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56" r:id="rId2"/>
    <p:sldId id="259" r:id="rId3"/>
    <p:sldId id="257" r:id="rId4"/>
    <p:sldId id="261" r:id="rId5"/>
    <p:sldId id="262" r:id="rId6"/>
    <p:sldId id="263" r:id="rId7"/>
    <p:sldId id="264" r:id="rId8"/>
    <p:sldId id="266" r:id="rId9"/>
    <p:sldId id="269" r:id="rId10"/>
    <p:sldId id="267" r:id="rId11"/>
    <p:sldId id="268" r:id="rId12"/>
    <p:sldId id="270" r:id="rId13"/>
    <p:sldId id="265" r:id="rId14"/>
    <p:sldId id="271" r:id="rId15"/>
    <p:sldId id="274" r:id="rId16"/>
    <p:sldId id="273" r:id="rId17"/>
    <p:sldId id="272" r:id="rId18"/>
    <p:sldId id="275" r:id="rId19"/>
    <p:sldId id="288" r:id="rId20"/>
    <p:sldId id="289" r:id="rId21"/>
    <p:sldId id="290" r:id="rId22"/>
  </p:sldIdLst>
  <p:sldSz cx="9144000" cy="6858000" type="screen4x3"/>
  <p:notesSz cx="6858000" cy="9144000"/>
  <p:defaultTextStyle>
    <a:defPPr>
      <a:defRPr lang="e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B766D3-13D3-437A-BF62-DD3312056246}" v="81" dt="2024-04-15T08:23:16.238"/>
  </p1510:revLst>
</p1510:revInfo>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598" autoAdjust="0"/>
  </p:normalViewPr>
  <p:slideViewPr>
    <p:cSldViewPr snapToGrid="0" snapToObjects="1">
      <p:cViewPr varScale="1">
        <p:scale>
          <a:sx n="70" d="100"/>
          <a:sy n="70" d="100"/>
        </p:scale>
        <p:origin x="1810"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57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C3C250A-C6E7-D24B-AA0E-874521D33F63}" type="datetimeFigureOut">
              <a:rPr lang="en-US" smtClean="0"/>
              <a:t>5/17/2024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29703-EF54-5A48-98B3-DA8F4780C22F}" type="slidenum">
              <a:rPr lang="en-US" smtClean="0"/>
              <a:t>‹#›</a:t>
            </a:fld>
            <a:endParaRPr lang="en-US"/>
          </a:p>
        </p:txBody>
      </p:sp>
    </p:spTree>
    <p:extLst>
      <p:ext uri="{BB962C8B-B14F-4D97-AF65-F5344CB8AC3E}">
        <p14:creationId xmlns:p14="http://schemas.microsoft.com/office/powerpoint/2010/main" val="2526992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4E9014-3A84-485D-9FDF-7A8335273EE2}" type="datetimeFigureOut">
              <a:rPr lang="hr-HR" smtClean="0"/>
              <a:t>17.5.2024.</a:t>
            </a:fld>
            <a:endParaRPr lang="hr-HR"/>
          </a:p>
        </p:txBody>
      </p:sp>
      <p:sp>
        <p:nvSpPr>
          <p:cNvPr id="4" name="Rezervirano mjesto slike slajd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6" name="Rezervirano mjesto podnožj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DE3BA0-8E13-4E8E-9123-7DA98A4AB8F6}" type="slidenum">
              <a:rPr lang="hr-HR" smtClean="0"/>
              <a:t>‹#›</a:t>
            </a:fld>
            <a:endParaRPr lang="hr-HR"/>
          </a:p>
        </p:txBody>
      </p:sp>
    </p:spTree>
    <p:extLst>
      <p:ext uri="{BB962C8B-B14F-4D97-AF65-F5344CB8AC3E}">
        <p14:creationId xmlns:p14="http://schemas.microsoft.com/office/powerpoint/2010/main" val="3981312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E1DE3BA0-8E13-4E8E-9123-7DA98A4AB8F6}" type="slidenum">
              <a:rPr lang="hr-HR" smtClean="0"/>
              <a:t>1</a:t>
            </a:fld>
            <a:endParaRPr lang="hr-HR"/>
          </a:p>
        </p:txBody>
      </p:sp>
    </p:spTree>
    <p:extLst>
      <p:ext uri="{BB962C8B-B14F-4D97-AF65-F5344CB8AC3E}">
        <p14:creationId xmlns:p14="http://schemas.microsoft.com/office/powerpoint/2010/main" val="696219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en" dirty="0"/>
              <a:t>APU = TLA (teaching and learning activities)</a:t>
            </a:r>
          </a:p>
          <a:p>
            <a:endParaRPr lang="hr-HR" dirty="0"/>
          </a:p>
          <a:p>
            <a:r>
              <a:rPr lang="en" dirty="0"/>
              <a:t>Achieving an OUTCOME is an indicator of success</a:t>
            </a:r>
          </a:p>
        </p:txBody>
      </p:sp>
      <p:sp>
        <p:nvSpPr>
          <p:cNvPr id="4" name="Rezervirano mjesto broja slajda 3"/>
          <p:cNvSpPr>
            <a:spLocks noGrp="1"/>
          </p:cNvSpPr>
          <p:nvPr>
            <p:ph type="sldNum" sz="quarter" idx="5"/>
          </p:nvPr>
        </p:nvSpPr>
        <p:spPr/>
        <p:txBody>
          <a:bodyPr/>
          <a:lstStyle/>
          <a:p>
            <a:fld id="{E1DE3BA0-8E13-4E8E-9123-7DA98A4AB8F6}" type="slidenum">
              <a:rPr lang="hr-HR" smtClean="0"/>
              <a:t>13</a:t>
            </a:fld>
            <a:endParaRPr lang="hr-HR"/>
          </a:p>
        </p:txBody>
      </p:sp>
    </p:spTree>
    <p:extLst>
      <p:ext uri="{BB962C8B-B14F-4D97-AF65-F5344CB8AC3E}">
        <p14:creationId xmlns:p14="http://schemas.microsoft.com/office/powerpoint/2010/main" val="2684940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US" dirty="0"/>
          </a:p>
        </p:txBody>
      </p:sp>
      <p:sp>
        <p:nvSpPr>
          <p:cNvPr id="4" name="Rezervirano mjesto broja slajda 3"/>
          <p:cNvSpPr>
            <a:spLocks noGrp="1"/>
          </p:cNvSpPr>
          <p:nvPr>
            <p:ph type="sldNum" sz="quarter" idx="5"/>
          </p:nvPr>
        </p:nvSpPr>
        <p:spPr/>
        <p:txBody>
          <a:bodyPr/>
          <a:lstStyle/>
          <a:p>
            <a:fld id="{E1DE3BA0-8E13-4E8E-9123-7DA98A4AB8F6}" type="slidenum">
              <a:rPr lang="hr-HR" smtClean="0"/>
              <a:t>14</a:t>
            </a:fld>
            <a:endParaRPr lang="hr-HR"/>
          </a:p>
        </p:txBody>
      </p:sp>
    </p:spTree>
    <p:extLst>
      <p:ext uri="{BB962C8B-B14F-4D97-AF65-F5344CB8AC3E}">
        <p14:creationId xmlns:p14="http://schemas.microsoft.com/office/powerpoint/2010/main" val="3618764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en" dirty="0"/>
              <a:t>Explain that the first three lines of statements are on </a:t>
            </a:r>
            <a:r>
              <a:rPr lang="en" dirty="0" err="1"/>
              <a:t>a Likert </a:t>
            </a:r>
            <a:r>
              <a:rPr lang="en" dirty="0"/>
              <a:t>scale, and the other two lines are the result of qualitative analysis (codes)</a:t>
            </a:r>
          </a:p>
        </p:txBody>
      </p:sp>
      <p:sp>
        <p:nvSpPr>
          <p:cNvPr id="4" name="Rezervirano mjesto broja slajda 3"/>
          <p:cNvSpPr>
            <a:spLocks noGrp="1"/>
          </p:cNvSpPr>
          <p:nvPr>
            <p:ph type="sldNum" sz="quarter" idx="5"/>
          </p:nvPr>
        </p:nvSpPr>
        <p:spPr/>
        <p:txBody>
          <a:bodyPr/>
          <a:lstStyle/>
          <a:p>
            <a:fld id="{E1DE3BA0-8E13-4E8E-9123-7DA98A4AB8F6}" type="slidenum">
              <a:rPr lang="hr-HR" smtClean="0"/>
              <a:t>16</a:t>
            </a:fld>
            <a:endParaRPr lang="hr-HR"/>
          </a:p>
        </p:txBody>
      </p:sp>
    </p:spTree>
    <p:extLst>
      <p:ext uri="{BB962C8B-B14F-4D97-AF65-F5344CB8AC3E}">
        <p14:creationId xmlns:p14="http://schemas.microsoft.com/office/powerpoint/2010/main" val="1596365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en" dirty="0"/>
              <a:t>Spotting difficulty increase</a:t>
            </a:r>
          </a:p>
          <a:p>
            <a:r>
              <a:rPr lang="en" dirty="0"/>
              <a:t>Examples</a:t>
            </a:r>
          </a:p>
          <a:p>
            <a:r>
              <a:rPr lang="en" dirty="0"/>
              <a:t>2. Questions from material that was never covered at APU - "hidden" in the text, vaguely emphasized importance - any anatomical detail that is "out of context"</a:t>
            </a:r>
          </a:p>
          <a:p>
            <a:r>
              <a:rPr lang="en" dirty="0"/>
              <a:t>3. Any teaching unit or student activity that is NOT evaluated in any way</a:t>
            </a:r>
          </a:p>
          <a:p>
            <a:r>
              <a:rPr lang="en" dirty="0"/>
              <a:t>4. Students dissect most of the APU independently ( </a:t>
            </a:r>
            <a:r>
              <a:rPr lang="en" dirty="0" err="1"/>
              <a:t>psychomotor </a:t>
            </a:r>
            <a:r>
              <a:rPr lang="en" dirty="0"/>
              <a:t>domain), and their recognition is tested (cognitive domain)</a:t>
            </a:r>
          </a:p>
          <a:p>
            <a:r>
              <a:rPr lang="en" dirty="0"/>
              <a:t>5. The question refers to the high level of the cognitive domain - COMPARE, and the expected answer is from the low cognitive domain - NUMBER;</a:t>
            </a:r>
          </a:p>
          <a:p>
            <a:r>
              <a:rPr lang="en" dirty="0"/>
              <a:t>The announced expectations are in the low levels of the cognitive domain, and the evaluation is in the high levels</a:t>
            </a:r>
          </a:p>
          <a:p>
            <a:endParaRPr lang="hr-HR" dirty="0"/>
          </a:p>
          <a:p>
            <a:endParaRPr lang="hr-HR" dirty="0"/>
          </a:p>
        </p:txBody>
      </p:sp>
      <p:sp>
        <p:nvSpPr>
          <p:cNvPr id="4" name="Rezervirano mjesto broja slajda 3"/>
          <p:cNvSpPr>
            <a:spLocks noGrp="1"/>
          </p:cNvSpPr>
          <p:nvPr>
            <p:ph type="sldNum" sz="quarter" idx="5"/>
          </p:nvPr>
        </p:nvSpPr>
        <p:spPr/>
        <p:txBody>
          <a:bodyPr/>
          <a:lstStyle/>
          <a:p>
            <a:fld id="{E1DE3BA0-8E13-4E8E-9123-7DA98A4AB8F6}" type="slidenum">
              <a:rPr lang="hr-HR" smtClean="0"/>
              <a:t>17</a:t>
            </a:fld>
            <a:endParaRPr lang="hr-HR"/>
          </a:p>
        </p:txBody>
      </p:sp>
    </p:spTree>
    <p:extLst>
      <p:ext uri="{BB962C8B-B14F-4D97-AF65-F5344CB8AC3E}">
        <p14:creationId xmlns:p14="http://schemas.microsoft.com/office/powerpoint/2010/main" val="615681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en" dirty="0"/>
              <a:t>Why " </a:t>
            </a:r>
            <a:r>
              <a:rPr lang="en" dirty="0" err="1"/>
              <a:t>misalignment </a:t>
            </a:r>
            <a:r>
              <a:rPr lang="en" dirty="0"/>
              <a:t>" in the examination of irregular verbs is challenging</a:t>
            </a:r>
          </a:p>
          <a:p>
            <a:endParaRPr lang="hr-HR" dirty="0"/>
          </a:p>
        </p:txBody>
      </p:sp>
      <p:sp>
        <p:nvSpPr>
          <p:cNvPr id="4" name="Rezervirano mjesto broja slajda 3"/>
          <p:cNvSpPr>
            <a:spLocks noGrp="1"/>
          </p:cNvSpPr>
          <p:nvPr>
            <p:ph type="sldNum" sz="quarter" idx="5"/>
          </p:nvPr>
        </p:nvSpPr>
        <p:spPr/>
        <p:txBody>
          <a:bodyPr/>
          <a:lstStyle/>
          <a:p>
            <a:fld id="{E1DE3BA0-8E13-4E8E-9123-7DA98A4AB8F6}" type="slidenum">
              <a:rPr lang="hr-HR" smtClean="0"/>
              <a:t>18</a:t>
            </a:fld>
            <a:endParaRPr lang="hr-HR"/>
          </a:p>
        </p:txBody>
      </p:sp>
    </p:spTree>
    <p:extLst>
      <p:ext uri="{BB962C8B-B14F-4D97-AF65-F5344CB8AC3E}">
        <p14:creationId xmlns:p14="http://schemas.microsoft.com/office/powerpoint/2010/main" val="2143427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14E54F99-334E-44AA-A272-05E70E4F076A}" type="slidenum">
              <a:rPr lang="hr-HR" smtClean="0"/>
              <a:t>3</a:t>
            </a:fld>
            <a:endParaRPr lang="hr-HR"/>
          </a:p>
        </p:txBody>
      </p:sp>
    </p:spTree>
    <p:extLst>
      <p:ext uri="{BB962C8B-B14F-4D97-AF65-F5344CB8AC3E}">
        <p14:creationId xmlns:p14="http://schemas.microsoft.com/office/powerpoint/2010/main" val="66038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en" dirty="0"/>
              <a:t>The student is incapable, does not know how to study, does not have the necessary prior knowledge, has some other immutable characteristic or there is some external factor that the teacher cannot influence</a:t>
            </a:r>
          </a:p>
          <a:p>
            <a:r>
              <a:rPr lang="en" dirty="0"/>
              <a:t>Many teachers experience self-doubt, believing that only by improving their teaching skills will they change student behavior or characteristics.</a:t>
            </a:r>
          </a:p>
        </p:txBody>
      </p:sp>
      <p:sp>
        <p:nvSpPr>
          <p:cNvPr id="4" name="Rezervirano mjesto broja slajda 3"/>
          <p:cNvSpPr>
            <a:spLocks noGrp="1"/>
          </p:cNvSpPr>
          <p:nvPr>
            <p:ph type="sldNum" sz="quarter" idx="5"/>
          </p:nvPr>
        </p:nvSpPr>
        <p:spPr/>
        <p:txBody>
          <a:bodyPr/>
          <a:lstStyle/>
          <a:p>
            <a:fld id="{14E54F99-334E-44AA-A272-05E70E4F076A}" type="slidenum">
              <a:rPr lang="hr-HR" smtClean="0"/>
              <a:t>4</a:t>
            </a:fld>
            <a:endParaRPr lang="hr-HR"/>
          </a:p>
        </p:txBody>
      </p:sp>
    </p:spTree>
    <p:extLst>
      <p:ext uri="{BB962C8B-B14F-4D97-AF65-F5344CB8AC3E}">
        <p14:creationId xmlns:p14="http://schemas.microsoft.com/office/powerpoint/2010/main" val="3386416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en" dirty="0"/>
              <a:t>The verbs in the learning outcomes define what we do in class and how we examine it.</a:t>
            </a:r>
          </a:p>
        </p:txBody>
      </p:sp>
      <p:sp>
        <p:nvSpPr>
          <p:cNvPr id="4" name="Rezervirano mjesto broja slajda 3"/>
          <p:cNvSpPr>
            <a:spLocks noGrp="1"/>
          </p:cNvSpPr>
          <p:nvPr>
            <p:ph type="sldNum" sz="quarter" idx="5"/>
          </p:nvPr>
        </p:nvSpPr>
        <p:spPr/>
        <p:txBody>
          <a:bodyPr/>
          <a:lstStyle/>
          <a:p>
            <a:fld id="{14E54F99-334E-44AA-A272-05E70E4F076A}" type="slidenum">
              <a:rPr lang="hr-HR" smtClean="0"/>
              <a:t>5</a:t>
            </a:fld>
            <a:endParaRPr lang="hr-HR"/>
          </a:p>
        </p:txBody>
      </p:sp>
    </p:spTree>
    <p:extLst>
      <p:ext uri="{BB962C8B-B14F-4D97-AF65-F5344CB8AC3E}">
        <p14:creationId xmlns:p14="http://schemas.microsoft.com/office/powerpoint/2010/main" val="2253039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en" dirty="0"/>
              <a:t>220 h from the student's perspective, 7000 h from the teacher's perspective</a:t>
            </a:r>
          </a:p>
        </p:txBody>
      </p:sp>
      <p:sp>
        <p:nvSpPr>
          <p:cNvPr id="4" name="Rezervirano mjesto broja slajda 3"/>
          <p:cNvSpPr>
            <a:spLocks noGrp="1"/>
          </p:cNvSpPr>
          <p:nvPr>
            <p:ph type="sldNum" sz="quarter" idx="5"/>
          </p:nvPr>
        </p:nvSpPr>
        <p:spPr/>
        <p:txBody>
          <a:bodyPr/>
          <a:lstStyle/>
          <a:p>
            <a:fld id="{E1DE3BA0-8E13-4E8E-9123-7DA98A4AB8F6}" type="slidenum">
              <a:rPr lang="hr-HR" smtClean="0"/>
              <a:t>6</a:t>
            </a:fld>
            <a:endParaRPr lang="hr-HR"/>
          </a:p>
        </p:txBody>
      </p:sp>
    </p:spTree>
    <p:extLst>
      <p:ext uri="{BB962C8B-B14F-4D97-AF65-F5344CB8AC3E}">
        <p14:creationId xmlns:p14="http://schemas.microsoft.com/office/powerpoint/2010/main" val="2478103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en" dirty="0"/>
              <a:t>V:</a:t>
            </a:r>
          </a:p>
          <a:p>
            <a:r>
              <a:rPr lang="en" dirty="0"/>
              <a:t>Which prompted us to start implementing constructive alignment</a:t>
            </a:r>
          </a:p>
          <a:p>
            <a:r>
              <a:rPr lang="en" dirty="0"/>
              <a:t>Anatomical section that we did not examine - a lot of students who are not interested in the section hall, less active</a:t>
            </a:r>
          </a:p>
        </p:txBody>
      </p:sp>
      <p:sp>
        <p:nvSpPr>
          <p:cNvPr id="4" name="Rezervirano mjesto broja slajda 3"/>
          <p:cNvSpPr>
            <a:spLocks noGrp="1"/>
          </p:cNvSpPr>
          <p:nvPr>
            <p:ph type="sldNum" sz="quarter" idx="5"/>
          </p:nvPr>
        </p:nvSpPr>
        <p:spPr/>
        <p:txBody>
          <a:bodyPr/>
          <a:lstStyle/>
          <a:p>
            <a:fld id="{E1DE3BA0-8E13-4E8E-9123-7DA98A4AB8F6}" type="slidenum">
              <a:rPr lang="hr-HR" smtClean="0"/>
              <a:t>7</a:t>
            </a:fld>
            <a:endParaRPr lang="hr-HR"/>
          </a:p>
        </p:txBody>
      </p:sp>
    </p:spTree>
    <p:extLst>
      <p:ext uri="{BB962C8B-B14F-4D97-AF65-F5344CB8AC3E}">
        <p14:creationId xmlns:p14="http://schemas.microsoft.com/office/powerpoint/2010/main" val="723017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en" dirty="0"/>
              <a:t>Explain what OSP</a:t>
            </a:r>
            <a:r>
              <a:rPr lang="hr-HR" dirty="0"/>
              <a:t>E</a:t>
            </a:r>
            <a:r>
              <a:rPr lang="en" dirty="0"/>
              <a:t> is - an objectively structured practical exam</a:t>
            </a:r>
          </a:p>
        </p:txBody>
      </p:sp>
      <p:sp>
        <p:nvSpPr>
          <p:cNvPr id="4" name="Rezervirano mjesto broja slajda 3"/>
          <p:cNvSpPr>
            <a:spLocks noGrp="1"/>
          </p:cNvSpPr>
          <p:nvPr>
            <p:ph type="sldNum" sz="quarter" idx="5"/>
          </p:nvPr>
        </p:nvSpPr>
        <p:spPr/>
        <p:txBody>
          <a:bodyPr/>
          <a:lstStyle/>
          <a:p>
            <a:fld id="{E1DE3BA0-8E13-4E8E-9123-7DA98A4AB8F6}" type="slidenum">
              <a:rPr lang="hr-HR" smtClean="0"/>
              <a:t>10</a:t>
            </a:fld>
            <a:endParaRPr lang="hr-HR"/>
          </a:p>
        </p:txBody>
      </p:sp>
    </p:spTree>
    <p:extLst>
      <p:ext uri="{BB962C8B-B14F-4D97-AF65-F5344CB8AC3E}">
        <p14:creationId xmlns:p14="http://schemas.microsoft.com/office/powerpoint/2010/main" val="943649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en" dirty="0"/>
              <a:t>Students must independently dissect and sketch to reach outcomes in </a:t>
            </a:r>
            <a:r>
              <a:rPr lang="en" dirty="0" err="1"/>
              <a:t>the psychomotor </a:t>
            </a:r>
            <a:r>
              <a:rPr lang="en" dirty="0"/>
              <a:t>domain</a:t>
            </a:r>
          </a:p>
        </p:txBody>
      </p:sp>
      <p:sp>
        <p:nvSpPr>
          <p:cNvPr id="4" name="Rezervirano mjesto broja slajda 3"/>
          <p:cNvSpPr>
            <a:spLocks noGrp="1"/>
          </p:cNvSpPr>
          <p:nvPr>
            <p:ph type="sldNum" sz="quarter" idx="5"/>
          </p:nvPr>
        </p:nvSpPr>
        <p:spPr/>
        <p:txBody>
          <a:bodyPr/>
          <a:lstStyle/>
          <a:p>
            <a:fld id="{E1DE3BA0-8E13-4E8E-9123-7DA98A4AB8F6}" type="slidenum">
              <a:rPr lang="hr-HR" smtClean="0"/>
              <a:t>11</a:t>
            </a:fld>
            <a:endParaRPr lang="hr-HR"/>
          </a:p>
        </p:txBody>
      </p:sp>
    </p:spTree>
    <p:extLst>
      <p:ext uri="{BB962C8B-B14F-4D97-AF65-F5344CB8AC3E}">
        <p14:creationId xmlns:p14="http://schemas.microsoft.com/office/powerpoint/2010/main" val="2174027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en" dirty="0"/>
              <a:t>AND:</a:t>
            </a:r>
          </a:p>
          <a:p>
            <a:r>
              <a:rPr lang="en" dirty="0"/>
              <a:t>A cognitive interview is a structured conversation with teachers about their quantitative and qualitative assessment of the achievement of learning outcomes for students that they met in class and on the exam.</a:t>
            </a:r>
          </a:p>
        </p:txBody>
      </p:sp>
      <p:sp>
        <p:nvSpPr>
          <p:cNvPr id="4" name="Rezervirano mjesto broja slajda 3"/>
          <p:cNvSpPr>
            <a:spLocks noGrp="1"/>
          </p:cNvSpPr>
          <p:nvPr>
            <p:ph type="sldNum" sz="quarter" idx="5"/>
          </p:nvPr>
        </p:nvSpPr>
        <p:spPr/>
        <p:txBody>
          <a:bodyPr/>
          <a:lstStyle/>
          <a:p>
            <a:fld id="{E1DE3BA0-8E13-4E8E-9123-7DA98A4AB8F6}" type="slidenum">
              <a:rPr lang="hr-HR" smtClean="0"/>
              <a:t>12</a:t>
            </a:fld>
            <a:endParaRPr lang="hr-HR"/>
          </a:p>
        </p:txBody>
      </p:sp>
    </p:spTree>
    <p:extLst>
      <p:ext uri="{BB962C8B-B14F-4D97-AF65-F5344CB8AC3E}">
        <p14:creationId xmlns:p14="http://schemas.microsoft.com/office/powerpoint/2010/main" val="27103767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slovni slaj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93463" y="4212959"/>
            <a:ext cx="7764697" cy="584776"/>
          </a:xfrm>
        </p:spPr>
        <p:txBody>
          <a:bodyPr wrap="square">
            <a:spAutoFit/>
          </a:bodyPr>
          <a:lstStyle>
            <a:lvl1pPr marL="0" indent="0" algn="l">
              <a:buNone/>
              <a:defRPr b="1" i="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a-IN" dirty="0"/>
              <a:t>Naslov prezentacije</a:t>
            </a:r>
            <a:endParaRPr lang="en-US" dirty="0"/>
          </a:p>
        </p:txBody>
      </p:sp>
      <p:sp>
        <p:nvSpPr>
          <p:cNvPr id="8" name="Title Placeholder 1"/>
          <p:cNvSpPr>
            <a:spLocks noGrp="1"/>
          </p:cNvSpPr>
          <p:nvPr>
            <p:ph type="title" hasCustomPrompt="1"/>
          </p:nvPr>
        </p:nvSpPr>
        <p:spPr>
          <a:xfrm>
            <a:off x="693463" y="3767061"/>
            <a:ext cx="7764697" cy="307777"/>
          </a:xfrm>
          <a:prstGeom prst="rect">
            <a:avLst/>
          </a:prstGeom>
        </p:spPr>
        <p:txBody>
          <a:bodyPr vert="horz" lIns="91440" tIns="45720" rIns="91440" bIns="45720" rtlCol="0" anchor="b" anchorCtr="0">
            <a:spAutoFit/>
          </a:bodyPr>
          <a:lstStyle>
            <a:lvl1pPr algn="l">
              <a:defRPr sz="1400" cap="all">
                <a:solidFill>
                  <a:schemeClr val="bg1"/>
                </a:solidFill>
                <a:latin typeface="Arial"/>
                <a:cs typeface="Arial"/>
              </a:defRPr>
            </a:lvl1pPr>
          </a:lstStyle>
          <a:p>
            <a:r>
              <a:rPr lang="ta-IN" dirty="0"/>
              <a:t>NAZIV KATEDRE / KOLEGIJA</a:t>
            </a:r>
            <a:endParaRPr lang="en-US" dirty="0"/>
          </a:p>
        </p:txBody>
      </p:sp>
    </p:spTree>
    <p:extLst>
      <p:ext uri="{BB962C8B-B14F-4D97-AF65-F5344CB8AC3E}">
        <p14:creationId xmlns:p14="http://schemas.microsoft.com/office/powerpoint/2010/main" val="2814938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3057761" y="6380968"/>
            <a:ext cx="3033102" cy="216629"/>
          </a:xfrm>
        </p:spPr>
        <p:txBody>
          <a:bodyPr>
            <a:normAutofit/>
          </a:bodyPr>
          <a:lstStyle>
            <a:lvl1pPr marL="0" indent="0" algn="ctr">
              <a:buNone/>
              <a:defRPr sz="1200">
                <a:solidFill>
                  <a:schemeClr val="bg1"/>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a-IN" dirty="0"/>
              <a:t>www.mef.unizg.hr</a:t>
            </a:r>
          </a:p>
        </p:txBody>
      </p:sp>
    </p:spTree>
    <p:extLst>
      <p:ext uri="{BB962C8B-B14F-4D97-AF65-F5344CB8AC3E}">
        <p14:creationId xmlns:p14="http://schemas.microsoft.com/office/powerpoint/2010/main" val="634054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11748" y="540474"/>
            <a:ext cx="7275051" cy="584776"/>
          </a:xfrm>
        </p:spPr>
        <p:txBody>
          <a:bodyPr wrap="square" anchor="ctr" anchorCtr="0">
            <a:spAutoFit/>
          </a:bodyPr>
          <a:lstStyle>
            <a:lvl1pPr algn="l">
              <a:defRPr sz="3200">
                <a:solidFill>
                  <a:schemeClr val="tx2"/>
                </a:solidFill>
                <a:latin typeface="Arial"/>
                <a:cs typeface="Arial"/>
              </a:defRPr>
            </a:lvl1pPr>
          </a:lstStyle>
          <a:p>
            <a:r>
              <a:rPr lang="hr-HR"/>
              <a:t>Kliknite da biste uredili stil naslova matrice</a:t>
            </a:r>
            <a:endParaRPr lang="en-US" dirty="0"/>
          </a:p>
        </p:txBody>
      </p:sp>
      <p:sp>
        <p:nvSpPr>
          <p:cNvPr id="3" name="Content Placeholder 2"/>
          <p:cNvSpPr>
            <a:spLocks noGrp="1"/>
          </p:cNvSpPr>
          <p:nvPr>
            <p:ph idx="1" hasCustomPrompt="1"/>
          </p:nvPr>
        </p:nvSpPr>
        <p:spPr>
          <a:xfrm>
            <a:off x="1411748" y="1600200"/>
            <a:ext cx="7275051" cy="4595813"/>
          </a:xfrm>
        </p:spPr>
        <p:txBody>
          <a:bodyPr/>
          <a:lstStyle>
            <a:lvl1pPr>
              <a:defRPr>
                <a:latin typeface="Arial"/>
                <a:cs typeface="Arial"/>
              </a:defRPr>
            </a:lvl1pPr>
            <a:lvl2pPr>
              <a:defRPr>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stStyle>
          <a:p>
            <a:pPr lvl="2"/>
            <a:r>
              <a:rPr lang="ta-IN" dirty="0"/>
              <a:t>Third level</a:t>
            </a:r>
          </a:p>
          <a:p>
            <a:pPr lvl="3"/>
            <a:r>
              <a:rPr lang="ta-IN" dirty="0"/>
              <a:t>Fourth level</a:t>
            </a:r>
          </a:p>
          <a:p>
            <a:pPr lvl="4"/>
            <a:r>
              <a:rPr lang="ta-IN" dirty="0"/>
              <a:t>Fifth level</a:t>
            </a:r>
            <a:endParaRPr lang="en-US" dirty="0"/>
          </a:p>
        </p:txBody>
      </p:sp>
      <p:sp>
        <p:nvSpPr>
          <p:cNvPr id="8" name="Date Placeholder 4"/>
          <p:cNvSpPr>
            <a:spLocks noGrp="1"/>
          </p:cNvSpPr>
          <p:nvPr>
            <p:ph type="dt" sz="half" idx="10"/>
          </p:nvPr>
        </p:nvSpPr>
        <p:spPr>
          <a:xfrm>
            <a:off x="1411748" y="6356350"/>
            <a:ext cx="2133600" cy="365125"/>
          </a:xfrm>
        </p:spPr>
        <p:txBody>
          <a:bodyPr/>
          <a:lstStyle/>
          <a:p>
            <a:fld id="{187FF79A-FC9F-0845-92CD-EDAC56072904}" type="datetimeFigureOut">
              <a:rPr lang="en-US" smtClean="0"/>
              <a:t>5/17/2024</a:t>
            </a:fld>
            <a:endParaRPr lang="en-US" dirty="0"/>
          </a:p>
        </p:txBody>
      </p:sp>
      <p:sp>
        <p:nvSpPr>
          <p:cNvPr id="9" name="Footer Placeholder 5"/>
          <p:cNvSpPr>
            <a:spLocks noGrp="1"/>
          </p:cNvSpPr>
          <p:nvPr>
            <p:ph type="ftr" sz="quarter" idx="11"/>
          </p:nvPr>
        </p:nvSpPr>
        <p:spPr>
          <a:xfrm>
            <a:off x="3876310" y="6356350"/>
            <a:ext cx="2895600" cy="365125"/>
          </a:xfrm>
        </p:spPr>
        <p:txBody>
          <a:bodyPr/>
          <a:lstStyle/>
          <a:p>
            <a:endParaRPr lang="en-US"/>
          </a:p>
        </p:txBody>
      </p:sp>
      <p:sp>
        <p:nvSpPr>
          <p:cNvPr id="10" name="Slide Number Placeholder 6"/>
          <p:cNvSpPr>
            <a:spLocks noGrp="1"/>
          </p:cNvSpPr>
          <p:nvPr>
            <p:ph type="sldNum" sz="quarter" idx="12"/>
          </p:nvPr>
        </p:nvSpPr>
        <p:spPr>
          <a:xfrm>
            <a:off x="7064906" y="6356350"/>
            <a:ext cx="1621893" cy="365125"/>
          </a:xfrm>
        </p:spPr>
        <p:txBody>
          <a:bodyPr/>
          <a:lstStyle/>
          <a:p>
            <a:fld id="{EC65746D-CB0D-104E-A4AE-561C49E05C6F}" type="slidenum">
              <a:rPr lang="en-US" smtClean="0"/>
              <a:t>‹#›</a:t>
            </a:fld>
            <a:endParaRPr lang="en-US"/>
          </a:p>
        </p:txBody>
      </p:sp>
    </p:spTree>
    <p:extLst>
      <p:ext uri="{BB962C8B-B14F-4D97-AF65-F5344CB8AC3E}">
        <p14:creationId xmlns:p14="http://schemas.microsoft.com/office/powerpoint/2010/main" val="1867537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584776"/>
          </a:xfrm>
        </p:spPr>
        <p:txBody>
          <a:bodyPr anchor="t">
            <a:spAutoFit/>
          </a:bodyPr>
          <a:lstStyle>
            <a:lvl1pPr algn="l">
              <a:defRPr sz="3200" b="1" cap="none">
                <a:solidFill>
                  <a:schemeClr val="bg1"/>
                </a:solidFill>
                <a:latin typeface="Arial"/>
                <a:cs typeface="Arial"/>
              </a:defRPr>
            </a:lvl1pPr>
          </a:lstStyle>
          <a:p>
            <a:r>
              <a:rPr lang="ta-IN" dirty="0"/>
              <a:t>Naslov sekcije</a:t>
            </a:r>
            <a:endParaRPr lang="en-US" dirty="0"/>
          </a:p>
        </p:txBody>
      </p:sp>
      <p:sp>
        <p:nvSpPr>
          <p:cNvPr id="3" name="Text Placeholder 2"/>
          <p:cNvSpPr>
            <a:spLocks noGrp="1"/>
          </p:cNvSpPr>
          <p:nvPr>
            <p:ph type="body" idx="1" hasCustomPrompt="1"/>
          </p:nvPr>
        </p:nvSpPr>
        <p:spPr>
          <a:xfrm>
            <a:off x="722313" y="4099123"/>
            <a:ext cx="7772400" cy="307777"/>
          </a:xfrm>
        </p:spPr>
        <p:txBody>
          <a:bodyPr anchor="b">
            <a:spAutoFit/>
          </a:bodyPr>
          <a:lstStyle>
            <a:lvl1pPr marL="0" indent="0">
              <a:buNone/>
              <a:defRPr sz="1400" cap="all">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a-IN" dirty="0"/>
              <a:t>NASLOV PREZENTACIJE</a:t>
            </a:r>
          </a:p>
        </p:txBody>
      </p:sp>
    </p:spTree>
    <p:extLst>
      <p:ext uri="{BB962C8B-B14F-4D97-AF65-F5344CB8AC3E}">
        <p14:creationId xmlns:p14="http://schemas.microsoft.com/office/powerpoint/2010/main" val="3025675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a sadržaja">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5" name="Date Placeholder 4"/>
          <p:cNvSpPr>
            <a:spLocks noGrp="1"/>
          </p:cNvSpPr>
          <p:nvPr>
            <p:ph type="dt" sz="half" idx="10"/>
          </p:nvPr>
        </p:nvSpPr>
        <p:spPr/>
        <p:txBody>
          <a:bodyPr/>
          <a:lstStyle/>
          <a:p>
            <a:fld id="{187FF79A-FC9F-0845-92CD-EDAC56072904}" type="datetimeFigureOut">
              <a:rPr lang="en-US" smtClean="0"/>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65746D-CB0D-104E-A4AE-561C49E05C6F}" type="slidenum">
              <a:rPr lang="en-US" smtClean="0"/>
              <a:t>‹#›</a:t>
            </a:fld>
            <a:endParaRPr lang="en-US"/>
          </a:p>
        </p:txBody>
      </p:sp>
      <p:sp>
        <p:nvSpPr>
          <p:cNvPr id="8" name="Content Placeholder 2"/>
          <p:cNvSpPr>
            <a:spLocks noGrp="1"/>
          </p:cNvSpPr>
          <p:nvPr>
            <p:ph idx="13" hasCustomPrompt="1"/>
          </p:nvPr>
        </p:nvSpPr>
        <p:spPr>
          <a:xfrm>
            <a:off x="1411749" y="1600200"/>
            <a:ext cx="3520126" cy="4525963"/>
          </a:xfrm>
        </p:spPr>
        <p:txBody>
          <a:bodyPr/>
          <a:lstStyle>
            <a:lvl1pPr>
              <a:defRPr>
                <a:latin typeface="Arial"/>
                <a:cs typeface="Arial"/>
              </a:defRPr>
            </a:lvl1pPr>
            <a:lvl2pPr>
              <a:defRPr>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stStyle>
          <a:p>
            <a:pPr lvl="2"/>
            <a:r>
              <a:rPr lang="ta-IN" dirty="0"/>
              <a:t>Third level</a:t>
            </a:r>
          </a:p>
          <a:p>
            <a:pPr lvl="3"/>
            <a:r>
              <a:rPr lang="ta-IN" dirty="0"/>
              <a:t>Fourth level</a:t>
            </a:r>
          </a:p>
          <a:p>
            <a:pPr lvl="4"/>
            <a:r>
              <a:rPr lang="ta-IN" dirty="0"/>
              <a:t>Fifth level</a:t>
            </a:r>
            <a:endParaRPr lang="en-US" dirty="0"/>
          </a:p>
        </p:txBody>
      </p:sp>
      <p:sp>
        <p:nvSpPr>
          <p:cNvPr id="9" name="Content Placeholder 2"/>
          <p:cNvSpPr>
            <a:spLocks noGrp="1"/>
          </p:cNvSpPr>
          <p:nvPr>
            <p:ph idx="1" hasCustomPrompt="1"/>
          </p:nvPr>
        </p:nvSpPr>
        <p:spPr>
          <a:xfrm>
            <a:off x="5166138" y="1600200"/>
            <a:ext cx="3520662" cy="4525963"/>
          </a:xfrm>
        </p:spPr>
        <p:txBody>
          <a:bodyPr/>
          <a:lstStyle>
            <a:lvl1pPr>
              <a:defRPr>
                <a:latin typeface="Arial"/>
                <a:cs typeface="Arial"/>
              </a:defRPr>
            </a:lvl1pPr>
            <a:lvl2pPr>
              <a:defRPr>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stStyle>
          <a:p>
            <a:pPr lvl="2"/>
            <a:r>
              <a:rPr lang="ta-IN" dirty="0"/>
              <a:t>Third level</a:t>
            </a:r>
          </a:p>
          <a:p>
            <a:pPr lvl="3"/>
            <a:r>
              <a:rPr lang="ta-IN" dirty="0"/>
              <a:t>Fourth level</a:t>
            </a:r>
          </a:p>
          <a:p>
            <a:pPr lvl="4"/>
            <a:r>
              <a:rPr lang="ta-IN" dirty="0"/>
              <a:t>Fifth level</a:t>
            </a:r>
            <a:endParaRPr lang="en-US" dirty="0"/>
          </a:p>
        </p:txBody>
      </p:sp>
    </p:spTree>
    <p:extLst>
      <p:ext uri="{BB962C8B-B14F-4D97-AF65-F5344CB8AC3E}">
        <p14:creationId xmlns:p14="http://schemas.microsoft.com/office/powerpoint/2010/main" val="2194336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Usporedb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r-HR"/>
              <a:t>Kliknite da biste uredili stil naslova matrice</a:t>
            </a:r>
            <a:endParaRPr lang="en-US"/>
          </a:p>
        </p:txBody>
      </p:sp>
      <p:sp>
        <p:nvSpPr>
          <p:cNvPr id="3" name="Text Placeholder 2"/>
          <p:cNvSpPr>
            <a:spLocks noGrp="1"/>
          </p:cNvSpPr>
          <p:nvPr>
            <p:ph type="body" idx="1"/>
          </p:nvPr>
        </p:nvSpPr>
        <p:spPr>
          <a:xfrm>
            <a:off x="1411746" y="1566838"/>
            <a:ext cx="3507796" cy="738664"/>
          </a:xfrm>
        </p:spPr>
        <p:txBody>
          <a:bodyPr anchor="t" anchorCtr="0">
            <a:spAutoFit/>
          </a:bodyPr>
          <a:lstStyle>
            <a:lvl1pPr marL="0" indent="0">
              <a:buNone/>
              <a:defRPr sz="2100" b="1">
                <a:solidFill>
                  <a:schemeClr val="tx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5" name="Text Placeholder 4"/>
          <p:cNvSpPr>
            <a:spLocks noGrp="1"/>
          </p:cNvSpPr>
          <p:nvPr>
            <p:ph type="body" sz="quarter" idx="3"/>
          </p:nvPr>
        </p:nvSpPr>
        <p:spPr>
          <a:xfrm>
            <a:off x="5184631" y="1566559"/>
            <a:ext cx="3502169" cy="738664"/>
          </a:xfrm>
        </p:spPr>
        <p:txBody>
          <a:bodyPr anchor="t" anchorCtr="0">
            <a:spAutoFit/>
          </a:bodyPr>
          <a:lstStyle>
            <a:lvl1pPr marL="0" indent="0">
              <a:buNone/>
              <a:defRPr sz="2100" b="1">
                <a:solidFill>
                  <a:schemeClr val="tx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7" name="Date Placeholder 6"/>
          <p:cNvSpPr>
            <a:spLocks noGrp="1"/>
          </p:cNvSpPr>
          <p:nvPr>
            <p:ph type="dt" sz="half" idx="10"/>
          </p:nvPr>
        </p:nvSpPr>
        <p:spPr/>
        <p:txBody>
          <a:bodyPr/>
          <a:lstStyle/>
          <a:p>
            <a:fld id="{187FF79A-FC9F-0845-92CD-EDAC56072904}" type="datetimeFigureOut">
              <a:rPr lang="en-US" smtClean="0"/>
              <a:t>5/17/2024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65746D-CB0D-104E-A4AE-561C49E05C6F}" type="slidenum">
              <a:rPr lang="en-US" smtClean="0"/>
              <a:t>‹#›</a:t>
            </a:fld>
            <a:endParaRPr lang="en-US"/>
          </a:p>
        </p:txBody>
      </p:sp>
      <p:sp>
        <p:nvSpPr>
          <p:cNvPr id="10" name="Content Placeholder 2"/>
          <p:cNvSpPr>
            <a:spLocks noGrp="1"/>
          </p:cNvSpPr>
          <p:nvPr>
            <p:ph idx="13" hasCustomPrompt="1"/>
          </p:nvPr>
        </p:nvSpPr>
        <p:spPr>
          <a:xfrm>
            <a:off x="1411749" y="2305502"/>
            <a:ext cx="3520126" cy="3820661"/>
          </a:xfrm>
        </p:spPr>
        <p:txBody>
          <a:bodyPr/>
          <a:lstStyle>
            <a:lvl1pPr>
              <a:defRPr>
                <a:latin typeface="Arial"/>
                <a:cs typeface="Arial"/>
              </a:defRPr>
            </a:lvl1pPr>
            <a:lvl2pPr>
              <a:defRPr>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stStyle>
          <a:p>
            <a:pPr lvl="2"/>
            <a:r>
              <a:rPr lang="ta-IN" dirty="0"/>
              <a:t>Third level</a:t>
            </a:r>
          </a:p>
          <a:p>
            <a:pPr lvl="3"/>
            <a:r>
              <a:rPr lang="ta-IN" dirty="0"/>
              <a:t>Fourth level</a:t>
            </a:r>
          </a:p>
          <a:p>
            <a:pPr lvl="4"/>
            <a:r>
              <a:rPr lang="ta-IN" dirty="0"/>
              <a:t>Fifth level</a:t>
            </a:r>
            <a:endParaRPr lang="en-US" dirty="0"/>
          </a:p>
        </p:txBody>
      </p:sp>
      <p:sp>
        <p:nvSpPr>
          <p:cNvPr id="11" name="Content Placeholder 2"/>
          <p:cNvSpPr>
            <a:spLocks noGrp="1"/>
          </p:cNvSpPr>
          <p:nvPr>
            <p:ph idx="14" hasCustomPrompt="1"/>
          </p:nvPr>
        </p:nvSpPr>
        <p:spPr>
          <a:xfrm>
            <a:off x="5184631" y="2305502"/>
            <a:ext cx="3502169" cy="3820661"/>
          </a:xfrm>
        </p:spPr>
        <p:txBody>
          <a:bodyPr/>
          <a:lstStyle>
            <a:lvl1pPr>
              <a:defRPr>
                <a:latin typeface="Arial"/>
                <a:cs typeface="Arial"/>
              </a:defRPr>
            </a:lvl1pPr>
            <a:lvl2pPr>
              <a:defRPr>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stStyle>
          <a:p>
            <a:pPr lvl="2"/>
            <a:r>
              <a:rPr lang="ta-IN" dirty="0"/>
              <a:t>Third level</a:t>
            </a:r>
          </a:p>
          <a:p>
            <a:pPr lvl="3"/>
            <a:r>
              <a:rPr lang="ta-IN" dirty="0"/>
              <a:t>Fourth level</a:t>
            </a:r>
          </a:p>
          <a:p>
            <a:pPr lvl="4"/>
            <a:r>
              <a:rPr lang="ta-IN" dirty="0"/>
              <a:t>Fifth level</a:t>
            </a:r>
            <a:endParaRPr lang="en-US" dirty="0"/>
          </a:p>
        </p:txBody>
      </p:sp>
    </p:spTree>
    <p:extLst>
      <p:ext uri="{BB962C8B-B14F-4D97-AF65-F5344CB8AC3E}">
        <p14:creationId xmlns:p14="http://schemas.microsoft.com/office/powerpoint/2010/main" val="2791241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a:p>
        </p:txBody>
      </p:sp>
      <p:sp>
        <p:nvSpPr>
          <p:cNvPr id="3" name="Date Placeholder 2"/>
          <p:cNvSpPr>
            <a:spLocks noGrp="1"/>
          </p:cNvSpPr>
          <p:nvPr>
            <p:ph type="dt" sz="half" idx="10"/>
          </p:nvPr>
        </p:nvSpPr>
        <p:spPr/>
        <p:txBody>
          <a:bodyPr/>
          <a:lstStyle/>
          <a:p>
            <a:fld id="{187FF79A-FC9F-0845-92CD-EDAC56072904}" type="datetimeFigureOut">
              <a:rPr lang="en-US" smtClean="0"/>
              <a:t>5/17/2024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65746D-CB0D-104E-A4AE-561C49E05C6F}" type="slidenum">
              <a:rPr lang="en-US" smtClean="0"/>
              <a:t>‹#›</a:t>
            </a:fld>
            <a:endParaRPr lang="en-US"/>
          </a:p>
        </p:txBody>
      </p:sp>
    </p:spTree>
    <p:extLst>
      <p:ext uri="{BB962C8B-B14F-4D97-AF65-F5344CB8AC3E}">
        <p14:creationId xmlns:p14="http://schemas.microsoft.com/office/powerpoint/2010/main" val="289650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7FF79A-FC9F-0845-92CD-EDAC56072904}" type="datetimeFigureOut">
              <a:rPr lang="en-US" smtClean="0"/>
              <a:t>5/17/2024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65746D-CB0D-104E-A4AE-561C49E05C6F}" type="slidenum">
              <a:rPr lang="en-US" smtClean="0"/>
              <a:t>‹#›</a:t>
            </a:fld>
            <a:endParaRPr lang="en-US"/>
          </a:p>
        </p:txBody>
      </p:sp>
    </p:spTree>
    <p:extLst>
      <p:ext uri="{BB962C8B-B14F-4D97-AF65-F5344CB8AC3E}">
        <p14:creationId xmlns:p14="http://schemas.microsoft.com/office/powerpoint/2010/main" val="898438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1411748" y="475635"/>
            <a:ext cx="7275052" cy="584776"/>
          </a:xfrm>
        </p:spPr>
        <p:txBody>
          <a:bodyPr wrap="square" anchor="ctr" anchorCtr="0">
            <a:spAutoFit/>
          </a:bodyPr>
          <a:lstStyle>
            <a:lvl1pPr algn="l">
              <a:defRPr sz="3200" b="0"/>
            </a:lvl1pPr>
          </a:lstStyle>
          <a:p>
            <a:r>
              <a:rPr lang="hr-HR"/>
              <a:t>Kliknite da biste uredili stil naslova matrice</a:t>
            </a:r>
            <a:endParaRPr lang="en-US" dirty="0"/>
          </a:p>
        </p:txBody>
      </p:sp>
      <p:sp>
        <p:nvSpPr>
          <p:cNvPr id="4" name="Text Placeholder 3"/>
          <p:cNvSpPr>
            <a:spLocks noGrp="1"/>
          </p:cNvSpPr>
          <p:nvPr>
            <p:ph type="body" sz="half" idx="2"/>
          </p:nvPr>
        </p:nvSpPr>
        <p:spPr>
          <a:xfrm>
            <a:off x="1411748" y="1282359"/>
            <a:ext cx="2053765" cy="4843803"/>
          </a:xfrm>
        </p:spPr>
        <p:txBody>
          <a:bodyPr/>
          <a:lstStyle>
            <a:lvl1pPr marL="0" indent="0">
              <a:buNone/>
              <a:defRPr sz="1400" b="0" i="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5" name="Date Placeholder 4"/>
          <p:cNvSpPr>
            <a:spLocks noGrp="1"/>
          </p:cNvSpPr>
          <p:nvPr>
            <p:ph type="dt" sz="half" idx="10"/>
          </p:nvPr>
        </p:nvSpPr>
        <p:spPr/>
        <p:txBody>
          <a:bodyPr/>
          <a:lstStyle/>
          <a:p>
            <a:fld id="{187FF79A-FC9F-0845-92CD-EDAC56072904}" type="datetimeFigureOut">
              <a:rPr lang="en-US" smtClean="0"/>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65746D-CB0D-104E-A4AE-561C49E05C6F}" type="slidenum">
              <a:rPr lang="en-US" smtClean="0"/>
              <a:t>‹#›</a:t>
            </a:fld>
            <a:endParaRPr lang="en-US"/>
          </a:p>
        </p:txBody>
      </p:sp>
      <p:sp>
        <p:nvSpPr>
          <p:cNvPr id="10" name="Content Placeholder 2"/>
          <p:cNvSpPr>
            <a:spLocks noGrp="1"/>
          </p:cNvSpPr>
          <p:nvPr>
            <p:ph idx="1" hasCustomPrompt="1"/>
          </p:nvPr>
        </p:nvSpPr>
        <p:spPr>
          <a:xfrm>
            <a:off x="3748224" y="1282360"/>
            <a:ext cx="4938576" cy="4843802"/>
          </a:xfrm>
        </p:spPr>
        <p:txBody>
          <a:bodyPr/>
          <a:lstStyle>
            <a:lvl1pPr>
              <a:defRPr>
                <a:latin typeface="Arial"/>
                <a:cs typeface="Arial"/>
              </a:defRPr>
            </a:lvl1pPr>
            <a:lvl2pPr>
              <a:defRPr>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stStyle>
          <a:p>
            <a:pPr lvl="2"/>
            <a:r>
              <a:rPr lang="ta-IN" dirty="0"/>
              <a:t>Third level</a:t>
            </a:r>
          </a:p>
          <a:p>
            <a:pPr lvl="3"/>
            <a:r>
              <a:rPr lang="ta-IN" dirty="0"/>
              <a:t>Fourth level</a:t>
            </a:r>
          </a:p>
          <a:p>
            <a:pPr lvl="4"/>
            <a:r>
              <a:rPr lang="ta-IN" dirty="0"/>
              <a:t>Fifth level</a:t>
            </a:r>
            <a:endParaRPr lang="en-US" dirty="0"/>
          </a:p>
        </p:txBody>
      </p:sp>
    </p:spTree>
    <p:extLst>
      <p:ext uri="{BB962C8B-B14F-4D97-AF65-F5344CB8AC3E}">
        <p14:creationId xmlns:p14="http://schemas.microsoft.com/office/powerpoint/2010/main" val="3058140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1410067" y="4800600"/>
            <a:ext cx="5486400" cy="566738"/>
          </a:xfrm>
        </p:spPr>
        <p:txBody>
          <a:bodyPr anchor="b"/>
          <a:lstStyle>
            <a:lvl1pPr algn="l">
              <a:defRPr sz="2000" b="1"/>
            </a:lvl1pPr>
          </a:lstStyle>
          <a:p>
            <a:r>
              <a:rPr lang="hr-HR"/>
              <a:t>Kliknite da biste uredili stil naslova matrice</a:t>
            </a:r>
            <a:endParaRPr lang="en-US"/>
          </a:p>
        </p:txBody>
      </p:sp>
      <p:sp>
        <p:nvSpPr>
          <p:cNvPr id="3" name="Picture Placeholder 2"/>
          <p:cNvSpPr>
            <a:spLocks noGrp="1"/>
          </p:cNvSpPr>
          <p:nvPr>
            <p:ph type="pic" idx="1"/>
          </p:nvPr>
        </p:nvSpPr>
        <p:spPr>
          <a:xfrm>
            <a:off x="140838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4" name="Text Placeholder 3"/>
          <p:cNvSpPr>
            <a:spLocks noGrp="1"/>
          </p:cNvSpPr>
          <p:nvPr>
            <p:ph type="body" sz="half" idx="2"/>
          </p:nvPr>
        </p:nvSpPr>
        <p:spPr>
          <a:xfrm>
            <a:off x="1410067" y="5367338"/>
            <a:ext cx="5486400" cy="804862"/>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5" name="Date Placeholder 4"/>
          <p:cNvSpPr>
            <a:spLocks noGrp="1"/>
          </p:cNvSpPr>
          <p:nvPr>
            <p:ph type="dt" sz="half" idx="10"/>
          </p:nvPr>
        </p:nvSpPr>
        <p:spPr/>
        <p:txBody>
          <a:bodyPr/>
          <a:lstStyle/>
          <a:p>
            <a:fld id="{187FF79A-FC9F-0845-92CD-EDAC56072904}" type="datetimeFigureOut">
              <a:rPr lang="en-US" smtClean="0"/>
              <a:t>5/17/2024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65746D-CB0D-104E-A4AE-561C49E05C6F}" type="slidenum">
              <a:rPr lang="en-US" smtClean="0"/>
              <a:t>‹#›</a:t>
            </a:fld>
            <a:endParaRPr lang="en-US"/>
          </a:p>
        </p:txBody>
      </p:sp>
    </p:spTree>
    <p:extLst>
      <p:ext uri="{BB962C8B-B14F-4D97-AF65-F5344CB8AC3E}">
        <p14:creationId xmlns:p14="http://schemas.microsoft.com/office/powerpoint/2010/main" val="2221964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11748" y="553750"/>
            <a:ext cx="7275051" cy="584776"/>
          </a:xfrm>
          <a:prstGeom prst="rect">
            <a:avLst/>
          </a:prstGeom>
        </p:spPr>
        <p:txBody>
          <a:bodyPr vert="horz" wrap="square" lIns="91440" tIns="45720" rIns="91440" bIns="45720" rtlCol="0" anchor="ctr">
            <a:spAutoFit/>
          </a:bodyPr>
          <a:lstStyle/>
          <a:p>
            <a:r>
              <a:rPr lang="hr-HR"/>
              <a:t>Kliknite da biste uredili stil naslova matrice</a:t>
            </a:r>
            <a:endParaRPr lang="en-US" dirty="0"/>
          </a:p>
        </p:txBody>
      </p:sp>
      <p:sp>
        <p:nvSpPr>
          <p:cNvPr id="3" name="Text Placeholder 2"/>
          <p:cNvSpPr>
            <a:spLocks noGrp="1"/>
          </p:cNvSpPr>
          <p:nvPr>
            <p:ph type="body" idx="1"/>
          </p:nvPr>
        </p:nvSpPr>
        <p:spPr>
          <a:xfrm>
            <a:off x="1411748" y="1600200"/>
            <a:ext cx="7275052" cy="4525963"/>
          </a:xfrm>
          <a:prstGeom prst="rect">
            <a:avLst/>
          </a:prstGeom>
        </p:spPr>
        <p:txBody>
          <a:bodyPr vert="horz" lIns="91440" tIns="45720" rIns="91440" bIns="45720" rtlCol="0">
            <a:normAutofit/>
          </a:bodyPr>
          <a:lstStyle/>
          <a:p>
            <a:pPr lvl="2"/>
            <a:r>
              <a:rPr lang="ta-IN" dirty="0"/>
              <a:t>Third level</a:t>
            </a:r>
          </a:p>
          <a:p>
            <a:pPr lvl="3"/>
            <a:r>
              <a:rPr lang="ta-IN" dirty="0"/>
              <a:t>Fourth level</a:t>
            </a:r>
          </a:p>
          <a:p>
            <a:pPr lvl="4"/>
            <a:r>
              <a:rPr lang="ta-IN" dirty="0"/>
              <a:t>Fifth level</a:t>
            </a:r>
            <a:endParaRPr lang="en-US" dirty="0"/>
          </a:p>
        </p:txBody>
      </p:sp>
      <p:sp>
        <p:nvSpPr>
          <p:cNvPr id="4" name="Date Placeholder 3"/>
          <p:cNvSpPr>
            <a:spLocks noGrp="1"/>
          </p:cNvSpPr>
          <p:nvPr>
            <p:ph type="dt" sz="half" idx="2"/>
          </p:nvPr>
        </p:nvSpPr>
        <p:spPr>
          <a:xfrm>
            <a:off x="1411748" y="6356350"/>
            <a:ext cx="2133600" cy="365125"/>
          </a:xfrm>
          <a:prstGeom prst="rect">
            <a:avLst/>
          </a:prstGeom>
        </p:spPr>
        <p:txBody>
          <a:bodyPr vert="horz" lIns="91440" tIns="45720" rIns="91440" bIns="45720" rtlCol="0" anchor="ctr"/>
          <a:lstStyle>
            <a:lvl1pPr algn="l">
              <a:defRPr sz="1200">
                <a:solidFill>
                  <a:schemeClr val="accent4"/>
                </a:solidFill>
                <a:latin typeface="Arial"/>
                <a:cs typeface="Arial"/>
              </a:defRPr>
            </a:lvl1pPr>
          </a:lstStyle>
          <a:p>
            <a:fld id="{187FF79A-FC9F-0845-92CD-EDAC56072904}" type="datetimeFigureOut">
              <a:rPr lang="en-US" smtClean="0"/>
              <a:pPr/>
              <a:t>5/17/2024</a:t>
            </a:fld>
            <a:endParaRPr lang="en-US" dirty="0"/>
          </a:p>
        </p:txBody>
      </p:sp>
      <p:sp>
        <p:nvSpPr>
          <p:cNvPr id="5" name="Footer Placeholder 4"/>
          <p:cNvSpPr>
            <a:spLocks noGrp="1"/>
          </p:cNvSpPr>
          <p:nvPr>
            <p:ph type="ftr" sz="quarter" idx="3"/>
          </p:nvPr>
        </p:nvSpPr>
        <p:spPr>
          <a:xfrm>
            <a:off x="3876310" y="6356350"/>
            <a:ext cx="2895600" cy="365125"/>
          </a:xfrm>
          <a:prstGeom prst="rect">
            <a:avLst/>
          </a:prstGeom>
        </p:spPr>
        <p:txBody>
          <a:bodyPr vert="horz" lIns="91440" tIns="45720" rIns="91440" bIns="45720" rtlCol="0" anchor="ctr"/>
          <a:lstStyle>
            <a:lvl1pPr algn="ctr">
              <a:defRPr sz="1200">
                <a:solidFill>
                  <a:schemeClr val="accent4"/>
                </a:solidFill>
                <a:latin typeface="Arial"/>
                <a:cs typeface="Arial"/>
              </a:defRPr>
            </a:lvl1pPr>
          </a:lstStyle>
          <a:p>
            <a:r>
              <a:rPr lang="ta-IN" dirty="0"/>
              <a:t>Footer</a:t>
            </a:r>
            <a:endParaRPr lang="en-US" dirty="0"/>
          </a:p>
        </p:txBody>
      </p:sp>
      <p:sp>
        <p:nvSpPr>
          <p:cNvPr id="6" name="Slide Number Placeholder 5"/>
          <p:cNvSpPr>
            <a:spLocks noGrp="1"/>
          </p:cNvSpPr>
          <p:nvPr>
            <p:ph type="sldNum" sz="quarter" idx="4"/>
          </p:nvPr>
        </p:nvSpPr>
        <p:spPr>
          <a:xfrm>
            <a:off x="7064906" y="6356350"/>
            <a:ext cx="1621893" cy="365125"/>
          </a:xfrm>
          <a:prstGeom prst="rect">
            <a:avLst/>
          </a:prstGeom>
        </p:spPr>
        <p:txBody>
          <a:bodyPr vert="horz" lIns="91440" tIns="45720" rIns="91440" bIns="45720" rtlCol="0" anchor="ctr"/>
          <a:lstStyle>
            <a:lvl1pPr algn="r">
              <a:defRPr sz="1200">
                <a:solidFill>
                  <a:schemeClr val="accent4"/>
                </a:solidFill>
                <a:latin typeface="Arial"/>
                <a:cs typeface="Arial"/>
              </a:defRPr>
            </a:lvl1pPr>
          </a:lstStyle>
          <a:p>
            <a:fld id="{EC65746D-CB0D-104E-A4AE-561C49E05C6F}" type="slidenum">
              <a:rPr lang="en-US" smtClean="0"/>
              <a:pPr/>
              <a:t>‹#›</a:t>
            </a:fld>
            <a:endParaRPr lang="en-US" dirty="0"/>
          </a:p>
        </p:txBody>
      </p:sp>
    </p:spTree>
    <p:extLst>
      <p:ext uri="{BB962C8B-B14F-4D97-AF65-F5344CB8AC3E}">
        <p14:creationId xmlns:p14="http://schemas.microsoft.com/office/powerpoint/2010/main" val="2998273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457200" rtl="0" eaLnBrk="1" latinLnBrk="0" hangingPunct="1">
        <a:spcBef>
          <a:spcPct val="0"/>
        </a:spcBef>
        <a:buNone/>
        <a:defRPr sz="3200" b="0" kern="1200">
          <a:solidFill>
            <a:schemeClr val="tx2"/>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b="0" i="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b="0"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93463" y="3332425"/>
            <a:ext cx="7764697" cy="1077218"/>
          </a:xfrm>
        </p:spPr>
        <p:txBody>
          <a:bodyPr/>
          <a:lstStyle/>
          <a:p>
            <a:pPr algn="ctr"/>
            <a:r>
              <a:rPr lang="en-US" dirty="0"/>
              <a:t>Incentivizing</a:t>
            </a:r>
            <a:r>
              <a:rPr lang="en" dirty="0"/>
              <a:t> active learning </a:t>
            </a:r>
            <a:r>
              <a:rPr lang="hr-HR" dirty="0"/>
              <a:t>via </a:t>
            </a:r>
            <a:r>
              <a:rPr lang="en" dirty="0"/>
              <a:t>constructive alignment </a:t>
            </a:r>
          </a:p>
        </p:txBody>
      </p:sp>
      <p:sp>
        <p:nvSpPr>
          <p:cNvPr id="3" name="Title 2"/>
          <p:cNvSpPr>
            <a:spLocks noGrp="1"/>
          </p:cNvSpPr>
          <p:nvPr>
            <p:ph type="title"/>
          </p:nvPr>
        </p:nvSpPr>
        <p:spPr>
          <a:xfrm>
            <a:off x="693463" y="2886527"/>
            <a:ext cx="7764697" cy="307777"/>
          </a:xfrm>
        </p:spPr>
        <p:txBody>
          <a:bodyPr/>
          <a:lstStyle/>
          <a:p>
            <a:pPr algn="ctr"/>
            <a:r>
              <a:rPr lang="en" dirty="0"/>
              <a:t>Department of Anatomy and Clinical Anatomy</a:t>
            </a:r>
            <a:endParaRPr lang="en-US" dirty="0"/>
          </a:p>
        </p:txBody>
      </p:sp>
      <p:sp>
        <p:nvSpPr>
          <p:cNvPr id="4" name="TekstniOkvir 3">
            <a:extLst>
              <a:ext uri="{FF2B5EF4-FFF2-40B4-BE49-F238E27FC236}">
                <a16:creationId xmlns:a16="http://schemas.microsoft.com/office/drawing/2014/main" id="{7B0AD509-A7B5-B6EB-60FB-7A95243B27C1}"/>
              </a:ext>
            </a:extLst>
          </p:cNvPr>
          <p:cNvSpPr txBox="1"/>
          <p:nvPr/>
        </p:nvSpPr>
        <p:spPr>
          <a:xfrm>
            <a:off x="0" y="4631266"/>
            <a:ext cx="9144000" cy="914400"/>
          </a:xfrm>
          <a:prstGeom prst="rect">
            <a:avLst/>
          </a:prstGeom>
        </p:spPr>
        <p:txBody>
          <a:bodyPr vert="horz" wrap="none" lIns="91440" tIns="45720" rIns="91440" bIns="45720" rtlCol="0" anchor="ctr">
            <a:normAutofit/>
          </a:bodyPr>
          <a:lstStyle/>
          <a:p>
            <a:pPr algn="ctr"/>
            <a:r>
              <a:rPr lang="en" dirty="0">
                <a:solidFill>
                  <a:schemeClr val="bg1"/>
                </a:solidFill>
              </a:rPr>
              <a:t>Asst.</a:t>
            </a:r>
            <a:r>
              <a:rPr lang="hr-HR" dirty="0">
                <a:solidFill>
                  <a:schemeClr val="bg1"/>
                </a:solidFill>
              </a:rPr>
              <a:t> Prof.</a:t>
            </a:r>
            <a:r>
              <a:rPr lang="en" dirty="0">
                <a:solidFill>
                  <a:schemeClr val="bg1"/>
                </a:solidFill>
              </a:rPr>
              <a:t> Ivan Banovac</a:t>
            </a:r>
          </a:p>
          <a:p>
            <a:pPr algn="ctr"/>
            <a:r>
              <a:rPr lang="en" dirty="0">
                <a:solidFill>
                  <a:schemeClr val="bg1"/>
                </a:solidFill>
              </a:rPr>
              <a:t>Prof. Vedran Katavić</a:t>
            </a:r>
          </a:p>
        </p:txBody>
      </p:sp>
      <p:pic>
        <p:nvPicPr>
          <p:cNvPr id="5" name="Kép 13">
            <a:extLst>
              <a:ext uri="{FF2B5EF4-FFF2-40B4-BE49-F238E27FC236}">
                <a16:creationId xmlns:a16="http://schemas.microsoft.com/office/drawing/2014/main" id="{D0452B9C-68A4-7530-23E8-0B6497B9885A}"/>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6178439" y="682379"/>
            <a:ext cx="2715632" cy="555041"/>
          </a:xfrm>
          <a:prstGeom prst="rect">
            <a:avLst/>
          </a:prstGeom>
        </p:spPr>
      </p:pic>
      <p:pic>
        <p:nvPicPr>
          <p:cNvPr id="6" name="Kép 19">
            <a:extLst>
              <a:ext uri="{FF2B5EF4-FFF2-40B4-BE49-F238E27FC236}">
                <a16:creationId xmlns:a16="http://schemas.microsoft.com/office/drawing/2014/main" id="{89C6C848-F152-499B-156C-C58E7DC1DC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0102" y="455191"/>
            <a:ext cx="2096841" cy="405072"/>
          </a:xfrm>
          <a:prstGeom prst="rect">
            <a:avLst/>
          </a:prstGeom>
        </p:spPr>
      </p:pic>
    </p:spTree>
    <p:extLst>
      <p:ext uri="{BB962C8B-B14F-4D97-AF65-F5344CB8AC3E}">
        <p14:creationId xmlns:p14="http://schemas.microsoft.com/office/powerpoint/2010/main" val="4074318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EF04552-D6AF-E9E6-1E71-EDEAE880B07C}"/>
              </a:ext>
            </a:extLst>
          </p:cNvPr>
          <p:cNvSpPr>
            <a:spLocks noGrp="1"/>
          </p:cNvSpPr>
          <p:nvPr>
            <p:ph type="title"/>
          </p:nvPr>
        </p:nvSpPr>
        <p:spPr/>
        <p:txBody>
          <a:bodyPr/>
          <a:lstStyle/>
          <a:p>
            <a:r>
              <a:rPr lang="en" b="1" dirty="0"/>
              <a:t>Affective domain</a:t>
            </a:r>
          </a:p>
        </p:txBody>
      </p:sp>
      <p:sp>
        <p:nvSpPr>
          <p:cNvPr id="3" name="Rezervirano mjesto sadržaja 2">
            <a:extLst>
              <a:ext uri="{FF2B5EF4-FFF2-40B4-BE49-F238E27FC236}">
                <a16:creationId xmlns:a16="http://schemas.microsoft.com/office/drawing/2014/main" id="{1550234D-C7E7-3CF4-EDBE-AEC37DD35757}"/>
              </a:ext>
            </a:extLst>
          </p:cNvPr>
          <p:cNvSpPr>
            <a:spLocks noGrp="1"/>
          </p:cNvSpPr>
          <p:nvPr>
            <p:ph idx="1"/>
          </p:nvPr>
        </p:nvSpPr>
        <p:spPr>
          <a:xfrm>
            <a:off x="1411748" y="1590679"/>
            <a:ext cx="7103602" cy="3263504"/>
          </a:xfrm>
        </p:spPr>
        <p:txBody>
          <a:bodyPr>
            <a:normAutofit/>
          </a:bodyPr>
          <a:lstStyle/>
          <a:p>
            <a:pPr marL="257175" indent="-257175" algn="just">
              <a:lnSpc>
                <a:spcPct val="107000"/>
              </a:lnSpc>
              <a:spcAft>
                <a:spcPts val="225"/>
              </a:spcAft>
              <a:buFont typeface="+mj-lt"/>
              <a:buAutoNum type="arabicPeriod"/>
            </a:pPr>
            <a:r>
              <a:rPr lang="en" sz="1600" u="sng" dirty="0">
                <a:latin typeface="+mn-lt"/>
                <a:ea typeface="Calibri" panose="020F0502020204030204" pitchFamily="34" charset="0"/>
                <a:cs typeface="Times New Roman" panose="02020603050405020304" pitchFamily="18" charset="0"/>
              </a:rPr>
              <a:t>Recognize</a:t>
            </a:r>
            <a:r>
              <a:rPr lang="en" sz="1600" dirty="0">
                <a:latin typeface="+mn-lt"/>
                <a:ea typeface="Calibri" panose="020F0502020204030204" pitchFamily="34" charset="0"/>
                <a:cs typeface="Times New Roman" panose="02020603050405020304" pitchFamily="18" charset="0"/>
              </a:rPr>
              <a:t> the importance of </a:t>
            </a:r>
            <a:r>
              <a:rPr lang="en" sz="1600" b="1" dirty="0">
                <a:latin typeface="+mn-lt"/>
                <a:ea typeface="Calibri" panose="020F0502020204030204" pitchFamily="34" charset="0"/>
                <a:cs typeface="Times New Roman" panose="02020603050405020304" pitchFamily="18" charset="0"/>
              </a:rPr>
              <a:t>appropriate academic behavior</a:t>
            </a:r>
            <a:r>
              <a:rPr lang="en" sz="1600" dirty="0">
                <a:latin typeface="+mn-lt"/>
                <a:ea typeface="Calibri" panose="020F0502020204030204" pitchFamily="34" charset="0"/>
                <a:cs typeface="Times New Roman" panose="02020603050405020304" pitchFamily="18" charset="0"/>
              </a:rPr>
              <a:t> within the Anatomy course</a:t>
            </a:r>
          </a:p>
          <a:p>
            <a:pPr marL="257175" indent="-257175" algn="just">
              <a:lnSpc>
                <a:spcPct val="107000"/>
              </a:lnSpc>
              <a:buFont typeface="+mj-lt"/>
              <a:buAutoNum type="arabicPeriod"/>
            </a:pPr>
            <a:r>
              <a:rPr lang="hr-HR" sz="1600" u="sng" dirty="0" err="1">
                <a:latin typeface="+mn-lt"/>
                <a:ea typeface="Calibri" panose="020F0502020204030204" pitchFamily="34" charset="0"/>
                <a:cs typeface="Times New Roman" panose="02020603050405020304" pitchFamily="18" charset="0"/>
              </a:rPr>
              <a:t>Evaluate</a:t>
            </a:r>
            <a:r>
              <a:rPr lang="en" sz="1600" dirty="0">
                <a:latin typeface="+mn-lt"/>
                <a:ea typeface="Calibri" panose="020F0502020204030204" pitchFamily="34" charset="0"/>
                <a:cs typeface="Times New Roman" panose="02020603050405020304" pitchFamily="18" charset="0"/>
              </a:rPr>
              <a:t> the role of the </a:t>
            </a:r>
            <a:r>
              <a:rPr lang="en" sz="1600" b="1" dirty="0">
                <a:latin typeface="+mn-lt"/>
                <a:ea typeface="Calibri" panose="020F0502020204030204" pitchFamily="34" charset="0"/>
                <a:cs typeface="Times New Roman" panose="02020603050405020304" pitchFamily="18" charset="0"/>
              </a:rPr>
              <a:t>human body in the process of learning anatomy</a:t>
            </a:r>
          </a:p>
          <a:p>
            <a:pPr marL="257175" indent="-257175" algn="just">
              <a:lnSpc>
                <a:spcPct val="107000"/>
              </a:lnSpc>
              <a:buFont typeface="+mj-lt"/>
              <a:buAutoNum type="arabicPeriod"/>
            </a:pPr>
            <a:r>
              <a:rPr lang="hr-HR" sz="1600" u="sng" dirty="0">
                <a:latin typeface="+mn-lt"/>
                <a:ea typeface="Calibri" panose="020F0502020204030204" pitchFamily="34" charset="0"/>
                <a:cs typeface="Times New Roman" panose="02020603050405020304" pitchFamily="18" charset="0"/>
              </a:rPr>
              <a:t>D</a:t>
            </a:r>
            <a:r>
              <a:rPr lang="en" sz="1600" u="sng" dirty="0">
                <a:latin typeface="+mn-lt"/>
                <a:ea typeface="Calibri" panose="020F0502020204030204" pitchFamily="34" charset="0"/>
                <a:cs typeface="Times New Roman" panose="02020603050405020304" pitchFamily="18" charset="0"/>
              </a:rPr>
              <a:t>etermine</a:t>
            </a:r>
            <a:r>
              <a:rPr lang="en" sz="1600" dirty="0">
                <a:latin typeface="+mn-lt"/>
                <a:ea typeface="Calibri" panose="020F0502020204030204" pitchFamily="34" charset="0"/>
                <a:cs typeface="Times New Roman" panose="02020603050405020304" pitchFamily="18" charset="0"/>
              </a:rPr>
              <a:t> the importance of the </a:t>
            </a:r>
            <a:r>
              <a:rPr lang="en" sz="1600" b="1" dirty="0">
                <a:latin typeface="+mn-lt"/>
                <a:ea typeface="Calibri" panose="020F0502020204030204" pitchFamily="34" charset="0"/>
                <a:cs typeface="Times New Roman" panose="02020603050405020304" pitchFamily="18" charset="0"/>
              </a:rPr>
              <a:t>body donation program </a:t>
            </a:r>
            <a:endParaRPr lang="hr-HR" sz="1600" b="1" dirty="0">
              <a:latin typeface="+mn-lt"/>
              <a:ea typeface="Calibri" panose="020F0502020204030204" pitchFamily="34" charset="0"/>
              <a:cs typeface="Times New Roman" panose="02020603050405020304" pitchFamily="18" charset="0"/>
            </a:endParaRPr>
          </a:p>
          <a:p>
            <a:pPr marL="257175" indent="-257175" algn="just">
              <a:lnSpc>
                <a:spcPct val="107000"/>
              </a:lnSpc>
              <a:buFont typeface="+mj-lt"/>
              <a:buAutoNum type="arabicPeriod"/>
            </a:pPr>
            <a:r>
              <a:rPr lang="en" sz="1600" u="sng" dirty="0">
                <a:latin typeface="+mn-lt"/>
                <a:ea typeface="Calibri" panose="020F0502020204030204" pitchFamily="34" charset="0"/>
                <a:cs typeface="Times New Roman" panose="02020603050405020304" pitchFamily="18" charset="0"/>
              </a:rPr>
              <a:t>Develop</a:t>
            </a:r>
            <a:r>
              <a:rPr lang="en" sz="1600" dirty="0">
                <a:latin typeface="+mn-lt"/>
                <a:ea typeface="Calibri" panose="020F0502020204030204" pitchFamily="34" charset="0"/>
                <a:cs typeface="Times New Roman" panose="02020603050405020304" pitchFamily="18" charset="0"/>
              </a:rPr>
              <a:t> an ethical attitude towards donated bodies and anatomical </a:t>
            </a:r>
            <a:r>
              <a:rPr lang="hr-HR" sz="1600" dirty="0">
                <a:latin typeface="+mn-lt"/>
                <a:ea typeface="Calibri" panose="020F0502020204030204" pitchFamily="34" charset="0"/>
                <a:cs typeface="Times New Roman" panose="02020603050405020304" pitchFamily="18" charset="0"/>
              </a:rPr>
              <a:t>pro</a:t>
            </a:r>
            <a:r>
              <a:rPr lang="en" sz="1600" dirty="0">
                <a:latin typeface="+mn-lt"/>
                <a:ea typeface="Calibri" panose="020F0502020204030204" pitchFamily="34" charset="0"/>
                <a:cs typeface="Times New Roman" panose="02020603050405020304" pitchFamily="18" charset="0"/>
              </a:rPr>
              <a:t>sections</a:t>
            </a:r>
          </a:p>
          <a:p>
            <a:endParaRPr lang="hr-HR" sz="4000" dirty="0">
              <a:latin typeface="+mn-lt"/>
            </a:endParaRPr>
          </a:p>
        </p:txBody>
      </p:sp>
      <p:sp>
        <p:nvSpPr>
          <p:cNvPr id="4" name="TekstniOkvir 3">
            <a:extLst>
              <a:ext uri="{FF2B5EF4-FFF2-40B4-BE49-F238E27FC236}">
                <a16:creationId xmlns:a16="http://schemas.microsoft.com/office/drawing/2014/main" id="{81EB3EBB-06A7-8516-9DEE-E77A5D9F1B99}"/>
              </a:ext>
            </a:extLst>
          </p:cNvPr>
          <p:cNvSpPr txBox="1"/>
          <p:nvPr/>
        </p:nvSpPr>
        <p:spPr>
          <a:xfrm>
            <a:off x="499730" y="5032571"/>
            <a:ext cx="8304028" cy="1200329"/>
          </a:xfrm>
          <a:prstGeom prst="rect">
            <a:avLst/>
          </a:prstGeom>
          <a:noFill/>
          <a:ln>
            <a:solidFill>
              <a:schemeClr val="tx2">
                <a:lumMod val="90000"/>
                <a:lumOff val="10000"/>
              </a:schemeClr>
            </a:solidFill>
          </a:ln>
        </p:spPr>
        <p:txBody>
          <a:bodyPr wrap="square" rtlCol="0">
            <a:spAutoFit/>
          </a:bodyPr>
          <a:lstStyle/>
          <a:p>
            <a:r>
              <a:rPr lang="en" dirty="0"/>
              <a:t>How </a:t>
            </a:r>
            <a:r>
              <a:rPr lang="en" b="1" dirty="0"/>
              <a:t>we achieve</a:t>
            </a:r>
            <a:r>
              <a:rPr lang="en" dirty="0"/>
              <a:t>: interaction</a:t>
            </a:r>
            <a:r>
              <a:rPr lang="hr-HR" dirty="0"/>
              <a:t> </a:t>
            </a:r>
            <a:r>
              <a:rPr lang="hr-HR" dirty="0" err="1"/>
              <a:t>during</a:t>
            </a:r>
            <a:r>
              <a:rPr lang="hr-HR" dirty="0"/>
              <a:t> </a:t>
            </a:r>
            <a:r>
              <a:rPr lang="hr-HR" dirty="0" err="1"/>
              <a:t>classes</a:t>
            </a:r>
            <a:r>
              <a:rPr lang="en" dirty="0"/>
              <a:t> and the hidden curriculum are key</a:t>
            </a:r>
          </a:p>
          <a:p>
            <a:endParaRPr lang="hr-HR" dirty="0"/>
          </a:p>
          <a:p>
            <a:r>
              <a:rPr lang="en" dirty="0"/>
              <a:t>How </a:t>
            </a:r>
            <a:r>
              <a:rPr lang="en" b="1" dirty="0"/>
              <a:t>we </a:t>
            </a:r>
            <a:r>
              <a:rPr lang="hr-HR" b="1" dirty="0" err="1"/>
              <a:t>assess</a:t>
            </a:r>
            <a:r>
              <a:rPr lang="en" dirty="0"/>
              <a:t>: OSP</a:t>
            </a:r>
            <a:r>
              <a:rPr lang="hr-HR" dirty="0"/>
              <a:t>E</a:t>
            </a:r>
            <a:r>
              <a:rPr lang="en" dirty="0"/>
              <a:t> (behavior), student evaluation of teaching (attitudes), body donor send-off</a:t>
            </a:r>
          </a:p>
        </p:txBody>
      </p:sp>
    </p:spTree>
    <p:extLst>
      <p:ext uri="{BB962C8B-B14F-4D97-AF65-F5344CB8AC3E}">
        <p14:creationId xmlns:p14="http://schemas.microsoft.com/office/powerpoint/2010/main" val="4114742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90B94E3-E16A-5E6D-FEBD-5EE3DA18A05A}"/>
              </a:ext>
            </a:extLst>
          </p:cNvPr>
          <p:cNvSpPr>
            <a:spLocks noGrp="1"/>
          </p:cNvSpPr>
          <p:nvPr>
            <p:ph type="title"/>
          </p:nvPr>
        </p:nvSpPr>
        <p:spPr/>
        <p:txBody>
          <a:bodyPr/>
          <a:lstStyle/>
          <a:p>
            <a:r>
              <a:rPr lang="en" b="1" dirty="0" err="1"/>
              <a:t>Psychomotor </a:t>
            </a:r>
            <a:r>
              <a:rPr lang="en" b="1" dirty="0"/>
              <a:t>domain</a:t>
            </a:r>
          </a:p>
        </p:txBody>
      </p:sp>
      <p:sp>
        <p:nvSpPr>
          <p:cNvPr id="3" name="Rezervirano mjesto sadržaja 2">
            <a:extLst>
              <a:ext uri="{FF2B5EF4-FFF2-40B4-BE49-F238E27FC236}">
                <a16:creationId xmlns:a16="http://schemas.microsoft.com/office/drawing/2014/main" id="{1BD6B4CA-B9C7-B27B-3313-7A5324758C95}"/>
              </a:ext>
            </a:extLst>
          </p:cNvPr>
          <p:cNvSpPr>
            <a:spLocks noGrp="1"/>
          </p:cNvSpPr>
          <p:nvPr>
            <p:ph idx="1"/>
          </p:nvPr>
        </p:nvSpPr>
        <p:spPr/>
        <p:txBody>
          <a:bodyPr>
            <a:normAutofit/>
          </a:bodyPr>
          <a:lstStyle/>
          <a:p>
            <a:pPr marL="257175" indent="-257175" algn="just">
              <a:lnSpc>
                <a:spcPct val="107000"/>
              </a:lnSpc>
              <a:buFont typeface="+mj-lt"/>
              <a:buAutoNum type="arabicPeriod"/>
            </a:pPr>
            <a:r>
              <a:rPr lang="en" sz="2000" b="1" dirty="0">
                <a:latin typeface="Calibri" panose="020F0502020204030204" pitchFamily="34" charset="0"/>
                <a:ea typeface="Calibri" panose="020F0502020204030204" pitchFamily="34" charset="0"/>
                <a:cs typeface="Times New Roman" panose="02020603050405020304" pitchFamily="18" charset="0"/>
              </a:rPr>
              <a:t>Apply </a:t>
            </a:r>
            <a:r>
              <a:rPr lang="en" sz="2000" dirty="0">
                <a:latin typeface="Calibri" panose="020F0502020204030204" pitchFamily="34" charset="0"/>
                <a:ea typeface="Calibri" panose="020F0502020204030204" pitchFamily="34" charset="0"/>
                <a:cs typeface="Times New Roman" panose="02020603050405020304" pitchFamily="18" charset="0"/>
              </a:rPr>
              <a:t>the skills </a:t>
            </a:r>
            <a:r>
              <a:rPr lang="en" sz="2000" b="1" dirty="0">
                <a:latin typeface="Calibri" panose="020F0502020204030204" pitchFamily="34" charset="0"/>
                <a:ea typeface="Calibri" panose="020F0502020204030204" pitchFamily="34" charset="0"/>
                <a:cs typeface="Times New Roman" panose="02020603050405020304" pitchFamily="18" charset="0"/>
              </a:rPr>
              <a:t>of anatomical dissection </a:t>
            </a:r>
            <a:r>
              <a:rPr lang="en" sz="2000" dirty="0">
                <a:latin typeface="Calibri" panose="020F0502020204030204" pitchFamily="34" charset="0"/>
                <a:ea typeface="Calibri" panose="020F0502020204030204" pitchFamily="34" charset="0"/>
                <a:cs typeface="Times New Roman" panose="02020603050405020304" pitchFamily="18" charset="0"/>
              </a:rPr>
              <a:t>in the presentation and study of anatomical structures</a:t>
            </a:r>
          </a:p>
          <a:p>
            <a:pPr marL="257175" indent="-257175" algn="just">
              <a:lnSpc>
                <a:spcPct val="107000"/>
              </a:lnSpc>
              <a:spcAft>
                <a:spcPts val="225"/>
              </a:spcAft>
              <a:buFont typeface="+mj-lt"/>
              <a:buAutoNum type="arabicPeriod"/>
            </a:pPr>
            <a:r>
              <a:rPr lang="en" sz="2000" b="1" dirty="0">
                <a:latin typeface="Calibri" panose="020F0502020204030204" pitchFamily="34" charset="0"/>
                <a:ea typeface="Calibri" panose="020F0502020204030204" pitchFamily="34" charset="0"/>
                <a:cs typeface="Times New Roman" panose="02020603050405020304" pitchFamily="18" charset="0"/>
              </a:rPr>
              <a:t>Sketch </a:t>
            </a:r>
            <a:r>
              <a:rPr lang="en" sz="2000" dirty="0">
                <a:latin typeface="Calibri" panose="020F0502020204030204" pitchFamily="34" charset="0"/>
                <a:ea typeface="Calibri" panose="020F0502020204030204" pitchFamily="34" charset="0"/>
                <a:cs typeface="Times New Roman" panose="02020603050405020304" pitchFamily="18" charset="0"/>
              </a:rPr>
              <a:t>the principles of anatomical structures and the three-dimensionality of topographic relationships</a:t>
            </a:r>
          </a:p>
        </p:txBody>
      </p:sp>
      <p:sp>
        <p:nvSpPr>
          <p:cNvPr id="4" name="TekstniOkvir 3">
            <a:extLst>
              <a:ext uri="{FF2B5EF4-FFF2-40B4-BE49-F238E27FC236}">
                <a16:creationId xmlns:a16="http://schemas.microsoft.com/office/drawing/2014/main" id="{C7E2ED2F-775A-A36C-9382-2534BF3C6456}"/>
              </a:ext>
            </a:extLst>
          </p:cNvPr>
          <p:cNvSpPr txBox="1"/>
          <p:nvPr/>
        </p:nvSpPr>
        <p:spPr>
          <a:xfrm>
            <a:off x="1411748" y="4796135"/>
            <a:ext cx="7094299" cy="923330"/>
          </a:xfrm>
          <a:prstGeom prst="rect">
            <a:avLst/>
          </a:prstGeom>
          <a:noFill/>
          <a:ln>
            <a:solidFill>
              <a:srgbClr val="002060"/>
            </a:solidFill>
          </a:ln>
        </p:spPr>
        <p:txBody>
          <a:bodyPr wrap="square" rtlCol="0">
            <a:spAutoFit/>
          </a:bodyPr>
          <a:lstStyle/>
          <a:p>
            <a:r>
              <a:rPr lang="en" dirty="0"/>
              <a:t>How </a:t>
            </a:r>
            <a:r>
              <a:rPr lang="en" b="1" dirty="0"/>
              <a:t>we achieve</a:t>
            </a:r>
            <a:r>
              <a:rPr lang="en" dirty="0"/>
              <a:t>: </a:t>
            </a:r>
            <a:r>
              <a:rPr lang="hr-HR" dirty="0" err="1"/>
              <a:t>active</a:t>
            </a:r>
            <a:r>
              <a:rPr lang="en" dirty="0"/>
              <a:t> </a:t>
            </a:r>
            <a:r>
              <a:rPr lang="hr-HR" dirty="0" err="1"/>
              <a:t>dissection</a:t>
            </a:r>
            <a:r>
              <a:rPr lang="en" dirty="0"/>
              <a:t>, sketching</a:t>
            </a:r>
          </a:p>
          <a:p>
            <a:endParaRPr lang="hr-HR" dirty="0"/>
          </a:p>
          <a:p>
            <a:r>
              <a:rPr lang="en" dirty="0"/>
              <a:t>How </a:t>
            </a:r>
            <a:r>
              <a:rPr lang="en" b="1" dirty="0"/>
              <a:t>we </a:t>
            </a:r>
            <a:r>
              <a:rPr lang="hr-HR" b="1" dirty="0" err="1"/>
              <a:t>assess</a:t>
            </a:r>
            <a:r>
              <a:rPr lang="en" dirty="0"/>
              <a:t>: OSP</a:t>
            </a:r>
            <a:r>
              <a:rPr lang="hr-HR" dirty="0"/>
              <a:t>E</a:t>
            </a:r>
            <a:endParaRPr lang="en" dirty="0"/>
          </a:p>
        </p:txBody>
      </p:sp>
    </p:spTree>
    <p:extLst>
      <p:ext uri="{BB962C8B-B14F-4D97-AF65-F5344CB8AC3E}">
        <p14:creationId xmlns:p14="http://schemas.microsoft.com/office/powerpoint/2010/main" val="4189538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A8A1615-FFE3-4FF2-5D6C-34851E9A7CE3}"/>
              </a:ext>
            </a:extLst>
          </p:cNvPr>
          <p:cNvSpPr>
            <a:spLocks noGrp="1"/>
          </p:cNvSpPr>
          <p:nvPr>
            <p:ph type="title"/>
          </p:nvPr>
        </p:nvSpPr>
        <p:spPr>
          <a:xfrm>
            <a:off x="1411748" y="294253"/>
            <a:ext cx="7275051" cy="1077218"/>
          </a:xfrm>
        </p:spPr>
        <p:txBody>
          <a:bodyPr/>
          <a:lstStyle/>
          <a:p>
            <a:r>
              <a:rPr lang="en" b="1" dirty="0"/>
              <a:t>How do we know that constructive alignment has been effective?</a:t>
            </a:r>
          </a:p>
        </p:txBody>
      </p:sp>
      <p:sp>
        <p:nvSpPr>
          <p:cNvPr id="3" name="Rezervirano mjesto sadržaja 2">
            <a:extLst>
              <a:ext uri="{FF2B5EF4-FFF2-40B4-BE49-F238E27FC236}">
                <a16:creationId xmlns:a16="http://schemas.microsoft.com/office/drawing/2014/main" id="{A64ED18F-614F-47D7-BC53-F768E7FDF771}"/>
              </a:ext>
            </a:extLst>
          </p:cNvPr>
          <p:cNvSpPr>
            <a:spLocks noGrp="1"/>
          </p:cNvSpPr>
          <p:nvPr>
            <p:ph idx="1"/>
          </p:nvPr>
        </p:nvSpPr>
        <p:spPr/>
        <p:txBody>
          <a:bodyPr>
            <a:normAutofit/>
          </a:bodyPr>
          <a:lstStyle/>
          <a:p>
            <a:endParaRPr lang="hr-HR" sz="2800" dirty="0"/>
          </a:p>
          <a:p>
            <a:r>
              <a:rPr lang="en" sz="2800" dirty="0"/>
              <a:t>Analysis of student success</a:t>
            </a:r>
          </a:p>
          <a:p>
            <a:endParaRPr lang="hr-HR" sz="2800" dirty="0"/>
          </a:p>
          <a:p>
            <a:r>
              <a:rPr lang="en" sz="2800" dirty="0"/>
              <a:t>Analysis of student evaluation of teaching</a:t>
            </a:r>
          </a:p>
          <a:p>
            <a:endParaRPr lang="hr-HR" sz="2800" dirty="0"/>
          </a:p>
          <a:p>
            <a:r>
              <a:rPr lang="en" sz="2800" dirty="0"/>
              <a:t>Cognitive interviews with teachers (evaluation of evaluation)</a:t>
            </a:r>
          </a:p>
        </p:txBody>
      </p:sp>
    </p:spTree>
    <p:extLst>
      <p:ext uri="{BB962C8B-B14F-4D97-AF65-F5344CB8AC3E}">
        <p14:creationId xmlns:p14="http://schemas.microsoft.com/office/powerpoint/2010/main" val="4124283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238687F-4AA1-9361-7A88-0D71FD2E70F4}"/>
              </a:ext>
            </a:extLst>
          </p:cNvPr>
          <p:cNvSpPr>
            <a:spLocks noGrp="1"/>
          </p:cNvSpPr>
          <p:nvPr>
            <p:ph type="title"/>
          </p:nvPr>
        </p:nvSpPr>
        <p:spPr>
          <a:xfrm>
            <a:off x="1411748" y="48032"/>
            <a:ext cx="7275051" cy="1569660"/>
          </a:xfrm>
        </p:spPr>
        <p:txBody>
          <a:bodyPr/>
          <a:lstStyle/>
          <a:p>
            <a:r>
              <a:rPr lang="hr-HR" b="1" dirty="0"/>
              <a:t>CA</a:t>
            </a:r>
            <a:r>
              <a:rPr lang="en" b="1" dirty="0"/>
              <a:t> effect </a:t>
            </a:r>
            <a:r>
              <a:rPr lang="hr-HR" b="1" dirty="0" err="1"/>
              <a:t>using</a:t>
            </a:r>
            <a:r>
              <a:rPr lang="hr-HR" b="1" dirty="0"/>
              <a:t> </a:t>
            </a:r>
            <a:r>
              <a:rPr lang="hr-HR" b="1" dirty="0" err="1"/>
              <a:t>the</a:t>
            </a:r>
            <a:r>
              <a:rPr lang="hr-HR" b="1" dirty="0"/>
              <a:t> </a:t>
            </a:r>
            <a:r>
              <a:rPr lang="hr-HR" b="1" dirty="0" err="1"/>
              <a:t>example</a:t>
            </a:r>
            <a:r>
              <a:rPr lang="hr-HR" b="1" dirty="0"/>
              <a:t> </a:t>
            </a:r>
            <a:r>
              <a:rPr lang="hr-HR" b="1" dirty="0" err="1"/>
              <a:t>of</a:t>
            </a:r>
            <a:r>
              <a:rPr lang="hr-HR" b="1" dirty="0"/>
              <a:t> a</a:t>
            </a:r>
            <a:r>
              <a:rPr lang="en" b="1" dirty="0"/>
              <a:t> problem</a:t>
            </a:r>
            <a:r>
              <a:rPr lang="hr-HR" b="1" dirty="0"/>
              <a:t>-</a:t>
            </a:r>
            <a:r>
              <a:rPr lang="hr-HR" b="1" dirty="0" err="1"/>
              <a:t>solving</a:t>
            </a:r>
            <a:r>
              <a:rPr lang="en" b="1" dirty="0"/>
              <a:t> question ("success")</a:t>
            </a:r>
          </a:p>
        </p:txBody>
      </p:sp>
      <p:sp>
        <p:nvSpPr>
          <p:cNvPr id="3" name="Rezervirano mjesto sadržaja 2">
            <a:extLst>
              <a:ext uri="{FF2B5EF4-FFF2-40B4-BE49-F238E27FC236}">
                <a16:creationId xmlns:a16="http://schemas.microsoft.com/office/drawing/2014/main" id="{3C6858A2-4580-1C8A-4C92-3D4BF0D7CA39}"/>
              </a:ext>
            </a:extLst>
          </p:cNvPr>
          <p:cNvSpPr>
            <a:spLocks noGrp="1"/>
          </p:cNvSpPr>
          <p:nvPr>
            <p:ph idx="1"/>
          </p:nvPr>
        </p:nvSpPr>
        <p:spPr>
          <a:xfrm>
            <a:off x="1411748" y="2099933"/>
            <a:ext cx="7275051" cy="4595813"/>
          </a:xfrm>
        </p:spPr>
        <p:txBody>
          <a:bodyPr>
            <a:normAutofit/>
          </a:bodyPr>
          <a:lstStyle/>
          <a:p>
            <a:pPr algn="just"/>
            <a:r>
              <a:rPr lang="en" sz="2400" dirty="0"/>
              <a:t>Percentage of correct answers </a:t>
            </a:r>
            <a:r>
              <a:rPr lang="en" sz="2400" b="1" dirty="0"/>
              <a:t>before </a:t>
            </a:r>
            <a:r>
              <a:rPr lang="en" sz="2400" dirty="0"/>
              <a:t>the introduction of the </a:t>
            </a:r>
            <a:r>
              <a:rPr lang="hr-HR" sz="2400" dirty="0" err="1"/>
              <a:t>appropriate</a:t>
            </a:r>
            <a:r>
              <a:rPr lang="en" sz="2400" dirty="0"/>
              <a:t> </a:t>
            </a:r>
            <a:r>
              <a:rPr lang="hr-HR" sz="2400" dirty="0"/>
              <a:t>TLA</a:t>
            </a:r>
            <a:r>
              <a:rPr lang="en" sz="2400" dirty="0"/>
              <a:t>:</a:t>
            </a:r>
          </a:p>
          <a:p>
            <a:pPr lvl="1" algn="just"/>
            <a:r>
              <a:rPr lang="en" sz="2000" dirty="0"/>
              <a:t>2021/2022: </a:t>
            </a:r>
            <a:r>
              <a:rPr lang="en" sz="2000" b="1" dirty="0"/>
              <a:t>6.35%</a:t>
            </a:r>
          </a:p>
          <a:p>
            <a:pPr algn="just"/>
            <a:endParaRPr lang="hr-HR" sz="2400" dirty="0"/>
          </a:p>
          <a:p>
            <a:pPr algn="just"/>
            <a:endParaRPr lang="hr-HR" sz="2400" dirty="0"/>
          </a:p>
          <a:p>
            <a:pPr algn="just"/>
            <a:r>
              <a:rPr lang="en" sz="2400" dirty="0"/>
              <a:t>Percentage of correct answers </a:t>
            </a:r>
            <a:r>
              <a:rPr lang="en" sz="2400" b="1" dirty="0"/>
              <a:t>after </a:t>
            </a:r>
            <a:r>
              <a:rPr lang="en" sz="2400" dirty="0"/>
              <a:t>the introduction of the appropriate </a:t>
            </a:r>
            <a:r>
              <a:rPr lang="hr-HR" sz="2400" dirty="0"/>
              <a:t>TLA</a:t>
            </a:r>
            <a:r>
              <a:rPr lang="en" sz="2400" dirty="0"/>
              <a:t>:</a:t>
            </a:r>
          </a:p>
          <a:p>
            <a:pPr lvl="1" algn="just"/>
            <a:r>
              <a:rPr lang="en" sz="2000" dirty="0"/>
              <a:t>2022/2023: </a:t>
            </a:r>
            <a:r>
              <a:rPr lang="en" sz="2000" b="1" dirty="0"/>
              <a:t>71.51%</a:t>
            </a:r>
          </a:p>
          <a:p>
            <a:pPr algn="just"/>
            <a:endParaRPr lang="hr-HR" sz="2400" dirty="0"/>
          </a:p>
        </p:txBody>
      </p:sp>
      <p:sp>
        <p:nvSpPr>
          <p:cNvPr id="4" name="Pravokutnik 3">
            <a:extLst>
              <a:ext uri="{FF2B5EF4-FFF2-40B4-BE49-F238E27FC236}">
                <a16:creationId xmlns:a16="http://schemas.microsoft.com/office/drawing/2014/main" id="{33E85156-1B6D-EB7B-7072-7C12BCE14182}"/>
              </a:ext>
            </a:extLst>
          </p:cNvPr>
          <p:cNvSpPr/>
          <p:nvPr/>
        </p:nvSpPr>
        <p:spPr>
          <a:xfrm>
            <a:off x="3525543" y="4895019"/>
            <a:ext cx="1051560" cy="484632"/>
          </a:xfrm>
          <a:prstGeom prst="rect">
            <a:avLst/>
          </a:prstGeom>
          <a:noFill/>
          <a:ln w="381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hr-HR"/>
          </a:p>
        </p:txBody>
      </p:sp>
      <p:sp>
        <p:nvSpPr>
          <p:cNvPr id="5" name="Pravokutnik 4">
            <a:extLst>
              <a:ext uri="{FF2B5EF4-FFF2-40B4-BE49-F238E27FC236}">
                <a16:creationId xmlns:a16="http://schemas.microsoft.com/office/drawing/2014/main" id="{E8F86B2A-6C6E-1304-AEE0-C65CA06A7218}"/>
              </a:ext>
            </a:extLst>
          </p:cNvPr>
          <p:cNvSpPr/>
          <p:nvPr/>
        </p:nvSpPr>
        <p:spPr>
          <a:xfrm>
            <a:off x="3525539" y="2859631"/>
            <a:ext cx="886968" cy="484632"/>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2054455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EF35A9F-37B3-A1B5-19C9-E0BC0419BFEC}"/>
              </a:ext>
            </a:extLst>
          </p:cNvPr>
          <p:cNvSpPr>
            <a:spLocks noGrp="1"/>
          </p:cNvSpPr>
          <p:nvPr>
            <p:ph type="title"/>
          </p:nvPr>
        </p:nvSpPr>
        <p:spPr>
          <a:xfrm>
            <a:off x="1411748" y="307529"/>
            <a:ext cx="7275051" cy="1077218"/>
          </a:xfrm>
        </p:spPr>
        <p:txBody>
          <a:bodyPr/>
          <a:lstStyle/>
          <a:p>
            <a:r>
              <a:rPr lang="en" b="1" dirty="0"/>
              <a:t>The effect of </a:t>
            </a:r>
            <a:r>
              <a:rPr lang="hr-HR" b="1" dirty="0"/>
              <a:t>CA</a:t>
            </a:r>
            <a:r>
              <a:rPr lang="en" b="1" dirty="0"/>
              <a:t> on performance in partial written exams</a:t>
            </a:r>
          </a:p>
        </p:txBody>
      </p:sp>
      <p:sp>
        <p:nvSpPr>
          <p:cNvPr id="4" name="Rezervirano mjesto teksta 3">
            <a:extLst>
              <a:ext uri="{FF2B5EF4-FFF2-40B4-BE49-F238E27FC236}">
                <a16:creationId xmlns:a16="http://schemas.microsoft.com/office/drawing/2014/main" id="{B7CCEC54-2703-FDE8-A527-1ECAFAB90862}"/>
              </a:ext>
            </a:extLst>
          </p:cNvPr>
          <p:cNvSpPr>
            <a:spLocks noGrp="1"/>
          </p:cNvSpPr>
          <p:nvPr>
            <p:ph type="body" idx="1"/>
          </p:nvPr>
        </p:nvSpPr>
        <p:spPr>
          <a:xfrm>
            <a:off x="1411746" y="1566838"/>
            <a:ext cx="3507796" cy="415498"/>
          </a:xfrm>
        </p:spPr>
        <p:txBody>
          <a:bodyPr/>
          <a:lstStyle/>
          <a:p>
            <a:pPr algn="ctr"/>
            <a:r>
              <a:rPr lang="en" dirty="0"/>
              <a:t>2021/2022</a:t>
            </a:r>
          </a:p>
        </p:txBody>
      </p:sp>
      <p:sp>
        <p:nvSpPr>
          <p:cNvPr id="5" name="Rezervirano mjesto teksta 4">
            <a:extLst>
              <a:ext uri="{FF2B5EF4-FFF2-40B4-BE49-F238E27FC236}">
                <a16:creationId xmlns:a16="http://schemas.microsoft.com/office/drawing/2014/main" id="{A93CC7DD-7D15-E70A-19A8-313D1939E48C}"/>
              </a:ext>
            </a:extLst>
          </p:cNvPr>
          <p:cNvSpPr>
            <a:spLocks noGrp="1"/>
          </p:cNvSpPr>
          <p:nvPr>
            <p:ph type="body" sz="quarter" idx="3"/>
          </p:nvPr>
        </p:nvSpPr>
        <p:spPr>
          <a:xfrm>
            <a:off x="5184631" y="1566559"/>
            <a:ext cx="3502169" cy="415498"/>
          </a:xfrm>
        </p:spPr>
        <p:txBody>
          <a:bodyPr/>
          <a:lstStyle/>
          <a:p>
            <a:pPr algn="ctr"/>
            <a:r>
              <a:rPr lang="en" dirty="0"/>
              <a:t>2022/2023</a:t>
            </a:r>
          </a:p>
        </p:txBody>
      </p:sp>
      <p:sp>
        <p:nvSpPr>
          <p:cNvPr id="6" name="Rezervirano mjesto sadržaja 5">
            <a:extLst>
              <a:ext uri="{FF2B5EF4-FFF2-40B4-BE49-F238E27FC236}">
                <a16:creationId xmlns:a16="http://schemas.microsoft.com/office/drawing/2014/main" id="{4BB13165-437A-8213-FBF8-48521A07FD28}"/>
              </a:ext>
            </a:extLst>
          </p:cNvPr>
          <p:cNvSpPr>
            <a:spLocks noGrp="1"/>
          </p:cNvSpPr>
          <p:nvPr>
            <p:ph idx="13"/>
          </p:nvPr>
        </p:nvSpPr>
        <p:spPr/>
        <p:txBody>
          <a:bodyPr>
            <a:normAutofit/>
          </a:bodyPr>
          <a:lstStyle/>
          <a:p>
            <a:r>
              <a:rPr lang="en" sz="2400" dirty="0"/>
              <a:t>Pass rate: 37.97%</a:t>
            </a:r>
          </a:p>
          <a:p>
            <a:r>
              <a:rPr lang="en" sz="2400" dirty="0"/>
              <a:t>Average passing grade: 2.67</a:t>
            </a:r>
          </a:p>
          <a:p>
            <a:r>
              <a:rPr lang="en" sz="2400" dirty="0"/>
              <a:t>Percentage of excellent grades: 0%</a:t>
            </a:r>
          </a:p>
          <a:p>
            <a:endParaRPr lang="hr-HR" sz="2400" dirty="0"/>
          </a:p>
        </p:txBody>
      </p:sp>
      <p:sp>
        <p:nvSpPr>
          <p:cNvPr id="7" name="Rezervirano mjesto sadržaja 6">
            <a:extLst>
              <a:ext uri="{FF2B5EF4-FFF2-40B4-BE49-F238E27FC236}">
                <a16:creationId xmlns:a16="http://schemas.microsoft.com/office/drawing/2014/main" id="{90E35306-4C4A-9B5D-6767-AA06423E218C}"/>
              </a:ext>
            </a:extLst>
          </p:cNvPr>
          <p:cNvSpPr>
            <a:spLocks noGrp="1"/>
          </p:cNvSpPr>
          <p:nvPr>
            <p:ph idx="14"/>
          </p:nvPr>
        </p:nvSpPr>
        <p:spPr/>
        <p:txBody>
          <a:bodyPr>
            <a:normAutofit/>
          </a:bodyPr>
          <a:lstStyle/>
          <a:p>
            <a:r>
              <a:rPr lang="en" sz="2400" dirty="0"/>
              <a:t>Pass rate: 67.84%</a:t>
            </a:r>
          </a:p>
          <a:p>
            <a:r>
              <a:rPr lang="en" sz="2400" dirty="0"/>
              <a:t>Average passing grade: 3.24</a:t>
            </a:r>
          </a:p>
          <a:p>
            <a:r>
              <a:rPr lang="en" sz="2400" dirty="0"/>
              <a:t>Percentage of excellent grades: 5.56%</a:t>
            </a:r>
          </a:p>
        </p:txBody>
      </p:sp>
      <p:sp>
        <p:nvSpPr>
          <p:cNvPr id="8" name="TekstniOkvir 7">
            <a:extLst>
              <a:ext uri="{FF2B5EF4-FFF2-40B4-BE49-F238E27FC236}">
                <a16:creationId xmlns:a16="http://schemas.microsoft.com/office/drawing/2014/main" id="{6B0BB819-7E3B-F744-195A-B7B460CE3382}"/>
              </a:ext>
            </a:extLst>
          </p:cNvPr>
          <p:cNvSpPr txBox="1"/>
          <p:nvPr/>
        </p:nvSpPr>
        <p:spPr>
          <a:xfrm>
            <a:off x="2612397" y="5211763"/>
            <a:ext cx="4873752" cy="914400"/>
          </a:xfrm>
          <a:prstGeom prst="rect">
            <a:avLst/>
          </a:prstGeom>
        </p:spPr>
        <p:txBody>
          <a:bodyPr vert="horz" wrap="none" lIns="91440" tIns="45720" rIns="91440" bIns="45720" rtlCol="0" anchor="ctr">
            <a:normAutofit/>
          </a:bodyPr>
          <a:lstStyle/>
          <a:p>
            <a:pPr algn="ctr"/>
            <a:r>
              <a:rPr lang="en" dirty="0"/>
              <a:t>Fisher's test (difference in </a:t>
            </a:r>
            <a:r>
              <a:rPr lang="hr-HR" dirty="0" err="1"/>
              <a:t>pass</a:t>
            </a:r>
            <a:r>
              <a:rPr lang="hr-HR" dirty="0"/>
              <a:t> rate</a:t>
            </a:r>
            <a:r>
              <a:rPr lang="en" dirty="0"/>
              <a:t>): P &lt; 0.0001</a:t>
            </a:r>
          </a:p>
        </p:txBody>
      </p:sp>
      <p:sp>
        <p:nvSpPr>
          <p:cNvPr id="3" name="Pravokutnik 2">
            <a:extLst>
              <a:ext uri="{FF2B5EF4-FFF2-40B4-BE49-F238E27FC236}">
                <a16:creationId xmlns:a16="http://schemas.microsoft.com/office/drawing/2014/main" id="{09A01D63-79E7-BE4B-7D14-C82ADB86B7C6}"/>
              </a:ext>
            </a:extLst>
          </p:cNvPr>
          <p:cNvSpPr/>
          <p:nvPr/>
        </p:nvSpPr>
        <p:spPr>
          <a:xfrm>
            <a:off x="6975472" y="2297729"/>
            <a:ext cx="1291004" cy="484632"/>
          </a:xfrm>
          <a:prstGeom prst="rect">
            <a:avLst/>
          </a:prstGeom>
          <a:noFill/>
          <a:ln w="381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hr-HR"/>
          </a:p>
        </p:txBody>
      </p:sp>
      <p:sp>
        <p:nvSpPr>
          <p:cNvPr id="9" name="Pravokutnik 8">
            <a:extLst>
              <a:ext uri="{FF2B5EF4-FFF2-40B4-BE49-F238E27FC236}">
                <a16:creationId xmlns:a16="http://schemas.microsoft.com/office/drawing/2014/main" id="{BD7BA657-436F-5706-BA14-C1821B71ADD2}"/>
              </a:ext>
            </a:extLst>
          </p:cNvPr>
          <p:cNvSpPr/>
          <p:nvPr/>
        </p:nvSpPr>
        <p:spPr>
          <a:xfrm>
            <a:off x="3238465" y="2285915"/>
            <a:ext cx="1291004" cy="484632"/>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3896335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24401FD-2782-95CC-1EC2-F2AAAE939E01}"/>
              </a:ext>
            </a:extLst>
          </p:cNvPr>
          <p:cNvSpPr>
            <a:spLocks noGrp="1"/>
          </p:cNvSpPr>
          <p:nvPr>
            <p:ph type="title"/>
          </p:nvPr>
        </p:nvSpPr>
        <p:spPr/>
        <p:txBody>
          <a:bodyPr/>
          <a:lstStyle/>
          <a:p>
            <a:r>
              <a:rPr lang="en" b="1" dirty="0"/>
              <a:t>OSP</a:t>
            </a:r>
            <a:r>
              <a:rPr lang="hr-HR" b="1" dirty="0"/>
              <a:t>E</a:t>
            </a:r>
            <a:r>
              <a:rPr lang="en" b="1" dirty="0"/>
              <a:t> - </a:t>
            </a:r>
            <a:r>
              <a:rPr lang="hr-HR" b="1" dirty="0" err="1"/>
              <a:t>dis</a:t>
            </a:r>
            <a:r>
              <a:rPr lang="en" b="1" dirty="0"/>
              <a:t>section</a:t>
            </a:r>
          </a:p>
        </p:txBody>
      </p:sp>
      <p:sp>
        <p:nvSpPr>
          <p:cNvPr id="3" name="Rezervirano mjesto sadržaja 2">
            <a:extLst>
              <a:ext uri="{FF2B5EF4-FFF2-40B4-BE49-F238E27FC236}">
                <a16:creationId xmlns:a16="http://schemas.microsoft.com/office/drawing/2014/main" id="{4738F9C8-CDDD-A133-89D5-B76C0EE833DE}"/>
              </a:ext>
            </a:extLst>
          </p:cNvPr>
          <p:cNvSpPr>
            <a:spLocks noGrp="1"/>
          </p:cNvSpPr>
          <p:nvPr>
            <p:ph idx="1"/>
          </p:nvPr>
        </p:nvSpPr>
        <p:spPr>
          <a:xfrm>
            <a:off x="6693408" y="1796901"/>
            <a:ext cx="2139696" cy="4320435"/>
          </a:xfrm>
        </p:spPr>
        <p:txBody>
          <a:bodyPr>
            <a:normAutofit/>
          </a:bodyPr>
          <a:lstStyle/>
          <a:p>
            <a:r>
              <a:rPr lang="en" sz="2000" dirty="0"/>
              <a:t>Average success rate: 86.13%</a:t>
            </a:r>
          </a:p>
        </p:txBody>
      </p:sp>
      <p:sp>
        <p:nvSpPr>
          <p:cNvPr id="4" name="Pravokutnik 3">
            <a:extLst>
              <a:ext uri="{FF2B5EF4-FFF2-40B4-BE49-F238E27FC236}">
                <a16:creationId xmlns:a16="http://schemas.microsoft.com/office/drawing/2014/main" id="{E9E78DE5-25B5-73BD-50F8-741AE8DC1098}"/>
              </a:ext>
            </a:extLst>
          </p:cNvPr>
          <p:cNvSpPr/>
          <p:nvPr/>
        </p:nvSpPr>
        <p:spPr>
          <a:xfrm>
            <a:off x="7007372" y="2435952"/>
            <a:ext cx="1179698" cy="360411"/>
          </a:xfrm>
          <a:prstGeom prst="rect">
            <a:avLst/>
          </a:prstGeom>
          <a:noFill/>
          <a:ln w="381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hr-HR"/>
          </a:p>
        </p:txBody>
      </p:sp>
      <p:pic>
        <p:nvPicPr>
          <p:cNvPr id="7" name="Slika 6">
            <a:extLst>
              <a:ext uri="{FF2B5EF4-FFF2-40B4-BE49-F238E27FC236}">
                <a16:creationId xmlns:a16="http://schemas.microsoft.com/office/drawing/2014/main" id="{FC25536D-C6FC-21F1-DA2E-82FB5540A75C}"/>
              </a:ext>
            </a:extLst>
          </p:cNvPr>
          <p:cNvPicPr>
            <a:picLocks noChangeAspect="1"/>
          </p:cNvPicPr>
          <p:nvPr/>
        </p:nvPicPr>
        <p:blipFill>
          <a:blip r:embed="rId2"/>
          <a:stretch>
            <a:fillRect/>
          </a:stretch>
        </p:blipFill>
        <p:spPr>
          <a:xfrm>
            <a:off x="166684" y="1224626"/>
            <a:ext cx="6209531" cy="5254218"/>
          </a:xfrm>
          <a:prstGeom prst="rect">
            <a:avLst/>
          </a:prstGeom>
        </p:spPr>
      </p:pic>
    </p:spTree>
    <p:extLst>
      <p:ext uri="{BB962C8B-B14F-4D97-AF65-F5344CB8AC3E}">
        <p14:creationId xmlns:p14="http://schemas.microsoft.com/office/powerpoint/2010/main" val="3312920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860C8AC-4B47-AD47-8CFF-8D654664B3C4}"/>
              </a:ext>
            </a:extLst>
          </p:cNvPr>
          <p:cNvSpPr>
            <a:spLocks noGrp="1"/>
          </p:cNvSpPr>
          <p:nvPr>
            <p:ph type="title"/>
          </p:nvPr>
        </p:nvSpPr>
        <p:spPr/>
        <p:txBody>
          <a:bodyPr/>
          <a:lstStyle/>
          <a:p>
            <a:r>
              <a:rPr lang="en" b="1" dirty="0"/>
              <a:t>Student evaluation of teaching</a:t>
            </a:r>
          </a:p>
        </p:txBody>
      </p:sp>
      <p:sp>
        <p:nvSpPr>
          <p:cNvPr id="7" name="TekstniOkvir 6">
            <a:extLst>
              <a:ext uri="{FF2B5EF4-FFF2-40B4-BE49-F238E27FC236}">
                <a16:creationId xmlns:a16="http://schemas.microsoft.com/office/drawing/2014/main" id="{495D355D-E588-1EC7-691C-D481DB1B7732}"/>
              </a:ext>
            </a:extLst>
          </p:cNvPr>
          <p:cNvSpPr txBox="1"/>
          <p:nvPr/>
        </p:nvSpPr>
        <p:spPr>
          <a:xfrm>
            <a:off x="310896" y="2707264"/>
            <a:ext cx="914400" cy="914400"/>
          </a:xfrm>
          <a:prstGeom prst="rect">
            <a:avLst/>
          </a:prstGeom>
        </p:spPr>
        <p:txBody>
          <a:bodyPr vert="horz" wrap="none" lIns="91440" tIns="45720" rIns="91440" bIns="45720" rtlCol="0" anchor="ctr">
            <a:normAutofit/>
          </a:bodyPr>
          <a:lstStyle/>
          <a:p>
            <a:endParaRPr lang="hr-HR" dirty="0"/>
          </a:p>
        </p:txBody>
      </p:sp>
      <p:graphicFrame>
        <p:nvGraphicFramePr>
          <p:cNvPr id="13" name="Tablica 12">
            <a:extLst>
              <a:ext uri="{FF2B5EF4-FFF2-40B4-BE49-F238E27FC236}">
                <a16:creationId xmlns:a16="http://schemas.microsoft.com/office/drawing/2014/main" id="{8807E062-854A-87D4-15BE-C9C433DD4236}"/>
              </a:ext>
            </a:extLst>
          </p:cNvPr>
          <p:cNvGraphicFramePr>
            <a:graphicFrameLocks noGrp="1"/>
          </p:cNvGraphicFramePr>
          <p:nvPr>
            <p:extLst>
              <p:ext uri="{D42A27DB-BD31-4B8C-83A1-F6EECF244321}">
                <p14:modId xmlns:p14="http://schemas.microsoft.com/office/powerpoint/2010/main" val="1118093251"/>
              </p:ext>
            </p:extLst>
          </p:nvPr>
        </p:nvGraphicFramePr>
        <p:xfrm>
          <a:off x="1411748" y="2712853"/>
          <a:ext cx="7190740" cy="2225040"/>
        </p:xfrm>
        <a:graphic>
          <a:graphicData uri="http://schemas.openxmlformats.org/drawingml/2006/table">
            <a:tbl>
              <a:tblPr firstRow="1" bandRow="1">
                <a:tableStyleId>{5C22544A-7EE6-4342-B048-85BDC9FD1C3A}</a:tableStyleId>
              </a:tblPr>
              <a:tblGrid>
                <a:gridCol w="4284980">
                  <a:extLst>
                    <a:ext uri="{9D8B030D-6E8A-4147-A177-3AD203B41FA5}">
                      <a16:colId xmlns:a16="http://schemas.microsoft.com/office/drawing/2014/main" val="2645442476"/>
                    </a:ext>
                  </a:extLst>
                </a:gridCol>
                <a:gridCol w="1452880">
                  <a:extLst>
                    <a:ext uri="{9D8B030D-6E8A-4147-A177-3AD203B41FA5}">
                      <a16:colId xmlns:a16="http://schemas.microsoft.com/office/drawing/2014/main" val="161311243"/>
                    </a:ext>
                  </a:extLst>
                </a:gridCol>
                <a:gridCol w="1452880">
                  <a:extLst>
                    <a:ext uri="{9D8B030D-6E8A-4147-A177-3AD203B41FA5}">
                      <a16:colId xmlns:a16="http://schemas.microsoft.com/office/drawing/2014/main" val="2791302773"/>
                    </a:ext>
                  </a:extLst>
                </a:gridCol>
              </a:tblGrid>
              <a:tr h="370840">
                <a:tc>
                  <a:txBody>
                    <a:bodyPr/>
                    <a:lstStyle/>
                    <a:p>
                      <a:endParaRPr lang="hr-HR" dirty="0"/>
                    </a:p>
                  </a:txBody>
                  <a:tcPr/>
                </a:tc>
                <a:tc>
                  <a:txBody>
                    <a:bodyPr/>
                    <a:lstStyle/>
                    <a:p>
                      <a:pPr algn="ctr"/>
                      <a:r>
                        <a:rPr lang="en" dirty="0"/>
                        <a:t>2021/2022</a:t>
                      </a:r>
                    </a:p>
                  </a:txBody>
                  <a:tcPr/>
                </a:tc>
                <a:tc>
                  <a:txBody>
                    <a:bodyPr/>
                    <a:lstStyle/>
                    <a:p>
                      <a:pPr algn="ctr"/>
                      <a:r>
                        <a:rPr lang="en" dirty="0"/>
                        <a:t>2022/2023</a:t>
                      </a:r>
                    </a:p>
                  </a:txBody>
                  <a:tcPr/>
                </a:tc>
                <a:extLst>
                  <a:ext uri="{0D108BD9-81ED-4DB2-BD59-A6C34878D82A}">
                    <a16:rowId xmlns:a16="http://schemas.microsoft.com/office/drawing/2014/main" val="2873819292"/>
                  </a:ext>
                </a:extLst>
              </a:tr>
              <a:tr h="370840">
                <a:tc>
                  <a:txBody>
                    <a:bodyPr/>
                    <a:lstStyle/>
                    <a:p>
                      <a:r>
                        <a:rPr lang="en" dirty="0"/>
                        <a:t>Clarity of learning outcomes</a:t>
                      </a:r>
                    </a:p>
                  </a:txBody>
                  <a:tcPr/>
                </a:tc>
                <a:tc>
                  <a:txBody>
                    <a:bodyPr/>
                    <a:lstStyle/>
                    <a:p>
                      <a:pPr algn="ctr"/>
                      <a:r>
                        <a:rPr lang="en" dirty="0"/>
                        <a:t>3</a:t>
                      </a:r>
                      <a:r>
                        <a:rPr lang="hr-HR" dirty="0"/>
                        <a:t>.</a:t>
                      </a:r>
                      <a:r>
                        <a:rPr lang="en" dirty="0"/>
                        <a:t>16</a:t>
                      </a:r>
                    </a:p>
                  </a:txBody>
                  <a:tcPr anchor="ctr"/>
                </a:tc>
                <a:tc>
                  <a:txBody>
                    <a:bodyPr/>
                    <a:lstStyle/>
                    <a:p>
                      <a:pPr algn="ctr"/>
                      <a:r>
                        <a:rPr lang="en" dirty="0"/>
                        <a:t>4.01</a:t>
                      </a:r>
                    </a:p>
                  </a:txBody>
                  <a:tcPr anchor="ctr"/>
                </a:tc>
                <a:extLst>
                  <a:ext uri="{0D108BD9-81ED-4DB2-BD59-A6C34878D82A}">
                    <a16:rowId xmlns:a16="http://schemas.microsoft.com/office/drawing/2014/main" val="3345914567"/>
                  </a:ext>
                </a:extLst>
              </a:tr>
              <a:tr h="370840">
                <a:tc>
                  <a:txBody>
                    <a:bodyPr/>
                    <a:lstStyle/>
                    <a:p>
                      <a:r>
                        <a:rPr lang="hr-HR" dirty="0" err="1"/>
                        <a:t>Alignment</a:t>
                      </a:r>
                      <a:r>
                        <a:rPr lang="hr-HR" dirty="0"/>
                        <a:t> </a:t>
                      </a:r>
                      <a:r>
                        <a:rPr lang="hr-HR" dirty="0" err="1"/>
                        <a:t>of</a:t>
                      </a:r>
                      <a:r>
                        <a:rPr lang="hr-HR" dirty="0"/>
                        <a:t> </a:t>
                      </a:r>
                      <a:r>
                        <a:rPr lang="hr-HR" dirty="0" err="1"/>
                        <a:t>classes</a:t>
                      </a:r>
                      <a:r>
                        <a:rPr lang="hr-HR" dirty="0"/>
                        <a:t> </a:t>
                      </a:r>
                      <a:r>
                        <a:rPr lang="hr-HR" dirty="0" err="1"/>
                        <a:t>and</a:t>
                      </a:r>
                      <a:r>
                        <a:rPr lang="hr-HR" dirty="0"/>
                        <a:t> </a:t>
                      </a:r>
                      <a:r>
                        <a:rPr lang="hr-HR" dirty="0" err="1"/>
                        <a:t>assessment</a:t>
                      </a:r>
                      <a:endParaRPr lang="en" dirty="0"/>
                    </a:p>
                  </a:txBody>
                  <a:tcPr/>
                </a:tc>
                <a:tc>
                  <a:txBody>
                    <a:bodyPr/>
                    <a:lstStyle/>
                    <a:p>
                      <a:pPr algn="ctr"/>
                      <a:r>
                        <a:rPr lang="en" dirty="0"/>
                        <a:t>2.96</a:t>
                      </a:r>
                    </a:p>
                  </a:txBody>
                  <a:tcPr anchor="ctr"/>
                </a:tc>
                <a:tc>
                  <a:txBody>
                    <a:bodyPr/>
                    <a:lstStyle/>
                    <a:p>
                      <a:pPr algn="ctr"/>
                      <a:r>
                        <a:rPr lang="en" dirty="0"/>
                        <a:t>3.86</a:t>
                      </a:r>
                    </a:p>
                  </a:txBody>
                  <a:tcPr anchor="ctr"/>
                </a:tc>
                <a:extLst>
                  <a:ext uri="{0D108BD9-81ED-4DB2-BD59-A6C34878D82A}">
                    <a16:rowId xmlns:a16="http://schemas.microsoft.com/office/drawing/2014/main" val="3229184410"/>
                  </a:ext>
                </a:extLst>
              </a:tr>
              <a:tr h="370840">
                <a:tc>
                  <a:txBody>
                    <a:bodyPr/>
                    <a:lstStyle/>
                    <a:p>
                      <a:r>
                        <a:rPr lang="en" dirty="0"/>
                        <a:t>Attitude towards dissection</a:t>
                      </a:r>
                    </a:p>
                  </a:txBody>
                  <a:tcPr/>
                </a:tc>
                <a:tc>
                  <a:txBody>
                    <a:bodyPr/>
                    <a:lstStyle/>
                    <a:p>
                      <a:pPr algn="ctr"/>
                      <a:r>
                        <a:rPr lang="en" dirty="0"/>
                        <a:t>3.03</a:t>
                      </a:r>
                    </a:p>
                  </a:txBody>
                  <a:tcPr anchor="ctr"/>
                </a:tc>
                <a:tc>
                  <a:txBody>
                    <a:bodyPr/>
                    <a:lstStyle/>
                    <a:p>
                      <a:pPr algn="ctr"/>
                      <a:r>
                        <a:rPr lang="en" dirty="0"/>
                        <a:t>4.36</a:t>
                      </a:r>
                    </a:p>
                  </a:txBody>
                  <a:tcPr anchor="ctr"/>
                </a:tc>
                <a:extLst>
                  <a:ext uri="{0D108BD9-81ED-4DB2-BD59-A6C34878D82A}">
                    <a16:rowId xmlns:a16="http://schemas.microsoft.com/office/drawing/2014/main" val="2171950077"/>
                  </a:ext>
                </a:extLst>
              </a:tr>
              <a:tr h="370840">
                <a:tc>
                  <a:txBody>
                    <a:bodyPr/>
                    <a:lstStyle/>
                    <a:p>
                      <a:r>
                        <a:rPr lang="en" dirty="0"/>
                        <a:t>Dissatisfaction with </a:t>
                      </a:r>
                      <a:r>
                        <a:rPr lang="hr-HR" dirty="0" err="1"/>
                        <a:t>teacher</a:t>
                      </a:r>
                      <a:r>
                        <a:rPr lang="hr-HR" dirty="0"/>
                        <a:t> </a:t>
                      </a:r>
                      <a:r>
                        <a:rPr lang="en" dirty="0"/>
                        <a:t>consistency</a:t>
                      </a:r>
                    </a:p>
                  </a:txBody>
                  <a:tcPr/>
                </a:tc>
                <a:tc>
                  <a:txBody>
                    <a:bodyPr/>
                    <a:lstStyle/>
                    <a:p>
                      <a:pPr algn="ctr"/>
                      <a:r>
                        <a:rPr lang="en" dirty="0"/>
                        <a:t>16.8%</a:t>
                      </a:r>
                    </a:p>
                  </a:txBody>
                  <a:tcPr anchor="ctr"/>
                </a:tc>
                <a:tc>
                  <a:txBody>
                    <a:bodyPr/>
                    <a:lstStyle/>
                    <a:p>
                      <a:pPr algn="ctr"/>
                      <a:r>
                        <a:rPr lang="en" dirty="0"/>
                        <a:t>4.8%</a:t>
                      </a:r>
                    </a:p>
                  </a:txBody>
                  <a:tcPr anchor="ctr"/>
                </a:tc>
                <a:extLst>
                  <a:ext uri="{0D108BD9-81ED-4DB2-BD59-A6C34878D82A}">
                    <a16:rowId xmlns:a16="http://schemas.microsoft.com/office/drawing/2014/main" val="3922266194"/>
                  </a:ext>
                </a:extLst>
              </a:tr>
              <a:tr h="370840">
                <a:tc>
                  <a:txBody>
                    <a:bodyPr/>
                    <a:lstStyle/>
                    <a:p>
                      <a:r>
                        <a:rPr lang="en" dirty="0"/>
                        <a:t>Dissatisfaction with organization</a:t>
                      </a:r>
                    </a:p>
                  </a:txBody>
                  <a:tcPr/>
                </a:tc>
                <a:tc>
                  <a:txBody>
                    <a:bodyPr/>
                    <a:lstStyle/>
                    <a:p>
                      <a:pPr algn="ctr"/>
                      <a:r>
                        <a:rPr lang="en" dirty="0"/>
                        <a:t>11.4%</a:t>
                      </a:r>
                    </a:p>
                  </a:txBody>
                  <a:tcPr anchor="ctr"/>
                </a:tc>
                <a:tc>
                  <a:txBody>
                    <a:bodyPr/>
                    <a:lstStyle/>
                    <a:p>
                      <a:pPr algn="ctr"/>
                      <a:r>
                        <a:rPr lang="en" dirty="0"/>
                        <a:t>1.2%</a:t>
                      </a:r>
                    </a:p>
                  </a:txBody>
                  <a:tcPr anchor="ctr"/>
                </a:tc>
                <a:extLst>
                  <a:ext uri="{0D108BD9-81ED-4DB2-BD59-A6C34878D82A}">
                    <a16:rowId xmlns:a16="http://schemas.microsoft.com/office/drawing/2014/main" val="3241875787"/>
                  </a:ext>
                </a:extLst>
              </a:tr>
            </a:tbl>
          </a:graphicData>
        </a:graphic>
      </p:graphicFrame>
      <p:sp>
        <p:nvSpPr>
          <p:cNvPr id="18" name="TekstniOkvir 17">
            <a:extLst>
              <a:ext uri="{FF2B5EF4-FFF2-40B4-BE49-F238E27FC236}">
                <a16:creationId xmlns:a16="http://schemas.microsoft.com/office/drawing/2014/main" id="{ED7C71AA-B30B-5933-FB71-301796F30BD5}"/>
              </a:ext>
            </a:extLst>
          </p:cNvPr>
          <p:cNvSpPr txBox="1"/>
          <p:nvPr/>
        </p:nvSpPr>
        <p:spPr>
          <a:xfrm>
            <a:off x="27432" y="3201040"/>
            <a:ext cx="914400" cy="914400"/>
          </a:xfrm>
          <a:prstGeom prst="rect">
            <a:avLst/>
          </a:prstGeom>
        </p:spPr>
        <p:txBody>
          <a:bodyPr vert="horz" wrap="none" lIns="91440" tIns="45720" rIns="91440" bIns="45720" rtlCol="0" anchor="ctr">
            <a:normAutofit/>
          </a:bodyPr>
          <a:lstStyle/>
          <a:p>
            <a:r>
              <a:rPr lang="en" dirty="0"/>
              <a:t>P&lt;0.0001</a:t>
            </a:r>
          </a:p>
        </p:txBody>
      </p:sp>
      <p:sp>
        <p:nvSpPr>
          <p:cNvPr id="19" name="Lijeva vitičasta zagrada 18">
            <a:extLst>
              <a:ext uri="{FF2B5EF4-FFF2-40B4-BE49-F238E27FC236}">
                <a16:creationId xmlns:a16="http://schemas.microsoft.com/office/drawing/2014/main" id="{0C5E5DDF-87AB-760A-CF06-F6B871A2D33C}"/>
              </a:ext>
            </a:extLst>
          </p:cNvPr>
          <p:cNvSpPr/>
          <p:nvPr/>
        </p:nvSpPr>
        <p:spPr>
          <a:xfrm>
            <a:off x="1207008" y="3118744"/>
            <a:ext cx="186452" cy="1078992"/>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hr-HR"/>
          </a:p>
        </p:txBody>
      </p:sp>
      <p:graphicFrame>
        <p:nvGraphicFramePr>
          <p:cNvPr id="20" name="Tablica 19">
            <a:extLst>
              <a:ext uri="{FF2B5EF4-FFF2-40B4-BE49-F238E27FC236}">
                <a16:creationId xmlns:a16="http://schemas.microsoft.com/office/drawing/2014/main" id="{6B9600B3-DC4C-A02B-BC60-601627EEA818}"/>
              </a:ext>
            </a:extLst>
          </p:cNvPr>
          <p:cNvGraphicFramePr>
            <a:graphicFrameLocks noGrp="1"/>
          </p:cNvGraphicFramePr>
          <p:nvPr>
            <p:extLst>
              <p:ext uri="{D42A27DB-BD31-4B8C-83A1-F6EECF244321}">
                <p14:modId xmlns:p14="http://schemas.microsoft.com/office/powerpoint/2010/main" val="2045296288"/>
              </p:ext>
            </p:extLst>
          </p:nvPr>
        </p:nvGraphicFramePr>
        <p:xfrm>
          <a:off x="1411748" y="1548351"/>
          <a:ext cx="7190740" cy="741680"/>
        </p:xfrm>
        <a:graphic>
          <a:graphicData uri="http://schemas.openxmlformats.org/drawingml/2006/table">
            <a:tbl>
              <a:tblPr firstRow="1" bandRow="1">
                <a:tableStyleId>{5C22544A-7EE6-4342-B048-85BDC9FD1C3A}</a:tableStyleId>
              </a:tblPr>
              <a:tblGrid>
                <a:gridCol w="3595370">
                  <a:extLst>
                    <a:ext uri="{9D8B030D-6E8A-4147-A177-3AD203B41FA5}">
                      <a16:colId xmlns:a16="http://schemas.microsoft.com/office/drawing/2014/main" val="2015811950"/>
                    </a:ext>
                  </a:extLst>
                </a:gridCol>
                <a:gridCol w="3595370">
                  <a:extLst>
                    <a:ext uri="{9D8B030D-6E8A-4147-A177-3AD203B41FA5}">
                      <a16:colId xmlns:a16="http://schemas.microsoft.com/office/drawing/2014/main" val="1473864285"/>
                    </a:ext>
                  </a:extLst>
                </a:gridCol>
              </a:tblGrid>
              <a:tr h="370840">
                <a:tc>
                  <a:txBody>
                    <a:bodyPr/>
                    <a:lstStyle/>
                    <a:p>
                      <a:pPr algn="ctr"/>
                      <a:r>
                        <a:rPr lang="en" dirty="0"/>
                        <a:t>2021/2022</a:t>
                      </a:r>
                    </a:p>
                  </a:txBody>
                  <a:tcPr/>
                </a:tc>
                <a:tc>
                  <a:txBody>
                    <a:bodyPr/>
                    <a:lstStyle/>
                    <a:p>
                      <a:pPr algn="ctr"/>
                      <a:r>
                        <a:rPr lang="en" dirty="0"/>
                        <a:t>2022/2023</a:t>
                      </a:r>
                    </a:p>
                  </a:txBody>
                  <a:tcPr/>
                </a:tc>
                <a:extLst>
                  <a:ext uri="{0D108BD9-81ED-4DB2-BD59-A6C34878D82A}">
                    <a16:rowId xmlns:a16="http://schemas.microsoft.com/office/drawing/2014/main" val="1227682266"/>
                  </a:ext>
                </a:extLst>
              </a:tr>
              <a:tr h="370840">
                <a:tc>
                  <a:txBody>
                    <a:bodyPr/>
                    <a:lstStyle/>
                    <a:p>
                      <a:pPr algn="ctr"/>
                      <a:r>
                        <a:rPr lang="en" dirty="0"/>
                        <a:t>273/316 (86.4%)</a:t>
                      </a:r>
                    </a:p>
                  </a:txBody>
                  <a:tcPr/>
                </a:tc>
                <a:tc>
                  <a:txBody>
                    <a:bodyPr/>
                    <a:lstStyle/>
                    <a:p>
                      <a:pPr algn="ctr"/>
                      <a:r>
                        <a:rPr lang="en" dirty="0"/>
                        <a:t>336/342 (98.2%)</a:t>
                      </a:r>
                    </a:p>
                  </a:txBody>
                  <a:tcPr/>
                </a:tc>
                <a:extLst>
                  <a:ext uri="{0D108BD9-81ED-4DB2-BD59-A6C34878D82A}">
                    <a16:rowId xmlns:a16="http://schemas.microsoft.com/office/drawing/2014/main" val="2198554360"/>
                  </a:ext>
                </a:extLst>
              </a:tr>
            </a:tbl>
          </a:graphicData>
        </a:graphic>
      </p:graphicFrame>
    </p:spTree>
    <p:extLst>
      <p:ext uri="{BB962C8B-B14F-4D97-AF65-F5344CB8AC3E}">
        <p14:creationId xmlns:p14="http://schemas.microsoft.com/office/powerpoint/2010/main" val="2131217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6">
            <a:extLst>
              <a:ext uri="{FF2B5EF4-FFF2-40B4-BE49-F238E27FC236}">
                <a16:creationId xmlns:a16="http://schemas.microsoft.com/office/drawing/2014/main" id="{76738CB0-A6F8-902F-AD78-5F90E6C07404}"/>
              </a:ext>
            </a:extLst>
          </p:cNvPr>
          <p:cNvSpPr>
            <a:spLocks noGrp="1"/>
          </p:cNvSpPr>
          <p:nvPr>
            <p:ph type="title"/>
          </p:nvPr>
        </p:nvSpPr>
        <p:spPr>
          <a:xfrm>
            <a:off x="1411748" y="355808"/>
            <a:ext cx="7275051" cy="954107"/>
          </a:xfrm>
        </p:spPr>
        <p:txBody>
          <a:bodyPr/>
          <a:lstStyle/>
          <a:p>
            <a:r>
              <a:rPr lang="hr-HR" sz="2800" b="1" dirty="0" err="1"/>
              <a:t>Common</a:t>
            </a:r>
            <a:r>
              <a:rPr lang="hr-HR" sz="2800" b="1" dirty="0"/>
              <a:t> </a:t>
            </a:r>
            <a:r>
              <a:rPr lang="hr-HR" sz="2800" b="1" dirty="0" err="1"/>
              <a:t>mistakes</a:t>
            </a:r>
            <a:r>
              <a:rPr lang="hr-HR" sz="2800" b="1" dirty="0"/>
              <a:t> </a:t>
            </a:r>
            <a:r>
              <a:rPr lang="hr-HR" sz="2800" b="1" dirty="0" err="1"/>
              <a:t>when</a:t>
            </a:r>
            <a:r>
              <a:rPr lang="hr-HR" sz="2800" b="1" dirty="0"/>
              <a:t> </a:t>
            </a:r>
            <a:r>
              <a:rPr lang="hr-HR" sz="2800" b="1" dirty="0" err="1"/>
              <a:t>implementing</a:t>
            </a:r>
            <a:r>
              <a:rPr lang="hr-HR" sz="2800" b="1" dirty="0"/>
              <a:t> CA</a:t>
            </a:r>
            <a:endParaRPr lang="en" sz="2800" b="1" dirty="0"/>
          </a:p>
        </p:txBody>
      </p:sp>
      <p:sp>
        <p:nvSpPr>
          <p:cNvPr id="8" name="Rezervirano mjesto sadržaja 7">
            <a:extLst>
              <a:ext uri="{FF2B5EF4-FFF2-40B4-BE49-F238E27FC236}">
                <a16:creationId xmlns:a16="http://schemas.microsoft.com/office/drawing/2014/main" id="{1637F3E6-3AEE-9F10-CE05-B1BB2011AF1D}"/>
              </a:ext>
            </a:extLst>
          </p:cNvPr>
          <p:cNvSpPr>
            <a:spLocks noGrp="1"/>
          </p:cNvSpPr>
          <p:nvPr>
            <p:ph idx="1"/>
          </p:nvPr>
        </p:nvSpPr>
        <p:spPr/>
        <p:txBody>
          <a:bodyPr>
            <a:normAutofit/>
          </a:bodyPr>
          <a:lstStyle/>
          <a:p>
            <a:pPr marL="457200" indent="-457200">
              <a:buFont typeface="+mj-lt"/>
              <a:buAutoNum type="arabicPeriod"/>
            </a:pPr>
            <a:r>
              <a:rPr lang="en" sz="2400" dirty="0"/>
              <a:t>There </a:t>
            </a:r>
            <a:r>
              <a:rPr lang="hr-HR" sz="2400" dirty="0"/>
              <a:t>are</a:t>
            </a:r>
            <a:r>
              <a:rPr lang="en" sz="2400" dirty="0"/>
              <a:t> NO clearly defined </a:t>
            </a:r>
            <a:r>
              <a:rPr lang="hr-HR" sz="2400" dirty="0" err="1"/>
              <a:t>ILOs</a:t>
            </a:r>
            <a:endParaRPr lang="en" sz="2400" dirty="0"/>
          </a:p>
          <a:p>
            <a:pPr marL="457200" indent="-457200">
              <a:buFont typeface="+mj-lt"/>
              <a:buAutoNum type="arabicPeriod"/>
            </a:pPr>
            <a:r>
              <a:rPr lang="hr-HR" sz="2400" dirty="0" err="1"/>
              <a:t>Assessment</a:t>
            </a:r>
            <a:r>
              <a:rPr lang="hr-HR" sz="2400" dirty="0"/>
              <a:t> </a:t>
            </a:r>
            <a:r>
              <a:rPr lang="hr-HR" sz="2400" dirty="0" err="1"/>
              <a:t>exists</a:t>
            </a:r>
            <a:r>
              <a:rPr lang="en" sz="2400" dirty="0"/>
              <a:t>, but a</a:t>
            </a:r>
            <a:r>
              <a:rPr lang="hr-HR" sz="2400" dirty="0"/>
              <a:t>n</a:t>
            </a:r>
            <a:r>
              <a:rPr lang="en" sz="2400" dirty="0"/>
              <a:t> </a:t>
            </a:r>
            <a:r>
              <a:rPr lang="hr-HR" sz="2400" dirty="0" err="1"/>
              <a:t>appropriate</a:t>
            </a:r>
            <a:r>
              <a:rPr lang="hr-HR" sz="2400" dirty="0"/>
              <a:t> TLA</a:t>
            </a:r>
            <a:r>
              <a:rPr lang="en" sz="2400" dirty="0"/>
              <a:t> is missing</a:t>
            </a:r>
          </a:p>
          <a:p>
            <a:pPr marL="457200" indent="-457200">
              <a:buFont typeface="+mj-lt"/>
              <a:buAutoNum type="arabicPeriod"/>
            </a:pPr>
            <a:r>
              <a:rPr lang="hr-HR" sz="2400" dirty="0" err="1"/>
              <a:t>TLAs</a:t>
            </a:r>
            <a:r>
              <a:rPr lang="hr-HR" sz="2400" dirty="0"/>
              <a:t> </a:t>
            </a:r>
            <a:r>
              <a:rPr lang="hr-HR" sz="2400" dirty="0" err="1"/>
              <a:t>exist</a:t>
            </a:r>
            <a:r>
              <a:rPr lang="en" sz="2400" dirty="0"/>
              <a:t> but there is </a:t>
            </a:r>
            <a:r>
              <a:rPr lang="hr-HR" sz="2400" dirty="0"/>
              <a:t>NO</a:t>
            </a:r>
            <a:r>
              <a:rPr lang="en" sz="2400" dirty="0"/>
              <a:t> </a:t>
            </a:r>
            <a:r>
              <a:rPr lang="hr-HR" sz="2400" dirty="0" err="1"/>
              <a:t>assessment</a:t>
            </a:r>
            <a:endParaRPr lang="en" sz="2400" dirty="0"/>
          </a:p>
          <a:p>
            <a:pPr marL="457200" indent="-457200">
              <a:buFont typeface="+mj-lt"/>
              <a:buAutoNum type="arabicPeriod"/>
            </a:pPr>
            <a:r>
              <a:rPr lang="en" sz="2400" dirty="0"/>
              <a:t>The "wrong" domain is </a:t>
            </a:r>
            <a:r>
              <a:rPr lang="hr-HR" sz="2400" dirty="0" err="1"/>
              <a:t>assessed</a:t>
            </a:r>
            <a:endParaRPr lang="en" sz="2400" dirty="0"/>
          </a:p>
          <a:p>
            <a:pPr marL="457200" indent="-457200">
              <a:buFont typeface="+mj-lt"/>
              <a:buAutoNum type="arabicPeriod"/>
            </a:pPr>
            <a:r>
              <a:rPr lang="en" sz="2400" dirty="0"/>
              <a:t>The "wrong" verb is </a:t>
            </a:r>
            <a:r>
              <a:rPr lang="hr-HR" sz="2400" dirty="0" err="1"/>
              <a:t>assessed</a:t>
            </a:r>
            <a:endParaRPr lang="en" sz="2400" dirty="0"/>
          </a:p>
        </p:txBody>
      </p:sp>
      <p:sp>
        <p:nvSpPr>
          <p:cNvPr id="2" name="Strelica: prema dolje 1">
            <a:extLst>
              <a:ext uri="{FF2B5EF4-FFF2-40B4-BE49-F238E27FC236}">
                <a16:creationId xmlns:a16="http://schemas.microsoft.com/office/drawing/2014/main" id="{590443D7-AC2C-48EA-7505-C0E012E14344}"/>
              </a:ext>
            </a:extLst>
          </p:cNvPr>
          <p:cNvSpPr/>
          <p:nvPr/>
        </p:nvSpPr>
        <p:spPr>
          <a:xfrm>
            <a:off x="530352" y="1783080"/>
            <a:ext cx="731520" cy="224028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hr-HR" dirty="0"/>
          </a:p>
        </p:txBody>
      </p:sp>
      <p:sp>
        <p:nvSpPr>
          <p:cNvPr id="6" name="TekstniOkvir 5">
            <a:extLst>
              <a:ext uri="{FF2B5EF4-FFF2-40B4-BE49-F238E27FC236}">
                <a16:creationId xmlns:a16="http://schemas.microsoft.com/office/drawing/2014/main" id="{135B3646-805D-B8B3-FF5D-97073B6131AB}"/>
              </a:ext>
            </a:extLst>
          </p:cNvPr>
          <p:cNvSpPr txBox="1"/>
          <p:nvPr/>
        </p:nvSpPr>
        <p:spPr>
          <a:xfrm>
            <a:off x="1520455" y="4189227"/>
            <a:ext cx="6211797" cy="2463985"/>
          </a:xfrm>
          <a:prstGeom prst="rect">
            <a:avLst/>
          </a:prstGeom>
          <a:ln>
            <a:solidFill>
              <a:srgbClr val="002060"/>
            </a:solidFill>
          </a:ln>
        </p:spPr>
        <p:txBody>
          <a:bodyPr vert="horz" wrap="square" lIns="91440" tIns="45720" rIns="91440" bIns="45720" rtlCol="0" anchor="ctr">
            <a:normAutofit fontScale="92500" lnSpcReduction="10000"/>
          </a:bodyPr>
          <a:lstStyle/>
          <a:p>
            <a:r>
              <a:rPr lang="hr-HR" dirty="0" err="1"/>
              <a:t>Classes</a:t>
            </a:r>
            <a:r>
              <a:rPr lang="en" dirty="0"/>
              <a:t>:</a:t>
            </a:r>
          </a:p>
          <a:p>
            <a:r>
              <a:rPr lang="en" dirty="0"/>
              <a:t>2 + 2 = 4</a:t>
            </a:r>
          </a:p>
          <a:p>
            <a:endParaRPr lang="hr-HR" dirty="0"/>
          </a:p>
          <a:p>
            <a:r>
              <a:rPr lang="hr-HR" dirty="0" err="1"/>
              <a:t>Homework</a:t>
            </a:r>
            <a:r>
              <a:rPr lang="en" dirty="0"/>
              <a:t>:</a:t>
            </a:r>
          </a:p>
          <a:p>
            <a:r>
              <a:rPr lang="en" dirty="0"/>
              <a:t>734 + 555 – 432 : 69 = 77 x</a:t>
            </a:r>
          </a:p>
          <a:p>
            <a:endParaRPr lang="hr-HR" dirty="0"/>
          </a:p>
          <a:p>
            <a:r>
              <a:rPr lang="hr-HR" dirty="0" err="1"/>
              <a:t>Assessment</a:t>
            </a:r>
            <a:r>
              <a:rPr lang="en" dirty="0"/>
              <a:t>:</a:t>
            </a:r>
          </a:p>
          <a:p>
            <a:r>
              <a:rPr lang="en" dirty="0"/>
              <a:t>During the flight of two sheep, one of which is yellow and the other is flying to the left, what is the price of a kilo of asphalt if the cow is 10 years old?</a:t>
            </a:r>
          </a:p>
        </p:txBody>
      </p:sp>
    </p:spTree>
    <p:extLst>
      <p:ext uri="{BB962C8B-B14F-4D97-AF65-F5344CB8AC3E}">
        <p14:creationId xmlns:p14="http://schemas.microsoft.com/office/powerpoint/2010/main" val="326580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41CF51F2-503D-5834-1056-D6907DB3A416}"/>
              </a:ext>
            </a:extLst>
          </p:cNvPr>
          <p:cNvPicPr>
            <a:picLocks noChangeAspect="1"/>
          </p:cNvPicPr>
          <p:nvPr/>
        </p:nvPicPr>
        <p:blipFill>
          <a:blip r:embed="rId3">
            <a:alphaModFix/>
          </a:blip>
          <a:stretch>
            <a:fillRect/>
          </a:stretch>
        </p:blipFill>
        <p:spPr>
          <a:xfrm>
            <a:off x="1335542" y="0"/>
            <a:ext cx="7536171" cy="6858000"/>
          </a:xfrm>
          <a:prstGeom prst="rect">
            <a:avLst/>
          </a:prstGeom>
        </p:spPr>
      </p:pic>
      <p:sp>
        <p:nvSpPr>
          <p:cNvPr id="7" name="Pravokutnik 6">
            <a:extLst>
              <a:ext uri="{FF2B5EF4-FFF2-40B4-BE49-F238E27FC236}">
                <a16:creationId xmlns:a16="http://schemas.microsoft.com/office/drawing/2014/main" id="{F4BB0780-8318-8BF5-DB59-375E3AC45EE9}"/>
              </a:ext>
            </a:extLst>
          </p:cNvPr>
          <p:cNvSpPr/>
          <p:nvPr/>
        </p:nvSpPr>
        <p:spPr>
          <a:xfrm>
            <a:off x="8229600" y="4678324"/>
            <a:ext cx="914400" cy="21796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2155871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B638CDC-8A3C-0CDC-9FEE-98CE128DCD6B}"/>
              </a:ext>
            </a:extLst>
          </p:cNvPr>
          <p:cNvSpPr>
            <a:spLocks noGrp="1"/>
          </p:cNvSpPr>
          <p:nvPr>
            <p:ph type="title"/>
          </p:nvPr>
        </p:nvSpPr>
        <p:spPr/>
        <p:txBody>
          <a:bodyPr/>
          <a:lstStyle/>
          <a:p>
            <a:r>
              <a:rPr lang="hr-HR" b="1" dirty="0" err="1"/>
              <a:t>Conclusions</a:t>
            </a:r>
            <a:endParaRPr lang="en" b="1" dirty="0"/>
          </a:p>
        </p:txBody>
      </p:sp>
      <p:sp>
        <p:nvSpPr>
          <p:cNvPr id="3" name="Rezervirano mjesto sadržaja 2">
            <a:extLst>
              <a:ext uri="{FF2B5EF4-FFF2-40B4-BE49-F238E27FC236}">
                <a16:creationId xmlns:a16="http://schemas.microsoft.com/office/drawing/2014/main" id="{90024E54-A8BE-47EC-5D86-2EA53125F869}"/>
              </a:ext>
            </a:extLst>
          </p:cNvPr>
          <p:cNvSpPr>
            <a:spLocks noGrp="1"/>
          </p:cNvSpPr>
          <p:nvPr>
            <p:ph idx="1"/>
          </p:nvPr>
        </p:nvSpPr>
        <p:spPr/>
        <p:txBody>
          <a:bodyPr>
            <a:normAutofit/>
          </a:bodyPr>
          <a:lstStyle/>
          <a:p>
            <a:pPr algn="just"/>
            <a:endParaRPr lang="hr-HR" sz="2800" dirty="0"/>
          </a:p>
          <a:p>
            <a:pPr algn="just"/>
            <a:endParaRPr lang="hr-HR" sz="2800" dirty="0"/>
          </a:p>
          <a:p>
            <a:pPr algn="just"/>
            <a:r>
              <a:rPr lang="hr-HR" sz="2800" dirty="0"/>
              <a:t>CA</a:t>
            </a:r>
            <a:r>
              <a:rPr lang="en" sz="2800" dirty="0"/>
              <a:t> is extremely important for </a:t>
            </a:r>
            <a:r>
              <a:rPr lang="hr-HR" sz="2800" dirty="0" err="1"/>
              <a:t>courses</a:t>
            </a:r>
            <a:r>
              <a:rPr lang="en" sz="2800" dirty="0"/>
              <a:t> with a heavy teaching load</a:t>
            </a:r>
          </a:p>
          <a:p>
            <a:pPr algn="just"/>
            <a:endParaRPr lang="hr-HR" sz="2800" dirty="0"/>
          </a:p>
          <a:p>
            <a:pPr algn="just"/>
            <a:r>
              <a:rPr lang="hr-HR" sz="2800" dirty="0"/>
              <a:t>CA</a:t>
            </a:r>
            <a:r>
              <a:rPr lang="en" sz="2800" dirty="0"/>
              <a:t> improved student success</a:t>
            </a:r>
          </a:p>
          <a:p>
            <a:pPr algn="just"/>
            <a:endParaRPr lang="hr-HR" sz="2800" dirty="0"/>
          </a:p>
        </p:txBody>
      </p:sp>
    </p:spTree>
    <p:extLst>
      <p:ext uri="{BB962C8B-B14F-4D97-AF65-F5344CB8AC3E}">
        <p14:creationId xmlns:p14="http://schemas.microsoft.com/office/powerpoint/2010/main" val="1782004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52937E1-CB89-E0A0-2F81-59FB10C44F19}"/>
              </a:ext>
            </a:extLst>
          </p:cNvPr>
          <p:cNvSpPr>
            <a:spLocks noGrp="1"/>
          </p:cNvSpPr>
          <p:nvPr>
            <p:ph type="title"/>
          </p:nvPr>
        </p:nvSpPr>
        <p:spPr>
          <a:xfrm>
            <a:off x="1411748" y="294253"/>
            <a:ext cx="7275051" cy="1077218"/>
          </a:xfrm>
        </p:spPr>
        <p:txBody>
          <a:bodyPr/>
          <a:lstStyle/>
          <a:p>
            <a:r>
              <a:rPr lang="en" b="1" dirty="0"/>
              <a:t>How do </a:t>
            </a:r>
            <a:r>
              <a:rPr lang="en" b="1" u="sng" dirty="0"/>
              <a:t>teachers </a:t>
            </a:r>
            <a:r>
              <a:rPr lang="en" b="1" dirty="0"/>
              <a:t>perceive the curriculum and learning process?</a:t>
            </a:r>
          </a:p>
        </p:txBody>
      </p:sp>
      <p:sp>
        <p:nvSpPr>
          <p:cNvPr id="4" name="TekstniOkvir 3">
            <a:extLst>
              <a:ext uri="{FF2B5EF4-FFF2-40B4-BE49-F238E27FC236}">
                <a16:creationId xmlns:a16="http://schemas.microsoft.com/office/drawing/2014/main" id="{9892ABD2-D7FD-0008-FBA0-1CA2B4B7D78C}"/>
              </a:ext>
            </a:extLst>
          </p:cNvPr>
          <p:cNvSpPr txBox="1"/>
          <p:nvPr/>
        </p:nvSpPr>
        <p:spPr>
          <a:xfrm>
            <a:off x="659219" y="3401569"/>
            <a:ext cx="2436092" cy="646331"/>
          </a:xfrm>
          <a:prstGeom prst="rect">
            <a:avLst/>
          </a:prstGeom>
          <a:noFill/>
        </p:spPr>
        <p:txBody>
          <a:bodyPr wrap="square" rtlCol="0">
            <a:spAutoFit/>
          </a:bodyPr>
          <a:lstStyle/>
          <a:p>
            <a:pPr algn="ctr"/>
            <a:r>
              <a:rPr lang="en" dirty="0"/>
              <a:t>Define what student</a:t>
            </a:r>
            <a:r>
              <a:rPr lang="hr-HR" dirty="0"/>
              <a:t>s</a:t>
            </a:r>
            <a:endParaRPr lang="en" dirty="0"/>
          </a:p>
          <a:p>
            <a:pPr algn="ctr"/>
            <a:r>
              <a:rPr lang="en" dirty="0"/>
              <a:t>need to know</a:t>
            </a:r>
          </a:p>
        </p:txBody>
      </p:sp>
      <p:sp>
        <p:nvSpPr>
          <p:cNvPr id="5" name="TekstniOkvir 4">
            <a:extLst>
              <a:ext uri="{FF2B5EF4-FFF2-40B4-BE49-F238E27FC236}">
                <a16:creationId xmlns:a16="http://schemas.microsoft.com/office/drawing/2014/main" id="{EE42D106-E53C-7DEC-FF64-D31CB1053CA8}"/>
              </a:ext>
            </a:extLst>
          </p:cNvPr>
          <p:cNvSpPr txBox="1"/>
          <p:nvPr/>
        </p:nvSpPr>
        <p:spPr>
          <a:xfrm>
            <a:off x="3875813" y="3398633"/>
            <a:ext cx="1997755" cy="369332"/>
          </a:xfrm>
          <a:prstGeom prst="rect">
            <a:avLst/>
          </a:prstGeom>
          <a:noFill/>
        </p:spPr>
        <p:txBody>
          <a:bodyPr wrap="square" rtlCol="0">
            <a:spAutoFit/>
          </a:bodyPr>
          <a:lstStyle/>
          <a:p>
            <a:pPr algn="ctr"/>
            <a:r>
              <a:rPr lang="en" dirty="0"/>
              <a:t>Design the lesson</a:t>
            </a:r>
          </a:p>
        </p:txBody>
      </p:sp>
      <p:sp>
        <p:nvSpPr>
          <p:cNvPr id="6" name="TekstniOkvir 5">
            <a:extLst>
              <a:ext uri="{FF2B5EF4-FFF2-40B4-BE49-F238E27FC236}">
                <a16:creationId xmlns:a16="http://schemas.microsoft.com/office/drawing/2014/main" id="{DC4FD91A-BB33-B0C5-7E7B-79D58E1E22A2}"/>
              </a:ext>
            </a:extLst>
          </p:cNvPr>
          <p:cNvSpPr txBox="1"/>
          <p:nvPr/>
        </p:nvSpPr>
        <p:spPr>
          <a:xfrm>
            <a:off x="6673781" y="3483694"/>
            <a:ext cx="1825078" cy="369332"/>
          </a:xfrm>
          <a:prstGeom prst="rect">
            <a:avLst/>
          </a:prstGeom>
          <a:noFill/>
        </p:spPr>
        <p:txBody>
          <a:bodyPr wrap="square" rtlCol="0">
            <a:spAutoFit/>
          </a:bodyPr>
          <a:lstStyle/>
          <a:p>
            <a:pPr algn="ctr"/>
            <a:r>
              <a:rPr lang="en-US" dirty="0"/>
              <a:t>Assessment</a:t>
            </a:r>
          </a:p>
        </p:txBody>
      </p:sp>
      <p:sp>
        <p:nvSpPr>
          <p:cNvPr id="7" name="Strelica: desno 6">
            <a:extLst>
              <a:ext uri="{FF2B5EF4-FFF2-40B4-BE49-F238E27FC236}">
                <a16:creationId xmlns:a16="http://schemas.microsoft.com/office/drawing/2014/main" id="{84ED103B-8B39-AAA1-DC8C-B4A6F2EF5519}"/>
              </a:ext>
            </a:extLst>
          </p:cNvPr>
          <p:cNvSpPr/>
          <p:nvPr/>
        </p:nvSpPr>
        <p:spPr>
          <a:xfrm>
            <a:off x="3135458" y="3479227"/>
            <a:ext cx="760066" cy="4369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sz="1350"/>
          </a:p>
        </p:txBody>
      </p:sp>
      <p:sp>
        <p:nvSpPr>
          <p:cNvPr id="8" name="Strelica: desno 7">
            <a:extLst>
              <a:ext uri="{FF2B5EF4-FFF2-40B4-BE49-F238E27FC236}">
                <a16:creationId xmlns:a16="http://schemas.microsoft.com/office/drawing/2014/main" id="{26AFBC21-FF91-2166-206F-E07280444799}"/>
              </a:ext>
            </a:extLst>
          </p:cNvPr>
          <p:cNvSpPr/>
          <p:nvPr/>
        </p:nvSpPr>
        <p:spPr>
          <a:xfrm>
            <a:off x="5873568" y="3474796"/>
            <a:ext cx="760066" cy="4369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sz="1350"/>
          </a:p>
        </p:txBody>
      </p:sp>
    </p:spTree>
    <p:extLst>
      <p:ext uri="{BB962C8B-B14F-4D97-AF65-F5344CB8AC3E}">
        <p14:creationId xmlns:p14="http://schemas.microsoft.com/office/powerpoint/2010/main" val="425659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a:extLst>
              <a:ext uri="{FF2B5EF4-FFF2-40B4-BE49-F238E27FC236}">
                <a16:creationId xmlns:a16="http://schemas.microsoft.com/office/drawing/2014/main" id="{E9FFED9D-CED0-A2E5-6682-162B24D80188}"/>
              </a:ext>
            </a:extLst>
          </p:cNvPr>
          <p:cNvSpPr>
            <a:spLocks noGrp="1"/>
          </p:cNvSpPr>
          <p:nvPr>
            <p:ph type="body" sz="half" idx="2"/>
          </p:nvPr>
        </p:nvSpPr>
        <p:spPr/>
        <p:txBody>
          <a:bodyPr>
            <a:normAutofit fontScale="85000" lnSpcReduction="20000"/>
          </a:bodyPr>
          <a:lstStyle/>
          <a:p>
            <a:endParaRPr lang="hr-HR"/>
          </a:p>
        </p:txBody>
      </p:sp>
    </p:spTree>
    <p:extLst>
      <p:ext uri="{BB962C8B-B14F-4D97-AF65-F5344CB8AC3E}">
        <p14:creationId xmlns:p14="http://schemas.microsoft.com/office/powerpoint/2010/main" val="793116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a:extLst>
              <a:ext uri="{FF2B5EF4-FFF2-40B4-BE49-F238E27FC236}">
                <a16:creationId xmlns:a16="http://schemas.microsoft.com/office/drawing/2014/main" id="{51EF5468-4E2E-C4F7-4DFB-6ED4055174B0}"/>
              </a:ext>
            </a:extLst>
          </p:cNvPr>
          <p:cNvSpPr>
            <a:spLocks noGrp="1"/>
          </p:cNvSpPr>
          <p:nvPr>
            <p:ph type="title"/>
          </p:nvPr>
        </p:nvSpPr>
        <p:spPr/>
        <p:txBody>
          <a:bodyPr/>
          <a:lstStyle/>
          <a:p>
            <a:r>
              <a:rPr lang="en" b="1" dirty="0"/>
              <a:t>Calculation of ECTS points</a:t>
            </a:r>
          </a:p>
        </p:txBody>
      </p:sp>
      <p:graphicFrame>
        <p:nvGraphicFramePr>
          <p:cNvPr id="5" name="Rezervirano mjesto sadržaja 4">
            <a:extLst>
              <a:ext uri="{FF2B5EF4-FFF2-40B4-BE49-F238E27FC236}">
                <a16:creationId xmlns:a16="http://schemas.microsoft.com/office/drawing/2014/main" id="{FADCFDA0-2ECF-94A6-B557-49BACC8165F1}"/>
              </a:ext>
            </a:extLst>
          </p:cNvPr>
          <p:cNvGraphicFramePr>
            <a:graphicFrameLocks noGrp="1"/>
          </p:cNvGraphicFramePr>
          <p:nvPr>
            <p:ph idx="1"/>
            <p:extLst>
              <p:ext uri="{D42A27DB-BD31-4B8C-83A1-F6EECF244321}">
                <p14:modId xmlns:p14="http://schemas.microsoft.com/office/powerpoint/2010/main" val="3496192131"/>
              </p:ext>
            </p:extLst>
          </p:nvPr>
        </p:nvGraphicFramePr>
        <p:xfrm>
          <a:off x="1411747" y="1360969"/>
          <a:ext cx="6264959" cy="5061434"/>
        </p:xfrm>
        <a:graphic>
          <a:graphicData uri="http://schemas.openxmlformats.org/drawingml/2006/table">
            <a:tbl>
              <a:tblPr firstRow="1" firstCol="1" bandRow="1">
                <a:tableStyleId>{5C22544A-7EE6-4342-B048-85BDC9FD1C3A}</a:tableStyleId>
              </a:tblPr>
              <a:tblGrid>
                <a:gridCol w="3677738">
                  <a:extLst>
                    <a:ext uri="{9D8B030D-6E8A-4147-A177-3AD203B41FA5}">
                      <a16:colId xmlns:a16="http://schemas.microsoft.com/office/drawing/2014/main" val="4143374149"/>
                    </a:ext>
                  </a:extLst>
                </a:gridCol>
                <a:gridCol w="560522">
                  <a:extLst>
                    <a:ext uri="{9D8B030D-6E8A-4147-A177-3AD203B41FA5}">
                      <a16:colId xmlns:a16="http://schemas.microsoft.com/office/drawing/2014/main" val="3679997795"/>
                    </a:ext>
                  </a:extLst>
                </a:gridCol>
                <a:gridCol w="1215172">
                  <a:extLst>
                    <a:ext uri="{9D8B030D-6E8A-4147-A177-3AD203B41FA5}">
                      <a16:colId xmlns:a16="http://schemas.microsoft.com/office/drawing/2014/main" val="2532160503"/>
                    </a:ext>
                  </a:extLst>
                </a:gridCol>
                <a:gridCol w="811527">
                  <a:extLst>
                    <a:ext uri="{9D8B030D-6E8A-4147-A177-3AD203B41FA5}">
                      <a16:colId xmlns:a16="http://schemas.microsoft.com/office/drawing/2014/main" val="2335517409"/>
                    </a:ext>
                  </a:extLst>
                </a:gridCol>
              </a:tblGrid>
              <a:tr h="501816">
                <a:tc>
                  <a:txBody>
                    <a:bodyPr/>
                    <a:lstStyle/>
                    <a:p>
                      <a:pPr algn="ctr">
                        <a:lnSpc>
                          <a:spcPct val="107000"/>
                        </a:lnSpc>
                        <a:spcAft>
                          <a:spcPts val="300"/>
                        </a:spcAft>
                      </a:pPr>
                      <a:r>
                        <a:rPr lang="en" sz="1600">
                          <a:effectLst/>
                        </a:rPr>
                        <a:t>Item</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en" sz="1600">
                          <a:effectLst/>
                        </a:rPr>
                        <a:t>Hours</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en" sz="1600">
                          <a:effectLst/>
                        </a:rPr>
                        <a:t>Remark</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en" sz="1600">
                          <a:effectLst/>
                        </a:rPr>
                        <a:t>ECTS</a:t>
                      </a:r>
                    </a:p>
                    <a:p>
                      <a:pPr algn="ctr">
                        <a:lnSpc>
                          <a:spcPct val="107000"/>
                        </a:lnSpc>
                        <a:spcAft>
                          <a:spcPts val="300"/>
                        </a:spcAft>
                      </a:pPr>
                      <a:r>
                        <a:rPr lang="en" sz="1600">
                          <a:effectLst/>
                        </a:rPr>
                        <a:t>points</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15896616"/>
                  </a:ext>
                </a:extLst>
              </a:tr>
              <a:tr h="220428">
                <a:tc>
                  <a:txBody>
                    <a:bodyPr/>
                    <a:lstStyle/>
                    <a:p>
                      <a:pPr algn="l">
                        <a:lnSpc>
                          <a:spcPct val="107000"/>
                        </a:lnSpc>
                        <a:spcAft>
                          <a:spcPts val="300"/>
                        </a:spcAft>
                      </a:pPr>
                      <a:r>
                        <a:rPr lang="en" sz="1600">
                          <a:effectLst/>
                        </a:rPr>
                        <a:t>Contact teaching</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en" sz="1600">
                          <a:effectLst/>
                        </a:rPr>
                        <a:t>220</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en" sz="1600">
                          <a:effectLst/>
                        </a:rPr>
                        <a:t> </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en" sz="1600">
                          <a:effectLst/>
                        </a:rPr>
                        <a:t>6:30</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10200504"/>
                  </a:ext>
                </a:extLst>
              </a:tr>
              <a:tr h="200299">
                <a:tc>
                  <a:txBody>
                    <a:bodyPr/>
                    <a:lstStyle/>
                    <a:p>
                      <a:pPr algn="l">
                        <a:lnSpc>
                          <a:spcPct val="107000"/>
                        </a:lnSpc>
                        <a:spcAft>
                          <a:spcPts val="300"/>
                        </a:spcAft>
                      </a:pPr>
                      <a:r>
                        <a:rPr lang="en" sz="1200">
                          <a:effectLst/>
                        </a:rPr>
                        <a:t>Lectures</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en" sz="1200">
                          <a:effectLst/>
                        </a:rPr>
                        <a:t>50</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en" sz="1200">
                          <a:effectLst/>
                        </a:rPr>
                        <a:t> </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en" sz="1200">
                          <a:effectLst/>
                        </a:rPr>
                        <a:t>1.45</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59266157"/>
                  </a:ext>
                </a:extLst>
              </a:tr>
              <a:tr h="200299">
                <a:tc>
                  <a:txBody>
                    <a:bodyPr/>
                    <a:lstStyle/>
                    <a:p>
                      <a:pPr algn="l">
                        <a:lnSpc>
                          <a:spcPct val="107000"/>
                        </a:lnSpc>
                        <a:spcAft>
                          <a:spcPts val="300"/>
                        </a:spcAft>
                      </a:pPr>
                      <a:r>
                        <a:rPr lang="en" sz="1200">
                          <a:effectLst/>
                        </a:rPr>
                        <a:t>Seminars</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en" sz="1200">
                          <a:effectLst/>
                        </a:rPr>
                        <a:t>50</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en" sz="1200">
                          <a:effectLst/>
                        </a:rPr>
                        <a:t> </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en" sz="1200">
                          <a:effectLst/>
                        </a:rPr>
                        <a:t>1.45</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91309778"/>
                  </a:ext>
                </a:extLst>
              </a:tr>
              <a:tr h="200299">
                <a:tc>
                  <a:txBody>
                    <a:bodyPr/>
                    <a:lstStyle/>
                    <a:p>
                      <a:pPr algn="l">
                        <a:lnSpc>
                          <a:spcPct val="107000"/>
                        </a:lnSpc>
                        <a:spcAft>
                          <a:spcPts val="300"/>
                        </a:spcAft>
                      </a:pPr>
                      <a:r>
                        <a:rPr lang="en" sz="1200">
                          <a:effectLst/>
                        </a:rPr>
                        <a:t>Exercises</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en" sz="1200">
                          <a:effectLst/>
                        </a:rPr>
                        <a:t>120</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en" sz="1200">
                          <a:effectLst/>
                        </a:rPr>
                        <a:t> </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en" sz="1200">
                          <a:effectLst/>
                        </a:rPr>
                        <a:t>3.40</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87141361"/>
                  </a:ext>
                </a:extLst>
              </a:tr>
              <a:tr h="220428">
                <a:tc>
                  <a:txBody>
                    <a:bodyPr/>
                    <a:lstStyle/>
                    <a:p>
                      <a:pPr algn="l">
                        <a:lnSpc>
                          <a:spcPct val="107000"/>
                        </a:lnSpc>
                        <a:spcAft>
                          <a:spcPts val="300"/>
                        </a:spcAft>
                      </a:pPr>
                      <a:r>
                        <a:rPr lang="en" sz="1600">
                          <a:effectLst/>
                        </a:rPr>
                        <a:t>Non-contact teaching</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en" sz="1600">
                          <a:effectLst/>
                        </a:rPr>
                        <a:t>620</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en" sz="1600">
                          <a:effectLst/>
                        </a:rPr>
                        <a:t> </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en" sz="1600">
                          <a:effectLst/>
                        </a:rPr>
                        <a:t>17.70</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21261798"/>
                  </a:ext>
                </a:extLst>
              </a:tr>
              <a:tr h="220428">
                <a:tc>
                  <a:txBody>
                    <a:bodyPr/>
                    <a:lstStyle/>
                    <a:p>
                      <a:pPr algn="l">
                        <a:lnSpc>
                          <a:spcPct val="107000"/>
                        </a:lnSpc>
                        <a:spcAft>
                          <a:spcPts val="300"/>
                        </a:spcAft>
                      </a:pPr>
                      <a:r>
                        <a:rPr lang="en" sz="1600">
                          <a:effectLst/>
                        </a:rPr>
                        <a:t>Preparation for contact classes</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en" sz="1600">
                          <a:effectLst/>
                        </a:rPr>
                        <a:t>120</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en" sz="1600">
                          <a:effectLst/>
                        </a:rPr>
                        <a:t> </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en" sz="1600">
                          <a:effectLst/>
                        </a:rPr>
                        <a:t>3.40</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3617335"/>
                  </a:ext>
                </a:extLst>
              </a:tr>
              <a:tr h="200299">
                <a:tc>
                  <a:txBody>
                    <a:bodyPr/>
                    <a:lstStyle/>
                    <a:p>
                      <a:pPr algn="l">
                        <a:lnSpc>
                          <a:spcPct val="107000"/>
                        </a:lnSpc>
                        <a:spcAft>
                          <a:spcPts val="300"/>
                        </a:spcAft>
                      </a:pPr>
                      <a:r>
                        <a:rPr lang="en" sz="1200">
                          <a:effectLst/>
                        </a:rPr>
                        <a:t>Preparation for lectures</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en" sz="1200">
                          <a:effectLst/>
                        </a:rPr>
                        <a:t>10</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en" sz="1200">
                          <a:effectLst/>
                        </a:rPr>
                        <a:t> </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en" sz="1200">
                          <a:effectLst/>
                        </a:rPr>
                        <a:t>0.25</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51100415"/>
                  </a:ext>
                </a:extLst>
              </a:tr>
              <a:tr h="200299">
                <a:tc>
                  <a:txBody>
                    <a:bodyPr/>
                    <a:lstStyle/>
                    <a:p>
                      <a:pPr algn="l">
                        <a:lnSpc>
                          <a:spcPct val="107000"/>
                        </a:lnSpc>
                        <a:spcAft>
                          <a:spcPts val="300"/>
                        </a:spcAft>
                      </a:pPr>
                      <a:r>
                        <a:rPr lang="en" sz="1200">
                          <a:effectLst/>
                        </a:rPr>
                        <a:t>Preparation for seminars</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en" sz="1200">
                          <a:effectLst/>
                        </a:rPr>
                        <a:t>50</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en" sz="1200">
                          <a:effectLst/>
                        </a:rPr>
                        <a:t> </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en" sz="1200">
                          <a:effectLst/>
                        </a:rPr>
                        <a:t>1.45</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2846442"/>
                  </a:ext>
                </a:extLst>
              </a:tr>
              <a:tr h="200299">
                <a:tc>
                  <a:txBody>
                    <a:bodyPr/>
                    <a:lstStyle/>
                    <a:p>
                      <a:pPr algn="l">
                        <a:lnSpc>
                          <a:spcPct val="107000"/>
                        </a:lnSpc>
                        <a:spcAft>
                          <a:spcPts val="300"/>
                        </a:spcAft>
                      </a:pPr>
                      <a:r>
                        <a:rPr lang="en" sz="1200">
                          <a:effectLst/>
                        </a:rPr>
                        <a:t>Preparation for exercises</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en" sz="1200">
                          <a:effectLst/>
                        </a:rPr>
                        <a:t>60</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en" sz="1200">
                          <a:effectLst/>
                        </a:rPr>
                        <a:t> </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en" sz="1200">
                          <a:effectLst/>
                        </a:rPr>
                        <a:t>1.70</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69541122"/>
                  </a:ext>
                </a:extLst>
              </a:tr>
              <a:tr h="220428">
                <a:tc>
                  <a:txBody>
                    <a:bodyPr/>
                    <a:lstStyle/>
                    <a:p>
                      <a:pPr algn="l">
                        <a:lnSpc>
                          <a:spcPct val="107000"/>
                        </a:lnSpc>
                        <a:spcAft>
                          <a:spcPts val="300"/>
                        </a:spcAft>
                      </a:pPr>
                      <a:r>
                        <a:rPr lang="en" sz="1600">
                          <a:effectLst/>
                        </a:rPr>
                        <a:t>Literature</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en" sz="1600">
                          <a:effectLst/>
                        </a:rPr>
                        <a:t>215</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en" sz="1600">
                          <a:effectLst/>
                        </a:rPr>
                        <a:t> </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en" sz="1600">
                          <a:effectLst/>
                        </a:rPr>
                        <a:t>6,10</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09409210"/>
                  </a:ext>
                </a:extLst>
              </a:tr>
              <a:tr h="411279">
                <a:tc>
                  <a:txBody>
                    <a:bodyPr/>
                    <a:lstStyle/>
                    <a:p>
                      <a:pPr algn="l">
                        <a:lnSpc>
                          <a:spcPct val="107000"/>
                        </a:lnSpc>
                        <a:spcAft>
                          <a:spcPts val="300"/>
                        </a:spcAft>
                      </a:pPr>
                      <a:r>
                        <a:rPr lang="en" sz="1200">
                          <a:effectLst/>
                        </a:rPr>
                        <a:t>Simple text</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en" sz="1200">
                          <a:effectLst/>
                        </a:rPr>
                        <a:t>65</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en" sz="1200">
                          <a:effectLst/>
                        </a:rPr>
                        <a:t>325 pages </a:t>
                      </a:r>
                      <a:br>
                        <a:rPr lang="hr-HR" sz="1200">
                          <a:effectLst/>
                        </a:rPr>
                      </a:br>
                      <a:r>
                        <a:rPr lang="en" sz="1200">
                          <a:effectLst/>
                        </a:rPr>
                        <a:t>(5 pages/h)</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en" sz="1200">
                          <a:effectLst/>
                        </a:rPr>
                        <a:t>1.80</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79319730"/>
                  </a:ext>
                </a:extLst>
              </a:tr>
              <a:tr h="411279">
                <a:tc>
                  <a:txBody>
                    <a:bodyPr/>
                    <a:lstStyle/>
                    <a:p>
                      <a:pPr algn="l">
                        <a:lnSpc>
                          <a:spcPct val="107000"/>
                        </a:lnSpc>
                        <a:spcAft>
                          <a:spcPts val="300"/>
                        </a:spcAft>
                      </a:pPr>
                      <a:r>
                        <a:rPr lang="en" sz="1200">
                          <a:effectLst/>
                        </a:rPr>
                        <a:t>Complex text</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en" sz="1200">
                          <a:effectLst/>
                        </a:rPr>
                        <a:t>150</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en" sz="1200">
                          <a:effectLst/>
                        </a:rPr>
                        <a:t>450 pages </a:t>
                      </a:r>
                      <a:br>
                        <a:rPr lang="hr-HR" sz="1200">
                          <a:effectLst/>
                        </a:rPr>
                      </a:br>
                      <a:r>
                        <a:rPr lang="en" sz="1200">
                          <a:effectLst/>
                        </a:rPr>
                        <a:t>(3 pages/h)</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en" sz="1200">
                          <a:effectLst/>
                        </a:rPr>
                        <a:t>4.30</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4950581"/>
                  </a:ext>
                </a:extLst>
              </a:tr>
              <a:tr h="220428">
                <a:tc>
                  <a:txBody>
                    <a:bodyPr/>
                    <a:lstStyle/>
                    <a:p>
                      <a:pPr algn="l">
                        <a:lnSpc>
                          <a:spcPct val="107000"/>
                        </a:lnSpc>
                        <a:spcAft>
                          <a:spcPts val="300"/>
                        </a:spcAft>
                      </a:pPr>
                      <a:r>
                        <a:rPr lang="en" sz="1600">
                          <a:effectLst/>
                        </a:rPr>
                        <a:t>Tasks for independent work</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en" sz="1600">
                          <a:effectLst/>
                        </a:rPr>
                        <a:t>100</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en" sz="1600">
                          <a:effectLst/>
                        </a:rPr>
                        <a:t> </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en" sz="1600">
                          <a:effectLst/>
                        </a:rPr>
                        <a:t>2.90</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01157385"/>
                  </a:ext>
                </a:extLst>
              </a:tr>
              <a:tr h="220428">
                <a:tc>
                  <a:txBody>
                    <a:bodyPr/>
                    <a:lstStyle/>
                    <a:p>
                      <a:pPr algn="l">
                        <a:lnSpc>
                          <a:spcPct val="107000"/>
                        </a:lnSpc>
                        <a:spcAft>
                          <a:spcPts val="300"/>
                        </a:spcAft>
                      </a:pPr>
                      <a:r>
                        <a:rPr lang="en" sz="1600">
                          <a:effectLst/>
                        </a:rPr>
                        <a:t>Preparation for the exam</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en" sz="1600">
                          <a:effectLst/>
                        </a:rPr>
                        <a:t>50</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en" sz="1600">
                          <a:effectLst/>
                        </a:rPr>
                        <a:t> </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en" sz="1600">
                          <a:effectLst/>
                        </a:rPr>
                        <a:t>1.45</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10125691"/>
                  </a:ext>
                </a:extLst>
              </a:tr>
              <a:tr h="452522">
                <a:tc>
                  <a:txBody>
                    <a:bodyPr/>
                    <a:lstStyle/>
                    <a:p>
                      <a:pPr algn="l">
                        <a:lnSpc>
                          <a:spcPct val="107000"/>
                        </a:lnSpc>
                        <a:spcAft>
                          <a:spcPts val="300"/>
                        </a:spcAft>
                      </a:pPr>
                      <a:r>
                        <a:rPr lang="en" sz="1600">
                          <a:effectLst/>
                        </a:rPr>
                        <a:t>Independent study using the premises of the Institute</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en" sz="1600">
                          <a:effectLst/>
                        </a:rPr>
                        <a:t>40</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en" sz="1600">
                          <a:effectLst/>
                        </a:rPr>
                        <a:t> </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en" sz="1600">
                          <a:effectLst/>
                        </a:rPr>
                        <a:t>1.15</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96200383"/>
                  </a:ext>
                </a:extLst>
              </a:tr>
              <a:tr h="220428">
                <a:tc>
                  <a:txBody>
                    <a:bodyPr/>
                    <a:lstStyle/>
                    <a:p>
                      <a:pPr algn="l">
                        <a:lnSpc>
                          <a:spcPct val="107000"/>
                        </a:lnSpc>
                        <a:spcAft>
                          <a:spcPts val="300"/>
                        </a:spcAft>
                      </a:pPr>
                      <a:r>
                        <a:rPr lang="en" sz="1600">
                          <a:effectLst/>
                        </a:rPr>
                        <a:t>E-learning</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en" sz="1600">
                          <a:effectLst/>
                        </a:rPr>
                        <a:t>95</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en" sz="1600">
                          <a:effectLst/>
                        </a:rPr>
                        <a:t> </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en" sz="1600">
                          <a:effectLst/>
                        </a:rPr>
                        <a:t>2.70</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60676582"/>
                  </a:ext>
                </a:extLst>
              </a:tr>
              <a:tr h="220428">
                <a:tc>
                  <a:txBody>
                    <a:bodyPr/>
                    <a:lstStyle/>
                    <a:p>
                      <a:pPr algn="l">
                        <a:lnSpc>
                          <a:spcPct val="107000"/>
                        </a:lnSpc>
                        <a:spcAft>
                          <a:spcPts val="300"/>
                        </a:spcAft>
                      </a:pPr>
                      <a:r>
                        <a:rPr lang="en" sz="1600">
                          <a:effectLst/>
                        </a:rPr>
                        <a:t>In total</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en" sz="1600">
                          <a:effectLst/>
                        </a:rPr>
                        <a:t>840</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en" sz="1600">
                          <a:effectLst/>
                        </a:rPr>
                        <a:t> </a:t>
                      </a:r>
                      <a:endParaRPr lang="hr-H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pPr>
                      <a:r>
                        <a:rPr lang="en" sz="1600" dirty="0">
                          <a:effectLst/>
                        </a:rPr>
                        <a:t>24.00</a:t>
                      </a:r>
                      <a:endParaRPr lang="hr-H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17197873"/>
                  </a:ext>
                </a:extLst>
              </a:tr>
            </a:tbl>
          </a:graphicData>
        </a:graphic>
      </p:graphicFrame>
    </p:spTree>
    <p:extLst>
      <p:ext uri="{BB962C8B-B14F-4D97-AF65-F5344CB8AC3E}">
        <p14:creationId xmlns:p14="http://schemas.microsoft.com/office/powerpoint/2010/main" val="4194962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49F1D83-16A5-64E5-B510-5A3309A2FA52}"/>
              </a:ext>
            </a:extLst>
          </p:cNvPr>
          <p:cNvSpPr>
            <a:spLocks noGrp="1"/>
          </p:cNvSpPr>
          <p:nvPr>
            <p:ph type="title"/>
          </p:nvPr>
        </p:nvSpPr>
        <p:spPr>
          <a:xfrm>
            <a:off x="1411748" y="294253"/>
            <a:ext cx="7275051" cy="1077218"/>
          </a:xfrm>
        </p:spPr>
        <p:txBody>
          <a:bodyPr/>
          <a:lstStyle/>
          <a:p>
            <a:r>
              <a:rPr lang="en" b="1" dirty="0"/>
              <a:t>How do </a:t>
            </a:r>
            <a:r>
              <a:rPr lang="en" b="1" u="sng" dirty="0"/>
              <a:t>students</a:t>
            </a:r>
            <a:r>
              <a:rPr lang="en" b="1" dirty="0"/>
              <a:t> perceive the curriculum and learning process?</a:t>
            </a:r>
          </a:p>
        </p:txBody>
      </p:sp>
      <p:sp>
        <p:nvSpPr>
          <p:cNvPr id="5" name="TekstniOkvir 4">
            <a:extLst>
              <a:ext uri="{FF2B5EF4-FFF2-40B4-BE49-F238E27FC236}">
                <a16:creationId xmlns:a16="http://schemas.microsoft.com/office/drawing/2014/main" id="{75362B30-13FD-2CF3-78E6-2FF437DC49A0}"/>
              </a:ext>
            </a:extLst>
          </p:cNvPr>
          <p:cNvSpPr txBox="1"/>
          <p:nvPr/>
        </p:nvSpPr>
        <p:spPr>
          <a:xfrm>
            <a:off x="4775519" y="2743169"/>
            <a:ext cx="2582502" cy="400110"/>
          </a:xfrm>
          <a:prstGeom prst="rect">
            <a:avLst/>
          </a:prstGeom>
          <a:noFill/>
        </p:spPr>
        <p:txBody>
          <a:bodyPr wrap="square" rtlCol="0">
            <a:spAutoFit/>
          </a:bodyPr>
          <a:lstStyle/>
          <a:p>
            <a:pPr algn="ctr"/>
            <a:r>
              <a:rPr lang="hr-HR" sz="2000" dirty="0" err="1"/>
              <a:t>Attending</a:t>
            </a:r>
            <a:r>
              <a:rPr lang="hr-HR" sz="2000" dirty="0"/>
              <a:t> </a:t>
            </a:r>
            <a:r>
              <a:rPr lang="en" sz="2000" dirty="0"/>
              <a:t>class</a:t>
            </a:r>
          </a:p>
        </p:txBody>
      </p:sp>
      <p:sp>
        <p:nvSpPr>
          <p:cNvPr id="6" name="TekstniOkvir 5">
            <a:extLst>
              <a:ext uri="{FF2B5EF4-FFF2-40B4-BE49-F238E27FC236}">
                <a16:creationId xmlns:a16="http://schemas.microsoft.com/office/drawing/2014/main" id="{F97979F5-35C2-0ED2-6CC8-9995AC9D8147}"/>
              </a:ext>
            </a:extLst>
          </p:cNvPr>
          <p:cNvSpPr txBox="1"/>
          <p:nvPr/>
        </p:nvSpPr>
        <p:spPr>
          <a:xfrm>
            <a:off x="1407533" y="2722634"/>
            <a:ext cx="2579104" cy="400110"/>
          </a:xfrm>
          <a:prstGeom prst="rect">
            <a:avLst/>
          </a:prstGeom>
          <a:noFill/>
        </p:spPr>
        <p:txBody>
          <a:bodyPr wrap="square" rtlCol="0">
            <a:spAutoFit/>
          </a:bodyPr>
          <a:lstStyle/>
          <a:p>
            <a:pPr algn="ctr"/>
            <a:r>
              <a:rPr lang="en" sz="2000" dirty="0"/>
              <a:t>What will be on the test?</a:t>
            </a:r>
          </a:p>
        </p:txBody>
      </p:sp>
      <p:sp>
        <p:nvSpPr>
          <p:cNvPr id="7" name="Strelica: desno 6">
            <a:extLst>
              <a:ext uri="{FF2B5EF4-FFF2-40B4-BE49-F238E27FC236}">
                <a16:creationId xmlns:a16="http://schemas.microsoft.com/office/drawing/2014/main" id="{137FF199-7F19-B6DB-A1BB-86814150DB10}"/>
              </a:ext>
            </a:extLst>
          </p:cNvPr>
          <p:cNvSpPr/>
          <p:nvPr/>
        </p:nvSpPr>
        <p:spPr>
          <a:xfrm rot="3086540">
            <a:off x="2856829" y="3386284"/>
            <a:ext cx="844362" cy="5564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sz="1400"/>
          </a:p>
        </p:txBody>
      </p:sp>
      <p:sp>
        <p:nvSpPr>
          <p:cNvPr id="8" name="TekstniOkvir 7">
            <a:extLst>
              <a:ext uri="{FF2B5EF4-FFF2-40B4-BE49-F238E27FC236}">
                <a16:creationId xmlns:a16="http://schemas.microsoft.com/office/drawing/2014/main" id="{71ED6A2F-1602-B2DA-0915-35E19A5D2108}"/>
              </a:ext>
            </a:extLst>
          </p:cNvPr>
          <p:cNvSpPr txBox="1"/>
          <p:nvPr/>
        </p:nvSpPr>
        <p:spPr>
          <a:xfrm>
            <a:off x="3230215" y="4110903"/>
            <a:ext cx="2157804" cy="707886"/>
          </a:xfrm>
          <a:prstGeom prst="rect">
            <a:avLst/>
          </a:prstGeom>
          <a:noFill/>
        </p:spPr>
        <p:txBody>
          <a:bodyPr wrap="square" rtlCol="0">
            <a:spAutoFit/>
          </a:bodyPr>
          <a:lstStyle/>
          <a:p>
            <a:pPr algn="ctr"/>
            <a:r>
              <a:rPr lang="en" sz="2000" dirty="0"/>
              <a:t>What </a:t>
            </a:r>
            <a:r>
              <a:rPr lang="hr-HR" sz="2000" dirty="0"/>
              <a:t>do I </a:t>
            </a:r>
            <a:r>
              <a:rPr lang="hr-HR" sz="2000" dirty="0" err="1"/>
              <a:t>need</a:t>
            </a:r>
            <a:r>
              <a:rPr lang="hr-HR" sz="2000" dirty="0"/>
              <a:t> </a:t>
            </a:r>
            <a:r>
              <a:rPr lang="en" sz="2000" dirty="0"/>
              <a:t>to </a:t>
            </a:r>
            <a:r>
              <a:rPr lang="hr-HR" sz="2000" dirty="0" err="1"/>
              <a:t>study</a:t>
            </a:r>
            <a:endParaRPr lang="en" sz="2000" dirty="0"/>
          </a:p>
        </p:txBody>
      </p:sp>
      <p:sp>
        <p:nvSpPr>
          <p:cNvPr id="9" name="Strelica: desno 8">
            <a:extLst>
              <a:ext uri="{FF2B5EF4-FFF2-40B4-BE49-F238E27FC236}">
                <a16:creationId xmlns:a16="http://schemas.microsoft.com/office/drawing/2014/main" id="{D1CC0793-B866-CCFF-5727-661DB60F4109}"/>
              </a:ext>
            </a:extLst>
          </p:cNvPr>
          <p:cNvSpPr/>
          <p:nvPr/>
        </p:nvSpPr>
        <p:spPr>
          <a:xfrm rot="8044542">
            <a:off x="4902895" y="3553647"/>
            <a:ext cx="1057023" cy="119314"/>
          </a:xfrm>
          <a:prstGeom prst="rightArrow">
            <a:avLst>
              <a:gd name="adj1" fmla="val 20609"/>
              <a:gd name="adj2" fmla="val 9334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sz="1400"/>
          </a:p>
        </p:txBody>
      </p:sp>
      <p:sp>
        <p:nvSpPr>
          <p:cNvPr id="10" name="TekstniOkvir 9">
            <a:extLst>
              <a:ext uri="{FF2B5EF4-FFF2-40B4-BE49-F238E27FC236}">
                <a16:creationId xmlns:a16="http://schemas.microsoft.com/office/drawing/2014/main" id="{9E8C801E-F6B4-59AA-8251-CAD102018AD6}"/>
              </a:ext>
            </a:extLst>
          </p:cNvPr>
          <p:cNvSpPr txBox="1"/>
          <p:nvPr/>
        </p:nvSpPr>
        <p:spPr>
          <a:xfrm>
            <a:off x="1196162" y="5118897"/>
            <a:ext cx="6751675" cy="707886"/>
          </a:xfrm>
          <a:prstGeom prst="rect">
            <a:avLst/>
          </a:prstGeom>
          <a:noFill/>
        </p:spPr>
        <p:txBody>
          <a:bodyPr wrap="square" rtlCol="0">
            <a:spAutoFit/>
          </a:bodyPr>
          <a:lstStyle/>
          <a:p>
            <a:pPr algn="ctr"/>
            <a:r>
              <a:rPr lang="en" sz="2000" dirty="0"/>
              <a:t>From the student's perspective, </a:t>
            </a:r>
            <a:r>
              <a:rPr lang="hr-HR" sz="2000" dirty="0" err="1"/>
              <a:t>assessment</a:t>
            </a:r>
            <a:r>
              <a:rPr lang="en" sz="2000" dirty="0"/>
              <a:t> </a:t>
            </a:r>
            <a:r>
              <a:rPr lang="en" sz="2000" b="1" dirty="0"/>
              <a:t>IS</a:t>
            </a:r>
            <a:r>
              <a:rPr lang="en" sz="2000" dirty="0"/>
              <a:t> the curriculum.</a:t>
            </a:r>
          </a:p>
        </p:txBody>
      </p:sp>
    </p:spTree>
    <p:extLst>
      <p:ext uri="{BB962C8B-B14F-4D97-AF65-F5344CB8AC3E}">
        <p14:creationId xmlns:p14="http://schemas.microsoft.com/office/powerpoint/2010/main" val="151221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p:bldP spid="9"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C77B2B3-9231-EAEC-A988-6B74D453470C}"/>
              </a:ext>
            </a:extLst>
          </p:cNvPr>
          <p:cNvSpPr>
            <a:spLocks noGrp="1"/>
          </p:cNvSpPr>
          <p:nvPr>
            <p:ph type="title"/>
          </p:nvPr>
        </p:nvSpPr>
        <p:spPr>
          <a:xfrm>
            <a:off x="1411748" y="294253"/>
            <a:ext cx="7275051" cy="1077218"/>
          </a:xfrm>
        </p:spPr>
        <p:txBody>
          <a:bodyPr/>
          <a:lstStyle/>
          <a:p>
            <a:r>
              <a:rPr lang="en" b="1" dirty="0"/>
              <a:t>How to approach students and teaching?</a:t>
            </a:r>
          </a:p>
        </p:txBody>
      </p:sp>
      <p:sp>
        <p:nvSpPr>
          <p:cNvPr id="3" name="Rezervirano mjesto sadržaja 2">
            <a:extLst>
              <a:ext uri="{FF2B5EF4-FFF2-40B4-BE49-F238E27FC236}">
                <a16:creationId xmlns:a16="http://schemas.microsoft.com/office/drawing/2014/main" id="{7F283C04-2A86-EDC9-E0D0-77B1288779F6}"/>
              </a:ext>
            </a:extLst>
          </p:cNvPr>
          <p:cNvSpPr>
            <a:spLocks noGrp="1"/>
          </p:cNvSpPr>
          <p:nvPr>
            <p:ph idx="1"/>
          </p:nvPr>
        </p:nvSpPr>
        <p:spPr/>
        <p:txBody>
          <a:bodyPr>
            <a:normAutofit/>
          </a:bodyPr>
          <a:lstStyle/>
          <a:p>
            <a:pPr algn="just"/>
            <a:endParaRPr lang="hr-HR" sz="2400" dirty="0"/>
          </a:p>
          <a:p>
            <a:pPr algn="just"/>
            <a:r>
              <a:rPr lang="en" sz="2400" dirty="0"/>
              <a:t>Focusing on students</a:t>
            </a:r>
            <a:r>
              <a:rPr lang="hr-HR" sz="2400" dirty="0"/>
              <a:t>’ </a:t>
            </a:r>
            <a:r>
              <a:rPr lang="hr-HR" sz="2400" dirty="0" err="1"/>
              <a:t>characteristics</a:t>
            </a:r>
            <a:r>
              <a:rPr lang="en" sz="2400" dirty="0"/>
              <a:t> – „</a:t>
            </a:r>
            <a:r>
              <a:rPr lang="hr-HR" sz="2400" dirty="0" err="1"/>
              <a:t>blame</a:t>
            </a:r>
            <a:r>
              <a:rPr lang="hr-HR" sz="2400" dirty="0"/>
              <a:t> </a:t>
            </a:r>
            <a:r>
              <a:rPr lang="hr-HR" sz="2400" dirty="0" err="1"/>
              <a:t>the</a:t>
            </a:r>
            <a:r>
              <a:rPr lang="hr-HR" sz="2400" dirty="0"/>
              <a:t> student</a:t>
            </a:r>
            <a:r>
              <a:rPr lang="en" sz="2400" dirty="0"/>
              <a:t>"</a:t>
            </a:r>
          </a:p>
          <a:p>
            <a:pPr algn="just"/>
            <a:endParaRPr lang="hr-HR" sz="2400" dirty="0"/>
          </a:p>
          <a:p>
            <a:pPr algn="just"/>
            <a:r>
              <a:rPr lang="en" sz="2400" dirty="0"/>
              <a:t>Focus</a:t>
            </a:r>
            <a:r>
              <a:rPr lang="hr-HR" sz="2400" dirty="0" err="1"/>
              <a:t>ing</a:t>
            </a:r>
            <a:r>
              <a:rPr lang="en" sz="2400" dirty="0"/>
              <a:t> on teacher</a:t>
            </a:r>
            <a:r>
              <a:rPr lang="hr-HR" sz="2400" dirty="0"/>
              <a:t>s’</a:t>
            </a:r>
            <a:r>
              <a:rPr lang="en" sz="2400" dirty="0"/>
              <a:t> characteristics – „</a:t>
            </a:r>
            <a:r>
              <a:rPr lang="hr-HR" sz="2400" dirty="0" err="1"/>
              <a:t>blame</a:t>
            </a:r>
            <a:r>
              <a:rPr lang="hr-HR" sz="2400" dirty="0"/>
              <a:t> </a:t>
            </a:r>
            <a:r>
              <a:rPr lang="hr-HR" sz="2400" dirty="0" err="1"/>
              <a:t>the</a:t>
            </a:r>
            <a:r>
              <a:rPr lang="hr-HR" sz="2400" dirty="0"/>
              <a:t> </a:t>
            </a:r>
            <a:r>
              <a:rPr lang="hr-HR" sz="2400" dirty="0" err="1"/>
              <a:t>teacher</a:t>
            </a:r>
            <a:r>
              <a:rPr lang="en" sz="2400" dirty="0"/>
              <a:t>"</a:t>
            </a:r>
          </a:p>
          <a:p>
            <a:pPr algn="just"/>
            <a:endParaRPr lang="hr-HR" sz="2400" dirty="0"/>
          </a:p>
          <a:p>
            <a:pPr algn="just"/>
            <a:r>
              <a:rPr lang="en" sz="2400" dirty="0"/>
              <a:t>Focus</a:t>
            </a:r>
            <a:r>
              <a:rPr lang="hr-HR" sz="2400" dirty="0" err="1"/>
              <a:t>ing</a:t>
            </a:r>
            <a:r>
              <a:rPr lang="en" sz="2400" dirty="0"/>
              <a:t> on </a:t>
            </a:r>
            <a:r>
              <a:rPr lang="en" sz="2400" b="1" dirty="0"/>
              <a:t>what students do </a:t>
            </a:r>
            <a:r>
              <a:rPr lang="en" sz="2400" dirty="0"/>
              <a:t>– student success depends on whether they do what is taught and tested – "how to improve the system"</a:t>
            </a:r>
          </a:p>
          <a:p>
            <a:pPr marL="0" indent="0" algn="just">
              <a:buNone/>
            </a:pPr>
            <a:endParaRPr lang="hr-HR" sz="2400" dirty="0"/>
          </a:p>
        </p:txBody>
      </p:sp>
    </p:spTree>
    <p:extLst>
      <p:ext uri="{BB962C8B-B14F-4D97-AF65-F5344CB8AC3E}">
        <p14:creationId xmlns:p14="http://schemas.microsoft.com/office/powerpoint/2010/main" val="3644471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348EA48-D0B8-01C2-1739-C8B15128F20B}"/>
              </a:ext>
            </a:extLst>
          </p:cNvPr>
          <p:cNvSpPr>
            <a:spLocks noGrp="1"/>
          </p:cNvSpPr>
          <p:nvPr>
            <p:ph type="title"/>
          </p:nvPr>
        </p:nvSpPr>
        <p:spPr>
          <a:xfrm>
            <a:off x="1411748" y="294253"/>
            <a:ext cx="7275051" cy="1077218"/>
          </a:xfrm>
        </p:spPr>
        <p:txBody>
          <a:bodyPr/>
          <a:lstStyle/>
          <a:p>
            <a:r>
              <a:rPr lang="en" b="1" dirty="0"/>
              <a:t>How to get students to do what we think is important?</a:t>
            </a:r>
          </a:p>
        </p:txBody>
      </p:sp>
      <p:sp>
        <p:nvSpPr>
          <p:cNvPr id="4" name="Rezervirano mjesto sadržaja 2">
            <a:extLst>
              <a:ext uri="{FF2B5EF4-FFF2-40B4-BE49-F238E27FC236}">
                <a16:creationId xmlns:a16="http://schemas.microsoft.com/office/drawing/2014/main" id="{77C8721C-3FF4-3B78-B045-BE9FD22C8928}"/>
              </a:ext>
            </a:extLst>
          </p:cNvPr>
          <p:cNvSpPr>
            <a:spLocks noGrp="1"/>
          </p:cNvSpPr>
          <p:nvPr>
            <p:ph idx="1"/>
          </p:nvPr>
        </p:nvSpPr>
        <p:spPr>
          <a:xfrm>
            <a:off x="1697336" y="1791879"/>
            <a:ext cx="5456288" cy="818012"/>
          </a:xfrm>
        </p:spPr>
        <p:txBody>
          <a:bodyPr anchor="ctr">
            <a:normAutofit/>
          </a:bodyPr>
          <a:lstStyle/>
          <a:p>
            <a:pPr marL="0" indent="0" algn="ctr">
              <a:buNone/>
            </a:pPr>
            <a:r>
              <a:rPr lang="en" dirty="0"/>
              <a:t>Constructive alignment</a:t>
            </a:r>
            <a:endParaRPr lang="hr-HR" sz="1800" dirty="0"/>
          </a:p>
        </p:txBody>
      </p:sp>
      <p:grpSp>
        <p:nvGrpSpPr>
          <p:cNvPr id="5" name="Grupa 4">
            <a:extLst>
              <a:ext uri="{FF2B5EF4-FFF2-40B4-BE49-F238E27FC236}">
                <a16:creationId xmlns:a16="http://schemas.microsoft.com/office/drawing/2014/main" id="{BB80565B-C4A8-ACE7-1E85-9632A58ED97C}"/>
              </a:ext>
            </a:extLst>
          </p:cNvPr>
          <p:cNvGrpSpPr/>
          <p:nvPr/>
        </p:nvGrpSpPr>
        <p:grpSpPr>
          <a:xfrm>
            <a:off x="1216404" y="2797296"/>
            <a:ext cx="6482759" cy="2962443"/>
            <a:chOff x="1417837" y="3222136"/>
            <a:chExt cx="6473273" cy="2950062"/>
          </a:xfrm>
        </p:grpSpPr>
        <p:sp>
          <p:nvSpPr>
            <p:cNvPr id="6" name="TekstniOkvir 5">
              <a:extLst>
                <a:ext uri="{FF2B5EF4-FFF2-40B4-BE49-F238E27FC236}">
                  <a16:creationId xmlns:a16="http://schemas.microsoft.com/office/drawing/2014/main" id="{2FCC31B9-1A92-CE6B-CD6F-ABB830427EC5}"/>
                </a:ext>
              </a:extLst>
            </p:cNvPr>
            <p:cNvSpPr txBox="1"/>
            <p:nvPr/>
          </p:nvSpPr>
          <p:spPr>
            <a:xfrm>
              <a:off x="1417837" y="3222136"/>
              <a:ext cx="2976281" cy="914400"/>
            </a:xfrm>
            <a:prstGeom prst="rect">
              <a:avLst/>
            </a:prstGeom>
          </p:spPr>
          <p:txBody>
            <a:bodyPr vert="horz" wrap="none" lIns="68580" tIns="34290" rIns="68580" bIns="34290" rtlCol="0" anchor="ctr">
              <a:normAutofit/>
            </a:bodyPr>
            <a:lstStyle/>
            <a:p>
              <a:pPr algn="ctr"/>
              <a:r>
                <a:rPr lang="hr-HR" sz="2200" dirty="0" err="1"/>
                <a:t>intended</a:t>
              </a:r>
              <a:r>
                <a:rPr lang="hr-HR" sz="2200" dirty="0"/>
                <a:t> </a:t>
              </a:r>
              <a:r>
                <a:rPr lang="en" sz="2200" dirty="0"/>
                <a:t>learning </a:t>
              </a:r>
              <a:endParaRPr lang="hr-HR" sz="2200" dirty="0"/>
            </a:p>
            <a:p>
              <a:pPr algn="ctr"/>
              <a:r>
                <a:rPr lang="en" sz="2200" dirty="0"/>
                <a:t>outcomes</a:t>
              </a:r>
              <a:r>
                <a:rPr lang="hr-HR" sz="2200" dirty="0"/>
                <a:t> (</a:t>
              </a:r>
              <a:r>
                <a:rPr lang="hr-HR" sz="2200" dirty="0" err="1"/>
                <a:t>ILOs</a:t>
              </a:r>
              <a:r>
                <a:rPr lang="hr-HR" sz="2200" dirty="0"/>
                <a:t>)</a:t>
              </a:r>
              <a:endParaRPr lang="en" sz="2200" dirty="0"/>
            </a:p>
          </p:txBody>
        </p:sp>
        <p:sp>
          <p:nvSpPr>
            <p:cNvPr id="7" name="TekstniOkvir 6">
              <a:extLst>
                <a:ext uri="{FF2B5EF4-FFF2-40B4-BE49-F238E27FC236}">
                  <a16:creationId xmlns:a16="http://schemas.microsoft.com/office/drawing/2014/main" id="{90C554BE-4EC6-0EE0-5C50-239BFA15F5DD}"/>
                </a:ext>
              </a:extLst>
            </p:cNvPr>
            <p:cNvSpPr txBox="1"/>
            <p:nvPr/>
          </p:nvSpPr>
          <p:spPr>
            <a:xfrm>
              <a:off x="3321559" y="5257798"/>
              <a:ext cx="2976281" cy="914400"/>
            </a:xfrm>
            <a:prstGeom prst="rect">
              <a:avLst/>
            </a:prstGeom>
          </p:spPr>
          <p:txBody>
            <a:bodyPr vert="horz" wrap="none" lIns="68580" tIns="34290" rIns="68580" bIns="34290" rtlCol="0" anchor="ctr">
              <a:normAutofit/>
            </a:bodyPr>
            <a:lstStyle/>
            <a:p>
              <a:pPr algn="ctr"/>
              <a:r>
                <a:rPr lang="en" sz="2200" dirty="0"/>
                <a:t>teaching </a:t>
              </a:r>
              <a:r>
                <a:rPr lang="hr-HR" sz="2200" dirty="0" err="1"/>
                <a:t>and</a:t>
              </a:r>
              <a:r>
                <a:rPr lang="hr-HR" sz="2200" dirty="0"/>
                <a:t> </a:t>
              </a:r>
              <a:r>
                <a:rPr lang="hr-HR" sz="2200" dirty="0" err="1"/>
                <a:t>learning</a:t>
              </a:r>
              <a:r>
                <a:rPr lang="hr-HR" sz="2200" dirty="0"/>
                <a:t> </a:t>
              </a:r>
            </a:p>
            <a:p>
              <a:pPr algn="ctr"/>
              <a:r>
                <a:rPr lang="hr-HR" sz="2200" dirty="0" err="1"/>
                <a:t>activities</a:t>
              </a:r>
              <a:r>
                <a:rPr lang="hr-HR" sz="2200" dirty="0"/>
                <a:t> </a:t>
              </a:r>
              <a:r>
                <a:rPr lang="en" sz="2200" dirty="0"/>
                <a:t>(</a:t>
              </a:r>
              <a:r>
                <a:rPr lang="hr-HR" sz="2200" dirty="0" err="1"/>
                <a:t>TLAs</a:t>
              </a:r>
              <a:r>
                <a:rPr lang="en" sz="2200" dirty="0"/>
                <a:t>)</a:t>
              </a:r>
            </a:p>
          </p:txBody>
        </p:sp>
        <p:sp>
          <p:nvSpPr>
            <p:cNvPr id="8" name="TekstniOkvir 7">
              <a:extLst>
                <a:ext uri="{FF2B5EF4-FFF2-40B4-BE49-F238E27FC236}">
                  <a16:creationId xmlns:a16="http://schemas.microsoft.com/office/drawing/2014/main" id="{B43B699B-DC8B-627B-720C-42CF87F3D100}"/>
                </a:ext>
              </a:extLst>
            </p:cNvPr>
            <p:cNvSpPr txBox="1"/>
            <p:nvPr/>
          </p:nvSpPr>
          <p:spPr>
            <a:xfrm>
              <a:off x="5605257" y="3228383"/>
              <a:ext cx="2285853" cy="914400"/>
            </a:xfrm>
            <a:prstGeom prst="rect">
              <a:avLst/>
            </a:prstGeom>
          </p:spPr>
          <p:txBody>
            <a:bodyPr vert="horz" wrap="none" lIns="68580" tIns="34290" rIns="68580" bIns="34290" rtlCol="0" anchor="ctr">
              <a:normAutofit/>
            </a:bodyPr>
            <a:lstStyle/>
            <a:p>
              <a:pPr algn="ctr"/>
              <a:r>
                <a:rPr lang="hr-HR" sz="2200" dirty="0" err="1"/>
                <a:t>assessment</a:t>
              </a:r>
              <a:endParaRPr lang="en" sz="2200" dirty="0"/>
            </a:p>
          </p:txBody>
        </p:sp>
        <p:sp>
          <p:nvSpPr>
            <p:cNvPr id="9" name="Strelica: lijevo-desno 8">
              <a:extLst>
                <a:ext uri="{FF2B5EF4-FFF2-40B4-BE49-F238E27FC236}">
                  <a16:creationId xmlns:a16="http://schemas.microsoft.com/office/drawing/2014/main" id="{B7D7793A-5888-5FC7-C39C-D82FB25F905A}"/>
                </a:ext>
              </a:extLst>
            </p:cNvPr>
            <p:cNvSpPr/>
            <p:nvPr/>
          </p:nvSpPr>
          <p:spPr>
            <a:xfrm>
              <a:off x="4226470" y="3486266"/>
              <a:ext cx="1216152" cy="484632"/>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hr-HR" sz="2200"/>
            </a:p>
          </p:txBody>
        </p:sp>
        <p:sp>
          <p:nvSpPr>
            <p:cNvPr id="10" name="Strelica: lijevo-desno 9">
              <a:extLst>
                <a:ext uri="{FF2B5EF4-FFF2-40B4-BE49-F238E27FC236}">
                  <a16:creationId xmlns:a16="http://schemas.microsoft.com/office/drawing/2014/main" id="{0AB50496-3D3E-3CA4-F2F2-0D06777574EB}"/>
                </a:ext>
              </a:extLst>
            </p:cNvPr>
            <p:cNvSpPr/>
            <p:nvPr/>
          </p:nvSpPr>
          <p:spPr>
            <a:xfrm rot="3411185">
              <a:off x="3249763" y="4497385"/>
              <a:ext cx="1216152" cy="484632"/>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hr-HR" sz="2200"/>
            </a:p>
          </p:txBody>
        </p:sp>
        <p:sp>
          <p:nvSpPr>
            <p:cNvPr id="11" name="Strelica: lijevo-desno 10">
              <a:extLst>
                <a:ext uri="{FF2B5EF4-FFF2-40B4-BE49-F238E27FC236}">
                  <a16:creationId xmlns:a16="http://schemas.microsoft.com/office/drawing/2014/main" id="{7F427375-2B55-A4B1-310E-C7879858D86D}"/>
                </a:ext>
              </a:extLst>
            </p:cNvPr>
            <p:cNvSpPr/>
            <p:nvPr/>
          </p:nvSpPr>
          <p:spPr>
            <a:xfrm rot="7702161">
              <a:off x="5231125" y="4482876"/>
              <a:ext cx="1216152" cy="484632"/>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hr-HR" sz="2200"/>
            </a:p>
          </p:txBody>
        </p:sp>
      </p:grpSp>
    </p:spTree>
    <p:extLst>
      <p:ext uri="{BB962C8B-B14F-4D97-AF65-F5344CB8AC3E}">
        <p14:creationId xmlns:p14="http://schemas.microsoft.com/office/powerpoint/2010/main" val="3180713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606D1FA-2BEB-D213-18AE-6BA87840AC1A}"/>
              </a:ext>
            </a:extLst>
          </p:cNvPr>
          <p:cNvSpPr>
            <a:spLocks noGrp="1"/>
          </p:cNvSpPr>
          <p:nvPr>
            <p:ph type="title"/>
          </p:nvPr>
        </p:nvSpPr>
        <p:spPr/>
        <p:txBody>
          <a:bodyPr/>
          <a:lstStyle/>
          <a:p>
            <a:r>
              <a:rPr lang="en" b="1" dirty="0"/>
              <a:t>How to "align" Anatomy?</a:t>
            </a:r>
          </a:p>
        </p:txBody>
      </p:sp>
      <p:sp>
        <p:nvSpPr>
          <p:cNvPr id="3" name="Rezervirano mjesto sadržaja 2">
            <a:extLst>
              <a:ext uri="{FF2B5EF4-FFF2-40B4-BE49-F238E27FC236}">
                <a16:creationId xmlns:a16="http://schemas.microsoft.com/office/drawing/2014/main" id="{CB072666-7DE1-8A1A-5CC8-DD2FAE45A15D}"/>
              </a:ext>
            </a:extLst>
          </p:cNvPr>
          <p:cNvSpPr>
            <a:spLocks noGrp="1"/>
          </p:cNvSpPr>
          <p:nvPr>
            <p:ph idx="1"/>
          </p:nvPr>
        </p:nvSpPr>
        <p:spPr/>
        <p:txBody>
          <a:bodyPr>
            <a:normAutofit/>
          </a:bodyPr>
          <a:lstStyle/>
          <a:p>
            <a:pPr algn="just"/>
            <a:r>
              <a:rPr lang="en" sz="2400" dirty="0"/>
              <a:t>24 ECTS points</a:t>
            </a:r>
          </a:p>
          <a:p>
            <a:pPr algn="just"/>
            <a:endParaRPr lang="hr-HR" sz="2400" dirty="0"/>
          </a:p>
          <a:p>
            <a:r>
              <a:rPr lang="en" sz="2400" dirty="0"/>
              <a:t>220 teaching hours </a:t>
            </a:r>
            <a:br>
              <a:rPr lang="hr-HR" sz="2400" dirty="0"/>
            </a:br>
            <a:r>
              <a:rPr lang="hr-HR" sz="2400" dirty="0" err="1"/>
              <a:t>Lectures</a:t>
            </a:r>
            <a:r>
              <a:rPr lang="en" sz="2400" dirty="0"/>
              <a:t>: 50 h </a:t>
            </a:r>
            <a:br>
              <a:rPr lang="hr-HR" sz="2400" dirty="0"/>
            </a:br>
            <a:r>
              <a:rPr lang="en" sz="2400" dirty="0"/>
              <a:t>S</a:t>
            </a:r>
            <a:r>
              <a:rPr lang="hr-HR" sz="2400" dirty="0" err="1"/>
              <a:t>eminars</a:t>
            </a:r>
            <a:r>
              <a:rPr lang="en" sz="2400" dirty="0"/>
              <a:t>: 50 h </a:t>
            </a:r>
            <a:br>
              <a:rPr lang="hr-HR" sz="2400" dirty="0"/>
            </a:br>
            <a:r>
              <a:rPr lang="hr-HR" sz="2400" dirty="0" err="1"/>
              <a:t>Practicals</a:t>
            </a:r>
            <a:r>
              <a:rPr lang="en" sz="2400" dirty="0"/>
              <a:t>: 120 h</a:t>
            </a:r>
          </a:p>
          <a:p>
            <a:pPr algn="just"/>
            <a:endParaRPr lang="hr-HR" sz="2400" dirty="0"/>
          </a:p>
          <a:p>
            <a:pPr algn="just"/>
            <a:r>
              <a:rPr lang="en" sz="2400" dirty="0"/>
              <a:t>~ </a:t>
            </a:r>
            <a:r>
              <a:rPr lang="hr-HR" sz="2400" dirty="0"/>
              <a:t>4</a:t>
            </a:r>
            <a:r>
              <a:rPr lang="en" sz="2400" dirty="0"/>
              <a:t>50 students</a:t>
            </a:r>
          </a:p>
          <a:p>
            <a:pPr algn="just"/>
            <a:r>
              <a:rPr lang="en" sz="2400" dirty="0"/>
              <a:t>~ </a:t>
            </a:r>
            <a:r>
              <a:rPr lang="hr-HR" sz="2400" dirty="0"/>
              <a:t>10</a:t>
            </a:r>
            <a:r>
              <a:rPr lang="en" sz="2400" dirty="0"/>
              <a:t>000 teaching hours</a:t>
            </a:r>
          </a:p>
        </p:txBody>
      </p:sp>
    </p:spTree>
    <p:extLst>
      <p:ext uri="{BB962C8B-B14F-4D97-AF65-F5344CB8AC3E}">
        <p14:creationId xmlns:p14="http://schemas.microsoft.com/office/powerpoint/2010/main" val="1506073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a:extLst>
              <a:ext uri="{FF2B5EF4-FFF2-40B4-BE49-F238E27FC236}">
                <a16:creationId xmlns:a16="http://schemas.microsoft.com/office/drawing/2014/main" id="{0F47255A-E718-AAB6-ECD5-04BA6F7AB8C8}"/>
              </a:ext>
            </a:extLst>
          </p:cNvPr>
          <p:cNvSpPr>
            <a:spLocks noGrp="1"/>
          </p:cNvSpPr>
          <p:nvPr>
            <p:ph type="title"/>
          </p:nvPr>
        </p:nvSpPr>
        <p:spPr/>
        <p:txBody>
          <a:bodyPr/>
          <a:lstStyle/>
          <a:p>
            <a:r>
              <a:rPr lang="en" b="1" dirty="0"/>
              <a:t>Anatomy before and after </a:t>
            </a:r>
            <a:r>
              <a:rPr lang="hr-HR" b="1" dirty="0"/>
              <a:t>CA</a:t>
            </a:r>
            <a:endParaRPr lang="en" b="1" dirty="0"/>
          </a:p>
        </p:txBody>
      </p:sp>
      <p:sp>
        <p:nvSpPr>
          <p:cNvPr id="5" name="Rezervirano mjesto teksta 4">
            <a:extLst>
              <a:ext uri="{FF2B5EF4-FFF2-40B4-BE49-F238E27FC236}">
                <a16:creationId xmlns:a16="http://schemas.microsoft.com/office/drawing/2014/main" id="{A6A1E6BB-0EDA-1049-FB3F-14D41347B486}"/>
              </a:ext>
            </a:extLst>
          </p:cNvPr>
          <p:cNvSpPr>
            <a:spLocks noGrp="1"/>
          </p:cNvSpPr>
          <p:nvPr>
            <p:ph type="body" idx="1"/>
          </p:nvPr>
        </p:nvSpPr>
        <p:spPr>
          <a:xfrm>
            <a:off x="1411746" y="1566838"/>
            <a:ext cx="3507796" cy="415498"/>
          </a:xfrm>
        </p:spPr>
        <p:txBody>
          <a:bodyPr/>
          <a:lstStyle/>
          <a:p>
            <a:r>
              <a:rPr lang="en" dirty="0"/>
              <a:t>Before </a:t>
            </a:r>
            <a:r>
              <a:rPr lang="hr-HR" dirty="0"/>
              <a:t>CA</a:t>
            </a:r>
            <a:endParaRPr lang="en" dirty="0"/>
          </a:p>
        </p:txBody>
      </p:sp>
      <p:sp>
        <p:nvSpPr>
          <p:cNvPr id="6" name="Rezervirano mjesto teksta 5">
            <a:extLst>
              <a:ext uri="{FF2B5EF4-FFF2-40B4-BE49-F238E27FC236}">
                <a16:creationId xmlns:a16="http://schemas.microsoft.com/office/drawing/2014/main" id="{6E7CCBF5-1D5B-6D27-17CE-BB782F76D052}"/>
              </a:ext>
            </a:extLst>
          </p:cNvPr>
          <p:cNvSpPr>
            <a:spLocks noGrp="1"/>
          </p:cNvSpPr>
          <p:nvPr>
            <p:ph type="body" sz="quarter" idx="3"/>
          </p:nvPr>
        </p:nvSpPr>
        <p:spPr>
          <a:xfrm>
            <a:off x="5184631" y="1566559"/>
            <a:ext cx="3502169" cy="415498"/>
          </a:xfrm>
        </p:spPr>
        <p:txBody>
          <a:bodyPr/>
          <a:lstStyle/>
          <a:p>
            <a:r>
              <a:rPr lang="en" dirty="0"/>
              <a:t>After </a:t>
            </a:r>
            <a:r>
              <a:rPr lang="hr-HR" dirty="0"/>
              <a:t>CA</a:t>
            </a:r>
            <a:endParaRPr lang="en" dirty="0"/>
          </a:p>
        </p:txBody>
      </p:sp>
      <p:sp>
        <p:nvSpPr>
          <p:cNvPr id="3" name="Rezervirano mjesto sadržaja 2">
            <a:extLst>
              <a:ext uri="{FF2B5EF4-FFF2-40B4-BE49-F238E27FC236}">
                <a16:creationId xmlns:a16="http://schemas.microsoft.com/office/drawing/2014/main" id="{32474DD8-ACEC-8BB5-C62D-922A503F9153}"/>
              </a:ext>
            </a:extLst>
          </p:cNvPr>
          <p:cNvSpPr>
            <a:spLocks noGrp="1"/>
          </p:cNvSpPr>
          <p:nvPr>
            <p:ph idx="13"/>
          </p:nvPr>
        </p:nvSpPr>
        <p:spPr/>
        <p:txBody>
          <a:bodyPr numCol="1">
            <a:normAutofit/>
          </a:bodyPr>
          <a:lstStyle/>
          <a:p>
            <a:r>
              <a:rPr lang="hr-HR" sz="2400" dirty="0"/>
              <a:t>In </a:t>
            </a:r>
            <a:r>
              <a:rPr lang="hr-HR" sz="2400" dirty="0" err="1"/>
              <a:t>class</a:t>
            </a:r>
            <a:r>
              <a:rPr lang="hr-HR" sz="2400" dirty="0"/>
              <a:t>: e</a:t>
            </a:r>
            <a:r>
              <a:rPr lang="en" sz="2400" dirty="0"/>
              <a:t>mphasis on practical work</a:t>
            </a:r>
            <a:endParaRPr lang="en" sz="2400" u="sng" dirty="0"/>
          </a:p>
          <a:p>
            <a:r>
              <a:rPr lang="en" sz="2400" dirty="0"/>
              <a:t>In the exam</a:t>
            </a:r>
            <a:r>
              <a:rPr lang="hr-HR" sz="2400" dirty="0"/>
              <a:t>:</a:t>
            </a:r>
            <a:r>
              <a:rPr lang="en" sz="2400" dirty="0"/>
              <a:t> emphasis on cognitive domain</a:t>
            </a:r>
          </a:p>
        </p:txBody>
      </p:sp>
      <p:sp>
        <p:nvSpPr>
          <p:cNvPr id="7" name="Rezervirano mjesto sadržaja 6">
            <a:extLst>
              <a:ext uri="{FF2B5EF4-FFF2-40B4-BE49-F238E27FC236}">
                <a16:creationId xmlns:a16="http://schemas.microsoft.com/office/drawing/2014/main" id="{E67573C2-4834-E5A7-A4A1-F12CEF4918DD}"/>
              </a:ext>
            </a:extLst>
          </p:cNvPr>
          <p:cNvSpPr>
            <a:spLocks noGrp="1"/>
          </p:cNvSpPr>
          <p:nvPr>
            <p:ph idx="14"/>
          </p:nvPr>
        </p:nvSpPr>
        <p:spPr/>
        <p:txBody>
          <a:bodyPr>
            <a:normAutofit/>
          </a:bodyPr>
          <a:lstStyle/>
          <a:p>
            <a:r>
              <a:rPr lang="hr-HR" sz="2400" dirty="0"/>
              <a:t>I</a:t>
            </a:r>
            <a:r>
              <a:rPr lang="en" sz="2400" dirty="0"/>
              <a:t>n classes and exams</a:t>
            </a:r>
            <a:r>
              <a:rPr lang="hr-HR" sz="2400" dirty="0"/>
              <a:t>: c</a:t>
            </a:r>
            <a:r>
              <a:rPr lang="en" sz="2400" dirty="0"/>
              <a:t>ognitive, affective and psychomotor domains are included</a:t>
            </a:r>
            <a:endParaRPr lang="en" sz="2400" u="sng" dirty="0"/>
          </a:p>
        </p:txBody>
      </p:sp>
    </p:spTree>
    <p:extLst>
      <p:ext uri="{BB962C8B-B14F-4D97-AF65-F5344CB8AC3E}">
        <p14:creationId xmlns:p14="http://schemas.microsoft.com/office/powerpoint/2010/main" val="3720354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59FFF62-2BC9-D4CA-D2A3-EBE66DAA1517}"/>
              </a:ext>
            </a:extLst>
          </p:cNvPr>
          <p:cNvSpPr>
            <a:spLocks noGrp="1"/>
          </p:cNvSpPr>
          <p:nvPr>
            <p:ph type="title"/>
          </p:nvPr>
        </p:nvSpPr>
        <p:spPr/>
        <p:txBody>
          <a:bodyPr/>
          <a:lstStyle/>
          <a:p>
            <a:r>
              <a:rPr lang="en" b="1" dirty="0"/>
              <a:t>Cognitive domain</a:t>
            </a:r>
          </a:p>
        </p:txBody>
      </p:sp>
      <p:sp>
        <p:nvSpPr>
          <p:cNvPr id="3" name="Rezervirano mjesto sadržaja 2">
            <a:extLst>
              <a:ext uri="{FF2B5EF4-FFF2-40B4-BE49-F238E27FC236}">
                <a16:creationId xmlns:a16="http://schemas.microsoft.com/office/drawing/2014/main" id="{E3D16387-715F-99BF-E071-713C97C91CFF}"/>
              </a:ext>
            </a:extLst>
          </p:cNvPr>
          <p:cNvSpPr>
            <a:spLocks noGrp="1"/>
          </p:cNvSpPr>
          <p:nvPr>
            <p:ph idx="1"/>
          </p:nvPr>
        </p:nvSpPr>
        <p:spPr/>
        <p:txBody>
          <a:bodyPr>
            <a:normAutofit/>
          </a:bodyPr>
          <a:lstStyle/>
          <a:p>
            <a:pPr marL="385763" indent="-385763">
              <a:buFont typeface="+mj-lt"/>
              <a:buAutoNum type="arabicPeriod"/>
            </a:pPr>
            <a:r>
              <a:rPr lang="en" sz="2400" dirty="0"/>
              <a:t>Remembering/recalling</a:t>
            </a:r>
          </a:p>
          <a:p>
            <a:pPr marL="385763" indent="-385763">
              <a:buFont typeface="+mj-lt"/>
              <a:buAutoNum type="arabicPeriod"/>
            </a:pPr>
            <a:r>
              <a:rPr lang="en" sz="2400" dirty="0"/>
              <a:t>Understanding</a:t>
            </a:r>
          </a:p>
          <a:p>
            <a:pPr marL="385763" indent="-385763">
              <a:buFont typeface="+mj-lt"/>
              <a:buAutoNum type="arabicPeriod"/>
            </a:pPr>
            <a:r>
              <a:rPr lang="en" sz="2400" dirty="0"/>
              <a:t>Appl</a:t>
            </a:r>
            <a:r>
              <a:rPr lang="hr-HR" sz="2400" dirty="0" err="1"/>
              <a:t>ying</a:t>
            </a:r>
            <a:endParaRPr lang="hr-HR" sz="2400" dirty="0"/>
          </a:p>
          <a:p>
            <a:pPr marL="385763" indent="-385763">
              <a:buFont typeface="+mj-lt"/>
              <a:buAutoNum type="arabicPeriod"/>
            </a:pPr>
            <a:r>
              <a:rPr lang="en" sz="2400" dirty="0"/>
              <a:t>Analy</a:t>
            </a:r>
            <a:r>
              <a:rPr lang="hr-HR" sz="2400" dirty="0" err="1"/>
              <a:t>zing</a:t>
            </a:r>
            <a:endParaRPr lang="en" sz="2400" dirty="0"/>
          </a:p>
          <a:p>
            <a:pPr marL="385763" indent="-385763">
              <a:buFont typeface="+mj-lt"/>
              <a:buAutoNum type="arabicPeriod"/>
            </a:pPr>
            <a:r>
              <a:rPr lang="en" sz="2400" dirty="0"/>
              <a:t>Evaluati</a:t>
            </a:r>
            <a:r>
              <a:rPr lang="hr-HR" sz="2400" dirty="0" err="1"/>
              <a:t>ng</a:t>
            </a:r>
            <a:endParaRPr lang="en" sz="2400" dirty="0"/>
          </a:p>
          <a:p>
            <a:pPr marL="385763" indent="-385763">
              <a:buFont typeface="+mj-lt"/>
              <a:buAutoNum type="arabicPeriod"/>
            </a:pPr>
            <a:r>
              <a:rPr lang="en" sz="2400" dirty="0"/>
              <a:t>Creati</a:t>
            </a:r>
            <a:r>
              <a:rPr lang="hr-HR" sz="2400" dirty="0" err="1"/>
              <a:t>ng</a:t>
            </a:r>
            <a:r>
              <a:rPr lang="en" sz="2400" dirty="0"/>
              <a:t>/Synthesi</a:t>
            </a:r>
            <a:r>
              <a:rPr lang="hr-HR" sz="2400" dirty="0" err="1"/>
              <a:t>zing</a:t>
            </a:r>
            <a:endParaRPr lang="en" sz="2400" dirty="0"/>
          </a:p>
          <a:p>
            <a:endParaRPr lang="hr-HR" sz="2400" dirty="0"/>
          </a:p>
        </p:txBody>
      </p:sp>
    </p:spTree>
    <p:extLst>
      <p:ext uri="{BB962C8B-B14F-4D97-AF65-F5344CB8AC3E}">
        <p14:creationId xmlns:p14="http://schemas.microsoft.com/office/powerpoint/2010/main" val="2006438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3C83D43-659C-08BA-1FF7-9B7B58425344}"/>
              </a:ext>
            </a:extLst>
          </p:cNvPr>
          <p:cNvSpPr>
            <a:spLocks noGrp="1"/>
          </p:cNvSpPr>
          <p:nvPr>
            <p:ph type="title"/>
          </p:nvPr>
        </p:nvSpPr>
        <p:spPr>
          <a:xfrm>
            <a:off x="1411748" y="294253"/>
            <a:ext cx="7275051" cy="1077218"/>
          </a:xfrm>
        </p:spPr>
        <p:txBody>
          <a:bodyPr/>
          <a:lstStyle/>
          <a:p>
            <a:r>
              <a:rPr lang="en" b="1" dirty="0"/>
              <a:t>Example of outcomes and questions at the level of analysis (cognitive domain)</a:t>
            </a:r>
          </a:p>
        </p:txBody>
      </p:sp>
      <p:sp>
        <p:nvSpPr>
          <p:cNvPr id="3" name="Rezervirano mjesto sadržaja 2">
            <a:extLst>
              <a:ext uri="{FF2B5EF4-FFF2-40B4-BE49-F238E27FC236}">
                <a16:creationId xmlns:a16="http://schemas.microsoft.com/office/drawing/2014/main" id="{C8FE138B-40B5-827B-F69B-5A0BD111DA58}"/>
              </a:ext>
            </a:extLst>
          </p:cNvPr>
          <p:cNvSpPr>
            <a:spLocks noGrp="1"/>
          </p:cNvSpPr>
          <p:nvPr>
            <p:ph idx="1"/>
          </p:nvPr>
        </p:nvSpPr>
        <p:spPr/>
        <p:txBody>
          <a:bodyPr>
            <a:normAutofit/>
          </a:bodyPr>
          <a:lstStyle/>
          <a:p>
            <a:pPr algn="just"/>
            <a:endParaRPr lang="hr-HR" sz="2400" u="sng" dirty="0">
              <a:effectLst/>
              <a:latin typeface="+mn-lt"/>
              <a:ea typeface="Calibri" panose="020F0502020204030204" pitchFamily="34" charset="0"/>
              <a:cs typeface="Times New Roman" panose="02020603050405020304" pitchFamily="18" charset="0"/>
            </a:endParaRPr>
          </a:p>
          <a:p>
            <a:pPr algn="just"/>
            <a:r>
              <a:rPr lang="en" sz="2400" u="sng" dirty="0">
                <a:effectLst/>
                <a:latin typeface="+mn-lt"/>
                <a:ea typeface="Calibri" panose="020F0502020204030204" pitchFamily="34" charset="0"/>
                <a:cs typeface="Times New Roman" panose="02020603050405020304" pitchFamily="18" charset="0"/>
              </a:rPr>
              <a:t>Compare</a:t>
            </a:r>
            <a:r>
              <a:rPr lang="en" sz="2400" dirty="0">
                <a:effectLst/>
                <a:latin typeface="+mn-lt"/>
                <a:ea typeface="Calibri" panose="020F0502020204030204" pitchFamily="34" charset="0"/>
                <a:cs typeface="Times New Roman" panose="02020603050405020304" pitchFamily="18" charset="0"/>
              </a:rPr>
              <a:t> the principles of anatomical organization in different parts of the human body</a:t>
            </a:r>
          </a:p>
          <a:p>
            <a:pPr algn="just"/>
            <a:r>
              <a:rPr lang="en" sz="2400" dirty="0">
                <a:effectLst/>
                <a:latin typeface="+mn-lt"/>
                <a:ea typeface="Calibri" panose="020F0502020204030204" pitchFamily="34" charset="0"/>
                <a:cs typeface="Times New Roman" panose="02020603050405020304" pitchFamily="18" charset="0"/>
              </a:rPr>
              <a:t>Example question: </a:t>
            </a:r>
            <a:r>
              <a:rPr lang="en" sz="2400" b="1" dirty="0">
                <a:effectLst/>
                <a:latin typeface="+mn-lt"/>
                <a:ea typeface="Calibri" panose="020F0502020204030204" pitchFamily="34" charset="0"/>
                <a:cs typeface="Times New Roman" panose="02020603050405020304" pitchFamily="18" charset="0"/>
              </a:rPr>
              <a:t>Compare </a:t>
            </a:r>
            <a:r>
              <a:rPr lang="en" sz="2400" dirty="0">
                <a:effectLst/>
                <a:latin typeface="+mn-lt"/>
                <a:ea typeface="Calibri" panose="020F0502020204030204" pitchFamily="34" charset="0"/>
                <a:cs typeface="Times New Roman" panose="02020603050405020304" pitchFamily="18" charset="0"/>
              </a:rPr>
              <a:t>the principles of venous drainage of the head and neck with the principles of venous drainage in other parts of the body.</a:t>
            </a:r>
            <a:endParaRPr lang="hr-HR" sz="2400" dirty="0">
              <a:latin typeface="+mn-lt"/>
            </a:endParaRPr>
          </a:p>
          <a:p>
            <a:pPr algn="just"/>
            <a:endParaRPr lang="hr-HR" sz="2400" dirty="0">
              <a:latin typeface="+mn-lt"/>
            </a:endParaRPr>
          </a:p>
        </p:txBody>
      </p:sp>
    </p:spTree>
    <p:extLst>
      <p:ext uri="{BB962C8B-B14F-4D97-AF65-F5344CB8AC3E}">
        <p14:creationId xmlns:p14="http://schemas.microsoft.com/office/powerpoint/2010/main" val="1469171761"/>
      </p:ext>
    </p:extLst>
  </p:cSld>
  <p:clrMapOvr>
    <a:masterClrMapping/>
  </p:clrMapOvr>
</p:sld>
</file>

<file path=ppt/theme/theme1.xml><?xml version="1.0" encoding="utf-8"?>
<a:theme xmlns:a="http://schemas.openxmlformats.org/drawingml/2006/main" name="MEF">
  <a:themeElements>
    <a:clrScheme name="MEF">
      <a:dk1>
        <a:sysClr val="windowText" lastClr="000000"/>
      </a:dk1>
      <a:lt1>
        <a:sysClr val="window" lastClr="FFFFFF"/>
      </a:lt1>
      <a:dk2>
        <a:srgbClr val="032A5C"/>
      </a:dk2>
      <a:lt2>
        <a:srgbClr val="E6E6E6"/>
      </a:lt2>
      <a:accent1>
        <a:srgbClr val="032A5C"/>
      </a:accent1>
      <a:accent2>
        <a:srgbClr val="FFFFFF"/>
      </a:accent2>
      <a:accent3>
        <a:srgbClr val="000000"/>
      </a:accent3>
      <a:accent4>
        <a:srgbClr val="848484"/>
      </a:accent4>
      <a:accent5>
        <a:srgbClr val="BCBCBC"/>
      </a:accent5>
      <a:accent6>
        <a:srgbClr val="515151"/>
      </a:accent6>
      <a:hlink>
        <a:srgbClr val="FFFFFF"/>
      </a:hlink>
      <a:folHlink>
        <a:srgbClr val="FFFFFF"/>
      </a:folHlink>
    </a:clrScheme>
    <a:fontScheme name="MEF">
      <a:majorFont>
        <a:latin typeface="Arial"/>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MEF</Template>
  <TotalTime>391</TotalTime>
  <Words>1242</Words>
  <Application>Microsoft Office PowerPoint</Application>
  <PresentationFormat>Diavetítés a képernyőre (4:3 oldalarány)</PresentationFormat>
  <Paragraphs>246</Paragraphs>
  <Slides>21</Slides>
  <Notes>14</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21</vt:i4>
      </vt:variant>
    </vt:vector>
  </HeadingPairs>
  <TitlesOfParts>
    <vt:vector size="25" baseType="lpstr">
      <vt:lpstr>Aptos</vt:lpstr>
      <vt:lpstr>Arial</vt:lpstr>
      <vt:lpstr>Calibri</vt:lpstr>
      <vt:lpstr>MEF</vt:lpstr>
      <vt:lpstr>Department of Anatomy and Clinical Anatomy</vt:lpstr>
      <vt:lpstr>How do teachers perceive the curriculum and learning process?</vt:lpstr>
      <vt:lpstr>How do students perceive the curriculum and learning process?</vt:lpstr>
      <vt:lpstr>How to approach students and teaching?</vt:lpstr>
      <vt:lpstr>How to get students to do what we think is important?</vt:lpstr>
      <vt:lpstr>How to "align" Anatomy?</vt:lpstr>
      <vt:lpstr>Anatomy before and after CA</vt:lpstr>
      <vt:lpstr>Cognitive domain</vt:lpstr>
      <vt:lpstr>Example of outcomes and questions at the level of analysis (cognitive domain)</vt:lpstr>
      <vt:lpstr>Affective domain</vt:lpstr>
      <vt:lpstr>Psychomotor domain</vt:lpstr>
      <vt:lpstr>How do we know that constructive alignment has been effective?</vt:lpstr>
      <vt:lpstr>CA effect using the example of a problem-solving question ("success")</vt:lpstr>
      <vt:lpstr>The effect of CA on performance in partial written exams</vt:lpstr>
      <vt:lpstr>OSPE - dissection</vt:lpstr>
      <vt:lpstr>Student evaluation of teaching</vt:lpstr>
      <vt:lpstr>Common mistakes when implementing CA</vt:lpstr>
      <vt:lpstr>PowerPoint-bemutató</vt:lpstr>
      <vt:lpstr>Conclusions</vt:lpstr>
      <vt:lpstr>PowerPoint-bemutató</vt:lpstr>
      <vt:lpstr>Calculation of ECTS points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prezentacija</dc:title>
  <dc:creator>Ivan Banovac</dc:creator>
  <cp:lastModifiedBy>Göndöcsné Agócs Dóra</cp:lastModifiedBy>
  <cp:revision>2</cp:revision>
  <dcterms:created xsi:type="dcterms:W3CDTF">2024-02-20T08:00:44Z</dcterms:created>
  <dcterms:modified xsi:type="dcterms:W3CDTF">2024-05-17T09:34:51Z</dcterms:modified>
</cp:coreProperties>
</file>