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 id="2147483663" r:id="rId3"/>
    <p:sldMasterId id="2147483666" r:id="rId4"/>
    <p:sldMasterId id="2147483668" r:id="rId5"/>
    <p:sldMasterId id="2147483671" r:id="rId6"/>
  </p:sldMasterIdLst>
  <p:notesMasterIdLst>
    <p:notesMasterId r:id="rId51"/>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5" roundtripDataSignature="AMtx7mjC7e8Af/aO7dG06wW9MZOSmAWbk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FB790D-5558-4CB0-BAD4-3562B7F7A42A}" v="2" dt="2024-05-21T11:19:45.667"/>
  </p1510:revLst>
</p1510:revInfo>
</file>

<file path=ppt/tableStyles.xml><?xml version="1.0" encoding="utf-8"?>
<a:tblStyleLst xmlns:a="http://schemas.openxmlformats.org/drawingml/2006/main" def="{99B6CB8A-0308-4A37-9381-5B6799F4C921}">
  <a:tblStyle styleId="{99B6CB8A-0308-4A37-9381-5B6799F4C92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customschemas.google.com/relationships/presentationmetadata" Target="metadata"/><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8" Type="http://schemas.openxmlformats.org/officeDocument/2006/relationships/theme" Target="theme/theme1.xml"/><Relationship Id="rId5" Type="http://schemas.openxmlformats.org/officeDocument/2006/relationships/slideMaster" Target="slideMasters/slideMaster5.xml"/><Relationship Id="rId61" Type="http://schemas.microsoft.com/office/2015/10/relationships/revisionInfo" Target="revisionInfo.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tableStyles" Target="tableStyles.xml"/><Relationship Id="rId20" Type="http://schemas.openxmlformats.org/officeDocument/2006/relationships/slide" Target="slides/slide14.xml"/><Relationship Id="rId41" Type="http://schemas.openxmlformats.org/officeDocument/2006/relationships/slide" Target="slides/slide35.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viewProps" Target="viewProps.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6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óra" userId="7ecaf89a-caad-4e4a-bf67-25d4046eea87" providerId="ADAL" clId="{05FB790D-5558-4CB0-BAD4-3562B7F7A42A}"/>
    <pc:docChg chg="custSel modSld">
      <pc:chgData name="Dóra" userId="7ecaf89a-caad-4e4a-bf67-25d4046eea87" providerId="ADAL" clId="{05FB790D-5558-4CB0-BAD4-3562B7F7A42A}" dt="2024-05-21T11:20:16.972" v="15" actId="1076"/>
      <pc:docMkLst>
        <pc:docMk/>
      </pc:docMkLst>
      <pc:sldChg chg="addSp modSp mod">
        <pc:chgData name="Dóra" userId="7ecaf89a-caad-4e4a-bf67-25d4046eea87" providerId="ADAL" clId="{05FB790D-5558-4CB0-BAD4-3562B7F7A42A}" dt="2024-05-21T11:20:16.972" v="15" actId="1076"/>
        <pc:sldMkLst>
          <pc:docMk/>
          <pc:sldMk cId="0" sldId="256"/>
        </pc:sldMkLst>
        <pc:spChg chg="mod">
          <ac:chgData name="Dóra" userId="7ecaf89a-caad-4e4a-bf67-25d4046eea87" providerId="ADAL" clId="{05FB790D-5558-4CB0-BAD4-3562B7F7A42A}" dt="2024-05-21T11:20:07.856" v="13" actId="14100"/>
          <ac:spMkLst>
            <pc:docMk/>
            <pc:sldMk cId="0" sldId="256"/>
            <ac:spMk id="184" creationId="{00000000-0000-0000-0000-000000000000}"/>
          </ac:spMkLst>
        </pc:spChg>
        <pc:spChg chg="mod">
          <ac:chgData name="Dóra" userId="7ecaf89a-caad-4e4a-bf67-25d4046eea87" providerId="ADAL" clId="{05FB790D-5558-4CB0-BAD4-3562B7F7A42A}" dt="2024-05-21T11:20:12.861" v="14" actId="1076"/>
          <ac:spMkLst>
            <pc:docMk/>
            <pc:sldMk cId="0" sldId="256"/>
            <ac:spMk id="185" creationId="{00000000-0000-0000-0000-000000000000}"/>
          </ac:spMkLst>
        </pc:spChg>
        <pc:spChg chg="mod">
          <ac:chgData name="Dóra" userId="7ecaf89a-caad-4e4a-bf67-25d4046eea87" providerId="ADAL" clId="{05FB790D-5558-4CB0-BAD4-3562B7F7A42A}" dt="2024-05-21T11:20:16.972" v="15" actId="1076"/>
          <ac:spMkLst>
            <pc:docMk/>
            <pc:sldMk cId="0" sldId="256"/>
            <ac:spMk id="187" creationId="{00000000-0000-0000-0000-000000000000}"/>
          </ac:spMkLst>
        </pc:spChg>
        <pc:picChg chg="add mod">
          <ac:chgData name="Dóra" userId="7ecaf89a-caad-4e4a-bf67-25d4046eea87" providerId="ADAL" clId="{05FB790D-5558-4CB0-BAD4-3562B7F7A42A}" dt="2024-05-21T11:20:01.470" v="12" actId="14100"/>
          <ac:picMkLst>
            <pc:docMk/>
            <pc:sldMk cId="0" sldId="256"/>
            <ac:picMk id="3" creationId="{1EFAA994-B5C0-4288-EF95-8905AA99A8D9}"/>
          </ac:picMkLst>
        </pc:picChg>
        <pc:picChg chg="add mod">
          <ac:chgData name="Dóra" userId="7ecaf89a-caad-4e4a-bf67-25d4046eea87" providerId="ADAL" clId="{05FB790D-5558-4CB0-BAD4-3562B7F7A42A}" dt="2024-05-21T11:19:54.254" v="10" actId="1076"/>
          <ac:picMkLst>
            <pc:docMk/>
            <pc:sldMk cId="0" sldId="256"/>
            <ac:picMk id="5" creationId="{E6F689D5-DA2E-2149-742A-216319B4790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sv-SE"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1" name="Google Shape;181;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4" name="Google Shape;284;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6" name="Google Shape;296;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6" name="Google Shape;306;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8" name="Google Shape;318;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Google Shape;326;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7" name="Google Shape;327;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9" name="Google Shape;339;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6" name="Google Shape;346;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2" name="Google Shape;352;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4" name="Google Shape;364;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3" name="Google Shape;373;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0" name="Google Shape;190;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7" name="Google Shape;387;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Google Shape;400;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1" name="Google Shape;401;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9" name="Google Shape;409;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7"/>
        <p:cNvGrpSpPr/>
        <p:nvPr/>
      </p:nvGrpSpPr>
      <p:grpSpPr>
        <a:xfrm>
          <a:off x="0" y="0"/>
          <a:ext cx="0" cy="0"/>
          <a:chOff x="0" y="0"/>
          <a:chExt cx="0" cy="0"/>
        </a:xfrm>
      </p:grpSpPr>
      <p:sp>
        <p:nvSpPr>
          <p:cNvPr id="418" name="Google Shape;418;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9" name="Google Shape;419;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Google Shape;435;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6" name="Google Shape;436;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8"/>
        <p:cNvGrpSpPr/>
        <p:nvPr/>
      </p:nvGrpSpPr>
      <p:grpSpPr>
        <a:xfrm>
          <a:off x="0" y="0"/>
          <a:ext cx="0" cy="0"/>
          <a:chOff x="0" y="0"/>
          <a:chExt cx="0" cy="0"/>
        </a:xfrm>
      </p:grpSpPr>
      <p:sp>
        <p:nvSpPr>
          <p:cNvPr id="449" name="Google Shape;449;p2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50" name="Google Shape;450;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Google Shape;457;p2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58" name="Google Shape;458;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4"/>
        <p:cNvGrpSpPr/>
        <p:nvPr/>
      </p:nvGrpSpPr>
      <p:grpSpPr>
        <a:xfrm>
          <a:off x="0" y="0"/>
          <a:ext cx="0" cy="0"/>
          <a:chOff x="0" y="0"/>
          <a:chExt cx="0" cy="0"/>
        </a:xfrm>
      </p:grpSpPr>
      <p:sp>
        <p:nvSpPr>
          <p:cNvPr id="465" name="Google Shape;465;p2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66" name="Google Shape;466;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p:cNvGrpSpPr/>
        <p:nvPr/>
      </p:nvGrpSpPr>
      <p:grpSpPr>
        <a:xfrm>
          <a:off x="0" y="0"/>
          <a:ext cx="0" cy="0"/>
          <a:chOff x="0" y="0"/>
          <a:chExt cx="0" cy="0"/>
        </a:xfrm>
      </p:grpSpPr>
      <p:sp>
        <p:nvSpPr>
          <p:cNvPr id="473" name="Google Shape;473;p2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4" name="Google Shape;474;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0"/>
        <p:cNvGrpSpPr/>
        <p:nvPr/>
      </p:nvGrpSpPr>
      <p:grpSpPr>
        <a:xfrm>
          <a:off x="0" y="0"/>
          <a:ext cx="0" cy="0"/>
          <a:chOff x="0" y="0"/>
          <a:chExt cx="0" cy="0"/>
        </a:xfrm>
      </p:grpSpPr>
      <p:sp>
        <p:nvSpPr>
          <p:cNvPr id="481" name="Google Shape;481;p2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2" name="Google Shape;482;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0" name="Google Shape;21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8"/>
        <p:cNvGrpSpPr/>
        <p:nvPr/>
      </p:nvGrpSpPr>
      <p:grpSpPr>
        <a:xfrm>
          <a:off x="0" y="0"/>
          <a:ext cx="0" cy="0"/>
          <a:chOff x="0" y="0"/>
          <a:chExt cx="0" cy="0"/>
        </a:xfrm>
      </p:grpSpPr>
      <p:sp>
        <p:nvSpPr>
          <p:cNvPr id="489" name="Google Shape;489;p3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90" name="Google Shape;490;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0"/>
        <p:cNvGrpSpPr/>
        <p:nvPr/>
      </p:nvGrpSpPr>
      <p:grpSpPr>
        <a:xfrm>
          <a:off x="0" y="0"/>
          <a:ext cx="0" cy="0"/>
          <a:chOff x="0" y="0"/>
          <a:chExt cx="0" cy="0"/>
        </a:xfrm>
      </p:grpSpPr>
      <p:sp>
        <p:nvSpPr>
          <p:cNvPr id="501" name="Google Shape;501;p3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02" name="Google Shape;502;p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8"/>
        <p:cNvGrpSpPr/>
        <p:nvPr/>
      </p:nvGrpSpPr>
      <p:grpSpPr>
        <a:xfrm>
          <a:off x="0" y="0"/>
          <a:ext cx="0" cy="0"/>
          <a:chOff x="0" y="0"/>
          <a:chExt cx="0" cy="0"/>
        </a:xfrm>
      </p:grpSpPr>
      <p:sp>
        <p:nvSpPr>
          <p:cNvPr id="509" name="Google Shape;509;p3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10" name="Google Shape;510;p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6"/>
        <p:cNvGrpSpPr/>
        <p:nvPr/>
      </p:nvGrpSpPr>
      <p:grpSpPr>
        <a:xfrm>
          <a:off x="0" y="0"/>
          <a:ext cx="0" cy="0"/>
          <a:chOff x="0" y="0"/>
          <a:chExt cx="0" cy="0"/>
        </a:xfrm>
      </p:grpSpPr>
      <p:sp>
        <p:nvSpPr>
          <p:cNvPr id="517" name="Google Shape;517;p3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18" name="Google Shape;518;p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8"/>
        <p:cNvGrpSpPr/>
        <p:nvPr/>
      </p:nvGrpSpPr>
      <p:grpSpPr>
        <a:xfrm>
          <a:off x="0" y="0"/>
          <a:ext cx="0" cy="0"/>
          <a:chOff x="0" y="0"/>
          <a:chExt cx="0" cy="0"/>
        </a:xfrm>
      </p:grpSpPr>
      <p:sp>
        <p:nvSpPr>
          <p:cNvPr id="539" name="Google Shape;539;p3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40" name="Google Shape;540;p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6"/>
        <p:cNvGrpSpPr/>
        <p:nvPr/>
      </p:nvGrpSpPr>
      <p:grpSpPr>
        <a:xfrm>
          <a:off x="0" y="0"/>
          <a:ext cx="0" cy="0"/>
          <a:chOff x="0" y="0"/>
          <a:chExt cx="0" cy="0"/>
        </a:xfrm>
      </p:grpSpPr>
      <p:sp>
        <p:nvSpPr>
          <p:cNvPr id="547" name="Google Shape;547;p3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48" name="Google Shape;548;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
        <p:cNvGrpSpPr/>
        <p:nvPr/>
      </p:nvGrpSpPr>
      <p:grpSpPr>
        <a:xfrm>
          <a:off x="0" y="0"/>
          <a:ext cx="0" cy="0"/>
          <a:chOff x="0" y="0"/>
          <a:chExt cx="0" cy="0"/>
        </a:xfrm>
      </p:grpSpPr>
      <p:sp>
        <p:nvSpPr>
          <p:cNvPr id="555" name="Google Shape;555;p3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56" name="Google Shape;556;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2"/>
        <p:cNvGrpSpPr/>
        <p:nvPr/>
      </p:nvGrpSpPr>
      <p:grpSpPr>
        <a:xfrm>
          <a:off x="0" y="0"/>
          <a:ext cx="0" cy="0"/>
          <a:chOff x="0" y="0"/>
          <a:chExt cx="0" cy="0"/>
        </a:xfrm>
      </p:grpSpPr>
      <p:sp>
        <p:nvSpPr>
          <p:cNvPr id="563" name="Google Shape;563;p3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64" name="Google Shape;564;p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0"/>
        <p:cNvGrpSpPr/>
        <p:nvPr/>
      </p:nvGrpSpPr>
      <p:grpSpPr>
        <a:xfrm>
          <a:off x="0" y="0"/>
          <a:ext cx="0" cy="0"/>
          <a:chOff x="0" y="0"/>
          <a:chExt cx="0" cy="0"/>
        </a:xfrm>
      </p:grpSpPr>
      <p:sp>
        <p:nvSpPr>
          <p:cNvPr id="571" name="Google Shape;571;p3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72" name="Google Shape;572;p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8"/>
        <p:cNvGrpSpPr/>
        <p:nvPr/>
      </p:nvGrpSpPr>
      <p:grpSpPr>
        <a:xfrm>
          <a:off x="0" y="0"/>
          <a:ext cx="0" cy="0"/>
          <a:chOff x="0" y="0"/>
          <a:chExt cx="0" cy="0"/>
        </a:xfrm>
      </p:grpSpPr>
      <p:sp>
        <p:nvSpPr>
          <p:cNvPr id="579" name="Google Shape;579;p3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80" name="Google Shape;580;p3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2" name="Google Shape;22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8"/>
        <p:cNvGrpSpPr/>
        <p:nvPr/>
      </p:nvGrpSpPr>
      <p:grpSpPr>
        <a:xfrm>
          <a:off x="0" y="0"/>
          <a:ext cx="0" cy="0"/>
          <a:chOff x="0" y="0"/>
          <a:chExt cx="0" cy="0"/>
        </a:xfrm>
      </p:grpSpPr>
      <p:sp>
        <p:nvSpPr>
          <p:cNvPr id="599" name="Google Shape;599;p4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00" name="Google Shape;600;p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6"/>
        <p:cNvGrpSpPr/>
        <p:nvPr/>
      </p:nvGrpSpPr>
      <p:grpSpPr>
        <a:xfrm>
          <a:off x="0" y="0"/>
          <a:ext cx="0" cy="0"/>
          <a:chOff x="0" y="0"/>
          <a:chExt cx="0" cy="0"/>
        </a:xfrm>
      </p:grpSpPr>
      <p:sp>
        <p:nvSpPr>
          <p:cNvPr id="607" name="Google Shape;607;p4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08" name="Google Shape;608;p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4"/>
        <p:cNvGrpSpPr/>
        <p:nvPr/>
      </p:nvGrpSpPr>
      <p:grpSpPr>
        <a:xfrm>
          <a:off x="0" y="0"/>
          <a:ext cx="0" cy="0"/>
          <a:chOff x="0" y="0"/>
          <a:chExt cx="0" cy="0"/>
        </a:xfrm>
      </p:grpSpPr>
      <p:sp>
        <p:nvSpPr>
          <p:cNvPr id="615" name="Google Shape;615;p4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16" name="Google Shape;616;p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2"/>
        <p:cNvGrpSpPr/>
        <p:nvPr/>
      </p:nvGrpSpPr>
      <p:grpSpPr>
        <a:xfrm>
          <a:off x="0" y="0"/>
          <a:ext cx="0" cy="0"/>
          <a:chOff x="0" y="0"/>
          <a:chExt cx="0" cy="0"/>
        </a:xfrm>
      </p:grpSpPr>
      <p:sp>
        <p:nvSpPr>
          <p:cNvPr id="623" name="Google Shape;623;p4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24" name="Google Shape;624;p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0"/>
        <p:cNvGrpSpPr/>
        <p:nvPr/>
      </p:nvGrpSpPr>
      <p:grpSpPr>
        <a:xfrm>
          <a:off x="0" y="0"/>
          <a:ext cx="0" cy="0"/>
          <a:chOff x="0" y="0"/>
          <a:chExt cx="0" cy="0"/>
        </a:xfrm>
      </p:grpSpPr>
      <p:sp>
        <p:nvSpPr>
          <p:cNvPr id="631" name="Google Shape;631;p4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32" name="Google Shape;632;p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5: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8" name="Google Shape;228;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SE"/>
              <a:t>Kursvärdering är den summativa kursvärderingsenkät som studenterna fyller i vid kursens slut. </a:t>
            </a:r>
            <a:endParaRPr/>
          </a:p>
          <a:p>
            <a:pPr marL="0" lvl="0" indent="0" algn="l" rtl="0">
              <a:spcBef>
                <a:spcPts val="0"/>
              </a:spcBef>
              <a:spcAft>
                <a:spcPts val="0"/>
              </a:spcAft>
              <a:buNone/>
            </a:pPr>
            <a:endParaRPr/>
          </a:p>
          <a:p>
            <a:pPr marL="0" lvl="0" indent="0" algn="l" rtl="0">
              <a:spcBef>
                <a:spcPts val="0"/>
              </a:spcBef>
              <a:spcAft>
                <a:spcPts val="0"/>
              </a:spcAft>
              <a:buNone/>
            </a:pPr>
            <a:r>
              <a:rPr lang="sv-SE"/>
              <a:t>Kursanalys (kursutvärdering) är den analys av kursen som kursansvarig gör och som sammanfattar studenternas värderingar och andra aspekter av relevans för kursens genomförande och resultat. </a:t>
            </a:r>
            <a:endParaRPr/>
          </a:p>
          <a:p>
            <a:pPr marL="0" lvl="0" indent="0" algn="l" rtl="0">
              <a:spcBef>
                <a:spcPts val="0"/>
              </a:spcBef>
              <a:spcAft>
                <a:spcPts val="0"/>
              </a:spcAft>
              <a:buNone/>
            </a:pPr>
            <a:endParaRPr/>
          </a:p>
        </p:txBody>
      </p:sp>
      <p:sp>
        <p:nvSpPr>
          <p:cNvPr id="229" name="Google Shape;229;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6" name="Google Shape;236;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8" name="Google Shape;248;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0" name="Google Shape;260;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2" name="Google Shape;272;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4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4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6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6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6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6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6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6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6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6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6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6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Endast rubrik" type="titleOnly">
  <p:cSld name="TITLE_ONLY">
    <p:spTree>
      <p:nvGrpSpPr>
        <p:cNvPr id="1" name="Shape 92"/>
        <p:cNvGrpSpPr/>
        <p:nvPr/>
      </p:nvGrpSpPr>
      <p:grpSpPr>
        <a:xfrm>
          <a:off x="0" y="0"/>
          <a:ext cx="0" cy="0"/>
          <a:chOff x="0" y="0"/>
          <a:chExt cx="0" cy="0"/>
        </a:xfrm>
      </p:grpSpPr>
      <p:sp>
        <p:nvSpPr>
          <p:cNvPr id="93" name="Google Shape;93;p49"/>
          <p:cNvSpPr txBox="1">
            <a:spLocks noGrp="1"/>
          </p:cNvSpPr>
          <p:nvPr>
            <p:ph type="title"/>
          </p:nvPr>
        </p:nvSpPr>
        <p:spPr>
          <a:xfrm>
            <a:off x="719667" y="1054100"/>
            <a:ext cx="10363200" cy="11430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49"/>
          <p:cNvSpPr txBox="1">
            <a:spLocks noGrp="1"/>
          </p:cNvSpPr>
          <p:nvPr>
            <p:ph type="dt" idx="10"/>
          </p:nvPr>
        </p:nvSpPr>
        <p:spPr>
          <a:xfrm>
            <a:off x="8737600" y="6477000"/>
            <a:ext cx="2540000" cy="22860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49"/>
          <p:cNvSpPr txBox="1">
            <a:spLocks noGrp="1"/>
          </p:cNvSpPr>
          <p:nvPr>
            <p:ph type="ftr" idx="11"/>
          </p:nvPr>
        </p:nvSpPr>
        <p:spPr>
          <a:xfrm>
            <a:off x="609600" y="6477000"/>
            <a:ext cx="3860800" cy="2286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49"/>
          <p:cNvSpPr txBox="1">
            <a:spLocks noGrp="1"/>
          </p:cNvSpPr>
          <p:nvPr>
            <p:ph type="sldNum" idx="12"/>
          </p:nvPr>
        </p:nvSpPr>
        <p:spPr>
          <a:xfrm>
            <a:off x="10972800" y="6477000"/>
            <a:ext cx="914400" cy="22860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800" b="1" i="0" u="none" strike="noStrike" cap="none">
                <a:solidFill>
                  <a:schemeClr val="lt2"/>
                </a:solidFill>
                <a:latin typeface="Arial"/>
                <a:ea typeface="Arial"/>
                <a:cs typeface="Arial"/>
                <a:sym typeface="Arial"/>
              </a:defRPr>
            </a:lvl1pPr>
            <a:lvl2pPr marL="0" lvl="1" indent="0" algn="r">
              <a:spcBef>
                <a:spcPts val="0"/>
              </a:spcBef>
              <a:buNone/>
              <a:defRPr sz="800" b="1" i="0" u="none" strike="noStrike" cap="none">
                <a:solidFill>
                  <a:schemeClr val="lt2"/>
                </a:solidFill>
                <a:latin typeface="Arial"/>
                <a:ea typeface="Arial"/>
                <a:cs typeface="Arial"/>
                <a:sym typeface="Arial"/>
              </a:defRPr>
            </a:lvl2pPr>
            <a:lvl3pPr marL="0" lvl="2" indent="0" algn="r">
              <a:spcBef>
                <a:spcPts val="0"/>
              </a:spcBef>
              <a:buNone/>
              <a:defRPr sz="800" b="1" i="0" u="none" strike="noStrike" cap="none">
                <a:solidFill>
                  <a:schemeClr val="lt2"/>
                </a:solidFill>
                <a:latin typeface="Arial"/>
                <a:ea typeface="Arial"/>
                <a:cs typeface="Arial"/>
                <a:sym typeface="Arial"/>
              </a:defRPr>
            </a:lvl3pPr>
            <a:lvl4pPr marL="0" lvl="3" indent="0" algn="r">
              <a:spcBef>
                <a:spcPts val="0"/>
              </a:spcBef>
              <a:buNone/>
              <a:defRPr sz="800" b="1" i="0" u="none" strike="noStrike" cap="none">
                <a:solidFill>
                  <a:schemeClr val="lt2"/>
                </a:solidFill>
                <a:latin typeface="Arial"/>
                <a:ea typeface="Arial"/>
                <a:cs typeface="Arial"/>
                <a:sym typeface="Arial"/>
              </a:defRPr>
            </a:lvl4pPr>
            <a:lvl5pPr marL="0" lvl="4" indent="0" algn="r">
              <a:spcBef>
                <a:spcPts val="0"/>
              </a:spcBef>
              <a:buNone/>
              <a:defRPr sz="800" b="1" i="0" u="none" strike="noStrike" cap="none">
                <a:solidFill>
                  <a:schemeClr val="lt2"/>
                </a:solidFill>
                <a:latin typeface="Arial"/>
                <a:ea typeface="Arial"/>
                <a:cs typeface="Arial"/>
                <a:sym typeface="Arial"/>
              </a:defRPr>
            </a:lvl5pPr>
            <a:lvl6pPr marL="0" lvl="5" indent="0" algn="r">
              <a:spcBef>
                <a:spcPts val="0"/>
              </a:spcBef>
              <a:buNone/>
              <a:defRPr sz="800" b="1" i="0" u="none" strike="noStrike" cap="none">
                <a:solidFill>
                  <a:schemeClr val="lt2"/>
                </a:solidFill>
                <a:latin typeface="Arial"/>
                <a:ea typeface="Arial"/>
                <a:cs typeface="Arial"/>
                <a:sym typeface="Arial"/>
              </a:defRPr>
            </a:lvl6pPr>
            <a:lvl7pPr marL="0" lvl="6" indent="0" algn="r">
              <a:spcBef>
                <a:spcPts val="0"/>
              </a:spcBef>
              <a:buNone/>
              <a:defRPr sz="800" b="1" i="0" u="none" strike="noStrike" cap="none">
                <a:solidFill>
                  <a:schemeClr val="lt2"/>
                </a:solidFill>
                <a:latin typeface="Arial"/>
                <a:ea typeface="Arial"/>
                <a:cs typeface="Arial"/>
                <a:sym typeface="Arial"/>
              </a:defRPr>
            </a:lvl7pPr>
            <a:lvl8pPr marL="0" lvl="7" indent="0" algn="r">
              <a:spcBef>
                <a:spcPts val="0"/>
              </a:spcBef>
              <a:buNone/>
              <a:defRPr sz="800" b="1" i="0" u="none" strike="noStrike" cap="none">
                <a:solidFill>
                  <a:schemeClr val="lt2"/>
                </a:solidFill>
                <a:latin typeface="Arial"/>
                <a:ea typeface="Arial"/>
                <a:cs typeface="Arial"/>
                <a:sym typeface="Arial"/>
              </a:defRPr>
            </a:lvl8pPr>
            <a:lvl9pPr marL="0" lvl="8" indent="0" algn="r">
              <a:spcBef>
                <a:spcPts val="0"/>
              </a:spcBef>
              <a:buNone/>
              <a:defRPr sz="800" b="1"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transition spd="slow">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Rubrik och innehåll" type="obj">
  <p:cSld name="OBJECT">
    <p:spTree>
      <p:nvGrpSpPr>
        <p:cNvPr id="1" name="Shape 97"/>
        <p:cNvGrpSpPr/>
        <p:nvPr/>
      </p:nvGrpSpPr>
      <p:grpSpPr>
        <a:xfrm>
          <a:off x="0" y="0"/>
          <a:ext cx="0" cy="0"/>
          <a:chOff x="0" y="0"/>
          <a:chExt cx="0" cy="0"/>
        </a:xfrm>
      </p:grpSpPr>
      <p:sp>
        <p:nvSpPr>
          <p:cNvPr id="98" name="Google Shape;98;p50"/>
          <p:cNvSpPr txBox="1">
            <a:spLocks noGrp="1"/>
          </p:cNvSpPr>
          <p:nvPr>
            <p:ph type="title"/>
          </p:nvPr>
        </p:nvSpPr>
        <p:spPr>
          <a:xfrm>
            <a:off x="719667" y="1054100"/>
            <a:ext cx="10363200" cy="11430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50"/>
          <p:cNvSpPr txBox="1">
            <a:spLocks noGrp="1"/>
          </p:cNvSpPr>
          <p:nvPr>
            <p:ph type="body" idx="1"/>
          </p:nvPr>
        </p:nvSpPr>
        <p:spPr>
          <a:xfrm>
            <a:off x="719667" y="2120900"/>
            <a:ext cx="10363200" cy="4114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dk1"/>
              </a:buClr>
              <a:buSzPts val="1800"/>
              <a:buChar char="🡪"/>
              <a:defRPr/>
            </a:lvl4pPr>
            <a:lvl5pPr marL="2286000" lvl="4" indent="-228600" algn="l">
              <a:spcBef>
                <a:spcPts val="360"/>
              </a:spcBef>
              <a:spcAft>
                <a:spcPts val="0"/>
              </a:spcAft>
              <a:buSzPts val="1400"/>
              <a:buNone/>
              <a:defRPr/>
            </a:lvl5pPr>
            <a:lvl6pPr marL="2743200" lvl="5" indent="-228600" algn="l">
              <a:spcBef>
                <a:spcPts val="360"/>
              </a:spcBef>
              <a:spcAft>
                <a:spcPts val="0"/>
              </a:spcAft>
              <a:buSzPts val="1400"/>
              <a:buNone/>
              <a:defRPr/>
            </a:lvl6pPr>
            <a:lvl7pPr marL="3200400" lvl="6" indent="-228600" algn="l">
              <a:spcBef>
                <a:spcPts val="360"/>
              </a:spcBef>
              <a:spcAft>
                <a:spcPts val="0"/>
              </a:spcAft>
              <a:buSzPts val="1400"/>
              <a:buNone/>
              <a:defRPr/>
            </a:lvl7pPr>
            <a:lvl8pPr marL="3657600" lvl="7" indent="-228600" algn="l">
              <a:spcBef>
                <a:spcPts val="360"/>
              </a:spcBef>
              <a:spcAft>
                <a:spcPts val="0"/>
              </a:spcAft>
              <a:buSzPts val="1400"/>
              <a:buNone/>
              <a:defRPr/>
            </a:lvl8pPr>
            <a:lvl9pPr marL="4114800" lvl="8" indent="-228600" algn="l">
              <a:spcBef>
                <a:spcPts val="360"/>
              </a:spcBef>
              <a:spcAft>
                <a:spcPts val="0"/>
              </a:spcAft>
              <a:buSzPts val="1400"/>
              <a:buNone/>
              <a:defRPr/>
            </a:lvl9pPr>
          </a:lstStyle>
          <a:p>
            <a:endParaRPr/>
          </a:p>
        </p:txBody>
      </p:sp>
      <p:sp>
        <p:nvSpPr>
          <p:cNvPr id="100" name="Google Shape;100;p50"/>
          <p:cNvSpPr txBox="1">
            <a:spLocks noGrp="1"/>
          </p:cNvSpPr>
          <p:nvPr>
            <p:ph type="dt" idx="10"/>
          </p:nvPr>
        </p:nvSpPr>
        <p:spPr>
          <a:xfrm>
            <a:off x="8737600" y="6477000"/>
            <a:ext cx="2540000" cy="22860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50"/>
          <p:cNvSpPr txBox="1">
            <a:spLocks noGrp="1"/>
          </p:cNvSpPr>
          <p:nvPr>
            <p:ph type="ftr" idx="11"/>
          </p:nvPr>
        </p:nvSpPr>
        <p:spPr>
          <a:xfrm>
            <a:off x="609600" y="6477000"/>
            <a:ext cx="3860800" cy="2286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50"/>
          <p:cNvSpPr txBox="1">
            <a:spLocks noGrp="1"/>
          </p:cNvSpPr>
          <p:nvPr>
            <p:ph type="sldNum" idx="12"/>
          </p:nvPr>
        </p:nvSpPr>
        <p:spPr>
          <a:xfrm>
            <a:off x="10972800" y="6477000"/>
            <a:ext cx="914400" cy="228600"/>
          </a:xfrm>
          <a:prstGeom prst="rect">
            <a:avLst/>
          </a:prstGeom>
          <a:noFill/>
          <a:ln>
            <a:noFill/>
          </a:ln>
        </p:spPr>
        <p:txBody>
          <a:bodyPr spcFirstLastPara="1" wrap="square" lIns="91425" tIns="45700" rIns="91425" bIns="45700" anchor="t" anchorCtr="0">
            <a:noAutofit/>
          </a:bodyPr>
          <a:lstStyle>
            <a:lvl1pPr marL="0" lvl="0" indent="0" algn="r">
              <a:spcBef>
                <a:spcPts val="0"/>
              </a:spcBef>
              <a:buNone/>
              <a:defRPr sz="800" b="1">
                <a:solidFill>
                  <a:schemeClr val="lt2"/>
                </a:solidFill>
                <a:latin typeface="Arial"/>
                <a:ea typeface="Arial"/>
                <a:cs typeface="Arial"/>
                <a:sym typeface="Arial"/>
              </a:defRPr>
            </a:lvl1pPr>
            <a:lvl2pPr marL="0" lvl="1" indent="0" algn="r">
              <a:spcBef>
                <a:spcPts val="0"/>
              </a:spcBef>
              <a:buNone/>
              <a:defRPr sz="800" b="1">
                <a:solidFill>
                  <a:schemeClr val="lt2"/>
                </a:solidFill>
                <a:latin typeface="Arial"/>
                <a:ea typeface="Arial"/>
                <a:cs typeface="Arial"/>
                <a:sym typeface="Arial"/>
              </a:defRPr>
            </a:lvl2pPr>
            <a:lvl3pPr marL="0" lvl="2" indent="0" algn="r">
              <a:spcBef>
                <a:spcPts val="0"/>
              </a:spcBef>
              <a:buNone/>
              <a:defRPr sz="800" b="1">
                <a:solidFill>
                  <a:schemeClr val="lt2"/>
                </a:solidFill>
                <a:latin typeface="Arial"/>
                <a:ea typeface="Arial"/>
                <a:cs typeface="Arial"/>
                <a:sym typeface="Arial"/>
              </a:defRPr>
            </a:lvl3pPr>
            <a:lvl4pPr marL="0" lvl="3" indent="0" algn="r">
              <a:spcBef>
                <a:spcPts val="0"/>
              </a:spcBef>
              <a:buNone/>
              <a:defRPr sz="800" b="1">
                <a:solidFill>
                  <a:schemeClr val="lt2"/>
                </a:solidFill>
                <a:latin typeface="Arial"/>
                <a:ea typeface="Arial"/>
                <a:cs typeface="Arial"/>
                <a:sym typeface="Arial"/>
              </a:defRPr>
            </a:lvl4pPr>
            <a:lvl5pPr marL="0" lvl="4" indent="0" algn="r">
              <a:spcBef>
                <a:spcPts val="0"/>
              </a:spcBef>
              <a:buNone/>
              <a:defRPr sz="800" b="1">
                <a:solidFill>
                  <a:schemeClr val="lt2"/>
                </a:solidFill>
                <a:latin typeface="Arial"/>
                <a:ea typeface="Arial"/>
                <a:cs typeface="Arial"/>
                <a:sym typeface="Arial"/>
              </a:defRPr>
            </a:lvl5pPr>
            <a:lvl6pPr marL="0" lvl="5" indent="0" algn="r">
              <a:spcBef>
                <a:spcPts val="0"/>
              </a:spcBef>
              <a:buNone/>
              <a:defRPr sz="800" b="1">
                <a:solidFill>
                  <a:schemeClr val="lt2"/>
                </a:solidFill>
                <a:latin typeface="Arial"/>
                <a:ea typeface="Arial"/>
                <a:cs typeface="Arial"/>
                <a:sym typeface="Arial"/>
              </a:defRPr>
            </a:lvl6pPr>
            <a:lvl7pPr marL="0" lvl="6" indent="0" algn="r">
              <a:spcBef>
                <a:spcPts val="0"/>
              </a:spcBef>
              <a:buNone/>
              <a:defRPr sz="800" b="1">
                <a:solidFill>
                  <a:schemeClr val="lt2"/>
                </a:solidFill>
                <a:latin typeface="Arial"/>
                <a:ea typeface="Arial"/>
                <a:cs typeface="Arial"/>
                <a:sym typeface="Arial"/>
              </a:defRPr>
            </a:lvl7pPr>
            <a:lvl8pPr marL="0" lvl="7" indent="0" algn="r">
              <a:spcBef>
                <a:spcPts val="0"/>
              </a:spcBef>
              <a:buNone/>
              <a:defRPr sz="800" b="1">
                <a:solidFill>
                  <a:schemeClr val="lt2"/>
                </a:solidFill>
                <a:latin typeface="Arial"/>
                <a:ea typeface="Arial"/>
                <a:cs typeface="Arial"/>
                <a:sym typeface="Arial"/>
              </a:defRPr>
            </a:lvl8pPr>
            <a:lvl9pPr marL="0" lvl="8" indent="0" algn="r">
              <a:spcBef>
                <a:spcPts val="0"/>
              </a:spcBef>
              <a:buNone/>
              <a:defRPr sz="800" b="1">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transition spd="slow">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10"/>
        <p:cNvGrpSpPr/>
        <p:nvPr/>
      </p:nvGrpSpPr>
      <p:grpSpPr>
        <a:xfrm>
          <a:off x="0" y="0"/>
          <a:ext cx="0" cy="0"/>
          <a:chOff x="0" y="0"/>
          <a:chExt cx="0" cy="0"/>
        </a:xfrm>
      </p:grpSpPr>
      <p:sp>
        <p:nvSpPr>
          <p:cNvPr id="111" name="Google Shape;111;p5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2" name="Google Shape;112;p5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3" name="Google Shape;113;p5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4" name="Google Shape;114;p5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5" name="Google Shape;115;p5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6"/>
        <p:cNvGrpSpPr/>
        <p:nvPr/>
      </p:nvGrpSpPr>
      <p:grpSpPr>
        <a:xfrm>
          <a:off x="0" y="0"/>
          <a:ext cx="0" cy="0"/>
          <a:chOff x="0" y="0"/>
          <a:chExt cx="0" cy="0"/>
        </a:xfrm>
      </p:grpSpPr>
      <p:sp>
        <p:nvSpPr>
          <p:cNvPr id="117" name="Google Shape;117;p6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8" name="Google Shape;118;p6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19" name="Google Shape;119;p6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0" name="Google Shape;120;p6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6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28"/>
        <p:cNvGrpSpPr/>
        <p:nvPr/>
      </p:nvGrpSpPr>
      <p:grpSpPr>
        <a:xfrm>
          <a:off x="0" y="0"/>
          <a:ext cx="0" cy="0"/>
          <a:chOff x="0" y="0"/>
          <a:chExt cx="0" cy="0"/>
        </a:xfrm>
      </p:grpSpPr>
      <p:sp>
        <p:nvSpPr>
          <p:cNvPr id="129" name="Google Shape;129;p5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0" name="Google Shape;130;p5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1" name="Google Shape;131;p5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2" name="Google Shape;132;p5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3" name="Google Shape;133;p5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Rubrikbild" type="title">
  <p:cSld name="TITLE">
    <p:spTree>
      <p:nvGrpSpPr>
        <p:cNvPr id="1" name="Shape 140"/>
        <p:cNvGrpSpPr/>
        <p:nvPr/>
      </p:nvGrpSpPr>
      <p:grpSpPr>
        <a:xfrm>
          <a:off x="0" y="0"/>
          <a:ext cx="0" cy="0"/>
          <a:chOff x="0" y="0"/>
          <a:chExt cx="0" cy="0"/>
        </a:xfrm>
      </p:grpSpPr>
      <p:sp>
        <p:nvSpPr>
          <p:cNvPr id="141" name="Google Shape;141;p5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2" name="Google Shape;142;p5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3" name="Google Shape;143;p5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4" name="Google Shape;144;p5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5" name="Google Shape;145;p5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46"/>
        <p:cNvGrpSpPr/>
        <p:nvPr/>
      </p:nvGrpSpPr>
      <p:grpSpPr>
        <a:xfrm>
          <a:off x="0" y="0"/>
          <a:ext cx="0" cy="0"/>
          <a:chOff x="0" y="0"/>
          <a:chExt cx="0" cy="0"/>
        </a:xfrm>
      </p:grpSpPr>
      <p:sp>
        <p:nvSpPr>
          <p:cNvPr id="147" name="Google Shape;147;p5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8" name="Google Shape;148;p5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9" name="Google Shape;149;p5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0" name="Google Shape;150;p5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1" name="Google Shape;151;p5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Jämförelse" type="twoTxTwoObj">
  <p:cSld name="TWO_OBJECTS_WITH_TEXT">
    <p:spTree>
      <p:nvGrpSpPr>
        <p:cNvPr id="1" name="Shape 158"/>
        <p:cNvGrpSpPr/>
        <p:nvPr/>
      </p:nvGrpSpPr>
      <p:grpSpPr>
        <a:xfrm>
          <a:off x="0" y="0"/>
          <a:ext cx="0" cy="0"/>
          <a:chOff x="0" y="0"/>
          <a:chExt cx="0" cy="0"/>
        </a:xfrm>
      </p:grpSpPr>
      <p:sp>
        <p:nvSpPr>
          <p:cNvPr id="159" name="Google Shape;159;p6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0" name="Google Shape;160;p6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61" name="Google Shape;161;p6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2" name="Google Shape;162;p6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63" name="Google Shape;163;p6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4" name="Google Shape;164;p6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5" name="Google Shape;165;p6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6" name="Google Shape;166;p6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67"/>
        <p:cNvGrpSpPr/>
        <p:nvPr/>
      </p:nvGrpSpPr>
      <p:grpSpPr>
        <a:xfrm>
          <a:off x="0" y="0"/>
          <a:ext cx="0" cy="0"/>
          <a:chOff x="0" y="0"/>
          <a:chExt cx="0" cy="0"/>
        </a:xfrm>
      </p:grpSpPr>
      <p:sp>
        <p:nvSpPr>
          <p:cNvPr id="168" name="Google Shape;168;p7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9" name="Google Shape;169;p7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0" name="Google Shape;170;p7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1" name="Google Shape;171;p7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2" name="Google Shape;172;p7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Rubrikbild" type="title">
  <p:cSld name="TITLE">
    <p:spTree>
      <p:nvGrpSpPr>
        <p:cNvPr id="1" name="Shape 173"/>
        <p:cNvGrpSpPr/>
        <p:nvPr/>
      </p:nvGrpSpPr>
      <p:grpSpPr>
        <a:xfrm>
          <a:off x="0" y="0"/>
          <a:ext cx="0" cy="0"/>
          <a:chOff x="0" y="0"/>
          <a:chExt cx="0" cy="0"/>
        </a:xfrm>
      </p:grpSpPr>
      <p:sp>
        <p:nvSpPr>
          <p:cNvPr id="174" name="Google Shape;174;p7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5" name="Google Shape;175;p7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76" name="Google Shape;176;p7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7" name="Google Shape;177;p7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8" name="Google Shape;178;p7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7"/>
        <p:cNvGrpSpPr/>
        <p:nvPr/>
      </p:nvGrpSpPr>
      <p:grpSpPr>
        <a:xfrm>
          <a:off x="0" y="0"/>
          <a:ext cx="0" cy="0"/>
          <a:chOff x="0" y="0"/>
          <a:chExt cx="0" cy="0"/>
        </a:xfrm>
      </p:grpSpPr>
      <p:sp>
        <p:nvSpPr>
          <p:cNvPr id="28" name="Google Shape;28;p5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sp>
        <p:nvSpPr>
          <p:cNvPr id="33" name="Google Shape;33;p5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5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5" name="Google Shape;35;p5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5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8"/>
        <p:cNvGrpSpPr/>
        <p:nvPr/>
      </p:nvGrpSpPr>
      <p:grpSpPr>
        <a:xfrm>
          <a:off x="0" y="0"/>
          <a:ext cx="0" cy="0"/>
          <a:chOff x="0" y="0"/>
          <a:chExt cx="0" cy="0"/>
        </a:xfrm>
      </p:grpSpPr>
      <p:sp>
        <p:nvSpPr>
          <p:cNvPr id="39" name="Google Shape;39;p6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6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6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6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5"/>
        <p:cNvGrpSpPr/>
        <p:nvPr/>
      </p:nvGrpSpPr>
      <p:grpSpPr>
        <a:xfrm>
          <a:off x="0" y="0"/>
          <a:ext cx="0" cy="0"/>
          <a:chOff x="0" y="0"/>
          <a:chExt cx="0" cy="0"/>
        </a:xfrm>
      </p:grpSpPr>
      <p:sp>
        <p:nvSpPr>
          <p:cNvPr id="46" name="Google Shape;46;p6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6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8" name="Google Shape;48;p6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6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0" name="Google Shape;50;p6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6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6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6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6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6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6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6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6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6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6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6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6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6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64"/>
          <p:cNvSpPr>
            <a:spLocks noGrp="1"/>
          </p:cNvSpPr>
          <p:nvPr>
            <p:ph type="pic" idx="2"/>
          </p:nvPr>
        </p:nvSpPr>
        <p:spPr>
          <a:xfrm>
            <a:off x="5183188" y="987425"/>
            <a:ext cx="6172200" cy="4873625"/>
          </a:xfrm>
          <a:prstGeom prst="rect">
            <a:avLst/>
          </a:prstGeom>
          <a:noFill/>
          <a:ln>
            <a:noFill/>
          </a:ln>
        </p:spPr>
      </p:sp>
      <p:sp>
        <p:nvSpPr>
          <p:cNvPr id="68" name="Google Shape;68;p6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6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6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6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8.xml"/><Relationship Id="rId1" Type="http://schemas.openxmlformats.org/officeDocument/2006/relationships/slideLayout" Target="../slideLayouts/slideLayout17.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4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4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4"/>
        <p:cNvGrpSpPr/>
        <p:nvPr/>
      </p:nvGrpSpPr>
      <p:grpSpPr>
        <a:xfrm>
          <a:off x="0" y="0"/>
          <a:ext cx="0" cy="0"/>
          <a:chOff x="0" y="0"/>
          <a:chExt cx="0" cy="0"/>
        </a:xfrm>
      </p:grpSpPr>
      <p:pic>
        <p:nvPicPr>
          <p:cNvPr id="85" name="Google Shape;85;p48" descr="KI-Logo_rgb.tif                                                001030A5Macintosh HD                   BBA748FD:"/>
          <p:cNvPicPr preferRelativeResize="0"/>
          <p:nvPr/>
        </p:nvPicPr>
        <p:blipFill rotWithShape="1">
          <a:blip r:embed="rId4">
            <a:alphaModFix/>
          </a:blip>
          <a:srcRect/>
          <a:stretch/>
        </p:blipFill>
        <p:spPr>
          <a:xfrm>
            <a:off x="9571567" y="182563"/>
            <a:ext cx="2302933" cy="704850"/>
          </a:xfrm>
          <a:prstGeom prst="rect">
            <a:avLst/>
          </a:prstGeom>
          <a:noFill/>
          <a:ln>
            <a:noFill/>
          </a:ln>
        </p:spPr>
      </p:pic>
      <p:sp>
        <p:nvSpPr>
          <p:cNvPr id="86" name="Google Shape;86;p48"/>
          <p:cNvSpPr txBox="1">
            <a:spLocks noGrp="1"/>
          </p:cNvSpPr>
          <p:nvPr>
            <p:ph type="title"/>
          </p:nvPr>
        </p:nvSpPr>
        <p:spPr>
          <a:xfrm>
            <a:off x="719667" y="1054100"/>
            <a:ext cx="10363200" cy="1143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2800" b="1" i="0" u="none" strike="noStrike" cap="none">
                <a:solidFill>
                  <a:schemeClr val="accent1"/>
                </a:solidFill>
                <a:latin typeface="Arial"/>
                <a:ea typeface="Arial"/>
                <a:cs typeface="Arial"/>
                <a:sym typeface="Arial"/>
              </a:defRPr>
            </a:lvl1pPr>
            <a:lvl2pPr marR="0" lvl="1" algn="l" rtl="0">
              <a:spcBef>
                <a:spcPts val="0"/>
              </a:spcBef>
              <a:spcAft>
                <a:spcPts val="0"/>
              </a:spcAft>
              <a:buSzPts val="1400"/>
              <a:buNone/>
              <a:defRPr sz="2800" b="1" i="0" u="none" strike="noStrike" cap="none">
                <a:solidFill>
                  <a:schemeClr val="accent1"/>
                </a:solidFill>
                <a:latin typeface="Arial"/>
                <a:ea typeface="Arial"/>
                <a:cs typeface="Arial"/>
                <a:sym typeface="Arial"/>
              </a:defRPr>
            </a:lvl2pPr>
            <a:lvl3pPr marR="0" lvl="2" algn="l" rtl="0">
              <a:spcBef>
                <a:spcPts val="0"/>
              </a:spcBef>
              <a:spcAft>
                <a:spcPts val="0"/>
              </a:spcAft>
              <a:buSzPts val="1400"/>
              <a:buNone/>
              <a:defRPr sz="2800" b="1" i="0" u="none" strike="noStrike" cap="none">
                <a:solidFill>
                  <a:schemeClr val="accent1"/>
                </a:solidFill>
                <a:latin typeface="Arial"/>
                <a:ea typeface="Arial"/>
                <a:cs typeface="Arial"/>
                <a:sym typeface="Arial"/>
              </a:defRPr>
            </a:lvl3pPr>
            <a:lvl4pPr marR="0" lvl="3" algn="l" rtl="0">
              <a:spcBef>
                <a:spcPts val="0"/>
              </a:spcBef>
              <a:spcAft>
                <a:spcPts val="0"/>
              </a:spcAft>
              <a:buSzPts val="1400"/>
              <a:buNone/>
              <a:defRPr sz="2800" b="1" i="0" u="none" strike="noStrike" cap="none">
                <a:solidFill>
                  <a:schemeClr val="accent1"/>
                </a:solidFill>
                <a:latin typeface="Arial"/>
                <a:ea typeface="Arial"/>
                <a:cs typeface="Arial"/>
                <a:sym typeface="Arial"/>
              </a:defRPr>
            </a:lvl4pPr>
            <a:lvl5pPr marR="0" lvl="4" algn="l" rtl="0">
              <a:spcBef>
                <a:spcPts val="0"/>
              </a:spcBef>
              <a:spcAft>
                <a:spcPts val="0"/>
              </a:spcAft>
              <a:buSzPts val="1400"/>
              <a:buNone/>
              <a:defRPr sz="2800" b="1" i="0" u="none" strike="noStrike" cap="none">
                <a:solidFill>
                  <a:schemeClr val="accent1"/>
                </a:solidFill>
                <a:latin typeface="Arial"/>
                <a:ea typeface="Arial"/>
                <a:cs typeface="Arial"/>
                <a:sym typeface="Arial"/>
              </a:defRPr>
            </a:lvl5pPr>
            <a:lvl6pPr marR="0" lvl="5" algn="l" rtl="0">
              <a:spcBef>
                <a:spcPts val="0"/>
              </a:spcBef>
              <a:spcAft>
                <a:spcPts val="0"/>
              </a:spcAft>
              <a:buSzPts val="1400"/>
              <a:buNone/>
              <a:defRPr sz="2800" b="1" i="0" u="none" strike="noStrike" cap="none">
                <a:solidFill>
                  <a:schemeClr val="accent1"/>
                </a:solidFill>
                <a:latin typeface="Arial"/>
                <a:ea typeface="Arial"/>
                <a:cs typeface="Arial"/>
                <a:sym typeface="Arial"/>
              </a:defRPr>
            </a:lvl6pPr>
            <a:lvl7pPr marR="0" lvl="6" algn="l" rtl="0">
              <a:spcBef>
                <a:spcPts val="0"/>
              </a:spcBef>
              <a:spcAft>
                <a:spcPts val="0"/>
              </a:spcAft>
              <a:buSzPts val="1400"/>
              <a:buNone/>
              <a:defRPr sz="2800" b="1" i="0" u="none" strike="noStrike" cap="none">
                <a:solidFill>
                  <a:schemeClr val="accent1"/>
                </a:solidFill>
                <a:latin typeface="Arial"/>
                <a:ea typeface="Arial"/>
                <a:cs typeface="Arial"/>
                <a:sym typeface="Arial"/>
              </a:defRPr>
            </a:lvl7pPr>
            <a:lvl8pPr marR="0" lvl="7" algn="l" rtl="0">
              <a:spcBef>
                <a:spcPts val="0"/>
              </a:spcBef>
              <a:spcAft>
                <a:spcPts val="0"/>
              </a:spcAft>
              <a:buSzPts val="1400"/>
              <a:buNone/>
              <a:defRPr sz="2800" b="1" i="0" u="none" strike="noStrike" cap="none">
                <a:solidFill>
                  <a:schemeClr val="accent1"/>
                </a:solidFill>
                <a:latin typeface="Arial"/>
                <a:ea typeface="Arial"/>
                <a:cs typeface="Arial"/>
                <a:sym typeface="Arial"/>
              </a:defRPr>
            </a:lvl8pPr>
            <a:lvl9pPr marR="0" lvl="8" algn="l" rtl="0">
              <a:spcBef>
                <a:spcPts val="0"/>
              </a:spcBef>
              <a:spcAft>
                <a:spcPts val="0"/>
              </a:spcAft>
              <a:buSzPts val="1400"/>
              <a:buNone/>
              <a:defRPr sz="2800" b="1" i="0" u="none" strike="noStrike" cap="none">
                <a:solidFill>
                  <a:schemeClr val="accent1"/>
                </a:solidFill>
                <a:latin typeface="Arial"/>
                <a:ea typeface="Arial"/>
                <a:cs typeface="Arial"/>
                <a:sym typeface="Arial"/>
              </a:defRPr>
            </a:lvl9pPr>
          </a:lstStyle>
          <a:p>
            <a:endParaRPr/>
          </a:p>
        </p:txBody>
      </p:sp>
      <p:sp>
        <p:nvSpPr>
          <p:cNvPr id="87" name="Google Shape;87;p48"/>
          <p:cNvSpPr txBox="1">
            <a:spLocks noGrp="1"/>
          </p:cNvSpPr>
          <p:nvPr>
            <p:ph type="body" idx="1"/>
          </p:nvPr>
        </p:nvSpPr>
        <p:spPr>
          <a:xfrm>
            <a:off x="719667" y="2120900"/>
            <a:ext cx="10363200" cy="4114800"/>
          </a:xfrm>
          <a:prstGeom prst="rect">
            <a:avLst/>
          </a:prstGeom>
          <a:noFill/>
          <a:ln>
            <a:noFill/>
          </a:ln>
        </p:spPr>
        <p:txBody>
          <a:bodyPr spcFirstLastPara="1" wrap="square" lIns="91425" tIns="45700" rIns="91425" bIns="45700" anchor="t" anchorCtr="0">
            <a:noAutofit/>
          </a:bodyPr>
          <a:lstStyle>
            <a:lvl1pPr marL="457200" marR="0" lvl="0" indent="-355600" algn="l" rtl="0">
              <a:spcBef>
                <a:spcPts val="400"/>
              </a:spcBef>
              <a:spcAft>
                <a:spcPts val="0"/>
              </a:spcAft>
              <a:buClr>
                <a:schemeClr val="accent1"/>
              </a:buClr>
              <a:buSzPts val="2000"/>
              <a:buFont typeface="Noto Sans Symbols"/>
              <a:buChar char="▪"/>
              <a:defRPr sz="2000" b="0" i="0" u="none" strike="noStrike" cap="none">
                <a:solidFill>
                  <a:schemeClr val="dk1"/>
                </a:solidFill>
                <a:latin typeface="Arial"/>
                <a:ea typeface="Arial"/>
                <a:cs typeface="Arial"/>
                <a:sym typeface="Arial"/>
              </a:defRPr>
            </a:lvl1pPr>
            <a:lvl2pPr marL="914400" marR="0" lvl="1" indent="-342900" algn="l" rtl="0">
              <a:spcBef>
                <a:spcPts val="36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2pPr>
            <a:lvl3pPr marL="1371600" marR="0" lvl="2" indent="-330200" algn="l" rtl="0">
              <a:spcBef>
                <a:spcPts val="320"/>
              </a:spcBef>
              <a:spcAft>
                <a:spcPts val="0"/>
              </a:spcAft>
              <a:buClr>
                <a:schemeClr val="accent1"/>
              </a:buClr>
              <a:buSzPts val="1600"/>
              <a:buFont typeface="Noto Sans Symbols"/>
              <a:buChar char="▪"/>
              <a:defRPr sz="1600" b="0" i="0" u="none" strike="noStrike" cap="none">
                <a:solidFill>
                  <a:schemeClr val="accent1"/>
                </a:solidFill>
                <a:latin typeface="Arial"/>
                <a:ea typeface="Arial"/>
                <a:cs typeface="Arial"/>
                <a:sym typeface="Arial"/>
              </a:defRPr>
            </a:lvl3pPr>
            <a:lvl4pPr marL="1828800" marR="0" lvl="3" indent="-317500" algn="l" rtl="0">
              <a:spcBef>
                <a:spcPts val="280"/>
              </a:spcBef>
              <a:spcAft>
                <a:spcPts val="0"/>
              </a:spcAft>
              <a:buClr>
                <a:schemeClr val="dk1"/>
              </a:buClr>
              <a:buSzPts val="1400"/>
              <a:buFont typeface="Noto Sans Symbols"/>
              <a:buChar char="🡪"/>
              <a:defRPr sz="1400" b="0" i="0" u="none" strike="noStrike" cap="none">
                <a:solidFill>
                  <a:schemeClr val="dk1"/>
                </a:solidFill>
                <a:latin typeface="Arial"/>
                <a:ea typeface="Arial"/>
                <a:cs typeface="Arial"/>
                <a:sym typeface="Arial"/>
              </a:defRPr>
            </a:lvl4pPr>
            <a:lvl5pPr marL="2286000" marR="0" lvl="4" indent="-228600" algn="l" rtl="0">
              <a:spcBef>
                <a:spcPts val="400"/>
              </a:spcBef>
              <a:spcAft>
                <a:spcPts val="0"/>
              </a:spcAft>
              <a:buSzPts val="1400"/>
              <a:buNone/>
              <a:defRPr sz="2000" b="0" i="0" u="none" strike="noStrike" cap="none">
                <a:solidFill>
                  <a:schemeClr val="dk1"/>
                </a:solidFill>
                <a:latin typeface="Arial"/>
                <a:ea typeface="Arial"/>
                <a:cs typeface="Arial"/>
                <a:sym typeface="Arial"/>
              </a:defRPr>
            </a:lvl5pPr>
            <a:lvl6pPr marL="2743200" marR="0" lvl="5" indent="-228600" algn="l" rtl="0">
              <a:spcBef>
                <a:spcPts val="400"/>
              </a:spcBef>
              <a:spcAft>
                <a:spcPts val="0"/>
              </a:spcAft>
              <a:buSzPts val="1400"/>
              <a:buNone/>
              <a:defRPr sz="2000" b="0" i="0" u="none" strike="noStrike" cap="none">
                <a:solidFill>
                  <a:schemeClr val="dk1"/>
                </a:solidFill>
                <a:latin typeface="Arial"/>
                <a:ea typeface="Arial"/>
                <a:cs typeface="Arial"/>
                <a:sym typeface="Arial"/>
              </a:defRPr>
            </a:lvl6pPr>
            <a:lvl7pPr marL="3200400" marR="0" lvl="6" indent="-228600" algn="l" rtl="0">
              <a:spcBef>
                <a:spcPts val="400"/>
              </a:spcBef>
              <a:spcAft>
                <a:spcPts val="0"/>
              </a:spcAft>
              <a:buSzPts val="1400"/>
              <a:buNone/>
              <a:defRPr sz="2000" b="0" i="0" u="none" strike="noStrike" cap="none">
                <a:solidFill>
                  <a:schemeClr val="dk1"/>
                </a:solidFill>
                <a:latin typeface="Arial"/>
                <a:ea typeface="Arial"/>
                <a:cs typeface="Arial"/>
                <a:sym typeface="Arial"/>
              </a:defRPr>
            </a:lvl7pPr>
            <a:lvl8pPr marL="3657600" marR="0" lvl="7" indent="-228600" algn="l" rtl="0">
              <a:spcBef>
                <a:spcPts val="400"/>
              </a:spcBef>
              <a:spcAft>
                <a:spcPts val="0"/>
              </a:spcAft>
              <a:buSzPts val="1400"/>
              <a:buNone/>
              <a:defRPr sz="2000" b="0" i="0" u="none" strike="noStrike" cap="none">
                <a:solidFill>
                  <a:schemeClr val="dk1"/>
                </a:solidFill>
                <a:latin typeface="Arial"/>
                <a:ea typeface="Arial"/>
                <a:cs typeface="Arial"/>
                <a:sym typeface="Arial"/>
              </a:defRPr>
            </a:lvl8pPr>
            <a:lvl9pPr marL="4114800" marR="0" lvl="8" indent="-228600" algn="l" rtl="0">
              <a:spcBef>
                <a:spcPts val="400"/>
              </a:spcBef>
              <a:spcAft>
                <a:spcPts val="0"/>
              </a:spcAft>
              <a:buSzPts val="1400"/>
              <a:buNone/>
              <a:defRPr sz="2000" b="0" i="0" u="none" strike="noStrike" cap="none">
                <a:solidFill>
                  <a:schemeClr val="dk1"/>
                </a:solidFill>
                <a:latin typeface="Arial"/>
                <a:ea typeface="Arial"/>
                <a:cs typeface="Arial"/>
                <a:sym typeface="Arial"/>
              </a:defRPr>
            </a:lvl9pPr>
          </a:lstStyle>
          <a:p>
            <a:endParaRPr/>
          </a:p>
        </p:txBody>
      </p:sp>
      <p:sp>
        <p:nvSpPr>
          <p:cNvPr id="88" name="Google Shape;88;p48"/>
          <p:cNvSpPr txBox="1">
            <a:spLocks noGrp="1"/>
          </p:cNvSpPr>
          <p:nvPr>
            <p:ph type="dt" idx="10"/>
          </p:nvPr>
        </p:nvSpPr>
        <p:spPr>
          <a:xfrm>
            <a:off x="8737600" y="6477000"/>
            <a:ext cx="2540000" cy="2286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800" b="0" i="0" u="none" strike="noStrike" cap="none">
                <a:solidFill>
                  <a:schemeClr val="lt2"/>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9" name="Google Shape;89;p48"/>
          <p:cNvSpPr txBox="1">
            <a:spLocks noGrp="1"/>
          </p:cNvSpPr>
          <p:nvPr>
            <p:ph type="ftr" idx="11"/>
          </p:nvPr>
        </p:nvSpPr>
        <p:spPr>
          <a:xfrm>
            <a:off x="609600" y="6477000"/>
            <a:ext cx="3860800" cy="2286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800" b="0" i="0" u="none" strike="noStrike" cap="none">
                <a:solidFill>
                  <a:schemeClr val="lt2"/>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0" name="Google Shape;90;p48"/>
          <p:cNvSpPr txBox="1">
            <a:spLocks noGrp="1"/>
          </p:cNvSpPr>
          <p:nvPr>
            <p:ph type="sldNum" idx="12"/>
          </p:nvPr>
        </p:nvSpPr>
        <p:spPr>
          <a:xfrm>
            <a:off x="10972800" y="6477000"/>
            <a:ext cx="914400" cy="22860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800" b="1" i="0" u="none" strike="noStrike" cap="none">
                <a:solidFill>
                  <a:schemeClr val="lt2"/>
                </a:solidFill>
                <a:latin typeface="Arial"/>
                <a:ea typeface="Arial"/>
                <a:cs typeface="Arial"/>
                <a:sym typeface="Arial"/>
              </a:defRPr>
            </a:lvl1pPr>
            <a:lvl2pPr marL="0" marR="0" lvl="1" indent="0" algn="r" rtl="0">
              <a:spcBef>
                <a:spcPts val="0"/>
              </a:spcBef>
              <a:buNone/>
              <a:defRPr sz="800" b="1" i="0" u="none" strike="noStrike" cap="none">
                <a:solidFill>
                  <a:schemeClr val="lt2"/>
                </a:solidFill>
                <a:latin typeface="Arial"/>
                <a:ea typeface="Arial"/>
                <a:cs typeface="Arial"/>
                <a:sym typeface="Arial"/>
              </a:defRPr>
            </a:lvl2pPr>
            <a:lvl3pPr marL="0" marR="0" lvl="2" indent="0" algn="r" rtl="0">
              <a:spcBef>
                <a:spcPts val="0"/>
              </a:spcBef>
              <a:buNone/>
              <a:defRPr sz="800" b="1" i="0" u="none" strike="noStrike" cap="none">
                <a:solidFill>
                  <a:schemeClr val="lt2"/>
                </a:solidFill>
                <a:latin typeface="Arial"/>
                <a:ea typeface="Arial"/>
                <a:cs typeface="Arial"/>
                <a:sym typeface="Arial"/>
              </a:defRPr>
            </a:lvl3pPr>
            <a:lvl4pPr marL="0" marR="0" lvl="3" indent="0" algn="r" rtl="0">
              <a:spcBef>
                <a:spcPts val="0"/>
              </a:spcBef>
              <a:buNone/>
              <a:defRPr sz="800" b="1" i="0" u="none" strike="noStrike" cap="none">
                <a:solidFill>
                  <a:schemeClr val="lt2"/>
                </a:solidFill>
                <a:latin typeface="Arial"/>
                <a:ea typeface="Arial"/>
                <a:cs typeface="Arial"/>
                <a:sym typeface="Arial"/>
              </a:defRPr>
            </a:lvl4pPr>
            <a:lvl5pPr marL="0" marR="0" lvl="4" indent="0" algn="r" rtl="0">
              <a:spcBef>
                <a:spcPts val="0"/>
              </a:spcBef>
              <a:buNone/>
              <a:defRPr sz="800" b="1" i="0" u="none" strike="noStrike" cap="none">
                <a:solidFill>
                  <a:schemeClr val="lt2"/>
                </a:solidFill>
                <a:latin typeface="Arial"/>
                <a:ea typeface="Arial"/>
                <a:cs typeface="Arial"/>
                <a:sym typeface="Arial"/>
              </a:defRPr>
            </a:lvl5pPr>
            <a:lvl6pPr marL="0" marR="0" lvl="5" indent="0" algn="r" rtl="0">
              <a:spcBef>
                <a:spcPts val="0"/>
              </a:spcBef>
              <a:buNone/>
              <a:defRPr sz="800" b="1" i="0" u="none" strike="noStrike" cap="none">
                <a:solidFill>
                  <a:schemeClr val="lt2"/>
                </a:solidFill>
                <a:latin typeface="Arial"/>
                <a:ea typeface="Arial"/>
                <a:cs typeface="Arial"/>
                <a:sym typeface="Arial"/>
              </a:defRPr>
            </a:lvl6pPr>
            <a:lvl7pPr marL="0" marR="0" lvl="6" indent="0" algn="r" rtl="0">
              <a:spcBef>
                <a:spcPts val="0"/>
              </a:spcBef>
              <a:buNone/>
              <a:defRPr sz="800" b="1" i="0" u="none" strike="noStrike" cap="none">
                <a:solidFill>
                  <a:schemeClr val="lt2"/>
                </a:solidFill>
                <a:latin typeface="Arial"/>
                <a:ea typeface="Arial"/>
                <a:cs typeface="Arial"/>
                <a:sym typeface="Arial"/>
              </a:defRPr>
            </a:lvl7pPr>
            <a:lvl8pPr marL="0" marR="0" lvl="7" indent="0" algn="r" rtl="0">
              <a:spcBef>
                <a:spcPts val="0"/>
              </a:spcBef>
              <a:buNone/>
              <a:defRPr sz="800" b="1" i="0" u="none" strike="noStrike" cap="none">
                <a:solidFill>
                  <a:schemeClr val="lt2"/>
                </a:solidFill>
                <a:latin typeface="Arial"/>
                <a:ea typeface="Arial"/>
                <a:cs typeface="Arial"/>
                <a:sym typeface="Arial"/>
              </a:defRPr>
            </a:lvl8pPr>
            <a:lvl9pPr marL="0" marR="0" lvl="8" indent="0" algn="r" rtl="0">
              <a:spcBef>
                <a:spcPts val="0"/>
              </a:spcBef>
              <a:buNone/>
              <a:defRPr sz="800" b="1"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sv-SE"/>
              <a:t>‹#›</a:t>
            </a:fld>
            <a:endParaRPr/>
          </a:p>
        </p:txBody>
      </p:sp>
      <p:cxnSp>
        <p:nvCxnSpPr>
          <p:cNvPr id="91" name="Google Shape;91;p48"/>
          <p:cNvCxnSpPr/>
          <p:nvPr/>
        </p:nvCxnSpPr>
        <p:spPr>
          <a:xfrm>
            <a:off x="711200" y="6400800"/>
            <a:ext cx="11074400" cy="0"/>
          </a:xfrm>
          <a:prstGeom prst="straightConnector1">
            <a:avLst/>
          </a:prstGeom>
          <a:noFill/>
          <a:ln w="9525" cap="flat" cmpd="sng">
            <a:solidFill>
              <a:schemeClr val="accent1"/>
            </a:solidFill>
            <a:prstDash val="solid"/>
            <a:round/>
            <a:headEnd type="none" w="med" len="med"/>
            <a:tailEnd type="none" w="med" len="med"/>
          </a:ln>
        </p:spPr>
      </p:cxnSp>
    </p:spTree>
  </p:cSld>
  <p:clrMap bg1="lt1" tx1="dk1" bg2="dk2" tx2="lt2" accent1="accent1" accent2="accent2" accent3="accent3" accent4="accent4" accent5="accent5" accent6="accent6" hlink="hlink" folHlink="folHlink"/>
  <p:sldLayoutIdLst>
    <p:sldLayoutId id="2147483661" r:id="rId1"/>
    <p:sldLayoutId id="2147483662" r:id="rId2"/>
  </p:sldLayoutIdLst>
  <p:transition spd="slow">
    <p:wipe dir="r"/>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3"/>
        <p:cNvGrpSpPr/>
        <p:nvPr/>
      </p:nvGrpSpPr>
      <p:grpSpPr>
        <a:xfrm>
          <a:off x="0" y="0"/>
          <a:ext cx="0" cy="0"/>
          <a:chOff x="0" y="0"/>
          <a:chExt cx="0" cy="0"/>
        </a:xfrm>
      </p:grpSpPr>
      <p:sp>
        <p:nvSpPr>
          <p:cNvPr id="104" name="Google Shape;104;p5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5" name="Google Shape;105;p5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06" name="Google Shape;106;p5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7" name="Google Shape;107;p5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8" name="Google Shape;108;p5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pic>
        <p:nvPicPr>
          <p:cNvPr id="109" name="Google Shape;109;p51" descr="KI-Logo_rgb.tif                                                001030A5Macintosh HD                   BBA748FD:"/>
          <p:cNvPicPr preferRelativeResize="0"/>
          <p:nvPr/>
        </p:nvPicPr>
        <p:blipFill rotWithShape="1">
          <a:blip r:embed="rId4">
            <a:alphaModFix/>
          </a:blip>
          <a:srcRect/>
          <a:stretch/>
        </p:blipFill>
        <p:spPr>
          <a:xfrm>
            <a:off x="10102302" y="243418"/>
            <a:ext cx="1772197" cy="723213"/>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4" r:id="rId1"/>
    <p:sldLayoutId id="2147483665"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2"/>
        <p:cNvGrpSpPr/>
        <p:nvPr/>
      </p:nvGrpSpPr>
      <p:grpSpPr>
        <a:xfrm>
          <a:off x="0" y="0"/>
          <a:ext cx="0" cy="0"/>
          <a:chOff x="0" y="0"/>
          <a:chExt cx="0" cy="0"/>
        </a:xfrm>
      </p:grpSpPr>
      <p:sp>
        <p:nvSpPr>
          <p:cNvPr id="123" name="Google Shape;123;p5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4" name="Google Shape;124;p5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5" name="Google Shape;125;p5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26" name="Google Shape;126;p5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27" name="Google Shape;127;p5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 bg1="lt1" tx1="dk1" bg2="dk2" tx2="lt2" accent1="accent1" accent2="accent2" accent3="accent3" accent4="accent4" accent5="accent5" accent6="accent6" hlink="hlink" folHlink="folHlink"/>
  <p:sldLayoutIdLst>
    <p:sldLayoutId id="2147483667"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4"/>
        <p:cNvGrpSpPr/>
        <p:nvPr/>
      </p:nvGrpSpPr>
      <p:grpSpPr>
        <a:xfrm>
          <a:off x="0" y="0"/>
          <a:ext cx="0" cy="0"/>
          <a:chOff x="0" y="0"/>
          <a:chExt cx="0" cy="0"/>
        </a:xfrm>
      </p:grpSpPr>
      <p:sp>
        <p:nvSpPr>
          <p:cNvPr id="135" name="Google Shape;135;p5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6" name="Google Shape;136;p5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37" name="Google Shape;137;p5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8" name="Google Shape;138;p5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9" name="Google Shape;139;p5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 bg1="lt1" tx1="dk1" bg2="dk2" tx2="lt2" accent1="accent1" accent2="accent2" accent3="accent3" accent4="accent4" accent5="accent5" accent6="accent6" hlink="hlink" folHlink="folHlink"/>
  <p:sldLayoutIdLst>
    <p:sldLayoutId id="2147483669" r:id="rId1"/>
    <p:sldLayoutId id="214748367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2"/>
        <p:cNvGrpSpPr/>
        <p:nvPr/>
      </p:nvGrpSpPr>
      <p:grpSpPr>
        <a:xfrm>
          <a:off x="0" y="0"/>
          <a:ext cx="0" cy="0"/>
          <a:chOff x="0" y="0"/>
          <a:chExt cx="0" cy="0"/>
        </a:xfrm>
      </p:grpSpPr>
      <p:sp>
        <p:nvSpPr>
          <p:cNvPr id="153" name="Google Shape;153;p6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54" name="Google Shape;154;p6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55" name="Google Shape;155;p6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6" name="Google Shape;156;p6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7" name="Google Shape;157;p6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 bg1="lt1" tx1="dk1" bg2="dk2" tx2="lt2" accent1="accent1" accent2="accent2" accent3="accent3" accent4="accent4" accent5="accent5" accent6="accent6" hlink="hlink" folHlink="folHlink"/>
  <p:sldLayoutIdLst>
    <p:sldLayoutId id="2147483672" r:id="rId1"/>
    <p:sldLayoutId id="2147483673" r:id="rId2"/>
    <p:sldLayoutId id="2147483674"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18.xml"/><Relationship Id="rId4" Type="http://schemas.openxmlformats.org/officeDocument/2006/relationships/image" Target="../media/image9.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3.xml"/><Relationship Id="rId1" Type="http://schemas.openxmlformats.org/officeDocument/2006/relationships/slideLayout" Target="../slideLayouts/slideLayout18.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2"/>
        <p:cNvGrpSpPr/>
        <p:nvPr/>
      </p:nvGrpSpPr>
      <p:grpSpPr>
        <a:xfrm>
          <a:off x="0" y="0"/>
          <a:ext cx="0" cy="0"/>
          <a:chOff x="0" y="0"/>
          <a:chExt cx="0" cy="0"/>
        </a:xfrm>
      </p:grpSpPr>
      <p:sp>
        <p:nvSpPr>
          <p:cNvPr id="183" name="Google Shape;183;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84" name="Google Shape;184;p1"/>
          <p:cNvSpPr txBox="1">
            <a:spLocks noGrp="1"/>
          </p:cNvSpPr>
          <p:nvPr>
            <p:ph type="ctrTitle"/>
          </p:nvPr>
        </p:nvSpPr>
        <p:spPr>
          <a:xfrm>
            <a:off x="710768" y="3155097"/>
            <a:ext cx="10909640" cy="866487"/>
          </a:xfrm>
          <a:prstGeom prst="rect">
            <a:avLst/>
          </a:prstGeom>
          <a:noFill/>
          <a:ln>
            <a:noFill/>
          </a:ln>
        </p:spPr>
        <p:txBody>
          <a:bodyPr spcFirstLastPara="1" wrap="square" lIns="91425" tIns="45700" rIns="91425" bIns="45700" anchor="b" anchorCtr="0">
            <a:normAutofit fontScale="90000"/>
          </a:bodyPr>
          <a:lstStyle/>
          <a:p>
            <a:pPr marL="0" lvl="0" indent="0" algn="ctr" rtl="0">
              <a:lnSpc>
                <a:spcPct val="90000"/>
              </a:lnSpc>
              <a:spcBef>
                <a:spcPts val="0"/>
              </a:spcBef>
              <a:spcAft>
                <a:spcPts val="0"/>
              </a:spcAft>
              <a:buClr>
                <a:schemeClr val="dk1"/>
              </a:buClr>
              <a:buSzPts val="6600"/>
              <a:buFont typeface="Calibri"/>
              <a:buNone/>
            </a:pPr>
            <a:r>
              <a:rPr lang="sv-SE" sz="6600" b="1" dirty="0"/>
              <a:t>Evaluating quality of education  </a:t>
            </a:r>
            <a:endParaRPr dirty="0"/>
          </a:p>
        </p:txBody>
      </p:sp>
      <p:sp>
        <p:nvSpPr>
          <p:cNvPr id="185" name="Google Shape;185;p1"/>
          <p:cNvSpPr txBox="1">
            <a:spLocks noGrp="1"/>
          </p:cNvSpPr>
          <p:nvPr>
            <p:ph type="subTitle" idx="1"/>
          </p:nvPr>
        </p:nvSpPr>
        <p:spPr>
          <a:xfrm>
            <a:off x="772912" y="4072990"/>
            <a:ext cx="10909643" cy="552659"/>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000"/>
              <a:buNone/>
            </a:pPr>
            <a:r>
              <a:rPr lang="sv-SE" sz="2000" dirty="0"/>
              <a:t>Zoe Säflund</a:t>
            </a:r>
            <a:endParaRPr sz="1400" dirty="0"/>
          </a:p>
          <a:p>
            <a:pPr marL="0" lvl="0" indent="0" algn="ctr" rtl="0">
              <a:lnSpc>
                <a:spcPct val="90000"/>
              </a:lnSpc>
              <a:spcBef>
                <a:spcPts val="1000"/>
              </a:spcBef>
              <a:spcAft>
                <a:spcPts val="0"/>
              </a:spcAft>
              <a:buClr>
                <a:schemeClr val="dk1"/>
              </a:buClr>
              <a:buSzPts val="1400"/>
              <a:buNone/>
            </a:pPr>
            <a:r>
              <a:rPr lang="sv-SE" sz="1400" dirty="0"/>
              <a:t>17 August, 2022</a:t>
            </a:r>
            <a:endParaRPr dirty="0"/>
          </a:p>
          <a:p>
            <a:pPr marL="0" lvl="0" indent="0" algn="ctr" rtl="0">
              <a:lnSpc>
                <a:spcPct val="90000"/>
              </a:lnSpc>
              <a:spcBef>
                <a:spcPts val="1000"/>
              </a:spcBef>
              <a:spcAft>
                <a:spcPts val="0"/>
              </a:spcAft>
              <a:buClr>
                <a:schemeClr val="dk1"/>
              </a:buClr>
              <a:buSzPts val="1400"/>
              <a:buNone/>
            </a:pPr>
            <a:r>
              <a:rPr lang="sv-SE" sz="1400" dirty="0"/>
              <a:t>Cambridge, LEANBODY training</a:t>
            </a:r>
            <a:endParaRPr sz="1400" dirty="0"/>
          </a:p>
        </p:txBody>
      </p:sp>
      <p:pic>
        <p:nvPicPr>
          <p:cNvPr id="186" name="Google Shape;186;p1" descr="C:\Users\zoesaf\AppData\Local\Temp\ki_logo_rgb.png"/>
          <p:cNvPicPr preferRelativeResize="0"/>
          <p:nvPr/>
        </p:nvPicPr>
        <p:blipFill rotWithShape="1">
          <a:blip r:embed="rId3">
            <a:alphaModFix/>
          </a:blip>
          <a:srcRect/>
          <a:stretch/>
        </p:blipFill>
        <p:spPr>
          <a:xfrm>
            <a:off x="3222494" y="591670"/>
            <a:ext cx="5742416" cy="2742004"/>
          </a:xfrm>
          <a:prstGeom prst="rect">
            <a:avLst/>
          </a:prstGeom>
          <a:noFill/>
          <a:ln>
            <a:noFill/>
          </a:ln>
        </p:spPr>
      </p:pic>
      <p:sp>
        <p:nvSpPr>
          <p:cNvPr id="187" name="Google Shape;187;p1"/>
          <p:cNvSpPr/>
          <p:nvPr/>
        </p:nvSpPr>
        <p:spPr>
          <a:xfrm>
            <a:off x="3807702" y="5135465"/>
            <a:ext cx="4572000" cy="18288"/>
          </a:xfrm>
          <a:custGeom>
            <a:avLst/>
            <a:gdLst/>
            <a:ahLst/>
            <a:cxnLst/>
            <a:rect l="l" t="t" r="r" b="b"/>
            <a:pathLst>
              <a:path w="4572000" h="18288" fill="none" extrusionOk="0">
                <a:moveTo>
                  <a:pt x="0" y="0"/>
                </a:moveTo>
                <a:cubicBezTo>
                  <a:pt x="105156" y="-20963"/>
                  <a:pt x="340432" y="822"/>
                  <a:pt x="515983" y="0"/>
                </a:cubicBezTo>
                <a:cubicBezTo>
                  <a:pt x="691534" y="-822"/>
                  <a:pt x="850679" y="16479"/>
                  <a:pt x="1031966" y="0"/>
                </a:cubicBezTo>
                <a:cubicBezTo>
                  <a:pt x="1213253" y="-16479"/>
                  <a:pt x="1443646" y="-18730"/>
                  <a:pt x="1639389" y="0"/>
                </a:cubicBezTo>
                <a:cubicBezTo>
                  <a:pt x="1835132" y="18730"/>
                  <a:pt x="2159975" y="18531"/>
                  <a:pt x="2383971" y="0"/>
                </a:cubicBezTo>
                <a:cubicBezTo>
                  <a:pt x="2607967" y="-18531"/>
                  <a:pt x="2719096" y="-12030"/>
                  <a:pt x="2945674" y="0"/>
                </a:cubicBezTo>
                <a:cubicBezTo>
                  <a:pt x="3172252" y="12030"/>
                  <a:pt x="3269167" y="27666"/>
                  <a:pt x="3507377" y="0"/>
                </a:cubicBezTo>
                <a:cubicBezTo>
                  <a:pt x="3745587" y="-27666"/>
                  <a:pt x="4116741" y="18705"/>
                  <a:pt x="4572000" y="0"/>
                </a:cubicBezTo>
                <a:cubicBezTo>
                  <a:pt x="4572895" y="8974"/>
                  <a:pt x="4571454" y="9359"/>
                  <a:pt x="4572000" y="18288"/>
                </a:cubicBezTo>
                <a:cubicBezTo>
                  <a:pt x="4374698" y="3942"/>
                  <a:pt x="4098874" y="-11042"/>
                  <a:pt x="3873137" y="18288"/>
                </a:cubicBezTo>
                <a:cubicBezTo>
                  <a:pt x="3647400" y="47618"/>
                  <a:pt x="3517055" y="5421"/>
                  <a:pt x="3311434" y="18288"/>
                </a:cubicBezTo>
                <a:cubicBezTo>
                  <a:pt x="3105813" y="31155"/>
                  <a:pt x="3025168" y="17856"/>
                  <a:pt x="2749731" y="18288"/>
                </a:cubicBezTo>
                <a:cubicBezTo>
                  <a:pt x="2474294" y="18720"/>
                  <a:pt x="2291766" y="-14168"/>
                  <a:pt x="2050869" y="18288"/>
                </a:cubicBezTo>
                <a:cubicBezTo>
                  <a:pt x="1809972" y="50744"/>
                  <a:pt x="1540276" y="46798"/>
                  <a:pt x="1306286" y="18288"/>
                </a:cubicBezTo>
                <a:cubicBezTo>
                  <a:pt x="1072296" y="-10222"/>
                  <a:pt x="972445" y="19645"/>
                  <a:pt x="790303" y="18288"/>
                </a:cubicBezTo>
                <a:cubicBezTo>
                  <a:pt x="608161" y="16931"/>
                  <a:pt x="200981" y="8241"/>
                  <a:pt x="0" y="18288"/>
                </a:cubicBezTo>
                <a:cubicBezTo>
                  <a:pt x="-229" y="14222"/>
                  <a:pt x="509" y="5816"/>
                  <a:pt x="0" y="0"/>
                </a:cubicBezTo>
                <a:close/>
              </a:path>
              <a:path w="4572000" h="18288" extrusionOk="0">
                <a:moveTo>
                  <a:pt x="0" y="0"/>
                </a:moveTo>
                <a:cubicBezTo>
                  <a:pt x="143285" y="-9565"/>
                  <a:pt x="327959" y="-11498"/>
                  <a:pt x="561703" y="0"/>
                </a:cubicBezTo>
                <a:cubicBezTo>
                  <a:pt x="795447" y="11498"/>
                  <a:pt x="838260" y="18255"/>
                  <a:pt x="1077686" y="0"/>
                </a:cubicBezTo>
                <a:cubicBezTo>
                  <a:pt x="1317112" y="-18255"/>
                  <a:pt x="1437472" y="23514"/>
                  <a:pt x="1639389" y="0"/>
                </a:cubicBezTo>
                <a:cubicBezTo>
                  <a:pt x="1841306" y="-23514"/>
                  <a:pt x="2037142" y="-12551"/>
                  <a:pt x="2292531" y="0"/>
                </a:cubicBezTo>
                <a:cubicBezTo>
                  <a:pt x="2547920" y="12551"/>
                  <a:pt x="2810436" y="-20352"/>
                  <a:pt x="2991394" y="0"/>
                </a:cubicBezTo>
                <a:cubicBezTo>
                  <a:pt x="3172352" y="20352"/>
                  <a:pt x="3530025" y="-13347"/>
                  <a:pt x="3735977" y="0"/>
                </a:cubicBezTo>
                <a:cubicBezTo>
                  <a:pt x="3941929" y="13347"/>
                  <a:pt x="4161497" y="34086"/>
                  <a:pt x="4572000" y="0"/>
                </a:cubicBezTo>
                <a:cubicBezTo>
                  <a:pt x="4571545" y="6162"/>
                  <a:pt x="4571903" y="11775"/>
                  <a:pt x="4572000" y="18288"/>
                </a:cubicBezTo>
                <a:cubicBezTo>
                  <a:pt x="4228040" y="36490"/>
                  <a:pt x="4199736" y="42557"/>
                  <a:pt x="3873137" y="18288"/>
                </a:cubicBezTo>
                <a:cubicBezTo>
                  <a:pt x="3546538" y="-5981"/>
                  <a:pt x="3472124" y="16809"/>
                  <a:pt x="3128554" y="18288"/>
                </a:cubicBezTo>
                <a:cubicBezTo>
                  <a:pt x="2784984" y="19767"/>
                  <a:pt x="2735896" y="-17781"/>
                  <a:pt x="2383971" y="18288"/>
                </a:cubicBezTo>
                <a:cubicBezTo>
                  <a:pt x="2032046" y="54357"/>
                  <a:pt x="2019324" y="2920"/>
                  <a:pt x="1867989" y="18288"/>
                </a:cubicBezTo>
                <a:cubicBezTo>
                  <a:pt x="1716654" y="33656"/>
                  <a:pt x="1418675" y="32575"/>
                  <a:pt x="1169126" y="18288"/>
                </a:cubicBezTo>
                <a:cubicBezTo>
                  <a:pt x="919577" y="4001"/>
                  <a:pt x="798537" y="16165"/>
                  <a:pt x="561703" y="18288"/>
                </a:cubicBezTo>
                <a:cubicBezTo>
                  <a:pt x="324869" y="20411"/>
                  <a:pt x="221395" y="-912"/>
                  <a:pt x="0" y="18288"/>
                </a:cubicBezTo>
                <a:cubicBezTo>
                  <a:pt x="766" y="10800"/>
                  <a:pt x="-457" y="8180"/>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3" name="Kép 2" descr="A képen Betűtípus, Grafika, Grafikus tervezés, embléma látható&#10;&#10;Automatikusan generált leírás">
            <a:extLst>
              <a:ext uri="{FF2B5EF4-FFF2-40B4-BE49-F238E27FC236}">
                <a16:creationId xmlns:a16="http://schemas.microsoft.com/office/drawing/2014/main" id="{1EFAA994-B5C0-4288-EF95-8905AA99A8D9}"/>
              </a:ext>
            </a:extLst>
          </p:cNvPr>
          <p:cNvPicPr>
            <a:picLocks noChangeAspect="1"/>
          </p:cNvPicPr>
          <p:nvPr/>
        </p:nvPicPr>
        <p:blipFill>
          <a:blip r:embed="rId4"/>
          <a:stretch>
            <a:fillRect/>
          </a:stretch>
        </p:blipFill>
        <p:spPr>
          <a:xfrm>
            <a:off x="8104040" y="5700145"/>
            <a:ext cx="3979792" cy="729416"/>
          </a:xfrm>
          <a:prstGeom prst="rect">
            <a:avLst/>
          </a:prstGeom>
        </p:spPr>
      </p:pic>
      <p:pic>
        <p:nvPicPr>
          <p:cNvPr id="5" name="Kép 4" descr="A képen Betűtípus, szimbólum, képernyőkép, Grafika látható&#10;&#10;Automatikusan generált leírás">
            <a:extLst>
              <a:ext uri="{FF2B5EF4-FFF2-40B4-BE49-F238E27FC236}">
                <a16:creationId xmlns:a16="http://schemas.microsoft.com/office/drawing/2014/main" id="{E6F689D5-DA2E-2149-742A-216319B47907}"/>
              </a:ext>
            </a:extLst>
          </p:cNvPr>
          <p:cNvPicPr>
            <a:picLocks noChangeAspect="1"/>
          </p:cNvPicPr>
          <p:nvPr/>
        </p:nvPicPr>
        <p:blipFill>
          <a:blip r:embed="rId5"/>
          <a:stretch>
            <a:fillRect/>
          </a:stretch>
        </p:blipFill>
        <p:spPr>
          <a:xfrm>
            <a:off x="363471" y="5229716"/>
            <a:ext cx="5718045" cy="117067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85"/>
        <p:cNvGrpSpPr/>
        <p:nvPr/>
      </p:nvGrpSpPr>
      <p:grpSpPr>
        <a:xfrm>
          <a:off x="0" y="0"/>
          <a:ext cx="0" cy="0"/>
          <a:chOff x="0" y="0"/>
          <a:chExt cx="0" cy="0"/>
        </a:xfrm>
      </p:grpSpPr>
      <p:sp>
        <p:nvSpPr>
          <p:cNvPr id="286" name="Google Shape;286;p10"/>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87" name="Google Shape;287;p10"/>
          <p:cNvSpPr txBox="1">
            <a:spLocks noGrp="1"/>
          </p:cNvSpPr>
          <p:nvPr>
            <p:ph type="title"/>
          </p:nvPr>
        </p:nvSpPr>
        <p:spPr>
          <a:xfrm>
            <a:off x="630936" y="640080"/>
            <a:ext cx="7620604" cy="1481328"/>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5400"/>
              <a:buFont typeface="Calibri"/>
              <a:buNone/>
            </a:pPr>
            <a:r>
              <a:rPr lang="sv-SE" sz="5400"/>
              <a:t>The five general questions</a:t>
            </a:r>
            <a:endParaRPr/>
          </a:p>
        </p:txBody>
      </p:sp>
      <p:sp>
        <p:nvSpPr>
          <p:cNvPr id="288" name="Google Shape;288;p10"/>
          <p:cNvSpPr/>
          <p:nvPr/>
        </p:nvSpPr>
        <p:spPr>
          <a:xfrm>
            <a:off x="643278" y="2372868"/>
            <a:ext cx="3255095" cy="18288"/>
          </a:xfrm>
          <a:custGeom>
            <a:avLst/>
            <a:gdLst/>
            <a:ahLst/>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89" name="Google Shape;289;p10"/>
          <p:cNvSpPr txBox="1">
            <a:spLocks noGrp="1"/>
          </p:cNvSpPr>
          <p:nvPr>
            <p:ph type="body" idx="1"/>
          </p:nvPr>
        </p:nvSpPr>
        <p:spPr>
          <a:xfrm>
            <a:off x="630936" y="2660904"/>
            <a:ext cx="10263206" cy="3547872"/>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400"/>
              <a:buChar char="•"/>
            </a:pPr>
            <a:r>
              <a:rPr lang="sv-SE" sz="2400"/>
              <a:t>Compulsory to all courses at undergraduate level.</a:t>
            </a:r>
            <a:endParaRPr/>
          </a:p>
          <a:p>
            <a:pPr marL="228600" lvl="0" indent="-228600" algn="l" rtl="0">
              <a:lnSpc>
                <a:spcPct val="90000"/>
              </a:lnSpc>
              <a:spcBef>
                <a:spcPts val="1000"/>
              </a:spcBef>
              <a:spcAft>
                <a:spcPts val="0"/>
              </a:spcAft>
              <a:buClr>
                <a:schemeClr val="dk1"/>
              </a:buClr>
              <a:buSzPts val="2400"/>
              <a:buChar char="•"/>
            </a:pPr>
            <a:r>
              <a:rPr lang="sv-SE" sz="2400"/>
              <a:t>Index of student-perceived quality. Scale with high internal consistency. </a:t>
            </a:r>
            <a:endParaRPr/>
          </a:p>
          <a:p>
            <a:pPr marL="228600" lvl="0" indent="-228600" algn="l" rtl="0">
              <a:lnSpc>
                <a:spcPct val="90000"/>
              </a:lnSpc>
              <a:spcBef>
                <a:spcPts val="1000"/>
              </a:spcBef>
              <a:spcAft>
                <a:spcPts val="0"/>
              </a:spcAft>
              <a:buClr>
                <a:schemeClr val="dk1"/>
              </a:buClr>
              <a:buSzPts val="2400"/>
              <a:buChar char="•"/>
            </a:pPr>
            <a:r>
              <a:rPr lang="sv-SE" sz="2400"/>
              <a:t>Measures five quality aspects of education as experienced by students at course level. These are: </a:t>
            </a:r>
            <a:endParaRPr/>
          </a:p>
          <a:p>
            <a:pPr marL="685800" lvl="1" indent="-228600" algn="l" rtl="0">
              <a:lnSpc>
                <a:spcPct val="90000"/>
              </a:lnSpc>
              <a:spcBef>
                <a:spcPts val="500"/>
              </a:spcBef>
              <a:spcAft>
                <a:spcPts val="0"/>
              </a:spcAft>
              <a:buClr>
                <a:schemeClr val="dk1"/>
              </a:buClr>
              <a:buSzPts val="2400"/>
              <a:buChar char="•"/>
            </a:pPr>
            <a:r>
              <a:rPr lang="sv-SE"/>
              <a:t>Relevance</a:t>
            </a:r>
            <a:endParaRPr/>
          </a:p>
          <a:p>
            <a:pPr marL="685800" lvl="1" indent="-228600" algn="l" rtl="0">
              <a:lnSpc>
                <a:spcPct val="90000"/>
              </a:lnSpc>
              <a:spcBef>
                <a:spcPts val="500"/>
              </a:spcBef>
              <a:spcAft>
                <a:spcPts val="0"/>
              </a:spcAft>
              <a:buClr>
                <a:schemeClr val="dk1"/>
              </a:buClr>
              <a:buSzPts val="2400"/>
              <a:buChar char="•"/>
            </a:pPr>
            <a:r>
              <a:rPr lang="sv-SE"/>
              <a:t>Achievement of learning outcomes</a:t>
            </a:r>
            <a:endParaRPr/>
          </a:p>
          <a:p>
            <a:pPr marL="685800" lvl="1" indent="-228600" algn="l" rtl="0">
              <a:lnSpc>
                <a:spcPct val="90000"/>
              </a:lnSpc>
              <a:spcBef>
                <a:spcPts val="500"/>
              </a:spcBef>
              <a:spcAft>
                <a:spcPts val="0"/>
              </a:spcAft>
              <a:buClr>
                <a:schemeClr val="dk1"/>
              </a:buClr>
              <a:buSzPts val="2400"/>
              <a:buChar char="•"/>
            </a:pPr>
            <a:r>
              <a:rPr lang="sv-SE"/>
              <a:t>Constructive alignment</a:t>
            </a:r>
            <a:endParaRPr/>
          </a:p>
          <a:p>
            <a:pPr marL="685800" lvl="1" indent="-228600" algn="l" rtl="0">
              <a:lnSpc>
                <a:spcPct val="90000"/>
              </a:lnSpc>
              <a:spcBef>
                <a:spcPts val="500"/>
              </a:spcBef>
              <a:spcAft>
                <a:spcPts val="0"/>
              </a:spcAft>
              <a:buClr>
                <a:schemeClr val="dk1"/>
              </a:buClr>
              <a:buSzPts val="2400"/>
              <a:buChar char="•"/>
            </a:pPr>
            <a:r>
              <a:rPr lang="sv-SE"/>
              <a:t>Scientific approach and link to research</a:t>
            </a:r>
            <a:endParaRPr/>
          </a:p>
          <a:p>
            <a:pPr marL="685800" lvl="1" indent="-228600" algn="l" rtl="0">
              <a:lnSpc>
                <a:spcPct val="90000"/>
              </a:lnSpc>
              <a:spcBef>
                <a:spcPts val="500"/>
              </a:spcBef>
              <a:spcAft>
                <a:spcPts val="0"/>
              </a:spcAft>
              <a:buClr>
                <a:schemeClr val="dk1"/>
              </a:buClr>
              <a:buSzPts val="2400"/>
              <a:buChar char="•"/>
            </a:pPr>
            <a:r>
              <a:rPr lang="sv-SE"/>
              <a:t>Student voice</a:t>
            </a:r>
            <a:endParaRPr/>
          </a:p>
          <a:p>
            <a:pPr marL="457200" lvl="1" indent="0" algn="l" rtl="0">
              <a:lnSpc>
                <a:spcPct val="90000"/>
              </a:lnSpc>
              <a:spcBef>
                <a:spcPts val="500"/>
              </a:spcBef>
              <a:spcAft>
                <a:spcPts val="0"/>
              </a:spcAft>
              <a:buClr>
                <a:schemeClr val="dk1"/>
              </a:buClr>
              <a:buSzPts val="2400"/>
              <a:buNone/>
            </a:pPr>
            <a:endParaRPr/>
          </a:p>
          <a:p>
            <a:pPr marL="228600" lvl="0" indent="-76200" algn="l" rtl="0">
              <a:lnSpc>
                <a:spcPct val="90000"/>
              </a:lnSpc>
              <a:spcBef>
                <a:spcPts val="1000"/>
              </a:spcBef>
              <a:spcAft>
                <a:spcPts val="0"/>
              </a:spcAft>
              <a:buClr>
                <a:schemeClr val="dk1"/>
              </a:buClr>
              <a:buSzPts val="2400"/>
              <a:buNone/>
            </a:pPr>
            <a:endParaRPr sz="2400"/>
          </a:p>
          <a:p>
            <a:pPr marL="228600" lvl="0" indent="-76200" algn="l" rtl="0">
              <a:lnSpc>
                <a:spcPct val="90000"/>
              </a:lnSpc>
              <a:spcBef>
                <a:spcPts val="1000"/>
              </a:spcBef>
              <a:spcAft>
                <a:spcPts val="0"/>
              </a:spcAft>
              <a:buClr>
                <a:schemeClr val="dk1"/>
              </a:buClr>
              <a:buSzPts val="2400"/>
              <a:buNone/>
            </a:pPr>
            <a:endParaRPr sz="2400"/>
          </a:p>
        </p:txBody>
      </p:sp>
      <p:pic>
        <p:nvPicPr>
          <p:cNvPr id="290" name="Google Shape;290;p10" descr="C:\Users\zoesaf\AppData\Local\Temp\ki_logo_rgb.png"/>
          <p:cNvPicPr preferRelativeResize="0"/>
          <p:nvPr/>
        </p:nvPicPr>
        <p:blipFill rotWithShape="1">
          <a:blip r:embed="rId3">
            <a:alphaModFix/>
          </a:blip>
          <a:srcRect/>
          <a:stretch/>
        </p:blipFill>
        <p:spPr>
          <a:xfrm>
            <a:off x="8251540" y="889179"/>
            <a:ext cx="3102260" cy="1481329"/>
          </a:xfrm>
          <a:prstGeom prst="rect">
            <a:avLst/>
          </a:prstGeom>
          <a:noFill/>
          <a:ln>
            <a:noFill/>
          </a:ln>
        </p:spPr>
      </p:pic>
      <p:sp>
        <p:nvSpPr>
          <p:cNvPr id="291" name="Google Shape;29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sv-SE"/>
              <a:t>14 September 2022</a:t>
            </a:r>
            <a:endParaRPr/>
          </a:p>
        </p:txBody>
      </p:sp>
      <p:sp>
        <p:nvSpPr>
          <p:cNvPr id="292" name="Google Shape;29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None/>
            </a:pPr>
            <a:r>
              <a:rPr lang="sv-SE"/>
              <a:t>Zoe Säflund</a:t>
            </a:r>
            <a:endParaRPr/>
          </a:p>
        </p:txBody>
      </p:sp>
      <p:sp>
        <p:nvSpPr>
          <p:cNvPr id="293" name="Google Shape;29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rmAutofit/>
          </a:bodyPr>
          <a:lstStyle/>
          <a:p>
            <a:pPr marL="0" lvl="0" indent="0" algn="r" rtl="0">
              <a:spcBef>
                <a:spcPts val="0"/>
              </a:spcBef>
              <a:spcAft>
                <a:spcPts val="0"/>
              </a:spcAft>
              <a:buNone/>
            </a:pPr>
            <a:fld id="{00000000-1234-1234-1234-123412341234}" type="slidenum">
              <a:rPr lang="sv-SE"/>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Google Shape;298;p11"/>
          <p:cNvSpPr txBox="1">
            <a:spLocks noGrp="1"/>
          </p:cNvSpPr>
          <p:nvPr>
            <p:ph type="title"/>
          </p:nvPr>
        </p:nvSpPr>
        <p:spPr>
          <a:xfrm>
            <a:off x="653716" y="754885"/>
            <a:ext cx="7499684" cy="79695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5400"/>
              <a:buFont typeface="Calibri"/>
              <a:buNone/>
            </a:pPr>
            <a:r>
              <a:rPr lang="sv-SE" sz="5400"/>
              <a:t>The five general questions</a:t>
            </a:r>
            <a:endParaRPr sz="5400"/>
          </a:p>
        </p:txBody>
      </p:sp>
      <p:sp>
        <p:nvSpPr>
          <p:cNvPr id="299" name="Google Shape;299;p11"/>
          <p:cNvSpPr txBox="1">
            <a:spLocks noGrp="1"/>
          </p:cNvSpPr>
          <p:nvPr>
            <p:ph type="body" idx="1"/>
          </p:nvPr>
        </p:nvSpPr>
        <p:spPr>
          <a:xfrm>
            <a:off x="749030" y="1684422"/>
            <a:ext cx="11021438" cy="4551278"/>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400"/>
              <a:buFont typeface="Calibri"/>
              <a:buAutoNum type="arabicPeriod"/>
            </a:pPr>
            <a:r>
              <a:rPr lang="sv-SE" sz="2400"/>
              <a:t>In my view, I have developed valuable expertise/skills during the course.</a:t>
            </a:r>
            <a:endParaRPr sz="2400"/>
          </a:p>
          <a:p>
            <a:pPr marL="342900" lvl="0" indent="-342900" algn="l" rtl="0">
              <a:lnSpc>
                <a:spcPct val="100000"/>
              </a:lnSpc>
              <a:spcBef>
                <a:spcPts val="600"/>
              </a:spcBef>
              <a:spcAft>
                <a:spcPts val="0"/>
              </a:spcAft>
              <a:buClr>
                <a:schemeClr val="dk1"/>
              </a:buClr>
              <a:buSzPts val="2400"/>
              <a:buFont typeface="Calibri"/>
              <a:buAutoNum type="arabicPeriod"/>
            </a:pPr>
            <a:r>
              <a:rPr lang="sv-SE" sz="2400"/>
              <a:t>In my view, I have achieved all the intended learning outcomes of the course.</a:t>
            </a:r>
            <a:endParaRPr sz="2400"/>
          </a:p>
          <a:p>
            <a:pPr marL="342900" lvl="0" indent="-342900" algn="l" rtl="0">
              <a:lnSpc>
                <a:spcPct val="100000"/>
              </a:lnSpc>
              <a:spcBef>
                <a:spcPts val="600"/>
              </a:spcBef>
              <a:spcAft>
                <a:spcPts val="0"/>
              </a:spcAft>
              <a:buClr>
                <a:schemeClr val="dk1"/>
              </a:buClr>
              <a:buSzPts val="2400"/>
              <a:buFont typeface="Calibri"/>
              <a:buAutoNum type="arabicPeriod"/>
            </a:pPr>
            <a:r>
              <a:rPr lang="sv-SE" sz="2400"/>
              <a:t>In my view, there was a common theme running throughout the course – from learning outcomes to examinations.</a:t>
            </a:r>
            <a:endParaRPr sz="2400"/>
          </a:p>
          <a:p>
            <a:pPr marL="342900" lvl="0" indent="-342900" algn="l" rtl="0">
              <a:lnSpc>
                <a:spcPct val="100000"/>
              </a:lnSpc>
              <a:spcBef>
                <a:spcPts val="600"/>
              </a:spcBef>
              <a:spcAft>
                <a:spcPts val="0"/>
              </a:spcAft>
              <a:buClr>
                <a:schemeClr val="dk1"/>
              </a:buClr>
              <a:buSzPts val="2400"/>
              <a:buFont typeface="Calibri"/>
              <a:buAutoNum type="arabicPeriod"/>
            </a:pPr>
            <a:r>
              <a:rPr lang="sv-SE" sz="2400"/>
              <a:t>In my view, the course has promoted a scientific way of thinking and reasoning (e.g., analytical and critical thinking, independent search for and evaluation of information).</a:t>
            </a:r>
            <a:endParaRPr sz="2400"/>
          </a:p>
          <a:p>
            <a:pPr marL="342900" lvl="0" indent="-342900" algn="l" rtl="0">
              <a:lnSpc>
                <a:spcPct val="100000"/>
              </a:lnSpc>
              <a:spcBef>
                <a:spcPts val="600"/>
              </a:spcBef>
              <a:spcAft>
                <a:spcPts val="0"/>
              </a:spcAft>
              <a:buClr>
                <a:schemeClr val="dk1"/>
              </a:buClr>
              <a:buSzPts val="2400"/>
              <a:buFont typeface="Calibri"/>
              <a:buAutoNum type="arabicPeriod"/>
            </a:pPr>
            <a:r>
              <a:rPr lang="sv-SE" sz="2400"/>
              <a:t>In my view, during the course, the teachers have been open to ideas and opinions about the course’s structure and content</a:t>
            </a:r>
            <a:endParaRPr sz="2400"/>
          </a:p>
          <a:p>
            <a:pPr marL="228600" lvl="0" indent="0" algn="l" rtl="0">
              <a:lnSpc>
                <a:spcPct val="100000"/>
              </a:lnSpc>
              <a:spcBef>
                <a:spcPts val="600"/>
              </a:spcBef>
              <a:spcAft>
                <a:spcPts val="0"/>
              </a:spcAft>
              <a:buClr>
                <a:schemeClr val="dk1"/>
              </a:buClr>
              <a:buSzPts val="2400"/>
              <a:buNone/>
            </a:pPr>
            <a:r>
              <a:rPr lang="sv-SE" sz="2400" i="1"/>
              <a:t>Responses:´1-5 Likert scale (1-to a very small extent, 2-to a small extent, 3-to some extent, 4-to a large extent, 5-to a very large extent)</a:t>
            </a:r>
            <a:endParaRPr sz="2400"/>
          </a:p>
          <a:p>
            <a:pPr marL="228600" lvl="0" indent="-76200" algn="l" rtl="0">
              <a:lnSpc>
                <a:spcPct val="100000"/>
              </a:lnSpc>
              <a:spcBef>
                <a:spcPts val="600"/>
              </a:spcBef>
              <a:spcAft>
                <a:spcPts val="0"/>
              </a:spcAft>
              <a:buClr>
                <a:schemeClr val="dk1"/>
              </a:buClr>
              <a:buSzPts val="2400"/>
              <a:buNone/>
            </a:pPr>
            <a:endParaRPr sz="2400"/>
          </a:p>
        </p:txBody>
      </p:sp>
      <p:sp>
        <p:nvSpPr>
          <p:cNvPr id="300" name="Google Shape;30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sv-SE">
                <a:solidFill>
                  <a:srgbClr val="808080"/>
                </a:solidFill>
              </a:rPr>
              <a:t>14 September 2022</a:t>
            </a:r>
            <a:endParaRPr>
              <a:solidFill>
                <a:srgbClr val="808080"/>
              </a:solidFill>
            </a:endParaRPr>
          </a:p>
        </p:txBody>
      </p:sp>
      <p:sp>
        <p:nvSpPr>
          <p:cNvPr id="301" name="Google Shape;30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sv-SE">
                <a:solidFill>
                  <a:srgbClr val="808080"/>
                </a:solidFill>
              </a:rPr>
              <a:t>Zoe Säflund</a:t>
            </a:r>
            <a:endParaRPr/>
          </a:p>
        </p:txBody>
      </p:sp>
      <p:sp>
        <p:nvSpPr>
          <p:cNvPr id="302" name="Google Shape;30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sv-SE">
                <a:solidFill>
                  <a:srgbClr val="808080"/>
                </a:solidFill>
              </a:rPr>
              <a:t>11</a:t>
            </a:fld>
            <a:endParaRPr>
              <a:solidFill>
                <a:srgbClr val="808080"/>
              </a:solidFill>
            </a:endParaRPr>
          </a:p>
        </p:txBody>
      </p:sp>
      <p:pic>
        <p:nvPicPr>
          <p:cNvPr id="303" name="Google Shape;303;p11" descr="C:\Users\zoesaf\AppData\Local\Temp\ki_logo_rgb.png"/>
          <p:cNvPicPr preferRelativeResize="0"/>
          <p:nvPr/>
        </p:nvPicPr>
        <p:blipFill rotWithShape="1">
          <a:blip r:embed="rId3">
            <a:alphaModFix/>
          </a:blip>
          <a:srcRect/>
          <a:stretch/>
        </p:blipFill>
        <p:spPr>
          <a:xfrm>
            <a:off x="9095874" y="622300"/>
            <a:ext cx="2379497" cy="1062121"/>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7"/>
        <p:cNvGrpSpPr/>
        <p:nvPr/>
      </p:nvGrpSpPr>
      <p:grpSpPr>
        <a:xfrm>
          <a:off x="0" y="0"/>
          <a:ext cx="0" cy="0"/>
          <a:chOff x="0" y="0"/>
          <a:chExt cx="0" cy="0"/>
        </a:xfrm>
      </p:grpSpPr>
      <p:sp>
        <p:nvSpPr>
          <p:cNvPr id="308" name="Google Shape;308;p12"/>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09" name="Google Shape;309;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Question bank </a:t>
            </a:r>
            <a:endParaRPr/>
          </a:p>
        </p:txBody>
      </p:sp>
      <p:sp>
        <p:nvSpPr>
          <p:cNvPr id="310" name="Google Shape;310;p12"/>
          <p:cNvSpPr/>
          <p:nvPr/>
        </p:nvSpPr>
        <p:spPr>
          <a:xfrm>
            <a:off x="669036" y="1677373"/>
            <a:ext cx="10853928" cy="18288"/>
          </a:xfrm>
          <a:custGeom>
            <a:avLst/>
            <a:gdLst/>
            <a:ahLst/>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11" name="Google Shape;311;p12"/>
          <p:cNvSpPr txBox="1">
            <a:spLocks noGrp="1"/>
          </p:cNvSpPr>
          <p:nvPr>
            <p:ph type="body" idx="1"/>
          </p:nvPr>
        </p:nvSpPr>
        <p:spPr>
          <a:xfrm>
            <a:off x="838200" y="1929384"/>
            <a:ext cx="10515600" cy="425196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200"/>
              <a:buChar char="•"/>
            </a:pPr>
            <a:r>
              <a:rPr lang="sv-SE" sz="2200"/>
              <a:t>Includes questions about different aspects of education</a:t>
            </a:r>
            <a:endParaRPr/>
          </a:p>
          <a:p>
            <a:pPr marL="228600" lvl="0" indent="-228600" algn="l" rtl="0">
              <a:lnSpc>
                <a:spcPct val="90000"/>
              </a:lnSpc>
              <a:spcBef>
                <a:spcPts val="1000"/>
              </a:spcBef>
              <a:spcAft>
                <a:spcPts val="0"/>
              </a:spcAft>
              <a:buClr>
                <a:schemeClr val="dk1"/>
              </a:buClr>
              <a:buSzPts val="2200"/>
              <a:buChar char="•"/>
            </a:pPr>
            <a:r>
              <a:rPr lang="sv-SE" sz="2200"/>
              <a:t>Currently updated to be more in line with the AGENDA 2030 and KI Strategy</a:t>
            </a:r>
            <a:endParaRPr/>
          </a:p>
          <a:p>
            <a:pPr marL="228600" lvl="0" indent="-228600" algn="l" rtl="0">
              <a:lnSpc>
                <a:spcPct val="90000"/>
              </a:lnSpc>
              <a:spcBef>
                <a:spcPts val="1000"/>
              </a:spcBef>
              <a:spcAft>
                <a:spcPts val="0"/>
              </a:spcAft>
              <a:buClr>
                <a:schemeClr val="dk1"/>
              </a:buClr>
              <a:buSzPts val="2200"/>
              <a:buChar char="•"/>
            </a:pPr>
            <a:r>
              <a:rPr lang="sv-SE" sz="2200"/>
              <a:t>Areas of Intercultural Competence, Global Health perspectives, Gender Equality etc.</a:t>
            </a:r>
            <a:endParaRPr/>
          </a:p>
          <a:p>
            <a:pPr marL="228600" lvl="0" indent="-228600" algn="l" rtl="0">
              <a:lnSpc>
                <a:spcPct val="90000"/>
              </a:lnSpc>
              <a:spcBef>
                <a:spcPts val="1000"/>
              </a:spcBef>
              <a:spcAft>
                <a:spcPts val="0"/>
              </a:spcAft>
              <a:buClr>
                <a:schemeClr val="dk1"/>
              </a:buClr>
              <a:buSzPts val="2200"/>
              <a:buChar char="•"/>
            </a:pPr>
            <a:r>
              <a:rPr lang="sv-SE" sz="2200"/>
              <a:t>Possibility to add questions in program specific templates</a:t>
            </a:r>
            <a:endParaRPr/>
          </a:p>
        </p:txBody>
      </p:sp>
      <p:sp>
        <p:nvSpPr>
          <p:cNvPr id="312" name="Google Shape;31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sv-SE"/>
              <a:t>14 september 2022</a:t>
            </a:r>
            <a:endParaRPr/>
          </a:p>
        </p:txBody>
      </p:sp>
      <p:sp>
        <p:nvSpPr>
          <p:cNvPr id="313" name="Google Shape;31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None/>
            </a:pPr>
            <a:r>
              <a:rPr lang="sv-SE"/>
              <a:t>Namn Efternamn</a:t>
            </a:r>
            <a:endParaRPr/>
          </a:p>
        </p:txBody>
      </p:sp>
      <p:sp>
        <p:nvSpPr>
          <p:cNvPr id="314" name="Google Shape;31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rmAutofit/>
          </a:bodyPr>
          <a:lstStyle/>
          <a:p>
            <a:pPr marL="0" lvl="0" indent="0" algn="r" rtl="0">
              <a:spcBef>
                <a:spcPts val="0"/>
              </a:spcBef>
              <a:spcAft>
                <a:spcPts val="0"/>
              </a:spcAft>
              <a:buNone/>
            </a:pPr>
            <a:fld id="{00000000-1234-1234-1234-123412341234}" type="slidenum">
              <a:rPr lang="sv-SE"/>
              <a:t>12</a:t>
            </a:fld>
            <a:endParaRPr/>
          </a:p>
        </p:txBody>
      </p:sp>
      <p:pic>
        <p:nvPicPr>
          <p:cNvPr id="315" name="Google Shape;315;p12" descr="C:\Users\zoesaf\AppData\Local\Temp\ki_logo_rgb.png"/>
          <p:cNvPicPr preferRelativeResize="0"/>
          <p:nvPr/>
        </p:nvPicPr>
        <p:blipFill rotWithShape="1">
          <a:blip r:embed="rId3">
            <a:alphaModFix/>
          </a:blip>
          <a:srcRect/>
          <a:stretch/>
        </p:blipFill>
        <p:spPr>
          <a:xfrm>
            <a:off x="8123461" y="136525"/>
            <a:ext cx="3399503" cy="1623262"/>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13"/>
          <p:cNvSpPr txBox="1">
            <a:spLocks noGrp="1"/>
          </p:cNvSpPr>
          <p:nvPr>
            <p:ph type="title"/>
          </p:nvPr>
        </p:nvSpPr>
        <p:spPr>
          <a:xfrm>
            <a:off x="838200" y="365125"/>
            <a:ext cx="9023555"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Exit poll: I feel well prepared for my future role’s requirements to:</a:t>
            </a:r>
            <a:endParaRPr/>
          </a:p>
        </p:txBody>
      </p:sp>
      <p:sp>
        <p:nvSpPr>
          <p:cNvPr id="321" name="Google Shape;321;p13"/>
          <p:cNvSpPr txBox="1">
            <a:spLocks noGrp="1"/>
          </p:cNvSpPr>
          <p:nvPr>
            <p:ph type="body" idx="1"/>
          </p:nvPr>
        </p:nvSpPr>
        <p:spPr>
          <a:xfrm>
            <a:off x="838200" y="1192696"/>
            <a:ext cx="10515600" cy="4984267"/>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2400"/>
              <a:buNone/>
            </a:pPr>
            <a:endParaRPr sz="2400"/>
          </a:p>
          <a:p>
            <a:pPr marL="342900" lvl="0" indent="-342900" algn="l" rtl="0">
              <a:lnSpc>
                <a:spcPct val="115000"/>
              </a:lnSpc>
              <a:spcBef>
                <a:spcPts val="2200"/>
              </a:spcBef>
              <a:spcAft>
                <a:spcPts val="0"/>
              </a:spcAft>
              <a:buClr>
                <a:schemeClr val="dk1"/>
              </a:buClr>
              <a:buSzPts val="2400"/>
              <a:buFont typeface="Calibri"/>
              <a:buAutoNum type="alphaLcParenR"/>
            </a:pPr>
            <a:r>
              <a:rPr lang="sv-SE" sz="2400"/>
              <a:t>co-operate</a:t>
            </a:r>
            <a:endParaRPr sz="2400"/>
          </a:p>
          <a:p>
            <a:pPr marL="342900" lvl="0" indent="-342900" algn="l" rtl="0">
              <a:lnSpc>
                <a:spcPct val="115000"/>
              </a:lnSpc>
              <a:spcBef>
                <a:spcPts val="1000"/>
              </a:spcBef>
              <a:spcAft>
                <a:spcPts val="0"/>
              </a:spcAft>
              <a:buClr>
                <a:schemeClr val="dk1"/>
              </a:buClr>
              <a:buSzPts val="2400"/>
              <a:buFont typeface="Calibri"/>
              <a:buAutoNum type="alphaLcParenR"/>
            </a:pPr>
            <a:r>
              <a:rPr lang="sv-SE" sz="2400"/>
              <a:t>critically review information</a:t>
            </a:r>
            <a:endParaRPr sz="2400"/>
          </a:p>
          <a:p>
            <a:pPr marL="342900" lvl="0" indent="-342900" algn="l" rtl="0">
              <a:lnSpc>
                <a:spcPct val="115000"/>
              </a:lnSpc>
              <a:spcBef>
                <a:spcPts val="1000"/>
              </a:spcBef>
              <a:spcAft>
                <a:spcPts val="0"/>
              </a:spcAft>
              <a:buClr>
                <a:schemeClr val="dk1"/>
              </a:buClr>
              <a:buSzPts val="2400"/>
              <a:buFont typeface="Calibri"/>
              <a:buAutoNum type="alphaLcParenR"/>
            </a:pPr>
            <a:r>
              <a:rPr lang="sv-SE" sz="2400"/>
              <a:t>communicate in writing (present information, problems and solutions in writing)</a:t>
            </a:r>
            <a:endParaRPr sz="2400"/>
          </a:p>
          <a:p>
            <a:pPr marL="342900" lvl="0" indent="-342900" algn="l" rtl="0">
              <a:lnSpc>
                <a:spcPct val="115000"/>
              </a:lnSpc>
              <a:spcBef>
                <a:spcPts val="1000"/>
              </a:spcBef>
              <a:spcAft>
                <a:spcPts val="0"/>
              </a:spcAft>
              <a:buClr>
                <a:schemeClr val="dk1"/>
              </a:buClr>
              <a:buSzPts val="2400"/>
              <a:buFont typeface="Calibri"/>
              <a:buAutoNum type="alphaLcParenR"/>
            </a:pPr>
            <a:r>
              <a:rPr lang="sv-SE" sz="2400"/>
              <a:t>communicate verbally (verbally present information, problems and solutions)</a:t>
            </a:r>
            <a:endParaRPr sz="2400"/>
          </a:p>
          <a:p>
            <a:pPr marL="342900" lvl="0" indent="-342900" algn="l" rtl="0">
              <a:lnSpc>
                <a:spcPct val="115000"/>
              </a:lnSpc>
              <a:spcBef>
                <a:spcPts val="1000"/>
              </a:spcBef>
              <a:spcAft>
                <a:spcPts val="0"/>
              </a:spcAft>
              <a:buClr>
                <a:schemeClr val="dk1"/>
              </a:buClr>
              <a:buSzPts val="2400"/>
              <a:buFont typeface="Calibri"/>
              <a:buAutoNum type="alphaLcParenR"/>
            </a:pPr>
            <a:r>
              <a:rPr lang="sv-SE" sz="2400"/>
              <a:t>communicate in English</a:t>
            </a:r>
            <a:endParaRPr sz="2400"/>
          </a:p>
          <a:p>
            <a:pPr marL="342900" lvl="0" indent="-342900" algn="l" rtl="0">
              <a:lnSpc>
                <a:spcPct val="115000"/>
              </a:lnSpc>
              <a:spcBef>
                <a:spcPts val="1000"/>
              </a:spcBef>
              <a:spcAft>
                <a:spcPts val="0"/>
              </a:spcAft>
              <a:buClr>
                <a:schemeClr val="dk1"/>
              </a:buClr>
              <a:buSzPts val="2400"/>
              <a:buFont typeface="Calibri"/>
              <a:buAutoNum type="alphaLcParenR"/>
            </a:pPr>
            <a:r>
              <a:rPr lang="sv-SE" sz="2400"/>
              <a:t>work independently.</a:t>
            </a:r>
            <a:endParaRPr sz="2400"/>
          </a:p>
          <a:p>
            <a:pPr marL="342900" lvl="0" indent="-342900" algn="l" rtl="0">
              <a:lnSpc>
                <a:spcPct val="115000"/>
              </a:lnSpc>
              <a:spcBef>
                <a:spcPts val="1000"/>
              </a:spcBef>
              <a:spcAft>
                <a:spcPts val="0"/>
              </a:spcAft>
              <a:buClr>
                <a:schemeClr val="dk1"/>
              </a:buClr>
              <a:buSzPts val="2400"/>
              <a:buFont typeface="Calibri"/>
              <a:buAutoNum type="alphaLcParenR"/>
            </a:pPr>
            <a:r>
              <a:rPr lang="sv-SE" sz="2400"/>
              <a:t>search for necessary information</a:t>
            </a:r>
            <a:endParaRPr sz="2400"/>
          </a:p>
          <a:p>
            <a:pPr marL="342900" lvl="0" indent="-342900" algn="l" rtl="0">
              <a:lnSpc>
                <a:spcPct val="115000"/>
              </a:lnSpc>
              <a:spcBef>
                <a:spcPts val="1000"/>
              </a:spcBef>
              <a:spcAft>
                <a:spcPts val="0"/>
              </a:spcAft>
              <a:buClr>
                <a:schemeClr val="dk1"/>
              </a:buClr>
              <a:buSzPts val="2400"/>
              <a:buFont typeface="Calibri"/>
              <a:buAutoNum type="alphaLcParenR"/>
            </a:pPr>
            <a:r>
              <a:rPr lang="sv-SE" sz="2400"/>
              <a:t>solve problems independently</a:t>
            </a:r>
            <a:endParaRPr/>
          </a:p>
          <a:p>
            <a:pPr marL="342900" lvl="0" indent="-342900" algn="l" rtl="0">
              <a:lnSpc>
                <a:spcPct val="115000"/>
              </a:lnSpc>
              <a:spcBef>
                <a:spcPts val="1000"/>
              </a:spcBef>
              <a:spcAft>
                <a:spcPts val="0"/>
              </a:spcAft>
              <a:buClr>
                <a:schemeClr val="dk1"/>
              </a:buClr>
              <a:buSzPts val="2400"/>
              <a:buFont typeface="Calibri"/>
              <a:buAutoNum type="alphaLcParenR"/>
            </a:pPr>
            <a:r>
              <a:rPr lang="sv-SE" sz="2400"/>
              <a:t>……..</a:t>
            </a:r>
            <a:endParaRPr sz="2400"/>
          </a:p>
          <a:p>
            <a:pPr marL="228600" lvl="0" indent="-76200" algn="l" rtl="0">
              <a:lnSpc>
                <a:spcPct val="90000"/>
              </a:lnSpc>
              <a:spcBef>
                <a:spcPts val="1000"/>
              </a:spcBef>
              <a:spcAft>
                <a:spcPts val="0"/>
              </a:spcAft>
              <a:buClr>
                <a:schemeClr val="dk1"/>
              </a:buClr>
              <a:buSzPts val="2400"/>
              <a:buNone/>
            </a:pPr>
            <a:endParaRPr sz="2400"/>
          </a:p>
        </p:txBody>
      </p:sp>
      <p:sp>
        <p:nvSpPr>
          <p:cNvPr id="322" name="Google Shape;32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sv-SE"/>
              <a:t>14 september 2022</a:t>
            </a:r>
            <a:endParaRPr/>
          </a:p>
        </p:txBody>
      </p:sp>
      <p:sp>
        <p:nvSpPr>
          <p:cNvPr id="323" name="Google Shape;32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sv-SE"/>
              <a:t>Namn Efternamn</a:t>
            </a:r>
            <a:endParaRPr/>
          </a:p>
        </p:txBody>
      </p:sp>
      <p:sp>
        <p:nvSpPr>
          <p:cNvPr id="324" name="Google Shape;32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sv-SE"/>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8"/>
        <p:cNvGrpSpPr/>
        <p:nvPr/>
      </p:nvGrpSpPr>
      <p:grpSpPr>
        <a:xfrm>
          <a:off x="0" y="0"/>
          <a:ext cx="0" cy="0"/>
          <a:chOff x="0" y="0"/>
          <a:chExt cx="0" cy="0"/>
        </a:xfrm>
      </p:grpSpPr>
      <p:sp>
        <p:nvSpPr>
          <p:cNvPr id="329" name="Google Shape;329;p14"/>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30" name="Google Shape;33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Quotes - exitpolls</a:t>
            </a:r>
            <a:endParaRPr/>
          </a:p>
        </p:txBody>
      </p:sp>
      <p:sp>
        <p:nvSpPr>
          <p:cNvPr id="331" name="Google Shape;331;p14"/>
          <p:cNvSpPr/>
          <p:nvPr/>
        </p:nvSpPr>
        <p:spPr>
          <a:xfrm>
            <a:off x="669036" y="1677373"/>
            <a:ext cx="10853928" cy="18288"/>
          </a:xfrm>
          <a:custGeom>
            <a:avLst/>
            <a:gdLst/>
            <a:ahLst/>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32" name="Google Shape;332;p14"/>
          <p:cNvSpPr txBox="1">
            <a:spLocks noGrp="1"/>
          </p:cNvSpPr>
          <p:nvPr>
            <p:ph type="body" idx="1"/>
          </p:nvPr>
        </p:nvSpPr>
        <p:spPr>
          <a:xfrm>
            <a:off x="838200" y="1929384"/>
            <a:ext cx="10515600" cy="425196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400"/>
              <a:buChar char="•"/>
            </a:pPr>
            <a:r>
              <a:rPr lang="sv-SE" sz="2400">
                <a:latin typeface="Calibri"/>
                <a:ea typeface="Calibri"/>
                <a:cs typeface="Calibri"/>
                <a:sym typeface="Calibri"/>
              </a:rPr>
              <a:t>To study together with other international students, with different backgrounds. I have improved my skills by learning from everyone</a:t>
            </a:r>
            <a:endParaRPr/>
          </a:p>
          <a:p>
            <a:pPr marL="228600" lvl="0" indent="-228600" algn="l" rtl="0">
              <a:lnSpc>
                <a:spcPct val="90000"/>
              </a:lnSpc>
              <a:spcBef>
                <a:spcPts val="1800"/>
              </a:spcBef>
              <a:spcAft>
                <a:spcPts val="0"/>
              </a:spcAft>
              <a:buClr>
                <a:schemeClr val="dk1"/>
              </a:buClr>
              <a:buSzPts val="2400"/>
              <a:buChar char="•"/>
            </a:pPr>
            <a:r>
              <a:rPr lang="sv-SE" sz="2400">
                <a:latin typeface="Calibri"/>
                <a:ea typeface="Calibri"/>
                <a:cs typeface="Calibri"/>
                <a:sym typeface="Calibri"/>
              </a:rPr>
              <a:t>I think my favorite part of the study was having an international class. XXX is meant to be a collaborative course. Although we focus on XXXX mostly on the Swedish or European setting, having perspectives from different cultural backgrounds enhances the whole experience.</a:t>
            </a:r>
            <a:endParaRPr sz="2400">
              <a:latin typeface="Calibri"/>
              <a:ea typeface="Calibri"/>
              <a:cs typeface="Calibri"/>
              <a:sym typeface="Calibri"/>
            </a:endParaRPr>
          </a:p>
          <a:p>
            <a:pPr marL="228600" lvl="0" indent="-228600" algn="l" rtl="0">
              <a:lnSpc>
                <a:spcPct val="90000"/>
              </a:lnSpc>
              <a:spcBef>
                <a:spcPts val="1800"/>
              </a:spcBef>
              <a:spcAft>
                <a:spcPts val="0"/>
              </a:spcAft>
              <a:buClr>
                <a:schemeClr val="dk1"/>
              </a:buClr>
              <a:buSzPts val="2400"/>
              <a:buChar char="•"/>
            </a:pPr>
            <a:r>
              <a:rPr lang="sv-SE" sz="2400">
                <a:latin typeface="Calibri"/>
                <a:ea typeface="Calibri"/>
                <a:cs typeface="Calibri"/>
                <a:sym typeface="Calibri"/>
              </a:rPr>
              <a:t>Meeting people from different corners of the world.</a:t>
            </a:r>
            <a:endParaRPr sz="2400">
              <a:latin typeface="Calibri"/>
              <a:ea typeface="Calibri"/>
              <a:cs typeface="Calibri"/>
              <a:sym typeface="Calibri"/>
            </a:endParaRPr>
          </a:p>
          <a:p>
            <a:pPr marL="228600" lvl="0" indent="-228600" algn="l" rtl="0">
              <a:lnSpc>
                <a:spcPct val="90000"/>
              </a:lnSpc>
              <a:spcBef>
                <a:spcPts val="1800"/>
              </a:spcBef>
              <a:spcAft>
                <a:spcPts val="0"/>
              </a:spcAft>
              <a:buClr>
                <a:schemeClr val="dk1"/>
              </a:buClr>
              <a:buSzPts val="2400"/>
              <a:buChar char="•"/>
            </a:pPr>
            <a:r>
              <a:rPr lang="sv-SE" sz="2400">
                <a:latin typeface="Calibri"/>
                <a:ea typeface="Calibri"/>
                <a:cs typeface="Calibri"/>
                <a:sym typeface="Calibri"/>
              </a:rPr>
              <a:t>Leave bias at the door and be aware of your cultural background when assessing a new piece of information.</a:t>
            </a:r>
            <a:endParaRPr sz="2400">
              <a:latin typeface="Calibri"/>
              <a:ea typeface="Calibri"/>
              <a:cs typeface="Calibri"/>
              <a:sym typeface="Calibri"/>
            </a:endParaRPr>
          </a:p>
          <a:p>
            <a:pPr marL="228600" lvl="0" indent="-76200" algn="l" rtl="0">
              <a:lnSpc>
                <a:spcPct val="90000"/>
              </a:lnSpc>
              <a:spcBef>
                <a:spcPts val="1000"/>
              </a:spcBef>
              <a:spcAft>
                <a:spcPts val="0"/>
              </a:spcAft>
              <a:buClr>
                <a:schemeClr val="dk1"/>
              </a:buClr>
              <a:buSzPts val="2400"/>
              <a:buNone/>
            </a:pPr>
            <a:endParaRPr sz="2400"/>
          </a:p>
        </p:txBody>
      </p:sp>
      <p:sp>
        <p:nvSpPr>
          <p:cNvPr id="333" name="Google Shape;333;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sv-SE"/>
              <a:t>14 september 2022</a:t>
            </a:r>
            <a:endParaRPr/>
          </a:p>
        </p:txBody>
      </p:sp>
      <p:sp>
        <p:nvSpPr>
          <p:cNvPr id="334" name="Google Shape;334;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None/>
            </a:pPr>
            <a:r>
              <a:rPr lang="sv-SE"/>
              <a:t>Namn Efternamn</a:t>
            </a:r>
            <a:endParaRPr/>
          </a:p>
        </p:txBody>
      </p:sp>
      <p:sp>
        <p:nvSpPr>
          <p:cNvPr id="335" name="Google Shape;335;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rmAutofit/>
          </a:bodyPr>
          <a:lstStyle/>
          <a:p>
            <a:pPr marL="0" lvl="0" indent="0" algn="r" rtl="0">
              <a:spcBef>
                <a:spcPts val="0"/>
              </a:spcBef>
              <a:spcAft>
                <a:spcPts val="0"/>
              </a:spcAft>
              <a:buNone/>
            </a:pPr>
            <a:fld id="{00000000-1234-1234-1234-123412341234}" type="slidenum">
              <a:rPr lang="sv-SE"/>
              <a:t>14</a:t>
            </a:fld>
            <a:endParaRPr/>
          </a:p>
        </p:txBody>
      </p:sp>
      <p:pic>
        <p:nvPicPr>
          <p:cNvPr id="336" name="Google Shape;336;p14" descr="C:\Users\zoesaf\AppData\Local\Temp\ki_logo_rgb.png"/>
          <p:cNvPicPr preferRelativeResize="0"/>
          <p:nvPr/>
        </p:nvPicPr>
        <p:blipFill rotWithShape="1">
          <a:blip r:embed="rId3">
            <a:alphaModFix/>
          </a:blip>
          <a:srcRect/>
          <a:stretch/>
        </p:blipFill>
        <p:spPr>
          <a:xfrm>
            <a:off x="8282448" y="216275"/>
            <a:ext cx="3399503" cy="1623262"/>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15"/>
          <p:cNvSpPr txBox="1">
            <a:spLocks noGrp="1"/>
          </p:cNvSpPr>
          <p:nvPr>
            <p:ph type="title"/>
          </p:nvPr>
        </p:nvSpPr>
        <p:spPr>
          <a:xfrm>
            <a:off x="838200" y="30416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just" rtl="0">
              <a:lnSpc>
                <a:spcPct val="90000"/>
              </a:lnSpc>
              <a:spcBef>
                <a:spcPts val="0"/>
              </a:spcBef>
              <a:spcAft>
                <a:spcPts val="0"/>
              </a:spcAft>
              <a:buClr>
                <a:schemeClr val="dk1"/>
              </a:buClr>
              <a:buSzPct val="100000"/>
              <a:buFont typeface="Calibri"/>
              <a:buNone/>
            </a:pPr>
            <a:r>
              <a:rPr lang="sv-SE"/>
              <a:t>Alumni: How well does the content of your education match the following aspects of your current job’s demands: </a:t>
            </a:r>
            <a:endParaRPr/>
          </a:p>
        </p:txBody>
      </p:sp>
      <p:graphicFrame>
        <p:nvGraphicFramePr>
          <p:cNvPr id="342" name="Google Shape;342;p15"/>
          <p:cNvGraphicFramePr/>
          <p:nvPr/>
        </p:nvGraphicFramePr>
        <p:xfrm>
          <a:off x="838200" y="1933893"/>
          <a:ext cx="10515625" cy="4421930"/>
        </p:xfrm>
        <a:graphic>
          <a:graphicData uri="http://schemas.openxmlformats.org/drawingml/2006/table">
            <a:tbl>
              <a:tblPr>
                <a:noFill/>
                <a:tableStyleId>{99B6CB8A-0308-4A37-9381-5B6799F4C921}</a:tableStyleId>
              </a:tblPr>
              <a:tblGrid>
                <a:gridCol w="3504825">
                  <a:extLst>
                    <a:ext uri="{9D8B030D-6E8A-4147-A177-3AD203B41FA5}">
                      <a16:colId xmlns:a16="http://schemas.microsoft.com/office/drawing/2014/main" val="20000"/>
                    </a:ext>
                  </a:extLst>
                </a:gridCol>
                <a:gridCol w="3504825">
                  <a:extLst>
                    <a:ext uri="{9D8B030D-6E8A-4147-A177-3AD203B41FA5}">
                      <a16:colId xmlns:a16="http://schemas.microsoft.com/office/drawing/2014/main" val="20001"/>
                    </a:ext>
                  </a:extLst>
                </a:gridCol>
                <a:gridCol w="3505975">
                  <a:extLst>
                    <a:ext uri="{9D8B030D-6E8A-4147-A177-3AD203B41FA5}">
                      <a16:colId xmlns:a16="http://schemas.microsoft.com/office/drawing/2014/main" val="20002"/>
                    </a:ext>
                  </a:extLst>
                </a:gridCol>
              </a:tblGrid>
              <a:tr h="1022975">
                <a:tc>
                  <a:txBody>
                    <a:bodyPr/>
                    <a:lstStyle/>
                    <a:p>
                      <a:pPr marL="0" marR="0" lvl="0" indent="0" algn="l" rtl="0">
                        <a:spcBef>
                          <a:spcPts val="0"/>
                        </a:spcBef>
                        <a:spcAft>
                          <a:spcPts val="0"/>
                        </a:spcAft>
                        <a:buNone/>
                      </a:pPr>
                      <a:r>
                        <a:rPr lang="sv-SE" sz="1200" u="none" strike="noStrike" cap="none">
                          <a:latin typeface="Times New Roman"/>
                          <a:ea typeface="Times New Roman"/>
                          <a:cs typeface="Times New Roman"/>
                          <a:sym typeface="Times New Roman"/>
                        </a:rPr>
                        <a:t> </a:t>
                      </a:r>
                      <a:endParaRPr/>
                    </a:p>
                  </a:txBody>
                  <a:tcPr marL="68575" marR="68575" marT="0" marB="0">
                    <a:lnL w="9525" cap="flat" cmpd="sng">
                      <a:solidFill>
                        <a:srgbClr val="000000">
                          <a:alpha val="0"/>
                        </a:srgbClr>
                      </a:solidFill>
                      <a:prstDash val="solid"/>
                      <a:round/>
                      <a:headEnd type="none" w="sm" len="sm"/>
                      <a:tailEnd type="none" w="sm" len="sm"/>
                    </a:lnL>
                    <a:lnR w="12700" cap="flat" cmpd="sng">
                      <a:solidFill>
                        <a:srgbClr val="000000"/>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sv-SE" sz="1800"/>
                        <a:t>To what extent did your education contribute to you developing the following knowledge and abilities to:</a:t>
                      </a:r>
                      <a:endParaRPr sz="1800">
                        <a:latin typeface="Times New Roman"/>
                        <a:ea typeface="Times New Roman"/>
                        <a:cs typeface="Times New Roman"/>
                        <a:sym typeface="Times New Roman"/>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sv-SE" sz="1800"/>
                        <a:t>To what extent do you need at your current job the following knowledge and abilities to:</a:t>
                      </a:r>
                      <a:endParaRPr sz="1800">
                        <a:latin typeface="Times New Roman"/>
                        <a:ea typeface="Times New Roman"/>
                        <a:cs typeface="Times New Roman"/>
                        <a:sym typeface="Times New Roman"/>
                      </a:endParaRPr>
                    </a:p>
                  </a:txBody>
                  <a:tcPr marL="68575" marR="68575" marT="0" marB="0">
                    <a:lnL w="12700" cap="flat" cmpd="sng">
                      <a:solidFill>
                        <a:srgbClr val="000000"/>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767225">
                <a:tc>
                  <a:txBody>
                    <a:bodyPr/>
                    <a:lstStyle/>
                    <a:p>
                      <a:pPr marL="0" marR="0" lvl="0" indent="0" algn="l" rtl="0">
                        <a:spcBef>
                          <a:spcPts val="0"/>
                        </a:spcBef>
                        <a:spcAft>
                          <a:spcPts val="0"/>
                        </a:spcAft>
                        <a:buNone/>
                      </a:pPr>
                      <a:r>
                        <a:rPr lang="sv-SE" sz="1800">
                          <a:solidFill>
                            <a:schemeClr val="dk1"/>
                          </a:solidFill>
                          <a:latin typeface="Calibri"/>
                          <a:ea typeface="Calibri"/>
                          <a:cs typeface="Calibri"/>
                          <a:sym typeface="Calibri"/>
                        </a:rPr>
                        <a:t>Cooperate in interprofessional teams</a:t>
                      </a:r>
                      <a:endParaRPr sz="1800">
                        <a:latin typeface="Calibri"/>
                        <a:ea typeface="Calibri"/>
                        <a:cs typeface="Calibri"/>
                        <a:sym typeface="Calibri"/>
                      </a:endParaRPr>
                    </a:p>
                  </a:txBody>
                  <a:tcPr marL="68575" marR="68575" marT="0" marB="0">
                    <a:lnL w="9525" cap="flat" cmpd="sng">
                      <a:solidFill>
                        <a:srgbClr val="000000">
                          <a:alpha val="0"/>
                        </a:srgbClr>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sv-SE" sz="1600">
                          <a:latin typeface="Calibri"/>
                          <a:ea typeface="Calibri"/>
                          <a:cs typeface="Calibri"/>
                          <a:sym typeface="Calibri"/>
                        </a:rPr>
                        <a:t>To a very small extent --------To a very large extent</a:t>
                      </a:r>
                      <a:endParaRPr sz="1600">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sv-SE" sz="1600">
                          <a:latin typeface="Calibri"/>
                          <a:ea typeface="Calibri"/>
                          <a:cs typeface="Calibri"/>
                          <a:sym typeface="Calibri"/>
                        </a:rPr>
                        <a:t>To a very small extent --------To a very large extent</a:t>
                      </a:r>
                      <a:endParaRPr sz="1600">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767225">
                <a:tc>
                  <a:txBody>
                    <a:bodyPr/>
                    <a:lstStyle/>
                    <a:p>
                      <a:pPr marL="0" marR="0" lvl="0" indent="0" algn="l" rtl="0">
                        <a:spcBef>
                          <a:spcPts val="0"/>
                        </a:spcBef>
                        <a:spcAft>
                          <a:spcPts val="0"/>
                        </a:spcAft>
                        <a:buNone/>
                      </a:pPr>
                      <a:r>
                        <a:rPr lang="sv-SE" sz="1800">
                          <a:latin typeface="Calibri"/>
                          <a:ea typeface="Calibri"/>
                          <a:cs typeface="Calibri"/>
                          <a:sym typeface="Calibri"/>
                        </a:rPr>
                        <a:t>Apply a global health perspective on a variety of issues</a:t>
                      </a:r>
                      <a:endParaRPr sz="1800">
                        <a:latin typeface="Calibri"/>
                        <a:ea typeface="Calibri"/>
                        <a:cs typeface="Calibri"/>
                        <a:sym typeface="Calibri"/>
                      </a:endParaRPr>
                    </a:p>
                  </a:txBody>
                  <a:tcPr marL="68575" marR="68575" marT="0" marB="0">
                    <a:lnL w="9525" cap="flat" cmpd="sng">
                      <a:solidFill>
                        <a:srgbClr val="000000">
                          <a:alpha val="0"/>
                        </a:srgbClr>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sv-SE" sz="1600">
                          <a:latin typeface="Calibri"/>
                          <a:ea typeface="Calibri"/>
                          <a:cs typeface="Calibri"/>
                          <a:sym typeface="Calibri"/>
                        </a:rPr>
                        <a:t>To a very small extent --------To a very large extent</a:t>
                      </a:r>
                      <a:endParaRPr sz="1600">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sv-SE" sz="1600">
                          <a:latin typeface="Calibri"/>
                          <a:ea typeface="Calibri"/>
                          <a:cs typeface="Calibri"/>
                          <a:sym typeface="Calibri"/>
                        </a:rPr>
                        <a:t>To a very small extent --------To a very large extent</a:t>
                      </a:r>
                      <a:endParaRPr sz="1600">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767225">
                <a:tc>
                  <a:txBody>
                    <a:bodyPr/>
                    <a:lstStyle/>
                    <a:p>
                      <a:pPr marL="0" marR="0" lvl="0" indent="0" algn="l" rtl="0">
                        <a:spcBef>
                          <a:spcPts val="0"/>
                        </a:spcBef>
                        <a:spcAft>
                          <a:spcPts val="0"/>
                        </a:spcAft>
                        <a:buNone/>
                      </a:pPr>
                      <a:r>
                        <a:rPr lang="sv-SE" sz="1800">
                          <a:latin typeface="Calibri"/>
                          <a:ea typeface="Calibri"/>
                          <a:cs typeface="Calibri"/>
                          <a:sym typeface="Calibri"/>
                        </a:rPr>
                        <a:t>Cooperate in diverse cultural environments</a:t>
                      </a:r>
                      <a:endParaRPr sz="1800">
                        <a:latin typeface="Calibri"/>
                        <a:ea typeface="Calibri"/>
                        <a:cs typeface="Calibri"/>
                        <a:sym typeface="Calibri"/>
                      </a:endParaRPr>
                    </a:p>
                  </a:txBody>
                  <a:tcPr marL="68575" marR="68575" marT="0" marB="0">
                    <a:lnL w="9525" cap="flat" cmpd="sng">
                      <a:solidFill>
                        <a:srgbClr val="000000">
                          <a:alpha val="0"/>
                        </a:srgbClr>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sv-SE" sz="1600">
                          <a:latin typeface="Calibri"/>
                          <a:ea typeface="Calibri"/>
                          <a:cs typeface="Calibri"/>
                          <a:sym typeface="Calibri"/>
                        </a:rPr>
                        <a:t>To a very small extent --------To a very large extent</a:t>
                      </a:r>
                      <a:endParaRPr sz="1600">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sv-SE" sz="1600">
                          <a:latin typeface="Calibri"/>
                          <a:ea typeface="Calibri"/>
                          <a:cs typeface="Calibri"/>
                          <a:sym typeface="Calibri"/>
                        </a:rPr>
                        <a:t>To a very small extent --------To a very large extent</a:t>
                      </a:r>
                      <a:endParaRPr sz="1600">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1022975">
                <a:tc>
                  <a:txBody>
                    <a:bodyPr/>
                    <a:lstStyle/>
                    <a:p>
                      <a:pPr marL="0" marR="0" lvl="0" indent="0" algn="l" rtl="0">
                        <a:spcBef>
                          <a:spcPts val="0"/>
                        </a:spcBef>
                        <a:spcAft>
                          <a:spcPts val="0"/>
                        </a:spcAft>
                        <a:buNone/>
                      </a:pPr>
                      <a:r>
                        <a:rPr lang="sv-SE" sz="1800">
                          <a:latin typeface="Calibri"/>
                          <a:ea typeface="Calibri"/>
                          <a:cs typeface="Calibri"/>
                          <a:sym typeface="Calibri"/>
                        </a:rPr>
                        <a:t>Have a broad understanding of international events shaping the world</a:t>
                      </a:r>
                      <a:endParaRPr sz="1800" b="0">
                        <a:latin typeface="Calibri"/>
                        <a:ea typeface="Calibri"/>
                        <a:cs typeface="Calibri"/>
                        <a:sym typeface="Calibri"/>
                      </a:endParaRPr>
                    </a:p>
                  </a:txBody>
                  <a:tcPr marL="68575" marR="68575" marT="0" marB="0">
                    <a:lnL w="9525" cap="flat" cmpd="sng">
                      <a:solidFill>
                        <a:srgbClr val="000000">
                          <a:alpha val="0"/>
                        </a:srgbClr>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spcBef>
                          <a:spcPts val="0"/>
                        </a:spcBef>
                        <a:spcAft>
                          <a:spcPts val="0"/>
                        </a:spcAft>
                        <a:buNone/>
                      </a:pPr>
                      <a:r>
                        <a:rPr lang="sv-SE" sz="1600">
                          <a:latin typeface="Calibri"/>
                          <a:ea typeface="Calibri"/>
                          <a:cs typeface="Calibri"/>
                          <a:sym typeface="Calibri"/>
                        </a:rPr>
                        <a:t>To a very small extent --------To a very large extent</a:t>
                      </a:r>
                      <a:endParaRPr sz="1600">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600"/>
                        <a:buFont typeface="Calibri"/>
                        <a:buNone/>
                      </a:pPr>
                      <a:r>
                        <a:rPr lang="sv-SE" sz="1600">
                          <a:latin typeface="Calibri"/>
                          <a:ea typeface="Calibri"/>
                          <a:cs typeface="Calibri"/>
                          <a:sym typeface="Calibri"/>
                        </a:rPr>
                        <a:t>To a very small extent --------To a very large extent</a:t>
                      </a:r>
                      <a:endParaRPr sz="1600">
                        <a:latin typeface="Calibri"/>
                        <a:ea typeface="Calibri"/>
                        <a:cs typeface="Calibri"/>
                        <a:sym typeface="Calibri"/>
                      </a:endParaRPr>
                    </a:p>
                    <a:p>
                      <a:pPr marL="0" marR="0" lvl="0" indent="0" algn="l" rtl="0">
                        <a:spcBef>
                          <a:spcPts val="0"/>
                        </a:spcBef>
                        <a:spcAft>
                          <a:spcPts val="0"/>
                        </a:spcAft>
                        <a:buNone/>
                      </a:pPr>
                      <a:endParaRPr sz="1600">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000000"/>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343" name="Google Shape;343;p15"/>
          <p:cNvSpPr/>
          <p:nvPr/>
        </p:nvSpPr>
        <p:spPr>
          <a:xfrm>
            <a:off x="0" y="0"/>
            <a:ext cx="12192000" cy="457200"/>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Usefulness of education</a:t>
            </a:r>
            <a:endParaRPr/>
          </a:p>
        </p:txBody>
      </p:sp>
      <p:pic>
        <p:nvPicPr>
          <p:cNvPr id="349" name="Google Shape;349;p16"/>
          <p:cNvPicPr preferRelativeResize="0">
            <a:picLocks noGrp="1"/>
          </p:cNvPicPr>
          <p:nvPr>
            <p:ph type="body" idx="1"/>
          </p:nvPr>
        </p:nvPicPr>
        <p:blipFill rotWithShape="1">
          <a:blip r:embed="rId3">
            <a:alphaModFix/>
          </a:blip>
          <a:srcRect/>
          <a:stretch/>
        </p:blipFill>
        <p:spPr>
          <a:xfrm>
            <a:off x="697230" y="1690688"/>
            <a:ext cx="10212508" cy="4802187"/>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53"/>
        <p:cNvGrpSpPr/>
        <p:nvPr/>
      </p:nvGrpSpPr>
      <p:grpSpPr>
        <a:xfrm>
          <a:off x="0" y="0"/>
          <a:ext cx="0" cy="0"/>
          <a:chOff x="0" y="0"/>
          <a:chExt cx="0" cy="0"/>
        </a:xfrm>
      </p:grpSpPr>
      <p:sp>
        <p:nvSpPr>
          <p:cNvPr id="354" name="Google Shape;354;p17"/>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55" name="Google Shape;355;p17"/>
          <p:cNvSpPr txBox="1">
            <a:spLocks noGrp="1"/>
          </p:cNvSpPr>
          <p:nvPr>
            <p:ph type="title"/>
          </p:nvPr>
        </p:nvSpPr>
        <p:spPr>
          <a:xfrm>
            <a:off x="572493" y="238539"/>
            <a:ext cx="11018520" cy="1434415"/>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Quotes – Survey to teachers</a:t>
            </a:r>
            <a:endParaRPr/>
          </a:p>
        </p:txBody>
      </p:sp>
      <p:sp>
        <p:nvSpPr>
          <p:cNvPr id="356" name="Google Shape;356;p17"/>
          <p:cNvSpPr/>
          <p:nvPr/>
        </p:nvSpPr>
        <p:spPr>
          <a:xfrm>
            <a:off x="572493" y="1681544"/>
            <a:ext cx="10972800" cy="18288"/>
          </a:xfrm>
          <a:custGeom>
            <a:avLst/>
            <a:gdLst/>
            <a:ahLst/>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4901"/>
            </a:schemeClr>
          </a:solidFill>
          <a:ln w="44450" cap="rnd" cmpd="sng">
            <a:solidFill>
              <a:schemeClr val="accent2">
                <a:alpha val="74901"/>
              </a:schemeClr>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57" name="Google Shape;357;p17"/>
          <p:cNvSpPr txBox="1">
            <a:spLocks noGrp="1"/>
          </p:cNvSpPr>
          <p:nvPr>
            <p:ph type="body" idx="1"/>
          </p:nvPr>
        </p:nvSpPr>
        <p:spPr>
          <a:xfrm>
            <a:off x="572492" y="2071316"/>
            <a:ext cx="11137727" cy="4119172"/>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Clr>
                <a:schemeClr val="dk1"/>
              </a:buClr>
              <a:buSzPts val="2400"/>
              <a:buChar char="•"/>
            </a:pPr>
            <a:r>
              <a:rPr lang="sv-SE" sz="2400"/>
              <a:t>I plan to continue to have some parts digital. I think "hybrid" teaching will be very useful in the future. Good to invite teachers without the need to travel to KI (considering CO2 etc).</a:t>
            </a:r>
            <a:endParaRPr sz="2400"/>
          </a:p>
          <a:p>
            <a:pPr marL="228600" lvl="0" indent="-228600" algn="l" rtl="0">
              <a:lnSpc>
                <a:spcPct val="100000"/>
              </a:lnSpc>
              <a:spcBef>
                <a:spcPts val="600"/>
              </a:spcBef>
              <a:spcAft>
                <a:spcPts val="0"/>
              </a:spcAft>
              <a:buClr>
                <a:schemeClr val="dk1"/>
              </a:buClr>
              <a:buSzPts val="2400"/>
              <a:buChar char="•"/>
            </a:pPr>
            <a:r>
              <a:rPr lang="sv-SE" sz="2400"/>
              <a:t>We can now include course lecturers who cannot be on site - they can participate online. Make course scheduling easier and enhances possibilities to get the best speakers!</a:t>
            </a:r>
            <a:endParaRPr sz="2400"/>
          </a:p>
          <a:p>
            <a:pPr marL="228600" lvl="0" indent="-228600" algn="l" rtl="0">
              <a:lnSpc>
                <a:spcPct val="100000"/>
              </a:lnSpc>
              <a:spcBef>
                <a:spcPts val="600"/>
              </a:spcBef>
              <a:spcAft>
                <a:spcPts val="0"/>
              </a:spcAft>
              <a:buClr>
                <a:schemeClr val="dk1"/>
              </a:buClr>
              <a:buSzPts val="2400"/>
              <a:buChar char="•"/>
            </a:pPr>
            <a:r>
              <a:rPr lang="sv-SE" sz="2400"/>
              <a:t>Some (lectures) are even better digitally, and we have the opportunity to have lecturers from other universities without traveling.</a:t>
            </a:r>
            <a:endParaRPr sz="2400"/>
          </a:p>
          <a:p>
            <a:pPr marL="228600" lvl="0" indent="-228600" algn="l" rtl="0">
              <a:lnSpc>
                <a:spcPct val="100000"/>
              </a:lnSpc>
              <a:spcBef>
                <a:spcPts val="600"/>
              </a:spcBef>
              <a:spcAft>
                <a:spcPts val="0"/>
              </a:spcAft>
              <a:buClr>
                <a:schemeClr val="dk1"/>
              </a:buClr>
              <a:buSzPts val="2400"/>
              <a:buChar char="•"/>
            </a:pPr>
            <a:r>
              <a:rPr lang="sv-SE" sz="2400"/>
              <a:t>I have created short, pre-recorded lectures and provided my students with open online available lectures from world-known experts. </a:t>
            </a:r>
            <a:endParaRPr sz="2400"/>
          </a:p>
          <a:p>
            <a:pPr marL="228600" lvl="0" indent="-228600" algn="l" rtl="0">
              <a:lnSpc>
                <a:spcPct val="100000"/>
              </a:lnSpc>
              <a:spcBef>
                <a:spcPts val="600"/>
              </a:spcBef>
              <a:spcAft>
                <a:spcPts val="0"/>
              </a:spcAft>
              <a:buClr>
                <a:schemeClr val="dk1"/>
              </a:buClr>
              <a:buSzPts val="2400"/>
              <a:buChar char="•"/>
            </a:pPr>
            <a:r>
              <a:rPr lang="sv-SE" sz="2400"/>
              <a:t>Tillgång till lärare från andra länder kan bli en viktig kvalitetshöjare. Även internationella alumner som lättare kan nätverka med studenterna.</a:t>
            </a:r>
            <a:endParaRPr/>
          </a:p>
          <a:p>
            <a:pPr marL="228600" lvl="0" indent="-76200" algn="l" rtl="0">
              <a:lnSpc>
                <a:spcPct val="100000"/>
              </a:lnSpc>
              <a:spcBef>
                <a:spcPts val="600"/>
              </a:spcBef>
              <a:spcAft>
                <a:spcPts val="0"/>
              </a:spcAft>
              <a:buClr>
                <a:schemeClr val="dk1"/>
              </a:buClr>
              <a:buSzPts val="2400"/>
              <a:buNone/>
            </a:pPr>
            <a:endParaRPr sz="2400"/>
          </a:p>
        </p:txBody>
      </p:sp>
      <p:sp>
        <p:nvSpPr>
          <p:cNvPr id="358" name="Google Shape;358;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sv-SE"/>
              <a:t>14 september 2022</a:t>
            </a:r>
            <a:endParaRPr/>
          </a:p>
        </p:txBody>
      </p:sp>
      <p:sp>
        <p:nvSpPr>
          <p:cNvPr id="359" name="Google Shape;35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None/>
            </a:pPr>
            <a:r>
              <a:rPr lang="sv-SE"/>
              <a:t>Namn Efternamn</a:t>
            </a:r>
            <a:endParaRPr/>
          </a:p>
        </p:txBody>
      </p:sp>
      <p:sp>
        <p:nvSpPr>
          <p:cNvPr id="360" name="Google Shape;360;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rmAutofit/>
          </a:bodyPr>
          <a:lstStyle/>
          <a:p>
            <a:pPr marL="0" lvl="0" indent="0" algn="r" rtl="0">
              <a:spcBef>
                <a:spcPts val="0"/>
              </a:spcBef>
              <a:spcAft>
                <a:spcPts val="0"/>
              </a:spcAft>
              <a:buNone/>
            </a:pPr>
            <a:fld id="{00000000-1234-1234-1234-123412341234}" type="slidenum">
              <a:rPr lang="sv-SE"/>
              <a:t>17</a:t>
            </a:fld>
            <a:endParaRPr/>
          </a:p>
        </p:txBody>
      </p:sp>
      <p:pic>
        <p:nvPicPr>
          <p:cNvPr id="361" name="Google Shape;361;p17" descr="C:\Users\zoesaf\AppData\Local\Temp\ki_logo_rgb.png"/>
          <p:cNvPicPr preferRelativeResize="0"/>
          <p:nvPr/>
        </p:nvPicPr>
        <p:blipFill rotWithShape="1">
          <a:blip r:embed="rId3">
            <a:alphaModFix/>
          </a:blip>
          <a:srcRect/>
          <a:stretch/>
        </p:blipFill>
        <p:spPr>
          <a:xfrm>
            <a:off x="8386915" y="235357"/>
            <a:ext cx="3399503" cy="1623262"/>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65"/>
        <p:cNvGrpSpPr/>
        <p:nvPr/>
      </p:nvGrpSpPr>
      <p:grpSpPr>
        <a:xfrm>
          <a:off x="0" y="0"/>
          <a:ext cx="0" cy="0"/>
          <a:chOff x="0" y="0"/>
          <a:chExt cx="0" cy="0"/>
        </a:xfrm>
      </p:grpSpPr>
      <p:sp>
        <p:nvSpPr>
          <p:cNvPr id="366" name="Google Shape;366;p18"/>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67" name="Google Shape;367;p18"/>
          <p:cNvSpPr txBox="1">
            <a:spLocks noGrp="1"/>
          </p:cNvSpPr>
          <p:nvPr>
            <p:ph type="ctrTitle"/>
          </p:nvPr>
        </p:nvSpPr>
        <p:spPr>
          <a:xfrm>
            <a:off x="638882" y="3577456"/>
            <a:ext cx="10909640" cy="1687814"/>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5600"/>
              <a:buFont typeface="Calibri"/>
              <a:buNone/>
            </a:pPr>
            <a:r>
              <a:rPr lang="sv-SE" sz="5600"/>
              <a:t>Common pitfalls in question design</a:t>
            </a:r>
            <a:endParaRPr/>
          </a:p>
        </p:txBody>
      </p:sp>
      <p:sp>
        <p:nvSpPr>
          <p:cNvPr id="368" name="Google Shape;368;p18"/>
          <p:cNvSpPr txBox="1">
            <a:spLocks noGrp="1"/>
          </p:cNvSpPr>
          <p:nvPr>
            <p:ph type="subTitle" idx="1"/>
          </p:nvPr>
        </p:nvSpPr>
        <p:spPr>
          <a:xfrm>
            <a:off x="638881" y="5660607"/>
            <a:ext cx="10909643" cy="552659"/>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sv-SE"/>
              <a:t>Zoe Säflund </a:t>
            </a:r>
            <a:endParaRPr/>
          </a:p>
        </p:txBody>
      </p:sp>
      <p:pic>
        <p:nvPicPr>
          <p:cNvPr id="369" name="Google Shape;369;p18"/>
          <p:cNvPicPr preferRelativeResize="0"/>
          <p:nvPr/>
        </p:nvPicPr>
        <p:blipFill rotWithShape="1">
          <a:blip r:embed="rId3">
            <a:alphaModFix/>
          </a:blip>
          <a:srcRect/>
          <a:stretch/>
        </p:blipFill>
        <p:spPr>
          <a:xfrm>
            <a:off x="3351698" y="591670"/>
            <a:ext cx="5484008" cy="2742004"/>
          </a:xfrm>
          <a:prstGeom prst="rect">
            <a:avLst/>
          </a:prstGeom>
          <a:noFill/>
          <a:ln>
            <a:noFill/>
          </a:ln>
        </p:spPr>
      </p:pic>
      <p:sp>
        <p:nvSpPr>
          <p:cNvPr id="370" name="Google Shape;370;p18"/>
          <p:cNvSpPr/>
          <p:nvPr/>
        </p:nvSpPr>
        <p:spPr>
          <a:xfrm>
            <a:off x="3807702" y="5509052"/>
            <a:ext cx="4572000" cy="18288"/>
          </a:xfrm>
          <a:custGeom>
            <a:avLst/>
            <a:gdLst/>
            <a:ahLst/>
            <a:cxnLst/>
            <a:rect l="l" t="t" r="r" b="b"/>
            <a:pathLst>
              <a:path w="4572000" h="18288" fill="none" extrusionOk="0">
                <a:moveTo>
                  <a:pt x="0" y="0"/>
                </a:moveTo>
                <a:cubicBezTo>
                  <a:pt x="105156" y="-20963"/>
                  <a:pt x="340432" y="822"/>
                  <a:pt x="515983" y="0"/>
                </a:cubicBezTo>
                <a:cubicBezTo>
                  <a:pt x="691534" y="-822"/>
                  <a:pt x="850679" y="16479"/>
                  <a:pt x="1031966" y="0"/>
                </a:cubicBezTo>
                <a:cubicBezTo>
                  <a:pt x="1213253" y="-16479"/>
                  <a:pt x="1443646" y="-18730"/>
                  <a:pt x="1639389" y="0"/>
                </a:cubicBezTo>
                <a:cubicBezTo>
                  <a:pt x="1835132" y="18730"/>
                  <a:pt x="2159975" y="18531"/>
                  <a:pt x="2383971" y="0"/>
                </a:cubicBezTo>
                <a:cubicBezTo>
                  <a:pt x="2607967" y="-18531"/>
                  <a:pt x="2719096" y="-12030"/>
                  <a:pt x="2945674" y="0"/>
                </a:cubicBezTo>
                <a:cubicBezTo>
                  <a:pt x="3172252" y="12030"/>
                  <a:pt x="3269167" y="27666"/>
                  <a:pt x="3507377" y="0"/>
                </a:cubicBezTo>
                <a:cubicBezTo>
                  <a:pt x="3745587" y="-27666"/>
                  <a:pt x="4116741" y="18705"/>
                  <a:pt x="4572000" y="0"/>
                </a:cubicBezTo>
                <a:cubicBezTo>
                  <a:pt x="4572895" y="8974"/>
                  <a:pt x="4571454" y="9359"/>
                  <a:pt x="4572000" y="18288"/>
                </a:cubicBezTo>
                <a:cubicBezTo>
                  <a:pt x="4374698" y="3942"/>
                  <a:pt x="4098874" y="-11042"/>
                  <a:pt x="3873137" y="18288"/>
                </a:cubicBezTo>
                <a:cubicBezTo>
                  <a:pt x="3647400" y="47618"/>
                  <a:pt x="3517055" y="5421"/>
                  <a:pt x="3311434" y="18288"/>
                </a:cubicBezTo>
                <a:cubicBezTo>
                  <a:pt x="3105813" y="31155"/>
                  <a:pt x="3025168" y="17856"/>
                  <a:pt x="2749731" y="18288"/>
                </a:cubicBezTo>
                <a:cubicBezTo>
                  <a:pt x="2474294" y="18720"/>
                  <a:pt x="2291766" y="-14168"/>
                  <a:pt x="2050869" y="18288"/>
                </a:cubicBezTo>
                <a:cubicBezTo>
                  <a:pt x="1809972" y="50744"/>
                  <a:pt x="1540276" y="46798"/>
                  <a:pt x="1306286" y="18288"/>
                </a:cubicBezTo>
                <a:cubicBezTo>
                  <a:pt x="1072296" y="-10222"/>
                  <a:pt x="972445" y="19645"/>
                  <a:pt x="790303" y="18288"/>
                </a:cubicBezTo>
                <a:cubicBezTo>
                  <a:pt x="608161" y="16931"/>
                  <a:pt x="200981" y="8241"/>
                  <a:pt x="0" y="18288"/>
                </a:cubicBezTo>
                <a:cubicBezTo>
                  <a:pt x="-229" y="14222"/>
                  <a:pt x="509" y="5816"/>
                  <a:pt x="0" y="0"/>
                </a:cubicBezTo>
                <a:close/>
              </a:path>
              <a:path w="4572000" h="18288" extrusionOk="0">
                <a:moveTo>
                  <a:pt x="0" y="0"/>
                </a:moveTo>
                <a:cubicBezTo>
                  <a:pt x="143285" y="-9565"/>
                  <a:pt x="327959" y="-11498"/>
                  <a:pt x="561703" y="0"/>
                </a:cubicBezTo>
                <a:cubicBezTo>
                  <a:pt x="795447" y="11498"/>
                  <a:pt x="838260" y="18255"/>
                  <a:pt x="1077686" y="0"/>
                </a:cubicBezTo>
                <a:cubicBezTo>
                  <a:pt x="1317112" y="-18255"/>
                  <a:pt x="1437472" y="23514"/>
                  <a:pt x="1639389" y="0"/>
                </a:cubicBezTo>
                <a:cubicBezTo>
                  <a:pt x="1841306" y="-23514"/>
                  <a:pt x="2037142" y="-12551"/>
                  <a:pt x="2292531" y="0"/>
                </a:cubicBezTo>
                <a:cubicBezTo>
                  <a:pt x="2547920" y="12551"/>
                  <a:pt x="2810436" y="-20352"/>
                  <a:pt x="2991394" y="0"/>
                </a:cubicBezTo>
                <a:cubicBezTo>
                  <a:pt x="3172352" y="20352"/>
                  <a:pt x="3530025" y="-13347"/>
                  <a:pt x="3735977" y="0"/>
                </a:cubicBezTo>
                <a:cubicBezTo>
                  <a:pt x="3941929" y="13347"/>
                  <a:pt x="4161497" y="34086"/>
                  <a:pt x="4572000" y="0"/>
                </a:cubicBezTo>
                <a:cubicBezTo>
                  <a:pt x="4571545" y="6162"/>
                  <a:pt x="4571903" y="11775"/>
                  <a:pt x="4572000" y="18288"/>
                </a:cubicBezTo>
                <a:cubicBezTo>
                  <a:pt x="4228040" y="36490"/>
                  <a:pt x="4199736" y="42557"/>
                  <a:pt x="3873137" y="18288"/>
                </a:cubicBezTo>
                <a:cubicBezTo>
                  <a:pt x="3546538" y="-5981"/>
                  <a:pt x="3472124" y="16809"/>
                  <a:pt x="3128554" y="18288"/>
                </a:cubicBezTo>
                <a:cubicBezTo>
                  <a:pt x="2784984" y="19767"/>
                  <a:pt x="2735896" y="-17781"/>
                  <a:pt x="2383971" y="18288"/>
                </a:cubicBezTo>
                <a:cubicBezTo>
                  <a:pt x="2032046" y="54357"/>
                  <a:pt x="2019324" y="2920"/>
                  <a:pt x="1867989" y="18288"/>
                </a:cubicBezTo>
                <a:cubicBezTo>
                  <a:pt x="1716654" y="33656"/>
                  <a:pt x="1418675" y="32575"/>
                  <a:pt x="1169126" y="18288"/>
                </a:cubicBezTo>
                <a:cubicBezTo>
                  <a:pt x="919577" y="4001"/>
                  <a:pt x="798537" y="16165"/>
                  <a:pt x="561703" y="18288"/>
                </a:cubicBezTo>
                <a:cubicBezTo>
                  <a:pt x="324869" y="20411"/>
                  <a:pt x="221395" y="-912"/>
                  <a:pt x="0" y="18288"/>
                </a:cubicBezTo>
                <a:cubicBezTo>
                  <a:pt x="766" y="10800"/>
                  <a:pt x="-457" y="8180"/>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74"/>
        <p:cNvGrpSpPr/>
        <p:nvPr/>
      </p:nvGrpSpPr>
      <p:grpSpPr>
        <a:xfrm>
          <a:off x="0" y="0"/>
          <a:ext cx="0" cy="0"/>
          <a:chOff x="0" y="0"/>
          <a:chExt cx="0" cy="0"/>
        </a:xfrm>
      </p:grpSpPr>
      <p:sp>
        <p:nvSpPr>
          <p:cNvPr id="375" name="Google Shape;375;p19"/>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76" name="Google Shape;376;p19"/>
          <p:cNvSpPr txBox="1">
            <a:spLocks noGrp="1"/>
          </p:cNvSpPr>
          <p:nvPr>
            <p:ph type="title"/>
          </p:nvPr>
        </p:nvSpPr>
        <p:spPr>
          <a:xfrm>
            <a:off x="643470" y="640822"/>
            <a:ext cx="3418659" cy="558314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latin typeface="Calibri"/>
                <a:ea typeface="Calibri"/>
                <a:cs typeface="Calibri"/>
                <a:sym typeface="Calibri"/>
              </a:rPr>
              <a:t>What’s wrong with this question?</a:t>
            </a:r>
            <a:endParaRPr/>
          </a:p>
        </p:txBody>
      </p:sp>
      <p:sp>
        <p:nvSpPr>
          <p:cNvPr id="377" name="Google Shape;377;p19"/>
          <p:cNvSpPr/>
          <p:nvPr/>
        </p:nvSpPr>
        <p:spPr>
          <a:xfrm rot="5400000">
            <a:off x="1627450" y="3462719"/>
            <a:ext cx="5410200" cy="18288"/>
          </a:xfrm>
          <a:custGeom>
            <a:avLst/>
            <a:gdLst/>
            <a:ahLst/>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378" name="Google Shape;378;p19"/>
          <p:cNvGrpSpPr/>
          <p:nvPr/>
        </p:nvGrpSpPr>
        <p:grpSpPr>
          <a:xfrm>
            <a:off x="4648018" y="2615381"/>
            <a:ext cx="6900512" cy="3561580"/>
            <a:chOff x="0" y="0"/>
            <a:chExt cx="6900512" cy="3561580"/>
          </a:xfrm>
        </p:grpSpPr>
        <p:cxnSp>
          <p:nvCxnSpPr>
            <p:cNvPr id="379" name="Google Shape;379;p19"/>
            <p:cNvCxnSpPr/>
            <p:nvPr/>
          </p:nvCxnSpPr>
          <p:spPr>
            <a:xfrm>
              <a:off x="0" y="0"/>
              <a:ext cx="6900512" cy="0"/>
            </a:xfrm>
            <a:prstGeom prst="straightConnector1">
              <a:avLst/>
            </a:prstGeom>
            <a:solidFill>
              <a:schemeClr val="accent2"/>
            </a:solidFill>
            <a:ln w="12700" cap="flat" cmpd="sng">
              <a:solidFill>
                <a:schemeClr val="accent2"/>
              </a:solidFill>
              <a:prstDash val="solid"/>
              <a:miter lim="800000"/>
              <a:headEnd type="none" w="sm" len="sm"/>
              <a:tailEnd type="none" w="sm" len="sm"/>
            </a:ln>
          </p:spPr>
        </p:cxnSp>
        <p:sp>
          <p:nvSpPr>
            <p:cNvPr id="380" name="Google Shape;380;p19"/>
            <p:cNvSpPr/>
            <p:nvPr/>
          </p:nvSpPr>
          <p:spPr>
            <a:xfrm>
              <a:off x="0" y="0"/>
              <a:ext cx="6900512" cy="178079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19"/>
            <p:cNvSpPr txBox="1"/>
            <p:nvPr/>
          </p:nvSpPr>
          <p:spPr>
            <a:xfrm>
              <a:off x="0" y="0"/>
              <a:ext cx="6900512" cy="1780790"/>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chemeClr val="dk1"/>
                </a:buClr>
                <a:buSzPts val="2400"/>
                <a:buFont typeface="Calibri"/>
                <a:buNone/>
              </a:pPr>
              <a:r>
                <a:rPr lang="sv-SE" sz="2400">
                  <a:solidFill>
                    <a:schemeClr val="dk1"/>
                  </a:solidFill>
                  <a:latin typeface="Calibri"/>
                  <a:ea typeface="Calibri"/>
                  <a:cs typeface="Calibri"/>
                  <a:sym typeface="Calibri"/>
                </a:rPr>
                <a:t>Question: </a:t>
              </a:r>
              <a:endParaRPr sz="2400">
                <a:solidFill>
                  <a:schemeClr val="dk1"/>
                </a:solidFill>
                <a:latin typeface="Calibri"/>
                <a:ea typeface="Calibri"/>
                <a:cs typeface="Calibri"/>
                <a:sym typeface="Calibri"/>
              </a:endParaRPr>
            </a:p>
          </p:txBody>
        </p:sp>
        <p:cxnSp>
          <p:nvCxnSpPr>
            <p:cNvPr id="382" name="Google Shape;382;p19"/>
            <p:cNvCxnSpPr/>
            <p:nvPr/>
          </p:nvCxnSpPr>
          <p:spPr>
            <a:xfrm>
              <a:off x="0" y="1780790"/>
              <a:ext cx="6900512" cy="0"/>
            </a:xfrm>
            <a:prstGeom prst="straightConnector1">
              <a:avLst/>
            </a:prstGeom>
            <a:solidFill>
              <a:schemeClr val="accent3"/>
            </a:solidFill>
            <a:ln w="12700" cap="flat" cmpd="sng">
              <a:solidFill>
                <a:schemeClr val="accent3"/>
              </a:solidFill>
              <a:prstDash val="solid"/>
              <a:miter lim="800000"/>
              <a:headEnd type="none" w="sm" len="sm"/>
              <a:tailEnd type="none" w="sm" len="sm"/>
            </a:ln>
          </p:spPr>
        </p:cxnSp>
        <p:sp>
          <p:nvSpPr>
            <p:cNvPr id="383" name="Google Shape;383;p19"/>
            <p:cNvSpPr/>
            <p:nvPr/>
          </p:nvSpPr>
          <p:spPr>
            <a:xfrm>
              <a:off x="0" y="1780790"/>
              <a:ext cx="6900512" cy="178079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19"/>
            <p:cNvSpPr txBox="1"/>
            <p:nvPr/>
          </p:nvSpPr>
          <p:spPr>
            <a:xfrm>
              <a:off x="0" y="1780790"/>
              <a:ext cx="6900512" cy="1780790"/>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chemeClr val="dk1"/>
                </a:buClr>
                <a:buSzPts val="2400"/>
                <a:buFont typeface="Calibri"/>
                <a:buNone/>
              </a:pPr>
              <a:r>
                <a:rPr lang="sv-SE" sz="2400">
                  <a:solidFill>
                    <a:schemeClr val="dk1"/>
                  </a:solidFill>
                  <a:latin typeface="Calibri"/>
                  <a:ea typeface="Calibri"/>
                  <a:cs typeface="Calibri"/>
                  <a:sym typeface="Calibri"/>
                </a:rPr>
                <a:t>„Where was the Declaration of Independence signed?” </a:t>
              </a: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1"/>
        <p:cNvGrpSpPr/>
        <p:nvPr/>
      </p:nvGrpSpPr>
      <p:grpSpPr>
        <a:xfrm>
          <a:off x="0" y="0"/>
          <a:ext cx="0" cy="0"/>
          <a:chOff x="0" y="0"/>
          <a:chExt cx="0" cy="0"/>
        </a:xfrm>
      </p:grpSpPr>
      <p:sp>
        <p:nvSpPr>
          <p:cNvPr id="192" name="Google Shape;192;p2"/>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3" name="Google Shape;193;p2"/>
          <p:cNvSpPr txBox="1">
            <a:spLocks noGrp="1"/>
          </p:cNvSpPr>
          <p:nvPr>
            <p:ph type="title"/>
          </p:nvPr>
        </p:nvSpPr>
        <p:spPr>
          <a:xfrm>
            <a:off x="635000" y="640823"/>
            <a:ext cx="3418659" cy="558314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Overview</a:t>
            </a:r>
            <a:endParaRPr/>
          </a:p>
        </p:txBody>
      </p:sp>
      <p:sp>
        <p:nvSpPr>
          <p:cNvPr id="194" name="Google Shape;194;p2"/>
          <p:cNvSpPr/>
          <p:nvPr/>
        </p:nvSpPr>
        <p:spPr>
          <a:xfrm rot="5400000">
            <a:off x="1627450" y="3462719"/>
            <a:ext cx="5410200" cy="18288"/>
          </a:xfrm>
          <a:custGeom>
            <a:avLst/>
            <a:gdLst/>
            <a:ahLst/>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nvGrpSpPr>
          <p:cNvPr id="195" name="Google Shape;195;p2"/>
          <p:cNvGrpSpPr/>
          <p:nvPr/>
        </p:nvGrpSpPr>
        <p:grpSpPr>
          <a:xfrm>
            <a:off x="4648018" y="640822"/>
            <a:ext cx="6900512" cy="5536140"/>
            <a:chOff x="0" y="0"/>
            <a:chExt cx="6900512" cy="5536140"/>
          </a:xfrm>
        </p:grpSpPr>
        <p:cxnSp>
          <p:nvCxnSpPr>
            <p:cNvPr id="196" name="Google Shape;196;p2"/>
            <p:cNvCxnSpPr/>
            <p:nvPr/>
          </p:nvCxnSpPr>
          <p:spPr>
            <a:xfrm>
              <a:off x="0" y="0"/>
              <a:ext cx="6900512" cy="0"/>
            </a:xfrm>
            <a:prstGeom prst="straightConnector1">
              <a:avLst/>
            </a:prstGeom>
            <a:solidFill>
              <a:schemeClr val="accent2"/>
            </a:solidFill>
            <a:ln w="12700" cap="flat" cmpd="sng">
              <a:solidFill>
                <a:schemeClr val="accent2"/>
              </a:solidFill>
              <a:prstDash val="solid"/>
              <a:miter lim="800000"/>
              <a:headEnd type="none" w="sm" len="sm"/>
              <a:tailEnd type="none" w="sm" len="sm"/>
            </a:ln>
          </p:spPr>
        </p:cxnSp>
        <p:sp>
          <p:nvSpPr>
            <p:cNvPr id="197" name="Google Shape;197;p2"/>
            <p:cNvSpPr/>
            <p:nvPr/>
          </p:nvSpPr>
          <p:spPr>
            <a:xfrm>
              <a:off x="0" y="0"/>
              <a:ext cx="6900512" cy="138403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
            <p:cNvSpPr txBox="1"/>
            <p:nvPr/>
          </p:nvSpPr>
          <p:spPr>
            <a:xfrm>
              <a:off x="0" y="0"/>
              <a:ext cx="6900512" cy="1384035"/>
            </a:xfrm>
            <a:prstGeom prst="rect">
              <a:avLst/>
            </a:prstGeom>
            <a:noFill/>
            <a:ln>
              <a:noFill/>
            </a:ln>
          </p:spPr>
          <p:txBody>
            <a:bodyPr spcFirstLastPara="1" wrap="square" lIns="144775" tIns="144775" rIns="144775" bIns="144775" anchor="t" anchorCtr="0">
              <a:noAutofit/>
            </a:bodyPr>
            <a:lstStyle/>
            <a:p>
              <a:pPr marL="0" marR="0" lvl="0" indent="0" algn="l" rtl="0">
                <a:lnSpc>
                  <a:spcPct val="90000"/>
                </a:lnSpc>
                <a:spcBef>
                  <a:spcPts val="0"/>
                </a:spcBef>
                <a:spcAft>
                  <a:spcPts val="0"/>
                </a:spcAft>
                <a:buClr>
                  <a:schemeClr val="dk1"/>
                </a:buClr>
                <a:buSzPts val="3800"/>
                <a:buFont typeface="Calibri"/>
                <a:buNone/>
              </a:pPr>
              <a:r>
                <a:rPr lang="sv-SE" sz="3800" b="0" i="0" u="none" strike="noStrike" cap="none">
                  <a:solidFill>
                    <a:schemeClr val="dk1"/>
                  </a:solidFill>
                  <a:latin typeface="Calibri"/>
                  <a:ea typeface="Calibri"/>
                  <a:cs typeface="Calibri"/>
                  <a:sym typeface="Calibri"/>
                </a:rPr>
                <a:t>Course evaluations: your experiences</a:t>
              </a:r>
              <a:endParaRPr/>
            </a:p>
          </p:txBody>
        </p:sp>
        <p:cxnSp>
          <p:nvCxnSpPr>
            <p:cNvPr id="199" name="Google Shape;199;p2"/>
            <p:cNvCxnSpPr/>
            <p:nvPr/>
          </p:nvCxnSpPr>
          <p:spPr>
            <a:xfrm>
              <a:off x="0" y="1384035"/>
              <a:ext cx="6900512" cy="0"/>
            </a:xfrm>
            <a:prstGeom prst="straightConnector1">
              <a:avLst/>
            </a:prstGeom>
            <a:solidFill>
              <a:srgbClr val="D07A5B"/>
            </a:solidFill>
            <a:ln w="12700" cap="flat" cmpd="sng">
              <a:solidFill>
                <a:srgbClr val="D07A5B"/>
              </a:solidFill>
              <a:prstDash val="solid"/>
              <a:miter lim="800000"/>
              <a:headEnd type="none" w="sm" len="sm"/>
              <a:tailEnd type="none" w="sm" len="sm"/>
            </a:ln>
          </p:spPr>
        </p:cxnSp>
        <p:sp>
          <p:nvSpPr>
            <p:cNvPr id="200" name="Google Shape;200;p2"/>
            <p:cNvSpPr/>
            <p:nvPr/>
          </p:nvSpPr>
          <p:spPr>
            <a:xfrm>
              <a:off x="0" y="1384035"/>
              <a:ext cx="6900512" cy="138403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2"/>
            <p:cNvSpPr txBox="1"/>
            <p:nvPr/>
          </p:nvSpPr>
          <p:spPr>
            <a:xfrm>
              <a:off x="0" y="1384035"/>
              <a:ext cx="6900512" cy="1384035"/>
            </a:xfrm>
            <a:prstGeom prst="rect">
              <a:avLst/>
            </a:prstGeom>
            <a:noFill/>
            <a:ln>
              <a:noFill/>
            </a:ln>
          </p:spPr>
          <p:txBody>
            <a:bodyPr spcFirstLastPara="1" wrap="square" lIns="144775" tIns="144775" rIns="144775" bIns="144775" anchor="t" anchorCtr="0">
              <a:noAutofit/>
            </a:bodyPr>
            <a:lstStyle/>
            <a:p>
              <a:pPr marL="0" marR="0" lvl="0" indent="0" algn="l" rtl="0">
                <a:lnSpc>
                  <a:spcPct val="90000"/>
                </a:lnSpc>
                <a:spcBef>
                  <a:spcPts val="0"/>
                </a:spcBef>
                <a:spcAft>
                  <a:spcPts val="0"/>
                </a:spcAft>
                <a:buClr>
                  <a:schemeClr val="dk1"/>
                </a:buClr>
                <a:buSzPts val="3800"/>
                <a:buFont typeface="Calibri"/>
                <a:buNone/>
              </a:pPr>
              <a:r>
                <a:rPr lang="sv-SE" sz="3800" b="0" i="0" u="none" strike="noStrike" cap="none">
                  <a:solidFill>
                    <a:schemeClr val="dk1"/>
                  </a:solidFill>
                  <a:latin typeface="Calibri"/>
                  <a:ea typeface="Calibri"/>
                  <a:cs typeface="Calibri"/>
                  <a:sym typeface="Calibri"/>
                </a:rPr>
                <a:t>Taking course evaluations one step further: the KI experience</a:t>
              </a:r>
              <a:endParaRPr/>
            </a:p>
          </p:txBody>
        </p:sp>
        <p:cxnSp>
          <p:nvCxnSpPr>
            <p:cNvPr id="202" name="Google Shape;202;p2"/>
            <p:cNvCxnSpPr/>
            <p:nvPr/>
          </p:nvCxnSpPr>
          <p:spPr>
            <a:xfrm>
              <a:off x="0" y="2768070"/>
              <a:ext cx="6900512" cy="0"/>
            </a:xfrm>
            <a:prstGeom prst="straightConnector1">
              <a:avLst/>
            </a:prstGeom>
            <a:solidFill>
              <a:srgbClr val="B88881"/>
            </a:solidFill>
            <a:ln w="12700" cap="flat" cmpd="sng">
              <a:solidFill>
                <a:srgbClr val="B88881"/>
              </a:solidFill>
              <a:prstDash val="solid"/>
              <a:miter lim="800000"/>
              <a:headEnd type="none" w="sm" len="sm"/>
              <a:tailEnd type="none" w="sm" len="sm"/>
            </a:ln>
          </p:spPr>
        </p:cxnSp>
        <p:sp>
          <p:nvSpPr>
            <p:cNvPr id="203" name="Google Shape;203;p2"/>
            <p:cNvSpPr/>
            <p:nvPr/>
          </p:nvSpPr>
          <p:spPr>
            <a:xfrm>
              <a:off x="0" y="2768070"/>
              <a:ext cx="6900512" cy="138403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
            <p:cNvSpPr txBox="1"/>
            <p:nvPr/>
          </p:nvSpPr>
          <p:spPr>
            <a:xfrm>
              <a:off x="0" y="2768070"/>
              <a:ext cx="6900512" cy="1384035"/>
            </a:xfrm>
            <a:prstGeom prst="rect">
              <a:avLst/>
            </a:prstGeom>
            <a:noFill/>
            <a:ln>
              <a:noFill/>
            </a:ln>
          </p:spPr>
          <p:txBody>
            <a:bodyPr spcFirstLastPara="1" wrap="square" lIns="144775" tIns="144775" rIns="144775" bIns="144775" anchor="t" anchorCtr="0">
              <a:noAutofit/>
            </a:bodyPr>
            <a:lstStyle/>
            <a:p>
              <a:pPr marL="0" marR="0" lvl="0" indent="0" algn="l" rtl="0">
                <a:lnSpc>
                  <a:spcPct val="90000"/>
                </a:lnSpc>
                <a:spcBef>
                  <a:spcPts val="0"/>
                </a:spcBef>
                <a:spcAft>
                  <a:spcPts val="0"/>
                </a:spcAft>
                <a:buClr>
                  <a:schemeClr val="dk1"/>
                </a:buClr>
                <a:buSzPts val="3800"/>
                <a:buFont typeface="Calibri"/>
                <a:buNone/>
              </a:pPr>
              <a:r>
                <a:rPr lang="sv-SE" sz="3800" b="0" i="0" u="none" strike="noStrike" cap="none">
                  <a:solidFill>
                    <a:schemeClr val="dk1"/>
                  </a:solidFill>
                  <a:latin typeface="Calibri"/>
                  <a:ea typeface="Calibri"/>
                  <a:cs typeface="Calibri"/>
                  <a:sym typeface="Calibri"/>
                </a:rPr>
                <a:t>An example: monitoring internationalisation at KI</a:t>
              </a:r>
              <a:endParaRPr/>
            </a:p>
          </p:txBody>
        </p:sp>
        <p:cxnSp>
          <p:nvCxnSpPr>
            <p:cNvPr id="205" name="Google Shape;205;p2"/>
            <p:cNvCxnSpPr/>
            <p:nvPr/>
          </p:nvCxnSpPr>
          <p:spPr>
            <a:xfrm>
              <a:off x="0" y="4152105"/>
              <a:ext cx="6900512" cy="0"/>
            </a:xfrm>
            <a:prstGeom prst="straightConnector1">
              <a:avLst/>
            </a:prstGeom>
            <a:solidFill>
              <a:srgbClr val="A4A4A4"/>
            </a:solidFill>
            <a:ln w="12700" cap="flat" cmpd="sng">
              <a:solidFill>
                <a:srgbClr val="A4A4A4"/>
              </a:solidFill>
              <a:prstDash val="solid"/>
              <a:miter lim="800000"/>
              <a:headEnd type="none" w="sm" len="sm"/>
              <a:tailEnd type="none" w="sm" len="sm"/>
            </a:ln>
          </p:spPr>
        </p:cxnSp>
        <p:sp>
          <p:nvSpPr>
            <p:cNvPr id="206" name="Google Shape;206;p2"/>
            <p:cNvSpPr/>
            <p:nvPr/>
          </p:nvSpPr>
          <p:spPr>
            <a:xfrm>
              <a:off x="0" y="4152105"/>
              <a:ext cx="6900512" cy="138403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2"/>
            <p:cNvSpPr txBox="1"/>
            <p:nvPr/>
          </p:nvSpPr>
          <p:spPr>
            <a:xfrm>
              <a:off x="0" y="4152105"/>
              <a:ext cx="6900512" cy="1384035"/>
            </a:xfrm>
            <a:prstGeom prst="rect">
              <a:avLst/>
            </a:prstGeom>
            <a:noFill/>
            <a:ln>
              <a:noFill/>
            </a:ln>
          </p:spPr>
          <p:txBody>
            <a:bodyPr spcFirstLastPara="1" wrap="square" lIns="144775" tIns="144775" rIns="144775" bIns="144775" anchor="t" anchorCtr="0">
              <a:noAutofit/>
            </a:bodyPr>
            <a:lstStyle/>
            <a:p>
              <a:pPr marL="0" marR="0" lvl="0" indent="0" algn="l" rtl="0">
                <a:lnSpc>
                  <a:spcPct val="90000"/>
                </a:lnSpc>
                <a:spcBef>
                  <a:spcPts val="0"/>
                </a:spcBef>
                <a:spcAft>
                  <a:spcPts val="0"/>
                </a:spcAft>
                <a:buClr>
                  <a:schemeClr val="dk1"/>
                </a:buClr>
                <a:buSzPts val="3800"/>
                <a:buFont typeface="Calibri"/>
                <a:buNone/>
              </a:pPr>
              <a:r>
                <a:rPr lang="sv-SE" sz="3800" b="0" i="0" u="none" strike="noStrike" cap="none">
                  <a:solidFill>
                    <a:schemeClr val="dk1"/>
                  </a:solidFill>
                  <a:latin typeface="Calibri"/>
                  <a:ea typeface="Calibri"/>
                  <a:cs typeface="Calibri"/>
                  <a:sym typeface="Calibri"/>
                </a:rPr>
                <a:t>Common pitfalls in question design</a:t>
              </a:r>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88"/>
        <p:cNvGrpSpPr/>
        <p:nvPr/>
      </p:nvGrpSpPr>
      <p:grpSpPr>
        <a:xfrm>
          <a:off x="0" y="0"/>
          <a:ext cx="0" cy="0"/>
          <a:chOff x="0" y="0"/>
          <a:chExt cx="0" cy="0"/>
        </a:xfrm>
      </p:grpSpPr>
      <p:sp>
        <p:nvSpPr>
          <p:cNvPr id="389" name="Google Shape;389;p20"/>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90" name="Google Shape;390;p20"/>
          <p:cNvSpPr txBox="1">
            <a:spLocks noGrp="1"/>
          </p:cNvSpPr>
          <p:nvPr>
            <p:ph type="title"/>
          </p:nvPr>
        </p:nvSpPr>
        <p:spPr>
          <a:xfrm>
            <a:off x="635000" y="640823"/>
            <a:ext cx="3418659" cy="558314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Answer…</a:t>
            </a:r>
            <a:endParaRPr/>
          </a:p>
        </p:txBody>
      </p:sp>
      <p:sp>
        <p:nvSpPr>
          <p:cNvPr id="391" name="Google Shape;391;p20"/>
          <p:cNvSpPr/>
          <p:nvPr/>
        </p:nvSpPr>
        <p:spPr>
          <a:xfrm rot="5400000">
            <a:off x="1627450" y="3462719"/>
            <a:ext cx="5410200" cy="18288"/>
          </a:xfrm>
          <a:custGeom>
            <a:avLst/>
            <a:gdLst/>
            <a:ahLst/>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392" name="Google Shape;392;p20"/>
          <p:cNvGrpSpPr/>
          <p:nvPr/>
        </p:nvGrpSpPr>
        <p:grpSpPr>
          <a:xfrm>
            <a:off x="4527032" y="843692"/>
            <a:ext cx="6900512" cy="4593968"/>
            <a:chOff x="0" y="0"/>
            <a:chExt cx="6900512" cy="4593968"/>
          </a:xfrm>
        </p:grpSpPr>
        <p:cxnSp>
          <p:nvCxnSpPr>
            <p:cNvPr id="393" name="Google Shape;393;p20"/>
            <p:cNvCxnSpPr/>
            <p:nvPr/>
          </p:nvCxnSpPr>
          <p:spPr>
            <a:xfrm>
              <a:off x="0" y="0"/>
              <a:ext cx="6900512" cy="0"/>
            </a:xfrm>
            <a:prstGeom prst="straightConnector1">
              <a:avLst/>
            </a:prstGeom>
            <a:solidFill>
              <a:schemeClr val="accent4"/>
            </a:solidFill>
            <a:ln w="12700" cap="flat" cmpd="sng">
              <a:solidFill>
                <a:schemeClr val="accent4"/>
              </a:solidFill>
              <a:prstDash val="solid"/>
              <a:miter lim="800000"/>
              <a:headEnd type="none" w="sm" len="sm"/>
              <a:tailEnd type="none" w="sm" len="sm"/>
            </a:ln>
          </p:spPr>
        </p:cxnSp>
        <p:sp>
          <p:nvSpPr>
            <p:cNvPr id="394" name="Google Shape;394;p20"/>
            <p:cNvSpPr/>
            <p:nvPr/>
          </p:nvSpPr>
          <p:spPr>
            <a:xfrm>
              <a:off x="0" y="0"/>
              <a:ext cx="6900512" cy="229698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0"/>
            <p:cNvSpPr txBox="1"/>
            <p:nvPr/>
          </p:nvSpPr>
          <p:spPr>
            <a:xfrm>
              <a:off x="0" y="0"/>
              <a:ext cx="6900512" cy="2296984"/>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chemeClr val="dk1"/>
                </a:buClr>
                <a:buSzPts val="2400"/>
                <a:buFont typeface="Calibri"/>
                <a:buNone/>
              </a:pPr>
              <a:r>
                <a:rPr lang="sv-SE" sz="2400">
                  <a:solidFill>
                    <a:schemeClr val="dk1"/>
                  </a:solidFill>
                  <a:latin typeface="Calibri"/>
                  <a:ea typeface="Calibri"/>
                  <a:cs typeface="Calibri"/>
                  <a:sym typeface="Calibri"/>
                </a:rPr>
                <a:t>Question: Where was the Declaration of Independence signed? </a:t>
              </a:r>
              <a:endParaRPr sz="2400">
                <a:solidFill>
                  <a:schemeClr val="dk1"/>
                </a:solidFill>
                <a:latin typeface="Calibri"/>
                <a:ea typeface="Calibri"/>
                <a:cs typeface="Calibri"/>
                <a:sym typeface="Calibri"/>
              </a:endParaRPr>
            </a:p>
            <a:p>
              <a:pPr marL="0" marR="0" lvl="0" indent="0" algn="l" rtl="0">
                <a:lnSpc>
                  <a:spcPct val="90000"/>
                </a:lnSpc>
                <a:spcBef>
                  <a:spcPts val="840"/>
                </a:spcBef>
                <a:spcAft>
                  <a:spcPts val="0"/>
                </a:spcAft>
                <a:buClr>
                  <a:schemeClr val="dk1"/>
                </a:buClr>
                <a:buSzPts val="2400"/>
                <a:buFont typeface="Calibri"/>
                <a:buNone/>
              </a:pPr>
              <a:endParaRPr sz="2400">
                <a:solidFill>
                  <a:schemeClr val="dk1"/>
                </a:solidFill>
                <a:latin typeface="Calibri"/>
                <a:ea typeface="Calibri"/>
                <a:cs typeface="Calibri"/>
                <a:sym typeface="Calibri"/>
              </a:endParaRPr>
            </a:p>
            <a:p>
              <a:pPr marL="0" marR="0" lvl="0" indent="0" algn="l" rtl="0">
                <a:lnSpc>
                  <a:spcPct val="90000"/>
                </a:lnSpc>
                <a:spcBef>
                  <a:spcPts val="840"/>
                </a:spcBef>
                <a:spcAft>
                  <a:spcPts val="0"/>
                </a:spcAft>
                <a:buClr>
                  <a:schemeClr val="dk1"/>
                </a:buClr>
                <a:buSzPts val="2400"/>
                <a:buFont typeface="Calibri"/>
                <a:buNone/>
              </a:pPr>
              <a:endParaRPr sz="2400">
                <a:solidFill>
                  <a:schemeClr val="dk1"/>
                </a:solidFill>
                <a:latin typeface="Calibri"/>
                <a:ea typeface="Calibri"/>
                <a:cs typeface="Calibri"/>
                <a:sym typeface="Calibri"/>
              </a:endParaRPr>
            </a:p>
          </p:txBody>
        </p:sp>
        <p:cxnSp>
          <p:nvCxnSpPr>
            <p:cNvPr id="396" name="Google Shape;396;p20"/>
            <p:cNvCxnSpPr/>
            <p:nvPr/>
          </p:nvCxnSpPr>
          <p:spPr>
            <a:xfrm>
              <a:off x="0" y="2296984"/>
              <a:ext cx="6900512" cy="0"/>
            </a:xfrm>
            <a:prstGeom prst="straightConnector1">
              <a:avLst/>
            </a:prstGeom>
            <a:solidFill>
              <a:schemeClr val="accent4"/>
            </a:solidFill>
            <a:ln w="12700" cap="flat" cmpd="sng">
              <a:solidFill>
                <a:schemeClr val="accent4"/>
              </a:solidFill>
              <a:prstDash val="solid"/>
              <a:miter lim="800000"/>
              <a:headEnd type="none" w="sm" len="sm"/>
              <a:tailEnd type="none" w="sm" len="sm"/>
            </a:ln>
          </p:spPr>
        </p:cxnSp>
        <p:sp>
          <p:nvSpPr>
            <p:cNvPr id="397" name="Google Shape;397;p20"/>
            <p:cNvSpPr/>
            <p:nvPr/>
          </p:nvSpPr>
          <p:spPr>
            <a:xfrm>
              <a:off x="0" y="2296984"/>
              <a:ext cx="6900512" cy="229698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0"/>
            <p:cNvSpPr txBox="1"/>
            <p:nvPr/>
          </p:nvSpPr>
          <p:spPr>
            <a:xfrm>
              <a:off x="0" y="2296984"/>
              <a:ext cx="6900512" cy="2296984"/>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chemeClr val="dk1"/>
                </a:buClr>
                <a:buSzPts val="2400"/>
                <a:buFont typeface="Calibri"/>
                <a:buNone/>
              </a:pPr>
              <a:r>
                <a:rPr lang="sv-SE" sz="2400">
                  <a:solidFill>
                    <a:schemeClr val="dk1"/>
                  </a:solidFill>
                  <a:latin typeface="Calibri"/>
                  <a:ea typeface="Calibri"/>
                  <a:cs typeface="Calibri"/>
                  <a:sym typeface="Calibri"/>
                </a:rPr>
                <a:t>Answer: ‘At the bottom’.</a:t>
              </a:r>
              <a:endParaRPr/>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02"/>
        <p:cNvGrpSpPr/>
        <p:nvPr/>
      </p:nvGrpSpPr>
      <p:grpSpPr>
        <a:xfrm>
          <a:off x="0" y="0"/>
          <a:ext cx="0" cy="0"/>
          <a:chOff x="0" y="0"/>
          <a:chExt cx="0" cy="0"/>
        </a:xfrm>
      </p:grpSpPr>
      <p:sp>
        <p:nvSpPr>
          <p:cNvPr id="403" name="Google Shape;403;p21"/>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04" name="Google Shape;404;p21"/>
          <p:cNvSpPr txBox="1">
            <a:spLocks noGrp="1"/>
          </p:cNvSpPr>
          <p:nvPr>
            <p:ph type="title"/>
          </p:nvPr>
        </p:nvSpPr>
        <p:spPr>
          <a:xfrm>
            <a:off x="841248" y="548640"/>
            <a:ext cx="3600860" cy="543153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Times New Roman"/>
              <a:buNone/>
            </a:pPr>
            <a:r>
              <a:rPr lang="sv-SE" sz="5400">
                <a:latin typeface="Times New Roman"/>
                <a:ea typeface="Times New Roman"/>
                <a:cs typeface="Times New Roman"/>
                <a:sym typeface="Times New Roman"/>
              </a:rPr>
              <a:t>Validity</a:t>
            </a:r>
            <a:endParaRPr sz="5400">
              <a:latin typeface="Times New Roman"/>
              <a:ea typeface="Times New Roman"/>
              <a:cs typeface="Times New Roman"/>
              <a:sym typeface="Times New Roman"/>
            </a:endParaRPr>
          </a:p>
        </p:txBody>
      </p:sp>
      <p:sp>
        <p:nvSpPr>
          <p:cNvPr id="405" name="Google Shape;405;p21"/>
          <p:cNvSpPr/>
          <p:nvPr/>
        </p:nvSpPr>
        <p:spPr>
          <a:xfrm rot="5400000">
            <a:off x="2543983" y="3258715"/>
            <a:ext cx="4480560" cy="18288"/>
          </a:xfrm>
          <a:custGeom>
            <a:avLst/>
            <a:gdLst/>
            <a:ahLst/>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06" name="Google Shape;406;p21"/>
          <p:cNvSpPr txBox="1">
            <a:spLocks noGrp="1"/>
          </p:cNvSpPr>
          <p:nvPr>
            <p:ph type="body" idx="1"/>
          </p:nvPr>
        </p:nvSpPr>
        <p:spPr>
          <a:xfrm>
            <a:off x="5126417" y="548640"/>
            <a:ext cx="6224335" cy="543153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400"/>
              <a:buNone/>
            </a:pPr>
            <a:r>
              <a:rPr lang="sv-SE" sz="2400">
                <a:latin typeface="Times New Roman"/>
                <a:ea typeface="Times New Roman"/>
                <a:cs typeface="Times New Roman"/>
                <a:sym typeface="Times New Roman"/>
              </a:rPr>
              <a:t>Do we measure what we are supposed to measure?</a:t>
            </a:r>
            <a:endParaRPr/>
          </a:p>
          <a:p>
            <a:pPr marL="0" lvl="0" indent="0" algn="l" rtl="0">
              <a:lnSpc>
                <a:spcPct val="90000"/>
              </a:lnSpc>
              <a:spcBef>
                <a:spcPts val="1000"/>
              </a:spcBef>
              <a:spcAft>
                <a:spcPts val="0"/>
              </a:spcAft>
              <a:buClr>
                <a:schemeClr val="dk1"/>
              </a:buClr>
              <a:buSzPts val="2400"/>
              <a:buNone/>
            </a:pPr>
            <a:endParaRPr sz="2400">
              <a:latin typeface="Times New Roman"/>
              <a:ea typeface="Times New Roman"/>
              <a:cs typeface="Times New Roman"/>
              <a:sym typeface="Times New Roman"/>
            </a:endParaRPr>
          </a:p>
          <a:p>
            <a:pPr marL="0" lvl="0" indent="0" algn="l" rtl="0">
              <a:lnSpc>
                <a:spcPct val="90000"/>
              </a:lnSpc>
              <a:spcBef>
                <a:spcPts val="1000"/>
              </a:spcBef>
              <a:spcAft>
                <a:spcPts val="0"/>
              </a:spcAft>
              <a:buClr>
                <a:schemeClr val="dk1"/>
              </a:buClr>
              <a:buSzPts val="2400"/>
              <a:buNone/>
            </a:pPr>
            <a:r>
              <a:rPr lang="sv-SE" sz="2400">
                <a:latin typeface="Times New Roman"/>
                <a:ea typeface="Times New Roman"/>
                <a:cs typeface="Times New Roman"/>
                <a:sym typeface="Times New Roman"/>
              </a:rPr>
              <a:t>Remember… not measure what we are NOT supposed to measure!</a:t>
            </a:r>
            <a:endParaRPr/>
          </a:p>
          <a:p>
            <a:pPr marL="0" lvl="0" indent="0" algn="l" rtl="0">
              <a:lnSpc>
                <a:spcPct val="90000"/>
              </a:lnSpc>
              <a:spcBef>
                <a:spcPts val="1000"/>
              </a:spcBef>
              <a:spcAft>
                <a:spcPts val="0"/>
              </a:spcAft>
              <a:buClr>
                <a:schemeClr val="dk1"/>
              </a:buClr>
              <a:buSzPts val="2400"/>
              <a:buNone/>
            </a:pPr>
            <a:endParaRPr sz="2400">
              <a:latin typeface="Times New Roman"/>
              <a:ea typeface="Times New Roman"/>
              <a:cs typeface="Times New Roman"/>
              <a:sym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Shape 410"/>
        <p:cNvGrpSpPr/>
        <p:nvPr/>
      </p:nvGrpSpPr>
      <p:grpSpPr>
        <a:xfrm>
          <a:off x="0" y="0"/>
          <a:ext cx="0" cy="0"/>
          <a:chOff x="0" y="0"/>
          <a:chExt cx="0" cy="0"/>
        </a:xfrm>
      </p:grpSpPr>
      <p:sp>
        <p:nvSpPr>
          <p:cNvPr id="411" name="Google Shape;411;p22"/>
          <p:cNvSpPr txBox="1">
            <a:spLocks noGrp="1"/>
          </p:cNvSpPr>
          <p:nvPr>
            <p:ph type="title"/>
          </p:nvPr>
        </p:nvSpPr>
        <p:spPr>
          <a:xfrm>
            <a:off x="0" y="622300"/>
            <a:ext cx="7499684" cy="79695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5400"/>
              <a:buFont typeface="Calibri"/>
              <a:buNone/>
            </a:pPr>
            <a:r>
              <a:rPr lang="sv-SE" sz="5400"/>
              <a:t>The concept of validity</a:t>
            </a:r>
            <a:endParaRPr sz="5400"/>
          </a:p>
        </p:txBody>
      </p:sp>
      <p:sp>
        <p:nvSpPr>
          <p:cNvPr id="412" name="Google Shape;412;p22"/>
          <p:cNvSpPr txBox="1">
            <a:spLocks noGrp="1"/>
          </p:cNvSpPr>
          <p:nvPr>
            <p:ph type="body" idx="1"/>
          </p:nvPr>
        </p:nvSpPr>
        <p:spPr>
          <a:xfrm>
            <a:off x="639097" y="1937856"/>
            <a:ext cx="10836274" cy="4297843"/>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400"/>
              <a:buChar char="•"/>
            </a:pPr>
            <a:r>
              <a:rPr lang="sv-SE" sz="2400"/>
              <a:t>A judgement of an estimate of how well a test measures what it purports to measure in a particular context.</a:t>
            </a:r>
            <a:endParaRPr/>
          </a:p>
          <a:p>
            <a:pPr marL="228600" lvl="0" indent="-228600" algn="l" rtl="0">
              <a:lnSpc>
                <a:spcPct val="90000"/>
              </a:lnSpc>
              <a:spcBef>
                <a:spcPts val="1000"/>
              </a:spcBef>
              <a:spcAft>
                <a:spcPts val="0"/>
              </a:spcAft>
              <a:buClr>
                <a:schemeClr val="dk1"/>
              </a:buClr>
              <a:buSzPts val="2400"/>
              <a:buChar char="•"/>
            </a:pPr>
            <a:r>
              <a:rPr lang="sv-SE" sz="2400"/>
              <a:t>This means that throughout the measurement procedure or process we need to gather evidence about the appropriateness of inferences drawn from the test results.</a:t>
            </a:r>
            <a:endParaRPr/>
          </a:p>
          <a:p>
            <a:pPr marL="228600" lvl="0" indent="-228600" algn="l" rtl="0">
              <a:lnSpc>
                <a:spcPct val="90000"/>
              </a:lnSpc>
              <a:spcBef>
                <a:spcPts val="1000"/>
              </a:spcBef>
              <a:spcAft>
                <a:spcPts val="0"/>
              </a:spcAft>
              <a:buClr>
                <a:schemeClr val="dk1"/>
              </a:buClr>
              <a:buSzPts val="2400"/>
              <a:buChar char="•"/>
            </a:pPr>
            <a:r>
              <a:rPr lang="sv-SE" sz="2400"/>
              <a:t>A judgement of an instrument’s validity shows how useful the instrument is for a particular purpose with a particular population of people.</a:t>
            </a:r>
            <a:endParaRPr/>
          </a:p>
          <a:p>
            <a:pPr marL="228600" lvl="0" indent="-228600" algn="l" rtl="0">
              <a:lnSpc>
                <a:spcPct val="90000"/>
              </a:lnSpc>
              <a:spcBef>
                <a:spcPts val="1000"/>
              </a:spcBef>
              <a:spcAft>
                <a:spcPts val="0"/>
              </a:spcAft>
              <a:buClr>
                <a:schemeClr val="dk1"/>
              </a:buClr>
              <a:buSzPts val="2400"/>
              <a:buChar char="•"/>
            </a:pPr>
            <a:r>
              <a:rPr lang="sv-SE" sz="2400"/>
              <a:t>What should it mean then that a test is valid?</a:t>
            </a:r>
            <a:endParaRPr/>
          </a:p>
          <a:p>
            <a:pPr marL="228600" lvl="0" indent="-228600" algn="l" rtl="0">
              <a:lnSpc>
                <a:spcPct val="90000"/>
              </a:lnSpc>
              <a:spcBef>
                <a:spcPts val="1000"/>
              </a:spcBef>
              <a:spcAft>
                <a:spcPts val="0"/>
              </a:spcAft>
              <a:buClr>
                <a:schemeClr val="dk1"/>
              </a:buClr>
              <a:buSzPts val="2400"/>
              <a:buChar char="•"/>
            </a:pPr>
            <a:r>
              <a:rPr lang="sv-SE" sz="2400"/>
              <a:t>Important: Validation process – evaluating evidence about validity.</a:t>
            </a:r>
            <a:endParaRPr/>
          </a:p>
          <a:p>
            <a:pPr marL="228600" lvl="0" indent="-76200" algn="l" rtl="0">
              <a:lnSpc>
                <a:spcPct val="90000"/>
              </a:lnSpc>
              <a:spcBef>
                <a:spcPts val="1000"/>
              </a:spcBef>
              <a:spcAft>
                <a:spcPts val="0"/>
              </a:spcAft>
              <a:buClr>
                <a:schemeClr val="dk1"/>
              </a:buClr>
              <a:buSzPts val="2400"/>
              <a:buNone/>
            </a:pPr>
            <a:endParaRPr sz="2400"/>
          </a:p>
          <a:p>
            <a:pPr marL="228600" lvl="0" indent="-76200" algn="l" rtl="0">
              <a:lnSpc>
                <a:spcPct val="90000"/>
              </a:lnSpc>
              <a:spcBef>
                <a:spcPts val="1000"/>
              </a:spcBef>
              <a:spcAft>
                <a:spcPts val="0"/>
              </a:spcAft>
              <a:buClr>
                <a:schemeClr val="dk1"/>
              </a:buClr>
              <a:buSzPts val="2400"/>
              <a:buNone/>
            </a:pPr>
            <a:endParaRPr sz="2400"/>
          </a:p>
        </p:txBody>
      </p:sp>
      <p:sp>
        <p:nvSpPr>
          <p:cNvPr id="413" name="Google Shape;413;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sv-SE">
                <a:solidFill>
                  <a:srgbClr val="808080"/>
                </a:solidFill>
              </a:rPr>
              <a:t>14 September 2022</a:t>
            </a:r>
            <a:endParaRPr>
              <a:solidFill>
                <a:srgbClr val="808080"/>
              </a:solidFill>
            </a:endParaRPr>
          </a:p>
        </p:txBody>
      </p:sp>
      <p:sp>
        <p:nvSpPr>
          <p:cNvPr id="414" name="Google Shape;414;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sv-SE">
                <a:solidFill>
                  <a:srgbClr val="808080"/>
                </a:solidFill>
              </a:rPr>
              <a:t>Zoe Säflund</a:t>
            </a:r>
            <a:endParaRPr/>
          </a:p>
        </p:txBody>
      </p:sp>
      <p:sp>
        <p:nvSpPr>
          <p:cNvPr id="415" name="Google Shape;415;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sv-SE">
                <a:solidFill>
                  <a:srgbClr val="808080"/>
                </a:solidFill>
              </a:rPr>
              <a:t>22</a:t>
            </a:fld>
            <a:endParaRPr>
              <a:solidFill>
                <a:srgbClr val="808080"/>
              </a:solidFill>
            </a:endParaRPr>
          </a:p>
        </p:txBody>
      </p:sp>
      <p:pic>
        <p:nvPicPr>
          <p:cNvPr id="416" name="Google Shape;416;p22" descr="C:\Users\zoesaf\AppData\Local\Temp\ki_logo_rgb.png"/>
          <p:cNvPicPr preferRelativeResize="0"/>
          <p:nvPr/>
        </p:nvPicPr>
        <p:blipFill rotWithShape="1">
          <a:blip r:embed="rId3">
            <a:alphaModFix/>
          </a:blip>
          <a:srcRect/>
          <a:stretch/>
        </p:blipFill>
        <p:spPr>
          <a:xfrm>
            <a:off x="9095874" y="622300"/>
            <a:ext cx="2379497" cy="1062121"/>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20"/>
        <p:cNvGrpSpPr/>
        <p:nvPr/>
      </p:nvGrpSpPr>
      <p:grpSpPr>
        <a:xfrm>
          <a:off x="0" y="0"/>
          <a:ext cx="0" cy="0"/>
          <a:chOff x="0" y="0"/>
          <a:chExt cx="0" cy="0"/>
        </a:xfrm>
      </p:grpSpPr>
      <p:sp>
        <p:nvSpPr>
          <p:cNvPr id="421" name="Google Shape;421;p23"/>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22" name="Google Shape;422;p23"/>
          <p:cNvSpPr txBox="1">
            <a:spLocks noGrp="1"/>
          </p:cNvSpPr>
          <p:nvPr>
            <p:ph type="title"/>
          </p:nvPr>
        </p:nvSpPr>
        <p:spPr>
          <a:xfrm>
            <a:off x="635000" y="640823"/>
            <a:ext cx="3418659" cy="558314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Threats to validity in question design</a:t>
            </a:r>
            <a:endParaRPr/>
          </a:p>
        </p:txBody>
      </p:sp>
      <p:sp>
        <p:nvSpPr>
          <p:cNvPr id="423" name="Google Shape;423;p23"/>
          <p:cNvSpPr/>
          <p:nvPr/>
        </p:nvSpPr>
        <p:spPr>
          <a:xfrm rot="5400000">
            <a:off x="1627450" y="3462719"/>
            <a:ext cx="5410200" cy="18288"/>
          </a:xfrm>
          <a:custGeom>
            <a:avLst/>
            <a:gdLst/>
            <a:ahLst/>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424" name="Google Shape;424;p23"/>
          <p:cNvGrpSpPr/>
          <p:nvPr/>
        </p:nvGrpSpPr>
        <p:grpSpPr>
          <a:xfrm>
            <a:off x="4648018" y="643525"/>
            <a:ext cx="6900512" cy="5530734"/>
            <a:chOff x="0" y="2703"/>
            <a:chExt cx="6900512" cy="5530734"/>
          </a:xfrm>
        </p:grpSpPr>
        <p:cxnSp>
          <p:nvCxnSpPr>
            <p:cNvPr id="425" name="Google Shape;425;p23"/>
            <p:cNvCxnSpPr/>
            <p:nvPr/>
          </p:nvCxnSpPr>
          <p:spPr>
            <a:xfrm>
              <a:off x="0" y="2703"/>
              <a:ext cx="6900512" cy="0"/>
            </a:xfrm>
            <a:prstGeom prst="straightConnector1">
              <a:avLst/>
            </a:prstGeom>
            <a:solidFill>
              <a:schemeClr val="accent2"/>
            </a:solidFill>
            <a:ln w="12700" cap="flat" cmpd="sng">
              <a:solidFill>
                <a:schemeClr val="accent2"/>
              </a:solidFill>
              <a:prstDash val="solid"/>
              <a:miter lim="800000"/>
              <a:headEnd type="none" w="sm" len="sm"/>
              <a:tailEnd type="none" w="sm" len="sm"/>
            </a:ln>
          </p:spPr>
        </p:cxnSp>
        <p:sp>
          <p:nvSpPr>
            <p:cNvPr id="426" name="Google Shape;426;p23"/>
            <p:cNvSpPr/>
            <p:nvPr/>
          </p:nvSpPr>
          <p:spPr>
            <a:xfrm>
              <a:off x="0" y="2703"/>
              <a:ext cx="6900512" cy="1843578"/>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23"/>
            <p:cNvSpPr txBox="1"/>
            <p:nvPr/>
          </p:nvSpPr>
          <p:spPr>
            <a:xfrm>
              <a:off x="0" y="2703"/>
              <a:ext cx="6900512" cy="1843578"/>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chemeClr val="dk1"/>
                </a:buClr>
                <a:buSzPts val="2400"/>
                <a:buFont typeface="Calibri"/>
                <a:buNone/>
              </a:pPr>
              <a:r>
                <a:rPr lang="sv-SE" sz="2400">
                  <a:solidFill>
                    <a:schemeClr val="dk1"/>
                  </a:solidFill>
                  <a:latin typeface="Calibri"/>
                  <a:ea typeface="Calibri"/>
                  <a:cs typeface="Calibri"/>
                  <a:sym typeface="Calibri"/>
                </a:rPr>
                <a:t>Negatively phrased questions </a:t>
              </a:r>
              <a:endParaRPr/>
            </a:p>
          </p:txBody>
        </p:sp>
        <p:cxnSp>
          <p:nvCxnSpPr>
            <p:cNvPr id="428" name="Google Shape;428;p23"/>
            <p:cNvCxnSpPr/>
            <p:nvPr/>
          </p:nvCxnSpPr>
          <p:spPr>
            <a:xfrm>
              <a:off x="0" y="1846281"/>
              <a:ext cx="6900512" cy="0"/>
            </a:xfrm>
            <a:prstGeom prst="straightConnector1">
              <a:avLst/>
            </a:prstGeom>
            <a:solidFill>
              <a:srgbClr val="C47F6E"/>
            </a:solidFill>
            <a:ln w="12700" cap="flat" cmpd="sng">
              <a:solidFill>
                <a:srgbClr val="C47F6E"/>
              </a:solidFill>
              <a:prstDash val="solid"/>
              <a:miter lim="800000"/>
              <a:headEnd type="none" w="sm" len="sm"/>
              <a:tailEnd type="none" w="sm" len="sm"/>
            </a:ln>
          </p:spPr>
        </p:cxnSp>
        <p:sp>
          <p:nvSpPr>
            <p:cNvPr id="429" name="Google Shape;429;p23"/>
            <p:cNvSpPr/>
            <p:nvPr/>
          </p:nvSpPr>
          <p:spPr>
            <a:xfrm>
              <a:off x="0" y="1846281"/>
              <a:ext cx="6900512" cy="1843578"/>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23"/>
            <p:cNvSpPr txBox="1"/>
            <p:nvPr/>
          </p:nvSpPr>
          <p:spPr>
            <a:xfrm>
              <a:off x="0" y="1846281"/>
              <a:ext cx="6900512" cy="1843578"/>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chemeClr val="dk1"/>
                </a:buClr>
                <a:buSzPts val="2400"/>
                <a:buFont typeface="Calibri"/>
                <a:buNone/>
              </a:pPr>
              <a:r>
                <a:rPr lang="sv-SE" sz="2400">
                  <a:solidFill>
                    <a:schemeClr val="dk1"/>
                  </a:solidFill>
                  <a:latin typeface="Calibri"/>
                  <a:ea typeface="Calibri"/>
                  <a:cs typeface="Calibri"/>
                  <a:sym typeface="Calibri"/>
                </a:rPr>
                <a:t>Inappropriate use of language (vague words, jargon etc)</a:t>
              </a:r>
              <a:endParaRPr/>
            </a:p>
          </p:txBody>
        </p:sp>
        <p:cxnSp>
          <p:nvCxnSpPr>
            <p:cNvPr id="431" name="Google Shape;431;p23"/>
            <p:cNvCxnSpPr/>
            <p:nvPr/>
          </p:nvCxnSpPr>
          <p:spPr>
            <a:xfrm>
              <a:off x="0" y="3689859"/>
              <a:ext cx="6900512" cy="0"/>
            </a:xfrm>
            <a:prstGeom prst="straightConnector1">
              <a:avLst/>
            </a:prstGeom>
            <a:solidFill>
              <a:srgbClr val="A4A4A4"/>
            </a:solidFill>
            <a:ln w="12700" cap="flat" cmpd="sng">
              <a:solidFill>
                <a:srgbClr val="A4A4A4"/>
              </a:solidFill>
              <a:prstDash val="solid"/>
              <a:miter lim="800000"/>
              <a:headEnd type="none" w="sm" len="sm"/>
              <a:tailEnd type="none" w="sm" len="sm"/>
            </a:ln>
          </p:spPr>
        </p:cxnSp>
        <p:sp>
          <p:nvSpPr>
            <p:cNvPr id="432" name="Google Shape;432;p23"/>
            <p:cNvSpPr/>
            <p:nvPr/>
          </p:nvSpPr>
          <p:spPr>
            <a:xfrm>
              <a:off x="0" y="3689859"/>
              <a:ext cx="6900512" cy="1843578"/>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23"/>
            <p:cNvSpPr txBox="1"/>
            <p:nvPr/>
          </p:nvSpPr>
          <p:spPr>
            <a:xfrm>
              <a:off x="0" y="3689859"/>
              <a:ext cx="6900512" cy="1843578"/>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chemeClr val="dk1"/>
                </a:buClr>
                <a:buSzPts val="2400"/>
                <a:buFont typeface="Calibri"/>
                <a:buNone/>
              </a:pPr>
              <a:r>
                <a:rPr lang="sv-SE" sz="2400">
                  <a:solidFill>
                    <a:schemeClr val="dk1"/>
                  </a:solidFill>
                  <a:latin typeface="Calibri"/>
                  <a:ea typeface="Calibri"/>
                  <a:cs typeface="Calibri"/>
                  <a:sym typeface="Calibri"/>
                </a:rPr>
                <a:t>Ambiguous terms, tricky or unnecessarily complicated language</a:t>
              </a:r>
              <a:endParaRPr/>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37"/>
        <p:cNvGrpSpPr/>
        <p:nvPr/>
      </p:nvGrpSpPr>
      <p:grpSpPr>
        <a:xfrm>
          <a:off x="0" y="0"/>
          <a:ext cx="0" cy="0"/>
          <a:chOff x="0" y="0"/>
          <a:chExt cx="0" cy="0"/>
        </a:xfrm>
      </p:grpSpPr>
      <p:sp>
        <p:nvSpPr>
          <p:cNvPr id="438" name="Google Shape;438;p24"/>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39" name="Google Shape;439;p24"/>
          <p:cNvSpPr txBox="1">
            <a:spLocks noGrp="1"/>
          </p:cNvSpPr>
          <p:nvPr>
            <p:ph type="title"/>
          </p:nvPr>
        </p:nvSpPr>
        <p:spPr>
          <a:xfrm>
            <a:off x="635000" y="640823"/>
            <a:ext cx="3418659" cy="558314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What’s wrong?</a:t>
            </a:r>
            <a:endParaRPr/>
          </a:p>
        </p:txBody>
      </p:sp>
      <p:sp>
        <p:nvSpPr>
          <p:cNvPr id="440" name="Google Shape;440;p24"/>
          <p:cNvSpPr/>
          <p:nvPr/>
        </p:nvSpPr>
        <p:spPr>
          <a:xfrm rot="5400000">
            <a:off x="1627450" y="3462719"/>
            <a:ext cx="5410200" cy="18288"/>
          </a:xfrm>
          <a:custGeom>
            <a:avLst/>
            <a:gdLst/>
            <a:ahLst/>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441" name="Google Shape;441;p24"/>
          <p:cNvGrpSpPr/>
          <p:nvPr/>
        </p:nvGrpSpPr>
        <p:grpSpPr>
          <a:xfrm>
            <a:off x="4648018" y="640822"/>
            <a:ext cx="6900512" cy="5536140"/>
            <a:chOff x="0" y="0"/>
            <a:chExt cx="6900512" cy="5536140"/>
          </a:xfrm>
        </p:grpSpPr>
        <p:cxnSp>
          <p:nvCxnSpPr>
            <p:cNvPr id="442" name="Google Shape;442;p24"/>
            <p:cNvCxnSpPr/>
            <p:nvPr/>
          </p:nvCxnSpPr>
          <p:spPr>
            <a:xfrm>
              <a:off x="0" y="0"/>
              <a:ext cx="6900512" cy="0"/>
            </a:xfrm>
            <a:prstGeom prst="straightConnector1">
              <a:avLst/>
            </a:prstGeom>
            <a:solidFill>
              <a:schemeClr val="accent2"/>
            </a:solidFill>
            <a:ln w="12700" cap="flat" cmpd="sng">
              <a:solidFill>
                <a:schemeClr val="accent2"/>
              </a:solidFill>
              <a:prstDash val="solid"/>
              <a:miter lim="800000"/>
              <a:headEnd type="none" w="sm" len="sm"/>
              <a:tailEnd type="none" w="sm" len="sm"/>
            </a:ln>
          </p:spPr>
        </p:cxnSp>
        <p:sp>
          <p:nvSpPr>
            <p:cNvPr id="443" name="Google Shape;443;p24"/>
            <p:cNvSpPr/>
            <p:nvPr/>
          </p:nvSpPr>
          <p:spPr>
            <a:xfrm>
              <a:off x="0" y="0"/>
              <a:ext cx="6900512" cy="276807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24"/>
            <p:cNvSpPr txBox="1"/>
            <p:nvPr/>
          </p:nvSpPr>
          <p:spPr>
            <a:xfrm>
              <a:off x="0" y="0"/>
              <a:ext cx="6900512" cy="2768070"/>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chemeClr val="dk1"/>
                </a:buClr>
                <a:buSzPts val="2400"/>
                <a:buFont typeface="Calibri"/>
                <a:buNone/>
              </a:pPr>
              <a:endParaRPr sz="2400">
                <a:solidFill>
                  <a:schemeClr val="dk1"/>
                </a:solidFill>
                <a:latin typeface="Calibri"/>
                <a:ea typeface="Calibri"/>
                <a:cs typeface="Calibri"/>
                <a:sym typeface="Calibri"/>
              </a:endParaRPr>
            </a:p>
            <a:p>
              <a:pPr marL="0" marR="0" lvl="0" indent="0" algn="l" rtl="0">
                <a:lnSpc>
                  <a:spcPct val="90000"/>
                </a:lnSpc>
                <a:spcBef>
                  <a:spcPts val="840"/>
                </a:spcBef>
                <a:spcAft>
                  <a:spcPts val="0"/>
                </a:spcAft>
                <a:buClr>
                  <a:schemeClr val="dk1"/>
                </a:buClr>
                <a:buSzPts val="2400"/>
                <a:buFont typeface="Calibri"/>
                <a:buNone/>
              </a:pPr>
              <a:r>
                <a:rPr lang="sv-SE" sz="2400">
                  <a:solidFill>
                    <a:schemeClr val="dk1"/>
                  </a:solidFill>
                  <a:latin typeface="Calibri"/>
                  <a:ea typeface="Calibri"/>
                  <a:cs typeface="Calibri"/>
                  <a:sym typeface="Calibri"/>
                </a:rPr>
                <a:t>Question: Would you dare to take medicine developed and quality tested with </a:t>
              </a:r>
              <a:r>
                <a:rPr lang="sv-SE" sz="2400" b="1">
                  <a:solidFill>
                    <a:schemeClr val="dk1"/>
                  </a:solidFill>
                  <a:latin typeface="Calibri"/>
                  <a:ea typeface="Calibri"/>
                  <a:cs typeface="Calibri"/>
                  <a:sym typeface="Calibri"/>
                </a:rPr>
                <a:t>AI/computer models</a:t>
              </a:r>
              <a:r>
                <a:rPr lang="sv-SE" sz="2400">
                  <a:solidFill>
                    <a:schemeClr val="dk1"/>
                  </a:solidFill>
                  <a:latin typeface="Calibri"/>
                  <a:ea typeface="Calibri"/>
                  <a:cs typeface="Calibri"/>
                  <a:sym typeface="Calibri"/>
                </a:rPr>
                <a:t>?</a:t>
              </a:r>
              <a:endParaRPr sz="2400">
                <a:solidFill>
                  <a:schemeClr val="dk1"/>
                </a:solidFill>
                <a:latin typeface="Calibri"/>
                <a:ea typeface="Calibri"/>
                <a:cs typeface="Calibri"/>
                <a:sym typeface="Calibri"/>
              </a:endParaRPr>
            </a:p>
          </p:txBody>
        </p:sp>
        <p:cxnSp>
          <p:nvCxnSpPr>
            <p:cNvPr id="445" name="Google Shape;445;p24"/>
            <p:cNvCxnSpPr/>
            <p:nvPr/>
          </p:nvCxnSpPr>
          <p:spPr>
            <a:xfrm>
              <a:off x="0" y="2768070"/>
              <a:ext cx="6900512" cy="0"/>
            </a:xfrm>
            <a:prstGeom prst="straightConnector1">
              <a:avLst/>
            </a:prstGeom>
            <a:solidFill>
              <a:schemeClr val="accent3"/>
            </a:solidFill>
            <a:ln w="12700" cap="flat" cmpd="sng">
              <a:solidFill>
                <a:schemeClr val="accent3"/>
              </a:solidFill>
              <a:prstDash val="solid"/>
              <a:miter lim="800000"/>
              <a:headEnd type="none" w="sm" len="sm"/>
              <a:tailEnd type="none" w="sm" len="sm"/>
            </a:ln>
          </p:spPr>
        </p:cxnSp>
        <p:sp>
          <p:nvSpPr>
            <p:cNvPr id="446" name="Google Shape;446;p24"/>
            <p:cNvSpPr/>
            <p:nvPr/>
          </p:nvSpPr>
          <p:spPr>
            <a:xfrm>
              <a:off x="0" y="2768070"/>
              <a:ext cx="6900512" cy="276807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24"/>
            <p:cNvSpPr txBox="1"/>
            <p:nvPr/>
          </p:nvSpPr>
          <p:spPr>
            <a:xfrm>
              <a:off x="0" y="2768070"/>
              <a:ext cx="6900512" cy="2768070"/>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chemeClr val="dk1"/>
                </a:buClr>
                <a:buSzPts val="2400"/>
                <a:buFont typeface="Calibri"/>
                <a:buNone/>
              </a:pPr>
              <a:r>
                <a:rPr lang="sv-SE" sz="2400">
                  <a:solidFill>
                    <a:schemeClr val="dk1"/>
                  </a:solidFill>
                  <a:latin typeface="Calibri"/>
                  <a:ea typeface="Calibri"/>
                  <a:cs typeface="Calibri"/>
                  <a:sym typeface="Calibri"/>
                </a:rPr>
                <a:t>Answers:</a:t>
              </a:r>
              <a:endParaRPr/>
            </a:p>
            <a:p>
              <a:pPr marL="0" marR="0" lvl="0" indent="0" algn="l" rtl="0">
                <a:lnSpc>
                  <a:spcPct val="90000"/>
                </a:lnSpc>
                <a:spcBef>
                  <a:spcPts val="840"/>
                </a:spcBef>
                <a:spcAft>
                  <a:spcPts val="0"/>
                </a:spcAft>
                <a:buClr>
                  <a:schemeClr val="dk1"/>
                </a:buClr>
                <a:buSzPts val="2400"/>
                <a:buFont typeface="Calibri"/>
                <a:buNone/>
              </a:pPr>
              <a:r>
                <a:rPr lang="sv-SE" sz="2400">
                  <a:solidFill>
                    <a:schemeClr val="dk1"/>
                  </a:solidFill>
                  <a:latin typeface="Calibri"/>
                  <a:ea typeface="Calibri"/>
                  <a:cs typeface="Calibri"/>
                  <a:sym typeface="Calibri"/>
                </a:rPr>
                <a:t>❒      Yes  </a:t>
              </a:r>
              <a:br>
                <a:rPr lang="sv-SE" sz="2400">
                  <a:solidFill>
                    <a:schemeClr val="dk1"/>
                  </a:solidFill>
                  <a:latin typeface="Calibri"/>
                  <a:ea typeface="Calibri"/>
                  <a:cs typeface="Calibri"/>
                  <a:sym typeface="Calibri"/>
                </a:rPr>
              </a:br>
              <a:r>
                <a:rPr lang="sv-SE" sz="2400">
                  <a:solidFill>
                    <a:schemeClr val="dk1"/>
                  </a:solidFill>
                  <a:latin typeface="Calibri"/>
                  <a:ea typeface="Calibri"/>
                  <a:cs typeface="Calibri"/>
                  <a:sym typeface="Calibri"/>
                </a:rPr>
                <a:t>❒      No</a:t>
              </a:r>
              <a:br>
                <a:rPr lang="sv-SE" sz="2400">
                  <a:solidFill>
                    <a:schemeClr val="dk1"/>
                  </a:solidFill>
                  <a:latin typeface="Calibri"/>
                  <a:ea typeface="Calibri"/>
                  <a:cs typeface="Calibri"/>
                  <a:sym typeface="Calibri"/>
                </a:rPr>
              </a:br>
              <a:r>
                <a:rPr lang="sv-SE" sz="2400">
                  <a:solidFill>
                    <a:schemeClr val="dk1"/>
                  </a:solidFill>
                  <a:latin typeface="Calibri"/>
                  <a:ea typeface="Calibri"/>
                  <a:cs typeface="Calibri"/>
                  <a:sym typeface="Calibri"/>
                </a:rPr>
                <a:t>❒      I don’t know</a:t>
              </a:r>
              <a:endParaRPr/>
            </a:p>
          </p:txBody>
        </p:sp>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51"/>
        <p:cNvGrpSpPr/>
        <p:nvPr/>
      </p:nvGrpSpPr>
      <p:grpSpPr>
        <a:xfrm>
          <a:off x="0" y="0"/>
          <a:ext cx="0" cy="0"/>
          <a:chOff x="0" y="0"/>
          <a:chExt cx="0" cy="0"/>
        </a:xfrm>
      </p:grpSpPr>
      <p:sp>
        <p:nvSpPr>
          <p:cNvPr id="452" name="Google Shape;452;p25"/>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53" name="Google Shape;453;p25"/>
          <p:cNvSpPr txBox="1">
            <a:spLocks noGrp="1"/>
          </p:cNvSpPr>
          <p:nvPr>
            <p:ph type="title"/>
          </p:nvPr>
        </p:nvSpPr>
        <p:spPr>
          <a:xfrm>
            <a:off x="841248" y="548640"/>
            <a:ext cx="3600860" cy="543153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Leading / biased questions</a:t>
            </a:r>
            <a:endParaRPr sz="5400"/>
          </a:p>
        </p:txBody>
      </p:sp>
      <p:sp>
        <p:nvSpPr>
          <p:cNvPr id="454" name="Google Shape;454;p25"/>
          <p:cNvSpPr/>
          <p:nvPr/>
        </p:nvSpPr>
        <p:spPr>
          <a:xfrm rot="5400000">
            <a:off x="2543983" y="3258715"/>
            <a:ext cx="4480560" cy="18288"/>
          </a:xfrm>
          <a:custGeom>
            <a:avLst/>
            <a:gdLst/>
            <a:ahLst/>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55" name="Google Shape;455;p25"/>
          <p:cNvSpPr txBox="1">
            <a:spLocks noGrp="1"/>
          </p:cNvSpPr>
          <p:nvPr>
            <p:ph type="body" idx="1"/>
          </p:nvPr>
        </p:nvSpPr>
        <p:spPr>
          <a:xfrm>
            <a:off x="5126418" y="552091"/>
            <a:ext cx="6224335" cy="5431536"/>
          </a:xfrm>
          <a:prstGeom prst="rect">
            <a:avLst/>
          </a:prstGeom>
          <a:noFill/>
          <a:ln>
            <a:noFill/>
          </a:ln>
        </p:spPr>
        <p:txBody>
          <a:bodyPr spcFirstLastPara="1" wrap="square" lIns="91425" tIns="45700" rIns="91425" bIns="45700" anchor="ctr" anchorCtr="0">
            <a:normAutofit/>
          </a:bodyPr>
          <a:lstStyle/>
          <a:p>
            <a:pPr marL="228600" lvl="0" indent="-228600" algn="l" rtl="0">
              <a:lnSpc>
                <a:spcPct val="90000"/>
              </a:lnSpc>
              <a:spcBef>
                <a:spcPts val="0"/>
              </a:spcBef>
              <a:spcAft>
                <a:spcPts val="0"/>
              </a:spcAft>
              <a:buClr>
                <a:schemeClr val="dk1"/>
              </a:buClr>
              <a:buSzPts val="2400"/>
              <a:buChar char="•"/>
            </a:pPr>
            <a:r>
              <a:rPr lang="sv-SE" sz="2400"/>
              <a:t>Not objective questions.</a:t>
            </a:r>
            <a:endParaRPr/>
          </a:p>
          <a:p>
            <a:pPr marL="228600" lvl="0" indent="-228600" algn="l" rtl="0">
              <a:lnSpc>
                <a:spcPct val="90000"/>
              </a:lnSpc>
              <a:spcBef>
                <a:spcPts val="1000"/>
              </a:spcBef>
              <a:spcAft>
                <a:spcPts val="0"/>
              </a:spcAft>
              <a:buClr>
                <a:schemeClr val="dk1"/>
              </a:buClr>
              <a:buSzPts val="2400"/>
              <a:buChar char="•"/>
            </a:pPr>
            <a:r>
              <a:rPr lang="sv-SE" sz="2400"/>
              <a:t>Phrased or formatted in a way that skew people towards a certain answer.</a:t>
            </a:r>
            <a:endParaRPr sz="2400"/>
          </a:p>
          <a:p>
            <a:pPr marL="228600" lvl="0" indent="-228600" algn="l" rtl="0">
              <a:lnSpc>
                <a:spcPct val="90000"/>
              </a:lnSpc>
              <a:spcBef>
                <a:spcPts val="1000"/>
              </a:spcBef>
              <a:spcAft>
                <a:spcPts val="0"/>
              </a:spcAft>
              <a:buClr>
                <a:schemeClr val="dk1"/>
              </a:buClr>
              <a:buSzPts val="2400"/>
              <a:buChar char="•"/>
            </a:pPr>
            <a:r>
              <a:rPr lang="sv-SE" sz="2400"/>
              <a:t>They usually include words (subjective adjectives or context-laden words) that frame the question in a positive or negative light.</a:t>
            </a:r>
            <a:endParaRPr/>
          </a:p>
          <a:p>
            <a:pPr marL="228600" lvl="0" indent="-228600" algn="l" rtl="0">
              <a:lnSpc>
                <a:spcPct val="90000"/>
              </a:lnSpc>
              <a:spcBef>
                <a:spcPts val="1000"/>
              </a:spcBef>
              <a:spcAft>
                <a:spcPts val="0"/>
              </a:spcAft>
              <a:buClr>
                <a:schemeClr val="dk1"/>
              </a:buClr>
              <a:buSzPts val="2400"/>
              <a:buChar char="•"/>
            </a:pPr>
            <a:r>
              <a:rPr lang="sv-SE" sz="2400"/>
              <a:t>It leads to biased results.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59"/>
        <p:cNvGrpSpPr/>
        <p:nvPr/>
      </p:nvGrpSpPr>
      <p:grpSpPr>
        <a:xfrm>
          <a:off x="0" y="0"/>
          <a:ext cx="0" cy="0"/>
          <a:chOff x="0" y="0"/>
          <a:chExt cx="0" cy="0"/>
        </a:xfrm>
      </p:grpSpPr>
      <p:sp>
        <p:nvSpPr>
          <p:cNvPr id="460" name="Google Shape;460;p26"/>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61" name="Google Shape;461;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What’s wrong?</a:t>
            </a:r>
            <a:endParaRPr/>
          </a:p>
        </p:txBody>
      </p:sp>
      <p:sp>
        <p:nvSpPr>
          <p:cNvPr id="462" name="Google Shape;462;p26"/>
          <p:cNvSpPr/>
          <p:nvPr/>
        </p:nvSpPr>
        <p:spPr>
          <a:xfrm>
            <a:off x="669036" y="1677373"/>
            <a:ext cx="10853928" cy="18288"/>
          </a:xfrm>
          <a:custGeom>
            <a:avLst/>
            <a:gdLst/>
            <a:ahLst/>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63" name="Google Shape;463;p26"/>
          <p:cNvSpPr txBox="1">
            <a:spLocks noGrp="1"/>
          </p:cNvSpPr>
          <p:nvPr>
            <p:ph type="body" idx="1"/>
          </p:nvPr>
        </p:nvSpPr>
        <p:spPr>
          <a:xfrm>
            <a:off x="838200" y="1929384"/>
            <a:ext cx="10515600" cy="425196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400"/>
              <a:buNone/>
            </a:pPr>
            <a:r>
              <a:rPr lang="sv-SE" sz="2400">
                <a:latin typeface="Calibri"/>
                <a:ea typeface="Calibri"/>
                <a:cs typeface="Calibri"/>
                <a:sym typeface="Calibri"/>
              </a:rPr>
              <a:t>To what extent is your experience as a PhD student problematic?</a:t>
            </a:r>
            <a:endParaRPr/>
          </a:p>
          <a:p>
            <a:pPr marL="0" lvl="0" indent="0" algn="l" rtl="0">
              <a:lnSpc>
                <a:spcPct val="90000"/>
              </a:lnSpc>
              <a:spcBef>
                <a:spcPts val="1000"/>
              </a:spcBef>
              <a:spcAft>
                <a:spcPts val="0"/>
              </a:spcAft>
              <a:buClr>
                <a:schemeClr val="dk1"/>
              </a:buClr>
              <a:buSzPts val="2400"/>
              <a:buNone/>
            </a:pPr>
            <a:endParaRPr sz="2400">
              <a:latin typeface="Calibri"/>
              <a:ea typeface="Calibri"/>
              <a:cs typeface="Calibri"/>
              <a:sym typeface="Calibri"/>
            </a:endParaRPr>
          </a:p>
          <a:p>
            <a:pPr marL="0" lvl="0" indent="0" algn="l" rtl="0">
              <a:lnSpc>
                <a:spcPct val="90000"/>
              </a:lnSpc>
              <a:spcBef>
                <a:spcPts val="0"/>
              </a:spcBef>
              <a:spcAft>
                <a:spcPts val="0"/>
              </a:spcAft>
              <a:buClr>
                <a:schemeClr val="dk1"/>
              </a:buClr>
              <a:buSzPts val="2400"/>
              <a:buNone/>
            </a:pPr>
            <a:r>
              <a:rPr lang="sv-SE" sz="2400">
                <a:latin typeface="Calibri"/>
                <a:ea typeface="Calibri"/>
                <a:cs typeface="Calibri"/>
                <a:sym typeface="Calibri"/>
              </a:rPr>
              <a:t>Responses:</a:t>
            </a:r>
            <a:br>
              <a:rPr lang="sv-SE" sz="2400">
                <a:latin typeface="Calibri"/>
                <a:ea typeface="Calibri"/>
                <a:cs typeface="Calibri"/>
                <a:sym typeface="Calibri"/>
              </a:rPr>
            </a:br>
            <a:r>
              <a:rPr lang="sv-SE" sz="2400">
                <a:latin typeface="Calibri"/>
                <a:ea typeface="Calibri"/>
                <a:cs typeface="Calibri"/>
                <a:sym typeface="Calibri"/>
              </a:rPr>
              <a:t>❒ To a very small degree       </a:t>
            </a:r>
            <a:br>
              <a:rPr lang="sv-SE" sz="2400">
                <a:latin typeface="Calibri"/>
                <a:ea typeface="Calibri"/>
                <a:cs typeface="Calibri"/>
                <a:sym typeface="Calibri"/>
              </a:rPr>
            </a:br>
            <a:r>
              <a:rPr lang="sv-SE" sz="2400">
                <a:latin typeface="Calibri"/>
                <a:ea typeface="Calibri"/>
                <a:cs typeface="Calibri"/>
                <a:sym typeface="Calibri"/>
              </a:rPr>
              <a:t>❒      </a:t>
            </a:r>
            <a:br>
              <a:rPr lang="sv-SE" sz="2400">
                <a:latin typeface="Calibri"/>
                <a:ea typeface="Calibri"/>
                <a:cs typeface="Calibri"/>
                <a:sym typeface="Calibri"/>
              </a:rPr>
            </a:br>
            <a:r>
              <a:rPr lang="sv-SE" sz="2400">
                <a:latin typeface="Calibri"/>
                <a:ea typeface="Calibri"/>
                <a:cs typeface="Calibri"/>
                <a:sym typeface="Calibri"/>
              </a:rPr>
              <a:t>❒       </a:t>
            </a:r>
            <a:br>
              <a:rPr lang="sv-SE" sz="2400">
                <a:latin typeface="Calibri"/>
                <a:ea typeface="Calibri"/>
                <a:cs typeface="Calibri"/>
                <a:sym typeface="Calibri"/>
              </a:rPr>
            </a:br>
            <a:r>
              <a:rPr lang="sv-SE" sz="2400">
                <a:latin typeface="Calibri"/>
                <a:ea typeface="Calibri"/>
                <a:cs typeface="Calibri"/>
                <a:sym typeface="Calibri"/>
              </a:rPr>
              <a:t>❒ </a:t>
            </a:r>
            <a:endParaRPr/>
          </a:p>
          <a:p>
            <a:pPr marL="0" lvl="0" indent="0" algn="l" rtl="0">
              <a:lnSpc>
                <a:spcPct val="90000"/>
              </a:lnSpc>
              <a:spcBef>
                <a:spcPts val="0"/>
              </a:spcBef>
              <a:spcAft>
                <a:spcPts val="0"/>
              </a:spcAft>
              <a:buClr>
                <a:schemeClr val="dk1"/>
              </a:buClr>
              <a:buSzPts val="2400"/>
              <a:buNone/>
            </a:pPr>
            <a:r>
              <a:rPr lang="sv-SE" sz="2400">
                <a:latin typeface="Calibri"/>
                <a:ea typeface="Calibri"/>
                <a:cs typeface="Calibri"/>
                <a:sym typeface="Calibri"/>
              </a:rPr>
              <a:t>❒     </a:t>
            </a:r>
            <a:br>
              <a:rPr lang="sv-SE" sz="2400">
                <a:latin typeface="Calibri"/>
                <a:ea typeface="Calibri"/>
                <a:cs typeface="Calibri"/>
                <a:sym typeface="Calibri"/>
              </a:rPr>
            </a:br>
            <a:r>
              <a:rPr lang="sv-SE" sz="2400">
                <a:latin typeface="Calibri"/>
                <a:ea typeface="Calibri"/>
                <a:cs typeface="Calibri"/>
                <a:sym typeface="Calibri"/>
              </a:rPr>
              <a:t>❒ To a very high degree                    </a:t>
            </a:r>
            <a:br>
              <a:rPr lang="sv-SE" sz="2400">
                <a:latin typeface="Calibri"/>
                <a:ea typeface="Calibri"/>
                <a:cs typeface="Calibri"/>
                <a:sym typeface="Calibri"/>
              </a:rPr>
            </a:br>
            <a:r>
              <a:rPr lang="sv-SE" sz="2400">
                <a:latin typeface="Calibri"/>
                <a:ea typeface="Calibri"/>
                <a:cs typeface="Calibri"/>
                <a:sym typeface="Calibri"/>
              </a:rPr>
              <a:t>❒ I have no opinion</a:t>
            </a:r>
            <a:endParaRPr sz="2400">
              <a:latin typeface="Calibri"/>
              <a:ea typeface="Calibri"/>
              <a:cs typeface="Calibri"/>
              <a:sym typeface="Calibri"/>
            </a:endParaRPr>
          </a:p>
          <a:p>
            <a:pPr marL="228600" lvl="0" indent="-76200" algn="l" rtl="0">
              <a:lnSpc>
                <a:spcPct val="90000"/>
              </a:lnSpc>
              <a:spcBef>
                <a:spcPts val="1000"/>
              </a:spcBef>
              <a:spcAft>
                <a:spcPts val="0"/>
              </a:spcAft>
              <a:buClr>
                <a:schemeClr val="dk1"/>
              </a:buClr>
              <a:buSzPts val="2400"/>
              <a:buNone/>
            </a:pPr>
            <a:endParaRPr sz="24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67"/>
        <p:cNvGrpSpPr/>
        <p:nvPr/>
      </p:nvGrpSpPr>
      <p:grpSpPr>
        <a:xfrm>
          <a:off x="0" y="0"/>
          <a:ext cx="0" cy="0"/>
          <a:chOff x="0" y="0"/>
          <a:chExt cx="0" cy="0"/>
        </a:xfrm>
      </p:grpSpPr>
      <p:sp>
        <p:nvSpPr>
          <p:cNvPr id="468" name="Google Shape;468;p27"/>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69" name="Google Shape;469;p27"/>
          <p:cNvSpPr txBox="1">
            <a:spLocks noGrp="1"/>
          </p:cNvSpPr>
          <p:nvPr>
            <p:ph type="title"/>
          </p:nvPr>
        </p:nvSpPr>
        <p:spPr>
          <a:xfrm>
            <a:off x="841248" y="548640"/>
            <a:ext cx="3600860" cy="543153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Loaded/</a:t>
            </a:r>
            <a:br>
              <a:rPr lang="sv-SE" sz="5400"/>
            </a:br>
            <a:r>
              <a:rPr lang="sv-SE" sz="5400"/>
              <a:t>assumptive questions</a:t>
            </a:r>
            <a:endParaRPr/>
          </a:p>
        </p:txBody>
      </p:sp>
      <p:sp>
        <p:nvSpPr>
          <p:cNvPr id="470" name="Google Shape;470;p27"/>
          <p:cNvSpPr/>
          <p:nvPr/>
        </p:nvSpPr>
        <p:spPr>
          <a:xfrm rot="5400000">
            <a:off x="2543983" y="3258715"/>
            <a:ext cx="4480560" cy="18288"/>
          </a:xfrm>
          <a:custGeom>
            <a:avLst/>
            <a:gdLst/>
            <a:ahLst/>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71" name="Google Shape;471;p27"/>
          <p:cNvSpPr txBox="1">
            <a:spLocks noGrp="1"/>
          </p:cNvSpPr>
          <p:nvPr>
            <p:ph type="body" idx="1"/>
          </p:nvPr>
        </p:nvSpPr>
        <p:spPr>
          <a:xfrm>
            <a:off x="5126418" y="552091"/>
            <a:ext cx="6224335" cy="5431536"/>
          </a:xfrm>
          <a:prstGeom prst="rect">
            <a:avLst/>
          </a:prstGeom>
          <a:noFill/>
          <a:ln>
            <a:noFill/>
          </a:ln>
        </p:spPr>
        <p:txBody>
          <a:bodyPr spcFirstLastPara="1" wrap="square" lIns="91425" tIns="45700" rIns="91425" bIns="45700" anchor="ctr" anchorCtr="0">
            <a:normAutofit/>
          </a:bodyPr>
          <a:lstStyle/>
          <a:p>
            <a:pPr marL="228600" lvl="0" indent="-228600" algn="l" rtl="0">
              <a:lnSpc>
                <a:spcPct val="90000"/>
              </a:lnSpc>
              <a:spcBef>
                <a:spcPts val="0"/>
              </a:spcBef>
              <a:spcAft>
                <a:spcPts val="0"/>
              </a:spcAft>
              <a:buClr>
                <a:schemeClr val="dk1"/>
              </a:buClr>
              <a:buSzPts val="2400"/>
              <a:buChar char="•"/>
            </a:pPr>
            <a:r>
              <a:rPr lang="sv-SE" sz="2400"/>
              <a:t>Contain an assumption.</a:t>
            </a:r>
            <a:endParaRPr/>
          </a:p>
          <a:p>
            <a:pPr marL="228600" lvl="0" indent="-228600" algn="l" rtl="0">
              <a:lnSpc>
                <a:spcPct val="90000"/>
              </a:lnSpc>
              <a:spcBef>
                <a:spcPts val="1000"/>
              </a:spcBef>
              <a:spcAft>
                <a:spcPts val="0"/>
              </a:spcAft>
              <a:buClr>
                <a:schemeClr val="dk1"/>
              </a:buClr>
              <a:buSzPts val="2400"/>
              <a:buChar char="•"/>
            </a:pPr>
            <a:r>
              <a:rPr lang="sv-SE" sz="2400"/>
              <a:t>When people answer these questions they iadvertently end up agreeing or disagreeing with an implicit statement.</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75"/>
        <p:cNvGrpSpPr/>
        <p:nvPr/>
      </p:nvGrpSpPr>
      <p:grpSpPr>
        <a:xfrm>
          <a:off x="0" y="0"/>
          <a:ext cx="0" cy="0"/>
          <a:chOff x="0" y="0"/>
          <a:chExt cx="0" cy="0"/>
        </a:xfrm>
      </p:grpSpPr>
      <p:sp>
        <p:nvSpPr>
          <p:cNvPr id="476" name="Google Shape;476;p28"/>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77" name="Google Shape;477;p28"/>
          <p:cNvSpPr txBox="1">
            <a:spLocks noGrp="1"/>
          </p:cNvSpPr>
          <p:nvPr>
            <p:ph type="title"/>
          </p:nvPr>
        </p:nvSpPr>
        <p:spPr>
          <a:xfrm>
            <a:off x="841248" y="548640"/>
            <a:ext cx="3600860" cy="543153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Ambiguous/</a:t>
            </a:r>
            <a:br>
              <a:rPr lang="sv-SE" sz="5400"/>
            </a:br>
            <a:r>
              <a:rPr lang="sv-SE" sz="5400"/>
              <a:t>vague language</a:t>
            </a:r>
            <a:endParaRPr sz="5400"/>
          </a:p>
        </p:txBody>
      </p:sp>
      <p:sp>
        <p:nvSpPr>
          <p:cNvPr id="478" name="Google Shape;478;p28"/>
          <p:cNvSpPr/>
          <p:nvPr/>
        </p:nvSpPr>
        <p:spPr>
          <a:xfrm rot="5400000">
            <a:off x="2543983" y="3258715"/>
            <a:ext cx="4480560" cy="18288"/>
          </a:xfrm>
          <a:custGeom>
            <a:avLst/>
            <a:gdLst/>
            <a:ahLst/>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79" name="Google Shape;479;p28"/>
          <p:cNvSpPr txBox="1">
            <a:spLocks noGrp="1"/>
          </p:cNvSpPr>
          <p:nvPr>
            <p:ph type="body" idx="1"/>
          </p:nvPr>
        </p:nvSpPr>
        <p:spPr>
          <a:xfrm>
            <a:off x="5126418" y="552091"/>
            <a:ext cx="6224335" cy="5431536"/>
          </a:xfrm>
          <a:prstGeom prst="rect">
            <a:avLst/>
          </a:prstGeom>
          <a:noFill/>
          <a:ln>
            <a:noFill/>
          </a:ln>
        </p:spPr>
        <p:txBody>
          <a:bodyPr spcFirstLastPara="1" wrap="square" lIns="91425" tIns="45700" rIns="91425" bIns="45700" anchor="ctr" anchorCtr="0">
            <a:normAutofit lnSpcReduction="10000"/>
          </a:bodyPr>
          <a:lstStyle/>
          <a:p>
            <a:pPr marL="228600" lvl="0" indent="-76200" algn="l" rtl="0">
              <a:lnSpc>
                <a:spcPct val="90000"/>
              </a:lnSpc>
              <a:spcBef>
                <a:spcPts val="0"/>
              </a:spcBef>
              <a:spcAft>
                <a:spcPts val="0"/>
              </a:spcAft>
              <a:buClr>
                <a:schemeClr val="dk1"/>
              </a:buClr>
              <a:buSzPts val="2400"/>
              <a:buNone/>
            </a:pPr>
            <a:endParaRPr sz="2400" b="0" i="0"/>
          </a:p>
          <a:p>
            <a:pPr marL="228600" lvl="0" indent="-76200" algn="l" rtl="0">
              <a:lnSpc>
                <a:spcPct val="90000"/>
              </a:lnSpc>
              <a:spcBef>
                <a:spcPts val="1000"/>
              </a:spcBef>
              <a:spcAft>
                <a:spcPts val="0"/>
              </a:spcAft>
              <a:buClr>
                <a:schemeClr val="dk1"/>
              </a:buClr>
              <a:buSzPts val="2400"/>
              <a:buNone/>
            </a:pPr>
            <a:endParaRPr sz="2400"/>
          </a:p>
          <a:p>
            <a:pPr marL="228600" lvl="0" indent="-228600" algn="l" rtl="0">
              <a:lnSpc>
                <a:spcPct val="90000"/>
              </a:lnSpc>
              <a:spcBef>
                <a:spcPts val="1000"/>
              </a:spcBef>
              <a:spcAft>
                <a:spcPts val="0"/>
              </a:spcAft>
              <a:buClr>
                <a:schemeClr val="dk1"/>
              </a:buClr>
              <a:buSzPts val="2400"/>
              <a:buChar char="•"/>
            </a:pPr>
            <a:r>
              <a:rPr lang="sv-SE" sz="2400" b="0" i="0"/>
              <a:t>Item and option text must be clear and unambiguous. Avoid imprecise phrases such as “is associated with” or “is useful for” or “is important”; words that provide cueing such as “may” or “could be”. </a:t>
            </a:r>
            <a:endParaRPr sz="2400"/>
          </a:p>
          <a:p>
            <a:pPr marL="228600" lvl="0" indent="-228600" algn="l" rtl="0">
              <a:lnSpc>
                <a:spcPct val="90000"/>
              </a:lnSpc>
              <a:spcBef>
                <a:spcPts val="1000"/>
              </a:spcBef>
              <a:spcAft>
                <a:spcPts val="0"/>
              </a:spcAft>
              <a:buClr>
                <a:schemeClr val="dk1"/>
              </a:buClr>
              <a:buSzPts val="2400"/>
              <a:buChar char="•"/>
            </a:pPr>
            <a:r>
              <a:rPr lang="sv-SE" sz="2400"/>
              <a:t>Options should be worded to avoid the use of vague terms (e.g., frequently, occasionally, rarely, usually, commonly) as these terms lack precision and there is seldom agreement on the actual meaning of ‘‘often’’ or ‘‘frequently’’.</a:t>
            </a:r>
            <a:endParaRPr/>
          </a:p>
          <a:p>
            <a:pPr marL="228600" lvl="0" indent="-228600" algn="l" rtl="0">
              <a:lnSpc>
                <a:spcPct val="90000"/>
              </a:lnSpc>
              <a:spcBef>
                <a:spcPts val="1000"/>
              </a:spcBef>
              <a:spcAft>
                <a:spcPts val="0"/>
              </a:spcAft>
              <a:buClr>
                <a:schemeClr val="dk1"/>
              </a:buClr>
              <a:buSzPts val="2400"/>
              <a:buChar char="•"/>
            </a:pPr>
            <a:r>
              <a:rPr lang="sv-SE" sz="2400"/>
              <a:t>An item is sometimes complicated by the use of uncommon abbreviations that are not spelled out.</a:t>
            </a:r>
            <a:endParaRPr/>
          </a:p>
          <a:p>
            <a:pPr marL="228600" lvl="0" indent="-76200" algn="l" rtl="0">
              <a:lnSpc>
                <a:spcPct val="90000"/>
              </a:lnSpc>
              <a:spcBef>
                <a:spcPts val="1000"/>
              </a:spcBef>
              <a:spcAft>
                <a:spcPts val="0"/>
              </a:spcAft>
              <a:buClr>
                <a:schemeClr val="dk1"/>
              </a:buClr>
              <a:buSzPts val="2400"/>
              <a:buNone/>
            </a:pPr>
            <a:endParaRPr sz="2400"/>
          </a:p>
          <a:p>
            <a:pPr marL="228600" lvl="0" indent="-76200" algn="l" rtl="0">
              <a:lnSpc>
                <a:spcPct val="90000"/>
              </a:lnSpc>
              <a:spcBef>
                <a:spcPts val="1000"/>
              </a:spcBef>
              <a:spcAft>
                <a:spcPts val="0"/>
              </a:spcAft>
              <a:buClr>
                <a:schemeClr val="dk1"/>
              </a:buClr>
              <a:buSzPts val="2400"/>
              <a:buNone/>
            </a:pPr>
            <a:endParaRPr sz="24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83"/>
        <p:cNvGrpSpPr/>
        <p:nvPr/>
      </p:nvGrpSpPr>
      <p:grpSpPr>
        <a:xfrm>
          <a:off x="0" y="0"/>
          <a:ext cx="0" cy="0"/>
          <a:chOff x="0" y="0"/>
          <a:chExt cx="0" cy="0"/>
        </a:xfrm>
      </p:grpSpPr>
      <p:sp>
        <p:nvSpPr>
          <p:cNvPr id="484" name="Google Shape;484;p29"/>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85" name="Google Shape;485;p29"/>
          <p:cNvSpPr txBox="1">
            <a:spLocks noGrp="1"/>
          </p:cNvSpPr>
          <p:nvPr>
            <p:ph type="title"/>
          </p:nvPr>
        </p:nvSpPr>
        <p:spPr>
          <a:xfrm>
            <a:off x="841248" y="548640"/>
            <a:ext cx="3600860" cy="543153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latin typeface="Calibri"/>
                <a:ea typeface="Calibri"/>
                <a:cs typeface="Calibri"/>
                <a:sym typeface="Calibri"/>
              </a:rPr>
              <a:t>What’s wrong?</a:t>
            </a:r>
            <a:endParaRPr/>
          </a:p>
        </p:txBody>
      </p:sp>
      <p:sp>
        <p:nvSpPr>
          <p:cNvPr id="486" name="Google Shape;486;p29"/>
          <p:cNvSpPr/>
          <p:nvPr/>
        </p:nvSpPr>
        <p:spPr>
          <a:xfrm rot="5400000">
            <a:off x="2543983" y="3258715"/>
            <a:ext cx="4480560" cy="18288"/>
          </a:xfrm>
          <a:custGeom>
            <a:avLst/>
            <a:gdLst/>
            <a:ahLst/>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87" name="Google Shape;487;p29"/>
          <p:cNvSpPr txBox="1">
            <a:spLocks noGrp="1"/>
          </p:cNvSpPr>
          <p:nvPr>
            <p:ph type="body" idx="1"/>
          </p:nvPr>
        </p:nvSpPr>
        <p:spPr>
          <a:xfrm>
            <a:off x="5126418" y="550628"/>
            <a:ext cx="6224335" cy="543153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400"/>
              <a:buNone/>
            </a:pPr>
            <a:r>
              <a:rPr lang="sv-SE" sz="2400">
                <a:latin typeface="Calibri"/>
                <a:ea typeface="Calibri"/>
                <a:cs typeface="Calibri"/>
                <a:sym typeface="Calibri"/>
              </a:rPr>
              <a:t>During the course I developed my ability to critically think and reflect on the facts and knowledge that were presented to me.</a:t>
            </a:r>
            <a:endParaRPr sz="2400">
              <a:latin typeface="Calibri"/>
              <a:ea typeface="Calibri"/>
              <a:cs typeface="Calibri"/>
              <a:sym typeface="Calibri"/>
            </a:endParaRPr>
          </a:p>
          <a:p>
            <a:pPr marL="457200" lvl="0" indent="-228600" algn="l" rtl="0">
              <a:lnSpc>
                <a:spcPct val="90000"/>
              </a:lnSpc>
              <a:spcBef>
                <a:spcPts val="1000"/>
              </a:spcBef>
              <a:spcAft>
                <a:spcPts val="0"/>
              </a:spcAft>
              <a:buClr>
                <a:schemeClr val="dk1"/>
              </a:buClr>
              <a:buSzPts val="2400"/>
              <a:buChar char="•"/>
            </a:pPr>
            <a:r>
              <a:rPr lang="sv-SE" sz="2400">
                <a:latin typeface="Calibri"/>
                <a:ea typeface="Calibri"/>
                <a:cs typeface="Calibri"/>
                <a:sym typeface="Calibri"/>
              </a:rPr>
              <a:t>❒ To a very small degree      </a:t>
            </a:r>
            <a:br>
              <a:rPr lang="sv-SE" sz="2400">
                <a:latin typeface="Calibri"/>
                <a:ea typeface="Calibri"/>
                <a:cs typeface="Calibri"/>
                <a:sym typeface="Calibri"/>
              </a:rPr>
            </a:br>
            <a:r>
              <a:rPr lang="sv-SE" sz="2400">
                <a:latin typeface="Calibri"/>
                <a:ea typeface="Calibri"/>
                <a:cs typeface="Calibri"/>
                <a:sym typeface="Calibri"/>
              </a:rPr>
              <a:t>❒       </a:t>
            </a:r>
            <a:br>
              <a:rPr lang="sv-SE" sz="2400">
                <a:latin typeface="Calibri"/>
                <a:ea typeface="Calibri"/>
                <a:cs typeface="Calibri"/>
                <a:sym typeface="Calibri"/>
              </a:rPr>
            </a:br>
            <a:r>
              <a:rPr lang="sv-SE" sz="2400">
                <a:latin typeface="Calibri"/>
                <a:ea typeface="Calibri"/>
                <a:cs typeface="Calibri"/>
                <a:sym typeface="Calibri"/>
              </a:rPr>
              <a:t>❒      </a:t>
            </a:r>
            <a:br>
              <a:rPr lang="sv-SE" sz="2400">
                <a:latin typeface="Calibri"/>
                <a:ea typeface="Calibri"/>
                <a:cs typeface="Calibri"/>
                <a:sym typeface="Calibri"/>
              </a:rPr>
            </a:br>
            <a:r>
              <a:rPr lang="sv-SE" sz="2400">
                <a:latin typeface="Calibri"/>
                <a:ea typeface="Calibri"/>
                <a:cs typeface="Calibri"/>
                <a:sym typeface="Calibri"/>
              </a:rPr>
              <a:t>❒       </a:t>
            </a:r>
            <a:br>
              <a:rPr lang="sv-SE" sz="2400">
                <a:latin typeface="Calibri"/>
                <a:ea typeface="Calibri"/>
                <a:cs typeface="Calibri"/>
                <a:sym typeface="Calibri"/>
              </a:rPr>
            </a:br>
            <a:r>
              <a:rPr lang="sv-SE" sz="2400">
                <a:latin typeface="Calibri"/>
                <a:ea typeface="Calibri"/>
                <a:cs typeface="Calibri"/>
                <a:sym typeface="Calibri"/>
              </a:rPr>
              <a:t>❒       </a:t>
            </a:r>
            <a:br>
              <a:rPr lang="sv-SE" sz="2400">
                <a:latin typeface="Calibri"/>
                <a:ea typeface="Calibri"/>
                <a:cs typeface="Calibri"/>
                <a:sym typeface="Calibri"/>
              </a:rPr>
            </a:br>
            <a:r>
              <a:rPr lang="sv-SE" sz="2400">
                <a:latin typeface="Calibri"/>
                <a:ea typeface="Calibri"/>
                <a:cs typeface="Calibri"/>
                <a:sym typeface="Calibri"/>
              </a:rPr>
              <a:t>❒ To a very high degree            </a:t>
            </a:r>
            <a:endParaRPr/>
          </a:p>
          <a:p>
            <a:pPr marL="457200" lvl="0" indent="-228600" algn="l" rtl="0">
              <a:lnSpc>
                <a:spcPct val="90000"/>
              </a:lnSpc>
              <a:spcBef>
                <a:spcPts val="1800"/>
              </a:spcBef>
              <a:spcAft>
                <a:spcPts val="0"/>
              </a:spcAft>
              <a:buClr>
                <a:schemeClr val="dk1"/>
              </a:buClr>
              <a:buSzPts val="2400"/>
              <a:buChar char="•"/>
            </a:pPr>
            <a:r>
              <a:rPr lang="sv-SE" sz="2400">
                <a:latin typeface="Calibri"/>
                <a:ea typeface="Calibri"/>
                <a:cs typeface="Calibri"/>
                <a:sym typeface="Calibri"/>
              </a:rPr>
              <a:t>❒ </a:t>
            </a:r>
            <a:r>
              <a:rPr lang="sv-SE" sz="2400" i="1">
                <a:latin typeface="Calibri"/>
                <a:ea typeface="Calibri"/>
                <a:cs typeface="Calibri"/>
                <a:sym typeface="Calibri"/>
              </a:rPr>
              <a:t>I have no opinion</a:t>
            </a:r>
            <a:endParaRPr sz="24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1"/>
        <p:cNvGrpSpPr/>
        <p:nvPr/>
      </p:nvGrpSpPr>
      <p:grpSpPr>
        <a:xfrm>
          <a:off x="0" y="0"/>
          <a:ext cx="0" cy="0"/>
          <a:chOff x="0" y="0"/>
          <a:chExt cx="0" cy="0"/>
        </a:xfrm>
      </p:grpSpPr>
      <p:sp>
        <p:nvSpPr>
          <p:cNvPr id="212" name="Google Shape;212;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13" name="Google Shape;213;p3"/>
          <p:cNvSpPr txBox="1">
            <a:spLocks noGrp="1"/>
          </p:cNvSpPr>
          <p:nvPr>
            <p:ph type="title"/>
          </p:nvPr>
        </p:nvSpPr>
        <p:spPr>
          <a:xfrm>
            <a:off x="630936" y="640080"/>
            <a:ext cx="4818888" cy="1481328"/>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Let’s talk!</a:t>
            </a:r>
            <a:endParaRPr/>
          </a:p>
        </p:txBody>
      </p:sp>
      <p:sp>
        <p:nvSpPr>
          <p:cNvPr id="214" name="Google Shape;214;p3"/>
          <p:cNvSpPr/>
          <p:nvPr/>
        </p:nvSpPr>
        <p:spPr>
          <a:xfrm>
            <a:off x="643278" y="2372868"/>
            <a:ext cx="3255095" cy="18288"/>
          </a:xfrm>
          <a:custGeom>
            <a:avLst/>
            <a:gdLst/>
            <a:ahLst/>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15" name="Google Shape;215;p3"/>
          <p:cNvSpPr txBox="1">
            <a:spLocks noGrp="1"/>
          </p:cNvSpPr>
          <p:nvPr>
            <p:ph type="body" idx="1"/>
          </p:nvPr>
        </p:nvSpPr>
        <p:spPr>
          <a:xfrm>
            <a:off x="630936" y="2660904"/>
            <a:ext cx="10499180" cy="354787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400"/>
              <a:buNone/>
            </a:pPr>
            <a:r>
              <a:rPr lang="sv-SE" sz="2400"/>
              <a:t>1. How do you evaluate quality of education at your university? Examples? </a:t>
            </a:r>
            <a:endParaRPr sz="2400"/>
          </a:p>
          <a:p>
            <a:pPr marL="0" lvl="0" indent="0" algn="l" rtl="0">
              <a:lnSpc>
                <a:spcPct val="90000"/>
              </a:lnSpc>
              <a:spcBef>
                <a:spcPts val="1000"/>
              </a:spcBef>
              <a:spcAft>
                <a:spcPts val="0"/>
              </a:spcAft>
              <a:buClr>
                <a:schemeClr val="dk1"/>
              </a:buClr>
              <a:buSzPts val="2400"/>
              <a:buNone/>
            </a:pPr>
            <a:r>
              <a:rPr lang="sv-SE" sz="2400"/>
              <a:t>2. What do you think the questions in your course evaluation measure/should measure? Where should the focus be on?</a:t>
            </a:r>
            <a:endParaRPr/>
          </a:p>
          <a:p>
            <a:pPr marL="0" lvl="0" indent="0" algn="l" rtl="0">
              <a:lnSpc>
                <a:spcPct val="90000"/>
              </a:lnSpc>
              <a:spcBef>
                <a:spcPts val="1000"/>
              </a:spcBef>
              <a:spcAft>
                <a:spcPts val="0"/>
              </a:spcAft>
              <a:buClr>
                <a:schemeClr val="dk1"/>
              </a:buClr>
              <a:buSzPts val="2400"/>
              <a:buNone/>
            </a:pPr>
            <a:r>
              <a:rPr lang="sv-SE" sz="2400"/>
              <a:t>3. As a teacher, what do you think is important to ask your students regarding your course?</a:t>
            </a:r>
            <a:endParaRPr/>
          </a:p>
          <a:p>
            <a:pPr marL="0" lvl="0" indent="0" algn="l" rtl="0">
              <a:lnSpc>
                <a:spcPct val="90000"/>
              </a:lnSpc>
              <a:spcBef>
                <a:spcPts val="1000"/>
              </a:spcBef>
              <a:spcAft>
                <a:spcPts val="0"/>
              </a:spcAft>
              <a:buClr>
                <a:schemeClr val="dk1"/>
              </a:buClr>
              <a:buSzPts val="2400"/>
              <a:buNone/>
            </a:pPr>
            <a:r>
              <a:rPr lang="sv-SE" sz="2400"/>
              <a:t>4. What other ways could you use or already use to get feedback about the course from your students?</a:t>
            </a:r>
            <a:endParaRPr/>
          </a:p>
          <a:p>
            <a:pPr marL="228600" lvl="0" indent="-76200" algn="l" rtl="0">
              <a:lnSpc>
                <a:spcPct val="90000"/>
              </a:lnSpc>
              <a:spcBef>
                <a:spcPts val="1000"/>
              </a:spcBef>
              <a:spcAft>
                <a:spcPts val="0"/>
              </a:spcAft>
              <a:buClr>
                <a:schemeClr val="dk1"/>
              </a:buClr>
              <a:buSzPts val="2400"/>
              <a:buNone/>
            </a:pPr>
            <a:endParaRPr sz="2400"/>
          </a:p>
        </p:txBody>
      </p:sp>
      <p:pic>
        <p:nvPicPr>
          <p:cNvPr id="216" name="Google Shape;216;p3" descr="C:\Users\zoesaf\AppData\Local\Temp\ki_logo_rgb.png"/>
          <p:cNvPicPr preferRelativeResize="0"/>
          <p:nvPr/>
        </p:nvPicPr>
        <p:blipFill rotWithShape="1">
          <a:blip r:embed="rId3">
            <a:alphaModFix/>
          </a:blip>
          <a:srcRect/>
          <a:stretch/>
        </p:blipFill>
        <p:spPr>
          <a:xfrm>
            <a:off x="8293629" y="946403"/>
            <a:ext cx="3025661" cy="1444753"/>
          </a:xfrm>
          <a:prstGeom prst="rect">
            <a:avLst/>
          </a:prstGeom>
          <a:noFill/>
          <a:ln>
            <a:noFill/>
          </a:ln>
        </p:spPr>
      </p:pic>
      <p:sp>
        <p:nvSpPr>
          <p:cNvPr id="217" name="Google Shape;217;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sv-SE"/>
              <a:t>14 September 2022</a:t>
            </a:r>
            <a:endParaRPr/>
          </a:p>
        </p:txBody>
      </p:sp>
      <p:sp>
        <p:nvSpPr>
          <p:cNvPr id="218" name="Google Shape;218;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None/>
            </a:pPr>
            <a:r>
              <a:rPr lang="sv-SE"/>
              <a:t>Zoe Säflund</a:t>
            </a:r>
            <a:endParaRPr/>
          </a:p>
        </p:txBody>
      </p:sp>
      <p:sp>
        <p:nvSpPr>
          <p:cNvPr id="219" name="Google Shape;219;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rmAutofit/>
          </a:bodyPr>
          <a:lstStyle/>
          <a:p>
            <a:pPr marL="0" lvl="0" indent="0" algn="r" rtl="0">
              <a:spcBef>
                <a:spcPts val="0"/>
              </a:spcBef>
              <a:spcAft>
                <a:spcPts val="0"/>
              </a:spcAft>
              <a:buNone/>
            </a:pPr>
            <a:fld id="{00000000-1234-1234-1234-123412341234}" type="slidenum">
              <a:rPr lang="sv-SE"/>
              <a:t>3</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91"/>
        <p:cNvGrpSpPr/>
        <p:nvPr/>
      </p:nvGrpSpPr>
      <p:grpSpPr>
        <a:xfrm>
          <a:off x="0" y="0"/>
          <a:ext cx="0" cy="0"/>
          <a:chOff x="0" y="0"/>
          <a:chExt cx="0" cy="0"/>
        </a:xfrm>
      </p:grpSpPr>
      <p:sp>
        <p:nvSpPr>
          <p:cNvPr id="492" name="Google Shape;492;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Double-barreled questions</a:t>
            </a:r>
            <a:endParaRPr/>
          </a:p>
        </p:txBody>
      </p:sp>
      <p:grpSp>
        <p:nvGrpSpPr>
          <p:cNvPr id="493" name="Google Shape;493;p30"/>
          <p:cNvGrpSpPr/>
          <p:nvPr/>
        </p:nvGrpSpPr>
        <p:grpSpPr>
          <a:xfrm>
            <a:off x="1398000" y="2635443"/>
            <a:ext cx="9396000" cy="3134163"/>
            <a:chOff x="559800" y="407356"/>
            <a:chExt cx="9396000" cy="3134163"/>
          </a:xfrm>
        </p:grpSpPr>
        <p:sp>
          <p:nvSpPr>
            <p:cNvPr id="494" name="Google Shape;494;p30"/>
            <p:cNvSpPr/>
            <p:nvPr/>
          </p:nvSpPr>
          <p:spPr>
            <a:xfrm>
              <a:off x="1747800" y="407356"/>
              <a:ext cx="1944000" cy="1944000"/>
            </a:xfrm>
            <a:prstGeom prst="rect">
              <a:avLst/>
            </a:prstGeom>
            <a:blipFill rotWithShape="1">
              <a:blip r:embed="rId3">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30"/>
            <p:cNvSpPr/>
            <p:nvPr/>
          </p:nvSpPr>
          <p:spPr>
            <a:xfrm>
              <a:off x="559800" y="2821519"/>
              <a:ext cx="4320000" cy="720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30"/>
            <p:cNvSpPr txBox="1"/>
            <p:nvPr/>
          </p:nvSpPr>
          <p:spPr>
            <a:xfrm>
              <a:off x="559800" y="2821519"/>
              <a:ext cx="4320000" cy="720000"/>
            </a:xfrm>
            <a:prstGeom prst="rect">
              <a:avLst/>
            </a:prstGeom>
            <a:noFill/>
            <a:ln>
              <a:noFill/>
            </a:ln>
          </p:spPr>
          <p:txBody>
            <a:bodyPr spcFirstLastPara="1" wrap="square" lIns="0" tIns="0" rIns="0" bIns="0" anchor="t" anchorCtr="0">
              <a:noAutofit/>
            </a:bodyPr>
            <a:lstStyle/>
            <a:p>
              <a:pPr marL="0" marR="0" lvl="0" indent="0" algn="ctr" rtl="0">
                <a:lnSpc>
                  <a:spcPct val="90000"/>
                </a:lnSpc>
                <a:spcBef>
                  <a:spcPts val="0"/>
                </a:spcBef>
                <a:spcAft>
                  <a:spcPts val="0"/>
                </a:spcAft>
                <a:buClr>
                  <a:schemeClr val="dk1"/>
                </a:buClr>
                <a:buSzPts val="2500"/>
                <a:buFont typeface="Calibri"/>
                <a:buNone/>
              </a:pPr>
              <a:r>
                <a:rPr lang="sv-SE" sz="2500">
                  <a:solidFill>
                    <a:schemeClr val="dk1"/>
                  </a:solidFill>
                  <a:latin typeface="Calibri"/>
                  <a:ea typeface="Calibri"/>
                  <a:cs typeface="Calibri"/>
                  <a:sym typeface="Calibri"/>
                </a:rPr>
                <a:t>Asking two questions in one.</a:t>
              </a:r>
              <a:endParaRPr/>
            </a:p>
          </p:txBody>
        </p:sp>
        <p:sp>
          <p:nvSpPr>
            <p:cNvPr id="497" name="Google Shape;497;p30"/>
            <p:cNvSpPr/>
            <p:nvPr/>
          </p:nvSpPr>
          <p:spPr>
            <a:xfrm>
              <a:off x="6823800" y="407356"/>
              <a:ext cx="1944000" cy="1944000"/>
            </a:xfrm>
            <a:prstGeom prst="rect">
              <a:avLst/>
            </a:prstGeom>
            <a:blipFill rotWithShape="1">
              <a:blip r:embed="rId4">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30"/>
            <p:cNvSpPr/>
            <p:nvPr/>
          </p:nvSpPr>
          <p:spPr>
            <a:xfrm>
              <a:off x="5635800" y="2821519"/>
              <a:ext cx="4320000" cy="720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30"/>
            <p:cNvSpPr txBox="1"/>
            <p:nvPr/>
          </p:nvSpPr>
          <p:spPr>
            <a:xfrm>
              <a:off x="5635800" y="2821519"/>
              <a:ext cx="4320000" cy="720000"/>
            </a:xfrm>
            <a:prstGeom prst="rect">
              <a:avLst/>
            </a:prstGeom>
            <a:noFill/>
            <a:ln>
              <a:noFill/>
            </a:ln>
          </p:spPr>
          <p:txBody>
            <a:bodyPr spcFirstLastPara="1" wrap="square" lIns="0" tIns="0" rIns="0" bIns="0" anchor="t" anchorCtr="0">
              <a:noAutofit/>
            </a:bodyPr>
            <a:lstStyle/>
            <a:p>
              <a:pPr marL="0" marR="0" lvl="0" indent="0" algn="ctr" rtl="0">
                <a:lnSpc>
                  <a:spcPct val="90000"/>
                </a:lnSpc>
                <a:spcBef>
                  <a:spcPts val="0"/>
                </a:spcBef>
                <a:spcAft>
                  <a:spcPts val="0"/>
                </a:spcAft>
                <a:buClr>
                  <a:schemeClr val="dk1"/>
                </a:buClr>
                <a:buSzPts val="2500"/>
                <a:buFont typeface="Calibri"/>
                <a:buNone/>
              </a:pPr>
              <a:r>
                <a:rPr lang="sv-SE" sz="2500">
                  <a:solidFill>
                    <a:schemeClr val="dk1"/>
                  </a:solidFill>
                  <a:latin typeface="Calibri"/>
                  <a:ea typeface="Calibri"/>
                  <a:cs typeface="Calibri"/>
                  <a:sym typeface="Calibri"/>
                </a:rPr>
                <a:t>Proofread your questions for ”and” or ”or”.</a:t>
              </a:r>
              <a:endParaRPr/>
            </a:p>
          </p:txBody>
        </p:sp>
      </p:gr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3"/>
        <p:cNvGrpSpPr/>
        <p:nvPr/>
      </p:nvGrpSpPr>
      <p:grpSpPr>
        <a:xfrm>
          <a:off x="0" y="0"/>
          <a:ext cx="0" cy="0"/>
          <a:chOff x="0" y="0"/>
          <a:chExt cx="0" cy="0"/>
        </a:xfrm>
      </p:grpSpPr>
      <p:sp>
        <p:nvSpPr>
          <p:cNvPr id="504" name="Google Shape;504;p31"/>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05" name="Google Shape;505;p31"/>
          <p:cNvSpPr txBox="1">
            <a:spLocks noGrp="1"/>
          </p:cNvSpPr>
          <p:nvPr>
            <p:ph type="title"/>
          </p:nvPr>
        </p:nvSpPr>
        <p:spPr>
          <a:xfrm>
            <a:off x="841248" y="548640"/>
            <a:ext cx="3600860" cy="543153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Jargon</a:t>
            </a:r>
            <a:endParaRPr/>
          </a:p>
        </p:txBody>
      </p:sp>
      <p:sp>
        <p:nvSpPr>
          <p:cNvPr id="506" name="Google Shape;506;p31"/>
          <p:cNvSpPr/>
          <p:nvPr/>
        </p:nvSpPr>
        <p:spPr>
          <a:xfrm rot="5400000">
            <a:off x="2543983" y="3258715"/>
            <a:ext cx="4480560" cy="18288"/>
          </a:xfrm>
          <a:custGeom>
            <a:avLst/>
            <a:gdLst/>
            <a:ahLst/>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07" name="Google Shape;507;p31"/>
          <p:cNvSpPr txBox="1">
            <a:spLocks noGrp="1"/>
          </p:cNvSpPr>
          <p:nvPr>
            <p:ph type="body" idx="1"/>
          </p:nvPr>
        </p:nvSpPr>
        <p:spPr>
          <a:xfrm>
            <a:off x="5126417" y="548640"/>
            <a:ext cx="6224335" cy="5431536"/>
          </a:xfrm>
          <a:prstGeom prst="rect">
            <a:avLst/>
          </a:prstGeom>
          <a:noFill/>
          <a:ln>
            <a:noFill/>
          </a:ln>
        </p:spPr>
        <p:txBody>
          <a:bodyPr spcFirstLastPara="1" wrap="square" lIns="91425" tIns="45700" rIns="91425" bIns="45700" anchor="ctr" anchorCtr="0">
            <a:normAutofit/>
          </a:bodyPr>
          <a:lstStyle/>
          <a:p>
            <a:pPr marL="228600" lvl="0" indent="-228600" algn="l" rtl="0">
              <a:lnSpc>
                <a:spcPct val="90000"/>
              </a:lnSpc>
              <a:spcBef>
                <a:spcPts val="0"/>
              </a:spcBef>
              <a:spcAft>
                <a:spcPts val="0"/>
              </a:spcAft>
              <a:buClr>
                <a:schemeClr val="dk1"/>
              </a:buClr>
              <a:buSzPts val="2400"/>
              <a:buChar char="•"/>
            </a:pPr>
            <a:r>
              <a:rPr lang="sv-SE" sz="2400"/>
              <a:t>Questions that include words or phrases that are difficult to understand or not widely used by the general population.</a:t>
            </a:r>
            <a:endParaRPr/>
          </a:p>
          <a:p>
            <a:pPr marL="228600" lvl="0" indent="-228600" algn="l" rtl="0">
              <a:lnSpc>
                <a:spcPct val="90000"/>
              </a:lnSpc>
              <a:spcBef>
                <a:spcPts val="1000"/>
              </a:spcBef>
              <a:spcAft>
                <a:spcPts val="0"/>
              </a:spcAft>
              <a:buClr>
                <a:schemeClr val="dk1"/>
              </a:buClr>
              <a:buSzPts val="2400"/>
              <a:buChar char="•"/>
            </a:pPr>
            <a:r>
              <a:rPr lang="sv-SE" sz="2400"/>
              <a:t>Important to test your question with people that are not familiar with the subject.</a:t>
            </a:r>
            <a:endParaRPr/>
          </a:p>
          <a:p>
            <a:pPr marL="228600" lvl="0" indent="-228600" algn="l" rtl="0">
              <a:lnSpc>
                <a:spcPct val="90000"/>
              </a:lnSpc>
              <a:spcBef>
                <a:spcPts val="1000"/>
              </a:spcBef>
              <a:spcAft>
                <a:spcPts val="0"/>
              </a:spcAft>
              <a:buClr>
                <a:schemeClr val="dk1"/>
              </a:buClr>
              <a:buSzPts val="2400"/>
              <a:buChar char="•"/>
            </a:pPr>
            <a:r>
              <a:rPr lang="sv-SE" sz="2400"/>
              <a:t>eg. ”KI” stands for ”Karolinska Institut”, but not everyone will understand it</a:t>
            </a:r>
            <a:endParaRPr/>
          </a:p>
          <a:p>
            <a:pPr marL="228600" lvl="0" indent="-76200" algn="l" rtl="0">
              <a:lnSpc>
                <a:spcPct val="90000"/>
              </a:lnSpc>
              <a:spcBef>
                <a:spcPts val="1000"/>
              </a:spcBef>
              <a:spcAft>
                <a:spcPts val="0"/>
              </a:spcAft>
              <a:buClr>
                <a:schemeClr val="dk1"/>
              </a:buClr>
              <a:buSzPts val="2400"/>
              <a:buNone/>
            </a:pPr>
            <a:endParaRPr sz="24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11"/>
        <p:cNvGrpSpPr/>
        <p:nvPr/>
      </p:nvGrpSpPr>
      <p:grpSpPr>
        <a:xfrm>
          <a:off x="0" y="0"/>
          <a:ext cx="0" cy="0"/>
          <a:chOff x="0" y="0"/>
          <a:chExt cx="0" cy="0"/>
        </a:xfrm>
      </p:grpSpPr>
      <p:sp>
        <p:nvSpPr>
          <p:cNvPr id="512" name="Google Shape;512;p32"/>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13" name="Google Shape;513;p32"/>
          <p:cNvSpPr txBox="1">
            <a:spLocks noGrp="1"/>
          </p:cNvSpPr>
          <p:nvPr>
            <p:ph type="title"/>
          </p:nvPr>
        </p:nvSpPr>
        <p:spPr>
          <a:xfrm>
            <a:off x="841248" y="548640"/>
            <a:ext cx="3600860" cy="543153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What is wrong?</a:t>
            </a:r>
            <a:endParaRPr/>
          </a:p>
        </p:txBody>
      </p:sp>
      <p:sp>
        <p:nvSpPr>
          <p:cNvPr id="514" name="Google Shape;514;p32"/>
          <p:cNvSpPr/>
          <p:nvPr/>
        </p:nvSpPr>
        <p:spPr>
          <a:xfrm rot="5400000">
            <a:off x="2543983" y="3258715"/>
            <a:ext cx="4480560" cy="18288"/>
          </a:xfrm>
          <a:custGeom>
            <a:avLst/>
            <a:gdLst/>
            <a:ahLst/>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15" name="Google Shape;515;p32"/>
          <p:cNvSpPr txBox="1">
            <a:spLocks noGrp="1"/>
          </p:cNvSpPr>
          <p:nvPr>
            <p:ph type="body" idx="1"/>
          </p:nvPr>
        </p:nvSpPr>
        <p:spPr>
          <a:xfrm>
            <a:off x="5126418" y="552091"/>
            <a:ext cx="6224335" cy="543153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400"/>
              <a:buNone/>
            </a:pPr>
            <a:r>
              <a:rPr lang="sv-SE" sz="2400"/>
              <a:t>Question: “This would probably not have happened without the program.”</a:t>
            </a:r>
            <a:endParaRPr/>
          </a:p>
          <a:p>
            <a:pPr marL="0" lvl="0" indent="0" algn="l" rtl="0">
              <a:lnSpc>
                <a:spcPct val="90000"/>
              </a:lnSpc>
              <a:spcBef>
                <a:spcPts val="1000"/>
              </a:spcBef>
              <a:spcAft>
                <a:spcPts val="0"/>
              </a:spcAft>
              <a:buClr>
                <a:schemeClr val="dk1"/>
              </a:buClr>
              <a:buSzPts val="2400"/>
              <a:buNone/>
            </a:pPr>
            <a:r>
              <a:rPr lang="sv-SE" sz="2400"/>
              <a:t> </a:t>
            </a:r>
            <a:endParaRPr sz="2400"/>
          </a:p>
          <a:p>
            <a:pPr marL="0" lvl="0" indent="0" algn="l" rtl="0">
              <a:lnSpc>
                <a:spcPct val="90000"/>
              </a:lnSpc>
              <a:spcBef>
                <a:spcPts val="1000"/>
              </a:spcBef>
              <a:spcAft>
                <a:spcPts val="0"/>
              </a:spcAft>
              <a:buClr>
                <a:schemeClr val="dk1"/>
              </a:buClr>
              <a:buSzPts val="2400"/>
              <a:buNone/>
            </a:pPr>
            <a:r>
              <a:rPr lang="sv-SE" sz="2400"/>
              <a:t>Response alternatives: </a:t>
            </a:r>
            <a:endParaRPr/>
          </a:p>
          <a:p>
            <a:pPr marL="0" lvl="0" indent="0" algn="l" rtl="0">
              <a:lnSpc>
                <a:spcPct val="90000"/>
              </a:lnSpc>
              <a:spcBef>
                <a:spcPts val="1000"/>
              </a:spcBef>
              <a:spcAft>
                <a:spcPts val="0"/>
              </a:spcAft>
              <a:buClr>
                <a:schemeClr val="dk1"/>
              </a:buClr>
              <a:buSzPts val="2400"/>
              <a:buNone/>
            </a:pPr>
            <a:r>
              <a:rPr lang="sv-SE" sz="2400">
                <a:latin typeface="Calibri"/>
                <a:ea typeface="Calibri"/>
                <a:cs typeface="Calibri"/>
                <a:sym typeface="Calibri"/>
              </a:rPr>
              <a:t>❒</a:t>
            </a:r>
            <a:r>
              <a:rPr lang="sv-SE" sz="2400"/>
              <a:t>	Yes</a:t>
            </a:r>
            <a:br>
              <a:rPr lang="sv-SE" sz="2400"/>
            </a:br>
            <a:r>
              <a:rPr lang="sv-SE" sz="2400"/>
              <a:t>❒	No</a:t>
            </a:r>
            <a:br>
              <a:rPr lang="sv-SE" sz="2400"/>
            </a:br>
            <a:r>
              <a:rPr lang="sv-SE" sz="2400"/>
              <a:t>❒	Do not know</a:t>
            </a:r>
            <a:endParaRPr sz="2400"/>
          </a:p>
          <a:p>
            <a:pPr marL="228600" lvl="0" indent="-76200" algn="l" rtl="0">
              <a:lnSpc>
                <a:spcPct val="90000"/>
              </a:lnSpc>
              <a:spcBef>
                <a:spcPts val="1000"/>
              </a:spcBef>
              <a:spcAft>
                <a:spcPts val="0"/>
              </a:spcAft>
              <a:buClr>
                <a:schemeClr val="dk1"/>
              </a:buClr>
              <a:buSzPts val="2400"/>
              <a:buNone/>
            </a:pPr>
            <a:endParaRPr sz="24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19"/>
        <p:cNvGrpSpPr/>
        <p:nvPr/>
      </p:nvGrpSpPr>
      <p:grpSpPr>
        <a:xfrm>
          <a:off x="0" y="0"/>
          <a:ext cx="0" cy="0"/>
          <a:chOff x="0" y="0"/>
          <a:chExt cx="0" cy="0"/>
        </a:xfrm>
      </p:grpSpPr>
      <p:sp>
        <p:nvSpPr>
          <p:cNvPr id="520" name="Google Shape;520;p33"/>
          <p:cNvSpPr txBox="1">
            <a:spLocks noGrp="1"/>
          </p:cNvSpPr>
          <p:nvPr>
            <p:ph type="title"/>
          </p:nvPr>
        </p:nvSpPr>
        <p:spPr>
          <a:xfrm>
            <a:off x="1812897" y="518649"/>
            <a:ext cx="9882278" cy="1067634"/>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400"/>
              <a:buFont typeface="Times New Roman"/>
              <a:buNone/>
            </a:pPr>
            <a:r>
              <a:rPr lang="sv-SE" sz="3400">
                <a:latin typeface="Times New Roman"/>
                <a:ea typeface="Times New Roman"/>
                <a:cs typeface="Times New Roman"/>
                <a:sym typeface="Times New Roman"/>
              </a:rPr>
              <a:t>Why avoid Negatively Worded Questions(NWQs) </a:t>
            </a:r>
            <a:br>
              <a:rPr lang="sv-SE" sz="3400">
                <a:latin typeface="Calibri"/>
                <a:ea typeface="Calibri"/>
                <a:cs typeface="Calibri"/>
                <a:sym typeface="Calibri"/>
              </a:rPr>
            </a:br>
            <a:endParaRPr sz="3400"/>
          </a:p>
        </p:txBody>
      </p:sp>
      <p:grpSp>
        <p:nvGrpSpPr>
          <p:cNvPr id="521" name="Google Shape;521;p33"/>
          <p:cNvGrpSpPr/>
          <p:nvPr/>
        </p:nvGrpSpPr>
        <p:grpSpPr>
          <a:xfrm>
            <a:off x="723242" y="2442878"/>
            <a:ext cx="10720712" cy="2930374"/>
            <a:chOff x="93388" y="582274"/>
            <a:chExt cx="10720712" cy="2930374"/>
          </a:xfrm>
        </p:grpSpPr>
        <p:sp>
          <p:nvSpPr>
            <p:cNvPr id="522" name="Google Shape;522;p33"/>
            <p:cNvSpPr/>
            <p:nvPr/>
          </p:nvSpPr>
          <p:spPr>
            <a:xfrm>
              <a:off x="555386" y="582274"/>
              <a:ext cx="1445223" cy="1445223"/>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33"/>
            <p:cNvSpPr/>
            <p:nvPr/>
          </p:nvSpPr>
          <p:spPr>
            <a:xfrm>
              <a:off x="863384" y="890272"/>
              <a:ext cx="829226" cy="829226"/>
            </a:xfrm>
            <a:prstGeom prst="rect">
              <a:avLst/>
            </a:prstGeom>
            <a:blipFill rotWithShape="1">
              <a:blip r:embed="rId3">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33"/>
            <p:cNvSpPr/>
            <p:nvPr/>
          </p:nvSpPr>
          <p:spPr>
            <a:xfrm>
              <a:off x="93388" y="2477648"/>
              <a:ext cx="2369218" cy="1035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33"/>
            <p:cNvSpPr txBox="1"/>
            <p:nvPr/>
          </p:nvSpPr>
          <p:spPr>
            <a:xfrm>
              <a:off x="93388" y="2477648"/>
              <a:ext cx="2369218" cy="10350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chemeClr val="dk1"/>
                </a:buClr>
                <a:buSzPts val="1100"/>
                <a:buFont typeface="Calibri"/>
                <a:buNone/>
              </a:pPr>
              <a:r>
                <a:rPr lang="sv-SE" sz="1100" cap="none">
                  <a:solidFill>
                    <a:schemeClr val="dk1"/>
                  </a:solidFill>
                  <a:latin typeface="Calibri"/>
                  <a:ea typeface="Calibri"/>
                  <a:cs typeface="Calibri"/>
                  <a:sym typeface="Calibri"/>
                </a:rPr>
                <a:t>RISK OF INTRODUCING A ‘DOUBLE NEGATIVE’ </a:t>
              </a:r>
              <a:endParaRPr/>
            </a:p>
          </p:txBody>
        </p:sp>
        <p:sp>
          <p:nvSpPr>
            <p:cNvPr id="526" name="Google Shape;526;p33"/>
            <p:cNvSpPr/>
            <p:nvPr/>
          </p:nvSpPr>
          <p:spPr>
            <a:xfrm>
              <a:off x="3339217" y="582274"/>
              <a:ext cx="1445223" cy="1445223"/>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33"/>
            <p:cNvSpPr/>
            <p:nvPr/>
          </p:nvSpPr>
          <p:spPr>
            <a:xfrm>
              <a:off x="3647216" y="890272"/>
              <a:ext cx="829226" cy="829226"/>
            </a:xfrm>
            <a:prstGeom prst="rect">
              <a:avLst/>
            </a:prstGeom>
            <a:blipFill rotWithShape="1">
              <a:blip r:embed="rId4">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33"/>
            <p:cNvSpPr/>
            <p:nvPr/>
          </p:nvSpPr>
          <p:spPr>
            <a:xfrm>
              <a:off x="2877220" y="2477648"/>
              <a:ext cx="2369218" cy="1035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33"/>
            <p:cNvSpPr txBox="1"/>
            <p:nvPr/>
          </p:nvSpPr>
          <p:spPr>
            <a:xfrm>
              <a:off x="2877220" y="2477648"/>
              <a:ext cx="2369218" cy="10350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chemeClr val="dk1"/>
                </a:buClr>
                <a:buSzPts val="1100"/>
                <a:buFont typeface="Calibri"/>
                <a:buNone/>
              </a:pPr>
              <a:r>
                <a:rPr lang="sv-SE" sz="1100" cap="none">
                  <a:solidFill>
                    <a:schemeClr val="dk1"/>
                  </a:solidFill>
                  <a:latin typeface="Calibri"/>
                  <a:ea typeface="Calibri"/>
                  <a:cs typeface="Calibri"/>
                  <a:sym typeface="Calibri"/>
                </a:rPr>
                <a:t>THE CHALLENGE FOR NON-NATIVE LANGUAGE SPEAKERS IS EVEN GREATER WHEN THE QUESTIONS IS NEGATIVELY FORMULATED</a:t>
              </a:r>
              <a:endParaRPr/>
            </a:p>
          </p:txBody>
        </p:sp>
        <p:sp>
          <p:nvSpPr>
            <p:cNvPr id="530" name="Google Shape;530;p33"/>
            <p:cNvSpPr/>
            <p:nvPr/>
          </p:nvSpPr>
          <p:spPr>
            <a:xfrm>
              <a:off x="6123049" y="582274"/>
              <a:ext cx="1445223" cy="1445223"/>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33"/>
            <p:cNvSpPr/>
            <p:nvPr/>
          </p:nvSpPr>
          <p:spPr>
            <a:xfrm>
              <a:off x="6431047" y="890272"/>
              <a:ext cx="829226" cy="829226"/>
            </a:xfrm>
            <a:prstGeom prst="rect">
              <a:avLst/>
            </a:prstGeom>
            <a:blipFill rotWithShape="1">
              <a:blip r:embed="rId5">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33"/>
            <p:cNvSpPr/>
            <p:nvPr/>
          </p:nvSpPr>
          <p:spPr>
            <a:xfrm>
              <a:off x="5661051" y="2477648"/>
              <a:ext cx="2369218" cy="1035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33"/>
            <p:cNvSpPr txBox="1"/>
            <p:nvPr/>
          </p:nvSpPr>
          <p:spPr>
            <a:xfrm>
              <a:off x="5661051" y="2477648"/>
              <a:ext cx="2369218" cy="10350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chemeClr val="dk1"/>
                </a:buClr>
                <a:buSzPts val="1100"/>
                <a:buFont typeface="Calibri"/>
                <a:buNone/>
              </a:pPr>
              <a:r>
                <a:rPr lang="sv-SE" sz="1100" cap="none">
                  <a:solidFill>
                    <a:schemeClr val="dk1"/>
                  </a:solidFill>
                  <a:latin typeface="Calibri"/>
                  <a:ea typeface="Calibri"/>
                  <a:cs typeface="Calibri"/>
                  <a:sym typeface="Calibri"/>
                </a:rPr>
                <a:t>THE COGNITIVE LOAD OF IDEAS EXPRESSED IN NEGATIVE FORM HAS BEEN ESTIMATED AS OCCUPYING ‘TWICE AS MUCH SPACE’ IN WORKING MEMORY AS THE CORRESPONDING POSITIVE FORM OF THE QUESTION </a:t>
              </a:r>
              <a:endParaRPr/>
            </a:p>
          </p:txBody>
        </p:sp>
        <p:sp>
          <p:nvSpPr>
            <p:cNvPr id="534" name="Google Shape;534;p33"/>
            <p:cNvSpPr/>
            <p:nvPr/>
          </p:nvSpPr>
          <p:spPr>
            <a:xfrm>
              <a:off x="8906880" y="582274"/>
              <a:ext cx="1445223" cy="1445223"/>
            </a:xfrm>
            <a:prstGeom prst="ellipse">
              <a:avLst/>
            </a:prstGeom>
            <a:solidFill>
              <a:srgbClr val="599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33"/>
            <p:cNvSpPr/>
            <p:nvPr/>
          </p:nvSpPr>
          <p:spPr>
            <a:xfrm>
              <a:off x="9214878" y="890272"/>
              <a:ext cx="829226" cy="829226"/>
            </a:xfrm>
            <a:prstGeom prst="rect">
              <a:avLst/>
            </a:prstGeom>
            <a:blipFill rotWithShape="1">
              <a:blip r:embed="rId6">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33"/>
            <p:cNvSpPr/>
            <p:nvPr/>
          </p:nvSpPr>
          <p:spPr>
            <a:xfrm>
              <a:off x="8444882" y="2477648"/>
              <a:ext cx="2369218" cy="1035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33"/>
            <p:cNvSpPr txBox="1"/>
            <p:nvPr/>
          </p:nvSpPr>
          <p:spPr>
            <a:xfrm>
              <a:off x="8444882" y="2477648"/>
              <a:ext cx="2369218" cy="10350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chemeClr val="dk1"/>
                </a:buClr>
                <a:buSzPts val="1100"/>
                <a:buFont typeface="Calibri"/>
                <a:buNone/>
              </a:pPr>
              <a:r>
                <a:rPr lang="sv-SE" sz="1100" cap="none">
                  <a:solidFill>
                    <a:schemeClr val="dk1"/>
                  </a:solidFill>
                  <a:latin typeface="Calibri"/>
                  <a:ea typeface="Calibri"/>
                  <a:cs typeface="Calibri"/>
                  <a:sym typeface="Calibri"/>
                </a:rPr>
                <a:t>CONCERN THAT THE NEGATIVE ORIENTATION OF THE QUESTION MAY SIMPLY BE MISSED BY THE RESPONDENTS</a:t>
              </a:r>
              <a:endParaRPr/>
            </a:p>
          </p:txBody>
        </p:sp>
      </p:gr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41"/>
        <p:cNvGrpSpPr/>
        <p:nvPr/>
      </p:nvGrpSpPr>
      <p:grpSpPr>
        <a:xfrm>
          <a:off x="0" y="0"/>
          <a:ext cx="0" cy="0"/>
          <a:chOff x="0" y="0"/>
          <a:chExt cx="0" cy="0"/>
        </a:xfrm>
      </p:grpSpPr>
      <p:sp>
        <p:nvSpPr>
          <p:cNvPr id="542" name="Google Shape;542;p34"/>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43" name="Google Shape;543;p34"/>
          <p:cNvSpPr txBox="1">
            <a:spLocks noGrp="1"/>
          </p:cNvSpPr>
          <p:nvPr>
            <p:ph type="title"/>
          </p:nvPr>
        </p:nvSpPr>
        <p:spPr>
          <a:xfrm>
            <a:off x="841248" y="548640"/>
            <a:ext cx="3600860" cy="543153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Double negatives</a:t>
            </a:r>
            <a:endParaRPr/>
          </a:p>
        </p:txBody>
      </p:sp>
      <p:sp>
        <p:nvSpPr>
          <p:cNvPr id="544" name="Google Shape;544;p34"/>
          <p:cNvSpPr/>
          <p:nvPr/>
        </p:nvSpPr>
        <p:spPr>
          <a:xfrm rot="5400000">
            <a:off x="2543983" y="3258715"/>
            <a:ext cx="4480560" cy="18288"/>
          </a:xfrm>
          <a:custGeom>
            <a:avLst/>
            <a:gdLst/>
            <a:ahLst/>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45" name="Google Shape;545;p34"/>
          <p:cNvSpPr txBox="1">
            <a:spLocks noGrp="1"/>
          </p:cNvSpPr>
          <p:nvPr>
            <p:ph type="body" idx="1"/>
          </p:nvPr>
        </p:nvSpPr>
        <p:spPr>
          <a:xfrm>
            <a:off x="5126417" y="548640"/>
            <a:ext cx="6224335" cy="543153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400"/>
              <a:buNone/>
            </a:pPr>
            <a:r>
              <a:rPr lang="sv-SE" sz="2400"/>
              <a:t>A double negative occurs when you use two negatives in the same sentence:</a:t>
            </a:r>
            <a:endParaRPr/>
          </a:p>
          <a:p>
            <a:pPr marL="0" lvl="0" indent="0" algn="l" rtl="0">
              <a:lnSpc>
                <a:spcPct val="90000"/>
              </a:lnSpc>
              <a:spcBef>
                <a:spcPts val="1000"/>
              </a:spcBef>
              <a:spcAft>
                <a:spcPts val="0"/>
              </a:spcAft>
              <a:buClr>
                <a:schemeClr val="dk1"/>
              </a:buClr>
              <a:buSzPts val="2400"/>
              <a:buNone/>
            </a:pPr>
            <a:endParaRPr sz="2400"/>
          </a:p>
          <a:p>
            <a:pPr marL="228600" lvl="0" indent="-228600" algn="l" rtl="0">
              <a:lnSpc>
                <a:spcPct val="90000"/>
              </a:lnSpc>
              <a:spcBef>
                <a:spcPts val="1000"/>
              </a:spcBef>
              <a:spcAft>
                <a:spcPts val="0"/>
              </a:spcAft>
              <a:buClr>
                <a:schemeClr val="dk1"/>
              </a:buClr>
              <a:buSzPts val="2400"/>
              <a:buChar char="•"/>
            </a:pPr>
            <a:r>
              <a:rPr lang="sv-SE" sz="2400"/>
              <a:t>No/not with “un-” prefix words (also in-, non-, and mis-)</a:t>
            </a:r>
            <a:endParaRPr/>
          </a:p>
          <a:p>
            <a:pPr marL="228600" lvl="0" indent="-228600" algn="l" rtl="0">
              <a:lnSpc>
                <a:spcPct val="90000"/>
              </a:lnSpc>
              <a:spcBef>
                <a:spcPts val="1000"/>
              </a:spcBef>
              <a:spcAft>
                <a:spcPts val="0"/>
              </a:spcAft>
              <a:buClr>
                <a:schemeClr val="dk1"/>
              </a:buClr>
              <a:buSzPts val="2400"/>
              <a:buChar char="•"/>
            </a:pPr>
            <a:r>
              <a:rPr lang="sv-SE" sz="2400"/>
              <a:t>No/not with negative adverbs (scarcely, barely, or hardly) </a:t>
            </a:r>
            <a:endParaRPr/>
          </a:p>
          <a:p>
            <a:pPr marL="228600" lvl="0" indent="-228600" algn="l" rtl="0">
              <a:lnSpc>
                <a:spcPct val="90000"/>
              </a:lnSpc>
              <a:spcBef>
                <a:spcPts val="1000"/>
              </a:spcBef>
              <a:spcAft>
                <a:spcPts val="0"/>
              </a:spcAft>
              <a:buClr>
                <a:schemeClr val="dk1"/>
              </a:buClr>
              <a:buSzPts val="2400"/>
              <a:buChar char="•"/>
            </a:pPr>
            <a:r>
              <a:rPr lang="sv-SE" sz="2400"/>
              <a:t>No/not with exceptions (unless + except)</a:t>
            </a:r>
            <a:endParaRPr/>
          </a:p>
          <a:p>
            <a:pPr marL="228600" lvl="0" indent="-76200" algn="l" rtl="0">
              <a:lnSpc>
                <a:spcPct val="90000"/>
              </a:lnSpc>
              <a:spcBef>
                <a:spcPts val="1000"/>
              </a:spcBef>
              <a:spcAft>
                <a:spcPts val="0"/>
              </a:spcAft>
              <a:buClr>
                <a:schemeClr val="dk1"/>
              </a:buClr>
              <a:buSzPts val="2400"/>
              <a:buNone/>
            </a:pPr>
            <a:endParaRPr sz="24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49"/>
        <p:cNvGrpSpPr/>
        <p:nvPr/>
      </p:nvGrpSpPr>
      <p:grpSpPr>
        <a:xfrm>
          <a:off x="0" y="0"/>
          <a:ext cx="0" cy="0"/>
          <a:chOff x="0" y="0"/>
          <a:chExt cx="0" cy="0"/>
        </a:xfrm>
      </p:grpSpPr>
      <p:sp>
        <p:nvSpPr>
          <p:cNvPr id="550" name="Google Shape;550;p35"/>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51" name="Google Shape;551;p3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Poor answer scale options</a:t>
            </a:r>
            <a:endParaRPr/>
          </a:p>
        </p:txBody>
      </p:sp>
      <p:sp>
        <p:nvSpPr>
          <p:cNvPr id="552" name="Google Shape;552;p35"/>
          <p:cNvSpPr/>
          <p:nvPr/>
        </p:nvSpPr>
        <p:spPr>
          <a:xfrm>
            <a:off x="669036" y="1677373"/>
            <a:ext cx="10853928" cy="18288"/>
          </a:xfrm>
          <a:custGeom>
            <a:avLst/>
            <a:gdLst/>
            <a:ahLst/>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53" name="Google Shape;553;p35"/>
          <p:cNvSpPr txBox="1">
            <a:spLocks noGrp="1"/>
          </p:cNvSpPr>
          <p:nvPr>
            <p:ph type="body" idx="1"/>
          </p:nvPr>
        </p:nvSpPr>
        <p:spPr>
          <a:xfrm>
            <a:off x="838200" y="1929384"/>
            <a:ext cx="10515600" cy="425196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400"/>
              <a:buChar char="•"/>
            </a:pPr>
            <a:r>
              <a:rPr lang="sv-SE" sz="2400"/>
              <a:t>Answer options are just as important as the questions themselves.</a:t>
            </a:r>
            <a:endParaRPr/>
          </a:p>
          <a:p>
            <a:pPr marL="228600" lvl="0" indent="-228600" algn="l" rtl="0">
              <a:lnSpc>
                <a:spcPct val="90000"/>
              </a:lnSpc>
              <a:spcBef>
                <a:spcPts val="1000"/>
              </a:spcBef>
              <a:spcAft>
                <a:spcPts val="0"/>
              </a:spcAft>
              <a:buClr>
                <a:schemeClr val="dk1"/>
              </a:buClr>
              <a:buSzPts val="2400"/>
              <a:buChar char="•"/>
            </a:pPr>
            <a:r>
              <a:rPr lang="sv-SE" sz="2400"/>
              <a:t>If they are confusing or unbalanced, the results will be skewed.</a:t>
            </a:r>
            <a:endParaRPr/>
          </a:p>
          <a:p>
            <a:pPr marL="228600" lvl="0" indent="-228600" algn="l" rtl="0">
              <a:lnSpc>
                <a:spcPct val="90000"/>
              </a:lnSpc>
              <a:spcBef>
                <a:spcPts val="1000"/>
              </a:spcBef>
              <a:spcAft>
                <a:spcPts val="0"/>
              </a:spcAft>
              <a:buClr>
                <a:schemeClr val="dk1"/>
              </a:buClr>
              <a:buSzPts val="2400"/>
              <a:buChar char="•"/>
            </a:pPr>
            <a:r>
              <a:rPr lang="sv-SE" sz="2400"/>
              <a:t>Consider carefully the best way to ask the question (statement or question) and then think about the responce types that are most appropriate for the respondents to provide sincere feedback.</a:t>
            </a:r>
            <a:endParaRPr/>
          </a:p>
          <a:p>
            <a:pPr marL="228600" lvl="0" indent="-228600" algn="l" rtl="0">
              <a:lnSpc>
                <a:spcPct val="90000"/>
              </a:lnSpc>
              <a:spcBef>
                <a:spcPts val="1000"/>
              </a:spcBef>
              <a:spcAft>
                <a:spcPts val="0"/>
              </a:spcAft>
              <a:buClr>
                <a:schemeClr val="dk1"/>
              </a:buClr>
              <a:buSzPts val="2400"/>
              <a:buChar char="•"/>
            </a:pPr>
            <a:r>
              <a:rPr lang="sv-SE" sz="2400"/>
              <a:t>Proofread for mutually exclusive answer options and remove redundant</a:t>
            </a:r>
            <a:endParaRPr/>
          </a:p>
          <a:p>
            <a:pPr marL="228600" lvl="0" indent="-228600" algn="l" rtl="0">
              <a:lnSpc>
                <a:spcPct val="90000"/>
              </a:lnSpc>
              <a:spcBef>
                <a:spcPts val="1000"/>
              </a:spcBef>
              <a:spcAft>
                <a:spcPts val="0"/>
              </a:spcAft>
              <a:buClr>
                <a:schemeClr val="dk1"/>
              </a:buClr>
              <a:buSzPts val="2400"/>
              <a:buChar char="•"/>
            </a:pPr>
            <a:r>
              <a:rPr lang="sv-SE" sz="2400"/>
              <a:t>Cover all the likely use cases in multiple choice questions</a:t>
            </a:r>
            <a:endParaRPr sz="2400"/>
          </a:p>
          <a:p>
            <a:pPr marL="228600" lvl="0" indent="-76200" algn="l" rtl="0">
              <a:lnSpc>
                <a:spcPct val="90000"/>
              </a:lnSpc>
              <a:spcBef>
                <a:spcPts val="1000"/>
              </a:spcBef>
              <a:spcAft>
                <a:spcPts val="0"/>
              </a:spcAft>
              <a:buClr>
                <a:schemeClr val="dk1"/>
              </a:buClr>
              <a:buSzPts val="2400"/>
              <a:buNone/>
            </a:pPr>
            <a:endParaRPr sz="2400"/>
          </a:p>
          <a:p>
            <a:pPr marL="228600" lvl="0" indent="-76200" algn="l" rtl="0">
              <a:lnSpc>
                <a:spcPct val="90000"/>
              </a:lnSpc>
              <a:spcBef>
                <a:spcPts val="1000"/>
              </a:spcBef>
              <a:spcAft>
                <a:spcPts val="0"/>
              </a:spcAft>
              <a:buClr>
                <a:schemeClr val="dk1"/>
              </a:buClr>
              <a:buSzPts val="2400"/>
              <a:buNone/>
            </a:pPr>
            <a:endParaRPr sz="2400"/>
          </a:p>
          <a:p>
            <a:pPr marL="228600" lvl="0" indent="-76200" algn="l" rtl="0">
              <a:lnSpc>
                <a:spcPct val="90000"/>
              </a:lnSpc>
              <a:spcBef>
                <a:spcPts val="1000"/>
              </a:spcBef>
              <a:spcAft>
                <a:spcPts val="0"/>
              </a:spcAft>
              <a:buClr>
                <a:schemeClr val="dk1"/>
              </a:buClr>
              <a:buSzPts val="2400"/>
              <a:buNone/>
            </a:pPr>
            <a:endParaRPr sz="24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57"/>
        <p:cNvGrpSpPr/>
        <p:nvPr/>
      </p:nvGrpSpPr>
      <p:grpSpPr>
        <a:xfrm>
          <a:off x="0" y="0"/>
          <a:ext cx="0" cy="0"/>
          <a:chOff x="0" y="0"/>
          <a:chExt cx="0" cy="0"/>
        </a:xfrm>
      </p:grpSpPr>
      <p:sp>
        <p:nvSpPr>
          <p:cNvPr id="558" name="Google Shape;558;p36"/>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59" name="Google Shape;559;p36"/>
          <p:cNvSpPr txBox="1">
            <a:spLocks noGrp="1"/>
          </p:cNvSpPr>
          <p:nvPr>
            <p:ph type="title"/>
          </p:nvPr>
        </p:nvSpPr>
        <p:spPr>
          <a:xfrm>
            <a:off x="841248" y="548640"/>
            <a:ext cx="3600860" cy="543153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Mismatched scales</a:t>
            </a:r>
            <a:endParaRPr/>
          </a:p>
        </p:txBody>
      </p:sp>
      <p:sp>
        <p:nvSpPr>
          <p:cNvPr id="560" name="Google Shape;560;p36"/>
          <p:cNvSpPr/>
          <p:nvPr/>
        </p:nvSpPr>
        <p:spPr>
          <a:xfrm rot="5400000">
            <a:off x="2543983" y="3258715"/>
            <a:ext cx="4480560" cy="18288"/>
          </a:xfrm>
          <a:custGeom>
            <a:avLst/>
            <a:gdLst/>
            <a:ahLst/>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61" name="Google Shape;561;p36"/>
          <p:cNvSpPr txBox="1">
            <a:spLocks noGrp="1"/>
          </p:cNvSpPr>
          <p:nvPr>
            <p:ph type="body" idx="1"/>
          </p:nvPr>
        </p:nvSpPr>
        <p:spPr>
          <a:xfrm>
            <a:off x="5126418" y="512334"/>
            <a:ext cx="6224335" cy="5431536"/>
          </a:xfrm>
          <a:prstGeom prst="rect">
            <a:avLst/>
          </a:prstGeom>
          <a:noFill/>
          <a:ln>
            <a:noFill/>
          </a:ln>
        </p:spPr>
        <p:txBody>
          <a:bodyPr spcFirstLastPara="1" wrap="square" lIns="91425" tIns="45700" rIns="91425" bIns="45700" anchor="ctr" anchorCtr="0">
            <a:normAutofit/>
          </a:bodyPr>
          <a:lstStyle/>
          <a:p>
            <a:pPr marL="228600" lvl="0" indent="-76200" algn="l" rtl="0">
              <a:lnSpc>
                <a:spcPct val="90000"/>
              </a:lnSpc>
              <a:spcBef>
                <a:spcPts val="0"/>
              </a:spcBef>
              <a:spcAft>
                <a:spcPts val="0"/>
              </a:spcAft>
              <a:buClr>
                <a:schemeClr val="dk1"/>
              </a:buClr>
              <a:buSzPts val="2400"/>
              <a:buNone/>
            </a:pPr>
            <a:endParaRPr sz="2400"/>
          </a:p>
          <a:p>
            <a:pPr marL="228600" lvl="0" indent="-76200" algn="l" rtl="0">
              <a:lnSpc>
                <a:spcPct val="90000"/>
              </a:lnSpc>
              <a:spcBef>
                <a:spcPts val="1000"/>
              </a:spcBef>
              <a:spcAft>
                <a:spcPts val="0"/>
              </a:spcAft>
              <a:buClr>
                <a:schemeClr val="dk1"/>
              </a:buClr>
              <a:buSzPts val="2400"/>
              <a:buNone/>
            </a:pPr>
            <a:endParaRPr sz="2400"/>
          </a:p>
          <a:p>
            <a:pPr marL="228600" lvl="0" indent="-76200" algn="l" rtl="0">
              <a:lnSpc>
                <a:spcPct val="90000"/>
              </a:lnSpc>
              <a:spcBef>
                <a:spcPts val="1000"/>
              </a:spcBef>
              <a:spcAft>
                <a:spcPts val="0"/>
              </a:spcAft>
              <a:buClr>
                <a:schemeClr val="dk1"/>
              </a:buClr>
              <a:buSzPts val="2400"/>
              <a:buNone/>
            </a:pPr>
            <a:endParaRPr sz="2400"/>
          </a:p>
          <a:p>
            <a:pPr marL="228600" lvl="0" indent="-228600" algn="l" rtl="0">
              <a:lnSpc>
                <a:spcPct val="90000"/>
              </a:lnSpc>
              <a:spcBef>
                <a:spcPts val="1000"/>
              </a:spcBef>
              <a:spcAft>
                <a:spcPts val="0"/>
              </a:spcAft>
              <a:buClr>
                <a:schemeClr val="dk1"/>
              </a:buClr>
              <a:buSzPts val="2400"/>
              <a:buChar char="•"/>
            </a:pPr>
            <a:r>
              <a:rPr lang="sv-SE" sz="2400"/>
              <a:t>Sync the answer scale back to the question.</a:t>
            </a:r>
            <a:endParaRPr/>
          </a:p>
          <a:p>
            <a:pPr marL="228600" lvl="0" indent="-228600" algn="l" rtl="0">
              <a:lnSpc>
                <a:spcPct val="90000"/>
              </a:lnSpc>
              <a:spcBef>
                <a:spcPts val="1000"/>
              </a:spcBef>
              <a:spcAft>
                <a:spcPts val="0"/>
              </a:spcAft>
              <a:buClr>
                <a:schemeClr val="dk1"/>
              </a:buClr>
              <a:buSzPts val="2400"/>
              <a:buChar char="•"/>
            </a:pPr>
            <a:r>
              <a:rPr lang="sv-SE" sz="2400"/>
              <a:t>Use balanced responses (the response options should be spaced-out equally)</a:t>
            </a:r>
            <a:endParaRPr/>
          </a:p>
          <a:p>
            <a:pPr marL="228600" lvl="0" indent="-228600" algn="l" rtl="0">
              <a:lnSpc>
                <a:spcPct val="90000"/>
              </a:lnSpc>
              <a:spcBef>
                <a:spcPts val="1000"/>
              </a:spcBef>
              <a:spcAft>
                <a:spcPts val="0"/>
              </a:spcAft>
              <a:buClr>
                <a:schemeClr val="dk1"/>
              </a:buClr>
              <a:buSzPts val="2400"/>
              <a:buChar char="•"/>
            </a:pPr>
            <a:r>
              <a:rPr lang="sv-SE" sz="2400"/>
              <a:t>Be consistent with response formatting (be consistent about which end of the scale is positive).</a:t>
            </a:r>
            <a:endParaRPr/>
          </a:p>
          <a:p>
            <a:pPr marL="228600" lvl="0" indent="-76200" algn="l" rtl="0">
              <a:lnSpc>
                <a:spcPct val="90000"/>
              </a:lnSpc>
              <a:spcBef>
                <a:spcPts val="1000"/>
              </a:spcBef>
              <a:spcAft>
                <a:spcPts val="0"/>
              </a:spcAft>
              <a:buClr>
                <a:schemeClr val="dk1"/>
              </a:buClr>
              <a:buSzPts val="2400"/>
              <a:buNone/>
            </a:pPr>
            <a:endParaRPr sz="2400"/>
          </a:p>
          <a:p>
            <a:pPr marL="228600" lvl="0" indent="-76200" algn="l" rtl="0">
              <a:lnSpc>
                <a:spcPct val="90000"/>
              </a:lnSpc>
              <a:spcBef>
                <a:spcPts val="1000"/>
              </a:spcBef>
              <a:spcAft>
                <a:spcPts val="0"/>
              </a:spcAft>
              <a:buClr>
                <a:schemeClr val="dk1"/>
              </a:buClr>
              <a:buSzPts val="2400"/>
              <a:buNone/>
            </a:pPr>
            <a:endParaRPr sz="24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65"/>
        <p:cNvGrpSpPr/>
        <p:nvPr/>
      </p:nvGrpSpPr>
      <p:grpSpPr>
        <a:xfrm>
          <a:off x="0" y="0"/>
          <a:ext cx="0" cy="0"/>
          <a:chOff x="0" y="0"/>
          <a:chExt cx="0" cy="0"/>
        </a:xfrm>
      </p:grpSpPr>
      <p:sp>
        <p:nvSpPr>
          <p:cNvPr id="566" name="Google Shape;566;p37"/>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67" name="Google Shape;567;p37"/>
          <p:cNvSpPr txBox="1">
            <a:spLocks noGrp="1"/>
          </p:cNvSpPr>
          <p:nvPr>
            <p:ph type="title"/>
          </p:nvPr>
        </p:nvSpPr>
        <p:spPr>
          <a:xfrm>
            <a:off x="841248" y="548640"/>
            <a:ext cx="3600860" cy="543153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Checklist of dos and dont’s </a:t>
            </a:r>
            <a:endParaRPr/>
          </a:p>
        </p:txBody>
      </p:sp>
      <p:sp>
        <p:nvSpPr>
          <p:cNvPr id="568" name="Google Shape;568;p37"/>
          <p:cNvSpPr/>
          <p:nvPr/>
        </p:nvSpPr>
        <p:spPr>
          <a:xfrm rot="5400000">
            <a:off x="2543983" y="3258715"/>
            <a:ext cx="4480560" cy="18288"/>
          </a:xfrm>
          <a:custGeom>
            <a:avLst/>
            <a:gdLst/>
            <a:ahLst/>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69" name="Google Shape;569;p37"/>
          <p:cNvSpPr txBox="1">
            <a:spLocks noGrp="1"/>
          </p:cNvSpPr>
          <p:nvPr>
            <p:ph type="body" idx="1"/>
          </p:nvPr>
        </p:nvSpPr>
        <p:spPr>
          <a:xfrm>
            <a:off x="5126418" y="552091"/>
            <a:ext cx="6224335" cy="5431536"/>
          </a:xfrm>
          <a:prstGeom prst="rect">
            <a:avLst/>
          </a:prstGeom>
          <a:noFill/>
          <a:ln>
            <a:noFill/>
          </a:ln>
        </p:spPr>
        <p:txBody>
          <a:bodyPr spcFirstLastPara="1" wrap="square" lIns="91425" tIns="45700" rIns="91425" bIns="45700" anchor="ctr" anchorCtr="0">
            <a:normAutofit/>
          </a:bodyPr>
          <a:lstStyle/>
          <a:p>
            <a:pPr marL="228600" lvl="0" indent="-228600" algn="l" rtl="0">
              <a:lnSpc>
                <a:spcPct val="90000"/>
              </a:lnSpc>
              <a:spcBef>
                <a:spcPts val="0"/>
              </a:spcBef>
              <a:spcAft>
                <a:spcPts val="0"/>
              </a:spcAft>
              <a:buClr>
                <a:schemeClr val="dk1"/>
              </a:buClr>
              <a:buSzPts val="2400"/>
              <a:buChar char="•"/>
            </a:pPr>
            <a:r>
              <a:rPr lang="sv-SE" sz="2400"/>
              <a:t>Avoid leading questions</a:t>
            </a:r>
            <a:endParaRPr sz="2400"/>
          </a:p>
          <a:p>
            <a:pPr marL="228600" lvl="0" indent="-228600" algn="l" rtl="0">
              <a:lnSpc>
                <a:spcPct val="90000"/>
              </a:lnSpc>
              <a:spcBef>
                <a:spcPts val="1000"/>
              </a:spcBef>
              <a:spcAft>
                <a:spcPts val="0"/>
              </a:spcAft>
              <a:buClr>
                <a:schemeClr val="dk1"/>
              </a:buClr>
              <a:buSzPts val="2400"/>
              <a:buChar char="•"/>
            </a:pPr>
            <a:r>
              <a:rPr lang="sv-SE" sz="2400"/>
              <a:t>Don’t make assumptions (avoid loaded questions)</a:t>
            </a:r>
            <a:endParaRPr/>
          </a:p>
          <a:p>
            <a:pPr marL="228600" lvl="0" indent="-228600" algn="l" rtl="0">
              <a:lnSpc>
                <a:spcPct val="90000"/>
              </a:lnSpc>
              <a:spcBef>
                <a:spcPts val="1000"/>
              </a:spcBef>
              <a:spcAft>
                <a:spcPts val="0"/>
              </a:spcAft>
              <a:buClr>
                <a:schemeClr val="dk1"/>
              </a:buClr>
              <a:buSzPts val="2400"/>
              <a:buChar char="•"/>
            </a:pPr>
            <a:r>
              <a:rPr lang="sv-SE" sz="2400"/>
              <a:t>Avoid double-barreled questions</a:t>
            </a:r>
            <a:endParaRPr sz="2400"/>
          </a:p>
          <a:p>
            <a:pPr marL="228600" lvl="0" indent="-228600" algn="l" rtl="0">
              <a:lnSpc>
                <a:spcPct val="90000"/>
              </a:lnSpc>
              <a:spcBef>
                <a:spcPts val="1000"/>
              </a:spcBef>
              <a:spcAft>
                <a:spcPts val="0"/>
              </a:spcAft>
              <a:buClr>
                <a:schemeClr val="dk1"/>
              </a:buClr>
              <a:buSzPts val="2400"/>
              <a:buChar char="•"/>
            </a:pPr>
            <a:r>
              <a:rPr lang="sv-SE" sz="2400"/>
              <a:t>Avoid jargon</a:t>
            </a:r>
            <a:endParaRPr/>
          </a:p>
          <a:p>
            <a:pPr marL="228600" lvl="0" indent="-228600" algn="l" rtl="0">
              <a:lnSpc>
                <a:spcPct val="90000"/>
              </a:lnSpc>
              <a:spcBef>
                <a:spcPts val="1000"/>
              </a:spcBef>
              <a:spcAft>
                <a:spcPts val="0"/>
              </a:spcAft>
              <a:buClr>
                <a:schemeClr val="dk1"/>
              </a:buClr>
              <a:buSzPts val="2400"/>
              <a:buChar char="•"/>
            </a:pPr>
            <a:r>
              <a:rPr lang="sv-SE" sz="2400"/>
              <a:t>Avoid double-negatives</a:t>
            </a:r>
            <a:endParaRPr/>
          </a:p>
          <a:p>
            <a:pPr marL="228600" lvl="0" indent="-228600" algn="l" rtl="0">
              <a:lnSpc>
                <a:spcPct val="90000"/>
              </a:lnSpc>
              <a:spcBef>
                <a:spcPts val="1000"/>
              </a:spcBef>
              <a:spcAft>
                <a:spcPts val="0"/>
              </a:spcAft>
              <a:buClr>
                <a:schemeClr val="dk1"/>
              </a:buClr>
              <a:buSzPts val="2400"/>
              <a:buChar char="•"/>
            </a:pPr>
            <a:r>
              <a:rPr lang="sv-SE" sz="2400"/>
              <a:t>Sync your answer responses to the question</a:t>
            </a:r>
            <a:endParaRPr sz="2400"/>
          </a:p>
          <a:p>
            <a:pPr marL="228600" lvl="0" indent="-228600" algn="l" rtl="0">
              <a:lnSpc>
                <a:spcPct val="90000"/>
              </a:lnSpc>
              <a:spcBef>
                <a:spcPts val="1000"/>
              </a:spcBef>
              <a:spcAft>
                <a:spcPts val="0"/>
              </a:spcAft>
              <a:buClr>
                <a:schemeClr val="dk1"/>
              </a:buClr>
              <a:buSzPts val="2400"/>
              <a:buChar char="•"/>
            </a:pPr>
            <a:r>
              <a:rPr lang="sv-SE" sz="2400"/>
              <a:t>Format your questionnaire for all devices</a:t>
            </a:r>
            <a:endParaRPr sz="2400"/>
          </a:p>
          <a:p>
            <a:pPr marL="228600" lvl="0" indent="-228600" algn="l" rtl="0">
              <a:lnSpc>
                <a:spcPct val="90000"/>
              </a:lnSpc>
              <a:spcBef>
                <a:spcPts val="1000"/>
              </a:spcBef>
              <a:spcAft>
                <a:spcPts val="0"/>
              </a:spcAft>
              <a:buClr>
                <a:schemeClr val="dk1"/>
              </a:buClr>
              <a:buSzPts val="2400"/>
              <a:buChar char="•"/>
            </a:pPr>
            <a:r>
              <a:rPr lang="sv-SE" sz="2400"/>
              <a:t>Think of the data processing methods beforehand</a:t>
            </a:r>
            <a:endParaRPr sz="24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73"/>
        <p:cNvGrpSpPr/>
        <p:nvPr/>
      </p:nvGrpSpPr>
      <p:grpSpPr>
        <a:xfrm>
          <a:off x="0" y="0"/>
          <a:ext cx="0" cy="0"/>
          <a:chOff x="0" y="0"/>
          <a:chExt cx="0" cy="0"/>
        </a:xfrm>
      </p:grpSpPr>
      <p:sp>
        <p:nvSpPr>
          <p:cNvPr id="574" name="Google Shape;574;p38"/>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75" name="Google Shape;575;p38"/>
          <p:cNvSpPr txBox="1">
            <a:spLocks noGrp="1"/>
          </p:cNvSpPr>
          <p:nvPr>
            <p:ph type="title"/>
          </p:nvPr>
        </p:nvSpPr>
        <p:spPr>
          <a:xfrm>
            <a:off x="841248" y="548640"/>
            <a:ext cx="3600860" cy="543153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Likert Scales</a:t>
            </a:r>
            <a:endParaRPr/>
          </a:p>
        </p:txBody>
      </p:sp>
      <p:sp>
        <p:nvSpPr>
          <p:cNvPr id="576" name="Google Shape;576;p38"/>
          <p:cNvSpPr/>
          <p:nvPr/>
        </p:nvSpPr>
        <p:spPr>
          <a:xfrm rot="5400000">
            <a:off x="2543983" y="3258715"/>
            <a:ext cx="4480560" cy="18288"/>
          </a:xfrm>
          <a:custGeom>
            <a:avLst/>
            <a:gdLst/>
            <a:ahLst/>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77" name="Google Shape;577;p38"/>
          <p:cNvSpPr txBox="1">
            <a:spLocks noGrp="1"/>
          </p:cNvSpPr>
          <p:nvPr>
            <p:ph type="body" idx="1"/>
          </p:nvPr>
        </p:nvSpPr>
        <p:spPr>
          <a:xfrm>
            <a:off x="5126418" y="552091"/>
            <a:ext cx="6224335" cy="5431536"/>
          </a:xfrm>
          <a:prstGeom prst="rect">
            <a:avLst/>
          </a:prstGeom>
          <a:noFill/>
          <a:ln>
            <a:noFill/>
          </a:ln>
        </p:spPr>
        <p:txBody>
          <a:bodyPr spcFirstLastPara="1" wrap="square" lIns="91425" tIns="45700" rIns="91425" bIns="45700" anchor="ctr" anchorCtr="0">
            <a:normAutofit/>
          </a:bodyPr>
          <a:lstStyle/>
          <a:p>
            <a:pPr marL="228600" lvl="0" indent="-76200" algn="l" rtl="0">
              <a:lnSpc>
                <a:spcPct val="90000"/>
              </a:lnSpc>
              <a:spcBef>
                <a:spcPts val="0"/>
              </a:spcBef>
              <a:spcAft>
                <a:spcPts val="0"/>
              </a:spcAft>
              <a:buClr>
                <a:schemeClr val="dk1"/>
              </a:buClr>
              <a:buSzPts val="2400"/>
              <a:buNone/>
            </a:pPr>
            <a:endParaRPr sz="2400"/>
          </a:p>
          <a:p>
            <a:pPr marL="228600" lvl="0" indent="-76200" algn="l" rtl="0">
              <a:lnSpc>
                <a:spcPct val="90000"/>
              </a:lnSpc>
              <a:spcBef>
                <a:spcPts val="1000"/>
              </a:spcBef>
              <a:spcAft>
                <a:spcPts val="0"/>
              </a:spcAft>
              <a:buClr>
                <a:schemeClr val="dk1"/>
              </a:buClr>
              <a:buSzPts val="2400"/>
              <a:buNone/>
            </a:pPr>
            <a:endParaRPr sz="2400"/>
          </a:p>
          <a:p>
            <a:pPr marL="228600" lvl="0" indent="-228600" algn="l" rtl="0">
              <a:lnSpc>
                <a:spcPct val="90000"/>
              </a:lnSpc>
              <a:spcBef>
                <a:spcPts val="1000"/>
              </a:spcBef>
              <a:spcAft>
                <a:spcPts val="0"/>
              </a:spcAft>
              <a:buClr>
                <a:schemeClr val="dk1"/>
              </a:buClr>
              <a:buSzPts val="2400"/>
              <a:buChar char="•"/>
            </a:pPr>
            <a:r>
              <a:rPr lang="sv-SE" sz="2400"/>
              <a:t>A rating scale that measures how people feel about something.</a:t>
            </a:r>
            <a:endParaRPr/>
          </a:p>
          <a:p>
            <a:pPr marL="228600" lvl="0" indent="-228600" algn="l" rtl="0">
              <a:lnSpc>
                <a:spcPct val="90000"/>
              </a:lnSpc>
              <a:spcBef>
                <a:spcPts val="1000"/>
              </a:spcBef>
              <a:spcAft>
                <a:spcPts val="0"/>
              </a:spcAft>
              <a:buClr>
                <a:schemeClr val="dk1"/>
              </a:buClr>
              <a:buSzPts val="2400"/>
              <a:buChar char="•"/>
            </a:pPr>
            <a:r>
              <a:rPr lang="sv-SE" sz="2400"/>
              <a:t>It often comes with a neutral midpoint and essentially measures the level of agreement.</a:t>
            </a:r>
            <a:endParaRPr/>
          </a:p>
          <a:p>
            <a:pPr marL="228600" lvl="0" indent="-228600" algn="l" rtl="0">
              <a:lnSpc>
                <a:spcPct val="90000"/>
              </a:lnSpc>
              <a:spcBef>
                <a:spcPts val="1000"/>
              </a:spcBef>
              <a:spcAft>
                <a:spcPts val="0"/>
              </a:spcAft>
              <a:buClr>
                <a:schemeClr val="dk1"/>
              </a:buClr>
              <a:buSzPts val="2400"/>
              <a:buChar char="•"/>
            </a:pPr>
            <a:r>
              <a:rPr lang="sv-SE" sz="2400"/>
              <a:t>They often asked as statements.</a:t>
            </a:r>
            <a:endParaRPr/>
          </a:p>
          <a:p>
            <a:pPr marL="228600" lvl="0" indent="-228600" algn="l" rtl="0">
              <a:lnSpc>
                <a:spcPct val="90000"/>
              </a:lnSpc>
              <a:spcBef>
                <a:spcPts val="1000"/>
              </a:spcBef>
              <a:spcAft>
                <a:spcPts val="0"/>
              </a:spcAft>
              <a:buClr>
                <a:schemeClr val="dk1"/>
              </a:buClr>
              <a:buSzPts val="2400"/>
              <a:buChar char="•"/>
            </a:pPr>
            <a:r>
              <a:rPr lang="sv-SE" sz="2400"/>
              <a:t>They measure agreement, frequency, quality, importance and likelihood.</a:t>
            </a:r>
            <a:endParaRPr/>
          </a:p>
          <a:p>
            <a:pPr marL="228600" lvl="0" indent="-76200" algn="l" rtl="0">
              <a:lnSpc>
                <a:spcPct val="90000"/>
              </a:lnSpc>
              <a:spcBef>
                <a:spcPts val="1000"/>
              </a:spcBef>
              <a:spcAft>
                <a:spcPts val="0"/>
              </a:spcAft>
              <a:buClr>
                <a:schemeClr val="dk1"/>
              </a:buClr>
              <a:buSzPts val="2400"/>
              <a:buNone/>
            </a:pPr>
            <a:endParaRPr sz="2400"/>
          </a:p>
          <a:p>
            <a:pPr marL="228600" lvl="0" indent="-76200" algn="l" rtl="0">
              <a:lnSpc>
                <a:spcPct val="90000"/>
              </a:lnSpc>
              <a:spcBef>
                <a:spcPts val="1000"/>
              </a:spcBef>
              <a:spcAft>
                <a:spcPts val="0"/>
              </a:spcAft>
              <a:buClr>
                <a:schemeClr val="dk1"/>
              </a:buClr>
              <a:buSzPts val="2400"/>
              <a:buNone/>
            </a:pPr>
            <a:endParaRPr sz="24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81"/>
        <p:cNvGrpSpPr/>
        <p:nvPr/>
      </p:nvGrpSpPr>
      <p:grpSpPr>
        <a:xfrm>
          <a:off x="0" y="0"/>
          <a:ext cx="0" cy="0"/>
          <a:chOff x="0" y="0"/>
          <a:chExt cx="0" cy="0"/>
        </a:xfrm>
      </p:grpSpPr>
      <p:sp>
        <p:nvSpPr>
          <p:cNvPr id="582" name="Google Shape;582;p39"/>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83" name="Google Shape;583;p39"/>
          <p:cNvSpPr txBox="1">
            <a:spLocks noGrp="1"/>
          </p:cNvSpPr>
          <p:nvPr>
            <p:ph type="title"/>
          </p:nvPr>
        </p:nvSpPr>
        <p:spPr>
          <a:xfrm>
            <a:off x="635000" y="640823"/>
            <a:ext cx="3418659" cy="558314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Likert Responses</a:t>
            </a:r>
            <a:endParaRPr sz="5400"/>
          </a:p>
        </p:txBody>
      </p:sp>
      <p:sp>
        <p:nvSpPr>
          <p:cNvPr id="584" name="Google Shape;584;p39"/>
          <p:cNvSpPr/>
          <p:nvPr/>
        </p:nvSpPr>
        <p:spPr>
          <a:xfrm rot="5400000">
            <a:off x="1627450" y="3462719"/>
            <a:ext cx="5410200" cy="18288"/>
          </a:xfrm>
          <a:custGeom>
            <a:avLst/>
            <a:gdLst/>
            <a:ahLst/>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585" name="Google Shape;585;p39"/>
          <p:cNvGrpSpPr/>
          <p:nvPr/>
        </p:nvGrpSpPr>
        <p:grpSpPr>
          <a:xfrm>
            <a:off x="4656488" y="641796"/>
            <a:ext cx="6900512" cy="5534191"/>
            <a:chOff x="0" y="974"/>
            <a:chExt cx="6900512" cy="5534191"/>
          </a:xfrm>
        </p:grpSpPr>
        <p:cxnSp>
          <p:nvCxnSpPr>
            <p:cNvPr id="586" name="Google Shape;586;p39"/>
            <p:cNvCxnSpPr/>
            <p:nvPr/>
          </p:nvCxnSpPr>
          <p:spPr>
            <a:xfrm>
              <a:off x="0" y="974"/>
              <a:ext cx="6900512" cy="0"/>
            </a:xfrm>
            <a:prstGeom prst="straightConnector1">
              <a:avLst/>
            </a:prstGeom>
            <a:solidFill>
              <a:schemeClr val="accent2"/>
            </a:solidFill>
            <a:ln w="12700" cap="flat" cmpd="sng">
              <a:solidFill>
                <a:schemeClr val="accent2"/>
              </a:solidFill>
              <a:prstDash val="solid"/>
              <a:miter lim="800000"/>
              <a:headEnd type="none" w="sm" len="sm"/>
              <a:tailEnd type="none" w="sm" len="sm"/>
            </a:ln>
          </p:spPr>
        </p:cxnSp>
        <p:sp>
          <p:nvSpPr>
            <p:cNvPr id="587" name="Google Shape;587;p39"/>
            <p:cNvSpPr/>
            <p:nvPr/>
          </p:nvSpPr>
          <p:spPr>
            <a:xfrm>
              <a:off x="0" y="974"/>
              <a:ext cx="6900512" cy="1058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39"/>
            <p:cNvSpPr txBox="1"/>
            <p:nvPr/>
          </p:nvSpPr>
          <p:spPr>
            <a:xfrm>
              <a:off x="0" y="974"/>
              <a:ext cx="6900512" cy="1058300"/>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chemeClr val="dk1"/>
                </a:buClr>
                <a:buSzPts val="2400"/>
                <a:buFont typeface="Calibri"/>
                <a:buNone/>
              </a:pPr>
              <a:r>
                <a:rPr lang="sv-SE" sz="2400" b="1">
                  <a:solidFill>
                    <a:schemeClr val="dk1"/>
                  </a:solidFill>
                  <a:latin typeface="Calibri"/>
                  <a:ea typeface="Calibri"/>
                  <a:cs typeface="Calibri"/>
                  <a:sym typeface="Calibri"/>
                </a:rPr>
                <a:t>Strenghts</a:t>
              </a:r>
              <a:endParaRPr sz="2400" b="1">
                <a:solidFill>
                  <a:schemeClr val="dk1"/>
                </a:solidFill>
                <a:latin typeface="Calibri"/>
                <a:ea typeface="Calibri"/>
                <a:cs typeface="Calibri"/>
                <a:sym typeface="Calibri"/>
              </a:endParaRPr>
            </a:p>
          </p:txBody>
        </p:sp>
        <p:cxnSp>
          <p:nvCxnSpPr>
            <p:cNvPr id="589" name="Google Shape;589;p39"/>
            <p:cNvCxnSpPr/>
            <p:nvPr/>
          </p:nvCxnSpPr>
          <p:spPr>
            <a:xfrm>
              <a:off x="0" y="1059275"/>
              <a:ext cx="6900512" cy="0"/>
            </a:xfrm>
            <a:prstGeom prst="straightConnector1">
              <a:avLst/>
            </a:prstGeom>
            <a:solidFill>
              <a:srgbClr val="D07A5B"/>
            </a:solidFill>
            <a:ln w="12700" cap="flat" cmpd="sng">
              <a:solidFill>
                <a:srgbClr val="D07A5B"/>
              </a:solidFill>
              <a:prstDash val="solid"/>
              <a:miter lim="800000"/>
              <a:headEnd type="none" w="sm" len="sm"/>
              <a:tailEnd type="none" w="sm" len="sm"/>
            </a:ln>
          </p:spPr>
        </p:cxnSp>
        <p:sp>
          <p:nvSpPr>
            <p:cNvPr id="590" name="Google Shape;590;p39"/>
            <p:cNvSpPr/>
            <p:nvPr/>
          </p:nvSpPr>
          <p:spPr>
            <a:xfrm>
              <a:off x="6738" y="1074652"/>
              <a:ext cx="6893773" cy="235929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39"/>
            <p:cNvSpPr txBox="1"/>
            <p:nvPr/>
          </p:nvSpPr>
          <p:spPr>
            <a:xfrm>
              <a:off x="6738" y="1074652"/>
              <a:ext cx="6893773" cy="2359290"/>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chemeClr val="dk1"/>
                </a:buClr>
                <a:buSzPts val="2400"/>
                <a:buFont typeface="Calibri"/>
                <a:buNone/>
              </a:pPr>
              <a:r>
                <a:rPr lang="sv-SE" sz="2400">
                  <a:solidFill>
                    <a:schemeClr val="dk1"/>
                  </a:solidFill>
                  <a:latin typeface="Calibri"/>
                  <a:ea typeface="Calibri"/>
                  <a:cs typeface="Calibri"/>
                  <a:sym typeface="Calibri"/>
                </a:rPr>
                <a:t>They offer variation in responses than just a simple yes/no answer.</a:t>
              </a:r>
              <a:endParaRPr/>
            </a:p>
            <a:p>
              <a:pPr marL="0" marR="0" lvl="0" indent="0" algn="l" rtl="0">
                <a:lnSpc>
                  <a:spcPct val="90000"/>
                </a:lnSpc>
                <a:spcBef>
                  <a:spcPts val="840"/>
                </a:spcBef>
                <a:spcAft>
                  <a:spcPts val="0"/>
                </a:spcAft>
                <a:buClr>
                  <a:schemeClr val="dk1"/>
                </a:buClr>
                <a:buSzPts val="2400"/>
                <a:buFont typeface="Calibri"/>
                <a:buNone/>
              </a:pPr>
              <a:r>
                <a:rPr lang="sv-SE" sz="2400">
                  <a:solidFill>
                    <a:schemeClr val="dk1"/>
                  </a:solidFill>
                  <a:latin typeface="Calibri"/>
                  <a:ea typeface="Calibri"/>
                  <a:cs typeface="Calibri"/>
                  <a:sym typeface="Calibri"/>
                </a:rPr>
                <a:t>When anonymous they reduce the risk for social desirability bias.</a:t>
              </a:r>
              <a:endParaRPr sz="2400">
                <a:solidFill>
                  <a:schemeClr val="dk1"/>
                </a:solidFill>
                <a:latin typeface="Calibri"/>
                <a:ea typeface="Calibri"/>
                <a:cs typeface="Calibri"/>
                <a:sym typeface="Calibri"/>
              </a:endParaRPr>
            </a:p>
          </p:txBody>
        </p:sp>
        <p:cxnSp>
          <p:nvCxnSpPr>
            <p:cNvPr id="592" name="Google Shape;592;p39"/>
            <p:cNvCxnSpPr/>
            <p:nvPr/>
          </p:nvCxnSpPr>
          <p:spPr>
            <a:xfrm>
              <a:off x="0" y="3418565"/>
              <a:ext cx="6900512" cy="0"/>
            </a:xfrm>
            <a:prstGeom prst="straightConnector1">
              <a:avLst/>
            </a:prstGeom>
            <a:solidFill>
              <a:srgbClr val="B88881"/>
            </a:solidFill>
            <a:ln w="12700" cap="flat" cmpd="sng">
              <a:solidFill>
                <a:srgbClr val="B88881"/>
              </a:solidFill>
              <a:prstDash val="solid"/>
              <a:miter lim="800000"/>
              <a:headEnd type="none" w="sm" len="sm"/>
              <a:tailEnd type="none" w="sm" len="sm"/>
            </a:ln>
          </p:spPr>
        </p:cxnSp>
        <p:sp>
          <p:nvSpPr>
            <p:cNvPr id="593" name="Google Shape;593;p39"/>
            <p:cNvSpPr/>
            <p:nvPr/>
          </p:nvSpPr>
          <p:spPr>
            <a:xfrm>
              <a:off x="0" y="3433942"/>
              <a:ext cx="6900512" cy="1058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39"/>
            <p:cNvSpPr txBox="1"/>
            <p:nvPr/>
          </p:nvSpPr>
          <p:spPr>
            <a:xfrm>
              <a:off x="0" y="3433942"/>
              <a:ext cx="6900512" cy="1058300"/>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chemeClr val="dk1"/>
                </a:buClr>
                <a:buSzPts val="2400"/>
                <a:buFont typeface="Calibri"/>
                <a:buNone/>
              </a:pPr>
              <a:r>
                <a:rPr lang="sv-SE" sz="2400" b="1">
                  <a:solidFill>
                    <a:schemeClr val="dk1"/>
                  </a:solidFill>
                  <a:latin typeface="Calibri"/>
                  <a:ea typeface="Calibri"/>
                  <a:cs typeface="Calibri"/>
                  <a:sym typeface="Calibri"/>
                </a:rPr>
                <a:t>Limitations</a:t>
              </a:r>
              <a:endParaRPr sz="2400" b="1">
                <a:solidFill>
                  <a:schemeClr val="dk1"/>
                </a:solidFill>
                <a:latin typeface="Calibri"/>
                <a:ea typeface="Calibri"/>
                <a:cs typeface="Calibri"/>
                <a:sym typeface="Calibri"/>
              </a:endParaRPr>
            </a:p>
          </p:txBody>
        </p:sp>
        <p:cxnSp>
          <p:nvCxnSpPr>
            <p:cNvPr id="595" name="Google Shape;595;p39"/>
            <p:cNvCxnSpPr/>
            <p:nvPr/>
          </p:nvCxnSpPr>
          <p:spPr>
            <a:xfrm>
              <a:off x="0" y="4476865"/>
              <a:ext cx="6900512" cy="0"/>
            </a:xfrm>
            <a:prstGeom prst="straightConnector1">
              <a:avLst/>
            </a:prstGeom>
            <a:solidFill>
              <a:srgbClr val="A4A4A4"/>
            </a:solidFill>
            <a:ln w="12700" cap="flat" cmpd="sng">
              <a:solidFill>
                <a:srgbClr val="A4A4A4"/>
              </a:solidFill>
              <a:prstDash val="solid"/>
              <a:miter lim="800000"/>
              <a:headEnd type="none" w="sm" len="sm"/>
              <a:tailEnd type="none" w="sm" len="sm"/>
            </a:ln>
          </p:spPr>
        </p:cxnSp>
        <p:sp>
          <p:nvSpPr>
            <p:cNvPr id="596" name="Google Shape;596;p39"/>
            <p:cNvSpPr/>
            <p:nvPr/>
          </p:nvSpPr>
          <p:spPr>
            <a:xfrm>
              <a:off x="0" y="4476865"/>
              <a:ext cx="6900512" cy="10583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39"/>
            <p:cNvSpPr txBox="1"/>
            <p:nvPr/>
          </p:nvSpPr>
          <p:spPr>
            <a:xfrm>
              <a:off x="0" y="4476865"/>
              <a:ext cx="6900512" cy="1058300"/>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chemeClr val="dk1"/>
                </a:buClr>
                <a:buSzPts val="2400"/>
                <a:buFont typeface="Calibri"/>
                <a:buNone/>
              </a:pPr>
              <a:r>
                <a:rPr lang="sv-SE" sz="2400">
                  <a:solidFill>
                    <a:schemeClr val="dk1"/>
                  </a:solidFill>
                  <a:latin typeface="Calibri"/>
                  <a:ea typeface="Calibri"/>
                  <a:cs typeface="Calibri"/>
                  <a:sym typeface="Calibri"/>
                </a:rPr>
                <a:t>The validity of the Likert scale attityde measurement can be compromised due to social desirability.</a:t>
              </a:r>
              <a:endParaRPr sz="2400">
                <a:solidFill>
                  <a:schemeClr val="dk1"/>
                </a:solidFill>
                <a:latin typeface="Calibri"/>
                <a:ea typeface="Calibri"/>
                <a:cs typeface="Calibri"/>
                <a:sym typeface="Calibri"/>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4"/>
          <p:cNvSpPr txBox="1">
            <a:spLocks noGrp="1"/>
          </p:cNvSpPr>
          <p:nvPr>
            <p:ph type="title"/>
          </p:nvPr>
        </p:nvSpPr>
        <p:spPr>
          <a:xfrm>
            <a:off x="2223977" y="2276872"/>
            <a:ext cx="7772400" cy="11430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sv-SE" sz="4400"/>
              <a:t>“The purpose of evaluation is to improve, not prove.”</a:t>
            </a:r>
            <a:br>
              <a:rPr lang="sv-SE" sz="4400"/>
            </a:br>
            <a:br>
              <a:rPr lang="sv-SE" sz="4400"/>
            </a:br>
            <a:br>
              <a:rPr lang="sv-SE" sz="4400">
                <a:solidFill>
                  <a:schemeClr val="dk1"/>
                </a:solidFill>
              </a:rPr>
            </a:br>
            <a:endParaRPr sz="4400">
              <a:solidFill>
                <a:schemeClr val="dk1"/>
              </a:solidFill>
            </a:endParaRPr>
          </a:p>
        </p:txBody>
      </p:sp>
      <p:sp>
        <p:nvSpPr>
          <p:cNvPr id="225" name="Google Shape;225;p4"/>
          <p:cNvSpPr txBox="1"/>
          <p:nvPr/>
        </p:nvSpPr>
        <p:spPr>
          <a:xfrm>
            <a:off x="7875299" y="3717033"/>
            <a:ext cx="3431798"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2400" b="0" i="0" u="none" strike="noStrike" cap="none">
                <a:solidFill>
                  <a:schemeClr val="dk1"/>
                </a:solidFill>
                <a:latin typeface="Arial"/>
                <a:ea typeface="Arial"/>
                <a:cs typeface="Arial"/>
                <a:sym typeface="Arial"/>
              </a:rPr>
              <a:t>Stufflebeam, 1983</a:t>
            </a:r>
            <a:endParaRPr/>
          </a:p>
        </p:txBody>
      </p:sp>
    </p:spTree>
  </p:cSld>
  <p:clrMapOvr>
    <a:masterClrMapping/>
  </p:clrMapOvr>
  <p:transition spd="slow">
    <p:wipe dir="r"/>
  </p:transition>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01"/>
        <p:cNvGrpSpPr/>
        <p:nvPr/>
      </p:nvGrpSpPr>
      <p:grpSpPr>
        <a:xfrm>
          <a:off x="0" y="0"/>
          <a:ext cx="0" cy="0"/>
          <a:chOff x="0" y="0"/>
          <a:chExt cx="0" cy="0"/>
        </a:xfrm>
      </p:grpSpPr>
      <p:sp>
        <p:nvSpPr>
          <p:cNvPr id="602" name="Google Shape;602;p40"/>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03" name="Google Shape;603;p40"/>
          <p:cNvSpPr txBox="1">
            <a:spLocks noGrp="1"/>
          </p:cNvSpPr>
          <p:nvPr>
            <p:ph type="title"/>
          </p:nvPr>
        </p:nvSpPr>
        <p:spPr>
          <a:xfrm>
            <a:off x="841248" y="548640"/>
            <a:ext cx="3600860" cy="543153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Even vs. uneven response alternatives</a:t>
            </a:r>
            <a:endParaRPr/>
          </a:p>
        </p:txBody>
      </p:sp>
      <p:sp>
        <p:nvSpPr>
          <p:cNvPr id="604" name="Google Shape;604;p40"/>
          <p:cNvSpPr/>
          <p:nvPr/>
        </p:nvSpPr>
        <p:spPr>
          <a:xfrm rot="5400000">
            <a:off x="2543983" y="3258715"/>
            <a:ext cx="4480560" cy="18288"/>
          </a:xfrm>
          <a:custGeom>
            <a:avLst/>
            <a:gdLst/>
            <a:ahLst/>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05" name="Google Shape;605;p40"/>
          <p:cNvSpPr txBox="1">
            <a:spLocks noGrp="1"/>
          </p:cNvSpPr>
          <p:nvPr>
            <p:ph type="body" idx="1"/>
          </p:nvPr>
        </p:nvSpPr>
        <p:spPr>
          <a:xfrm>
            <a:off x="5126418" y="542152"/>
            <a:ext cx="6224335" cy="6176700"/>
          </a:xfrm>
          <a:prstGeom prst="rect">
            <a:avLst/>
          </a:prstGeom>
          <a:noFill/>
          <a:ln>
            <a:noFill/>
          </a:ln>
        </p:spPr>
        <p:txBody>
          <a:bodyPr spcFirstLastPara="1" wrap="square" lIns="91425" tIns="45700" rIns="91425" bIns="45700" anchor="ctr" anchorCtr="0">
            <a:normAutofit/>
          </a:bodyPr>
          <a:lstStyle/>
          <a:p>
            <a:pPr marL="228600" lvl="0" indent="-228600" algn="l" rtl="0">
              <a:lnSpc>
                <a:spcPct val="90000"/>
              </a:lnSpc>
              <a:spcBef>
                <a:spcPts val="0"/>
              </a:spcBef>
              <a:spcAft>
                <a:spcPts val="0"/>
              </a:spcAft>
              <a:buClr>
                <a:schemeClr val="dk1"/>
              </a:buClr>
              <a:buSzPts val="2400"/>
              <a:buChar char="•"/>
            </a:pPr>
            <a:r>
              <a:rPr lang="sv-SE" sz="2400"/>
              <a:t>Likert-responses can be either even (4 or 6 response alternatives) or uneven (5 or 7 response alternatives).</a:t>
            </a:r>
            <a:endParaRPr/>
          </a:p>
          <a:p>
            <a:pPr marL="228600" lvl="0" indent="-228600" algn="l" rtl="0">
              <a:lnSpc>
                <a:spcPct val="90000"/>
              </a:lnSpc>
              <a:spcBef>
                <a:spcPts val="1000"/>
              </a:spcBef>
              <a:spcAft>
                <a:spcPts val="0"/>
              </a:spcAft>
              <a:buClr>
                <a:schemeClr val="dk1"/>
              </a:buClr>
              <a:buSzPts val="2400"/>
              <a:buChar char="•"/>
            </a:pPr>
            <a:r>
              <a:rPr lang="sv-SE" sz="2400"/>
              <a:t>Each of them have pros and cons.</a:t>
            </a:r>
            <a:endParaRPr/>
          </a:p>
          <a:p>
            <a:pPr marL="228600" lvl="0" indent="-228600" algn="l" rtl="0">
              <a:lnSpc>
                <a:spcPct val="90000"/>
              </a:lnSpc>
              <a:spcBef>
                <a:spcPts val="1000"/>
              </a:spcBef>
              <a:spcAft>
                <a:spcPts val="0"/>
              </a:spcAft>
              <a:buClr>
                <a:schemeClr val="dk1"/>
              </a:buClr>
              <a:buSzPts val="2400"/>
              <a:buChar char="•"/>
            </a:pPr>
            <a:r>
              <a:rPr lang="sv-SE" sz="2400"/>
              <a:t>Even scales can give wider response variation when the respondents are forced to be positive or negative. </a:t>
            </a:r>
            <a:endParaRPr/>
          </a:p>
          <a:p>
            <a:pPr marL="228600" lvl="0" indent="-228600" algn="l" rtl="0">
              <a:lnSpc>
                <a:spcPct val="90000"/>
              </a:lnSpc>
              <a:spcBef>
                <a:spcPts val="1000"/>
              </a:spcBef>
              <a:spcAft>
                <a:spcPts val="0"/>
              </a:spcAft>
              <a:buClr>
                <a:schemeClr val="dk1"/>
              </a:buClr>
              <a:buSzPts val="2400"/>
              <a:buChar char="•"/>
            </a:pPr>
            <a:r>
              <a:rPr lang="sv-SE" sz="2400"/>
              <a:t>But if they don’t have an opinion about the question they will feel that the response alternatives are limited.</a:t>
            </a:r>
            <a:endParaRPr/>
          </a:p>
          <a:p>
            <a:pPr marL="228600" lvl="0" indent="-228600" algn="l" rtl="0">
              <a:lnSpc>
                <a:spcPct val="90000"/>
              </a:lnSpc>
              <a:spcBef>
                <a:spcPts val="1000"/>
              </a:spcBef>
              <a:spcAft>
                <a:spcPts val="0"/>
              </a:spcAft>
              <a:buClr>
                <a:schemeClr val="dk1"/>
              </a:buClr>
              <a:buSzPts val="2400"/>
              <a:buChar char="•"/>
            </a:pPr>
            <a:r>
              <a:rPr lang="sv-SE" sz="2400"/>
              <a:t>Choose even scales when you expect your respondents to have an opinion about the subject.</a:t>
            </a:r>
            <a:endParaRPr/>
          </a:p>
          <a:p>
            <a:pPr marL="228600" lvl="0" indent="-76200" algn="l" rtl="0">
              <a:lnSpc>
                <a:spcPct val="90000"/>
              </a:lnSpc>
              <a:spcBef>
                <a:spcPts val="1000"/>
              </a:spcBef>
              <a:spcAft>
                <a:spcPts val="0"/>
              </a:spcAft>
              <a:buClr>
                <a:schemeClr val="dk1"/>
              </a:buClr>
              <a:buSzPts val="2400"/>
              <a:buNone/>
            </a:pPr>
            <a:endParaRPr sz="24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09"/>
        <p:cNvGrpSpPr/>
        <p:nvPr/>
      </p:nvGrpSpPr>
      <p:grpSpPr>
        <a:xfrm>
          <a:off x="0" y="0"/>
          <a:ext cx="0" cy="0"/>
          <a:chOff x="0" y="0"/>
          <a:chExt cx="0" cy="0"/>
        </a:xfrm>
      </p:grpSpPr>
      <p:sp>
        <p:nvSpPr>
          <p:cNvPr id="610" name="Google Shape;610;p41"/>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11" name="Google Shape;611;p41"/>
          <p:cNvSpPr txBox="1">
            <a:spLocks noGrp="1"/>
          </p:cNvSpPr>
          <p:nvPr>
            <p:ph type="title"/>
          </p:nvPr>
        </p:nvSpPr>
        <p:spPr>
          <a:xfrm>
            <a:off x="841248" y="548640"/>
            <a:ext cx="3600860" cy="543153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Survey limitations</a:t>
            </a:r>
            <a:endParaRPr/>
          </a:p>
        </p:txBody>
      </p:sp>
      <p:sp>
        <p:nvSpPr>
          <p:cNvPr id="612" name="Google Shape;612;p41"/>
          <p:cNvSpPr/>
          <p:nvPr/>
        </p:nvSpPr>
        <p:spPr>
          <a:xfrm rot="5400000">
            <a:off x="2543983" y="3258715"/>
            <a:ext cx="4480560" cy="18288"/>
          </a:xfrm>
          <a:custGeom>
            <a:avLst/>
            <a:gdLst/>
            <a:ahLst/>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13" name="Google Shape;613;p41"/>
          <p:cNvSpPr txBox="1">
            <a:spLocks noGrp="1"/>
          </p:cNvSpPr>
          <p:nvPr>
            <p:ph type="body" idx="1"/>
          </p:nvPr>
        </p:nvSpPr>
        <p:spPr>
          <a:xfrm>
            <a:off x="5126417" y="1027578"/>
            <a:ext cx="6224335" cy="4952597"/>
          </a:xfrm>
          <a:prstGeom prst="rect">
            <a:avLst/>
          </a:prstGeom>
          <a:noFill/>
          <a:ln>
            <a:noFill/>
          </a:ln>
        </p:spPr>
        <p:txBody>
          <a:bodyPr spcFirstLastPara="1" wrap="square" lIns="91425" tIns="45700" rIns="91425" bIns="45700" anchor="ctr" anchorCtr="0">
            <a:normAutofit/>
          </a:bodyPr>
          <a:lstStyle/>
          <a:p>
            <a:pPr marL="228600" lvl="0" indent="-228600" algn="l" rtl="0">
              <a:lnSpc>
                <a:spcPct val="90000"/>
              </a:lnSpc>
              <a:spcBef>
                <a:spcPts val="0"/>
              </a:spcBef>
              <a:spcAft>
                <a:spcPts val="0"/>
              </a:spcAft>
              <a:buClr>
                <a:schemeClr val="dk1"/>
              </a:buClr>
              <a:buSzPts val="2400"/>
              <a:buChar char="•"/>
            </a:pPr>
            <a:r>
              <a:rPr lang="sv-SE" sz="2400"/>
              <a:t>The survey is only as good as your questions</a:t>
            </a:r>
            <a:endParaRPr sz="2400"/>
          </a:p>
          <a:p>
            <a:pPr marL="228600" lvl="0" indent="-228600" algn="l" rtl="0">
              <a:lnSpc>
                <a:spcPct val="90000"/>
              </a:lnSpc>
              <a:spcBef>
                <a:spcPts val="1000"/>
              </a:spcBef>
              <a:spcAft>
                <a:spcPts val="0"/>
              </a:spcAft>
              <a:buClr>
                <a:schemeClr val="dk1"/>
              </a:buClr>
              <a:buSzPts val="2400"/>
              <a:buChar char="•"/>
            </a:pPr>
            <a:r>
              <a:rPr lang="sv-SE" sz="2400"/>
              <a:t>Often ”unable” to answer the ”why of behavior, only the ”what”</a:t>
            </a:r>
            <a:endParaRPr/>
          </a:p>
          <a:p>
            <a:pPr marL="228600" lvl="0" indent="-76200" algn="l" rtl="0">
              <a:lnSpc>
                <a:spcPct val="90000"/>
              </a:lnSpc>
              <a:spcBef>
                <a:spcPts val="1000"/>
              </a:spcBef>
              <a:spcAft>
                <a:spcPts val="0"/>
              </a:spcAft>
              <a:buClr>
                <a:schemeClr val="dk1"/>
              </a:buClr>
              <a:buSzPts val="2400"/>
              <a:buNone/>
            </a:pPr>
            <a:endParaRPr sz="24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17"/>
        <p:cNvGrpSpPr/>
        <p:nvPr/>
      </p:nvGrpSpPr>
      <p:grpSpPr>
        <a:xfrm>
          <a:off x="0" y="0"/>
          <a:ext cx="0" cy="0"/>
          <a:chOff x="0" y="0"/>
          <a:chExt cx="0" cy="0"/>
        </a:xfrm>
      </p:grpSpPr>
      <p:sp>
        <p:nvSpPr>
          <p:cNvPr id="618" name="Google Shape;618;p42"/>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19" name="Google Shape;619;p42"/>
          <p:cNvSpPr txBox="1">
            <a:spLocks noGrp="1"/>
          </p:cNvSpPr>
          <p:nvPr>
            <p:ph type="title"/>
          </p:nvPr>
        </p:nvSpPr>
        <p:spPr>
          <a:xfrm>
            <a:off x="841248" y="548640"/>
            <a:ext cx="3600860" cy="543153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600"/>
              <a:buFont typeface="Calibri"/>
              <a:buNone/>
            </a:pPr>
            <a:r>
              <a:rPr lang="sv-SE" sz="4600"/>
              <a:t>More issues to consider when designing a questionnaire</a:t>
            </a:r>
            <a:endParaRPr/>
          </a:p>
        </p:txBody>
      </p:sp>
      <p:sp>
        <p:nvSpPr>
          <p:cNvPr id="620" name="Google Shape;620;p42"/>
          <p:cNvSpPr/>
          <p:nvPr/>
        </p:nvSpPr>
        <p:spPr>
          <a:xfrm rot="5400000">
            <a:off x="2543983" y="3258715"/>
            <a:ext cx="4480560" cy="18288"/>
          </a:xfrm>
          <a:custGeom>
            <a:avLst/>
            <a:gdLst/>
            <a:ahLst/>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21" name="Google Shape;621;p42"/>
          <p:cNvSpPr txBox="1">
            <a:spLocks noGrp="1"/>
          </p:cNvSpPr>
          <p:nvPr>
            <p:ph type="body" idx="1"/>
          </p:nvPr>
        </p:nvSpPr>
        <p:spPr>
          <a:xfrm>
            <a:off x="5126417" y="548640"/>
            <a:ext cx="6224335" cy="5431536"/>
          </a:xfrm>
          <a:prstGeom prst="rect">
            <a:avLst/>
          </a:prstGeom>
          <a:noFill/>
          <a:ln>
            <a:noFill/>
          </a:ln>
        </p:spPr>
        <p:txBody>
          <a:bodyPr spcFirstLastPara="1" wrap="square" lIns="91425" tIns="45700" rIns="91425" bIns="45700" anchor="ctr" anchorCtr="0">
            <a:noAutofit/>
          </a:bodyPr>
          <a:lstStyle/>
          <a:p>
            <a:pPr marL="228600" lvl="0" indent="-228600" algn="l" rtl="0">
              <a:lnSpc>
                <a:spcPct val="90000"/>
              </a:lnSpc>
              <a:spcBef>
                <a:spcPts val="0"/>
              </a:spcBef>
              <a:spcAft>
                <a:spcPts val="0"/>
              </a:spcAft>
              <a:buClr>
                <a:schemeClr val="dk1"/>
              </a:buClr>
              <a:buSzPts val="2400"/>
              <a:buChar char="•"/>
            </a:pPr>
            <a:r>
              <a:rPr lang="sv-SE" sz="2400"/>
              <a:t>Assuming prior knowledge or understanding (Please don’t)</a:t>
            </a:r>
            <a:endParaRPr/>
          </a:p>
          <a:p>
            <a:pPr marL="228600" lvl="0" indent="-228600" algn="l" rtl="0">
              <a:lnSpc>
                <a:spcPct val="90000"/>
              </a:lnSpc>
              <a:spcBef>
                <a:spcPts val="1000"/>
              </a:spcBef>
              <a:spcAft>
                <a:spcPts val="0"/>
              </a:spcAft>
              <a:buClr>
                <a:schemeClr val="dk1"/>
              </a:buClr>
              <a:buSzPts val="2400"/>
              <a:buChar char="•"/>
            </a:pPr>
            <a:r>
              <a:rPr lang="sv-SE" sz="2400"/>
              <a:t>Consider what demographics are necessary for your project and think carefully when in the questionnaire they should be included.</a:t>
            </a:r>
            <a:endParaRPr/>
          </a:p>
          <a:p>
            <a:pPr marL="228600" lvl="0" indent="-228600" algn="l" rtl="0">
              <a:lnSpc>
                <a:spcPct val="90000"/>
              </a:lnSpc>
              <a:spcBef>
                <a:spcPts val="1000"/>
              </a:spcBef>
              <a:spcAft>
                <a:spcPts val="0"/>
              </a:spcAft>
              <a:buClr>
                <a:schemeClr val="dk1"/>
              </a:buClr>
              <a:buSzPts val="2400"/>
              <a:buChar char="•"/>
            </a:pPr>
            <a:r>
              <a:rPr lang="sv-SE" sz="2400"/>
              <a:t>Inadequate response options</a:t>
            </a:r>
            <a:endParaRPr/>
          </a:p>
          <a:p>
            <a:pPr marL="228600" lvl="0" indent="-228600" algn="l" rtl="0">
              <a:lnSpc>
                <a:spcPct val="90000"/>
              </a:lnSpc>
              <a:spcBef>
                <a:spcPts val="1000"/>
              </a:spcBef>
              <a:spcAft>
                <a:spcPts val="0"/>
              </a:spcAft>
              <a:buClr>
                <a:schemeClr val="dk1"/>
              </a:buClr>
              <a:buSzPts val="2400"/>
              <a:buChar char="•"/>
            </a:pPr>
            <a:r>
              <a:rPr lang="sv-SE" sz="2400"/>
              <a:t>Grammatical inconsistencies</a:t>
            </a:r>
            <a:endParaRPr sz="2400"/>
          </a:p>
          <a:p>
            <a:pPr marL="228600" lvl="0" indent="-228600" algn="l" rtl="0">
              <a:lnSpc>
                <a:spcPct val="90000"/>
              </a:lnSpc>
              <a:spcBef>
                <a:spcPts val="1000"/>
              </a:spcBef>
              <a:spcAft>
                <a:spcPts val="0"/>
              </a:spcAft>
              <a:buClr>
                <a:schemeClr val="dk1"/>
              </a:buClr>
              <a:buSzPts val="2400"/>
              <a:buChar char="•"/>
            </a:pPr>
            <a:r>
              <a:rPr lang="sv-SE" sz="2400"/>
              <a:t>Too many open-ended questions – Do not include a lot of ”please explain” options after each question. Choose wisely when to use open-ended questions.</a:t>
            </a:r>
            <a:endParaRPr/>
          </a:p>
          <a:p>
            <a:pPr marL="228600" lvl="0" indent="-228600" algn="l" rtl="0">
              <a:lnSpc>
                <a:spcPct val="90000"/>
              </a:lnSpc>
              <a:spcBef>
                <a:spcPts val="1000"/>
              </a:spcBef>
              <a:spcAft>
                <a:spcPts val="0"/>
              </a:spcAft>
              <a:buClr>
                <a:schemeClr val="dk1"/>
              </a:buClr>
              <a:buSzPts val="2400"/>
              <a:buChar char="•"/>
            </a:pPr>
            <a:r>
              <a:rPr lang="sv-SE" sz="2400"/>
              <a:t>Asking too much of respondents (Too long, too complex and too confusing should be avoided)</a:t>
            </a:r>
            <a:endParaRPr/>
          </a:p>
          <a:p>
            <a:pPr marL="228600" lvl="0" indent="-228600" algn="l" rtl="0">
              <a:lnSpc>
                <a:spcPct val="90000"/>
              </a:lnSpc>
              <a:spcBef>
                <a:spcPts val="1000"/>
              </a:spcBef>
              <a:spcAft>
                <a:spcPts val="0"/>
              </a:spcAft>
              <a:buClr>
                <a:schemeClr val="dk1"/>
              </a:buClr>
              <a:buSzPts val="2400"/>
              <a:buChar char="•"/>
            </a:pPr>
            <a:r>
              <a:rPr lang="sv-SE" sz="2400"/>
              <a:t>Unnecessary questions </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25"/>
        <p:cNvGrpSpPr/>
        <p:nvPr/>
      </p:nvGrpSpPr>
      <p:grpSpPr>
        <a:xfrm>
          <a:off x="0" y="0"/>
          <a:ext cx="0" cy="0"/>
          <a:chOff x="0" y="0"/>
          <a:chExt cx="0" cy="0"/>
        </a:xfrm>
      </p:grpSpPr>
      <p:sp>
        <p:nvSpPr>
          <p:cNvPr id="626" name="Google Shape;626;p43"/>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27" name="Google Shape;627;p43"/>
          <p:cNvSpPr txBox="1">
            <a:spLocks noGrp="1"/>
          </p:cNvSpPr>
          <p:nvPr>
            <p:ph type="title"/>
          </p:nvPr>
        </p:nvSpPr>
        <p:spPr>
          <a:xfrm>
            <a:off x="841248" y="548640"/>
            <a:ext cx="3600860" cy="543153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600"/>
              <a:buFont typeface="Calibri"/>
              <a:buNone/>
            </a:pPr>
            <a:r>
              <a:rPr lang="sv-SE" sz="4600"/>
              <a:t>Questions to ask yourself when designing a questionnaire:</a:t>
            </a:r>
            <a:endParaRPr/>
          </a:p>
        </p:txBody>
      </p:sp>
      <p:sp>
        <p:nvSpPr>
          <p:cNvPr id="628" name="Google Shape;628;p43"/>
          <p:cNvSpPr/>
          <p:nvPr/>
        </p:nvSpPr>
        <p:spPr>
          <a:xfrm rot="5400000">
            <a:off x="2543983" y="3258715"/>
            <a:ext cx="4480560" cy="18288"/>
          </a:xfrm>
          <a:custGeom>
            <a:avLst/>
            <a:gdLst/>
            <a:ahLst/>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29" name="Google Shape;629;p43"/>
          <p:cNvSpPr txBox="1">
            <a:spLocks noGrp="1"/>
          </p:cNvSpPr>
          <p:nvPr>
            <p:ph type="body" idx="1"/>
          </p:nvPr>
        </p:nvSpPr>
        <p:spPr>
          <a:xfrm>
            <a:off x="5126418" y="542152"/>
            <a:ext cx="6224335" cy="5431536"/>
          </a:xfrm>
          <a:prstGeom prst="rect">
            <a:avLst/>
          </a:prstGeom>
          <a:noFill/>
          <a:ln>
            <a:noFill/>
          </a:ln>
        </p:spPr>
        <p:txBody>
          <a:bodyPr spcFirstLastPara="1" wrap="square" lIns="91425" tIns="45700" rIns="91425" bIns="45700" anchor="ctr" anchorCtr="0">
            <a:normAutofit/>
          </a:bodyPr>
          <a:lstStyle/>
          <a:p>
            <a:pPr marL="228600" lvl="0" indent="-228600" algn="l" rtl="0">
              <a:lnSpc>
                <a:spcPct val="90000"/>
              </a:lnSpc>
              <a:spcBef>
                <a:spcPts val="0"/>
              </a:spcBef>
              <a:spcAft>
                <a:spcPts val="0"/>
              </a:spcAft>
              <a:buClr>
                <a:schemeClr val="dk1"/>
              </a:buClr>
              <a:buSzPts val="2400"/>
              <a:buChar char="•"/>
            </a:pPr>
            <a:r>
              <a:rPr lang="sv-SE" sz="2400"/>
              <a:t>What do you want to know?</a:t>
            </a:r>
            <a:endParaRPr/>
          </a:p>
          <a:p>
            <a:pPr marL="228600" lvl="0" indent="-228600" algn="l" rtl="0">
              <a:lnSpc>
                <a:spcPct val="90000"/>
              </a:lnSpc>
              <a:spcBef>
                <a:spcPts val="1000"/>
              </a:spcBef>
              <a:spcAft>
                <a:spcPts val="0"/>
              </a:spcAft>
              <a:buClr>
                <a:schemeClr val="dk1"/>
              </a:buClr>
              <a:buSzPts val="2400"/>
              <a:buChar char="•"/>
            </a:pPr>
            <a:r>
              <a:rPr lang="sv-SE" sz="2400"/>
              <a:t>Who do you want to ask?</a:t>
            </a:r>
            <a:endParaRPr/>
          </a:p>
          <a:p>
            <a:pPr marL="228600" lvl="0" indent="-228600" algn="l" rtl="0">
              <a:lnSpc>
                <a:spcPct val="90000"/>
              </a:lnSpc>
              <a:spcBef>
                <a:spcPts val="1000"/>
              </a:spcBef>
              <a:spcAft>
                <a:spcPts val="0"/>
              </a:spcAft>
              <a:buClr>
                <a:schemeClr val="dk1"/>
              </a:buClr>
              <a:buSzPts val="2400"/>
              <a:buChar char="•"/>
            </a:pPr>
            <a:r>
              <a:rPr lang="sv-SE" sz="2400"/>
              <a:t>How will you use the responses you collect?</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633"/>
        <p:cNvGrpSpPr/>
        <p:nvPr/>
      </p:nvGrpSpPr>
      <p:grpSpPr>
        <a:xfrm>
          <a:off x="0" y="0"/>
          <a:ext cx="0" cy="0"/>
          <a:chOff x="0" y="0"/>
          <a:chExt cx="0" cy="0"/>
        </a:xfrm>
      </p:grpSpPr>
      <p:sp>
        <p:nvSpPr>
          <p:cNvPr id="634" name="Google Shape;634;p44"/>
          <p:cNvSpPr txBox="1">
            <a:spLocks noGrp="1"/>
          </p:cNvSpPr>
          <p:nvPr>
            <p:ph type="title"/>
          </p:nvPr>
        </p:nvSpPr>
        <p:spPr>
          <a:xfrm>
            <a:off x="1981200" y="3068960"/>
            <a:ext cx="8229600" cy="144016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993366"/>
              </a:buClr>
              <a:buSzPts val="4800"/>
              <a:buFont typeface="Calibri"/>
              <a:buNone/>
            </a:pPr>
            <a:r>
              <a:rPr lang="sv-SE" sz="4800">
                <a:solidFill>
                  <a:srgbClr val="993366"/>
                </a:solidFill>
                <a:latin typeface="Calibri"/>
                <a:ea typeface="Calibri"/>
                <a:cs typeface="Calibri"/>
                <a:sym typeface="Calibri"/>
              </a:rPr>
              <a:t>Thank you!</a:t>
            </a:r>
            <a:endParaRPr/>
          </a:p>
        </p:txBody>
      </p:sp>
      <p:sp>
        <p:nvSpPr>
          <p:cNvPr id="635" name="Google Shape;635;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sv-SE">
                <a:solidFill>
                  <a:srgbClr val="808080"/>
                </a:solidFill>
              </a:rPr>
              <a:t>14 September 2022</a:t>
            </a:r>
            <a:endParaRPr>
              <a:solidFill>
                <a:srgbClr val="808080"/>
              </a:solidFill>
            </a:endParaRPr>
          </a:p>
        </p:txBody>
      </p:sp>
      <p:sp>
        <p:nvSpPr>
          <p:cNvPr id="636" name="Google Shape;636;p44"/>
          <p:cNvSpPr txBox="1">
            <a:spLocks noGrp="1"/>
          </p:cNvSpPr>
          <p:nvPr>
            <p:ph type="ftr" idx="11"/>
          </p:nvPr>
        </p:nvSpPr>
        <p:spPr>
          <a:xfrm>
            <a:off x="1991544" y="6525344"/>
            <a:ext cx="2823592" cy="216024"/>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sv-SE">
                <a:solidFill>
                  <a:srgbClr val="808080"/>
                </a:solidFill>
              </a:rPr>
              <a:t>Zoe Säflund</a:t>
            </a:r>
            <a:endParaRPr/>
          </a:p>
        </p:txBody>
      </p:sp>
      <p:sp>
        <p:nvSpPr>
          <p:cNvPr id="637" name="Google Shape;637;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sv-SE">
                <a:solidFill>
                  <a:srgbClr val="808080"/>
                </a:solidFill>
              </a:rPr>
              <a:t>44</a:t>
            </a:fld>
            <a:endParaRPr>
              <a:solidFill>
                <a:srgbClr val="808080"/>
              </a:solidFill>
            </a:endParaRPr>
          </a:p>
        </p:txBody>
      </p:sp>
      <p:pic>
        <p:nvPicPr>
          <p:cNvPr id="638" name="Google Shape;638;p44" descr="C:\Users\zoesaf\AppData\Local\Temp\ki_logo_rgb.png"/>
          <p:cNvPicPr preferRelativeResize="0"/>
          <p:nvPr/>
        </p:nvPicPr>
        <p:blipFill rotWithShape="1">
          <a:blip r:embed="rId3">
            <a:alphaModFix/>
          </a:blip>
          <a:srcRect/>
          <a:stretch/>
        </p:blipFill>
        <p:spPr>
          <a:xfrm>
            <a:off x="9095874" y="622300"/>
            <a:ext cx="2379497" cy="106212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pic>
        <p:nvPicPr>
          <p:cNvPr id="231" name="Google Shape;231;p5"/>
          <p:cNvPicPr preferRelativeResize="0"/>
          <p:nvPr/>
        </p:nvPicPr>
        <p:blipFill rotWithShape="1">
          <a:blip r:embed="rId3">
            <a:alphaModFix/>
          </a:blip>
          <a:srcRect/>
          <a:stretch/>
        </p:blipFill>
        <p:spPr>
          <a:xfrm>
            <a:off x="9558310" y="3728775"/>
            <a:ext cx="2194774" cy="2420902"/>
          </a:xfrm>
          <a:prstGeom prst="rect">
            <a:avLst/>
          </a:prstGeom>
          <a:noFill/>
          <a:ln>
            <a:noFill/>
          </a:ln>
        </p:spPr>
      </p:pic>
      <p:sp>
        <p:nvSpPr>
          <p:cNvPr id="232" name="Google Shape;232;p5"/>
          <p:cNvSpPr txBox="1">
            <a:spLocks noGrp="1"/>
          </p:cNvSpPr>
          <p:nvPr>
            <p:ph type="title"/>
          </p:nvPr>
        </p:nvSpPr>
        <p:spPr>
          <a:xfrm>
            <a:off x="554477" y="908720"/>
            <a:ext cx="10408595" cy="1143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SE" sz="4800" b="0">
                <a:solidFill>
                  <a:schemeClr val="dk1"/>
                </a:solidFill>
                <a:latin typeface="Calibri"/>
                <a:ea typeface="Calibri"/>
                <a:cs typeface="Calibri"/>
                <a:sym typeface="Calibri"/>
              </a:rPr>
              <a:t>Course evaluation versus course analysis</a:t>
            </a:r>
            <a:br>
              <a:rPr lang="sv-SE" sz="4800" b="0">
                <a:solidFill>
                  <a:schemeClr val="dk1"/>
                </a:solidFill>
                <a:latin typeface="Calibri"/>
                <a:ea typeface="Calibri"/>
                <a:cs typeface="Calibri"/>
                <a:sym typeface="Calibri"/>
              </a:rPr>
            </a:br>
            <a:endParaRPr sz="4800" b="0">
              <a:solidFill>
                <a:schemeClr val="dk1"/>
              </a:solidFill>
              <a:latin typeface="Calibri"/>
              <a:ea typeface="Calibri"/>
              <a:cs typeface="Calibri"/>
              <a:sym typeface="Calibri"/>
            </a:endParaRPr>
          </a:p>
        </p:txBody>
      </p:sp>
      <p:sp>
        <p:nvSpPr>
          <p:cNvPr id="233" name="Google Shape;233;p5"/>
          <p:cNvSpPr txBox="1">
            <a:spLocks noGrp="1"/>
          </p:cNvSpPr>
          <p:nvPr>
            <p:ph type="body" idx="1"/>
          </p:nvPr>
        </p:nvSpPr>
        <p:spPr>
          <a:xfrm>
            <a:off x="554477" y="2120900"/>
            <a:ext cx="10778246" cy="4114800"/>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2400"/>
              <a:buChar char="▪"/>
            </a:pPr>
            <a:r>
              <a:rPr lang="sv-SE" sz="2400" b="1">
                <a:latin typeface="Calibri"/>
                <a:ea typeface="Calibri"/>
                <a:cs typeface="Calibri"/>
                <a:sym typeface="Calibri"/>
              </a:rPr>
              <a:t>Course evaluation </a:t>
            </a:r>
            <a:r>
              <a:rPr lang="sv-SE" sz="2400">
                <a:latin typeface="Calibri"/>
                <a:ea typeface="Calibri"/>
                <a:cs typeface="Calibri"/>
                <a:sym typeface="Calibri"/>
              </a:rPr>
              <a:t>is the summative course participants’ feedback given anonymously via a web-based questionnaire at the end of a course.</a:t>
            </a:r>
            <a:endParaRPr/>
          </a:p>
          <a:p>
            <a:pPr marL="0" lvl="0" indent="0" algn="l" rtl="0">
              <a:spcBef>
                <a:spcPts val="480"/>
              </a:spcBef>
              <a:spcAft>
                <a:spcPts val="0"/>
              </a:spcAft>
              <a:buSzPts val="2400"/>
              <a:buNone/>
            </a:pPr>
            <a:endParaRPr sz="2400">
              <a:latin typeface="Calibri"/>
              <a:ea typeface="Calibri"/>
              <a:cs typeface="Calibri"/>
              <a:sym typeface="Calibri"/>
            </a:endParaRPr>
          </a:p>
          <a:p>
            <a:pPr marL="342900" lvl="0" indent="-342900" algn="l" rtl="0">
              <a:spcBef>
                <a:spcPts val="480"/>
              </a:spcBef>
              <a:spcAft>
                <a:spcPts val="0"/>
              </a:spcAft>
              <a:buSzPts val="2400"/>
              <a:buChar char="▪"/>
            </a:pPr>
            <a:r>
              <a:rPr lang="sv-SE" sz="2400">
                <a:latin typeface="Calibri"/>
                <a:ea typeface="Calibri"/>
                <a:cs typeface="Calibri"/>
                <a:sym typeface="Calibri"/>
              </a:rPr>
              <a:t>The </a:t>
            </a:r>
            <a:r>
              <a:rPr lang="sv-SE" sz="2400" b="1">
                <a:latin typeface="Calibri"/>
                <a:ea typeface="Calibri"/>
                <a:cs typeface="Calibri"/>
                <a:sym typeface="Calibri"/>
              </a:rPr>
              <a:t>course analysis </a:t>
            </a:r>
            <a:r>
              <a:rPr lang="sv-SE" sz="2400">
                <a:latin typeface="Calibri"/>
                <a:ea typeface="Calibri"/>
                <a:cs typeface="Calibri"/>
                <a:sym typeface="Calibri"/>
              </a:rPr>
              <a:t>is the summary made by the course director, based on:</a:t>
            </a:r>
            <a:endParaRPr/>
          </a:p>
          <a:p>
            <a:pPr marL="742950" lvl="1" indent="-285750" algn="l" rtl="0">
              <a:spcBef>
                <a:spcPts val="480"/>
              </a:spcBef>
              <a:spcAft>
                <a:spcPts val="0"/>
              </a:spcAft>
              <a:buClr>
                <a:schemeClr val="dk1"/>
              </a:buClr>
              <a:buSzPts val="2400"/>
              <a:buFont typeface="Calibri"/>
              <a:buChar char="-"/>
            </a:pPr>
            <a:r>
              <a:rPr lang="sv-SE" sz="2400">
                <a:latin typeface="Calibri"/>
                <a:ea typeface="Calibri"/>
                <a:cs typeface="Calibri"/>
                <a:sym typeface="Calibri"/>
              </a:rPr>
              <a:t>outcome of the course evaluation</a:t>
            </a:r>
            <a:endParaRPr/>
          </a:p>
          <a:p>
            <a:pPr marL="742950" lvl="1" indent="-285750" algn="l" rtl="0">
              <a:spcBef>
                <a:spcPts val="480"/>
              </a:spcBef>
              <a:spcAft>
                <a:spcPts val="0"/>
              </a:spcAft>
              <a:buClr>
                <a:schemeClr val="dk1"/>
              </a:buClr>
              <a:buSzPts val="2400"/>
              <a:buFont typeface="Calibri"/>
              <a:buChar char="-"/>
            </a:pPr>
            <a:r>
              <a:rPr lang="sv-SE" sz="2400">
                <a:latin typeface="Calibri"/>
                <a:ea typeface="Calibri"/>
                <a:cs typeface="Calibri"/>
                <a:sym typeface="Calibri"/>
              </a:rPr>
              <a:t>teachers’ experiences from the course</a:t>
            </a:r>
            <a:endParaRPr/>
          </a:p>
          <a:p>
            <a:pPr marL="742950" lvl="1" indent="-285750" algn="l" rtl="0">
              <a:spcBef>
                <a:spcPts val="480"/>
              </a:spcBef>
              <a:spcAft>
                <a:spcPts val="0"/>
              </a:spcAft>
              <a:buClr>
                <a:schemeClr val="dk1"/>
              </a:buClr>
              <a:buSzPts val="2400"/>
              <a:buFont typeface="Calibri"/>
              <a:buChar char="-"/>
            </a:pPr>
            <a:r>
              <a:rPr lang="sv-SE" sz="2400">
                <a:latin typeface="Calibri"/>
                <a:ea typeface="Calibri"/>
                <a:cs typeface="Calibri"/>
                <a:sym typeface="Calibri"/>
              </a:rPr>
              <a:t>other data sources </a:t>
            </a:r>
            <a:endParaRPr/>
          </a:p>
          <a:p>
            <a:pPr marL="742950" lvl="1" indent="-285750" algn="l" rtl="0">
              <a:spcBef>
                <a:spcPts val="480"/>
              </a:spcBef>
              <a:spcAft>
                <a:spcPts val="0"/>
              </a:spcAft>
              <a:buClr>
                <a:schemeClr val="dk1"/>
              </a:buClr>
              <a:buSzPts val="2400"/>
              <a:buFont typeface="Calibri"/>
              <a:buChar char="-"/>
            </a:pPr>
            <a:r>
              <a:rPr lang="sv-SE" sz="2400">
                <a:latin typeface="Calibri"/>
                <a:ea typeface="Calibri"/>
                <a:cs typeface="Calibri"/>
                <a:sym typeface="Calibri"/>
              </a:rPr>
              <a:t>changes that are planned as a result of the above</a:t>
            </a:r>
            <a:endParaRPr sz="2400">
              <a:latin typeface="Calibri"/>
              <a:ea typeface="Calibri"/>
              <a:cs typeface="Calibri"/>
              <a:sym typeface="Calibri"/>
            </a:endParaRPr>
          </a:p>
        </p:txBody>
      </p:sp>
    </p:spTree>
  </p:cSld>
  <p:clrMapOvr>
    <a:masterClrMapping/>
  </p:clrMapOvr>
  <p:transition spd="slow">
    <p:wipe dir="r"/>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7"/>
        <p:cNvGrpSpPr/>
        <p:nvPr/>
      </p:nvGrpSpPr>
      <p:grpSpPr>
        <a:xfrm>
          <a:off x="0" y="0"/>
          <a:ext cx="0" cy="0"/>
          <a:chOff x="0" y="0"/>
          <a:chExt cx="0" cy="0"/>
        </a:xfrm>
      </p:grpSpPr>
      <p:sp>
        <p:nvSpPr>
          <p:cNvPr id="238" name="Google Shape;238;p6"/>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9" name="Google Shape;239;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Student evaluations at KI</a:t>
            </a:r>
            <a:endParaRPr/>
          </a:p>
        </p:txBody>
      </p:sp>
      <p:sp>
        <p:nvSpPr>
          <p:cNvPr id="240" name="Google Shape;240;p6"/>
          <p:cNvSpPr/>
          <p:nvPr/>
        </p:nvSpPr>
        <p:spPr>
          <a:xfrm>
            <a:off x="669036" y="1677373"/>
            <a:ext cx="10853928" cy="18288"/>
          </a:xfrm>
          <a:custGeom>
            <a:avLst/>
            <a:gdLst/>
            <a:ahLst/>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1" name="Google Shape;241;p6"/>
          <p:cNvSpPr txBox="1">
            <a:spLocks noGrp="1"/>
          </p:cNvSpPr>
          <p:nvPr>
            <p:ph type="body" idx="1"/>
          </p:nvPr>
        </p:nvSpPr>
        <p:spPr>
          <a:xfrm>
            <a:off x="838200" y="1929384"/>
            <a:ext cx="10515600" cy="425196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400"/>
              <a:buChar char="•"/>
            </a:pPr>
            <a:r>
              <a:rPr lang="sv-SE" sz="2400"/>
              <a:t>Newcomers survey</a:t>
            </a:r>
            <a:endParaRPr/>
          </a:p>
          <a:p>
            <a:pPr marL="228600" lvl="0" indent="-228600" algn="l" rtl="0">
              <a:lnSpc>
                <a:spcPct val="90000"/>
              </a:lnSpc>
              <a:spcBef>
                <a:spcPts val="1000"/>
              </a:spcBef>
              <a:spcAft>
                <a:spcPts val="0"/>
              </a:spcAft>
              <a:buClr>
                <a:schemeClr val="dk1"/>
              </a:buClr>
              <a:buSzPts val="2400"/>
              <a:buChar char="•"/>
            </a:pPr>
            <a:r>
              <a:rPr lang="sv-SE" sz="2400"/>
              <a:t>Course evaluations</a:t>
            </a:r>
            <a:endParaRPr/>
          </a:p>
          <a:p>
            <a:pPr marL="228600" lvl="0" indent="-228600" algn="l" rtl="0">
              <a:lnSpc>
                <a:spcPct val="90000"/>
              </a:lnSpc>
              <a:spcBef>
                <a:spcPts val="1000"/>
              </a:spcBef>
              <a:spcAft>
                <a:spcPts val="0"/>
              </a:spcAft>
              <a:buClr>
                <a:schemeClr val="dk1"/>
              </a:buClr>
              <a:buSzPts val="2400"/>
              <a:buChar char="•"/>
            </a:pPr>
            <a:r>
              <a:rPr lang="sv-SE" sz="2400"/>
              <a:t>Exit polls </a:t>
            </a:r>
            <a:endParaRPr/>
          </a:p>
          <a:p>
            <a:pPr marL="228600" lvl="0" indent="-228600" algn="l" rtl="0">
              <a:lnSpc>
                <a:spcPct val="90000"/>
              </a:lnSpc>
              <a:spcBef>
                <a:spcPts val="1000"/>
              </a:spcBef>
              <a:spcAft>
                <a:spcPts val="0"/>
              </a:spcAft>
              <a:buClr>
                <a:schemeClr val="dk1"/>
              </a:buClr>
              <a:buSzPts val="2400"/>
              <a:buChar char="•"/>
            </a:pPr>
            <a:r>
              <a:rPr lang="sv-SE" sz="2400"/>
              <a:t>Alumni survey</a:t>
            </a:r>
            <a:endParaRPr/>
          </a:p>
          <a:p>
            <a:pPr marL="228600" lvl="0" indent="-228600" algn="l" rtl="0">
              <a:lnSpc>
                <a:spcPct val="90000"/>
              </a:lnSpc>
              <a:spcBef>
                <a:spcPts val="1000"/>
              </a:spcBef>
              <a:spcAft>
                <a:spcPts val="0"/>
              </a:spcAft>
              <a:buClr>
                <a:schemeClr val="dk1"/>
              </a:buClr>
              <a:buSzPts val="2400"/>
              <a:buChar char="•"/>
            </a:pPr>
            <a:r>
              <a:rPr lang="sv-SE" sz="2400"/>
              <a:t>Other thematic surveys (questions about the transition to digital teaching and examinations, equal opportunities survey etc)</a:t>
            </a:r>
            <a:endParaRPr/>
          </a:p>
          <a:p>
            <a:pPr marL="228600" lvl="0" indent="-228600" algn="l" rtl="0">
              <a:lnSpc>
                <a:spcPct val="90000"/>
              </a:lnSpc>
              <a:spcBef>
                <a:spcPts val="1000"/>
              </a:spcBef>
              <a:spcAft>
                <a:spcPts val="0"/>
              </a:spcAft>
              <a:buClr>
                <a:schemeClr val="dk1"/>
              </a:buClr>
              <a:buSzPts val="2400"/>
              <a:buChar char="•"/>
            </a:pPr>
            <a:r>
              <a:rPr lang="sv-SE" sz="2400"/>
              <a:t>Employer surveys about students</a:t>
            </a:r>
            <a:endParaRPr/>
          </a:p>
        </p:txBody>
      </p:sp>
      <p:sp>
        <p:nvSpPr>
          <p:cNvPr id="242" name="Google Shape;24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sv-SE"/>
              <a:t>14 september 2022</a:t>
            </a:r>
            <a:endParaRPr/>
          </a:p>
        </p:txBody>
      </p:sp>
      <p:sp>
        <p:nvSpPr>
          <p:cNvPr id="243" name="Google Shape;24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None/>
            </a:pPr>
            <a:r>
              <a:rPr lang="sv-SE"/>
              <a:t>Zoe Säflund</a:t>
            </a:r>
            <a:endParaRPr/>
          </a:p>
        </p:txBody>
      </p:sp>
      <p:sp>
        <p:nvSpPr>
          <p:cNvPr id="244" name="Google Shape;24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rmAutofit/>
          </a:bodyPr>
          <a:lstStyle/>
          <a:p>
            <a:pPr marL="0" lvl="0" indent="0" algn="r" rtl="0">
              <a:spcBef>
                <a:spcPts val="0"/>
              </a:spcBef>
              <a:spcAft>
                <a:spcPts val="0"/>
              </a:spcAft>
              <a:buNone/>
            </a:pPr>
            <a:fld id="{00000000-1234-1234-1234-123412341234}" type="slidenum">
              <a:rPr lang="sv-SE"/>
              <a:t>6</a:t>
            </a:fld>
            <a:endParaRPr/>
          </a:p>
        </p:txBody>
      </p:sp>
      <p:pic>
        <p:nvPicPr>
          <p:cNvPr id="245" name="Google Shape;245;p6" descr="C:\Users\zoesaf\AppData\Local\Temp\ki_logo_rgb.png"/>
          <p:cNvPicPr preferRelativeResize="0"/>
          <p:nvPr/>
        </p:nvPicPr>
        <p:blipFill rotWithShape="1">
          <a:blip r:embed="rId3">
            <a:alphaModFix/>
          </a:blip>
          <a:srcRect/>
          <a:stretch/>
        </p:blipFill>
        <p:spPr>
          <a:xfrm>
            <a:off x="8765399" y="476122"/>
            <a:ext cx="2757565" cy="1316737"/>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9"/>
        <p:cNvGrpSpPr/>
        <p:nvPr/>
      </p:nvGrpSpPr>
      <p:grpSpPr>
        <a:xfrm>
          <a:off x="0" y="0"/>
          <a:ext cx="0" cy="0"/>
          <a:chOff x="0" y="0"/>
          <a:chExt cx="0" cy="0"/>
        </a:xfrm>
      </p:grpSpPr>
      <p:sp>
        <p:nvSpPr>
          <p:cNvPr id="250" name="Google Shape;250;p7"/>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51" name="Google Shape;251;p7"/>
          <p:cNvSpPr txBox="1">
            <a:spLocks noGrp="1"/>
          </p:cNvSpPr>
          <p:nvPr>
            <p:ph type="title"/>
          </p:nvPr>
        </p:nvSpPr>
        <p:spPr>
          <a:xfrm>
            <a:off x="630936" y="640080"/>
            <a:ext cx="4818888" cy="1481328"/>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5000"/>
              <a:buFont typeface="Calibri"/>
              <a:buNone/>
            </a:pPr>
            <a:r>
              <a:rPr lang="sv-SE" sz="5000"/>
              <a:t>The purpose of a course evaluation</a:t>
            </a:r>
            <a:endParaRPr/>
          </a:p>
        </p:txBody>
      </p:sp>
      <p:sp>
        <p:nvSpPr>
          <p:cNvPr id="252" name="Google Shape;252;p7"/>
          <p:cNvSpPr/>
          <p:nvPr/>
        </p:nvSpPr>
        <p:spPr>
          <a:xfrm>
            <a:off x="643278" y="2372868"/>
            <a:ext cx="3255095" cy="18288"/>
          </a:xfrm>
          <a:custGeom>
            <a:avLst/>
            <a:gdLst/>
            <a:ahLst/>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53" name="Google Shape;253;p7"/>
          <p:cNvSpPr txBox="1">
            <a:spLocks noGrp="1"/>
          </p:cNvSpPr>
          <p:nvPr>
            <p:ph type="body" idx="1"/>
          </p:nvPr>
        </p:nvSpPr>
        <p:spPr>
          <a:xfrm>
            <a:off x="630936" y="2660904"/>
            <a:ext cx="9348806" cy="3547872"/>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400"/>
              <a:buChar char="•"/>
            </a:pPr>
            <a:r>
              <a:rPr lang="sv-SE" sz="2400"/>
              <a:t>Student voice should be heard to improve the learning experience and quality</a:t>
            </a:r>
            <a:endParaRPr/>
          </a:p>
          <a:p>
            <a:pPr marL="228600" lvl="0" indent="-228600" algn="l" rtl="0">
              <a:lnSpc>
                <a:spcPct val="90000"/>
              </a:lnSpc>
              <a:spcBef>
                <a:spcPts val="1000"/>
              </a:spcBef>
              <a:spcAft>
                <a:spcPts val="0"/>
              </a:spcAft>
              <a:buClr>
                <a:schemeClr val="dk1"/>
              </a:buClr>
              <a:buSzPts val="2400"/>
              <a:buChar char="•"/>
            </a:pPr>
            <a:r>
              <a:rPr lang="sv-SE" sz="2400"/>
              <a:t>Feedback on the teaching and learning quality</a:t>
            </a:r>
            <a:endParaRPr/>
          </a:p>
          <a:p>
            <a:pPr marL="228600" lvl="0" indent="-228600" algn="l" rtl="0">
              <a:lnSpc>
                <a:spcPct val="90000"/>
              </a:lnSpc>
              <a:spcBef>
                <a:spcPts val="1000"/>
              </a:spcBef>
              <a:spcAft>
                <a:spcPts val="0"/>
              </a:spcAft>
              <a:buClr>
                <a:schemeClr val="dk1"/>
              </a:buClr>
              <a:buSzPts val="2400"/>
              <a:buChar char="•"/>
            </a:pPr>
            <a:r>
              <a:rPr lang="sv-SE" sz="2400"/>
              <a:t>Feedback on students’ own learning processes</a:t>
            </a:r>
            <a:endParaRPr/>
          </a:p>
          <a:p>
            <a:pPr marL="228600" lvl="0" indent="-228600" algn="l" rtl="0">
              <a:lnSpc>
                <a:spcPct val="90000"/>
              </a:lnSpc>
              <a:spcBef>
                <a:spcPts val="1000"/>
              </a:spcBef>
              <a:spcAft>
                <a:spcPts val="0"/>
              </a:spcAft>
              <a:buClr>
                <a:schemeClr val="dk1"/>
              </a:buClr>
              <a:buSzPts val="2400"/>
              <a:buChar char="•"/>
            </a:pPr>
            <a:r>
              <a:rPr lang="sv-SE" sz="2400"/>
              <a:t>Opportunity for the student to think about the course as a whole</a:t>
            </a:r>
            <a:endParaRPr/>
          </a:p>
          <a:p>
            <a:pPr marL="228600" lvl="0" indent="-228600" algn="l" rtl="0">
              <a:lnSpc>
                <a:spcPct val="90000"/>
              </a:lnSpc>
              <a:spcBef>
                <a:spcPts val="1000"/>
              </a:spcBef>
              <a:spcAft>
                <a:spcPts val="0"/>
              </a:spcAft>
              <a:buClr>
                <a:schemeClr val="dk1"/>
              </a:buClr>
              <a:buSzPts val="2400"/>
              <a:buChar char="•"/>
            </a:pPr>
            <a:r>
              <a:rPr lang="sv-SE" sz="2400"/>
              <a:t>Students learn how to give feedback</a:t>
            </a:r>
            <a:endParaRPr/>
          </a:p>
          <a:p>
            <a:pPr marL="228600" lvl="0" indent="-76200" algn="l" rtl="0">
              <a:lnSpc>
                <a:spcPct val="90000"/>
              </a:lnSpc>
              <a:spcBef>
                <a:spcPts val="1000"/>
              </a:spcBef>
              <a:spcAft>
                <a:spcPts val="0"/>
              </a:spcAft>
              <a:buClr>
                <a:schemeClr val="dk1"/>
              </a:buClr>
              <a:buSzPts val="2400"/>
              <a:buNone/>
            </a:pPr>
            <a:endParaRPr sz="2400"/>
          </a:p>
          <a:p>
            <a:pPr marL="228600" lvl="0" indent="-228600" algn="l" rtl="0">
              <a:lnSpc>
                <a:spcPct val="90000"/>
              </a:lnSpc>
              <a:spcBef>
                <a:spcPts val="1000"/>
              </a:spcBef>
              <a:spcAft>
                <a:spcPts val="0"/>
              </a:spcAft>
              <a:buClr>
                <a:schemeClr val="dk1"/>
              </a:buClr>
              <a:buSzPts val="2400"/>
              <a:buChar char="•"/>
            </a:pPr>
            <a:r>
              <a:rPr lang="sv-SE" sz="2400"/>
              <a:t>An evaluation should </a:t>
            </a:r>
            <a:r>
              <a:rPr lang="sv-SE" sz="2400" u="sng"/>
              <a:t>not</a:t>
            </a:r>
            <a:r>
              <a:rPr lang="sv-SE" sz="2400"/>
              <a:t> focus on student satisfaction</a:t>
            </a:r>
            <a:endParaRPr/>
          </a:p>
          <a:p>
            <a:pPr marL="228600" lvl="0" indent="-76200" algn="l" rtl="0">
              <a:lnSpc>
                <a:spcPct val="90000"/>
              </a:lnSpc>
              <a:spcBef>
                <a:spcPts val="1000"/>
              </a:spcBef>
              <a:spcAft>
                <a:spcPts val="0"/>
              </a:spcAft>
              <a:buClr>
                <a:schemeClr val="dk1"/>
              </a:buClr>
              <a:buSzPts val="2400"/>
              <a:buNone/>
            </a:pPr>
            <a:endParaRPr sz="2400"/>
          </a:p>
        </p:txBody>
      </p:sp>
      <p:pic>
        <p:nvPicPr>
          <p:cNvPr id="254" name="Google Shape;254;p7" descr="C:\Users\zoesaf\AppData\Local\Temp\ki_logo_rgb.png"/>
          <p:cNvPicPr preferRelativeResize="0"/>
          <p:nvPr/>
        </p:nvPicPr>
        <p:blipFill rotWithShape="1">
          <a:blip r:embed="rId3">
            <a:alphaModFix/>
          </a:blip>
          <a:srcRect/>
          <a:stretch/>
        </p:blipFill>
        <p:spPr>
          <a:xfrm>
            <a:off x="8596235" y="650439"/>
            <a:ext cx="2757565" cy="1316737"/>
          </a:xfrm>
          <a:prstGeom prst="rect">
            <a:avLst/>
          </a:prstGeom>
          <a:noFill/>
          <a:ln>
            <a:noFill/>
          </a:ln>
        </p:spPr>
      </p:pic>
      <p:sp>
        <p:nvSpPr>
          <p:cNvPr id="255" name="Google Shape;255;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sv-SE"/>
              <a:t>14 September 2022</a:t>
            </a:r>
            <a:endParaRPr/>
          </a:p>
        </p:txBody>
      </p:sp>
      <p:sp>
        <p:nvSpPr>
          <p:cNvPr id="256" name="Google Shape;256;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None/>
            </a:pPr>
            <a:r>
              <a:rPr lang="sv-SE"/>
              <a:t>Zoe Säflund</a:t>
            </a:r>
            <a:endParaRPr/>
          </a:p>
        </p:txBody>
      </p:sp>
      <p:sp>
        <p:nvSpPr>
          <p:cNvPr id="257" name="Google Shape;257;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rmAutofit/>
          </a:bodyPr>
          <a:lstStyle/>
          <a:p>
            <a:pPr marL="0" lvl="0" indent="0" algn="r" rtl="0">
              <a:spcBef>
                <a:spcPts val="0"/>
              </a:spcBef>
              <a:spcAft>
                <a:spcPts val="0"/>
              </a:spcAft>
              <a:buNone/>
            </a:pPr>
            <a:fld id="{00000000-1234-1234-1234-123412341234}" type="slidenum">
              <a:rPr lang="sv-SE"/>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61"/>
        <p:cNvGrpSpPr/>
        <p:nvPr/>
      </p:nvGrpSpPr>
      <p:grpSpPr>
        <a:xfrm>
          <a:off x="0" y="0"/>
          <a:ext cx="0" cy="0"/>
          <a:chOff x="0" y="0"/>
          <a:chExt cx="0" cy="0"/>
        </a:xfrm>
      </p:grpSpPr>
      <p:sp>
        <p:nvSpPr>
          <p:cNvPr id="262" name="Google Shape;262;p8"/>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63" name="Google Shape;263;p8"/>
          <p:cNvSpPr txBox="1">
            <a:spLocks noGrp="1"/>
          </p:cNvSpPr>
          <p:nvPr>
            <p:ph type="title"/>
          </p:nvPr>
        </p:nvSpPr>
        <p:spPr>
          <a:xfrm>
            <a:off x="630935" y="640080"/>
            <a:ext cx="8085047" cy="1481328"/>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4800"/>
              <a:buFont typeface="Calibri"/>
              <a:buNone/>
            </a:pPr>
            <a:r>
              <a:rPr lang="sv-SE" sz="4800"/>
              <a:t>The course evaluation process at KI </a:t>
            </a:r>
            <a:endParaRPr/>
          </a:p>
        </p:txBody>
      </p:sp>
      <p:sp>
        <p:nvSpPr>
          <p:cNvPr id="264" name="Google Shape;264;p8"/>
          <p:cNvSpPr/>
          <p:nvPr/>
        </p:nvSpPr>
        <p:spPr>
          <a:xfrm>
            <a:off x="643278" y="2372868"/>
            <a:ext cx="3255095" cy="18288"/>
          </a:xfrm>
          <a:custGeom>
            <a:avLst/>
            <a:gdLst/>
            <a:ahLst/>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65" name="Google Shape;265;p8"/>
          <p:cNvSpPr txBox="1">
            <a:spLocks noGrp="1"/>
          </p:cNvSpPr>
          <p:nvPr>
            <p:ph type="body" idx="1"/>
          </p:nvPr>
        </p:nvSpPr>
        <p:spPr>
          <a:xfrm>
            <a:off x="630936" y="2660904"/>
            <a:ext cx="10400858" cy="3547872"/>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400"/>
              <a:buChar char="•"/>
            </a:pPr>
            <a:r>
              <a:rPr lang="sv-SE" sz="2400"/>
              <a:t>Standardized procedure to evaluate quality of education at KI.</a:t>
            </a:r>
            <a:endParaRPr/>
          </a:p>
          <a:p>
            <a:pPr marL="228600" lvl="0" indent="-228600" algn="l" rtl="0">
              <a:lnSpc>
                <a:spcPct val="90000"/>
              </a:lnSpc>
              <a:spcBef>
                <a:spcPts val="1000"/>
              </a:spcBef>
              <a:spcAft>
                <a:spcPts val="0"/>
              </a:spcAft>
              <a:buClr>
                <a:schemeClr val="dk1"/>
              </a:buClr>
              <a:buSzPts val="2400"/>
              <a:buChar char="•"/>
            </a:pPr>
            <a:r>
              <a:rPr lang="sv-SE" sz="2400"/>
              <a:t>A course evaluation should be sent out to students after the completion of each course.</a:t>
            </a:r>
            <a:endParaRPr/>
          </a:p>
          <a:p>
            <a:pPr marL="228600" lvl="0" indent="-228600" algn="l" rtl="0">
              <a:lnSpc>
                <a:spcPct val="90000"/>
              </a:lnSpc>
              <a:spcBef>
                <a:spcPts val="1000"/>
              </a:spcBef>
              <a:spcAft>
                <a:spcPts val="0"/>
              </a:spcAft>
              <a:buClr>
                <a:schemeClr val="dk1"/>
              </a:buClr>
              <a:buSzPts val="2400"/>
              <a:buChar char="•"/>
            </a:pPr>
            <a:r>
              <a:rPr lang="sv-SE" sz="2400"/>
              <a:t>Questions common to all courses at undergraduate level and doctoral level.</a:t>
            </a:r>
            <a:endParaRPr/>
          </a:p>
          <a:p>
            <a:pPr marL="228600" lvl="0" indent="-228600" algn="l" rtl="0">
              <a:lnSpc>
                <a:spcPct val="90000"/>
              </a:lnSpc>
              <a:spcBef>
                <a:spcPts val="1000"/>
              </a:spcBef>
              <a:spcAft>
                <a:spcPts val="0"/>
              </a:spcAft>
              <a:buClr>
                <a:schemeClr val="dk1"/>
              </a:buClr>
              <a:buSzPts val="2400"/>
              <a:buChar char="•"/>
            </a:pPr>
            <a:r>
              <a:rPr lang="sv-SE" sz="2400"/>
              <a:t> Possibility to add program-specific and course-specific questions.</a:t>
            </a:r>
            <a:endParaRPr/>
          </a:p>
          <a:p>
            <a:pPr marL="228600" lvl="0" indent="-76200" algn="l" rtl="0">
              <a:lnSpc>
                <a:spcPct val="90000"/>
              </a:lnSpc>
              <a:spcBef>
                <a:spcPts val="1000"/>
              </a:spcBef>
              <a:spcAft>
                <a:spcPts val="0"/>
              </a:spcAft>
              <a:buClr>
                <a:schemeClr val="dk1"/>
              </a:buClr>
              <a:buSzPts val="2400"/>
              <a:buNone/>
            </a:pPr>
            <a:endParaRPr sz="2400"/>
          </a:p>
        </p:txBody>
      </p:sp>
      <p:sp>
        <p:nvSpPr>
          <p:cNvPr id="266" name="Google Shape;266;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sv-SE"/>
              <a:t>14 September 2022</a:t>
            </a:r>
            <a:endParaRPr/>
          </a:p>
        </p:txBody>
      </p:sp>
      <p:sp>
        <p:nvSpPr>
          <p:cNvPr id="267" name="Google Shape;267;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None/>
            </a:pPr>
            <a:r>
              <a:rPr lang="sv-SE"/>
              <a:t>Zoe Säflund</a:t>
            </a:r>
            <a:endParaRPr/>
          </a:p>
        </p:txBody>
      </p:sp>
      <p:sp>
        <p:nvSpPr>
          <p:cNvPr id="268" name="Google Shape;268;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rmAutofit/>
          </a:bodyPr>
          <a:lstStyle/>
          <a:p>
            <a:pPr marL="0" lvl="0" indent="0" algn="r" rtl="0">
              <a:spcBef>
                <a:spcPts val="0"/>
              </a:spcBef>
              <a:spcAft>
                <a:spcPts val="0"/>
              </a:spcAft>
              <a:buNone/>
            </a:pPr>
            <a:fld id="{00000000-1234-1234-1234-123412341234}" type="slidenum">
              <a:rPr lang="sv-SE"/>
              <a:t>8</a:t>
            </a:fld>
            <a:endParaRPr/>
          </a:p>
        </p:txBody>
      </p:sp>
      <p:pic>
        <p:nvPicPr>
          <p:cNvPr id="269" name="Google Shape;269;p8" descr="C:\Users\zoesaf\AppData\Local\Temp\ki_logo_rgb.png"/>
          <p:cNvPicPr preferRelativeResize="0"/>
          <p:nvPr/>
        </p:nvPicPr>
        <p:blipFill rotWithShape="1">
          <a:blip r:embed="rId3">
            <a:alphaModFix/>
          </a:blip>
          <a:srcRect/>
          <a:stretch/>
        </p:blipFill>
        <p:spPr>
          <a:xfrm>
            <a:off x="8596235" y="650439"/>
            <a:ext cx="2757565" cy="1316737"/>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73"/>
        <p:cNvGrpSpPr/>
        <p:nvPr/>
      </p:nvGrpSpPr>
      <p:grpSpPr>
        <a:xfrm>
          <a:off x="0" y="0"/>
          <a:ext cx="0" cy="0"/>
          <a:chOff x="0" y="0"/>
          <a:chExt cx="0" cy="0"/>
        </a:xfrm>
      </p:grpSpPr>
      <p:sp>
        <p:nvSpPr>
          <p:cNvPr id="274" name="Google Shape;274;p9"/>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75" name="Google Shape;275;p9"/>
          <p:cNvSpPr txBox="1">
            <a:spLocks noGrp="1"/>
          </p:cNvSpPr>
          <p:nvPr>
            <p:ph type="title"/>
          </p:nvPr>
        </p:nvSpPr>
        <p:spPr>
          <a:xfrm>
            <a:off x="630936" y="640080"/>
            <a:ext cx="4818888" cy="1481328"/>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5400"/>
              <a:buFont typeface="Calibri"/>
              <a:buNone/>
            </a:pPr>
            <a:r>
              <a:rPr lang="sv-SE" sz="5400"/>
              <a:t>How we do it</a:t>
            </a:r>
            <a:endParaRPr/>
          </a:p>
        </p:txBody>
      </p:sp>
      <p:sp>
        <p:nvSpPr>
          <p:cNvPr id="276" name="Google Shape;276;p9"/>
          <p:cNvSpPr/>
          <p:nvPr/>
        </p:nvSpPr>
        <p:spPr>
          <a:xfrm>
            <a:off x="643278" y="2372868"/>
            <a:ext cx="3255095" cy="18288"/>
          </a:xfrm>
          <a:custGeom>
            <a:avLst/>
            <a:gdLst/>
            <a:ahLst/>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77" name="Google Shape;277;p9"/>
          <p:cNvSpPr txBox="1">
            <a:spLocks noGrp="1"/>
          </p:cNvSpPr>
          <p:nvPr>
            <p:ph type="body" idx="1"/>
          </p:nvPr>
        </p:nvSpPr>
        <p:spPr>
          <a:xfrm>
            <a:off x="630936" y="2660904"/>
            <a:ext cx="10263206" cy="3547872"/>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400"/>
              <a:buChar char="•"/>
            </a:pPr>
            <a:r>
              <a:rPr lang="sv-SE" sz="2400"/>
              <a:t>Use multiple sources to evaluate quality of education</a:t>
            </a:r>
            <a:endParaRPr/>
          </a:p>
          <a:p>
            <a:pPr marL="228600" lvl="0" indent="-228600" algn="l" rtl="0">
              <a:lnSpc>
                <a:spcPct val="90000"/>
              </a:lnSpc>
              <a:spcBef>
                <a:spcPts val="1000"/>
              </a:spcBef>
              <a:spcAft>
                <a:spcPts val="0"/>
              </a:spcAft>
              <a:buClr>
                <a:schemeClr val="dk1"/>
              </a:buClr>
              <a:buSzPts val="2400"/>
              <a:buChar char="•"/>
            </a:pPr>
            <a:r>
              <a:rPr lang="sv-SE" sz="2400"/>
              <a:t>Ask feedback on the teaching-learning environment</a:t>
            </a:r>
            <a:endParaRPr/>
          </a:p>
          <a:p>
            <a:pPr marL="228600" lvl="0" indent="-228600" algn="l" rtl="0">
              <a:lnSpc>
                <a:spcPct val="90000"/>
              </a:lnSpc>
              <a:spcBef>
                <a:spcPts val="1000"/>
              </a:spcBef>
              <a:spcAft>
                <a:spcPts val="0"/>
              </a:spcAft>
              <a:buClr>
                <a:schemeClr val="dk1"/>
              </a:buClr>
              <a:buSzPts val="2400"/>
              <a:buChar char="•"/>
            </a:pPr>
            <a:r>
              <a:rPr lang="sv-SE" sz="2400"/>
              <a:t>Ask feedback on the students own learning processes</a:t>
            </a:r>
            <a:endParaRPr/>
          </a:p>
          <a:p>
            <a:pPr marL="228600" lvl="0" indent="-228600" algn="l" rtl="0">
              <a:lnSpc>
                <a:spcPct val="90000"/>
              </a:lnSpc>
              <a:spcBef>
                <a:spcPts val="1000"/>
              </a:spcBef>
              <a:spcAft>
                <a:spcPts val="0"/>
              </a:spcAft>
              <a:buClr>
                <a:schemeClr val="dk1"/>
              </a:buClr>
              <a:buSzPts val="2400"/>
              <a:buChar char="•"/>
            </a:pPr>
            <a:r>
              <a:rPr lang="sv-SE" sz="2400"/>
              <a:t>Evaluate students’ perceptions of different elements of learning</a:t>
            </a:r>
            <a:endParaRPr/>
          </a:p>
          <a:p>
            <a:pPr marL="228600" lvl="0" indent="-76200" algn="l" rtl="0">
              <a:lnSpc>
                <a:spcPct val="90000"/>
              </a:lnSpc>
              <a:spcBef>
                <a:spcPts val="1000"/>
              </a:spcBef>
              <a:spcAft>
                <a:spcPts val="0"/>
              </a:spcAft>
              <a:buClr>
                <a:schemeClr val="dk1"/>
              </a:buClr>
              <a:buSzPts val="2400"/>
              <a:buNone/>
            </a:pPr>
            <a:endParaRPr sz="2400"/>
          </a:p>
          <a:p>
            <a:pPr marL="228600" lvl="0" indent="-228600" algn="l" rtl="0">
              <a:lnSpc>
                <a:spcPct val="90000"/>
              </a:lnSpc>
              <a:spcBef>
                <a:spcPts val="1000"/>
              </a:spcBef>
              <a:spcAft>
                <a:spcPts val="0"/>
              </a:spcAft>
              <a:buClr>
                <a:schemeClr val="dk1"/>
              </a:buClr>
              <a:buSzPts val="2400"/>
              <a:buChar char="•"/>
            </a:pPr>
            <a:r>
              <a:rPr lang="sv-SE" sz="2400"/>
              <a:t>Remember: Satisfaction in itself cannot be used to measure quality of teaching</a:t>
            </a:r>
            <a:endParaRPr sz="2400"/>
          </a:p>
        </p:txBody>
      </p:sp>
      <p:pic>
        <p:nvPicPr>
          <p:cNvPr id="278" name="Google Shape;278;p9" descr="C:\Users\zoesaf\AppData\Local\Temp\ki_logo_rgb.png"/>
          <p:cNvPicPr preferRelativeResize="0"/>
          <p:nvPr/>
        </p:nvPicPr>
        <p:blipFill rotWithShape="1">
          <a:blip r:embed="rId3">
            <a:alphaModFix/>
          </a:blip>
          <a:srcRect/>
          <a:stretch/>
        </p:blipFill>
        <p:spPr>
          <a:xfrm>
            <a:off x="7954296" y="921350"/>
            <a:ext cx="3399503" cy="1623262"/>
          </a:xfrm>
          <a:prstGeom prst="rect">
            <a:avLst/>
          </a:prstGeom>
          <a:noFill/>
          <a:ln>
            <a:noFill/>
          </a:ln>
        </p:spPr>
      </p:pic>
      <p:sp>
        <p:nvSpPr>
          <p:cNvPr id="279" name="Google Shape;279;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None/>
            </a:pPr>
            <a:r>
              <a:rPr lang="sv-SE"/>
              <a:t>14 September 2022</a:t>
            </a:r>
            <a:endParaRPr/>
          </a:p>
        </p:txBody>
      </p:sp>
      <p:sp>
        <p:nvSpPr>
          <p:cNvPr id="280" name="Google Shape;280;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None/>
            </a:pPr>
            <a:r>
              <a:rPr lang="sv-SE"/>
              <a:t>Zoe Säflund</a:t>
            </a:r>
            <a:endParaRPr/>
          </a:p>
        </p:txBody>
      </p:sp>
      <p:sp>
        <p:nvSpPr>
          <p:cNvPr id="281" name="Google Shape;281;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rmAutofit/>
          </a:bodyPr>
          <a:lstStyle/>
          <a:p>
            <a:pPr marL="0" lvl="0" indent="0" algn="r" rtl="0">
              <a:spcBef>
                <a:spcPts val="0"/>
              </a:spcBef>
              <a:spcAft>
                <a:spcPts val="0"/>
              </a:spcAft>
              <a:buNone/>
            </a:pPr>
            <a:fld id="{00000000-1234-1234-1234-123412341234}" type="slidenum">
              <a:rPr lang="sv-SE"/>
              <a:t>9</a:t>
            </a:fld>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all uspn">
  <a:themeElements>
    <a:clrScheme name="">
      <a:dk1>
        <a:srgbClr val="000000"/>
      </a:dk1>
      <a:lt1>
        <a:srgbClr val="FFFFFF"/>
      </a:lt1>
      <a:dk2>
        <a:srgbClr val="000000"/>
      </a:dk2>
      <a:lt2>
        <a:srgbClr val="808080"/>
      </a:lt2>
      <a:accent1>
        <a:srgbClr val="870052"/>
      </a:accent1>
      <a:accent2>
        <a:srgbClr val="9FE6E9"/>
      </a:accent2>
      <a:accent3>
        <a:srgbClr val="FFFFFF"/>
      </a:accent3>
      <a:accent4>
        <a:srgbClr val="000000"/>
      </a:accent4>
      <a:accent5>
        <a:srgbClr val="C3AAB3"/>
      </a:accent5>
      <a:accent6>
        <a:srgbClr val="90D0D3"/>
      </a:accent6>
      <a:hlink>
        <a:srgbClr val="D40963"/>
      </a:hlink>
      <a:folHlink>
        <a:srgbClr val="CBCBC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2483</Words>
  <Application>Microsoft Office PowerPoint</Application>
  <PresentationFormat>Szélesvásznú</PresentationFormat>
  <Paragraphs>286</Paragraphs>
  <Slides>44</Slides>
  <Notes>44</Notes>
  <HiddenSlides>1</HiddenSlides>
  <MMClips>0</MMClips>
  <ScaleCrop>false</ScaleCrop>
  <HeadingPairs>
    <vt:vector size="6" baseType="variant">
      <vt:variant>
        <vt:lpstr>Használt betűtípusok</vt:lpstr>
      </vt:variant>
      <vt:variant>
        <vt:i4>4</vt:i4>
      </vt:variant>
      <vt:variant>
        <vt:lpstr>Téma</vt:lpstr>
      </vt:variant>
      <vt:variant>
        <vt:i4>6</vt:i4>
      </vt:variant>
      <vt:variant>
        <vt:lpstr>Diacímek</vt:lpstr>
      </vt:variant>
      <vt:variant>
        <vt:i4>44</vt:i4>
      </vt:variant>
    </vt:vector>
  </HeadingPairs>
  <TitlesOfParts>
    <vt:vector size="54" baseType="lpstr">
      <vt:lpstr>Arial</vt:lpstr>
      <vt:lpstr>Calibri</vt:lpstr>
      <vt:lpstr>Noto Sans Symbols</vt:lpstr>
      <vt:lpstr>Times New Roman</vt:lpstr>
      <vt:lpstr>Office Theme</vt:lpstr>
      <vt:lpstr>mall uspn</vt:lpstr>
      <vt:lpstr>Office Theme</vt:lpstr>
      <vt:lpstr>Office Theme</vt:lpstr>
      <vt:lpstr>Office Theme</vt:lpstr>
      <vt:lpstr>Office Theme</vt:lpstr>
      <vt:lpstr>Evaluating quality of education  </vt:lpstr>
      <vt:lpstr>Overview</vt:lpstr>
      <vt:lpstr>Let’s talk!</vt:lpstr>
      <vt:lpstr>“The purpose of evaluation is to improve, not prove.”   </vt:lpstr>
      <vt:lpstr>Course evaluation versus course analysis </vt:lpstr>
      <vt:lpstr>Student evaluations at KI</vt:lpstr>
      <vt:lpstr>The purpose of a course evaluation</vt:lpstr>
      <vt:lpstr>The course evaluation process at KI </vt:lpstr>
      <vt:lpstr>How we do it</vt:lpstr>
      <vt:lpstr>The five general questions</vt:lpstr>
      <vt:lpstr>The five general questions</vt:lpstr>
      <vt:lpstr>Question bank </vt:lpstr>
      <vt:lpstr>Exit poll: I feel well prepared for my future role’s requirements to:</vt:lpstr>
      <vt:lpstr>Quotes - exitpolls</vt:lpstr>
      <vt:lpstr>Alumni: How well does the content of your education match the following aspects of your current job’s demands: </vt:lpstr>
      <vt:lpstr>Usefulness of education</vt:lpstr>
      <vt:lpstr>Quotes – Survey to teachers</vt:lpstr>
      <vt:lpstr>Common pitfalls in question design</vt:lpstr>
      <vt:lpstr>What’s wrong with this question?</vt:lpstr>
      <vt:lpstr>Answer…</vt:lpstr>
      <vt:lpstr>Validity</vt:lpstr>
      <vt:lpstr>The concept of validity</vt:lpstr>
      <vt:lpstr>Threats to validity in question design</vt:lpstr>
      <vt:lpstr>What’s wrong?</vt:lpstr>
      <vt:lpstr>Leading / biased questions</vt:lpstr>
      <vt:lpstr>What’s wrong?</vt:lpstr>
      <vt:lpstr>Loaded/ assumptive questions</vt:lpstr>
      <vt:lpstr>Ambiguous/ vague language</vt:lpstr>
      <vt:lpstr>What’s wrong?</vt:lpstr>
      <vt:lpstr>Double-barreled questions</vt:lpstr>
      <vt:lpstr>Jargon</vt:lpstr>
      <vt:lpstr>What is wrong?</vt:lpstr>
      <vt:lpstr>Why avoid Negatively Worded Questions(NWQs)  </vt:lpstr>
      <vt:lpstr>Double negatives</vt:lpstr>
      <vt:lpstr>Poor answer scale options</vt:lpstr>
      <vt:lpstr>Mismatched scales</vt:lpstr>
      <vt:lpstr>Checklist of dos and dont’s </vt:lpstr>
      <vt:lpstr>Likert Scales</vt:lpstr>
      <vt:lpstr>Likert Responses</vt:lpstr>
      <vt:lpstr>Even vs. uneven response alternatives</vt:lpstr>
      <vt:lpstr>Survey limitations</vt:lpstr>
      <vt:lpstr>More issues to consider when designing a questionnaire</vt:lpstr>
      <vt:lpstr>Questions to ask yourself when designing a questionnaire: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Evaluating quality of education  </dc:title>
  <dc:creator>Zoe Säflund</dc:creator>
  <cp:lastModifiedBy>Dóra</cp:lastModifiedBy>
  <cp:revision>1</cp:revision>
  <dcterms:created xsi:type="dcterms:W3CDTF">2020-01-10T08:36:50Z</dcterms:created>
  <dcterms:modified xsi:type="dcterms:W3CDTF">2024-05-21T11:20:17Z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0x010100F88646586E2550439C2086B1B1D040F3</vt:lpwstr>
  </property>
</Properties>
</file>