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0" r:id="rId2"/>
  </p:sldMasterIdLst>
  <p:notesMasterIdLst>
    <p:notesMasterId r:id="rId20"/>
  </p:notesMasterIdLst>
  <p:sldIdLst>
    <p:sldId id="256" r:id="rId3"/>
    <p:sldId id="398" r:id="rId4"/>
    <p:sldId id="336" r:id="rId5"/>
    <p:sldId id="326" r:id="rId6"/>
    <p:sldId id="394" r:id="rId7"/>
    <p:sldId id="367" r:id="rId8"/>
    <p:sldId id="401" r:id="rId9"/>
    <p:sldId id="396" r:id="rId10"/>
    <p:sldId id="399" r:id="rId11"/>
    <p:sldId id="400" r:id="rId12"/>
    <p:sldId id="382" r:id="rId13"/>
    <p:sldId id="402" r:id="rId14"/>
    <p:sldId id="403" r:id="rId15"/>
    <p:sldId id="404" r:id="rId16"/>
    <p:sldId id="407" r:id="rId17"/>
    <p:sldId id="405"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E74"/>
    <a:srgbClr val="000000"/>
    <a:srgbClr val="75DBFF"/>
    <a:srgbClr val="68ACE5"/>
    <a:srgbClr val="000BCF"/>
    <a:srgbClr val="007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1356" autoAdjust="0"/>
  </p:normalViewPr>
  <p:slideViewPr>
    <p:cSldViewPr snapToGrid="0">
      <p:cViewPr>
        <p:scale>
          <a:sx n="90" d="100"/>
          <a:sy n="90" d="100"/>
        </p:scale>
        <p:origin x="1482" y="84"/>
      </p:cViewPr>
      <p:guideLst/>
    </p:cSldViewPr>
  </p:slideViewPr>
  <p:notesTextViewPr>
    <p:cViewPr>
      <p:scale>
        <a:sx n="3" d="2"/>
        <a:sy n="3" d="2"/>
      </p:scale>
      <p:origin x="0" y="0"/>
    </p:cViewPr>
  </p:notesTextViewPr>
  <p:sorterViewPr>
    <p:cViewPr>
      <p:scale>
        <a:sx n="60" d="100"/>
        <a:sy n="60" d="100"/>
      </p:scale>
      <p:origin x="0" y="0"/>
    </p:cViewPr>
  </p:sorterViewPr>
  <p:notesViewPr>
    <p:cSldViewPr snapToGrid="0">
      <p:cViewPr>
        <p:scale>
          <a:sx n="1" d="2"/>
          <a:sy n="1" d="2"/>
        </p:scale>
        <p:origin x="4632" y="1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8C5BE-9BD1-49FC-838E-49599207D466}"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4C5E8-2AF3-49FD-9E39-50122889BB47}" type="slidenum">
              <a:rPr lang="en-GB" smtClean="0"/>
              <a:t>‹#›</a:t>
            </a:fld>
            <a:endParaRPr lang="en-GB"/>
          </a:p>
        </p:txBody>
      </p:sp>
    </p:spTree>
    <p:extLst>
      <p:ext uri="{BB962C8B-B14F-4D97-AF65-F5344CB8AC3E}">
        <p14:creationId xmlns:p14="http://schemas.microsoft.com/office/powerpoint/2010/main" val="30487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2</a:t>
            </a:fld>
            <a:endParaRPr lang="en-GB"/>
          </a:p>
        </p:txBody>
      </p:sp>
    </p:spTree>
    <p:extLst>
      <p:ext uri="{BB962C8B-B14F-4D97-AF65-F5344CB8AC3E}">
        <p14:creationId xmlns:p14="http://schemas.microsoft.com/office/powerpoint/2010/main" val="41202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16</a:t>
            </a:fld>
            <a:endParaRPr lang="en-GB"/>
          </a:p>
        </p:txBody>
      </p:sp>
    </p:spTree>
    <p:extLst>
      <p:ext uri="{BB962C8B-B14F-4D97-AF65-F5344CB8AC3E}">
        <p14:creationId xmlns:p14="http://schemas.microsoft.com/office/powerpoint/2010/main" val="193623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31 Colleges in total, with 2 women-only, 3 mature only and 2 postgraduates only</a:t>
            </a:r>
          </a:p>
          <a:p>
            <a:r>
              <a:rPr lang="en-GB" dirty="0"/>
              <a:t>Admissions interviews are conducted by Colleges</a:t>
            </a:r>
          </a:p>
        </p:txBody>
      </p:sp>
      <p:sp>
        <p:nvSpPr>
          <p:cNvPr id="4" name="Slide Number Placeholder 3"/>
          <p:cNvSpPr>
            <a:spLocks noGrp="1"/>
          </p:cNvSpPr>
          <p:nvPr>
            <p:ph type="sldNum" sz="quarter" idx="5"/>
          </p:nvPr>
        </p:nvSpPr>
        <p:spPr/>
        <p:txBody>
          <a:bodyPr/>
          <a:lstStyle/>
          <a:p>
            <a:fld id="{D874C5E8-2AF3-49FD-9E39-50122889BB47}" type="slidenum">
              <a:rPr lang="en-GB" smtClean="0"/>
              <a:t>3</a:t>
            </a:fld>
            <a:endParaRPr lang="en-GB"/>
          </a:p>
        </p:txBody>
      </p:sp>
    </p:spTree>
    <p:extLst>
      <p:ext uri="{BB962C8B-B14F-4D97-AF65-F5344CB8AC3E}">
        <p14:creationId xmlns:p14="http://schemas.microsoft.com/office/powerpoint/2010/main" val="149719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5</a:t>
            </a:fld>
            <a:endParaRPr lang="en-GB"/>
          </a:p>
        </p:txBody>
      </p:sp>
    </p:spTree>
    <p:extLst>
      <p:ext uri="{BB962C8B-B14F-4D97-AF65-F5344CB8AC3E}">
        <p14:creationId xmlns:p14="http://schemas.microsoft.com/office/powerpoint/2010/main" val="144423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8</a:t>
            </a:fld>
            <a:endParaRPr lang="en-GB"/>
          </a:p>
        </p:txBody>
      </p:sp>
    </p:spTree>
    <p:extLst>
      <p:ext uri="{BB962C8B-B14F-4D97-AF65-F5344CB8AC3E}">
        <p14:creationId xmlns:p14="http://schemas.microsoft.com/office/powerpoint/2010/main" val="195315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summer videos created for every US session by consultant radiologist Dr Andrew Grainger on the Moodle – our virtual learning platform</a:t>
            </a:r>
          </a:p>
          <a:p>
            <a:pPr marL="171450" indent="-171450">
              <a:buFontTx/>
              <a:buChar char="-"/>
            </a:pPr>
            <a:r>
              <a:rPr lang="en-GB" dirty="0"/>
              <a:t>Short video, split screen, positioning of the subject, the transducer, and highlighting the key anatomical structures</a:t>
            </a:r>
          </a:p>
          <a:p>
            <a:pPr marL="0" indent="0">
              <a:buFontTx/>
              <a:buNone/>
            </a:pPr>
            <a:r>
              <a:rPr lang="en-GB" dirty="0"/>
              <a:t>Complemented with instruction sheets:</a:t>
            </a:r>
          </a:p>
          <a:p>
            <a:r>
              <a:rPr lang="en-GB" dirty="0"/>
              <a:t>- Learning outcome</a:t>
            </a:r>
          </a:p>
          <a:p>
            <a:r>
              <a:rPr lang="en-GB" dirty="0"/>
              <a:t>- Defined task with instructions, and target images</a:t>
            </a:r>
          </a:p>
          <a:p>
            <a:pPr marL="0" indent="0">
              <a:buFont typeface="Arial" panose="020B0604020202020204" pitchFamily="34" charset="0"/>
              <a:buNone/>
            </a:pPr>
            <a:r>
              <a:rPr lang="en-GB" dirty="0"/>
              <a:t>- Clinical applications, especially the indications, diagnostic significance and use for US-guided procedures</a:t>
            </a:r>
          </a:p>
          <a:p>
            <a:pPr marL="0" indent="0">
              <a:buFont typeface="Arial" panose="020B0604020202020204" pitchFamily="34" charset="0"/>
              <a:buNone/>
            </a:pPr>
            <a:r>
              <a:rPr lang="en-GB" dirty="0"/>
              <a:t>- Limitations and technical challenges</a:t>
            </a:r>
          </a:p>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9</a:t>
            </a:fld>
            <a:endParaRPr lang="en-GB"/>
          </a:p>
        </p:txBody>
      </p:sp>
    </p:spTree>
    <p:extLst>
      <p:ext uri="{BB962C8B-B14F-4D97-AF65-F5344CB8AC3E}">
        <p14:creationId xmlns:p14="http://schemas.microsoft.com/office/powerpoint/2010/main" val="379353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2400"/>
            </a:pPr>
            <a:r>
              <a:rPr lang="en-US" dirty="0"/>
              <a:t>Questions:</a:t>
            </a:r>
          </a:p>
          <a:p>
            <a:pPr marL="457200" indent="-457200">
              <a:buSzPct val="100000"/>
              <a:buAutoNum type="arabicPeriod"/>
              <a:defRPr sz="2400"/>
            </a:pPr>
            <a:r>
              <a:rPr lang="en-US" dirty="0"/>
              <a:t>From the history, what is the most likely diagnosis?</a:t>
            </a:r>
          </a:p>
          <a:p>
            <a:pPr marL="457200" indent="-457200">
              <a:buSzPct val="100000"/>
              <a:buAutoNum type="arabicPeriod"/>
              <a:defRPr sz="2400"/>
            </a:pPr>
            <a:r>
              <a:rPr lang="en-US" dirty="0"/>
              <a:t>In which direction does this most commonly occur?</a:t>
            </a:r>
          </a:p>
          <a:p>
            <a:pPr marL="457200" indent="-457200">
              <a:buSzPct val="100000"/>
              <a:buAutoNum type="arabicPeriod"/>
              <a:defRPr sz="2400"/>
            </a:pPr>
            <a:r>
              <a:rPr lang="en-US" dirty="0"/>
              <a:t>Which nerve is especially vulnerable to injury in this condition?</a:t>
            </a:r>
          </a:p>
          <a:p>
            <a:pPr marL="457200" indent="-457200">
              <a:buSzPct val="100000"/>
              <a:buAutoNum type="arabicPeriod"/>
              <a:defRPr sz="2400"/>
            </a:pPr>
            <a:r>
              <a:rPr lang="en-US" dirty="0"/>
              <a:t>How should this patient be managed?</a:t>
            </a:r>
          </a:p>
          <a:p>
            <a:pPr>
              <a:defRPr sz="2400"/>
            </a:pPr>
            <a:endParaRPr lang="en-US" dirty="0"/>
          </a:p>
          <a:p>
            <a:pPr>
              <a:defRPr sz="2400"/>
            </a:pPr>
            <a:r>
              <a:rPr lang="en-US" dirty="0"/>
              <a:t>What do you notice about the patient’s right shoulder?</a:t>
            </a:r>
          </a:p>
          <a:p>
            <a:pPr>
              <a:defRPr sz="2400"/>
            </a:pPr>
            <a:r>
              <a:rPr lang="en-US" dirty="0"/>
              <a:t>What is he doing with his left hand and why?</a:t>
            </a:r>
          </a:p>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10</a:t>
            </a:fld>
            <a:endParaRPr lang="en-GB"/>
          </a:p>
        </p:txBody>
      </p:sp>
    </p:spTree>
    <p:extLst>
      <p:ext uri="{BB962C8B-B14F-4D97-AF65-F5344CB8AC3E}">
        <p14:creationId xmlns:p14="http://schemas.microsoft.com/office/powerpoint/2010/main" val="389068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11</a:t>
            </a:fld>
            <a:endParaRPr lang="en-GB"/>
          </a:p>
        </p:txBody>
      </p:sp>
    </p:spTree>
    <p:extLst>
      <p:ext uri="{BB962C8B-B14F-4D97-AF65-F5344CB8AC3E}">
        <p14:creationId xmlns:p14="http://schemas.microsoft.com/office/powerpoint/2010/main" val="336894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14</a:t>
            </a:fld>
            <a:endParaRPr lang="en-GB"/>
          </a:p>
        </p:txBody>
      </p:sp>
    </p:spTree>
    <p:extLst>
      <p:ext uri="{BB962C8B-B14F-4D97-AF65-F5344CB8AC3E}">
        <p14:creationId xmlns:p14="http://schemas.microsoft.com/office/powerpoint/2010/main" val="254911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15</a:t>
            </a:fld>
            <a:endParaRPr lang="en-GB"/>
          </a:p>
        </p:txBody>
      </p:sp>
    </p:spTree>
    <p:extLst>
      <p:ext uri="{BB962C8B-B14F-4D97-AF65-F5344CB8AC3E}">
        <p14:creationId xmlns:p14="http://schemas.microsoft.com/office/powerpoint/2010/main" val="828682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876" y="1879347"/>
            <a:ext cx="12192000" cy="3402772"/>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173" y="506543"/>
            <a:ext cx="3240000" cy="673515"/>
          </a:xfrm>
          <a:prstGeom prst="rect">
            <a:avLst/>
          </a:prstGeom>
        </p:spPr>
      </p:pic>
      <p:sp>
        <p:nvSpPr>
          <p:cNvPr id="14" name="Rectangle 13"/>
          <p:cNvSpPr/>
          <p:nvPr userDrawn="1"/>
        </p:nvSpPr>
        <p:spPr>
          <a:xfrm>
            <a:off x="0" y="5282120"/>
            <a:ext cx="12192000" cy="58383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8"/>
          <p:cNvSpPr>
            <a:spLocks noGrp="1"/>
          </p:cNvSpPr>
          <p:nvPr>
            <p:ph type="subTitle" idx="4294967295"/>
          </p:nvPr>
        </p:nvSpPr>
        <p:spPr>
          <a:xfrm>
            <a:off x="541173" y="3213396"/>
            <a:ext cx="11107902" cy="503237"/>
          </a:xfrm>
          <a:prstGeom prst="rect">
            <a:avLst/>
          </a:prstGeom>
        </p:spPr>
        <p:txBody>
          <a:bodyPr>
            <a:noAutofit/>
          </a:bodyPr>
          <a:lstStyle/>
          <a:p>
            <a:pPr marL="0" indent="0" algn="l">
              <a:buNone/>
            </a:pPr>
            <a:endParaRPr lang="en-GB" sz="1800">
              <a:solidFill>
                <a:schemeClr val="bg1"/>
              </a:solidFill>
              <a:latin typeface="Arial" panose="020B0604020202020204" pitchFamily="34" charset="0"/>
              <a:cs typeface="Arial" panose="020B0604020202020204" pitchFamily="34" charset="0"/>
            </a:endParaRPr>
          </a:p>
        </p:txBody>
      </p:sp>
      <p:sp>
        <p:nvSpPr>
          <p:cNvPr id="16" name="Title 1"/>
          <p:cNvSpPr>
            <a:spLocks noGrp="1"/>
          </p:cNvSpPr>
          <p:nvPr>
            <p:ph type="ctrTitle" idx="4294967295"/>
          </p:nvPr>
        </p:nvSpPr>
        <p:spPr>
          <a:xfrm>
            <a:off x="541173" y="2451645"/>
            <a:ext cx="11107902" cy="523875"/>
          </a:xfrm>
          <a:prstGeom prst="rect">
            <a:avLst/>
          </a:prstGeom>
          <a:noFill/>
        </p:spPr>
        <p:txBody>
          <a:bodyPr>
            <a:noAutofit/>
          </a:bodyPr>
          <a:lstStyle/>
          <a:p>
            <a:pPr algn="l"/>
            <a:endParaRPr lang="en-GB" sz="3600">
              <a:solidFill>
                <a:schemeClr val="bg1"/>
              </a:solidFill>
              <a:latin typeface="Arial" panose="020B0604020202020204" pitchFamily="34" charset="0"/>
              <a:cs typeface="Arial" panose="020B0604020202020204" pitchFamily="34" charset="0"/>
            </a:endParaRPr>
          </a:p>
        </p:txBody>
      </p:sp>
      <p:sp>
        <p:nvSpPr>
          <p:cNvPr id="18" name="Rectangle 17"/>
          <p:cNvSpPr/>
          <p:nvPr userDrawn="1"/>
        </p:nvSpPr>
        <p:spPr>
          <a:xfrm>
            <a:off x="0" y="5865955"/>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37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a:t>Click to add text</a:t>
            </a:r>
          </a:p>
        </p:txBody>
      </p:sp>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362622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a:t>Click to add text</a:t>
            </a:r>
          </a:p>
        </p:txBody>
      </p:sp>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3310247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120484"/>
      </p:ext>
    </p:extLst>
  </p:cSld>
  <p:clrMap bg1="lt1" tx1="dk1" bg2="lt2" tx2="dk2" accent1="accent1" accent2="accent2" accent3="accent3" accent4="accent4" accent5="accent5" accent6="accent6" hlink="hlink" folHlink="folHlink"/>
  <p:sldLayoutIdLst>
    <p:sldLayoutId id="2147483649"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10957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idx="4294967295"/>
          </p:nvPr>
        </p:nvSpPr>
        <p:spPr>
          <a:xfrm>
            <a:off x="541173" y="2451645"/>
            <a:ext cx="11107902" cy="523875"/>
          </a:xfrm>
          <a:prstGeom prst="rect">
            <a:avLst/>
          </a:prstGeom>
          <a:noFill/>
        </p:spPr>
        <p:txBody>
          <a:bodyPr>
            <a:noAutofit/>
          </a:bodyPr>
          <a:lstStyle/>
          <a:p>
            <a:pPr algn="l"/>
            <a:r>
              <a:rPr lang="en-GB" sz="4000" b="1" i="1" dirty="0">
                <a:solidFill>
                  <a:schemeClr val="bg1"/>
                </a:solidFill>
                <a:latin typeface="+mn-lt"/>
                <a:cs typeface="Arial" panose="020B0604020202020204" pitchFamily="34" charset="0"/>
              </a:rPr>
              <a:t>Anatomy teaching in Cambridge</a:t>
            </a:r>
          </a:p>
        </p:txBody>
      </p:sp>
      <p:sp>
        <p:nvSpPr>
          <p:cNvPr id="13" name="Rectangle 12"/>
          <p:cNvSpPr/>
          <p:nvPr/>
        </p:nvSpPr>
        <p:spPr>
          <a:xfrm>
            <a:off x="0" y="5865955"/>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descr="Division name appears here"/>
          <p:cNvSpPr txBox="1">
            <a:spLocks/>
          </p:cNvSpPr>
          <p:nvPr/>
        </p:nvSpPr>
        <p:spPr>
          <a:xfrm>
            <a:off x="541174" y="5401043"/>
            <a:ext cx="11107901" cy="338448"/>
          </a:xfrm>
          <a:prstGeom prst="rect">
            <a:avLst/>
          </a:prstGeom>
        </p:spPr>
        <p:txBody>
          <a:bodyPr vert="horz" lIns="91440" tIns="45720" rIns="91440" bIns="45720" rtlCol="0" anchor="ctr">
            <a:normAutofit lnSpcReduction="10000"/>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Human Anatomy Centre, Department of Physiology, Development &amp; Neuroscience</a:t>
            </a:r>
          </a:p>
        </p:txBody>
      </p:sp>
    </p:spTree>
    <p:extLst>
      <p:ext uri="{BB962C8B-B14F-4D97-AF65-F5344CB8AC3E}">
        <p14:creationId xmlns:p14="http://schemas.microsoft.com/office/powerpoint/2010/main" val="413097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BF48067F-AC7C-0F15-BF61-44B82CC671E3}"/>
              </a:ext>
            </a:extLst>
          </p:cNvPr>
          <p:cNvSpPr>
            <a:spLocks noGrp="1"/>
          </p:cNvSpPr>
          <p:nvPr>
            <p:ph type="body" sz="quarter" idx="10"/>
          </p:nvPr>
        </p:nvSpPr>
        <p:spPr>
          <a:xfrm>
            <a:off x="771863" y="524559"/>
            <a:ext cx="10178512" cy="569349"/>
          </a:xfrm>
        </p:spPr>
        <p:txBody>
          <a:bodyPr>
            <a:noAutofit/>
          </a:bodyPr>
          <a:lstStyle/>
          <a:p>
            <a:r>
              <a:rPr lang="en-US" sz="3200" i="1" dirty="0">
                <a:solidFill>
                  <a:srgbClr val="7030A0"/>
                </a:solidFill>
                <a:latin typeface="+mn-lt"/>
              </a:rPr>
              <a:t>Emphasis on Clinical Relevance of anatomical knowledge</a:t>
            </a:r>
          </a:p>
        </p:txBody>
      </p:sp>
      <p:sp>
        <p:nvSpPr>
          <p:cNvPr id="6" name="TextBox 5">
            <a:extLst>
              <a:ext uri="{FF2B5EF4-FFF2-40B4-BE49-F238E27FC236}">
                <a16:creationId xmlns:a16="http://schemas.microsoft.com/office/drawing/2014/main" id="{4FC391DB-C30C-B5D0-E221-A4815550CAEB}"/>
              </a:ext>
            </a:extLst>
          </p:cNvPr>
          <p:cNvSpPr txBox="1"/>
          <p:nvPr/>
        </p:nvSpPr>
        <p:spPr>
          <a:xfrm>
            <a:off x="1316727" y="1237008"/>
            <a:ext cx="9953785" cy="523220"/>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a:solidFill>
                  <a:srgbClr val="003E74"/>
                </a:solidFill>
              </a:rPr>
              <a:t>Applied Anatomy seminars: clinical case scenarios</a:t>
            </a:r>
            <a:endParaRPr lang="en-GB" sz="2400" b="1" dirty="0">
              <a:solidFill>
                <a:srgbClr val="003E74"/>
              </a:solidFill>
            </a:endParaRPr>
          </a:p>
        </p:txBody>
      </p:sp>
      <p:sp>
        <p:nvSpPr>
          <p:cNvPr id="20" name="TextBox 19">
            <a:extLst>
              <a:ext uri="{FF2B5EF4-FFF2-40B4-BE49-F238E27FC236}">
                <a16:creationId xmlns:a16="http://schemas.microsoft.com/office/drawing/2014/main" id="{A8884C8A-C4FC-ACD0-3064-3AA73A4787A0}"/>
              </a:ext>
            </a:extLst>
          </p:cNvPr>
          <p:cNvSpPr txBox="1"/>
          <p:nvPr/>
        </p:nvSpPr>
        <p:spPr>
          <a:xfrm>
            <a:off x="1796902" y="1903328"/>
            <a:ext cx="9037675" cy="1107996"/>
          </a:xfrm>
          <a:prstGeom prst="rect">
            <a:avLst/>
          </a:prstGeom>
          <a:noFill/>
        </p:spPr>
        <p:txBody>
          <a:bodyPr wrap="square" rtlCol="0">
            <a:spAutoFit/>
          </a:bodyPr>
          <a:lstStyle/>
          <a:p>
            <a:r>
              <a:rPr lang="en-GB" sz="2200" dirty="0"/>
              <a:t>Flipped classroom approach with students preparing cases in advance</a:t>
            </a:r>
          </a:p>
          <a:p>
            <a:r>
              <a:rPr lang="en-GB" sz="2200" dirty="0"/>
              <a:t>College groups allocated for presentations &amp; additional interactive quizzes</a:t>
            </a:r>
          </a:p>
          <a:p>
            <a:r>
              <a:rPr lang="en-GB" sz="2200" dirty="0"/>
              <a:t>4 cases per week to complement dissection of specific regions</a:t>
            </a:r>
          </a:p>
        </p:txBody>
      </p:sp>
      <p:sp>
        <p:nvSpPr>
          <p:cNvPr id="2" name="TextBox 1">
            <a:extLst>
              <a:ext uri="{FF2B5EF4-FFF2-40B4-BE49-F238E27FC236}">
                <a16:creationId xmlns:a16="http://schemas.microsoft.com/office/drawing/2014/main" id="{DA7A4206-0C83-9FFC-0488-34617FA1D7CF}"/>
              </a:ext>
            </a:extLst>
          </p:cNvPr>
          <p:cNvSpPr txBox="1"/>
          <p:nvPr/>
        </p:nvSpPr>
        <p:spPr>
          <a:xfrm>
            <a:off x="7517219" y="6254477"/>
            <a:ext cx="4646429" cy="461665"/>
          </a:xfrm>
          <a:prstGeom prst="rect">
            <a:avLst/>
          </a:prstGeom>
          <a:noFill/>
        </p:spPr>
        <p:txBody>
          <a:bodyPr wrap="square" rtlCol="0">
            <a:spAutoFit/>
          </a:bodyPr>
          <a:lstStyle/>
          <a:p>
            <a:r>
              <a:rPr lang="en-GB" sz="2400" b="1" i="1" dirty="0">
                <a:solidFill>
                  <a:srgbClr val="FFC000"/>
                </a:solidFill>
              </a:rPr>
              <a:t>3.  Emphasis on clinical relevance</a:t>
            </a:r>
          </a:p>
        </p:txBody>
      </p:sp>
      <p:sp>
        <p:nvSpPr>
          <p:cNvPr id="5" name="Rectangle 1">
            <a:extLst>
              <a:ext uri="{FF2B5EF4-FFF2-40B4-BE49-F238E27FC236}">
                <a16:creationId xmlns:a16="http://schemas.microsoft.com/office/drawing/2014/main" id="{56119A40-6D9D-A74B-AA4B-50D92D31796C}"/>
              </a:ext>
            </a:extLst>
          </p:cNvPr>
          <p:cNvSpPr txBox="1"/>
          <p:nvPr/>
        </p:nvSpPr>
        <p:spPr>
          <a:xfrm>
            <a:off x="1618652" y="3420238"/>
            <a:ext cx="5983628" cy="224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400" i="1"/>
            </a:pPr>
            <a:r>
              <a:rPr sz="2000" dirty="0"/>
              <a:t>During a College rugby match, a 19-year-old left-handed fly-half who was preparing to pass the ball was tackled from behind by an opponent. As he was being tackled, his abducted right arm was driven into the ground. He was in severe pain and unable to move his right arm at the shoulder joint. On examination, his right arm was slightly abducted and externally rotated.</a:t>
            </a:r>
          </a:p>
        </p:txBody>
      </p:sp>
      <p:pic>
        <p:nvPicPr>
          <p:cNvPr id="8" name="Picture 1" descr="Picture 1">
            <a:extLst>
              <a:ext uri="{FF2B5EF4-FFF2-40B4-BE49-F238E27FC236}">
                <a16:creationId xmlns:a16="http://schemas.microsoft.com/office/drawing/2014/main" id="{CDA81FD4-18A5-F1F1-372D-DDB43E0B94D1}"/>
              </a:ext>
            </a:extLst>
          </p:cNvPr>
          <p:cNvPicPr>
            <a:picLocks noChangeAspect="1"/>
          </p:cNvPicPr>
          <p:nvPr/>
        </p:nvPicPr>
        <p:blipFill>
          <a:blip r:embed="rId3"/>
          <a:stretch>
            <a:fillRect/>
          </a:stretch>
        </p:blipFill>
        <p:spPr>
          <a:xfrm>
            <a:off x="8002719" y="3444949"/>
            <a:ext cx="2757430" cy="2418395"/>
          </a:xfrm>
          <a:prstGeom prst="rect">
            <a:avLst/>
          </a:prstGeom>
          <a:ln w="12700">
            <a:miter lim="400000"/>
          </a:ln>
        </p:spPr>
      </p:pic>
    </p:spTree>
    <p:extLst>
      <p:ext uri="{BB962C8B-B14F-4D97-AF65-F5344CB8AC3E}">
        <p14:creationId xmlns:p14="http://schemas.microsoft.com/office/powerpoint/2010/main" val="30473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5"/>
            <a:ext cx="5507412" cy="569349"/>
          </a:xfrm>
        </p:spPr>
        <p:txBody>
          <a:bodyPr>
            <a:noAutofit/>
          </a:bodyPr>
          <a:lstStyle/>
          <a:p>
            <a:r>
              <a:rPr lang="en-US" sz="3200" i="1" dirty="0">
                <a:solidFill>
                  <a:srgbClr val="7030A0"/>
                </a:solidFill>
                <a:latin typeface="+mn-lt"/>
              </a:rPr>
              <a:t>Emphasis on Professionalism</a:t>
            </a:r>
          </a:p>
        </p:txBody>
      </p:sp>
      <p:sp>
        <p:nvSpPr>
          <p:cNvPr id="2" name="TextBox 1">
            <a:extLst>
              <a:ext uri="{FF2B5EF4-FFF2-40B4-BE49-F238E27FC236}">
                <a16:creationId xmlns:a16="http://schemas.microsoft.com/office/drawing/2014/main" id="{5DB51192-EDF0-45D5-8FC4-3584F78EF7CF}"/>
              </a:ext>
            </a:extLst>
          </p:cNvPr>
          <p:cNvSpPr txBox="1"/>
          <p:nvPr/>
        </p:nvSpPr>
        <p:spPr>
          <a:xfrm>
            <a:off x="1113161" y="1131887"/>
            <a:ext cx="8038993" cy="523220"/>
          </a:xfrm>
          <a:prstGeom prst="rect">
            <a:avLst/>
          </a:prstGeom>
          <a:noFill/>
        </p:spPr>
        <p:txBody>
          <a:bodyPr wrap="square" rtlCol="0">
            <a:spAutoFit/>
          </a:bodyPr>
          <a:lstStyle/>
          <a:p>
            <a:r>
              <a:rPr lang="en-GB" sz="2800" b="1" dirty="0">
                <a:solidFill>
                  <a:srgbClr val="003E74"/>
                </a:solidFill>
              </a:rPr>
              <a:t>3 Key Outcomes: </a:t>
            </a:r>
            <a:r>
              <a:rPr lang="en-GB" sz="2800" b="1" i="1" dirty="0">
                <a:solidFill>
                  <a:srgbClr val="003E74"/>
                </a:solidFill>
              </a:rPr>
              <a:t>General Medical Council</a:t>
            </a:r>
            <a:r>
              <a:rPr lang="en-GB" sz="2800" b="1" dirty="0">
                <a:solidFill>
                  <a:srgbClr val="003E74"/>
                </a:solidFill>
              </a:rPr>
              <a:t> </a:t>
            </a:r>
            <a:endParaRPr lang="en-GB" sz="2400" b="1" dirty="0">
              <a:solidFill>
                <a:srgbClr val="003E74"/>
              </a:solidFill>
            </a:endParaRPr>
          </a:p>
        </p:txBody>
      </p:sp>
      <p:sp>
        <p:nvSpPr>
          <p:cNvPr id="5" name="TextBox 4">
            <a:extLst>
              <a:ext uri="{FF2B5EF4-FFF2-40B4-BE49-F238E27FC236}">
                <a16:creationId xmlns:a16="http://schemas.microsoft.com/office/drawing/2014/main" id="{1DAC4E17-7694-499B-A908-F6A47037BB57}"/>
              </a:ext>
            </a:extLst>
          </p:cNvPr>
          <p:cNvSpPr txBox="1"/>
          <p:nvPr/>
        </p:nvSpPr>
        <p:spPr>
          <a:xfrm>
            <a:off x="871502" y="1916826"/>
            <a:ext cx="6157238" cy="1754326"/>
          </a:xfrm>
          <a:prstGeom prst="rect">
            <a:avLst/>
          </a:prstGeom>
          <a:noFill/>
        </p:spPr>
        <p:txBody>
          <a:bodyPr wrap="square" rtlCol="0">
            <a:spAutoFit/>
          </a:bodyPr>
          <a:lstStyle/>
          <a:p>
            <a:r>
              <a:rPr lang="en-GB" sz="2800" b="1" i="1" dirty="0">
                <a:solidFill>
                  <a:srgbClr val="003E74"/>
                </a:solidFill>
              </a:rPr>
              <a:t>Professional values and behaviours</a:t>
            </a:r>
          </a:p>
          <a:p>
            <a:endParaRPr lang="en-GB" sz="800" b="1" i="1" dirty="0">
              <a:solidFill>
                <a:srgbClr val="003E74"/>
              </a:solidFill>
            </a:endParaRPr>
          </a:p>
          <a:p>
            <a:pPr marL="342900" indent="-342900">
              <a:buFont typeface="Arial" panose="020B0604020202020204" pitchFamily="34" charset="0"/>
              <a:buChar char="•"/>
            </a:pPr>
            <a:r>
              <a:rPr lang="en-GB" sz="2400" dirty="0">
                <a:solidFill>
                  <a:srgbClr val="003E74"/>
                </a:solidFill>
              </a:rPr>
              <a:t>Ethical responsibilities to donors</a:t>
            </a:r>
          </a:p>
          <a:p>
            <a:pPr marL="342900" indent="-342900">
              <a:buFont typeface="Arial" panose="020B0604020202020204" pitchFamily="34" charset="0"/>
              <a:buChar char="•"/>
            </a:pPr>
            <a:r>
              <a:rPr lang="en-GB" sz="2400" dirty="0">
                <a:solidFill>
                  <a:srgbClr val="003E74"/>
                </a:solidFill>
              </a:rPr>
              <a:t>Tributes for committal &amp; memorial services</a:t>
            </a:r>
          </a:p>
          <a:p>
            <a:pPr marL="342900" indent="-342900">
              <a:buFont typeface="Arial" panose="020B0604020202020204" pitchFamily="34" charset="0"/>
              <a:buChar char="•"/>
            </a:pPr>
            <a:r>
              <a:rPr lang="en-GB" sz="2400" dirty="0">
                <a:solidFill>
                  <a:srgbClr val="003E74"/>
                </a:solidFill>
              </a:rPr>
              <a:t>Effective teamwork in practical sessions</a:t>
            </a:r>
          </a:p>
        </p:txBody>
      </p:sp>
      <p:sp>
        <p:nvSpPr>
          <p:cNvPr id="3" name="TextBox 2">
            <a:extLst>
              <a:ext uri="{FF2B5EF4-FFF2-40B4-BE49-F238E27FC236}">
                <a16:creationId xmlns:a16="http://schemas.microsoft.com/office/drawing/2014/main" id="{75D18166-6E79-FEA3-C8F0-A379BB7AB975}"/>
              </a:ext>
            </a:extLst>
          </p:cNvPr>
          <p:cNvSpPr txBox="1"/>
          <p:nvPr/>
        </p:nvSpPr>
        <p:spPr>
          <a:xfrm>
            <a:off x="7545571" y="6233212"/>
            <a:ext cx="4646429" cy="461665"/>
          </a:xfrm>
          <a:prstGeom prst="rect">
            <a:avLst/>
          </a:prstGeom>
          <a:noFill/>
        </p:spPr>
        <p:txBody>
          <a:bodyPr wrap="square" rtlCol="0">
            <a:spAutoFit/>
          </a:bodyPr>
          <a:lstStyle/>
          <a:p>
            <a:r>
              <a:rPr lang="en-GB" sz="2400" b="1" i="1" dirty="0">
                <a:solidFill>
                  <a:srgbClr val="FFC000"/>
                </a:solidFill>
              </a:rPr>
              <a:t>3.  Emphasis on professionalism</a:t>
            </a:r>
          </a:p>
        </p:txBody>
      </p:sp>
      <p:sp>
        <p:nvSpPr>
          <p:cNvPr id="7" name="TextBox 6">
            <a:extLst>
              <a:ext uri="{FF2B5EF4-FFF2-40B4-BE49-F238E27FC236}">
                <a16:creationId xmlns:a16="http://schemas.microsoft.com/office/drawing/2014/main" id="{D0E383FC-7147-F483-5F46-CF27D4D2BC79}"/>
              </a:ext>
            </a:extLst>
          </p:cNvPr>
          <p:cNvSpPr txBox="1"/>
          <p:nvPr/>
        </p:nvSpPr>
        <p:spPr>
          <a:xfrm>
            <a:off x="825088" y="3932871"/>
            <a:ext cx="6720483" cy="1477328"/>
          </a:xfrm>
          <a:prstGeom prst="rect">
            <a:avLst/>
          </a:prstGeom>
          <a:noFill/>
        </p:spPr>
        <p:txBody>
          <a:bodyPr wrap="square">
            <a:spAutoFit/>
          </a:bodyPr>
          <a:lstStyle/>
          <a:p>
            <a:r>
              <a:rPr lang="en-GB" sz="1800" i="1" dirty="0">
                <a:ea typeface="Malgun Gothic" panose="020B0503020000020004" pitchFamily="34" charset="-127"/>
              </a:rPr>
              <a:t>“Our donors sparked enthusiasm and demanded respect. They were our first patient and forgave us any mistake we made, only wanting to teach us more. They made us consider the reverence of human life and through their donation taught us of the trust all patients will give us. They gave us confidence and awareness, all without uttering a word.”</a:t>
            </a:r>
          </a:p>
        </p:txBody>
      </p:sp>
      <p:pic>
        <p:nvPicPr>
          <p:cNvPr id="14" name="Picture 13">
            <a:extLst>
              <a:ext uri="{FF2B5EF4-FFF2-40B4-BE49-F238E27FC236}">
                <a16:creationId xmlns:a16="http://schemas.microsoft.com/office/drawing/2014/main" id="{E95B43FD-F815-F305-DD26-BB0EF6D1A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727" y="1714655"/>
            <a:ext cx="3584304" cy="3912993"/>
          </a:xfrm>
          <a:prstGeom prst="rect">
            <a:avLst/>
          </a:prstGeom>
        </p:spPr>
      </p:pic>
    </p:spTree>
    <p:extLst>
      <p:ext uri="{BB962C8B-B14F-4D97-AF65-F5344CB8AC3E}">
        <p14:creationId xmlns:p14="http://schemas.microsoft.com/office/powerpoint/2010/main" val="36996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5"/>
            <a:ext cx="5507412" cy="569349"/>
          </a:xfrm>
        </p:spPr>
        <p:txBody>
          <a:bodyPr>
            <a:noAutofit/>
          </a:bodyPr>
          <a:lstStyle/>
          <a:p>
            <a:r>
              <a:rPr lang="en-US" sz="3200" i="1" dirty="0">
                <a:solidFill>
                  <a:srgbClr val="7030A0"/>
                </a:solidFill>
                <a:latin typeface="+mn-lt"/>
              </a:rPr>
              <a:t>Emphasis on Professionalism</a:t>
            </a:r>
          </a:p>
        </p:txBody>
      </p:sp>
      <p:sp>
        <p:nvSpPr>
          <p:cNvPr id="2" name="TextBox 1">
            <a:extLst>
              <a:ext uri="{FF2B5EF4-FFF2-40B4-BE49-F238E27FC236}">
                <a16:creationId xmlns:a16="http://schemas.microsoft.com/office/drawing/2014/main" id="{5DB51192-EDF0-45D5-8FC4-3584F78EF7CF}"/>
              </a:ext>
            </a:extLst>
          </p:cNvPr>
          <p:cNvSpPr txBox="1"/>
          <p:nvPr/>
        </p:nvSpPr>
        <p:spPr>
          <a:xfrm>
            <a:off x="1113161" y="1124384"/>
            <a:ext cx="8038993" cy="523220"/>
          </a:xfrm>
          <a:prstGeom prst="rect">
            <a:avLst/>
          </a:prstGeom>
          <a:noFill/>
        </p:spPr>
        <p:txBody>
          <a:bodyPr wrap="square" rtlCol="0">
            <a:spAutoFit/>
          </a:bodyPr>
          <a:lstStyle/>
          <a:p>
            <a:r>
              <a:rPr lang="en-GB" sz="2800" b="1" dirty="0">
                <a:solidFill>
                  <a:srgbClr val="003E74"/>
                </a:solidFill>
              </a:rPr>
              <a:t>3 Key Outcomes: </a:t>
            </a:r>
            <a:r>
              <a:rPr lang="en-GB" sz="2800" b="1" i="1" dirty="0">
                <a:solidFill>
                  <a:srgbClr val="003E74"/>
                </a:solidFill>
              </a:rPr>
              <a:t>General Medical Council</a:t>
            </a:r>
            <a:r>
              <a:rPr lang="en-GB" sz="2800" b="1" dirty="0">
                <a:solidFill>
                  <a:srgbClr val="003E74"/>
                </a:solidFill>
              </a:rPr>
              <a:t> </a:t>
            </a:r>
            <a:endParaRPr lang="en-GB" sz="2400" b="1" dirty="0">
              <a:solidFill>
                <a:srgbClr val="003E74"/>
              </a:solidFill>
            </a:endParaRPr>
          </a:p>
        </p:txBody>
      </p:sp>
      <p:sp>
        <p:nvSpPr>
          <p:cNvPr id="9" name="TextBox 8">
            <a:extLst>
              <a:ext uri="{FF2B5EF4-FFF2-40B4-BE49-F238E27FC236}">
                <a16:creationId xmlns:a16="http://schemas.microsoft.com/office/drawing/2014/main" id="{063EA634-8AA4-265B-8AA0-CBCCAC6BF8BD}"/>
              </a:ext>
            </a:extLst>
          </p:cNvPr>
          <p:cNvSpPr txBox="1"/>
          <p:nvPr/>
        </p:nvSpPr>
        <p:spPr>
          <a:xfrm>
            <a:off x="855035" y="1936284"/>
            <a:ext cx="6609022" cy="1754326"/>
          </a:xfrm>
          <a:prstGeom prst="rect">
            <a:avLst/>
          </a:prstGeom>
          <a:noFill/>
        </p:spPr>
        <p:txBody>
          <a:bodyPr wrap="square" rtlCol="0">
            <a:spAutoFit/>
          </a:bodyPr>
          <a:lstStyle/>
          <a:p>
            <a:r>
              <a:rPr lang="en-GB" sz="2800" b="1" i="1" dirty="0">
                <a:solidFill>
                  <a:srgbClr val="003E74"/>
                </a:solidFill>
              </a:rPr>
              <a:t>Professional skills</a:t>
            </a:r>
          </a:p>
          <a:p>
            <a:endParaRPr lang="en-GB" sz="800" b="1" i="1" dirty="0">
              <a:solidFill>
                <a:srgbClr val="003E74"/>
              </a:solidFill>
            </a:endParaRPr>
          </a:p>
          <a:p>
            <a:pPr marL="342900" indent="-342900">
              <a:buFont typeface="Arial" panose="020B0604020202020204" pitchFamily="34" charset="0"/>
              <a:buChar char="•"/>
            </a:pPr>
            <a:r>
              <a:rPr lang="en-GB" sz="2400" dirty="0">
                <a:solidFill>
                  <a:srgbClr val="003E74"/>
                </a:solidFill>
              </a:rPr>
              <a:t>Communication in handovers</a:t>
            </a:r>
          </a:p>
          <a:p>
            <a:pPr marL="342900" indent="-342900">
              <a:buFont typeface="Arial" panose="020B0604020202020204" pitchFamily="34" charset="0"/>
              <a:buChar char="•"/>
            </a:pPr>
            <a:r>
              <a:rPr lang="en-GB" sz="2400" dirty="0">
                <a:solidFill>
                  <a:srgbClr val="003E74"/>
                </a:solidFill>
              </a:rPr>
              <a:t>Presentations in applied anatomy seminars </a:t>
            </a:r>
          </a:p>
          <a:p>
            <a:pPr marL="342900" indent="-342900">
              <a:buFont typeface="Arial" panose="020B0604020202020204" pitchFamily="34" charset="0"/>
              <a:buChar char="•"/>
            </a:pPr>
            <a:r>
              <a:rPr lang="en-GB" sz="2400" dirty="0">
                <a:solidFill>
                  <a:srgbClr val="003E74"/>
                </a:solidFill>
              </a:rPr>
              <a:t>Manual dexterity and haptic ability</a:t>
            </a:r>
          </a:p>
        </p:txBody>
      </p:sp>
      <p:sp>
        <p:nvSpPr>
          <p:cNvPr id="3" name="TextBox 2">
            <a:extLst>
              <a:ext uri="{FF2B5EF4-FFF2-40B4-BE49-F238E27FC236}">
                <a16:creationId xmlns:a16="http://schemas.microsoft.com/office/drawing/2014/main" id="{75D18166-6E79-FEA3-C8F0-A379BB7AB975}"/>
              </a:ext>
            </a:extLst>
          </p:cNvPr>
          <p:cNvSpPr txBox="1"/>
          <p:nvPr/>
        </p:nvSpPr>
        <p:spPr>
          <a:xfrm>
            <a:off x="7545571" y="6233212"/>
            <a:ext cx="4646429" cy="461665"/>
          </a:xfrm>
          <a:prstGeom prst="rect">
            <a:avLst/>
          </a:prstGeom>
          <a:noFill/>
        </p:spPr>
        <p:txBody>
          <a:bodyPr wrap="square" rtlCol="0">
            <a:spAutoFit/>
          </a:bodyPr>
          <a:lstStyle/>
          <a:p>
            <a:r>
              <a:rPr lang="en-GB" sz="2400" b="1" i="1" dirty="0">
                <a:solidFill>
                  <a:srgbClr val="FFC000"/>
                </a:solidFill>
              </a:rPr>
              <a:t>3.  Emphasis on professionalism</a:t>
            </a:r>
          </a:p>
        </p:txBody>
      </p:sp>
      <p:pic>
        <p:nvPicPr>
          <p:cNvPr id="13" name="Picture 12">
            <a:extLst>
              <a:ext uri="{FF2B5EF4-FFF2-40B4-BE49-F238E27FC236}">
                <a16:creationId xmlns:a16="http://schemas.microsoft.com/office/drawing/2014/main" id="{216E8EDC-711F-DAE3-C806-987142FF3C8A}"/>
              </a:ext>
            </a:extLst>
          </p:cNvPr>
          <p:cNvPicPr>
            <a:picLocks noChangeAspect="1"/>
          </p:cNvPicPr>
          <p:nvPr/>
        </p:nvPicPr>
        <p:blipFill>
          <a:blip r:embed="rId2"/>
          <a:stretch>
            <a:fillRect/>
          </a:stretch>
        </p:blipFill>
        <p:spPr>
          <a:xfrm>
            <a:off x="7945355" y="1247862"/>
            <a:ext cx="3271707" cy="4362276"/>
          </a:xfrm>
          <a:prstGeom prst="rect">
            <a:avLst/>
          </a:prstGeom>
        </p:spPr>
      </p:pic>
      <p:sp>
        <p:nvSpPr>
          <p:cNvPr id="15" name="TextBox 14">
            <a:extLst>
              <a:ext uri="{FF2B5EF4-FFF2-40B4-BE49-F238E27FC236}">
                <a16:creationId xmlns:a16="http://schemas.microsoft.com/office/drawing/2014/main" id="{2F6FA264-0A61-8B3A-1245-1F6615F22542}"/>
              </a:ext>
            </a:extLst>
          </p:cNvPr>
          <p:cNvSpPr txBox="1"/>
          <p:nvPr/>
        </p:nvSpPr>
        <p:spPr>
          <a:xfrm>
            <a:off x="855034" y="3911710"/>
            <a:ext cx="6690537" cy="1477328"/>
          </a:xfrm>
          <a:prstGeom prst="rect">
            <a:avLst/>
          </a:prstGeom>
          <a:noFill/>
        </p:spPr>
        <p:txBody>
          <a:bodyPr wrap="square">
            <a:spAutoFit/>
          </a:bodyPr>
          <a:lstStyle/>
          <a:p>
            <a:r>
              <a:rPr lang="en-GB" sz="1800" i="1" dirty="0"/>
              <a:t>“Prosecting gives you the time to tease out finer structures and finer anatomical details than you could ever hope to in the </a:t>
            </a:r>
            <a:r>
              <a:rPr lang="en-GB" sz="1800" i="1" dirty="0" err="1"/>
              <a:t>DR.</a:t>
            </a:r>
            <a:r>
              <a:rPr lang="en-GB" sz="1800" i="1" dirty="0"/>
              <a:t> Opening your toolbox on day one is enough to make any aspiring surgeon giddy. You will develop a feel for which instrument is best suited to each task – the satisfaction this gives</a:t>
            </a:r>
            <a:r>
              <a:rPr lang="en-GB" i="1" dirty="0"/>
              <a:t> </a:t>
            </a:r>
            <a:r>
              <a:rPr lang="en-GB" sz="1800" i="1" dirty="0"/>
              <a:t>is hard to put into words.”</a:t>
            </a:r>
            <a:endParaRPr lang="en-GB" sz="1800" i="1" dirty="0">
              <a:ea typeface="Malgun Gothic" panose="020B0503020000020004" pitchFamily="34" charset="-127"/>
            </a:endParaRPr>
          </a:p>
        </p:txBody>
      </p:sp>
    </p:spTree>
    <p:extLst>
      <p:ext uri="{BB962C8B-B14F-4D97-AF65-F5344CB8AC3E}">
        <p14:creationId xmlns:p14="http://schemas.microsoft.com/office/powerpoint/2010/main" val="186609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5"/>
            <a:ext cx="5507412" cy="569349"/>
          </a:xfrm>
        </p:spPr>
        <p:txBody>
          <a:bodyPr>
            <a:noAutofit/>
          </a:bodyPr>
          <a:lstStyle/>
          <a:p>
            <a:r>
              <a:rPr lang="en-US" sz="3200" i="1" dirty="0">
                <a:solidFill>
                  <a:srgbClr val="7030A0"/>
                </a:solidFill>
                <a:latin typeface="+mn-lt"/>
              </a:rPr>
              <a:t>Emphasis on Professionalism</a:t>
            </a:r>
          </a:p>
        </p:txBody>
      </p:sp>
      <p:sp>
        <p:nvSpPr>
          <p:cNvPr id="2" name="TextBox 1">
            <a:extLst>
              <a:ext uri="{FF2B5EF4-FFF2-40B4-BE49-F238E27FC236}">
                <a16:creationId xmlns:a16="http://schemas.microsoft.com/office/drawing/2014/main" id="{5DB51192-EDF0-45D5-8FC4-3584F78EF7CF}"/>
              </a:ext>
            </a:extLst>
          </p:cNvPr>
          <p:cNvSpPr txBox="1"/>
          <p:nvPr/>
        </p:nvSpPr>
        <p:spPr>
          <a:xfrm>
            <a:off x="1102529" y="1156455"/>
            <a:ext cx="8038993" cy="523220"/>
          </a:xfrm>
          <a:prstGeom prst="rect">
            <a:avLst/>
          </a:prstGeom>
          <a:noFill/>
        </p:spPr>
        <p:txBody>
          <a:bodyPr wrap="square" rtlCol="0">
            <a:spAutoFit/>
          </a:bodyPr>
          <a:lstStyle/>
          <a:p>
            <a:r>
              <a:rPr lang="en-GB" sz="2800" b="1" dirty="0">
                <a:solidFill>
                  <a:srgbClr val="003E74"/>
                </a:solidFill>
              </a:rPr>
              <a:t>3 Key Outcomes: </a:t>
            </a:r>
            <a:r>
              <a:rPr lang="en-GB" sz="2800" b="1" i="1" dirty="0">
                <a:solidFill>
                  <a:srgbClr val="003E74"/>
                </a:solidFill>
              </a:rPr>
              <a:t>General Medical Council</a:t>
            </a:r>
            <a:r>
              <a:rPr lang="en-GB" sz="2800" b="1" dirty="0">
                <a:solidFill>
                  <a:srgbClr val="003E74"/>
                </a:solidFill>
              </a:rPr>
              <a:t> </a:t>
            </a:r>
            <a:endParaRPr lang="en-GB" sz="2400" b="1" dirty="0">
              <a:solidFill>
                <a:srgbClr val="003E74"/>
              </a:solidFill>
            </a:endParaRPr>
          </a:p>
        </p:txBody>
      </p:sp>
      <p:sp>
        <p:nvSpPr>
          <p:cNvPr id="10" name="TextBox 9">
            <a:extLst>
              <a:ext uri="{FF2B5EF4-FFF2-40B4-BE49-F238E27FC236}">
                <a16:creationId xmlns:a16="http://schemas.microsoft.com/office/drawing/2014/main" id="{4DF4F248-9047-63D5-AEF8-28B02F7BD19E}"/>
              </a:ext>
            </a:extLst>
          </p:cNvPr>
          <p:cNvSpPr txBox="1"/>
          <p:nvPr/>
        </p:nvSpPr>
        <p:spPr>
          <a:xfrm>
            <a:off x="918214" y="1896524"/>
            <a:ext cx="6194967" cy="1761075"/>
          </a:xfrm>
          <a:prstGeom prst="rect">
            <a:avLst/>
          </a:prstGeom>
          <a:noFill/>
        </p:spPr>
        <p:txBody>
          <a:bodyPr wrap="square" rtlCol="0">
            <a:spAutoFit/>
          </a:bodyPr>
          <a:lstStyle/>
          <a:p>
            <a:r>
              <a:rPr lang="en-GB" sz="2800" b="1" i="1" dirty="0">
                <a:solidFill>
                  <a:srgbClr val="003E74"/>
                </a:solidFill>
              </a:rPr>
              <a:t>Professional knowledge</a:t>
            </a:r>
          </a:p>
          <a:p>
            <a:endParaRPr lang="en-GB" sz="800" b="1" i="1" dirty="0">
              <a:solidFill>
                <a:srgbClr val="003E74"/>
              </a:solidFill>
            </a:endParaRPr>
          </a:p>
          <a:p>
            <a:pPr marL="342900" indent="-342900">
              <a:buFont typeface="Arial" panose="020B0604020202020204" pitchFamily="34" charset="0"/>
              <a:buChar char="•"/>
            </a:pPr>
            <a:r>
              <a:rPr lang="en-GB" sz="2400" dirty="0">
                <a:solidFill>
                  <a:srgbClr val="003E74"/>
                </a:solidFill>
              </a:rPr>
              <a:t>Applying scientific principles</a:t>
            </a:r>
          </a:p>
          <a:p>
            <a:pPr marL="342900" indent="-342900">
              <a:buFont typeface="Arial" panose="020B0604020202020204" pitchFamily="34" charset="0"/>
              <a:buChar char="•"/>
            </a:pPr>
            <a:r>
              <a:rPr lang="en-GB" sz="2400" dirty="0">
                <a:solidFill>
                  <a:srgbClr val="003E74"/>
                </a:solidFill>
              </a:rPr>
              <a:t>Awareness of anatomical variations</a:t>
            </a:r>
          </a:p>
          <a:p>
            <a:pPr marL="342900" indent="-342900">
              <a:buFont typeface="Arial" panose="020B0604020202020204" pitchFamily="34" charset="0"/>
              <a:buChar char="•"/>
            </a:pPr>
            <a:r>
              <a:rPr lang="en-GB" sz="2400" dirty="0">
                <a:solidFill>
                  <a:srgbClr val="003E74"/>
                </a:solidFill>
              </a:rPr>
              <a:t>Surgical and radiological anatomy module</a:t>
            </a:r>
          </a:p>
        </p:txBody>
      </p:sp>
      <p:sp>
        <p:nvSpPr>
          <p:cNvPr id="3" name="TextBox 2">
            <a:extLst>
              <a:ext uri="{FF2B5EF4-FFF2-40B4-BE49-F238E27FC236}">
                <a16:creationId xmlns:a16="http://schemas.microsoft.com/office/drawing/2014/main" id="{75D18166-6E79-FEA3-C8F0-A379BB7AB975}"/>
              </a:ext>
            </a:extLst>
          </p:cNvPr>
          <p:cNvSpPr txBox="1"/>
          <p:nvPr/>
        </p:nvSpPr>
        <p:spPr>
          <a:xfrm>
            <a:off x="7545571" y="6233212"/>
            <a:ext cx="4646429" cy="461665"/>
          </a:xfrm>
          <a:prstGeom prst="rect">
            <a:avLst/>
          </a:prstGeom>
          <a:noFill/>
        </p:spPr>
        <p:txBody>
          <a:bodyPr wrap="square" rtlCol="0">
            <a:spAutoFit/>
          </a:bodyPr>
          <a:lstStyle/>
          <a:p>
            <a:r>
              <a:rPr lang="en-GB" sz="2400" b="1" i="1" dirty="0">
                <a:solidFill>
                  <a:srgbClr val="FFC000"/>
                </a:solidFill>
              </a:rPr>
              <a:t>3.  Emphasis on professionalism</a:t>
            </a:r>
          </a:p>
        </p:txBody>
      </p:sp>
      <p:pic>
        <p:nvPicPr>
          <p:cNvPr id="4" name="Picture 3" descr="A picture containing dirty&#10;&#10;Description automatically generated">
            <a:extLst>
              <a:ext uri="{FF2B5EF4-FFF2-40B4-BE49-F238E27FC236}">
                <a16:creationId xmlns:a16="http://schemas.microsoft.com/office/drawing/2014/main" id="{C2F7EF5D-6CDB-CBDD-8869-A5EF91224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358" y="2200940"/>
            <a:ext cx="3807930" cy="3067647"/>
          </a:xfrm>
          <a:prstGeom prst="rect">
            <a:avLst/>
          </a:prstGeom>
        </p:spPr>
      </p:pic>
      <p:sp>
        <p:nvSpPr>
          <p:cNvPr id="8" name="TextBox 7">
            <a:extLst>
              <a:ext uri="{FF2B5EF4-FFF2-40B4-BE49-F238E27FC236}">
                <a16:creationId xmlns:a16="http://schemas.microsoft.com/office/drawing/2014/main" id="{1EA3B18F-0991-AA20-AF8E-27ECAFE6E19A}"/>
              </a:ext>
            </a:extLst>
          </p:cNvPr>
          <p:cNvSpPr txBox="1"/>
          <p:nvPr/>
        </p:nvSpPr>
        <p:spPr>
          <a:xfrm>
            <a:off x="702018" y="3855812"/>
            <a:ext cx="6627357" cy="1754326"/>
          </a:xfrm>
          <a:prstGeom prst="rect">
            <a:avLst/>
          </a:prstGeom>
          <a:noFill/>
        </p:spPr>
        <p:txBody>
          <a:bodyPr wrap="square">
            <a:spAutoFit/>
          </a:bodyPr>
          <a:lstStyle/>
          <a:p>
            <a:r>
              <a:rPr lang="en-US" i="1" dirty="0"/>
              <a:t>“The Surgical and Radiological Anatomy course has been the best choice I could have made. It has provided me with the foundations of surgical &amp; radiological approaches, as well as the desire to pursue surgery as a career. The lecturers always referred back to the clinical importance of appreciating normal anatomy and variations in order to </a:t>
            </a:r>
            <a:r>
              <a:rPr lang="en-US" i="1" dirty="0" err="1"/>
              <a:t>recognise</a:t>
            </a:r>
            <a:r>
              <a:rPr lang="en-US" i="1" dirty="0"/>
              <a:t> pathology, which gave clinical context to the content."</a:t>
            </a:r>
            <a:endParaRPr lang="en-GB" dirty="0"/>
          </a:p>
        </p:txBody>
      </p:sp>
    </p:spTree>
    <p:extLst>
      <p:ext uri="{BB962C8B-B14F-4D97-AF65-F5344CB8AC3E}">
        <p14:creationId xmlns:p14="http://schemas.microsoft.com/office/powerpoint/2010/main" val="1343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6"/>
            <a:ext cx="6720482" cy="517304"/>
          </a:xfrm>
        </p:spPr>
        <p:txBody>
          <a:bodyPr>
            <a:noAutofit/>
          </a:bodyPr>
          <a:lstStyle/>
          <a:p>
            <a:r>
              <a:rPr lang="en-US" sz="3200" i="1" dirty="0">
                <a:solidFill>
                  <a:srgbClr val="7030A0"/>
                </a:solidFill>
                <a:latin typeface="+mn-lt"/>
              </a:rPr>
              <a:t>Emphasis on Anatomical Research</a:t>
            </a:r>
          </a:p>
        </p:txBody>
      </p:sp>
      <p:sp>
        <p:nvSpPr>
          <p:cNvPr id="3" name="TextBox 2">
            <a:extLst>
              <a:ext uri="{FF2B5EF4-FFF2-40B4-BE49-F238E27FC236}">
                <a16:creationId xmlns:a16="http://schemas.microsoft.com/office/drawing/2014/main" id="{75D18166-6E79-FEA3-C8F0-A379BB7AB975}"/>
              </a:ext>
            </a:extLst>
          </p:cNvPr>
          <p:cNvSpPr txBox="1"/>
          <p:nvPr/>
        </p:nvSpPr>
        <p:spPr>
          <a:xfrm>
            <a:off x="8396177" y="6233212"/>
            <a:ext cx="3714308" cy="461665"/>
          </a:xfrm>
          <a:prstGeom prst="rect">
            <a:avLst/>
          </a:prstGeom>
          <a:noFill/>
        </p:spPr>
        <p:txBody>
          <a:bodyPr wrap="square" rtlCol="0">
            <a:spAutoFit/>
          </a:bodyPr>
          <a:lstStyle/>
          <a:p>
            <a:r>
              <a:rPr lang="en-GB" sz="2400" b="1" i="1" dirty="0">
                <a:solidFill>
                  <a:srgbClr val="FFC000"/>
                </a:solidFill>
              </a:rPr>
              <a:t>3.  Emphasis on research</a:t>
            </a:r>
          </a:p>
        </p:txBody>
      </p:sp>
      <p:sp>
        <p:nvSpPr>
          <p:cNvPr id="4" name="TextBox 3">
            <a:extLst>
              <a:ext uri="{FF2B5EF4-FFF2-40B4-BE49-F238E27FC236}">
                <a16:creationId xmlns:a16="http://schemas.microsoft.com/office/drawing/2014/main" id="{E53C1C13-072D-66AE-D48E-4E96E1493E2F}"/>
              </a:ext>
            </a:extLst>
          </p:cNvPr>
          <p:cNvSpPr txBox="1"/>
          <p:nvPr/>
        </p:nvSpPr>
        <p:spPr>
          <a:xfrm>
            <a:off x="1224496" y="1364654"/>
            <a:ext cx="9960955" cy="1631216"/>
          </a:xfrm>
          <a:prstGeom prst="rect">
            <a:avLst/>
          </a:prstGeom>
          <a:noFill/>
        </p:spPr>
        <p:txBody>
          <a:bodyPr wrap="square">
            <a:spAutoFit/>
          </a:bodyPr>
          <a:lstStyle/>
          <a:p>
            <a:r>
              <a:rPr lang="en-GB" sz="2000" i="1" dirty="0"/>
              <a:t>“It is argued that all teaching (including that of clinical anatomy) should be research-informed and that the discipline of clinical anatomy should have at its base a vigorous research ethos driven by clinically related problems. In interacting with physicians, the role of the clinical anatomist should be to promulgate a questioning scientific spirit, with its willingness to test and challenge accepted anatomic dicta.”</a:t>
            </a:r>
            <a:r>
              <a:rPr lang="en-GB" b="1" i="1" dirty="0">
                <a:ea typeface="Malgun Gothic" panose="020B0503020000020004" pitchFamily="34" charset="-127"/>
              </a:rPr>
              <a:t>               Jones DG et al.</a:t>
            </a:r>
            <a:r>
              <a:rPr lang="en-GB" b="1" dirty="0">
                <a:ea typeface="Malgun Gothic" panose="020B0503020000020004" pitchFamily="34" charset="-127"/>
              </a:rPr>
              <a:t> (2002) </a:t>
            </a:r>
            <a:r>
              <a:rPr lang="en-GB" b="1" i="1" dirty="0">
                <a:ea typeface="Malgun Gothic" panose="020B0503020000020004" pitchFamily="34" charset="-127"/>
              </a:rPr>
              <a:t>Clinical Anatomy</a:t>
            </a:r>
            <a:r>
              <a:rPr lang="en-GB" b="1" dirty="0">
                <a:ea typeface="Malgun Gothic" panose="020B0503020000020004" pitchFamily="34" charset="-127"/>
              </a:rPr>
              <a:t>, 3:228-232.</a:t>
            </a:r>
            <a:endParaRPr lang="en-GB" b="1" i="1" dirty="0">
              <a:ea typeface="Malgun Gothic" panose="020B0503020000020004" pitchFamily="34" charset="-127"/>
            </a:endParaRPr>
          </a:p>
        </p:txBody>
      </p:sp>
      <p:sp>
        <p:nvSpPr>
          <p:cNvPr id="9" name="TextBox 8">
            <a:extLst>
              <a:ext uri="{FF2B5EF4-FFF2-40B4-BE49-F238E27FC236}">
                <a16:creationId xmlns:a16="http://schemas.microsoft.com/office/drawing/2014/main" id="{AF611303-B50B-8E65-3668-8E4274A1C130}"/>
              </a:ext>
            </a:extLst>
          </p:cNvPr>
          <p:cNvSpPr txBox="1"/>
          <p:nvPr/>
        </p:nvSpPr>
        <p:spPr>
          <a:xfrm>
            <a:off x="728247" y="3609116"/>
            <a:ext cx="6359228" cy="1661993"/>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2060"/>
                </a:solidFill>
              </a:rPr>
              <a:t> Students participate in data collection</a:t>
            </a:r>
          </a:p>
          <a:p>
            <a:r>
              <a:rPr lang="en-GB" sz="2400" dirty="0">
                <a:solidFill>
                  <a:srgbClr val="002060"/>
                </a:solidFill>
              </a:rPr>
              <a:t>        </a:t>
            </a:r>
            <a:r>
              <a:rPr lang="en-GB" sz="2400" i="1" dirty="0">
                <a:solidFill>
                  <a:srgbClr val="002060"/>
                </a:solidFill>
              </a:rPr>
              <a:t>e.g. </a:t>
            </a:r>
            <a:r>
              <a:rPr lang="en-GB" sz="2400" dirty="0">
                <a:solidFill>
                  <a:srgbClr val="002060"/>
                </a:solidFill>
              </a:rPr>
              <a:t>lung fissures, colonic configuration,</a:t>
            </a:r>
            <a:r>
              <a:rPr lang="en-GB" sz="2400" i="1" dirty="0">
                <a:solidFill>
                  <a:srgbClr val="002060"/>
                </a:solidFill>
              </a:rPr>
              <a:t> etc.</a:t>
            </a:r>
          </a:p>
          <a:p>
            <a:endParaRPr lang="en-GB" sz="600" i="1" dirty="0">
              <a:solidFill>
                <a:srgbClr val="002060"/>
              </a:solidFill>
            </a:endParaRPr>
          </a:p>
          <a:p>
            <a:pPr marL="342900" indent="-342900">
              <a:buFont typeface="Arial" panose="020B0604020202020204" pitchFamily="34" charset="0"/>
              <a:buChar char="•"/>
            </a:pPr>
            <a:r>
              <a:rPr lang="en-GB" sz="2400" dirty="0">
                <a:solidFill>
                  <a:srgbClr val="002060"/>
                </a:solidFill>
              </a:rPr>
              <a:t>Publications arising from work in department</a:t>
            </a:r>
          </a:p>
          <a:p>
            <a:r>
              <a:rPr lang="en-GB" sz="2400" dirty="0">
                <a:solidFill>
                  <a:srgbClr val="002060"/>
                </a:solidFill>
              </a:rPr>
              <a:t>        available on virtual learning environment</a:t>
            </a:r>
          </a:p>
        </p:txBody>
      </p:sp>
      <p:pic>
        <p:nvPicPr>
          <p:cNvPr id="11" name="Picture 10">
            <a:extLst>
              <a:ext uri="{FF2B5EF4-FFF2-40B4-BE49-F238E27FC236}">
                <a16:creationId xmlns:a16="http://schemas.microsoft.com/office/drawing/2014/main" id="{B21B165B-31E3-B80A-D3FA-8558BD0EF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7475" y="3183113"/>
            <a:ext cx="3085234" cy="2421666"/>
          </a:xfrm>
          <a:prstGeom prst="rect">
            <a:avLst/>
          </a:prstGeom>
        </p:spPr>
      </p:pic>
      <p:pic>
        <p:nvPicPr>
          <p:cNvPr id="12" name="Picture 11">
            <a:extLst>
              <a:ext uri="{FF2B5EF4-FFF2-40B4-BE49-F238E27FC236}">
                <a16:creationId xmlns:a16="http://schemas.microsoft.com/office/drawing/2014/main" id="{67188D74-ABA4-7135-38CC-92795FCC8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749" y="3423684"/>
            <a:ext cx="4090054" cy="2511898"/>
          </a:xfrm>
          <a:prstGeom prst="rect">
            <a:avLst/>
          </a:prstGeom>
        </p:spPr>
      </p:pic>
    </p:spTree>
    <p:extLst>
      <p:ext uri="{BB962C8B-B14F-4D97-AF65-F5344CB8AC3E}">
        <p14:creationId xmlns:p14="http://schemas.microsoft.com/office/powerpoint/2010/main" val="16622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6"/>
            <a:ext cx="6720482" cy="517304"/>
          </a:xfrm>
        </p:spPr>
        <p:txBody>
          <a:bodyPr>
            <a:noAutofit/>
          </a:bodyPr>
          <a:lstStyle/>
          <a:p>
            <a:r>
              <a:rPr lang="en-US" sz="3200" i="1" dirty="0">
                <a:solidFill>
                  <a:srgbClr val="7030A0"/>
                </a:solidFill>
                <a:latin typeface="+mn-lt"/>
              </a:rPr>
              <a:t>Emphasis on Anatomical Research</a:t>
            </a:r>
          </a:p>
        </p:txBody>
      </p:sp>
      <p:sp>
        <p:nvSpPr>
          <p:cNvPr id="3" name="TextBox 2">
            <a:extLst>
              <a:ext uri="{FF2B5EF4-FFF2-40B4-BE49-F238E27FC236}">
                <a16:creationId xmlns:a16="http://schemas.microsoft.com/office/drawing/2014/main" id="{75D18166-6E79-FEA3-C8F0-A379BB7AB975}"/>
              </a:ext>
            </a:extLst>
          </p:cNvPr>
          <p:cNvSpPr txBox="1"/>
          <p:nvPr/>
        </p:nvSpPr>
        <p:spPr>
          <a:xfrm>
            <a:off x="8396177" y="6233212"/>
            <a:ext cx="3714308" cy="461665"/>
          </a:xfrm>
          <a:prstGeom prst="rect">
            <a:avLst/>
          </a:prstGeom>
          <a:noFill/>
        </p:spPr>
        <p:txBody>
          <a:bodyPr wrap="square" rtlCol="0">
            <a:spAutoFit/>
          </a:bodyPr>
          <a:lstStyle/>
          <a:p>
            <a:r>
              <a:rPr lang="en-GB" sz="2400" b="1" i="1" dirty="0">
                <a:solidFill>
                  <a:srgbClr val="FFC000"/>
                </a:solidFill>
              </a:rPr>
              <a:t>3.  Emphasis on research</a:t>
            </a:r>
          </a:p>
        </p:txBody>
      </p:sp>
      <p:sp>
        <p:nvSpPr>
          <p:cNvPr id="9" name="TextBox 8">
            <a:extLst>
              <a:ext uri="{FF2B5EF4-FFF2-40B4-BE49-F238E27FC236}">
                <a16:creationId xmlns:a16="http://schemas.microsoft.com/office/drawing/2014/main" id="{AF611303-B50B-8E65-3668-8E4274A1C130}"/>
              </a:ext>
            </a:extLst>
          </p:cNvPr>
          <p:cNvSpPr txBox="1"/>
          <p:nvPr/>
        </p:nvSpPr>
        <p:spPr>
          <a:xfrm>
            <a:off x="1127051" y="1312482"/>
            <a:ext cx="9260958" cy="249299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2060"/>
                </a:solidFill>
              </a:rPr>
              <a:t> Third-year anatomical research projects</a:t>
            </a:r>
          </a:p>
          <a:p>
            <a:r>
              <a:rPr lang="en-GB" sz="2400" dirty="0">
                <a:solidFill>
                  <a:srgbClr val="002060"/>
                </a:solidFill>
              </a:rPr>
              <a:t>         </a:t>
            </a:r>
            <a:r>
              <a:rPr lang="en-GB" sz="2400" i="1" dirty="0">
                <a:solidFill>
                  <a:srgbClr val="002060"/>
                </a:solidFill>
              </a:rPr>
              <a:t>e.g. </a:t>
            </a:r>
            <a:r>
              <a:rPr lang="en-GB" sz="2400" dirty="0">
                <a:solidFill>
                  <a:srgbClr val="002060"/>
                </a:solidFill>
              </a:rPr>
              <a:t>dissection, ultrasound, 3D reconstruction of </a:t>
            </a:r>
            <a:r>
              <a:rPr lang="en-GB" sz="2400" dirty="0" err="1">
                <a:solidFill>
                  <a:srgbClr val="002060"/>
                </a:solidFill>
              </a:rPr>
              <a:t>microCT</a:t>
            </a:r>
            <a:r>
              <a:rPr lang="en-GB" sz="2400" dirty="0">
                <a:solidFill>
                  <a:srgbClr val="002060"/>
                </a:solidFill>
              </a:rPr>
              <a:t> scans, </a:t>
            </a:r>
            <a:r>
              <a:rPr lang="en-GB" sz="2400" i="1" dirty="0">
                <a:solidFill>
                  <a:srgbClr val="002060"/>
                </a:solidFill>
              </a:rPr>
              <a:t>etc.</a:t>
            </a:r>
          </a:p>
          <a:p>
            <a:endParaRPr lang="en-GB" sz="600" dirty="0">
              <a:solidFill>
                <a:srgbClr val="002060"/>
              </a:solidFill>
            </a:endParaRPr>
          </a:p>
          <a:p>
            <a:pPr marL="342900" indent="-342900">
              <a:buFont typeface="Arial" panose="020B0604020202020204" pitchFamily="34" charset="0"/>
              <a:buChar char="•"/>
            </a:pPr>
            <a:r>
              <a:rPr lang="en-GB" sz="2400" dirty="0">
                <a:solidFill>
                  <a:srgbClr val="002060"/>
                </a:solidFill>
              </a:rPr>
              <a:t>Student selected components and medical electives</a:t>
            </a:r>
          </a:p>
          <a:p>
            <a:r>
              <a:rPr lang="en-GB" sz="2400" dirty="0">
                <a:solidFill>
                  <a:srgbClr val="002060"/>
                </a:solidFill>
              </a:rPr>
              <a:t>        for clinical students in Years 4-6</a:t>
            </a:r>
          </a:p>
          <a:p>
            <a:endParaRPr lang="en-GB" sz="600" dirty="0">
              <a:solidFill>
                <a:srgbClr val="002060"/>
              </a:solidFill>
            </a:endParaRPr>
          </a:p>
          <a:p>
            <a:pPr marL="342900" indent="-342900">
              <a:buFont typeface="Arial" panose="020B0604020202020204" pitchFamily="34" charset="0"/>
              <a:buChar char="•"/>
            </a:pPr>
            <a:r>
              <a:rPr lang="en-GB" sz="2400" dirty="0">
                <a:solidFill>
                  <a:srgbClr val="002060"/>
                </a:solidFill>
              </a:rPr>
              <a:t>Asking clinically relevant questions</a:t>
            </a:r>
          </a:p>
          <a:p>
            <a:r>
              <a:rPr lang="en-GB" sz="2400" dirty="0">
                <a:solidFill>
                  <a:srgbClr val="002060"/>
                </a:solidFill>
              </a:rPr>
              <a:t>        </a:t>
            </a:r>
            <a:r>
              <a:rPr lang="en-GB" sz="2400" i="1" dirty="0">
                <a:solidFill>
                  <a:srgbClr val="002060"/>
                </a:solidFill>
              </a:rPr>
              <a:t>Where? How? Why?</a:t>
            </a:r>
            <a:endParaRPr lang="en-GB" sz="2400" dirty="0">
              <a:solidFill>
                <a:srgbClr val="002060"/>
              </a:solidFill>
            </a:endParaRPr>
          </a:p>
        </p:txBody>
      </p:sp>
      <p:pic>
        <p:nvPicPr>
          <p:cNvPr id="8" name="Picture 7">
            <a:extLst>
              <a:ext uri="{FF2B5EF4-FFF2-40B4-BE49-F238E27FC236}">
                <a16:creationId xmlns:a16="http://schemas.microsoft.com/office/drawing/2014/main" id="{55791E0F-2843-AB3D-B0E0-41748B320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69" y="1312482"/>
            <a:ext cx="4196803" cy="3162494"/>
          </a:xfrm>
          <a:prstGeom prst="rect">
            <a:avLst/>
          </a:prstGeom>
        </p:spPr>
      </p:pic>
      <p:pic>
        <p:nvPicPr>
          <p:cNvPr id="10" name="Picture 9">
            <a:extLst>
              <a:ext uri="{FF2B5EF4-FFF2-40B4-BE49-F238E27FC236}">
                <a16:creationId xmlns:a16="http://schemas.microsoft.com/office/drawing/2014/main" id="{CED2DF65-C261-53D4-3E79-A7B68DD96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2912" y="1453301"/>
            <a:ext cx="4730837" cy="3684626"/>
          </a:xfrm>
          <a:prstGeom prst="rect">
            <a:avLst/>
          </a:prstGeom>
        </p:spPr>
      </p:pic>
      <p:pic>
        <p:nvPicPr>
          <p:cNvPr id="13" name="Picture 12" descr="Screenshot (32).png">
            <a:extLst>
              <a:ext uri="{FF2B5EF4-FFF2-40B4-BE49-F238E27FC236}">
                <a16:creationId xmlns:a16="http://schemas.microsoft.com/office/drawing/2014/main" id="{63E6EFEA-6BAA-5D06-37CD-443FB37AF28F}"/>
              </a:ext>
            </a:extLst>
          </p:cNvPr>
          <p:cNvPicPr>
            <a:picLocks noChangeAspect="1"/>
          </p:cNvPicPr>
          <p:nvPr/>
        </p:nvPicPr>
        <p:blipFill>
          <a:blip r:embed="rId5"/>
          <a:stretch>
            <a:fillRect/>
          </a:stretch>
        </p:blipFill>
        <p:spPr>
          <a:xfrm>
            <a:off x="5493538" y="1720073"/>
            <a:ext cx="5850993" cy="3684626"/>
          </a:xfrm>
          <a:prstGeom prst="rect">
            <a:avLst/>
          </a:prstGeom>
        </p:spPr>
      </p:pic>
    </p:spTree>
    <p:extLst>
      <p:ext uri="{BB962C8B-B14F-4D97-AF65-F5344CB8AC3E}">
        <p14:creationId xmlns:p14="http://schemas.microsoft.com/office/powerpoint/2010/main" val="3812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01EB18-C68E-180D-78EB-D88070E58C17}"/>
              </a:ext>
            </a:extLst>
          </p:cNvPr>
          <p:cNvSpPr txBox="1"/>
          <p:nvPr/>
        </p:nvSpPr>
        <p:spPr>
          <a:xfrm>
            <a:off x="1488557" y="1190281"/>
            <a:ext cx="7793665" cy="1200329"/>
          </a:xfrm>
          <a:prstGeom prst="rect">
            <a:avLst/>
          </a:prstGeom>
          <a:noFill/>
        </p:spPr>
        <p:txBody>
          <a:bodyPr wrap="square" rtlCol="0">
            <a:spAutoFit/>
          </a:bodyPr>
          <a:lstStyle/>
          <a:p>
            <a:pPr marL="457200" indent="-457200">
              <a:buAutoNum type="arabicPeriod"/>
            </a:pPr>
            <a:r>
              <a:rPr lang="en-GB" sz="2400" b="1" dirty="0">
                <a:solidFill>
                  <a:srgbClr val="002060"/>
                </a:solidFill>
              </a:rPr>
              <a:t>Distinctive features of the collegiate system</a:t>
            </a:r>
          </a:p>
          <a:p>
            <a:r>
              <a:rPr lang="en-GB" sz="2400" b="1" dirty="0">
                <a:solidFill>
                  <a:srgbClr val="002060"/>
                </a:solidFill>
              </a:rPr>
              <a:t>             </a:t>
            </a:r>
            <a:r>
              <a:rPr lang="en-GB" sz="2400" i="1" dirty="0">
                <a:solidFill>
                  <a:srgbClr val="002060"/>
                </a:solidFill>
              </a:rPr>
              <a:t>Small group tutorials</a:t>
            </a:r>
          </a:p>
          <a:p>
            <a:r>
              <a:rPr lang="en-GB" sz="2400" b="1" dirty="0">
                <a:solidFill>
                  <a:srgbClr val="002060"/>
                </a:solidFill>
              </a:rPr>
              <a:t>             </a:t>
            </a:r>
            <a:r>
              <a:rPr lang="en-GB" sz="2400" i="1" dirty="0">
                <a:solidFill>
                  <a:srgbClr val="002060"/>
                </a:solidFill>
              </a:rPr>
              <a:t>Welfare support</a:t>
            </a:r>
          </a:p>
        </p:txBody>
      </p:sp>
      <p:sp>
        <p:nvSpPr>
          <p:cNvPr id="11" name="Text Placeholder 5">
            <a:extLst>
              <a:ext uri="{FF2B5EF4-FFF2-40B4-BE49-F238E27FC236}">
                <a16:creationId xmlns:a16="http://schemas.microsoft.com/office/drawing/2014/main" id="{E5F46418-EBA5-B80B-ADC8-B82A2473D61B}"/>
              </a:ext>
            </a:extLst>
          </p:cNvPr>
          <p:cNvSpPr>
            <a:spLocks noGrp="1"/>
          </p:cNvSpPr>
          <p:nvPr>
            <p:ph type="body" sz="quarter" idx="10"/>
          </p:nvPr>
        </p:nvSpPr>
        <p:spPr>
          <a:xfrm>
            <a:off x="957183" y="544316"/>
            <a:ext cx="5507412" cy="569349"/>
          </a:xfrm>
        </p:spPr>
        <p:txBody>
          <a:bodyPr>
            <a:noAutofit/>
          </a:bodyPr>
          <a:lstStyle/>
          <a:p>
            <a:r>
              <a:rPr lang="en-US" sz="3200" i="1" dirty="0">
                <a:solidFill>
                  <a:srgbClr val="7030A0"/>
                </a:solidFill>
                <a:latin typeface="+mn-lt"/>
              </a:rPr>
              <a:t>In Summary</a:t>
            </a:r>
          </a:p>
        </p:txBody>
      </p:sp>
      <p:sp>
        <p:nvSpPr>
          <p:cNvPr id="12" name="TextBox 11">
            <a:extLst>
              <a:ext uri="{FF2B5EF4-FFF2-40B4-BE49-F238E27FC236}">
                <a16:creationId xmlns:a16="http://schemas.microsoft.com/office/drawing/2014/main" id="{82FEFCE7-F477-4337-0AB3-A81B81A3B7C1}"/>
              </a:ext>
            </a:extLst>
          </p:cNvPr>
          <p:cNvSpPr txBox="1"/>
          <p:nvPr/>
        </p:nvSpPr>
        <p:spPr>
          <a:xfrm>
            <a:off x="1488557" y="2511389"/>
            <a:ext cx="8335925" cy="1200329"/>
          </a:xfrm>
          <a:prstGeom prst="rect">
            <a:avLst/>
          </a:prstGeom>
          <a:noFill/>
        </p:spPr>
        <p:txBody>
          <a:bodyPr wrap="square" rtlCol="0">
            <a:spAutoFit/>
          </a:bodyPr>
          <a:lstStyle/>
          <a:p>
            <a:pPr marL="457200" indent="-457200">
              <a:buAutoNum type="arabicPeriod" startAt="2"/>
            </a:pPr>
            <a:r>
              <a:rPr lang="en-GB" sz="2400" b="1" dirty="0">
                <a:solidFill>
                  <a:srgbClr val="002060"/>
                </a:solidFill>
              </a:rPr>
              <a:t>Spiral curriculum with reinforcement of anatomy teaching </a:t>
            </a:r>
          </a:p>
          <a:p>
            <a:r>
              <a:rPr lang="en-GB" sz="2400" b="1" dirty="0">
                <a:solidFill>
                  <a:srgbClr val="002060"/>
                </a:solidFill>
              </a:rPr>
              <a:t>             </a:t>
            </a:r>
            <a:r>
              <a:rPr lang="en-GB" sz="2400" i="1" dirty="0">
                <a:solidFill>
                  <a:srgbClr val="002060"/>
                </a:solidFill>
              </a:rPr>
              <a:t>Dissection and prosections in preclinical years</a:t>
            </a:r>
          </a:p>
          <a:p>
            <a:r>
              <a:rPr lang="en-GB" sz="2400" b="1" dirty="0">
                <a:solidFill>
                  <a:srgbClr val="002060"/>
                </a:solidFill>
              </a:rPr>
              <a:t>             </a:t>
            </a:r>
            <a:r>
              <a:rPr lang="en-GB" sz="2400" i="1" dirty="0">
                <a:solidFill>
                  <a:srgbClr val="002060"/>
                </a:solidFill>
              </a:rPr>
              <a:t>Revision and research in clinical years</a:t>
            </a:r>
          </a:p>
        </p:txBody>
      </p:sp>
      <p:sp>
        <p:nvSpPr>
          <p:cNvPr id="13" name="TextBox 12">
            <a:extLst>
              <a:ext uri="{FF2B5EF4-FFF2-40B4-BE49-F238E27FC236}">
                <a16:creationId xmlns:a16="http://schemas.microsoft.com/office/drawing/2014/main" id="{64A273AD-3D24-25EC-8CAE-72312E4DB3EC}"/>
              </a:ext>
            </a:extLst>
          </p:cNvPr>
          <p:cNvSpPr txBox="1"/>
          <p:nvPr/>
        </p:nvSpPr>
        <p:spPr>
          <a:xfrm>
            <a:off x="1488558" y="3953276"/>
            <a:ext cx="8335925" cy="1569660"/>
          </a:xfrm>
          <a:prstGeom prst="rect">
            <a:avLst/>
          </a:prstGeom>
          <a:noFill/>
        </p:spPr>
        <p:txBody>
          <a:bodyPr wrap="square" rtlCol="0">
            <a:spAutoFit/>
          </a:bodyPr>
          <a:lstStyle/>
          <a:p>
            <a:r>
              <a:rPr lang="en-GB" sz="2400" b="1" dirty="0">
                <a:solidFill>
                  <a:srgbClr val="002060"/>
                </a:solidFill>
              </a:rPr>
              <a:t>3.   Particular emphasis placed on three areas </a:t>
            </a:r>
          </a:p>
          <a:p>
            <a:r>
              <a:rPr lang="en-GB" sz="2400" b="1" dirty="0">
                <a:solidFill>
                  <a:srgbClr val="002060"/>
                </a:solidFill>
              </a:rPr>
              <a:t>           </a:t>
            </a:r>
            <a:r>
              <a:rPr lang="en-GB" sz="2400" i="1" dirty="0">
                <a:solidFill>
                  <a:srgbClr val="002060"/>
                </a:solidFill>
              </a:rPr>
              <a:t>Clinical relevance: ultrasound, applied anatomy seminars</a:t>
            </a:r>
          </a:p>
          <a:p>
            <a:r>
              <a:rPr lang="en-GB" sz="2400" b="1" dirty="0">
                <a:solidFill>
                  <a:srgbClr val="002060"/>
                </a:solidFill>
              </a:rPr>
              <a:t>           </a:t>
            </a:r>
            <a:r>
              <a:rPr lang="en-GB" sz="2400" i="1" dirty="0">
                <a:solidFill>
                  <a:srgbClr val="002060"/>
                </a:solidFill>
              </a:rPr>
              <a:t>Professionalism: behaviour &amp; values, skills, knowledge</a:t>
            </a:r>
          </a:p>
          <a:p>
            <a:r>
              <a:rPr lang="en-GB" sz="2400" i="1" dirty="0">
                <a:solidFill>
                  <a:srgbClr val="002060"/>
                </a:solidFill>
              </a:rPr>
              <a:t>           Anatomical research: asking the right questions</a:t>
            </a:r>
            <a:endParaRPr lang="en-GB" sz="2400" dirty="0">
              <a:solidFill>
                <a:srgbClr val="002060"/>
              </a:solidFill>
            </a:endParaRPr>
          </a:p>
        </p:txBody>
      </p:sp>
    </p:spTree>
    <p:extLst>
      <p:ext uri="{BB962C8B-B14F-4D97-AF65-F5344CB8AC3E}">
        <p14:creationId xmlns:p14="http://schemas.microsoft.com/office/powerpoint/2010/main" val="45993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darcade.com/uploads/4/5/5/4/45547265/4460309_orig.jpg">
            <a:extLst>
              <a:ext uri="{FF2B5EF4-FFF2-40B4-BE49-F238E27FC236}">
                <a16:creationId xmlns:a16="http://schemas.microsoft.com/office/drawing/2014/main" id="{AB555003-6B4F-4BC7-A981-C61CAAF87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16" y="2647507"/>
            <a:ext cx="3733777" cy="2451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68BD90-9CCD-4ECD-ABA1-BB647F63DD66}"/>
              </a:ext>
            </a:extLst>
          </p:cNvPr>
          <p:cNvSpPr txBox="1"/>
          <p:nvPr/>
        </p:nvSpPr>
        <p:spPr>
          <a:xfrm>
            <a:off x="3572673" y="1312864"/>
            <a:ext cx="6155326" cy="707886"/>
          </a:xfrm>
          <a:prstGeom prst="rect">
            <a:avLst/>
          </a:prstGeom>
          <a:noFill/>
        </p:spPr>
        <p:txBody>
          <a:bodyPr wrap="square" rtlCol="0">
            <a:spAutoFit/>
          </a:bodyPr>
          <a:lstStyle/>
          <a:p>
            <a:r>
              <a:rPr lang="en-GB" sz="4000" b="1" dirty="0">
                <a:solidFill>
                  <a:srgbClr val="003E74"/>
                </a:solidFill>
                <a:ea typeface="Gadugi" panose="020B0502040204020203" pitchFamily="34" charset="0"/>
              </a:rPr>
              <a:t>Thank you for listening!</a:t>
            </a:r>
          </a:p>
        </p:txBody>
      </p:sp>
    </p:spTree>
    <p:extLst>
      <p:ext uri="{BB962C8B-B14F-4D97-AF65-F5344CB8AC3E}">
        <p14:creationId xmlns:p14="http://schemas.microsoft.com/office/powerpoint/2010/main" val="173218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owing boats under a bridge&#10;&#10;Description automatically generated with low confidence">
            <a:extLst>
              <a:ext uri="{FF2B5EF4-FFF2-40B4-BE49-F238E27FC236}">
                <a16:creationId xmlns:a16="http://schemas.microsoft.com/office/drawing/2014/main" id="{A4075170-BD78-9C95-623A-12B3269EC7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
          <a:stretch/>
        </p:blipFill>
        <p:spPr>
          <a:xfrm>
            <a:off x="363" y="-204"/>
            <a:ext cx="12191637" cy="6858204"/>
          </a:xfrm>
          <a:prstGeom prst="rect">
            <a:avLst/>
          </a:prstGeom>
        </p:spPr>
      </p:pic>
      <p:sp>
        <p:nvSpPr>
          <p:cNvPr id="5" name="TextBox 4">
            <a:extLst>
              <a:ext uri="{FF2B5EF4-FFF2-40B4-BE49-F238E27FC236}">
                <a16:creationId xmlns:a16="http://schemas.microsoft.com/office/drawing/2014/main" id="{781F453B-05C4-E344-5897-A1345F8FB63B}"/>
              </a:ext>
            </a:extLst>
          </p:cNvPr>
          <p:cNvSpPr txBox="1"/>
          <p:nvPr/>
        </p:nvSpPr>
        <p:spPr>
          <a:xfrm>
            <a:off x="658290" y="1073648"/>
            <a:ext cx="7730798" cy="523220"/>
          </a:xfrm>
          <a:prstGeom prst="rect">
            <a:avLst/>
          </a:prstGeom>
          <a:noFill/>
        </p:spPr>
        <p:txBody>
          <a:bodyPr wrap="square" rtlCol="0">
            <a:spAutoFit/>
          </a:bodyPr>
          <a:lstStyle/>
          <a:p>
            <a:r>
              <a:rPr lang="en-GB" sz="2800" b="1" dirty="0">
                <a:solidFill>
                  <a:srgbClr val="FFFF00"/>
                </a:solidFill>
              </a:rPr>
              <a:t>1.  What is different about a collegiate university?</a:t>
            </a:r>
          </a:p>
        </p:txBody>
      </p:sp>
      <p:sp>
        <p:nvSpPr>
          <p:cNvPr id="6" name="TextBox 5">
            <a:extLst>
              <a:ext uri="{FF2B5EF4-FFF2-40B4-BE49-F238E27FC236}">
                <a16:creationId xmlns:a16="http://schemas.microsoft.com/office/drawing/2014/main" id="{63DDBA0F-B97C-CE58-57E9-0F8230320327}"/>
              </a:ext>
            </a:extLst>
          </p:cNvPr>
          <p:cNvSpPr txBox="1"/>
          <p:nvPr/>
        </p:nvSpPr>
        <p:spPr>
          <a:xfrm>
            <a:off x="1019799" y="1640227"/>
            <a:ext cx="8365209" cy="523220"/>
          </a:xfrm>
          <a:prstGeom prst="rect">
            <a:avLst/>
          </a:prstGeom>
          <a:noFill/>
        </p:spPr>
        <p:txBody>
          <a:bodyPr wrap="square" rtlCol="0">
            <a:spAutoFit/>
          </a:bodyPr>
          <a:lstStyle/>
          <a:p>
            <a:r>
              <a:rPr lang="en-GB" sz="2800" b="1" dirty="0">
                <a:solidFill>
                  <a:srgbClr val="FFFF00"/>
                </a:solidFill>
              </a:rPr>
              <a:t>2.  When is anatomy taught in the medical course?</a:t>
            </a:r>
          </a:p>
        </p:txBody>
      </p:sp>
      <p:sp>
        <p:nvSpPr>
          <p:cNvPr id="7" name="TextBox 6">
            <a:extLst>
              <a:ext uri="{FF2B5EF4-FFF2-40B4-BE49-F238E27FC236}">
                <a16:creationId xmlns:a16="http://schemas.microsoft.com/office/drawing/2014/main" id="{F23ACA6E-F440-D302-26B7-79EEDC662F2E}"/>
              </a:ext>
            </a:extLst>
          </p:cNvPr>
          <p:cNvSpPr txBox="1"/>
          <p:nvPr/>
        </p:nvSpPr>
        <p:spPr>
          <a:xfrm>
            <a:off x="2625314" y="4850318"/>
            <a:ext cx="7486249" cy="1815882"/>
          </a:xfrm>
          <a:prstGeom prst="rect">
            <a:avLst/>
          </a:prstGeom>
          <a:noFill/>
        </p:spPr>
        <p:txBody>
          <a:bodyPr wrap="square" rtlCol="0">
            <a:spAutoFit/>
          </a:bodyPr>
          <a:lstStyle/>
          <a:p>
            <a:pPr marL="514350" indent="-514350">
              <a:buAutoNum type="arabicPeriod" startAt="3"/>
            </a:pPr>
            <a:r>
              <a:rPr lang="en-GB" sz="2800" b="1" dirty="0">
                <a:solidFill>
                  <a:srgbClr val="FFFF00"/>
                </a:solidFill>
              </a:rPr>
              <a:t>How are the following emphases achieved?</a:t>
            </a:r>
          </a:p>
          <a:p>
            <a:r>
              <a:rPr lang="en-GB" sz="2800" b="1" dirty="0">
                <a:solidFill>
                  <a:srgbClr val="FFFF00"/>
                </a:solidFill>
              </a:rPr>
              <a:t>             </a:t>
            </a:r>
            <a:r>
              <a:rPr lang="en-GB" sz="2800" b="1" i="1" dirty="0">
                <a:solidFill>
                  <a:srgbClr val="FFFF00"/>
                </a:solidFill>
              </a:rPr>
              <a:t>Clinical relevance</a:t>
            </a:r>
          </a:p>
          <a:p>
            <a:r>
              <a:rPr lang="en-GB" sz="2800" b="1" i="1" dirty="0">
                <a:solidFill>
                  <a:srgbClr val="FFFF00"/>
                </a:solidFill>
              </a:rPr>
              <a:t>             Professionalism</a:t>
            </a:r>
          </a:p>
          <a:p>
            <a:r>
              <a:rPr lang="en-GB" sz="2800" b="1" i="1" dirty="0">
                <a:solidFill>
                  <a:srgbClr val="FFFF00"/>
                </a:solidFill>
              </a:rPr>
              <a:t>             Anatomical research</a:t>
            </a:r>
            <a:r>
              <a:rPr lang="en-GB" sz="2800" b="1" dirty="0">
                <a:solidFill>
                  <a:srgbClr val="FFFF00"/>
                </a:solidFill>
              </a:rPr>
              <a:t>             </a:t>
            </a:r>
          </a:p>
        </p:txBody>
      </p:sp>
    </p:spTree>
    <p:extLst>
      <p:ext uri="{BB962C8B-B14F-4D97-AF65-F5344CB8AC3E}">
        <p14:creationId xmlns:p14="http://schemas.microsoft.com/office/powerpoint/2010/main" val="236703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74264" y="557180"/>
            <a:ext cx="8635550" cy="635696"/>
          </a:xfrm>
        </p:spPr>
        <p:txBody>
          <a:bodyPr>
            <a:noAutofit/>
          </a:bodyPr>
          <a:lstStyle/>
          <a:p>
            <a:r>
              <a:rPr lang="en-US" sz="3200" i="1" dirty="0">
                <a:solidFill>
                  <a:srgbClr val="7030A0"/>
                </a:solidFill>
                <a:latin typeface="+mn-lt"/>
              </a:rPr>
              <a:t>What is different about a collegiate university?</a:t>
            </a:r>
          </a:p>
        </p:txBody>
      </p:sp>
      <p:sp>
        <p:nvSpPr>
          <p:cNvPr id="3" name="TextBox 2">
            <a:extLst>
              <a:ext uri="{FF2B5EF4-FFF2-40B4-BE49-F238E27FC236}">
                <a16:creationId xmlns:a16="http://schemas.microsoft.com/office/drawing/2014/main" id="{D57CA2CE-3F96-46D8-B1F2-F31F79E11742}"/>
              </a:ext>
            </a:extLst>
          </p:cNvPr>
          <p:cNvSpPr txBox="1"/>
          <p:nvPr/>
        </p:nvSpPr>
        <p:spPr>
          <a:xfrm>
            <a:off x="1114046" y="2438354"/>
            <a:ext cx="5967238" cy="830997"/>
          </a:xfrm>
          <a:prstGeom prst="rect">
            <a:avLst/>
          </a:prstGeom>
          <a:noFill/>
        </p:spPr>
        <p:txBody>
          <a:bodyPr wrap="square" rtlCol="0">
            <a:spAutoFit/>
          </a:bodyPr>
          <a:lstStyle/>
          <a:p>
            <a:r>
              <a:rPr lang="en-GB" sz="2400" dirty="0">
                <a:solidFill>
                  <a:srgbClr val="003E74"/>
                </a:solidFill>
              </a:rPr>
              <a:t>Admissions interviews</a:t>
            </a:r>
          </a:p>
          <a:p>
            <a:r>
              <a:rPr lang="en-GB" sz="2400" dirty="0">
                <a:solidFill>
                  <a:srgbClr val="003E74"/>
                </a:solidFill>
              </a:rPr>
              <a:t>College supervisions (small group tutorials)</a:t>
            </a:r>
          </a:p>
        </p:txBody>
      </p:sp>
      <p:sp>
        <p:nvSpPr>
          <p:cNvPr id="4" name="TextBox 3">
            <a:extLst>
              <a:ext uri="{FF2B5EF4-FFF2-40B4-BE49-F238E27FC236}">
                <a16:creationId xmlns:a16="http://schemas.microsoft.com/office/drawing/2014/main" id="{181C4624-C376-42FC-8E62-DD504B0AFCD9}"/>
              </a:ext>
            </a:extLst>
          </p:cNvPr>
          <p:cNvSpPr txBox="1"/>
          <p:nvPr/>
        </p:nvSpPr>
        <p:spPr>
          <a:xfrm>
            <a:off x="1114046" y="3471865"/>
            <a:ext cx="6233052" cy="1692771"/>
          </a:xfrm>
          <a:prstGeom prst="rect">
            <a:avLst/>
          </a:prstGeom>
          <a:noFill/>
        </p:spPr>
        <p:txBody>
          <a:bodyPr wrap="square" rtlCol="0">
            <a:spAutoFit/>
          </a:bodyPr>
          <a:lstStyle/>
          <a:p>
            <a:r>
              <a:rPr lang="en-GB" sz="2400" dirty="0">
                <a:solidFill>
                  <a:srgbClr val="003E74"/>
                </a:solidFill>
              </a:rPr>
              <a:t>Each student will have:</a:t>
            </a:r>
          </a:p>
          <a:p>
            <a:endParaRPr lang="en-GB" sz="800" dirty="0">
              <a:solidFill>
                <a:srgbClr val="003E74"/>
              </a:solidFill>
            </a:endParaRPr>
          </a:p>
          <a:p>
            <a:pPr marL="342900" indent="-342900">
              <a:buFont typeface="Arial" panose="020B0604020202020204" pitchFamily="34" charset="0"/>
              <a:buChar char="•"/>
            </a:pPr>
            <a:r>
              <a:rPr lang="en-GB" sz="2400" dirty="0">
                <a:solidFill>
                  <a:srgbClr val="003E74"/>
                </a:solidFill>
              </a:rPr>
              <a:t>Director of Studies (academic progress)</a:t>
            </a:r>
          </a:p>
          <a:p>
            <a:pPr marL="342900" indent="-342900">
              <a:buFont typeface="Arial" panose="020B0604020202020204" pitchFamily="34" charset="0"/>
              <a:buChar char="•"/>
            </a:pPr>
            <a:r>
              <a:rPr lang="en-GB" sz="2400" dirty="0">
                <a:solidFill>
                  <a:srgbClr val="003E74"/>
                </a:solidFill>
              </a:rPr>
              <a:t>Tutor (general wellbeing)</a:t>
            </a:r>
          </a:p>
          <a:p>
            <a:pPr marL="342900" indent="-342900">
              <a:buFont typeface="Arial" panose="020B0604020202020204" pitchFamily="34" charset="0"/>
              <a:buChar char="•"/>
            </a:pPr>
            <a:r>
              <a:rPr lang="en-GB" sz="2400" dirty="0">
                <a:solidFill>
                  <a:srgbClr val="003E74"/>
                </a:solidFill>
              </a:rPr>
              <a:t>College nurse, wellbeing officer, chaplain </a:t>
            </a:r>
          </a:p>
        </p:txBody>
      </p:sp>
      <p:sp>
        <p:nvSpPr>
          <p:cNvPr id="5" name="TextBox 4">
            <a:extLst>
              <a:ext uri="{FF2B5EF4-FFF2-40B4-BE49-F238E27FC236}">
                <a16:creationId xmlns:a16="http://schemas.microsoft.com/office/drawing/2014/main" id="{1DAC4E17-7694-499B-A908-F6A47037BB57}"/>
              </a:ext>
            </a:extLst>
          </p:cNvPr>
          <p:cNvSpPr txBox="1"/>
          <p:nvPr/>
        </p:nvSpPr>
        <p:spPr>
          <a:xfrm>
            <a:off x="1114046" y="1395390"/>
            <a:ext cx="5414346" cy="840451"/>
          </a:xfrm>
          <a:prstGeom prst="rect">
            <a:avLst/>
          </a:prstGeom>
          <a:noFill/>
        </p:spPr>
        <p:txBody>
          <a:bodyPr wrap="square" rtlCol="0">
            <a:spAutoFit/>
          </a:bodyPr>
          <a:lstStyle/>
          <a:p>
            <a:r>
              <a:rPr lang="en-GB" sz="2400" dirty="0">
                <a:solidFill>
                  <a:srgbClr val="003E74"/>
                </a:solidFill>
              </a:rPr>
              <a:t>No “university campus”</a:t>
            </a:r>
          </a:p>
          <a:p>
            <a:r>
              <a:rPr lang="en-GB" sz="2400" dirty="0">
                <a:solidFill>
                  <a:srgbClr val="003E74"/>
                </a:solidFill>
              </a:rPr>
              <a:t>Colleges are autonomous (31 in total)</a:t>
            </a:r>
          </a:p>
        </p:txBody>
      </p:sp>
      <p:pic>
        <p:nvPicPr>
          <p:cNvPr id="12" name="Picture 11">
            <a:extLst>
              <a:ext uri="{FF2B5EF4-FFF2-40B4-BE49-F238E27FC236}">
                <a16:creationId xmlns:a16="http://schemas.microsoft.com/office/drawing/2014/main" id="{B28ABD7B-C0AF-6D82-585B-B6B615A3097C}"/>
              </a:ext>
            </a:extLst>
          </p:cNvPr>
          <p:cNvPicPr>
            <a:picLocks noChangeAspect="1"/>
          </p:cNvPicPr>
          <p:nvPr/>
        </p:nvPicPr>
        <p:blipFill>
          <a:blip r:embed="rId3"/>
          <a:stretch>
            <a:fillRect/>
          </a:stretch>
        </p:blipFill>
        <p:spPr>
          <a:xfrm>
            <a:off x="6907895" y="1434916"/>
            <a:ext cx="4702631" cy="2953372"/>
          </a:xfrm>
          <a:prstGeom prst="rect">
            <a:avLst/>
          </a:prstGeom>
        </p:spPr>
      </p:pic>
      <p:pic>
        <p:nvPicPr>
          <p:cNvPr id="13" name="Picture 12" descr="A picture containing text, queen, gallery, different&#10;&#10;Description automatically generated">
            <a:extLst>
              <a:ext uri="{FF2B5EF4-FFF2-40B4-BE49-F238E27FC236}">
                <a16:creationId xmlns:a16="http://schemas.microsoft.com/office/drawing/2014/main" id="{F6268C34-2204-7E65-F82F-9A51676C5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503" y="2603140"/>
            <a:ext cx="3697413" cy="2590544"/>
          </a:xfrm>
          <a:prstGeom prst="rect">
            <a:avLst/>
          </a:prstGeom>
          <a:ln>
            <a:solidFill>
              <a:schemeClr val="tx1"/>
            </a:solidFill>
          </a:ln>
        </p:spPr>
      </p:pic>
      <p:sp>
        <p:nvSpPr>
          <p:cNvPr id="2" name="TextBox 1">
            <a:extLst>
              <a:ext uri="{FF2B5EF4-FFF2-40B4-BE49-F238E27FC236}">
                <a16:creationId xmlns:a16="http://schemas.microsoft.com/office/drawing/2014/main" id="{CD2E3ADD-1BDF-42A6-8F77-D33B7CE2C768}"/>
              </a:ext>
            </a:extLst>
          </p:cNvPr>
          <p:cNvSpPr txBox="1"/>
          <p:nvPr/>
        </p:nvSpPr>
        <p:spPr>
          <a:xfrm>
            <a:off x="7081284" y="6194404"/>
            <a:ext cx="5053733" cy="461665"/>
          </a:xfrm>
          <a:prstGeom prst="rect">
            <a:avLst/>
          </a:prstGeom>
          <a:noFill/>
        </p:spPr>
        <p:txBody>
          <a:bodyPr wrap="square" rtlCol="0">
            <a:spAutoFit/>
          </a:bodyPr>
          <a:lstStyle/>
          <a:p>
            <a:r>
              <a:rPr lang="en-GB" sz="2400" b="1" i="1" dirty="0">
                <a:solidFill>
                  <a:srgbClr val="FFC000"/>
                </a:solidFill>
              </a:rPr>
              <a:t>1.  Features of a collegiate university</a:t>
            </a:r>
          </a:p>
        </p:txBody>
      </p:sp>
    </p:spTree>
    <p:extLst>
      <p:ext uri="{BB962C8B-B14F-4D97-AF65-F5344CB8AC3E}">
        <p14:creationId xmlns:p14="http://schemas.microsoft.com/office/powerpoint/2010/main" val="12516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FD59E26-BE62-4404-97AB-536E0F72B63F}"/>
              </a:ext>
            </a:extLst>
          </p:cNvPr>
          <p:cNvSpPr txBox="1"/>
          <p:nvPr/>
        </p:nvSpPr>
        <p:spPr>
          <a:xfrm>
            <a:off x="9209775" y="5311157"/>
            <a:ext cx="1074198" cy="461665"/>
          </a:xfrm>
          <a:prstGeom prst="rect">
            <a:avLst/>
          </a:prstGeom>
          <a:noFill/>
        </p:spPr>
        <p:txBody>
          <a:bodyPr wrap="square" rtlCol="0">
            <a:spAutoFit/>
          </a:bodyPr>
          <a:lstStyle/>
          <a:p>
            <a:r>
              <a:rPr lang="en-GB" sz="2400" b="1" i="1" dirty="0">
                <a:solidFill>
                  <a:srgbClr val="FFFF00"/>
                </a:solidFill>
              </a:rPr>
              <a:t>Hall</a:t>
            </a:r>
          </a:p>
        </p:txBody>
      </p:sp>
      <p:pic>
        <p:nvPicPr>
          <p:cNvPr id="7" name="Picture 6" descr="Graphical user interface, text, application, email&#10;&#10;Description automatically generated">
            <a:extLst>
              <a:ext uri="{FF2B5EF4-FFF2-40B4-BE49-F238E27FC236}">
                <a16:creationId xmlns:a16="http://schemas.microsoft.com/office/drawing/2014/main" id="{2CECD545-A80C-4BDB-BA50-9159B4200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83" y="1084521"/>
            <a:ext cx="8361292" cy="4703227"/>
          </a:xfrm>
          <a:prstGeom prst="rect">
            <a:avLst/>
          </a:prstGeom>
        </p:spPr>
      </p:pic>
      <p:sp>
        <p:nvSpPr>
          <p:cNvPr id="2" name="Text Placeholder 5">
            <a:extLst>
              <a:ext uri="{FF2B5EF4-FFF2-40B4-BE49-F238E27FC236}">
                <a16:creationId xmlns:a16="http://schemas.microsoft.com/office/drawing/2014/main" id="{27B11140-3A13-0DE1-0484-A60BA818EE6E}"/>
              </a:ext>
            </a:extLst>
          </p:cNvPr>
          <p:cNvSpPr>
            <a:spLocks noGrp="1"/>
          </p:cNvSpPr>
          <p:nvPr>
            <p:ph type="body" sz="quarter" idx="10"/>
          </p:nvPr>
        </p:nvSpPr>
        <p:spPr>
          <a:xfrm>
            <a:off x="777681" y="461487"/>
            <a:ext cx="2465250" cy="623034"/>
          </a:xfrm>
        </p:spPr>
        <p:txBody>
          <a:bodyPr>
            <a:noAutofit/>
          </a:bodyPr>
          <a:lstStyle/>
          <a:p>
            <a:r>
              <a:rPr lang="en-US" sz="3200" i="1" dirty="0">
                <a:solidFill>
                  <a:srgbClr val="7030A0"/>
                </a:solidFill>
                <a:latin typeface="+mn-lt"/>
              </a:rPr>
              <a:t>College life</a:t>
            </a:r>
          </a:p>
        </p:txBody>
      </p:sp>
      <p:pic>
        <p:nvPicPr>
          <p:cNvPr id="4" name="Picture 3" descr="A picture containing text, indoor, wooden, wood&#10;&#10;Description automatically generated">
            <a:extLst>
              <a:ext uri="{FF2B5EF4-FFF2-40B4-BE49-F238E27FC236}">
                <a16:creationId xmlns:a16="http://schemas.microsoft.com/office/drawing/2014/main" id="{9A49842F-C14C-D171-ACBF-FDE908D49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83" y="2609100"/>
            <a:ext cx="4920833" cy="3163722"/>
          </a:xfrm>
          <a:prstGeom prst="rect">
            <a:avLst/>
          </a:prstGeom>
        </p:spPr>
      </p:pic>
      <p:pic>
        <p:nvPicPr>
          <p:cNvPr id="5" name="Picture 4" descr="A picture containing tree, outdoor, grass, house&#10;&#10;Description automatically generated">
            <a:extLst>
              <a:ext uri="{FF2B5EF4-FFF2-40B4-BE49-F238E27FC236}">
                <a16:creationId xmlns:a16="http://schemas.microsoft.com/office/drawing/2014/main" id="{0931FA1D-F64F-A78C-3671-59FD86D7B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700" y="1707555"/>
            <a:ext cx="5192602" cy="3690383"/>
          </a:xfrm>
          <a:prstGeom prst="rect">
            <a:avLst/>
          </a:prstGeom>
        </p:spPr>
      </p:pic>
      <p:pic>
        <p:nvPicPr>
          <p:cNvPr id="6" name="Picture 5" descr="A picture containing indoor, row, lined, line&#10;&#10;Description automatically generated">
            <a:extLst>
              <a:ext uri="{FF2B5EF4-FFF2-40B4-BE49-F238E27FC236}">
                <a16:creationId xmlns:a16="http://schemas.microsoft.com/office/drawing/2014/main" id="{813EE0DB-D49F-C3FB-7796-B3AE83B07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213" y="1099369"/>
            <a:ext cx="8666226" cy="4659262"/>
          </a:xfrm>
          <a:prstGeom prst="rect">
            <a:avLst/>
          </a:prstGeom>
        </p:spPr>
      </p:pic>
      <p:sp>
        <p:nvSpPr>
          <p:cNvPr id="9" name="TextBox 8">
            <a:extLst>
              <a:ext uri="{FF2B5EF4-FFF2-40B4-BE49-F238E27FC236}">
                <a16:creationId xmlns:a16="http://schemas.microsoft.com/office/drawing/2014/main" id="{E322D369-16A8-4B0D-9570-1C41EAD0FAA6}"/>
              </a:ext>
            </a:extLst>
          </p:cNvPr>
          <p:cNvSpPr txBox="1"/>
          <p:nvPr/>
        </p:nvSpPr>
        <p:spPr>
          <a:xfrm>
            <a:off x="7081284" y="6194404"/>
            <a:ext cx="5053733" cy="461665"/>
          </a:xfrm>
          <a:prstGeom prst="rect">
            <a:avLst/>
          </a:prstGeom>
          <a:noFill/>
        </p:spPr>
        <p:txBody>
          <a:bodyPr wrap="square" rtlCol="0">
            <a:spAutoFit/>
          </a:bodyPr>
          <a:lstStyle/>
          <a:p>
            <a:r>
              <a:rPr lang="en-GB" sz="2400" b="1" i="1" dirty="0">
                <a:solidFill>
                  <a:srgbClr val="FFC000"/>
                </a:solidFill>
              </a:rPr>
              <a:t>1.  Features of a collegiate university</a:t>
            </a:r>
          </a:p>
        </p:txBody>
      </p:sp>
    </p:spTree>
    <p:extLst>
      <p:ext uri="{BB962C8B-B14F-4D97-AF65-F5344CB8AC3E}">
        <p14:creationId xmlns:p14="http://schemas.microsoft.com/office/powerpoint/2010/main" val="38240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47826" y="526344"/>
            <a:ext cx="6593709" cy="605435"/>
          </a:xfrm>
        </p:spPr>
        <p:txBody>
          <a:bodyPr>
            <a:noAutofit/>
          </a:bodyPr>
          <a:lstStyle/>
          <a:p>
            <a:r>
              <a:rPr lang="en-US" sz="3200" i="1" dirty="0">
                <a:solidFill>
                  <a:srgbClr val="7030A0"/>
                </a:solidFill>
                <a:latin typeface="+mn-lt"/>
              </a:rPr>
              <a:t>Anatomy Teaching</a:t>
            </a:r>
          </a:p>
        </p:txBody>
      </p:sp>
      <p:sp>
        <p:nvSpPr>
          <p:cNvPr id="3" name="TextBox 2">
            <a:extLst>
              <a:ext uri="{FF2B5EF4-FFF2-40B4-BE49-F238E27FC236}">
                <a16:creationId xmlns:a16="http://schemas.microsoft.com/office/drawing/2014/main" id="{D57CA2CE-3F96-46D8-B1F2-F31F79E11742}"/>
              </a:ext>
            </a:extLst>
          </p:cNvPr>
          <p:cNvSpPr txBox="1"/>
          <p:nvPr/>
        </p:nvSpPr>
        <p:spPr>
          <a:xfrm>
            <a:off x="992085" y="3590626"/>
            <a:ext cx="5967238" cy="2000548"/>
          </a:xfrm>
          <a:prstGeom prst="rect">
            <a:avLst/>
          </a:prstGeom>
          <a:noFill/>
        </p:spPr>
        <p:txBody>
          <a:bodyPr wrap="square" rtlCol="0">
            <a:spAutoFit/>
          </a:bodyPr>
          <a:lstStyle/>
          <a:p>
            <a:r>
              <a:rPr lang="en-GB" sz="2800" b="1" i="1" dirty="0">
                <a:solidFill>
                  <a:srgbClr val="003E74"/>
                </a:solidFill>
              </a:rPr>
              <a:t>College provision</a:t>
            </a:r>
          </a:p>
          <a:p>
            <a:pPr marL="342900" indent="-342900">
              <a:buFont typeface="Arial" panose="020B0604020202020204" pitchFamily="34" charset="0"/>
              <a:buChar char="•"/>
            </a:pPr>
            <a:r>
              <a:rPr lang="en-GB" sz="2400" dirty="0">
                <a:solidFill>
                  <a:srgbClr val="003E74"/>
                </a:solidFill>
              </a:rPr>
              <a:t>First dissections in Colleges in 1565</a:t>
            </a:r>
          </a:p>
          <a:p>
            <a:pPr marL="342900" indent="-342900">
              <a:buFont typeface="Arial" panose="020B0604020202020204" pitchFamily="34" charset="0"/>
              <a:buChar char="•"/>
            </a:pPr>
            <a:r>
              <a:rPr lang="en-GB" sz="2400" dirty="0">
                <a:solidFill>
                  <a:srgbClr val="003E74"/>
                </a:solidFill>
              </a:rPr>
              <a:t>Small groups in college rooms</a:t>
            </a:r>
          </a:p>
          <a:p>
            <a:pPr marL="342900" indent="-342900">
              <a:buFont typeface="Arial" panose="020B0604020202020204" pitchFamily="34" charset="0"/>
              <a:buChar char="•"/>
            </a:pPr>
            <a:r>
              <a:rPr lang="en-GB" sz="2400" dirty="0">
                <a:solidFill>
                  <a:srgbClr val="003E74"/>
                </a:solidFill>
              </a:rPr>
              <a:t>Resources vary between colleges</a:t>
            </a:r>
          </a:p>
          <a:p>
            <a:pPr marL="342900" indent="-342900">
              <a:buFont typeface="Arial" panose="020B0604020202020204" pitchFamily="34" charset="0"/>
              <a:buChar char="•"/>
            </a:pPr>
            <a:r>
              <a:rPr lang="en-GB" sz="2400" dirty="0">
                <a:solidFill>
                  <a:srgbClr val="003E74"/>
                </a:solidFill>
              </a:rPr>
              <a:t>Supervisors: anatomists, clinicians </a:t>
            </a:r>
          </a:p>
        </p:txBody>
      </p:sp>
      <p:sp>
        <p:nvSpPr>
          <p:cNvPr id="5" name="TextBox 4">
            <a:extLst>
              <a:ext uri="{FF2B5EF4-FFF2-40B4-BE49-F238E27FC236}">
                <a16:creationId xmlns:a16="http://schemas.microsoft.com/office/drawing/2014/main" id="{1DAC4E17-7694-499B-A908-F6A47037BB57}"/>
              </a:ext>
            </a:extLst>
          </p:cNvPr>
          <p:cNvSpPr txBox="1"/>
          <p:nvPr/>
        </p:nvSpPr>
        <p:spPr>
          <a:xfrm>
            <a:off x="1049072" y="1360928"/>
            <a:ext cx="6424438" cy="2000548"/>
          </a:xfrm>
          <a:prstGeom prst="rect">
            <a:avLst/>
          </a:prstGeom>
          <a:noFill/>
        </p:spPr>
        <p:txBody>
          <a:bodyPr wrap="square" rtlCol="0">
            <a:spAutoFit/>
          </a:bodyPr>
          <a:lstStyle/>
          <a:p>
            <a:r>
              <a:rPr lang="en-GB" sz="2800" b="1" i="1" dirty="0">
                <a:solidFill>
                  <a:srgbClr val="003E74"/>
                </a:solidFill>
              </a:rPr>
              <a:t>Central delivery</a:t>
            </a:r>
          </a:p>
          <a:p>
            <a:pPr marL="342900" indent="-342900">
              <a:buFont typeface="Arial" panose="020B0604020202020204" pitchFamily="34" charset="0"/>
              <a:buChar char="•"/>
            </a:pPr>
            <a:r>
              <a:rPr lang="en-GB" sz="2400" dirty="0">
                <a:solidFill>
                  <a:srgbClr val="003E74"/>
                </a:solidFill>
              </a:rPr>
              <a:t>Anatomy School established in 1716</a:t>
            </a:r>
          </a:p>
          <a:p>
            <a:pPr marL="342900" indent="-342900">
              <a:buFont typeface="Arial" panose="020B0604020202020204" pitchFamily="34" charset="0"/>
              <a:buChar char="•"/>
            </a:pPr>
            <a:r>
              <a:rPr lang="en-GB" sz="2400" dirty="0">
                <a:solidFill>
                  <a:srgbClr val="003E74"/>
                </a:solidFill>
              </a:rPr>
              <a:t>Lectures and practical sessions</a:t>
            </a:r>
          </a:p>
          <a:p>
            <a:pPr marL="342900" indent="-342900">
              <a:buFont typeface="Arial" panose="020B0604020202020204" pitchFamily="34" charset="0"/>
              <a:buChar char="•"/>
            </a:pPr>
            <a:r>
              <a:rPr lang="en-GB" sz="2400" dirty="0">
                <a:solidFill>
                  <a:srgbClr val="003E74"/>
                </a:solidFill>
              </a:rPr>
              <a:t>Human Anatomy Centre, Anatomy Building</a:t>
            </a:r>
          </a:p>
          <a:p>
            <a:pPr marL="342900" indent="-342900">
              <a:buFont typeface="Arial" panose="020B0604020202020204" pitchFamily="34" charset="0"/>
              <a:buChar char="•"/>
            </a:pPr>
            <a:r>
              <a:rPr lang="en-GB" sz="2400" i="1" dirty="0">
                <a:solidFill>
                  <a:srgbClr val="003E74"/>
                </a:solidFill>
              </a:rPr>
              <a:t>c.</a:t>
            </a:r>
            <a:r>
              <a:rPr lang="en-GB" sz="2400" dirty="0">
                <a:solidFill>
                  <a:srgbClr val="003E74"/>
                </a:solidFill>
              </a:rPr>
              <a:t>320 students per year</a:t>
            </a:r>
          </a:p>
        </p:txBody>
      </p:sp>
      <p:pic>
        <p:nvPicPr>
          <p:cNvPr id="2" name="Picture 1" descr="A picture containing building, outdoor, brick, fireplace&#10;&#10;Description automatically generated">
            <a:extLst>
              <a:ext uri="{FF2B5EF4-FFF2-40B4-BE49-F238E27FC236}">
                <a16:creationId xmlns:a16="http://schemas.microsoft.com/office/drawing/2014/main" id="{BC1BB316-039C-B527-B133-41F03507E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697" y="559234"/>
            <a:ext cx="3456477" cy="5184717"/>
          </a:xfrm>
          <a:prstGeom prst="rect">
            <a:avLst/>
          </a:prstGeom>
        </p:spPr>
      </p:pic>
      <p:pic>
        <p:nvPicPr>
          <p:cNvPr id="7" name="Picture 6">
            <a:extLst>
              <a:ext uri="{FF2B5EF4-FFF2-40B4-BE49-F238E27FC236}">
                <a16:creationId xmlns:a16="http://schemas.microsoft.com/office/drawing/2014/main" id="{9B38F4D2-55E9-3D72-A89D-E243D2A094C9}"/>
              </a:ext>
            </a:extLst>
          </p:cNvPr>
          <p:cNvPicPr>
            <a:picLocks noChangeAspect="1"/>
          </p:cNvPicPr>
          <p:nvPr/>
        </p:nvPicPr>
        <p:blipFill>
          <a:blip r:embed="rId4"/>
          <a:stretch>
            <a:fillRect/>
          </a:stretch>
        </p:blipFill>
        <p:spPr>
          <a:xfrm>
            <a:off x="5392292" y="1460860"/>
            <a:ext cx="5190809" cy="3855524"/>
          </a:xfrm>
          <a:prstGeom prst="rect">
            <a:avLst/>
          </a:prstGeom>
        </p:spPr>
      </p:pic>
      <p:sp>
        <p:nvSpPr>
          <p:cNvPr id="8" name="TextBox 7">
            <a:extLst>
              <a:ext uri="{FF2B5EF4-FFF2-40B4-BE49-F238E27FC236}">
                <a16:creationId xmlns:a16="http://schemas.microsoft.com/office/drawing/2014/main" id="{24004C12-8618-2BE1-083C-ACD954043B39}"/>
              </a:ext>
            </a:extLst>
          </p:cNvPr>
          <p:cNvSpPr txBox="1"/>
          <p:nvPr/>
        </p:nvSpPr>
        <p:spPr>
          <a:xfrm>
            <a:off x="7081284" y="6194404"/>
            <a:ext cx="5053733" cy="461665"/>
          </a:xfrm>
          <a:prstGeom prst="rect">
            <a:avLst/>
          </a:prstGeom>
          <a:noFill/>
        </p:spPr>
        <p:txBody>
          <a:bodyPr wrap="square" rtlCol="0">
            <a:spAutoFit/>
          </a:bodyPr>
          <a:lstStyle/>
          <a:p>
            <a:r>
              <a:rPr lang="en-GB" sz="2400" b="1" i="1" dirty="0">
                <a:solidFill>
                  <a:srgbClr val="FFC000"/>
                </a:solidFill>
              </a:rPr>
              <a:t>1.  Features of a collegiate university</a:t>
            </a:r>
          </a:p>
        </p:txBody>
      </p:sp>
    </p:spTree>
    <p:extLst>
      <p:ext uri="{BB962C8B-B14F-4D97-AF65-F5344CB8AC3E}">
        <p14:creationId xmlns:p14="http://schemas.microsoft.com/office/powerpoint/2010/main" val="42279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831142" y="456442"/>
            <a:ext cx="8851036" cy="523221"/>
          </a:xfrm>
        </p:spPr>
        <p:txBody>
          <a:bodyPr>
            <a:noAutofit/>
          </a:bodyPr>
          <a:lstStyle/>
          <a:p>
            <a:r>
              <a:rPr lang="en-US" sz="3200" i="1" dirty="0">
                <a:solidFill>
                  <a:srgbClr val="7030A0"/>
                </a:solidFill>
                <a:latin typeface="+mn-lt"/>
              </a:rPr>
              <a:t>When is anatomy taught in the medical course?</a:t>
            </a:r>
          </a:p>
        </p:txBody>
      </p:sp>
      <p:sp>
        <p:nvSpPr>
          <p:cNvPr id="2" name="TextBox 1">
            <a:extLst>
              <a:ext uri="{FF2B5EF4-FFF2-40B4-BE49-F238E27FC236}">
                <a16:creationId xmlns:a16="http://schemas.microsoft.com/office/drawing/2014/main" id="{7C8A859B-A2AA-451B-A70C-237B32B0C7C1}"/>
              </a:ext>
            </a:extLst>
          </p:cNvPr>
          <p:cNvSpPr txBox="1"/>
          <p:nvPr/>
        </p:nvSpPr>
        <p:spPr>
          <a:xfrm>
            <a:off x="1251750" y="1542233"/>
            <a:ext cx="8851037" cy="1692771"/>
          </a:xfrm>
          <a:prstGeom prst="rect">
            <a:avLst/>
          </a:prstGeom>
          <a:noFill/>
        </p:spPr>
        <p:txBody>
          <a:bodyPr wrap="square" rtlCol="0">
            <a:spAutoFit/>
          </a:bodyPr>
          <a:lstStyle/>
          <a:p>
            <a:r>
              <a:rPr lang="en-GB" sz="2600" b="1" dirty="0"/>
              <a:t>Year 1 (Part IA)</a:t>
            </a:r>
            <a:r>
              <a:rPr lang="en-GB" sz="2600" dirty="0"/>
              <a:t>	</a:t>
            </a:r>
            <a:r>
              <a:rPr lang="en-GB" sz="2600" b="1" dirty="0"/>
              <a:t>FAB (Functional Architecture of the Body)</a:t>
            </a:r>
          </a:p>
          <a:p>
            <a:r>
              <a:rPr lang="en-GB" sz="2600" dirty="0"/>
              <a:t>			</a:t>
            </a:r>
            <a:r>
              <a:rPr lang="en-GB" sz="2600" i="1" dirty="0"/>
              <a:t>cadaveric dissection</a:t>
            </a:r>
            <a:endParaRPr lang="en-GB" sz="2600" dirty="0"/>
          </a:p>
          <a:p>
            <a:r>
              <a:rPr lang="en-GB" sz="2600" b="1" dirty="0"/>
              <a:t>Year 2 (Part </a:t>
            </a:r>
            <a:r>
              <a:rPr lang="en-GB" sz="2600" b="1" dirty="0" err="1"/>
              <a:t>IB</a:t>
            </a:r>
            <a:r>
              <a:rPr lang="en-GB" sz="2600" b="1" dirty="0"/>
              <a:t>)	</a:t>
            </a:r>
            <a:r>
              <a:rPr lang="en-GB" sz="2600" b="1" dirty="0" err="1"/>
              <a:t>HNA</a:t>
            </a:r>
            <a:r>
              <a:rPr lang="en-GB" sz="2600" b="1" dirty="0"/>
              <a:t> (Head and Neck Anatomy) </a:t>
            </a:r>
          </a:p>
          <a:p>
            <a:r>
              <a:rPr lang="en-GB" sz="2600" b="1" dirty="0"/>
              <a:t>			</a:t>
            </a:r>
            <a:r>
              <a:rPr lang="en-GB" sz="2600" i="1" dirty="0"/>
              <a:t>prosected specimens</a:t>
            </a:r>
          </a:p>
        </p:txBody>
      </p:sp>
      <p:sp>
        <p:nvSpPr>
          <p:cNvPr id="3" name="TextBox 2">
            <a:extLst>
              <a:ext uri="{FF2B5EF4-FFF2-40B4-BE49-F238E27FC236}">
                <a16:creationId xmlns:a16="http://schemas.microsoft.com/office/drawing/2014/main" id="{30B909E8-3D53-40E6-B0F3-2C76E984C399}"/>
              </a:ext>
            </a:extLst>
          </p:cNvPr>
          <p:cNvSpPr txBox="1"/>
          <p:nvPr/>
        </p:nvSpPr>
        <p:spPr>
          <a:xfrm>
            <a:off x="1251750" y="3235004"/>
            <a:ext cx="9188389" cy="892552"/>
          </a:xfrm>
          <a:prstGeom prst="rect">
            <a:avLst/>
          </a:prstGeom>
          <a:noFill/>
        </p:spPr>
        <p:txBody>
          <a:bodyPr wrap="square" rtlCol="0">
            <a:spAutoFit/>
          </a:bodyPr>
          <a:lstStyle/>
          <a:p>
            <a:r>
              <a:rPr lang="en-GB" sz="2600" b="1" dirty="0"/>
              <a:t>Year 3 (Part II)	Experimental Project </a:t>
            </a:r>
          </a:p>
          <a:p>
            <a:r>
              <a:rPr lang="en-GB" sz="2600" b="1" dirty="0"/>
              <a:t>			</a:t>
            </a:r>
            <a:r>
              <a:rPr lang="en-GB" sz="2600" b="1" dirty="0" err="1"/>
              <a:t>SaRA</a:t>
            </a:r>
            <a:r>
              <a:rPr lang="en-GB" sz="2600" b="1" dirty="0"/>
              <a:t> (Surgical and Radiological Anatomy)</a:t>
            </a:r>
          </a:p>
        </p:txBody>
      </p:sp>
      <p:sp>
        <p:nvSpPr>
          <p:cNvPr id="4" name="TextBox 3">
            <a:extLst>
              <a:ext uri="{FF2B5EF4-FFF2-40B4-BE49-F238E27FC236}">
                <a16:creationId xmlns:a16="http://schemas.microsoft.com/office/drawing/2014/main" id="{0FEC6ACA-D1CF-405F-8A95-5143B76A2F25}"/>
              </a:ext>
            </a:extLst>
          </p:cNvPr>
          <p:cNvSpPr txBox="1"/>
          <p:nvPr/>
        </p:nvSpPr>
        <p:spPr>
          <a:xfrm>
            <a:off x="1251750" y="4692160"/>
            <a:ext cx="8851037" cy="1292662"/>
          </a:xfrm>
          <a:prstGeom prst="rect">
            <a:avLst/>
          </a:prstGeom>
          <a:noFill/>
        </p:spPr>
        <p:txBody>
          <a:bodyPr wrap="square" rtlCol="0">
            <a:spAutoFit/>
          </a:bodyPr>
          <a:lstStyle/>
          <a:p>
            <a:r>
              <a:rPr lang="en-GB" sz="2600" b="1" dirty="0"/>
              <a:t>Years 4-6		Anatomy Revision</a:t>
            </a:r>
          </a:p>
          <a:p>
            <a:r>
              <a:rPr lang="en-GB" sz="2600" dirty="0"/>
              <a:t>			</a:t>
            </a:r>
            <a:r>
              <a:rPr lang="en-GB" sz="2600" b="1" dirty="0"/>
              <a:t>Student Selected Components</a:t>
            </a:r>
          </a:p>
          <a:p>
            <a:r>
              <a:rPr lang="en-GB" sz="2600" dirty="0"/>
              <a:t>			</a:t>
            </a:r>
            <a:r>
              <a:rPr lang="en-GB" sz="2600" b="1" dirty="0"/>
              <a:t>Medical Electives</a:t>
            </a:r>
            <a:r>
              <a:rPr lang="en-GB" sz="2600" dirty="0"/>
              <a:t>	</a:t>
            </a:r>
            <a:r>
              <a:rPr lang="en-GB" sz="2600" b="1" dirty="0"/>
              <a:t>	</a:t>
            </a:r>
          </a:p>
        </p:txBody>
      </p:sp>
      <p:sp>
        <p:nvSpPr>
          <p:cNvPr id="5" name="TextBox 4">
            <a:extLst>
              <a:ext uri="{FF2B5EF4-FFF2-40B4-BE49-F238E27FC236}">
                <a16:creationId xmlns:a16="http://schemas.microsoft.com/office/drawing/2014/main" id="{A2156FC8-D5B9-4339-A78D-74C11B11F023}"/>
              </a:ext>
            </a:extLst>
          </p:cNvPr>
          <p:cNvSpPr txBox="1"/>
          <p:nvPr/>
        </p:nvSpPr>
        <p:spPr>
          <a:xfrm>
            <a:off x="1070998" y="1025791"/>
            <a:ext cx="7324078" cy="523220"/>
          </a:xfrm>
          <a:prstGeom prst="rect">
            <a:avLst/>
          </a:prstGeom>
          <a:noFill/>
        </p:spPr>
        <p:txBody>
          <a:bodyPr wrap="square" rtlCol="0">
            <a:spAutoFit/>
          </a:bodyPr>
          <a:lstStyle/>
          <a:p>
            <a:r>
              <a:rPr lang="en-GB" sz="2800" b="1" cap="small" dirty="0">
                <a:solidFill>
                  <a:srgbClr val="0070C0"/>
                </a:solidFill>
              </a:rPr>
              <a:t>Preclinical years: The Medical Sciences Tripos </a:t>
            </a:r>
          </a:p>
        </p:txBody>
      </p:sp>
      <p:sp>
        <p:nvSpPr>
          <p:cNvPr id="12" name="TextBox 11">
            <a:extLst>
              <a:ext uri="{FF2B5EF4-FFF2-40B4-BE49-F238E27FC236}">
                <a16:creationId xmlns:a16="http://schemas.microsoft.com/office/drawing/2014/main" id="{1A0F98F3-16A4-41B0-BD69-C5DC47F93C07}"/>
              </a:ext>
            </a:extLst>
          </p:cNvPr>
          <p:cNvSpPr txBox="1"/>
          <p:nvPr/>
        </p:nvSpPr>
        <p:spPr>
          <a:xfrm>
            <a:off x="1070998" y="4189197"/>
            <a:ext cx="9721048" cy="523220"/>
          </a:xfrm>
          <a:prstGeom prst="rect">
            <a:avLst/>
          </a:prstGeom>
          <a:noFill/>
        </p:spPr>
        <p:txBody>
          <a:bodyPr wrap="square" rtlCol="0">
            <a:spAutoFit/>
          </a:bodyPr>
          <a:lstStyle/>
          <a:p>
            <a:r>
              <a:rPr lang="en-GB" sz="2800" b="1" cap="small" dirty="0">
                <a:solidFill>
                  <a:srgbClr val="0070C0"/>
                </a:solidFill>
              </a:rPr>
              <a:t>Clinical years: School of Clinical Medicine and Regional Hospitals </a:t>
            </a:r>
          </a:p>
        </p:txBody>
      </p:sp>
      <p:sp>
        <p:nvSpPr>
          <p:cNvPr id="7" name="TextBox 6">
            <a:extLst>
              <a:ext uri="{FF2B5EF4-FFF2-40B4-BE49-F238E27FC236}">
                <a16:creationId xmlns:a16="http://schemas.microsoft.com/office/drawing/2014/main" id="{4042A208-5140-F7F8-CC11-20E52E5FB620}"/>
              </a:ext>
            </a:extLst>
          </p:cNvPr>
          <p:cNvSpPr txBox="1"/>
          <p:nvPr/>
        </p:nvSpPr>
        <p:spPr>
          <a:xfrm>
            <a:off x="7368362" y="6256952"/>
            <a:ext cx="4646429" cy="461665"/>
          </a:xfrm>
          <a:prstGeom prst="rect">
            <a:avLst/>
          </a:prstGeom>
          <a:noFill/>
        </p:spPr>
        <p:txBody>
          <a:bodyPr wrap="square" rtlCol="0">
            <a:spAutoFit/>
          </a:bodyPr>
          <a:lstStyle/>
          <a:p>
            <a:r>
              <a:rPr lang="en-GB" sz="2400" b="1" i="1" dirty="0">
                <a:solidFill>
                  <a:srgbClr val="FFC000"/>
                </a:solidFill>
              </a:rPr>
              <a:t>2.  Anatomy in the medical course</a:t>
            </a:r>
          </a:p>
        </p:txBody>
      </p:sp>
    </p:spTree>
    <p:extLst>
      <p:ext uri="{BB962C8B-B14F-4D97-AF65-F5344CB8AC3E}">
        <p14:creationId xmlns:p14="http://schemas.microsoft.com/office/powerpoint/2010/main" val="16250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C14C0-77D0-21ED-75A4-45B295FEA177}"/>
              </a:ext>
            </a:extLst>
          </p:cNvPr>
          <p:cNvPicPr>
            <a:picLocks noChangeAspect="1"/>
          </p:cNvPicPr>
          <p:nvPr/>
        </p:nvPicPr>
        <p:blipFill>
          <a:blip r:embed="rId2"/>
          <a:stretch>
            <a:fillRect/>
          </a:stretch>
        </p:blipFill>
        <p:spPr>
          <a:xfrm>
            <a:off x="1439233" y="639325"/>
            <a:ext cx="4270451" cy="4967442"/>
          </a:xfrm>
          <a:prstGeom prst="rect">
            <a:avLst/>
          </a:prstGeom>
        </p:spPr>
      </p:pic>
      <p:sp>
        <p:nvSpPr>
          <p:cNvPr id="6" name="TextBox 5">
            <a:extLst>
              <a:ext uri="{FF2B5EF4-FFF2-40B4-BE49-F238E27FC236}">
                <a16:creationId xmlns:a16="http://schemas.microsoft.com/office/drawing/2014/main" id="{C0ACD856-AFA1-935C-4050-614F4B3A5D23}"/>
              </a:ext>
            </a:extLst>
          </p:cNvPr>
          <p:cNvSpPr txBox="1"/>
          <p:nvPr/>
        </p:nvSpPr>
        <p:spPr>
          <a:xfrm>
            <a:off x="6572675" y="2016066"/>
            <a:ext cx="5126683" cy="2031325"/>
          </a:xfrm>
          <a:prstGeom prst="rect">
            <a:avLst/>
          </a:prstGeom>
          <a:noFill/>
        </p:spPr>
        <p:txBody>
          <a:bodyPr wrap="square" rtlCol="0">
            <a:spAutoFit/>
          </a:bodyPr>
          <a:lstStyle/>
          <a:p>
            <a:r>
              <a:rPr lang="en-GB" sz="3000" b="1" cap="small" dirty="0">
                <a:solidFill>
                  <a:srgbClr val="0070C0"/>
                </a:solidFill>
              </a:rPr>
              <a:t>Emphasis on:</a:t>
            </a:r>
          </a:p>
          <a:p>
            <a:endParaRPr lang="en-GB" sz="1200" b="1" cap="small" dirty="0">
              <a:solidFill>
                <a:srgbClr val="0070C0"/>
              </a:solidFill>
            </a:endParaRPr>
          </a:p>
          <a:p>
            <a:pPr marL="457200" indent="-457200">
              <a:buFont typeface="Wingdings" panose="05000000000000000000" pitchFamily="2" charset="2"/>
              <a:buChar char="Ø"/>
            </a:pPr>
            <a:r>
              <a:rPr lang="en-GB" sz="2800" dirty="0">
                <a:solidFill>
                  <a:srgbClr val="0070C0"/>
                </a:solidFill>
              </a:rPr>
              <a:t>Clinical relevance</a:t>
            </a:r>
          </a:p>
          <a:p>
            <a:pPr marL="457200" indent="-457200">
              <a:buFont typeface="Wingdings" panose="05000000000000000000" pitchFamily="2" charset="2"/>
              <a:buChar char="Ø"/>
            </a:pPr>
            <a:r>
              <a:rPr lang="en-GB" sz="2800" dirty="0">
                <a:solidFill>
                  <a:srgbClr val="0070C0"/>
                </a:solidFill>
              </a:rPr>
              <a:t>Professionalism</a:t>
            </a:r>
          </a:p>
          <a:p>
            <a:pPr marL="457200" indent="-457200">
              <a:buFont typeface="Wingdings" panose="05000000000000000000" pitchFamily="2" charset="2"/>
              <a:buChar char="Ø"/>
            </a:pPr>
            <a:r>
              <a:rPr lang="en-GB" sz="2800" dirty="0">
                <a:solidFill>
                  <a:srgbClr val="0070C0"/>
                </a:solidFill>
              </a:rPr>
              <a:t>Anatomical research</a:t>
            </a:r>
          </a:p>
        </p:txBody>
      </p:sp>
      <p:sp>
        <p:nvSpPr>
          <p:cNvPr id="7" name="TextBox 6">
            <a:extLst>
              <a:ext uri="{FF2B5EF4-FFF2-40B4-BE49-F238E27FC236}">
                <a16:creationId xmlns:a16="http://schemas.microsoft.com/office/drawing/2014/main" id="{8B773B97-2DB4-C818-A757-06FB71768636}"/>
              </a:ext>
            </a:extLst>
          </p:cNvPr>
          <p:cNvSpPr txBox="1"/>
          <p:nvPr/>
        </p:nvSpPr>
        <p:spPr>
          <a:xfrm>
            <a:off x="7357730" y="6203789"/>
            <a:ext cx="4646429" cy="461665"/>
          </a:xfrm>
          <a:prstGeom prst="rect">
            <a:avLst/>
          </a:prstGeom>
          <a:noFill/>
        </p:spPr>
        <p:txBody>
          <a:bodyPr wrap="square" rtlCol="0">
            <a:spAutoFit/>
          </a:bodyPr>
          <a:lstStyle/>
          <a:p>
            <a:r>
              <a:rPr lang="en-GB" sz="2400" b="1" i="1" dirty="0">
                <a:solidFill>
                  <a:srgbClr val="FFC000"/>
                </a:solidFill>
              </a:rPr>
              <a:t>2.  Anatomy in the medical course</a:t>
            </a:r>
          </a:p>
        </p:txBody>
      </p:sp>
    </p:spTree>
    <p:extLst>
      <p:ext uri="{BB962C8B-B14F-4D97-AF65-F5344CB8AC3E}">
        <p14:creationId xmlns:p14="http://schemas.microsoft.com/office/powerpoint/2010/main" val="400710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BF48067F-AC7C-0F15-BF61-44B82CC671E3}"/>
              </a:ext>
            </a:extLst>
          </p:cNvPr>
          <p:cNvSpPr>
            <a:spLocks noGrp="1"/>
          </p:cNvSpPr>
          <p:nvPr>
            <p:ph type="body" sz="quarter" idx="10"/>
          </p:nvPr>
        </p:nvSpPr>
        <p:spPr>
          <a:xfrm>
            <a:off x="771863" y="524560"/>
            <a:ext cx="5660835" cy="523220"/>
          </a:xfrm>
        </p:spPr>
        <p:txBody>
          <a:bodyPr>
            <a:noAutofit/>
          </a:bodyPr>
          <a:lstStyle/>
          <a:p>
            <a:r>
              <a:rPr lang="en-US" sz="3200" i="1" dirty="0">
                <a:solidFill>
                  <a:srgbClr val="7030A0"/>
                </a:solidFill>
                <a:latin typeface="+mn-lt"/>
              </a:rPr>
              <a:t>Emphasis on Clinical Relevance</a:t>
            </a:r>
          </a:p>
        </p:txBody>
      </p:sp>
      <p:sp>
        <p:nvSpPr>
          <p:cNvPr id="6" name="TextBox 5">
            <a:extLst>
              <a:ext uri="{FF2B5EF4-FFF2-40B4-BE49-F238E27FC236}">
                <a16:creationId xmlns:a16="http://schemas.microsoft.com/office/drawing/2014/main" id="{4FC391DB-C30C-B5D0-E221-A4815550CAEB}"/>
              </a:ext>
            </a:extLst>
          </p:cNvPr>
          <p:cNvSpPr txBox="1"/>
          <p:nvPr/>
        </p:nvSpPr>
        <p:spPr>
          <a:xfrm>
            <a:off x="1231666" y="1162580"/>
            <a:ext cx="9953785" cy="523220"/>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a:solidFill>
                  <a:srgbClr val="003E74"/>
                </a:solidFill>
              </a:rPr>
              <a:t>DR Sessions: ultrasound, radiology, clinical examination</a:t>
            </a:r>
            <a:endParaRPr lang="en-GB" sz="2400" b="1" dirty="0">
              <a:solidFill>
                <a:srgbClr val="003E74"/>
              </a:solidFill>
            </a:endParaRPr>
          </a:p>
        </p:txBody>
      </p:sp>
      <p:sp>
        <p:nvSpPr>
          <p:cNvPr id="11" name="TextBox 10">
            <a:extLst>
              <a:ext uri="{FF2B5EF4-FFF2-40B4-BE49-F238E27FC236}">
                <a16:creationId xmlns:a16="http://schemas.microsoft.com/office/drawing/2014/main" id="{EB59F22F-7DA2-49D6-5CAD-F6075249FEDD}"/>
              </a:ext>
            </a:extLst>
          </p:cNvPr>
          <p:cNvSpPr txBox="1"/>
          <p:nvPr/>
        </p:nvSpPr>
        <p:spPr>
          <a:xfrm>
            <a:off x="7784363" y="1754472"/>
            <a:ext cx="2817628" cy="461665"/>
          </a:xfrm>
          <a:prstGeom prst="rect">
            <a:avLst/>
          </a:prstGeom>
          <a:noFill/>
        </p:spPr>
        <p:txBody>
          <a:bodyPr wrap="square" rtlCol="0">
            <a:spAutoFit/>
          </a:bodyPr>
          <a:lstStyle/>
          <a:p>
            <a:pPr algn="ctr"/>
            <a:r>
              <a:rPr lang="en-GB" sz="2400" b="1" dirty="0">
                <a:solidFill>
                  <a:srgbClr val="002060"/>
                </a:solidFill>
                <a:latin typeface="Calibri" panose="020F0502020204030204" pitchFamily="34" charset="0"/>
              </a:rPr>
              <a:t>Dissecting Room</a:t>
            </a:r>
          </a:p>
        </p:txBody>
      </p:sp>
      <p:sp>
        <p:nvSpPr>
          <p:cNvPr id="12" name="TextBox 11">
            <a:extLst>
              <a:ext uri="{FF2B5EF4-FFF2-40B4-BE49-F238E27FC236}">
                <a16:creationId xmlns:a16="http://schemas.microsoft.com/office/drawing/2014/main" id="{5F63AA99-120B-D87A-8D6B-C657EF38EABC}"/>
              </a:ext>
            </a:extLst>
          </p:cNvPr>
          <p:cNvSpPr txBox="1"/>
          <p:nvPr/>
        </p:nvSpPr>
        <p:spPr>
          <a:xfrm>
            <a:off x="6612484" y="2147215"/>
            <a:ext cx="476862" cy="3777437"/>
          </a:xfrm>
          <a:prstGeom prst="rect">
            <a:avLst/>
          </a:prstGeom>
          <a:noFill/>
        </p:spPr>
        <p:txBody>
          <a:bodyPr vert="wordArtVert" wrap="square" rtlCol="0">
            <a:spAutoFit/>
          </a:bodyPr>
          <a:lstStyle/>
          <a:p>
            <a:r>
              <a:rPr lang="en-GB" sz="1600" b="1" dirty="0"/>
              <a:t>TOUCHSCREENS</a:t>
            </a:r>
            <a:endParaRPr lang="en-GB" sz="1600" dirty="0"/>
          </a:p>
        </p:txBody>
      </p:sp>
      <p:sp>
        <p:nvSpPr>
          <p:cNvPr id="13" name="TextBox 12">
            <a:extLst>
              <a:ext uri="{FF2B5EF4-FFF2-40B4-BE49-F238E27FC236}">
                <a16:creationId xmlns:a16="http://schemas.microsoft.com/office/drawing/2014/main" id="{5FEDA56D-AC91-EEEA-DACB-540371AC78BC}"/>
              </a:ext>
            </a:extLst>
          </p:cNvPr>
          <p:cNvSpPr txBox="1"/>
          <p:nvPr/>
        </p:nvSpPr>
        <p:spPr>
          <a:xfrm>
            <a:off x="11268295" y="2171965"/>
            <a:ext cx="476862" cy="3777437"/>
          </a:xfrm>
          <a:prstGeom prst="rect">
            <a:avLst/>
          </a:prstGeom>
          <a:noFill/>
        </p:spPr>
        <p:txBody>
          <a:bodyPr vert="wordArtVert" wrap="square" rtlCol="0">
            <a:spAutoFit/>
          </a:bodyPr>
          <a:lstStyle/>
          <a:p>
            <a:r>
              <a:rPr lang="en-GB" sz="1600" b="1" dirty="0"/>
              <a:t>TOUCHSCREENS</a:t>
            </a:r>
            <a:endParaRPr lang="en-GB" sz="1600" dirty="0"/>
          </a:p>
        </p:txBody>
      </p:sp>
      <p:pic>
        <p:nvPicPr>
          <p:cNvPr id="18" name="Picture 17">
            <a:extLst>
              <a:ext uri="{FF2B5EF4-FFF2-40B4-BE49-F238E27FC236}">
                <a16:creationId xmlns:a16="http://schemas.microsoft.com/office/drawing/2014/main" id="{93E18EB7-8415-9227-C586-93D2F706EA1B}"/>
              </a:ext>
            </a:extLst>
          </p:cNvPr>
          <p:cNvPicPr>
            <a:picLocks noChangeAspect="1"/>
          </p:cNvPicPr>
          <p:nvPr/>
        </p:nvPicPr>
        <p:blipFill>
          <a:blip r:embed="rId3"/>
          <a:stretch>
            <a:fillRect/>
          </a:stretch>
        </p:blipFill>
        <p:spPr>
          <a:xfrm>
            <a:off x="7517219" y="2521212"/>
            <a:ext cx="3351916" cy="2969869"/>
          </a:xfrm>
          <a:prstGeom prst="rect">
            <a:avLst/>
          </a:prstGeom>
        </p:spPr>
      </p:pic>
      <p:sp>
        <p:nvSpPr>
          <p:cNvPr id="19" name="TextBox 18">
            <a:extLst>
              <a:ext uri="{FF2B5EF4-FFF2-40B4-BE49-F238E27FC236}">
                <a16:creationId xmlns:a16="http://schemas.microsoft.com/office/drawing/2014/main" id="{9FE51FD8-F6DF-4FF8-04B6-048A5C34C4B8}"/>
              </a:ext>
            </a:extLst>
          </p:cNvPr>
          <p:cNvSpPr txBox="1"/>
          <p:nvPr/>
        </p:nvSpPr>
        <p:spPr>
          <a:xfrm>
            <a:off x="2433535" y="1754472"/>
            <a:ext cx="2817628" cy="461665"/>
          </a:xfrm>
          <a:prstGeom prst="rect">
            <a:avLst/>
          </a:prstGeom>
          <a:noFill/>
        </p:spPr>
        <p:txBody>
          <a:bodyPr wrap="square" rtlCol="0">
            <a:spAutoFit/>
          </a:bodyPr>
          <a:lstStyle/>
          <a:p>
            <a:pPr algn="ctr"/>
            <a:r>
              <a:rPr lang="en-GB" sz="2400" b="1" dirty="0">
                <a:solidFill>
                  <a:srgbClr val="002060"/>
                </a:solidFill>
                <a:latin typeface="Calibri" panose="020F0502020204030204" pitchFamily="34" charset="0"/>
              </a:rPr>
              <a:t>Annexe</a:t>
            </a:r>
          </a:p>
        </p:txBody>
      </p:sp>
      <p:sp>
        <p:nvSpPr>
          <p:cNvPr id="20" name="TextBox 19">
            <a:extLst>
              <a:ext uri="{FF2B5EF4-FFF2-40B4-BE49-F238E27FC236}">
                <a16:creationId xmlns:a16="http://schemas.microsoft.com/office/drawing/2014/main" id="{A8884C8A-C4FC-ACD0-3064-3AA73A4787A0}"/>
              </a:ext>
            </a:extLst>
          </p:cNvPr>
          <p:cNvSpPr txBox="1"/>
          <p:nvPr/>
        </p:nvSpPr>
        <p:spPr>
          <a:xfrm>
            <a:off x="1244009" y="2284809"/>
            <a:ext cx="5035323" cy="3231654"/>
          </a:xfrm>
          <a:prstGeom prst="rect">
            <a:avLst/>
          </a:prstGeom>
          <a:noFill/>
        </p:spPr>
        <p:txBody>
          <a:bodyPr wrap="square" rtlCol="0">
            <a:spAutoFit/>
          </a:bodyPr>
          <a:lstStyle/>
          <a:p>
            <a:r>
              <a:rPr lang="en-GB" sz="2200" dirty="0"/>
              <a:t>“Live” demonstration</a:t>
            </a:r>
          </a:p>
          <a:p>
            <a:r>
              <a:rPr lang="en-GB" sz="2200" dirty="0"/>
              <a:t>Rotating between Stations</a:t>
            </a:r>
          </a:p>
          <a:p>
            <a:pPr marL="342900" indent="-342900">
              <a:buFont typeface="Arial" panose="020B0604020202020204" pitchFamily="34" charset="0"/>
              <a:buChar char="•"/>
            </a:pPr>
            <a:r>
              <a:rPr lang="en-GB" sz="2000" dirty="0">
                <a:solidFill>
                  <a:srgbClr val="00B0F0"/>
                </a:solidFill>
              </a:rPr>
              <a:t>Osteology and radiology</a:t>
            </a:r>
          </a:p>
          <a:p>
            <a:pPr marL="342900" indent="-342900">
              <a:buFont typeface="Arial" panose="020B0604020202020204" pitchFamily="34" charset="0"/>
              <a:buChar char="•"/>
            </a:pPr>
            <a:r>
              <a:rPr lang="en-GB" sz="2000" dirty="0">
                <a:solidFill>
                  <a:srgbClr val="00B0F0"/>
                </a:solidFill>
              </a:rPr>
              <a:t>Prosections </a:t>
            </a:r>
          </a:p>
          <a:p>
            <a:pPr marL="342900" indent="-342900">
              <a:buFont typeface="Arial" panose="020B0604020202020204" pitchFamily="34" charset="0"/>
              <a:buChar char="•"/>
            </a:pPr>
            <a:r>
              <a:rPr lang="en-GB" sz="2000" dirty="0">
                <a:solidFill>
                  <a:srgbClr val="00B0F0"/>
                </a:solidFill>
              </a:rPr>
              <a:t>Virtual dissector (Touchscreens)</a:t>
            </a:r>
          </a:p>
          <a:p>
            <a:pPr marL="342900" indent="-342900">
              <a:buFont typeface="Arial" panose="020B0604020202020204" pitchFamily="34" charset="0"/>
              <a:buChar char="•"/>
            </a:pPr>
            <a:r>
              <a:rPr lang="en-GB" sz="2000" dirty="0">
                <a:solidFill>
                  <a:srgbClr val="00B0F0"/>
                </a:solidFill>
              </a:rPr>
              <a:t>Ultrasound or clinical examination</a:t>
            </a:r>
          </a:p>
          <a:p>
            <a:endParaRPr lang="en-GB" sz="600" b="1" dirty="0"/>
          </a:p>
          <a:p>
            <a:r>
              <a:rPr lang="en-GB" sz="2400" b="1" dirty="0"/>
              <a:t>           </a:t>
            </a:r>
            <a:r>
              <a:rPr lang="en-GB" sz="2200" b="1" i="1" dirty="0"/>
              <a:t>Change over and Handover</a:t>
            </a:r>
          </a:p>
          <a:p>
            <a:endParaRPr lang="en-GB" sz="600" b="1" dirty="0"/>
          </a:p>
          <a:p>
            <a:r>
              <a:rPr lang="en-GB" sz="2200" dirty="0"/>
              <a:t>Dissection Room</a:t>
            </a:r>
          </a:p>
          <a:p>
            <a:r>
              <a:rPr lang="en-GB" sz="2200" dirty="0"/>
              <a:t>Demonstration</a:t>
            </a:r>
            <a:r>
              <a:rPr lang="en-GB" sz="2200" dirty="0">
                <a:solidFill>
                  <a:srgbClr val="FF0000"/>
                </a:solidFill>
              </a:rPr>
              <a:t> </a:t>
            </a:r>
            <a:r>
              <a:rPr lang="en-GB" sz="2200" dirty="0"/>
              <a:t>of variations/procedures </a:t>
            </a:r>
            <a:endParaRPr lang="en-GB" sz="2400" dirty="0"/>
          </a:p>
        </p:txBody>
      </p:sp>
      <p:sp>
        <p:nvSpPr>
          <p:cNvPr id="2" name="TextBox 1">
            <a:extLst>
              <a:ext uri="{FF2B5EF4-FFF2-40B4-BE49-F238E27FC236}">
                <a16:creationId xmlns:a16="http://schemas.microsoft.com/office/drawing/2014/main" id="{DA7A4206-0C83-9FFC-0488-34617FA1D7CF}"/>
              </a:ext>
            </a:extLst>
          </p:cNvPr>
          <p:cNvSpPr txBox="1"/>
          <p:nvPr/>
        </p:nvSpPr>
        <p:spPr>
          <a:xfrm>
            <a:off x="7517219" y="6254477"/>
            <a:ext cx="4646429" cy="461665"/>
          </a:xfrm>
          <a:prstGeom prst="rect">
            <a:avLst/>
          </a:prstGeom>
          <a:noFill/>
        </p:spPr>
        <p:txBody>
          <a:bodyPr wrap="square" rtlCol="0">
            <a:spAutoFit/>
          </a:bodyPr>
          <a:lstStyle/>
          <a:p>
            <a:r>
              <a:rPr lang="en-GB" sz="2400" b="1" i="1" dirty="0">
                <a:solidFill>
                  <a:srgbClr val="FFC000"/>
                </a:solidFill>
              </a:rPr>
              <a:t>3.  Emphasis on clinical relevance</a:t>
            </a:r>
          </a:p>
        </p:txBody>
      </p:sp>
    </p:spTree>
    <p:extLst>
      <p:ext uri="{BB962C8B-B14F-4D97-AF65-F5344CB8AC3E}">
        <p14:creationId xmlns:p14="http://schemas.microsoft.com/office/powerpoint/2010/main" val="91577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A4206-0C83-9FFC-0488-34617FA1D7CF}"/>
              </a:ext>
            </a:extLst>
          </p:cNvPr>
          <p:cNvSpPr txBox="1"/>
          <p:nvPr/>
        </p:nvSpPr>
        <p:spPr>
          <a:xfrm>
            <a:off x="7517219" y="6254477"/>
            <a:ext cx="4646429" cy="461665"/>
          </a:xfrm>
          <a:prstGeom prst="rect">
            <a:avLst/>
          </a:prstGeom>
          <a:noFill/>
        </p:spPr>
        <p:txBody>
          <a:bodyPr wrap="square" rtlCol="0">
            <a:spAutoFit/>
          </a:bodyPr>
          <a:lstStyle/>
          <a:p>
            <a:r>
              <a:rPr lang="en-GB" sz="2400" b="1" i="1" dirty="0">
                <a:solidFill>
                  <a:srgbClr val="FFC000"/>
                </a:solidFill>
              </a:rPr>
              <a:t>3.  Emphasis on clinical relevance</a:t>
            </a:r>
          </a:p>
        </p:txBody>
      </p:sp>
      <p:pic>
        <p:nvPicPr>
          <p:cNvPr id="5" name="Picture 4">
            <a:extLst>
              <a:ext uri="{FF2B5EF4-FFF2-40B4-BE49-F238E27FC236}">
                <a16:creationId xmlns:a16="http://schemas.microsoft.com/office/drawing/2014/main" id="{BFA9241F-75D3-E651-F386-85292079D18F}"/>
              </a:ext>
            </a:extLst>
          </p:cNvPr>
          <p:cNvPicPr>
            <a:picLocks noChangeAspect="1"/>
          </p:cNvPicPr>
          <p:nvPr/>
        </p:nvPicPr>
        <p:blipFill>
          <a:blip r:embed="rId3"/>
          <a:stretch>
            <a:fillRect/>
          </a:stretch>
        </p:blipFill>
        <p:spPr>
          <a:xfrm>
            <a:off x="1045680" y="329609"/>
            <a:ext cx="4747157" cy="5645889"/>
          </a:xfrm>
          <a:prstGeom prst="rect">
            <a:avLst/>
          </a:prstGeom>
        </p:spPr>
      </p:pic>
      <p:pic>
        <p:nvPicPr>
          <p:cNvPr id="8" name="Picture 7">
            <a:extLst>
              <a:ext uri="{FF2B5EF4-FFF2-40B4-BE49-F238E27FC236}">
                <a16:creationId xmlns:a16="http://schemas.microsoft.com/office/drawing/2014/main" id="{DDFD206A-8B96-6A31-799B-149251CDA8B7}"/>
              </a:ext>
            </a:extLst>
          </p:cNvPr>
          <p:cNvPicPr>
            <a:picLocks noChangeAspect="1"/>
          </p:cNvPicPr>
          <p:nvPr/>
        </p:nvPicPr>
        <p:blipFill>
          <a:blip r:embed="rId4"/>
          <a:stretch>
            <a:fillRect/>
          </a:stretch>
        </p:blipFill>
        <p:spPr>
          <a:xfrm>
            <a:off x="6096000" y="1067973"/>
            <a:ext cx="5128602" cy="4255858"/>
          </a:xfrm>
          <a:prstGeom prst="rect">
            <a:avLst/>
          </a:prstGeom>
        </p:spPr>
      </p:pic>
      <p:pic>
        <p:nvPicPr>
          <p:cNvPr id="9" name="Picture 8">
            <a:extLst>
              <a:ext uri="{FF2B5EF4-FFF2-40B4-BE49-F238E27FC236}">
                <a16:creationId xmlns:a16="http://schemas.microsoft.com/office/drawing/2014/main" id="{D9D3DA35-AFA5-88F7-88CF-636183078E60}"/>
              </a:ext>
            </a:extLst>
          </p:cNvPr>
          <p:cNvPicPr>
            <a:picLocks noChangeAspect="1"/>
          </p:cNvPicPr>
          <p:nvPr/>
        </p:nvPicPr>
        <p:blipFill>
          <a:blip r:embed="rId5"/>
          <a:stretch>
            <a:fillRect/>
          </a:stretch>
        </p:blipFill>
        <p:spPr>
          <a:xfrm>
            <a:off x="6467480" y="4583906"/>
            <a:ext cx="3969838" cy="1401580"/>
          </a:xfrm>
          <a:prstGeom prst="rect">
            <a:avLst/>
          </a:prstGeom>
        </p:spPr>
      </p:pic>
      <p:graphicFrame>
        <p:nvGraphicFramePr>
          <p:cNvPr id="15" name="Table 6">
            <a:extLst>
              <a:ext uri="{FF2B5EF4-FFF2-40B4-BE49-F238E27FC236}">
                <a16:creationId xmlns:a16="http://schemas.microsoft.com/office/drawing/2014/main" id="{ACB5FC68-4852-3A83-553B-BC78DD2BE94B}"/>
              </a:ext>
            </a:extLst>
          </p:cNvPr>
          <p:cNvGraphicFramePr>
            <a:graphicFrameLocks noGrp="1"/>
          </p:cNvGraphicFramePr>
          <p:nvPr>
            <p:extLst>
              <p:ext uri="{D42A27DB-BD31-4B8C-83A1-F6EECF244321}">
                <p14:modId xmlns:p14="http://schemas.microsoft.com/office/powerpoint/2010/main" val="3873638823"/>
              </p:ext>
            </p:extLst>
          </p:nvPr>
        </p:nvGraphicFramePr>
        <p:xfrm>
          <a:off x="585020" y="608895"/>
          <a:ext cx="11021960" cy="5366603"/>
        </p:xfrm>
        <a:graphic>
          <a:graphicData uri="http://schemas.openxmlformats.org/drawingml/2006/table">
            <a:tbl>
              <a:tblPr firstRow="1" bandRow="1">
                <a:tableStyleId>{5C22544A-7EE6-4342-B048-85BDC9FD1C3A}</a:tableStyleId>
              </a:tblPr>
              <a:tblGrid>
                <a:gridCol w="814909">
                  <a:extLst>
                    <a:ext uri="{9D8B030D-6E8A-4147-A177-3AD203B41FA5}">
                      <a16:colId xmlns:a16="http://schemas.microsoft.com/office/drawing/2014/main" val="272687802"/>
                    </a:ext>
                  </a:extLst>
                </a:gridCol>
                <a:gridCol w="3140173">
                  <a:extLst>
                    <a:ext uri="{9D8B030D-6E8A-4147-A177-3AD203B41FA5}">
                      <a16:colId xmlns:a16="http://schemas.microsoft.com/office/drawing/2014/main" val="2226949864"/>
                    </a:ext>
                  </a:extLst>
                </a:gridCol>
                <a:gridCol w="3476847">
                  <a:extLst>
                    <a:ext uri="{9D8B030D-6E8A-4147-A177-3AD203B41FA5}">
                      <a16:colId xmlns:a16="http://schemas.microsoft.com/office/drawing/2014/main" val="2775695028"/>
                    </a:ext>
                  </a:extLst>
                </a:gridCol>
                <a:gridCol w="3590031">
                  <a:extLst>
                    <a:ext uri="{9D8B030D-6E8A-4147-A177-3AD203B41FA5}">
                      <a16:colId xmlns:a16="http://schemas.microsoft.com/office/drawing/2014/main" val="1342457749"/>
                    </a:ext>
                  </a:extLst>
                </a:gridCol>
              </a:tblGrid>
              <a:tr h="0">
                <a:tc>
                  <a:txBody>
                    <a:bodyPr/>
                    <a:lstStyle/>
                    <a:p>
                      <a:endParaRPr lang="en-GB" dirty="0"/>
                    </a:p>
                  </a:txBody>
                  <a:tcPr/>
                </a:tc>
                <a:tc gridSpan="2">
                  <a:txBody>
                    <a:bodyPr/>
                    <a:lstStyle/>
                    <a:p>
                      <a:pPr algn="ctr"/>
                      <a:r>
                        <a:rPr lang="en-GB" dirty="0"/>
                        <a:t>FIRST TERM</a:t>
                      </a:r>
                    </a:p>
                  </a:txBody>
                  <a:tcPr/>
                </a:tc>
                <a:tc hMerge="1">
                  <a:txBody>
                    <a:bodyPr/>
                    <a:lstStyle/>
                    <a:p>
                      <a:r>
                        <a:rPr lang="en-GB" dirty="0"/>
                        <a:t>SECOND YEAR</a:t>
                      </a:r>
                    </a:p>
                  </a:txBody>
                  <a:tcPr/>
                </a:tc>
                <a:tc>
                  <a:txBody>
                    <a:bodyPr/>
                    <a:lstStyle/>
                    <a:p>
                      <a:r>
                        <a:rPr lang="en-GB" dirty="0"/>
                        <a:t>SECOND TERM</a:t>
                      </a:r>
                    </a:p>
                  </a:txBody>
                  <a:tcPr/>
                </a:tc>
                <a:extLst>
                  <a:ext uri="{0D108BD9-81ED-4DB2-BD59-A6C34878D82A}">
                    <a16:rowId xmlns:a16="http://schemas.microsoft.com/office/drawing/2014/main" val="508776470"/>
                  </a:ext>
                </a:extLst>
              </a:tr>
              <a:tr h="576605">
                <a:tc>
                  <a:txBody>
                    <a:bodyPr/>
                    <a:lstStyle/>
                    <a:p>
                      <a:r>
                        <a:rPr lang="en-GB" b="1" dirty="0"/>
                        <a:t>WEEK</a:t>
                      </a:r>
                    </a:p>
                  </a:txBody>
                  <a:tcPr/>
                </a:tc>
                <a:tc>
                  <a:txBody>
                    <a:bodyPr/>
                    <a:lstStyle/>
                    <a:p>
                      <a:pPr algn="ctr"/>
                      <a:r>
                        <a:rPr lang="en-GB" b="1" u="none" dirty="0"/>
                        <a:t>FIRST YEAR</a:t>
                      </a:r>
                    </a:p>
                  </a:txBody>
                  <a:tcPr/>
                </a:tc>
                <a:tc>
                  <a:txBody>
                    <a:bodyPr/>
                    <a:lstStyle/>
                    <a:p>
                      <a:pPr algn="ctr"/>
                      <a:r>
                        <a:rPr lang="en-GB" b="1" dirty="0">
                          <a:solidFill>
                            <a:srgbClr val="0072CF"/>
                          </a:solidFill>
                        </a:rPr>
                        <a:t>SECOND YEAR</a:t>
                      </a:r>
                    </a:p>
                  </a:txBody>
                  <a:tcPr/>
                </a:tc>
                <a:tc>
                  <a:txBody>
                    <a:bodyPr/>
                    <a:lstStyle/>
                    <a:p>
                      <a:r>
                        <a:rPr lang="en-GB" b="1" dirty="0">
                          <a:solidFill>
                            <a:schemeClr val="tx1"/>
                          </a:solidFill>
                        </a:rPr>
                        <a:t>FIRST YEAR ONLY</a:t>
                      </a:r>
                    </a:p>
                  </a:txBody>
                  <a:tcPr/>
                </a:tc>
                <a:extLst>
                  <a:ext uri="{0D108BD9-81ED-4DB2-BD59-A6C34878D82A}">
                    <a16:rowId xmlns:a16="http://schemas.microsoft.com/office/drawing/2014/main" val="837809088"/>
                  </a:ext>
                </a:extLst>
              </a:tr>
              <a:tr h="576605">
                <a:tc>
                  <a:txBody>
                    <a:bodyPr/>
                    <a:lstStyle/>
                    <a:p>
                      <a:pPr algn="ctr"/>
                      <a:r>
                        <a:rPr lang="en-GB" b="1" dirty="0"/>
                        <a:t>1</a:t>
                      </a:r>
                    </a:p>
                  </a:txBody>
                  <a:tcPr/>
                </a:tc>
                <a:tc>
                  <a:txBody>
                    <a:bodyPr/>
                    <a:lstStyle/>
                    <a:p>
                      <a:r>
                        <a:rPr lang="en-GB" dirty="0">
                          <a:highlight>
                            <a:srgbClr val="FFFF00"/>
                          </a:highlight>
                        </a:rPr>
                        <a:t>US: Basic principles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US: Revisit basic principles</a:t>
                      </a:r>
                    </a:p>
                  </a:txBody>
                  <a:tcPr/>
                </a:tc>
                <a:tc>
                  <a:txBody>
                    <a:bodyPr/>
                    <a:lstStyle/>
                    <a:p>
                      <a:r>
                        <a:rPr lang="en-GB" dirty="0">
                          <a:highlight>
                            <a:srgbClr val="FFFF00"/>
                          </a:highlight>
                        </a:rPr>
                        <a:t>US: Liver and biliary tract</a:t>
                      </a:r>
                    </a:p>
                  </a:txBody>
                  <a:tcPr/>
                </a:tc>
                <a:extLst>
                  <a:ext uri="{0D108BD9-81ED-4DB2-BD59-A6C34878D82A}">
                    <a16:rowId xmlns:a16="http://schemas.microsoft.com/office/drawing/2014/main" val="744277758"/>
                  </a:ext>
                </a:extLst>
              </a:tr>
              <a:tr h="576605">
                <a:tc>
                  <a:txBody>
                    <a:bodyPr/>
                    <a:lstStyle/>
                    <a:p>
                      <a:pPr algn="ctr"/>
                      <a:r>
                        <a:rPr lang="en-GB" b="1" dirty="0"/>
                        <a:t>2</a:t>
                      </a:r>
                    </a:p>
                  </a:txBody>
                  <a:tcPr/>
                </a:tc>
                <a:tc>
                  <a:txBody>
                    <a:bodyPr/>
                    <a:lstStyle/>
                    <a:p>
                      <a:r>
                        <a:rPr lang="en-GB" dirty="0"/>
                        <a:t>Clinical: Upper limb vessels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ULTRASOUND – revisit basic principles</a:t>
                      </a:r>
                    </a:p>
                  </a:txBody>
                  <a:tcPr/>
                </a:tc>
                <a:tc>
                  <a:txBody>
                    <a:bodyPr/>
                    <a:lstStyle/>
                    <a:p>
                      <a:r>
                        <a:rPr lang="en-GB" dirty="0">
                          <a:highlight>
                            <a:srgbClr val="FFFF00"/>
                          </a:highlight>
                        </a:rPr>
                        <a:t>US: Pancreas and spleen</a:t>
                      </a:r>
                    </a:p>
                  </a:txBody>
                  <a:tcPr/>
                </a:tc>
                <a:extLst>
                  <a:ext uri="{0D108BD9-81ED-4DB2-BD59-A6C34878D82A}">
                    <a16:rowId xmlns:a16="http://schemas.microsoft.com/office/drawing/2014/main" val="2927305169"/>
                  </a:ext>
                </a:extLst>
              </a:tr>
              <a:tr h="670261">
                <a:tc>
                  <a:txBody>
                    <a:bodyPr/>
                    <a:lstStyle/>
                    <a:p>
                      <a:pPr algn="ctr"/>
                      <a:r>
                        <a:rPr lang="en-GB" b="1" dirty="0"/>
                        <a:t>3</a:t>
                      </a:r>
                    </a:p>
                  </a:txBody>
                  <a:tcPr/>
                </a:tc>
                <a:tc>
                  <a:txBody>
                    <a:bodyPr/>
                    <a:lstStyle/>
                    <a:p>
                      <a:r>
                        <a:rPr lang="en-GB" dirty="0">
                          <a:highlight>
                            <a:srgbClr val="FFFF00"/>
                          </a:highlight>
                        </a:rPr>
                        <a:t>US: Upper limb vessels</a:t>
                      </a:r>
                    </a:p>
                  </a:txBody>
                  <a:tcPr/>
                </a:tc>
                <a:tc rowSpan="2">
                  <a:txBody>
                    <a:bodyPr/>
                    <a:lstStyle/>
                    <a:p>
                      <a:pPr algn="l"/>
                      <a:r>
                        <a:rPr lang="en-GB" dirty="0">
                          <a:highlight>
                            <a:srgbClr val="00FFFF"/>
                          </a:highlight>
                        </a:rPr>
                        <a:t>US: Neck vessels, central lines</a:t>
                      </a:r>
                    </a:p>
                  </a:txBody>
                  <a:tcPr/>
                </a:tc>
                <a:tc>
                  <a:txBody>
                    <a:bodyPr/>
                    <a:lstStyle/>
                    <a:p>
                      <a:r>
                        <a:rPr lang="en-GB" dirty="0">
                          <a:highlight>
                            <a:srgbClr val="FFFF00"/>
                          </a:highlight>
                        </a:rPr>
                        <a:t>US: Kidneys, aorta and </a:t>
                      </a:r>
                      <a:r>
                        <a:rPr lang="en-GB" dirty="0" err="1">
                          <a:highlight>
                            <a:srgbClr val="FFFF00"/>
                          </a:highlight>
                        </a:rPr>
                        <a:t>IVC</a:t>
                      </a:r>
                      <a:endParaRPr lang="en-GB" dirty="0">
                        <a:highlight>
                          <a:srgbClr val="FFFF00"/>
                        </a:highlight>
                      </a:endParaRPr>
                    </a:p>
                  </a:txBody>
                  <a:tcPr/>
                </a:tc>
                <a:extLst>
                  <a:ext uri="{0D108BD9-81ED-4DB2-BD59-A6C34878D82A}">
                    <a16:rowId xmlns:a16="http://schemas.microsoft.com/office/drawing/2014/main" val="3247944682"/>
                  </a:ext>
                </a:extLst>
              </a:tr>
              <a:tr h="670261">
                <a:tc>
                  <a:txBody>
                    <a:bodyPr/>
                    <a:lstStyle/>
                    <a:p>
                      <a:pPr algn="ctr"/>
                      <a:r>
                        <a:rPr lang="en-GB" b="1" dirty="0"/>
                        <a:t>4</a:t>
                      </a:r>
                    </a:p>
                  </a:txBody>
                  <a:tcPr/>
                </a:tc>
                <a:tc>
                  <a:txBody>
                    <a:bodyPr/>
                    <a:lstStyle/>
                    <a:p>
                      <a:r>
                        <a:rPr lang="en-GB" dirty="0"/>
                        <a:t>Clinical: Neurological UL examination</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ULTRASOUND – Neck vessels and central lines</a:t>
                      </a:r>
                    </a:p>
                  </a:txBody>
                  <a:tcPr/>
                </a:tc>
                <a:tc>
                  <a:txBody>
                    <a:bodyPr/>
                    <a:lstStyle/>
                    <a:p>
                      <a:r>
                        <a:rPr lang="en-GB" dirty="0"/>
                        <a:t>Clinical: Catheterisation, pelvic and rectal examination (plastic models)</a:t>
                      </a:r>
                    </a:p>
                  </a:txBody>
                  <a:tcPr/>
                </a:tc>
                <a:extLst>
                  <a:ext uri="{0D108BD9-81ED-4DB2-BD59-A6C34878D82A}">
                    <a16:rowId xmlns:a16="http://schemas.microsoft.com/office/drawing/2014/main" val="4154798433"/>
                  </a:ext>
                </a:extLst>
              </a:tr>
              <a:tr h="383006">
                <a:tc>
                  <a:txBody>
                    <a:bodyPr/>
                    <a:lstStyle/>
                    <a:p>
                      <a:pPr algn="ctr"/>
                      <a:r>
                        <a:rPr lang="en-GB" b="1" dirty="0"/>
                        <a:t>5</a:t>
                      </a:r>
                    </a:p>
                  </a:txBody>
                  <a:tcPr/>
                </a:tc>
                <a:tc>
                  <a:txBody>
                    <a:bodyPr/>
                    <a:lstStyle/>
                    <a:p>
                      <a:r>
                        <a:rPr lang="en-GB" dirty="0">
                          <a:highlight>
                            <a:srgbClr val="FFFF00"/>
                          </a:highlight>
                        </a:rPr>
                        <a:t>US: Neck vessels</a:t>
                      </a:r>
                    </a:p>
                  </a:txBody>
                  <a:tcPr/>
                </a:tc>
                <a:tc rowSpan="2">
                  <a:txBody>
                    <a:bodyPr/>
                    <a:lstStyle/>
                    <a:p>
                      <a:pPr algn="l"/>
                      <a:r>
                        <a:rPr lang="en-GB" dirty="0">
                          <a:highlight>
                            <a:srgbClr val="00FFFF"/>
                          </a:highlight>
                        </a:rPr>
                        <a:t>US: Salivary glands</a:t>
                      </a:r>
                    </a:p>
                    <a:p>
                      <a:pPr algn="l"/>
                      <a:endParaRPr lang="en-GB" dirty="0"/>
                    </a:p>
                  </a:txBody>
                  <a:tcPr/>
                </a:tc>
                <a:tc>
                  <a:txBody>
                    <a:bodyPr/>
                    <a:lstStyle/>
                    <a:p>
                      <a:r>
                        <a:rPr lang="en-GB" dirty="0">
                          <a:highlight>
                            <a:srgbClr val="FFFF00"/>
                          </a:highlight>
                        </a:rPr>
                        <a:t>US: Lower limb vessels</a:t>
                      </a:r>
                    </a:p>
                  </a:txBody>
                  <a:tcPr/>
                </a:tc>
                <a:extLst>
                  <a:ext uri="{0D108BD9-81ED-4DB2-BD59-A6C34878D82A}">
                    <a16:rowId xmlns:a16="http://schemas.microsoft.com/office/drawing/2014/main" val="1373581437"/>
                  </a:ext>
                </a:extLst>
              </a:tr>
              <a:tr h="670261">
                <a:tc>
                  <a:txBody>
                    <a:bodyPr/>
                    <a:lstStyle/>
                    <a:p>
                      <a:pPr algn="ctr"/>
                      <a:r>
                        <a:rPr lang="en-GB" b="1" dirty="0"/>
                        <a:t>6</a:t>
                      </a:r>
                    </a:p>
                  </a:txBody>
                  <a:tcPr/>
                </a:tc>
                <a:tc>
                  <a:txBody>
                    <a:bodyPr/>
                    <a:lstStyle/>
                    <a:p>
                      <a:r>
                        <a:rPr lang="en-GB" dirty="0">
                          <a:highlight>
                            <a:srgbClr val="FFFF00"/>
                          </a:highlight>
                        </a:rPr>
                        <a:t>US: Thyroid gland</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ULTRASOUND – salivary glands</a:t>
                      </a:r>
                    </a:p>
                    <a:p>
                      <a:endParaRPr lang="en-GB" dirty="0"/>
                    </a:p>
                  </a:txBody>
                  <a:tcPr/>
                </a:tc>
                <a:tc>
                  <a:txBody>
                    <a:bodyPr/>
                    <a:lstStyle/>
                    <a:p>
                      <a:r>
                        <a:rPr lang="en-GB" dirty="0"/>
                        <a:t>Clinical: Hip and knee examination</a:t>
                      </a:r>
                    </a:p>
                  </a:txBody>
                  <a:tcPr/>
                </a:tc>
                <a:extLst>
                  <a:ext uri="{0D108BD9-81ED-4DB2-BD59-A6C34878D82A}">
                    <a16:rowId xmlns:a16="http://schemas.microsoft.com/office/drawing/2014/main" val="4147699005"/>
                  </a:ext>
                </a:extLst>
              </a:tr>
              <a:tr h="383006">
                <a:tc>
                  <a:txBody>
                    <a:bodyPr/>
                    <a:lstStyle/>
                    <a:p>
                      <a:pPr algn="ctr"/>
                      <a:r>
                        <a:rPr lang="en-GB" b="1" dirty="0"/>
                        <a:t>7</a:t>
                      </a:r>
                    </a:p>
                  </a:txBody>
                  <a:tcPr/>
                </a:tc>
                <a:tc>
                  <a:txBody>
                    <a:bodyPr/>
                    <a:lstStyle/>
                    <a:p>
                      <a:r>
                        <a:rPr lang="en-GB" dirty="0">
                          <a:highlight>
                            <a:srgbClr val="FFFF00"/>
                          </a:highlight>
                        </a:rPr>
                        <a:t>US: Thoracic wall</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00FFFF"/>
                          </a:highlight>
                        </a:rPr>
                        <a:t>US: Thyroid gland, airway access</a:t>
                      </a:r>
                    </a:p>
                  </a:txBody>
                  <a:tcPr/>
                </a:tc>
                <a:tc>
                  <a:txBody>
                    <a:bodyPr/>
                    <a:lstStyle/>
                    <a:p>
                      <a:r>
                        <a:rPr lang="en-GB" dirty="0">
                          <a:highlight>
                            <a:srgbClr val="FFFF00"/>
                          </a:highlight>
                        </a:rPr>
                        <a:t>US: Lower limb tendons</a:t>
                      </a:r>
                    </a:p>
                  </a:txBody>
                  <a:tcPr/>
                </a:tc>
                <a:extLst>
                  <a:ext uri="{0D108BD9-81ED-4DB2-BD59-A6C34878D82A}">
                    <a16:rowId xmlns:a16="http://schemas.microsoft.com/office/drawing/2014/main" val="3812411533"/>
                  </a:ext>
                </a:extLst>
              </a:tr>
              <a:tr h="494233">
                <a:tc>
                  <a:txBody>
                    <a:bodyPr/>
                    <a:lstStyle/>
                    <a:p>
                      <a:pPr algn="ctr"/>
                      <a:r>
                        <a:rPr lang="en-GB" b="1" dirty="0"/>
                        <a:t>8</a:t>
                      </a:r>
                    </a:p>
                  </a:txBody>
                  <a:tcPr/>
                </a:tc>
                <a:tc>
                  <a:txBody>
                    <a:bodyPr/>
                    <a:lstStyle/>
                    <a:p>
                      <a:r>
                        <a:rPr lang="en-GB" dirty="0">
                          <a:highlight>
                            <a:srgbClr val="FFFF00"/>
                          </a:highlight>
                        </a:rPr>
                        <a:t>US: Heart chambers</a:t>
                      </a:r>
                    </a:p>
                  </a:txBody>
                  <a:tcPr/>
                </a:tc>
                <a:tc vMerge="1">
                  <a:txBody>
                    <a:bodyPr/>
                    <a:lstStyle/>
                    <a:p>
                      <a:endParaRPr lang="en-GB" dirty="0"/>
                    </a:p>
                  </a:txBody>
                  <a:tcPr/>
                </a:tc>
                <a:tc>
                  <a:txBody>
                    <a:bodyPr/>
                    <a:lstStyle/>
                    <a:p>
                      <a:r>
                        <a:rPr lang="en-GB" dirty="0"/>
                        <a:t>Clinical: Neurological LL examination</a:t>
                      </a:r>
                    </a:p>
                  </a:txBody>
                  <a:tcPr/>
                </a:tc>
                <a:extLst>
                  <a:ext uri="{0D108BD9-81ED-4DB2-BD59-A6C34878D82A}">
                    <a16:rowId xmlns:a16="http://schemas.microsoft.com/office/drawing/2014/main" val="3198349836"/>
                  </a:ext>
                </a:extLst>
              </a:tr>
            </a:tbl>
          </a:graphicData>
        </a:graphic>
      </p:graphicFrame>
    </p:spTree>
    <p:extLst>
      <p:ext uri="{BB962C8B-B14F-4D97-AF65-F5344CB8AC3E}">
        <p14:creationId xmlns:p14="http://schemas.microsoft.com/office/powerpoint/2010/main" val="12412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1334</Words>
  <Application>Microsoft Office PowerPoint</Application>
  <PresentationFormat>Widescreen</PresentationFormat>
  <Paragraphs>197</Paragraphs>
  <Slides>17</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Office Theme</vt:lpstr>
      <vt:lpstr>Custom Design</vt:lpstr>
      <vt:lpstr>Anatomy teaching in Cambridge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UIS,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Suvi Roberts</dc:creator>
  <cp:lastModifiedBy>Cecilia Brassett</cp:lastModifiedBy>
  <cp:revision>411</cp:revision>
  <dcterms:created xsi:type="dcterms:W3CDTF">2017-09-14T13:39:33Z</dcterms:created>
  <dcterms:modified xsi:type="dcterms:W3CDTF">2023-06-15T00:27:27Z</dcterms:modified>
</cp:coreProperties>
</file>