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59" r:id="rId8"/>
    <p:sldId id="260" r:id="rId9"/>
    <p:sldId id="263" r:id="rId10"/>
    <p:sldId id="261" r:id="rId11"/>
    <p:sldId id="265" r:id="rId12"/>
    <p:sldId id="262" r:id="rId13"/>
    <p:sldId id="266" r:id="rId14"/>
    <p:sldId id="267" r:id="rId15"/>
    <p:sldId id="268" r:id="rId16"/>
    <p:sldId id="269" r:id="rId17"/>
    <p:sldId id="270" r:id="rId18"/>
    <p:sldId id="271"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2EB769-B2E4-4EB9-9B17-636D0892B94A}" v="3" dt="2025-04-16T14:09:28.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C5B930-EE42-3A06-476B-2ABAB8BEF65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a:p>
        </p:txBody>
      </p:sp>
      <p:sp>
        <p:nvSpPr>
          <p:cNvPr id="3" name="Alcím 2">
            <a:extLst>
              <a:ext uri="{FF2B5EF4-FFF2-40B4-BE49-F238E27FC236}">
                <a16:creationId xmlns:a16="http://schemas.microsoft.com/office/drawing/2014/main" id="{784F89FC-EBE8-994B-711C-91FC39251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a:p>
        </p:txBody>
      </p:sp>
      <p:sp>
        <p:nvSpPr>
          <p:cNvPr id="4" name="Dátum helye 3">
            <a:extLst>
              <a:ext uri="{FF2B5EF4-FFF2-40B4-BE49-F238E27FC236}">
                <a16:creationId xmlns:a16="http://schemas.microsoft.com/office/drawing/2014/main" id="{C3559D43-4ED1-2DDA-18EC-EB6677EA9DCA}"/>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53867A64-5209-FE83-67AB-8C61BBDEF91A}"/>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4F0C20C-18B7-BFFC-9B8A-81020EFBCF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84107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BFBF8D-1FE3-9C71-0645-8913D372B94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7BD6FDA9-234B-425D-200F-CE08E957E1E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DA9F751-462B-F69B-C0D6-70C5CA5DADCB}"/>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822D1D8A-1A62-DFC7-F9C3-FC49E979DBAC}"/>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C7077A38-5F47-1E13-9824-E33863E31E4A}"/>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59961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0C803704-7AF8-5711-3FA4-E517E5C084A9}"/>
              </a:ext>
            </a:extLst>
          </p:cNvPr>
          <p:cNvSpPr>
            <a:spLocks noGrp="1"/>
          </p:cNvSpPr>
          <p:nvPr>
            <p:ph type="title" orient="vert"/>
          </p:nvPr>
        </p:nvSpPr>
        <p:spPr>
          <a:xfrm>
            <a:off x="8724900" y="365125"/>
            <a:ext cx="2628900" cy="5811838"/>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E448AD98-0F92-3888-1D74-BD1BC540CACA}"/>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49D3ED75-F9D8-BCC3-B995-57EBFEF313BD}"/>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ABB9FCF6-2228-795E-06F5-3A6FD68B594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D9EA2490-0200-ABFC-5B88-B10E5E7D3AB4}"/>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79859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13B7831-DE52-D63E-24F0-3E702B0B192F}"/>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222E2B7A-0D0F-8421-DCAF-E940F53E22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FE53F9A-5780-72CC-5035-304884EAEC5A}"/>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BDD56F3B-D0D5-E76C-0B1F-B16CBE99C33D}"/>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0204B92B-3FB6-47EF-6549-EC0DACCFF4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85303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217CC8-7D80-716F-4613-BE4400FF4B9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DCB28146-CA59-AE8D-D80E-08840318E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98F8DE3-E697-CDA4-CCC2-2A84462732BD}"/>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E82755C0-79D7-D8F5-B434-FDE734A13A2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23BEC01-4462-0512-8B0C-8654B24451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01384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DF81297-EF9E-BAF5-65F3-53B171A2671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F4192C14-66C2-5A0E-4316-2460D4A3C6CF}"/>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F3524303-6F69-87FA-A192-A7782691AC6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842ECC73-75CE-1EDE-C086-0891071BDCE2}"/>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6" name="Élőláb helye 5">
            <a:extLst>
              <a:ext uri="{FF2B5EF4-FFF2-40B4-BE49-F238E27FC236}">
                <a16:creationId xmlns:a16="http://schemas.microsoft.com/office/drawing/2014/main" id="{AE24CB62-DD06-C6AD-EA48-46E3A7EA70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B4C071-F7CA-23AA-F67B-5D20DFF232E1}"/>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42418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F5EC32-FD37-750E-0001-DF73E5C45F27}"/>
              </a:ext>
            </a:extLst>
          </p:cNvPr>
          <p:cNvSpPr>
            <a:spLocks noGrp="1"/>
          </p:cNvSpPr>
          <p:nvPr>
            <p:ph type="title"/>
          </p:nvPr>
        </p:nvSpPr>
        <p:spPr>
          <a:xfrm>
            <a:off x="839788" y="365125"/>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F62ADBC2-7596-1C21-0152-BF9185E6C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269CAB9-225B-6385-EE08-FFFB43F000E8}"/>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5202EA3C-86C9-0333-F2BF-943BBD4E5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44E29DD-AB44-8361-D6EB-ED401B8F4F9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C5FB6833-2B05-2257-0628-1B0F5BD61072}"/>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8" name="Élőláb helye 7">
            <a:extLst>
              <a:ext uri="{FF2B5EF4-FFF2-40B4-BE49-F238E27FC236}">
                <a16:creationId xmlns:a16="http://schemas.microsoft.com/office/drawing/2014/main" id="{E847EDFF-5E73-18D3-C106-57CC216181A0}"/>
              </a:ext>
            </a:extLst>
          </p:cNvPr>
          <p:cNvSpPr>
            <a:spLocks noGrp="1"/>
          </p:cNvSpPr>
          <p:nvPr>
            <p:ph type="ftr" sz="quarter" idx="11"/>
          </p:nvPr>
        </p:nvSpPr>
        <p:spPr/>
        <p:txBody>
          <a:bodyPr/>
          <a:lstStyle/>
          <a:p>
            <a:endParaRPr lang="en-US"/>
          </a:p>
        </p:txBody>
      </p:sp>
      <p:sp>
        <p:nvSpPr>
          <p:cNvPr id="9" name="Dia számának helye 8">
            <a:extLst>
              <a:ext uri="{FF2B5EF4-FFF2-40B4-BE49-F238E27FC236}">
                <a16:creationId xmlns:a16="http://schemas.microsoft.com/office/drawing/2014/main" id="{BB8C2CCC-83C9-97AF-F824-4EB86960BA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28106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FE72DA-93A2-C9B7-CC5E-FEDF759378A7}"/>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A891242E-901C-43DC-89D8-71CD936C02B8}"/>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4" name="Élőláb helye 3">
            <a:extLst>
              <a:ext uri="{FF2B5EF4-FFF2-40B4-BE49-F238E27FC236}">
                <a16:creationId xmlns:a16="http://schemas.microsoft.com/office/drawing/2014/main" id="{50EA3B0E-D012-6AD8-9EF7-C40C24164C6E}"/>
              </a:ext>
            </a:extLst>
          </p:cNvPr>
          <p:cNvSpPr>
            <a:spLocks noGrp="1"/>
          </p:cNvSpPr>
          <p:nvPr>
            <p:ph type="ftr" sz="quarter" idx="11"/>
          </p:nvPr>
        </p:nvSpPr>
        <p:spPr/>
        <p:txBody>
          <a:bodyPr/>
          <a:lstStyle/>
          <a:p>
            <a:endParaRPr lang="en-US"/>
          </a:p>
        </p:txBody>
      </p:sp>
      <p:sp>
        <p:nvSpPr>
          <p:cNvPr id="5" name="Dia számának helye 4">
            <a:extLst>
              <a:ext uri="{FF2B5EF4-FFF2-40B4-BE49-F238E27FC236}">
                <a16:creationId xmlns:a16="http://schemas.microsoft.com/office/drawing/2014/main" id="{40DD9735-AF6B-CD22-DCCA-A2635B2848B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343277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102F4A5-FB5D-4976-B3C9-8B15DC223EBB}"/>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3" name="Élőláb helye 2">
            <a:extLst>
              <a:ext uri="{FF2B5EF4-FFF2-40B4-BE49-F238E27FC236}">
                <a16:creationId xmlns:a16="http://schemas.microsoft.com/office/drawing/2014/main" id="{E90CE894-1CB2-8ED8-6F2D-100D38843817}"/>
              </a:ext>
            </a:extLst>
          </p:cNvPr>
          <p:cNvSpPr>
            <a:spLocks noGrp="1"/>
          </p:cNvSpPr>
          <p:nvPr>
            <p:ph type="ftr" sz="quarter" idx="11"/>
          </p:nvPr>
        </p:nvSpPr>
        <p:spPr/>
        <p:txBody>
          <a:bodyPr/>
          <a:lstStyle/>
          <a:p>
            <a:endParaRPr lang="en-US"/>
          </a:p>
        </p:txBody>
      </p:sp>
      <p:sp>
        <p:nvSpPr>
          <p:cNvPr id="4" name="Dia számának helye 3">
            <a:extLst>
              <a:ext uri="{FF2B5EF4-FFF2-40B4-BE49-F238E27FC236}">
                <a16:creationId xmlns:a16="http://schemas.microsoft.com/office/drawing/2014/main" id="{EBB69F0F-BF1B-0366-A4F8-D493A23A149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4222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0720D2-D654-415F-68C4-C7AE7A17428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EB14331-C192-EE9D-B294-9D9614606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17B212FC-CB31-9B9F-2D00-75C51AC97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1506CCA-43AF-CA58-CA67-9E893F9E922A}"/>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6" name="Élőláb helye 5">
            <a:extLst>
              <a:ext uri="{FF2B5EF4-FFF2-40B4-BE49-F238E27FC236}">
                <a16:creationId xmlns:a16="http://schemas.microsoft.com/office/drawing/2014/main" id="{C1A6A8D6-DE7A-E890-3960-C3C68B3902A2}"/>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40EE53-6130-97E6-64D4-6E4685DE485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66439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7F3592-3D81-C7F6-BBC6-78C7042CF12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925A614B-2751-26BB-1CB8-8433660A6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8164BE02-5B06-A988-1210-7D24361DC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EBD885B-546A-B029-16C4-9E403BEB16E3}"/>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6" name="Élőláb helye 5">
            <a:extLst>
              <a:ext uri="{FF2B5EF4-FFF2-40B4-BE49-F238E27FC236}">
                <a16:creationId xmlns:a16="http://schemas.microsoft.com/office/drawing/2014/main" id="{6864DAF4-E929-2360-9196-0673266EEE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40F6C006-C17B-2BC1-2C98-3C0BFFF7C01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52681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645EBCF-4DCB-FE4C-CC6A-2C995AB02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a:p>
        </p:txBody>
      </p:sp>
      <p:sp>
        <p:nvSpPr>
          <p:cNvPr id="3" name="Szöveg helye 2">
            <a:extLst>
              <a:ext uri="{FF2B5EF4-FFF2-40B4-BE49-F238E27FC236}">
                <a16:creationId xmlns:a16="http://schemas.microsoft.com/office/drawing/2014/main" id="{DB263B22-BEA6-4376-4B06-913F84B98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2891BCD-8D77-06EB-5D6E-945498A76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2B9B4675-6930-FE15-F4C7-560EFF1E2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a:extLst>
              <a:ext uri="{FF2B5EF4-FFF2-40B4-BE49-F238E27FC236}">
                <a16:creationId xmlns:a16="http://schemas.microsoft.com/office/drawing/2014/main" id="{6A14ED0A-5AED-3585-15A5-1FE7C6C3F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35CB-5EE9-48D1-9C44-7DAF4C1BA0B7}" type="slidenum">
              <a:rPr lang="en-US" smtClean="0"/>
              <a:t>‹#›</a:t>
            </a:fld>
            <a:endParaRPr lang="en-US"/>
          </a:p>
        </p:txBody>
      </p:sp>
    </p:spTree>
    <p:extLst>
      <p:ext uri="{BB962C8B-B14F-4D97-AF65-F5344CB8AC3E}">
        <p14:creationId xmlns:p14="http://schemas.microsoft.com/office/powerpoint/2010/main" val="32474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4.emf"/><Relationship Id="rId5" Type="http://schemas.openxmlformats.org/officeDocument/2006/relationships/image" Target="../media/image4.png"/><Relationship Id="rId10" Type="http://schemas.openxmlformats.org/officeDocument/2006/relationships/image" Target="../media/image13.emf"/><Relationship Id="rId4" Type="http://schemas.openxmlformats.org/officeDocument/2006/relationships/image" Target="../media/image3.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6.jpeg"/><Relationship Id="rId4" Type="http://schemas.openxmlformats.org/officeDocument/2006/relationships/image" Target="../media/image3.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9.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8.emf"/><Relationship Id="rId5" Type="http://schemas.openxmlformats.org/officeDocument/2006/relationships/image" Target="../media/image4.png"/><Relationship Id="rId10" Type="http://schemas.openxmlformats.org/officeDocument/2006/relationships/image" Target="../media/image17.emf"/><Relationship Id="rId4" Type="http://schemas.openxmlformats.org/officeDocument/2006/relationships/image" Target="../media/image3.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jp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jpg"/><Relationship Id="rId5" Type="http://schemas.openxmlformats.org/officeDocument/2006/relationships/image" Target="../media/image4.png"/><Relationship Id="rId10" Type="http://schemas.openxmlformats.org/officeDocument/2006/relationships/image" Target="../media/image11.jp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524000" y="1400175"/>
            <a:ext cx="9143999" cy="1484462"/>
          </a:xfrm>
        </p:spPr>
        <p:txBody>
          <a:bodyPr>
            <a:normAutofit fontScale="90000"/>
          </a:bodyPr>
          <a:lstStyle/>
          <a:p>
            <a:r>
              <a:rPr lang="en-GB" sz="3600" b="1" dirty="0">
                <a:latin typeface="+mn-lt"/>
              </a:rPr>
              <a:t>The development of the innovative educational method of ACCESSIBLE tourism in Central Europe</a:t>
            </a:r>
            <a:br>
              <a:rPr lang="en-GB" sz="3600" b="1" dirty="0">
                <a:latin typeface="+mn-lt"/>
              </a:rPr>
            </a:br>
            <a:r>
              <a:rPr lang="en-GB" sz="3100" b="1" dirty="0">
                <a:latin typeface="+mn-lt"/>
              </a:rPr>
              <a:t>2022-2-HU01-KA220-HED-000099410</a:t>
            </a:r>
            <a:endParaRPr lang="en-GB"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BDEA42DE-B55C-AA51-F473-71F7B5C46FC3}"/>
              </a:ext>
            </a:extLst>
          </p:cNvPr>
          <p:cNvPicPr>
            <a:picLocks noChangeAspect="1"/>
          </p:cNvPicPr>
          <p:nvPr/>
        </p:nvPicPr>
        <p:blipFill>
          <a:blip r:embed="rId9"/>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379493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ABEE-DC8D-2E6B-8DE3-3D8D10A8BE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1EE7AC-E53B-26D6-B02D-8530557B7BB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3584706-2332-2377-2C41-8BF037864DF1}"/>
              </a:ext>
            </a:extLst>
          </p:cNvPr>
          <p:cNvSpPr>
            <a:spLocks noGrp="1"/>
          </p:cNvSpPr>
          <p:nvPr>
            <p:ph type="ctrTitle"/>
          </p:nvPr>
        </p:nvSpPr>
        <p:spPr>
          <a:xfrm>
            <a:off x="1" y="1448790"/>
            <a:ext cx="12191999" cy="1390855"/>
          </a:xfrm>
        </p:spPr>
        <p:txBody>
          <a:bodyPr>
            <a:normAutofit/>
          </a:bodyPr>
          <a:lstStyle/>
          <a:p>
            <a:r>
              <a:rPr lang="en-GB" sz="3600" b="1" dirty="0">
                <a:latin typeface="+mn-lt"/>
              </a:rPr>
              <a:t>Site visit to a best practice project</a:t>
            </a:r>
            <a:endParaRPr lang="en-US" sz="3600" b="1" dirty="0">
              <a:latin typeface="+mn-lt"/>
            </a:endParaRPr>
          </a:p>
        </p:txBody>
      </p:sp>
      <p:pic>
        <p:nvPicPr>
          <p:cNvPr id="5" name="Kép 4">
            <a:extLst>
              <a:ext uri="{FF2B5EF4-FFF2-40B4-BE49-F238E27FC236}">
                <a16:creationId xmlns:a16="http://schemas.microsoft.com/office/drawing/2014/main" id="{FF5E0CCE-2A20-6396-D36B-BD8F8B929BF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E32F42-8EBE-345E-BB2C-BF3BC3668D5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9AAEBB0-DD53-8C66-69D8-96B3485D0DB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3254CF8-EB11-6871-8F31-2E6BF68DBD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9935F4-B551-A19F-94E4-9EB265C6F5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446311E-E342-D386-C975-7CA355B112D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A398960F-9A40-A5BB-919E-8C53534909F5}"/>
              </a:ext>
            </a:extLst>
          </p:cNvPr>
          <p:cNvPicPr>
            <a:picLocks noChangeAspect="1"/>
          </p:cNvPicPr>
          <p:nvPr/>
        </p:nvPicPr>
        <p:blipFill>
          <a:blip r:embed="rId9"/>
          <a:stretch>
            <a:fillRect/>
          </a:stretch>
        </p:blipFill>
        <p:spPr>
          <a:xfrm>
            <a:off x="4781405" y="2896513"/>
            <a:ext cx="2102696" cy="2099401"/>
          </a:xfrm>
          <a:prstGeom prst="rect">
            <a:avLst/>
          </a:prstGeom>
        </p:spPr>
      </p:pic>
    </p:spTree>
    <p:extLst>
      <p:ext uri="{BB962C8B-B14F-4D97-AF65-F5344CB8AC3E}">
        <p14:creationId xmlns:p14="http://schemas.microsoft.com/office/powerpoint/2010/main" val="3027276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51310" y="1687173"/>
            <a:ext cx="11563350" cy="3312120"/>
          </a:xfrm>
        </p:spPr>
        <p:txBody>
          <a:bodyPr>
            <a:noAutofit/>
          </a:bodyPr>
          <a:lstStyle/>
          <a:p>
            <a:pPr algn="l">
              <a:lnSpc>
                <a:spcPts val="2500"/>
              </a:lnSpc>
            </a:pPr>
            <a:r>
              <a:rPr lang="en-GB" sz="2600" dirty="0">
                <a:effectLst/>
                <a:latin typeface="+mn-lt"/>
                <a:ea typeface="Calibri" panose="020F0502020204030204" pitchFamily="34" charset="0"/>
              </a:rPr>
              <a:t>“Good practice” means a method or activity that includes ideas and procedures that promote the </a:t>
            </a:r>
            <a:r>
              <a:rPr lang="en-GB" sz="2600" dirty="0">
                <a:latin typeface="+mn-lt"/>
              </a:rPr>
              <a:t>development</a:t>
            </a:r>
            <a:r>
              <a:rPr lang="en-GB" sz="2600" dirty="0">
                <a:effectLst/>
                <a:latin typeface="+mn-lt"/>
                <a:ea typeface="Calibri" panose="020F0502020204030204" pitchFamily="34" charset="0"/>
              </a:rPr>
              <a:t> of a given business or organisation, in our case the provision of accessible tourism services, the development of high-quality service practices</a:t>
            </a:r>
            <a:br>
              <a:rPr lang="en-GB" sz="2600" dirty="0">
                <a:effectLst/>
                <a:latin typeface="+mn-lt"/>
                <a:ea typeface="Calibri" panose="020F0502020204030204" pitchFamily="34" charset="0"/>
              </a:rPr>
            </a:br>
            <a:r>
              <a:rPr lang="en-GB" sz="2600" kern="100" dirty="0">
                <a:effectLst/>
                <a:latin typeface="+mn-lt"/>
                <a:ea typeface="Calibri" panose="020F0502020204030204" pitchFamily="34" charset="0"/>
                <a:cs typeface="Times New Roman" panose="02020603050405020304" pitchFamily="18" charset="0"/>
              </a:rPr>
              <a:t>Accordingly, a good practice should be</a:t>
            </a:r>
            <a:br>
              <a:rPr lang="en-GB" sz="2600" kern="100" dirty="0">
                <a:effectLst/>
                <a:latin typeface="+mn-lt"/>
                <a:ea typeface="Calibri" panose="020F0502020204030204" pitchFamily="34" charset="0"/>
                <a:cs typeface="Times New Roman" panose="02020603050405020304" pitchFamily="18" charset="0"/>
              </a:rPr>
            </a:br>
            <a:r>
              <a:rPr lang="en-GB" sz="2600" kern="100" dirty="0">
                <a:effectLst/>
                <a:latin typeface="+mn-lt"/>
                <a:ea typeface="Calibri" panose="020F0502020204030204" pitchFamily="34" charset="0"/>
                <a:cs typeface="Times New Roman" panose="02020603050405020304" pitchFamily="18" charset="0"/>
              </a:rPr>
              <a:t>successful;</a:t>
            </a:r>
            <a:br>
              <a:rPr lang="en-GB" sz="2600" kern="100" dirty="0">
                <a:effectLst/>
                <a:latin typeface="+mn-lt"/>
                <a:ea typeface="Calibri" panose="020F0502020204030204" pitchFamily="34" charset="0"/>
                <a:cs typeface="Times New Roman" panose="02020603050405020304" pitchFamily="18" charset="0"/>
              </a:rPr>
            </a:br>
            <a:r>
              <a:rPr lang="en-GB" sz="2600" kern="100" dirty="0">
                <a:effectLst/>
                <a:latin typeface="+mn-lt"/>
                <a:ea typeface="Calibri" panose="020F0502020204030204" pitchFamily="34" charset="0"/>
                <a:cs typeface="Times New Roman" panose="02020603050405020304" pitchFamily="18" charset="0"/>
              </a:rPr>
              <a:t>innovative;</a:t>
            </a:r>
            <a:br>
              <a:rPr lang="en-GB" sz="2600" kern="100" dirty="0">
                <a:effectLst/>
                <a:latin typeface="+mn-lt"/>
                <a:ea typeface="Calibri" panose="020F0502020204030204" pitchFamily="34" charset="0"/>
                <a:cs typeface="Times New Roman" panose="02020603050405020304" pitchFamily="18" charset="0"/>
              </a:rPr>
            </a:br>
            <a:r>
              <a:rPr lang="en-GB" sz="2600" kern="100" dirty="0">
                <a:effectLst/>
                <a:latin typeface="+mn-lt"/>
                <a:ea typeface="Calibri" panose="020F0502020204030204" pitchFamily="34" charset="0"/>
                <a:cs typeface="Times New Roman" panose="02020603050405020304" pitchFamily="18" charset="0"/>
              </a:rPr>
              <a:t>applicable in other areas;</a:t>
            </a:r>
            <a:br>
              <a:rPr lang="en-GB" sz="2600" kern="100" dirty="0">
                <a:effectLst/>
                <a:latin typeface="+mn-lt"/>
                <a:ea typeface="Calibri" panose="020F0502020204030204" pitchFamily="34" charset="0"/>
                <a:cs typeface="Times New Roman" panose="02020603050405020304" pitchFamily="18" charset="0"/>
              </a:rPr>
            </a:br>
            <a:r>
              <a:rPr lang="en-GB" sz="2600" kern="100" dirty="0">
                <a:effectLst/>
                <a:latin typeface="+mn-lt"/>
                <a:ea typeface="Calibri" panose="020F0502020204030204" pitchFamily="34" charset="0"/>
                <a:cs typeface="Times New Roman" panose="02020603050405020304" pitchFamily="18" charset="0"/>
              </a:rPr>
              <a:t>sustainable; and</a:t>
            </a:r>
            <a:br>
              <a:rPr lang="en-GB" sz="2600" kern="100" dirty="0">
                <a:effectLst/>
                <a:latin typeface="+mn-lt"/>
                <a:ea typeface="Calibri" panose="020F0502020204030204" pitchFamily="34" charset="0"/>
                <a:cs typeface="Times New Roman" panose="02020603050405020304" pitchFamily="18" charset="0"/>
              </a:rPr>
            </a:br>
            <a:r>
              <a:rPr lang="en-GB" sz="2600" dirty="0">
                <a:effectLst/>
                <a:latin typeface="+mn-lt"/>
                <a:ea typeface="Calibri" panose="020F0502020204030204" pitchFamily="34" charset="0"/>
              </a:rPr>
              <a:t>a positive example for others to follow</a:t>
            </a:r>
            <a:endParaRPr lang="en-GB" sz="26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336818" y="1089759"/>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What makes a good/best practice?</a:t>
            </a:r>
            <a:endParaRPr lang="en-GB" dirty="0">
              <a:latin typeface="+mn-lt"/>
            </a:endParaRPr>
          </a:p>
        </p:txBody>
      </p:sp>
      <p:pic>
        <p:nvPicPr>
          <p:cNvPr id="14" name="Kép 13">
            <a:extLst>
              <a:ext uri="{FF2B5EF4-FFF2-40B4-BE49-F238E27FC236}">
                <a16:creationId xmlns:a16="http://schemas.microsoft.com/office/drawing/2014/main" id="{CF2F5C1A-51E8-8752-8C99-F54C3416C9B4}"/>
              </a:ext>
            </a:extLst>
          </p:cNvPr>
          <p:cNvPicPr>
            <a:picLocks noChangeAspect="1"/>
          </p:cNvPicPr>
          <p:nvPr/>
        </p:nvPicPr>
        <p:blipFill>
          <a:blip r:embed="rId10"/>
          <a:stretch>
            <a:fillRect/>
          </a:stretch>
        </p:blipFill>
        <p:spPr>
          <a:xfrm>
            <a:off x="5932985" y="2884061"/>
            <a:ext cx="2806774" cy="1910996"/>
          </a:xfrm>
          <a:prstGeom prst="rect">
            <a:avLst/>
          </a:prstGeom>
        </p:spPr>
      </p:pic>
      <p:pic>
        <p:nvPicPr>
          <p:cNvPr id="16" name="Kép 15">
            <a:extLst>
              <a:ext uri="{FF2B5EF4-FFF2-40B4-BE49-F238E27FC236}">
                <a16:creationId xmlns:a16="http://schemas.microsoft.com/office/drawing/2014/main" id="{05472DDF-EBDF-1A0D-8F28-D993F50FF7A5}"/>
              </a:ext>
            </a:extLst>
          </p:cNvPr>
          <p:cNvPicPr>
            <a:picLocks noChangeAspect="1"/>
          </p:cNvPicPr>
          <p:nvPr/>
        </p:nvPicPr>
        <p:blipFill>
          <a:blip r:embed="rId11"/>
          <a:stretch>
            <a:fillRect/>
          </a:stretch>
        </p:blipFill>
        <p:spPr>
          <a:xfrm>
            <a:off x="8896913" y="2763308"/>
            <a:ext cx="2939970" cy="2199190"/>
          </a:xfrm>
          <a:prstGeom prst="rect">
            <a:avLst/>
          </a:prstGeom>
        </p:spPr>
      </p:pic>
      <p:sp>
        <p:nvSpPr>
          <p:cNvPr id="18" name="Szövegdoboz 17">
            <a:extLst>
              <a:ext uri="{FF2B5EF4-FFF2-40B4-BE49-F238E27FC236}">
                <a16:creationId xmlns:a16="http://schemas.microsoft.com/office/drawing/2014/main" id="{680C6A24-A41F-6E78-61D7-29B419130A0D}"/>
              </a:ext>
            </a:extLst>
          </p:cNvPr>
          <p:cNvSpPr txBox="1"/>
          <p:nvPr/>
        </p:nvSpPr>
        <p:spPr>
          <a:xfrm>
            <a:off x="5398223" y="4968930"/>
            <a:ext cx="6096000" cy="369332"/>
          </a:xfrm>
          <a:prstGeom prst="rect">
            <a:avLst/>
          </a:prstGeom>
          <a:noFill/>
        </p:spPr>
        <p:txBody>
          <a:bodyPr wrap="square">
            <a:spAutoFit/>
          </a:bodyPr>
          <a:lstStyle/>
          <a:p>
            <a:r>
              <a:rPr lang="hu-HU" dirty="0"/>
              <a:t>https://www.accessibletourism.org/?i=enat.en.reports.1740</a:t>
            </a:r>
          </a:p>
        </p:txBody>
      </p:sp>
    </p:spTree>
    <p:extLst>
      <p:ext uri="{BB962C8B-B14F-4D97-AF65-F5344CB8AC3E}">
        <p14:creationId xmlns:p14="http://schemas.microsoft.com/office/powerpoint/2010/main" val="3180183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394482" y="2022333"/>
            <a:ext cx="11330554" cy="3350254"/>
          </a:xfrm>
        </p:spPr>
        <p:txBody>
          <a:bodyPr>
            <a:noAutofit/>
          </a:bodyPr>
          <a:lstStyle/>
          <a:p>
            <a:pPr algn="l"/>
            <a:r>
              <a:rPr lang="en-GB" sz="2600" dirty="0">
                <a:latin typeface="+mn-lt"/>
              </a:rPr>
              <a:t>Professional literature (domestic and occasionally international periodicals, books)</a:t>
            </a:r>
            <a:br>
              <a:rPr lang="en-GB" sz="2600" dirty="0">
                <a:latin typeface="+mn-lt"/>
              </a:rPr>
            </a:br>
            <a:r>
              <a:rPr lang="en-GB" sz="2600" dirty="0">
                <a:latin typeface="+mn-lt"/>
              </a:rPr>
              <a:t>Traditional print and electronic media (newspapers, television, radio)</a:t>
            </a:r>
            <a:br>
              <a:rPr lang="en-GB" sz="2600" dirty="0">
                <a:latin typeface="+mn-lt"/>
              </a:rPr>
            </a:br>
            <a:r>
              <a:rPr lang="en-GB" sz="2600" dirty="0">
                <a:latin typeface="+mn-lt"/>
              </a:rPr>
              <a:t>Social media</a:t>
            </a:r>
            <a:br>
              <a:rPr lang="en-GB" sz="2600" dirty="0">
                <a:latin typeface="+mn-lt"/>
              </a:rPr>
            </a:br>
            <a:r>
              <a:rPr lang="en-GB" sz="2600" dirty="0">
                <a:latin typeface="+mn-lt"/>
              </a:rPr>
              <a:t>Non-governmental organisations assisting people with disabilities</a:t>
            </a:r>
            <a:br>
              <a:rPr lang="en-GB" sz="2600" dirty="0">
                <a:latin typeface="+mn-lt"/>
              </a:rPr>
            </a:br>
            <a:r>
              <a:rPr lang="en-GB" sz="2600" dirty="0">
                <a:latin typeface="+mn-lt"/>
              </a:rPr>
              <a:t>Chambers (of commerce and industry, agriculture etc.)</a:t>
            </a:r>
            <a:br>
              <a:rPr lang="en-GB" sz="2600" dirty="0">
                <a:latin typeface="+mn-lt"/>
              </a:rPr>
            </a:br>
            <a:r>
              <a:rPr lang="en-GB" sz="2600" dirty="0">
                <a:latin typeface="+mn-lt"/>
              </a:rPr>
              <a:t>National support schemes</a:t>
            </a:r>
            <a:br>
              <a:rPr lang="en-GB" sz="2600" dirty="0">
                <a:latin typeface="+mn-lt"/>
              </a:rPr>
            </a:br>
            <a:r>
              <a:rPr lang="en-GB" sz="2600" dirty="0">
                <a:latin typeface="+mn-lt"/>
              </a:rPr>
              <a:t>Cross-border cooperations</a:t>
            </a:r>
            <a:br>
              <a:rPr lang="en-GB" sz="2600" dirty="0">
                <a:latin typeface="+mn-lt"/>
              </a:rPr>
            </a:br>
            <a:r>
              <a:rPr lang="en-GB" sz="2600" dirty="0">
                <a:latin typeface="+mn-lt"/>
              </a:rPr>
              <a:t>Personal acquaintances, knowledge</a:t>
            </a:r>
            <a:br>
              <a:rPr lang="hu-HU" sz="2600" dirty="0">
                <a:latin typeface="+mn-lt"/>
              </a:rPr>
            </a:br>
            <a:r>
              <a:rPr lang="hu-HU" sz="2600" dirty="0">
                <a:latin typeface="+mn-lt"/>
              </a:rPr>
              <a:t>…</a:t>
            </a:r>
            <a:endParaRPr lang="en-GB"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30722" y="1322159"/>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Where to collect good practices from?</a:t>
            </a:r>
            <a:endParaRPr lang="en-GB" dirty="0">
              <a:latin typeface="+mn-lt"/>
            </a:endParaRPr>
          </a:p>
        </p:txBody>
      </p:sp>
      <p:pic>
        <p:nvPicPr>
          <p:cNvPr id="14" name="Kép 13">
            <a:extLst>
              <a:ext uri="{FF2B5EF4-FFF2-40B4-BE49-F238E27FC236}">
                <a16:creationId xmlns:a16="http://schemas.microsoft.com/office/drawing/2014/main" id="{71317E54-F41C-A321-F92A-B39A083956E1}"/>
              </a:ext>
            </a:extLst>
          </p:cNvPr>
          <p:cNvPicPr>
            <a:picLocks noChangeAspect="1"/>
          </p:cNvPicPr>
          <p:nvPr/>
        </p:nvPicPr>
        <p:blipFill rotWithShape="1">
          <a:blip r:embed="rId10"/>
          <a:srcRect l="8828" t="6733" r="48907" b="27541"/>
          <a:stretch/>
        </p:blipFill>
        <p:spPr>
          <a:xfrm>
            <a:off x="7794816" y="3578367"/>
            <a:ext cx="4276430" cy="1667811"/>
          </a:xfrm>
          <a:prstGeom prst="rect">
            <a:avLst/>
          </a:prstGeom>
        </p:spPr>
      </p:pic>
    </p:spTree>
    <p:extLst>
      <p:ext uri="{BB962C8B-B14F-4D97-AF65-F5344CB8AC3E}">
        <p14:creationId xmlns:p14="http://schemas.microsoft.com/office/powerpoint/2010/main" val="674953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809F8-13A8-F961-C9B7-906A3E7CA8B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C87BAC6-6379-3E2A-B834-2CE10E0CB04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660AE4F-F7FA-F9E1-F376-BF015C86E044}"/>
              </a:ext>
            </a:extLst>
          </p:cNvPr>
          <p:cNvSpPr>
            <a:spLocks noGrp="1"/>
          </p:cNvSpPr>
          <p:nvPr>
            <p:ph type="ctrTitle"/>
          </p:nvPr>
        </p:nvSpPr>
        <p:spPr>
          <a:xfrm>
            <a:off x="271342" y="1684347"/>
            <a:ext cx="11649313" cy="808179"/>
          </a:xfrm>
        </p:spPr>
        <p:txBody>
          <a:bodyPr>
            <a:noAutofit/>
          </a:bodyPr>
          <a:lstStyle/>
          <a:p>
            <a:pPr algn="l"/>
            <a:r>
              <a:rPr lang="en-GB" sz="2400" dirty="0">
                <a:latin typeface="+mn-lt"/>
              </a:rPr>
              <a:t>By and large the same as the circle of attendees to a sensitisation event (presentation 11):</a:t>
            </a:r>
            <a:br>
              <a:rPr lang="en-GB" sz="2400" dirty="0">
                <a:latin typeface="+mn-lt"/>
              </a:rPr>
            </a:br>
            <a:r>
              <a:rPr lang="en-GB" sz="2400" dirty="0">
                <a:latin typeface="+mn-lt"/>
              </a:rPr>
              <a:t>Students of tourism related programmes and subjects in higher education</a:t>
            </a:r>
          </a:p>
        </p:txBody>
      </p:sp>
      <p:pic>
        <p:nvPicPr>
          <p:cNvPr id="5" name="Kép 4">
            <a:extLst>
              <a:ext uri="{FF2B5EF4-FFF2-40B4-BE49-F238E27FC236}">
                <a16:creationId xmlns:a16="http://schemas.microsoft.com/office/drawing/2014/main" id="{114A33BB-7C3A-EA62-EDC6-27178C78054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D7B6952-5A82-70E1-56BE-4AB60384E0F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95FC8BB-081E-8B26-9159-E609211129E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D5101C0-88A0-733E-8C20-2D508B4A1AD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2995BCC-5EDE-DDC3-C7C7-9A5263F8214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D2F43F2-8F26-B0EE-DAF8-939D2D3EAA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23CE48F-2ABA-0EFF-98F9-87E7C94BD76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2BE1121-22DE-D248-B078-AD9435B02DFA}"/>
              </a:ext>
            </a:extLst>
          </p:cNvPr>
          <p:cNvSpPr txBox="1">
            <a:spLocks/>
          </p:cNvSpPr>
          <p:nvPr/>
        </p:nvSpPr>
        <p:spPr>
          <a:xfrm>
            <a:off x="466961" y="1188957"/>
            <a:ext cx="11258073" cy="55747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Participants in a site visit to a good practice</a:t>
            </a:r>
            <a:endParaRPr lang="en-GB" dirty="0">
              <a:latin typeface="+mn-lt"/>
            </a:endParaRPr>
          </a:p>
        </p:txBody>
      </p:sp>
      <p:sp>
        <p:nvSpPr>
          <p:cNvPr id="14" name="Szövegdoboz 13">
            <a:extLst>
              <a:ext uri="{FF2B5EF4-FFF2-40B4-BE49-F238E27FC236}">
                <a16:creationId xmlns:a16="http://schemas.microsoft.com/office/drawing/2014/main" id="{5F1297DA-344C-E9AB-9902-2FF52B8D3797}"/>
              </a:ext>
            </a:extLst>
          </p:cNvPr>
          <p:cNvSpPr txBox="1"/>
          <p:nvPr/>
        </p:nvSpPr>
        <p:spPr>
          <a:xfrm>
            <a:off x="200160" y="2524005"/>
            <a:ext cx="6058399" cy="2426305"/>
          </a:xfrm>
          <a:prstGeom prst="rect">
            <a:avLst/>
          </a:prstGeom>
          <a:noFill/>
        </p:spPr>
        <p:txBody>
          <a:bodyPr wrap="square">
            <a:spAutoFit/>
          </a:bodyPr>
          <a:lstStyle/>
          <a:p>
            <a:pPr>
              <a:lnSpc>
                <a:spcPts val="2600"/>
              </a:lnSpc>
            </a:pPr>
            <a:r>
              <a:rPr lang="en-GB" sz="2400" dirty="0">
                <a:latin typeface="+mn-lt"/>
              </a:rPr>
              <a:t>Staff of secondary vocational schools specialised on tourism and catering</a:t>
            </a:r>
            <a:br>
              <a:rPr lang="en-GB" sz="2400" dirty="0">
                <a:latin typeface="+mn-lt"/>
              </a:rPr>
            </a:br>
            <a:r>
              <a:rPr lang="en-GB" sz="2400" dirty="0">
                <a:latin typeface="+mn-lt"/>
              </a:rPr>
              <a:t>Decision-makers in tourism: TDM organisations, staff of national, regional and lower-level administration system of tourism, …</a:t>
            </a:r>
            <a:br>
              <a:rPr lang="en-GB" sz="2400" dirty="0">
                <a:latin typeface="+mn-lt"/>
              </a:rPr>
            </a:br>
            <a:r>
              <a:rPr lang="en-GB" sz="2400" dirty="0">
                <a:latin typeface="+mn-lt"/>
              </a:rPr>
              <a:t>Relevant staff of mayor’s offices</a:t>
            </a:r>
            <a:br>
              <a:rPr lang="en-GB" sz="2400" dirty="0">
                <a:latin typeface="+mn-lt"/>
              </a:rPr>
            </a:br>
            <a:r>
              <a:rPr lang="en-GB" sz="2400" dirty="0">
                <a:latin typeface="+mn-lt"/>
              </a:rPr>
              <a:t>Staff of tourism information services</a:t>
            </a:r>
            <a:endParaRPr lang="hu-HU" sz="2400" dirty="0"/>
          </a:p>
        </p:txBody>
      </p:sp>
      <p:sp>
        <p:nvSpPr>
          <p:cNvPr id="16" name="Szövegdoboz 15">
            <a:extLst>
              <a:ext uri="{FF2B5EF4-FFF2-40B4-BE49-F238E27FC236}">
                <a16:creationId xmlns:a16="http://schemas.microsoft.com/office/drawing/2014/main" id="{10565C3F-FD65-7464-E6F3-295BEA959601}"/>
              </a:ext>
            </a:extLst>
          </p:cNvPr>
          <p:cNvSpPr txBox="1"/>
          <p:nvPr/>
        </p:nvSpPr>
        <p:spPr>
          <a:xfrm>
            <a:off x="6239938" y="2505370"/>
            <a:ext cx="5596945" cy="2795637"/>
          </a:xfrm>
          <a:prstGeom prst="rect">
            <a:avLst/>
          </a:prstGeom>
          <a:noFill/>
        </p:spPr>
        <p:txBody>
          <a:bodyPr wrap="square">
            <a:spAutoFit/>
          </a:bodyPr>
          <a:lstStyle/>
          <a:p>
            <a:r>
              <a:rPr lang="en-GB" sz="2400" dirty="0">
                <a:latin typeface="+mn-lt"/>
              </a:rPr>
              <a:t>Staff and owners of tourism services</a:t>
            </a:r>
            <a:endParaRPr lang="hu-HU" sz="2400" dirty="0">
              <a:latin typeface="+mn-lt"/>
            </a:endParaRPr>
          </a:p>
          <a:p>
            <a:pPr>
              <a:lnSpc>
                <a:spcPts val="2600"/>
              </a:lnSpc>
            </a:pPr>
            <a:r>
              <a:rPr lang="en-GB" sz="2400" dirty="0">
                <a:latin typeface="+mn-lt"/>
              </a:rPr>
              <a:t>Staff working at attractions</a:t>
            </a:r>
            <a:br>
              <a:rPr lang="en-GB" sz="2400" dirty="0">
                <a:latin typeface="+mn-lt"/>
              </a:rPr>
            </a:br>
            <a:r>
              <a:rPr lang="en-GB" sz="2400" dirty="0">
                <a:latin typeface="+mn-lt"/>
              </a:rPr>
              <a:t>Decision-makers and staff of a similar organisation or business as the one visited</a:t>
            </a:r>
            <a:br>
              <a:rPr lang="en-GB" sz="2400" dirty="0">
                <a:latin typeface="+mn-lt"/>
              </a:rPr>
            </a:br>
            <a:r>
              <a:rPr lang="en-GB" sz="2400" dirty="0">
                <a:latin typeface="+mn-lt"/>
              </a:rPr>
              <a:t>People living with disabilities, organisations assisting them who might benefit from the experience</a:t>
            </a:r>
            <a:br>
              <a:rPr lang="en-GB" sz="2400" dirty="0">
                <a:latin typeface="+mn-lt"/>
              </a:rPr>
            </a:br>
            <a:r>
              <a:rPr lang="en-GB" sz="2400" dirty="0">
                <a:latin typeface="+mn-lt"/>
              </a:rPr>
              <a:t>…</a:t>
            </a:r>
            <a:endParaRPr lang="en-GB" sz="2400" dirty="0"/>
          </a:p>
        </p:txBody>
      </p:sp>
    </p:spTree>
    <p:extLst>
      <p:ext uri="{BB962C8B-B14F-4D97-AF65-F5344CB8AC3E}">
        <p14:creationId xmlns:p14="http://schemas.microsoft.com/office/powerpoint/2010/main" val="2866318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381520" y="2065068"/>
            <a:ext cx="6962255" cy="3101919"/>
          </a:xfrm>
        </p:spPr>
        <p:txBody>
          <a:bodyPr>
            <a:normAutofit/>
          </a:bodyPr>
          <a:lstStyle/>
          <a:p>
            <a:pPr algn="l"/>
            <a:r>
              <a:rPr lang="en-GB" sz="2600" dirty="0">
                <a:latin typeface="+mn-lt"/>
              </a:rPr>
              <a:t>Decision made on what best practice to visit</a:t>
            </a:r>
            <a:br>
              <a:rPr lang="en-GB" sz="2600" dirty="0">
                <a:latin typeface="+mn-lt"/>
              </a:rPr>
            </a:br>
            <a:r>
              <a:rPr lang="en-GB" sz="2600" dirty="0">
                <a:latin typeface="+mn-lt"/>
              </a:rPr>
              <a:t>Get contact person’s details</a:t>
            </a:r>
            <a:br>
              <a:rPr lang="en-GB" sz="2600" dirty="0">
                <a:latin typeface="+mn-lt"/>
              </a:rPr>
            </a:br>
            <a:r>
              <a:rPr lang="en-GB" sz="2600" dirty="0">
                <a:latin typeface="+mn-lt"/>
              </a:rPr>
              <a:t>Agreement on a suitable date</a:t>
            </a:r>
            <a:br>
              <a:rPr lang="en-GB" sz="2600" dirty="0">
                <a:latin typeface="+mn-lt"/>
              </a:rPr>
            </a:br>
            <a:r>
              <a:rPr lang="en-GB" sz="2600" dirty="0">
                <a:latin typeface="+mn-lt"/>
              </a:rPr>
              <a:t>Decision on the circle of attendees who may benefit the most from the site visit</a:t>
            </a:r>
            <a:br>
              <a:rPr lang="en-GB" sz="2600" dirty="0">
                <a:latin typeface="+mn-lt"/>
              </a:rPr>
            </a:br>
            <a:r>
              <a:rPr lang="en-GB" sz="2600" dirty="0">
                <a:latin typeface="+mn-lt"/>
              </a:rPr>
              <a:t>Assessing the interest, possible number of participants</a:t>
            </a:r>
            <a:br>
              <a:rPr lang="en-GB" sz="2600" dirty="0">
                <a:latin typeface="+mn-lt"/>
              </a:rPr>
            </a:br>
            <a:r>
              <a:rPr lang="en-GB" sz="2600" dirty="0">
                <a:latin typeface="+mn-lt"/>
              </a:rPr>
              <a:t>Organising media presence (if necessary)</a:t>
            </a: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105647" y="1241435"/>
            <a:ext cx="5533153" cy="7161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Organising a site visit</a:t>
            </a:r>
            <a:endParaRPr lang="en-GB" dirty="0">
              <a:latin typeface="+mn-lt"/>
            </a:endParaRPr>
          </a:p>
        </p:txBody>
      </p:sp>
      <p:pic>
        <p:nvPicPr>
          <p:cNvPr id="14" name="Kép 13" descr="A képen személy, ruházat, ember, mosoly látható&#10;&#10;Automatikusan generált leírás">
            <a:extLst>
              <a:ext uri="{FF2B5EF4-FFF2-40B4-BE49-F238E27FC236}">
                <a16:creationId xmlns:a16="http://schemas.microsoft.com/office/drawing/2014/main" id="{CB7D8748-14A4-99EC-9747-75F8489307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76638" y="1028817"/>
            <a:ext cx="5236432" cy="3534591"/>
          </a:xfrm>
          <a:prstGeom prst="rect">
            <a:avLst/>
          </a:prstGeom>
        </p:spPr>
      </p:pic>
      <p:sp>
        <p:nvSpPr>
          <p:cNvPr id="16" name="Szövegdoboz 15">
            <a:extLst>
              <a:ext uri="{FF2B5EF4-FFF2-40B4-BE49-F238E27FC236}">
                <a16:creationId xmlns:a16="http://schemas.microsoft.com/office/drawing/2014/main" id="{F1643E77-DF96-969B-8680-B463324D4EDE}"/>
              </a:ext>
            </a:extLst>
          </p:cNvPr>
          <p:cNvSpPr txBox="1"/>
          <p:nvPr/>
        </p:nvSpPr>
        <p:spPr>
          <a:xfrm>
            <a:off x="5932985" y="4657505"/>
            <a:ext cx="6096000" cy="646331"/>
          </a:xfrm>
          <a:prstGeom prst="rect">
            <a:avLst/>
          </a:prstGeom>
          <a:noFill/>
        </p:spPr>
        <p:txBody>
          <a:bodyPr wrap="square">
            <a:spAutoFit/>
          </a:bodyPr>
          <a:lstStyle/>
          <a:p>
            <a:pPr algn="r"/>
            <a:r>
              <a:rPr lang="hu-HU" dirty="0"/>
              <a:t>https://employabilities.ab.ca/tips-for-employers-who-want-to-hire-people-with-disabilities/</a:t>
            </a:r>
          </a:p>
        </p:txBody>
      </p:sp>
    </p:spTree>
    <p:extLst>
      <p:ext uri="{BB962C8B-B14F-4D97-AF65-F5344CB8AC3E}">
        <p14:creationId xmlns:p14="http://schemas.microsoft.com/office/powerpoint/2010/main" val="383883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16C1F-3AF1-1EE8-3EEB-82D3C8CBDA4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9CADFC0-C11A-931D-1BC8-2C58DF9A8CD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9C86D83-AD95-329A-750A-E801A8E8383D}"/>
              </a:ext>
            </a:extLst>
          </p:cNvPr>
          <p:cNvSpPr>
            <a:spLocks noGrp="1"/>
          </p:cNvSpPr>
          <p:nvPr>
            <p:ph type="ctrTitle"/>
          </p:nvPr>
        </p:nvSpPr>
        <p:spPr>
          <a:xfrm>
            <a:off x="263283" y="1956028"/>
            <a:ext cx="11665433" cy="3290106"/>
          </a:xfrm>
        </p:spPr>
        <p:txBody>
          <a:bodyPr>
            <a:noAutofit/>
          </a:bodyPr>
          <a:lstStyle/>
          <a:p>
            <a:pPr algn="l"/>
            <a:r>
              <a:rPr lang="en-GB" sz="2600" dirty="0">
                <a:latin typeface="+mn-lt"/>
              </a:rPr>
              <a:t>Greetings by a responsible and competent person</a:t>
            </a:r>
            <a:br>
              <a:rPr lang="en-GB" sz="2600" dirty="0">
                <a:latin typeface="+mn-lt"/>
              </a:rPr>
            </a:br>
            <a:r>
              <a:rPr lang="en-GB" sz="2600" dirty="0">
                <a:latin typeface="+mn-lt"/>
              </a:rPr>
              <a:t>Site visit: introduction to the most useful of most interesting part(s) of the project/site/business/organisation</a:t>
            </a:r>
            <a:br>
              <a:rPr lang="en-GB" sz="2600" dirty="0">
                <a:latin typeface="+mn-lt"/>
              </a:rPr>
            </a:br>
            <a:r>
              <a:rPr lang="en-GB" sz="2600" dirty="0">
                <a:latin typeface="+mn-lt"/>
              </a:rPr>
              <a:t>Q&amp;A session – or questions continuously answered by the host(s)</a:t>
            </a:r>
            <a:br>
              <a:rPr lang="en-GB" sz="2600" dirty="0">
                <a:latin typeface="+mn-lt"/>
              </a:rPr>
            </a:br>
            <a:r>
              <a:rPr lang="en-GB" sz="2600" dirty="0">
                <a:latin typeface="+mn-lt"/>
              </a:rPr>
              <a:t>Get feedback from participants after the visit on what to adapt from the experiences of the site visit</a:t>
            </a:r>
            <a:br>
              <a:rPr lang="en-GB" sz="2600" dirty="0">
                <a:latin typeface="+mn-lt"/>
              </a:rPr>
            </a:br>
            <a:r>
              <a:rPr lang="en-GB" sz="2600" dirty="0">
                <a:latin typeface="+mn-lt"/>
              </a:rPr>
              <a:t>A written memo summarising the findings and the main conclusions, focusing on the adaptability of the good practice elsewhere</a:t>
            </a:r>
            <a:br>
              <a:rPr lang="en-GB" sz="2600" dirty="0">
                <a:latin typeface="+mn-lt"/>
              </a:rPr>
            </a:br>
            <a:r>
              <a:rPr lang="en-GB" sz="2600" dirty="0">
                <a:latin typeface="+mn-lt"/>
              </a:rPr>
              <a:t>Feedback to and thanking the host for the event</a:t>
            </a:r>
          </a:p>
        </p:txBody>
      </p:sp>
      <p:pic>
        <p:nvPicPr>
          <p:cNvPr id="5" name="Kép 4">
            <a:extLst>
              <a:ext uri="{FF2B5EF4-FFF2-40B4-BE49-F238E27FC236}">
                <a16:creationId xmlns:a16="http://schemas.microsoft.com/office/drawing/2014/main" id="{8C5D42D4-4521-5A41-6F2B-E43D2216E7D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AAE0CB0-69D9-98F8-567A-E6D437A545C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B18A039-07D8-379C-1EDF-4B8D3F836C8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2A16BE3-A261-B168-7766-6EFA75040E0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DFB2F94-58EE-65AB-1F74-57CD75DEA50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E012B0A-3944-A3EE-2EA5-CEE015523EC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236EAE2-86EC-7D1A-2DAE-E4ACAD2B90A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F5737C5-0431-2522-584F-E2A2DE56BC3B}"/>
              </a:ext>
            </a:extLst>
          </p:cNvPr>
          <p:cNvSpPr txBox="1">
            <a:spLocks/>
          </p:cNvSpPr>
          <p:nvPr/>
        </p:nvSpPr>
        <p:spPr>
          <a:xfrm>
            <a:off x="466962" y="1255704"/>
            <a:ext cx="11258073" cy="6009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Schedule of a site visit to a good practice</a:t>
            </a:r>
            <a:endParaRPr lang="en-GB" dirty="0">
              <a:latin typeface="+mn-lt"/>
            </a:endParaRPr>
          </a:p>
        </p:txBody>
      </p:sp>
    </p:spTree>
    <p:extLst>
      <p:ext uri="{BB962C8B-B14F-4D97-AF65-F5344CB8AC3E}">
        <p14:creationId xmlns:p14="http://schemas.microsoft.com/office/powerpoint/2010/main" val="472171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9"/>
          <a:stretch>
            <a:fillRect/>
          </a:stretch>
        </p:blipFill>
        <p:spPr>
          <a:xfrm>
            <a:off x="5246095" y="21008"/>
            <a:ext cx="1373780" cy="1377773"/>
          </a:xfrm>
          <a:prstGeom prst="rect">
            <a:avLst/>
          </a:prstGeom>
        </p:spPr>
      </p:pic>
      <p:pic>
        <p:nvPicPr>
          <p:cNvPr id="14" name="Kép 13">
            <a:extLst>
              <a:ext uri="{FF2B5EF4-FFF2-40B4-BE49-F238E27FC236}">
                <a16:creationId xmlns:a16="http://schemas.microsoft.com/office/drawing/2014/main" id="{EDCA3B9F-E6C4-8F37-0993-115940E1C2FA}"/>
              </a:ext>
            </a:extLst>
          </p:cNvPr>
          <p:cNvPicPr>
            <a:picLocks noChangeAspect="1"/>
          </p:cNvPicPr>
          <p:nvPr/>
        </p:nvPicPr>
        <p:blipFill rotWithShape="1">
          <a:blip r:embed="rId10"/>
          <a:srcRect t="1821" b="2279"/>
          <a:stretch/>
        </p:blipFill>
        <p:spPr>
          <a:xfrm>
            <a:off x="8425102" y="866056"/>
            <a:ext cx="3517948" cy="4373354"/>
          </a:xfrm>
          <a:prstGeom prst="rect">
            <a:avLst/>
          </a:prstGeom>
        </p:spPr>
      </p:pic>
      <p:pic>
        <p:nvPicPr>
          <p:cNvPr id="16" name="Kép 15">
            <a:extLst>
              <a:ext uri="{FF2B5EF4-FFF2-40B4-BE49-F238E27FC236}">
                <a16:creationId xmlns:a16="http://schemas.microsoft.com/office/drawing/2014/main" id="{839BBFEC-49F0-823D-DD0B-FEDA88DF0267}"/>
              </a:ext>
            </a:extLst>
          </p:cNvPr>
          <p:cNvPicPr>
            <a:picLocks noChangeAspect="1"/>
          </p:cNvPicPr>
          <p:nvPr/>
        </p:nvPicPr>
        <p:blipFill>
          <a:blip r:embed="rId11"/>
          <a:stretch>
            <a:fillRect/>
          </a:stretch>
        </p:blipFill>
        <p:spPr>
          <a:xfrm>
            <a:off x="5535015" y="1383912"/>
            <a:ext cx="2637435" cy="3732098"/>
          </a:xfrm>
          <a:prstGeom prst="rect">
            <a:avLst/>
          </a:prstGeom>
        </p:spPr>
      </p:pic>
      <p:pic>
        <p:nvPicPr>
          <p:cNvPr id="20" name="Kép 19">
            <a:extLst>
              <a:ext uri="{FF2B5EF4-FFF2-40B4-BE49-F238E27FC236}">
                <a16:creationId xmlns:a16="http://schemas.microsoft.com/office/drawing/2014/main" id="{33959F83-27DC-C5C4-8C4B-08E3037A71DE}"/>
              </a:ext>
            </a:extLst>
          </p:cNvPr>
          <p:cNvPicPr>
            <a:picLocks noChangeAspect="1"/>
          </p:cNvPicPr>
          <p:nvPr/>
        </p:nvPicPr>
        <p:blipFill rotWithShape="1">
          <a:blip r:embed="rId12"/>
          <a:srcRect r="9649" b="14553"/>
          <a:stretch/>
        </p:blipFill>
        <p:spPr>
          <a:xfrm>
            <a:off x="2026587" y="877990"/>
            <a:ext cx="3219508" cy="4280003"/>
          </a:xfrm>
          <a:prstGeom prst="rect">
            <a:avLst/>
          </a:prstGeom>
        </p:spPr>
      </p:pic>
      <p:sp>
        <p:nvSpPr>
          <p:cNvPr id="21" name="Cím 1">
            <a:extLst>
              <a:ext uri="{FF2B5EF4-FFF2-40B4-BE49-F238E27FC236}">
                <a16:creationId xmlns:a16="http://schemas.microsoft.com/office/drawing/2014/main" id="{C7D2BDDE-D812-61A3-52B9-DFC427598618}"/>
              </a:ext>
            </a:extLst>
          </p:cNvPr>
          <p:cNvSpPr txBox="1">
            <a:spLocks/>
          </p:cNvSpPr>
          <p:nvPr/>
        </p:nvSpPr>
        <p:spPr>
          <a:xfrm>
            <a:off x="77500" y="2670852"/>
            <a:ext cx="2637125" cy="19821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mn-lt"/>
              </a:rPr>
              <a:t>Examples for international good practices</a:t>
            </a:r>
            <a:endParaRPr lang="en-GB" sz="3200" dirty="0">
              <a:latin typeface="+mn-lt"/>
            </a:endParaRPr>
          </a:p>
        </p:txBody>
      </p:sp>
    </p:spTree>
    <p:extLst>
      <p:ext uri="{BB962C8B-B14F-4D97-AF65-F5344CB8AC3E}">
        <p14:creationId xmlns:p14="http://schemas.microsoft.com/office/powerpoint/2010/main" val="1647709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ABEE-DC8D-2E6B-8DE3-3D8D10A8BE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1EE7AC-E53B-26D6-B02D-8530557B7BB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3584706-2332-2377-2C41-8BF037864DF1}"/>
              </a:ext>
            </a:extLst>
          </p:cNvPr>
          <p:cNvSpPr>
            <a:spLocks noGrp="1"/>
          </p:cNvSpPr>
          <p:nvPr>
            <p:ph type="ctrTitle"/>
          </p:nvPr>
        </p:nvSpPr>
        <p:spPr>
          <a:xfrm>
            <a:off x="280987" y="1489379"/>
            <a:ext cx="11630025" cy="1390855"/>
          </a:xfrm>
        </p:spPr>
        <p:txBody>
          <a:bodyPr>
            <a:normAutofit fontScale="90000"/>
          </a:bodyPr>
          <a:lstStyle/>
          <a:p>
            <a:r>
              <a:rPr lang="en-GB" sz="3600" b="1" noProof="0" dirty="0">
                <a:latin typeface="+mn-lt"/>
              </a:rPr>
              <a:t>12. A sensitisation event. A session with persons living with disabilities</a:t>
            </a:r>
            <a:br>
              <a:rPr lang="en-GB" sz="3600" b="1" noProof="0" dirty="0">
                <a:latin typeface="+mn-lt"/>
              </a:rPr>
            </a:br>
            <a:r>
              <a:rPr lang="en-GB" sz="3600" b="1" noProof="0" dirty="0">
                <a:latin typeface="+mn-lt"/>
              </a:rPr>
              <a:t>Site visit to a best practice project</a:t>
            </a:r>
          </a:p>
        </p:txBody>
      </p:sp>
      <p:pic>
        <p:nvPicPr>
          <p:cNvPr id="5" name="Kép 4">
            <a:extLst>
              <a:ext uri="{FF2B5EF4-FFF2-40B4-BE49-F238E27FC236}">
                <a16:creationId xmlns:a16="http://schemas.microsoft.com/office/drawing/2014/main" id="{FF5E0CCE-2A20-6396-D36B-BD8F8B929BF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E32F42-8EBE-345E-BB2C-BF3BC3668D5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9AAEBB0-DD53-8C66-69D8-96B3485D0DB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3254CF8-EB11-6871-8F31-2E6BF68DBD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9935F4-B551-A19F-94E4-9EB265C6F5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446311E-E342-D386-C975-7CA355B112D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A398960F-9A40-A5BB-919E-8C53534909F5}"/>
              </a:ext>
            </a:extLst>
          </p:cNvPr>
          <p:cNvPicPr>
            <a:picLocks noChangeAspect="1"/>
          </p:cNvPicPr>
          <p:nvPr/>
        </p:nvPicPr>
        <p:blipFill>
          <a:blip r:embed="rId9"/>
          <a:stretch>
            <a:fillRect/>
          </a:stretch>
        </p:blipFill>
        <p:spPr>
          <a:xfrm>
            <a:off x="4781405" y="2896513"/>
            <a:ext cx="2102696" cy="2099401"/>
          </a:xfrm>
          <a:prstGeom prst="rect">
            <a:avLst/>
          </a:prstGeom>
        </p:spPr>
      </p:pic>
    </p:spTree>
    <p:extLst>
      <p:ext uri="{BB962C8B-B14F-4D97-AF65-F5344CB8AC3E}">
        <p14:creationId xmlns:p14="http://schemas.microsoft.com/office/powerpoint/2010/main" val="1645023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242065" y="1845789"/>
            <a:ext cx="11749910" cy="3352328"/>
          </a:xfrm>
        </p:spPr>
        <p:txBody>
          <a:bodyPr>
            <a:noAutofit/>
          </a:bodyPr>
          <a:lstStyle/>
          <a:p>
            <a:pPr algn="l"/>
            <a:r>
              <a:rPr lang="en-GB" sz="2600" dirty="0">
                <a:latin typeface="+mn-lt"/>
              </a:rPr>
              <a:t>Proving the importance of accessible tourism: passing on information, facts and figures, the significance of the issue in contemporary tourism and its probably even more important role in the future in tourism</a:t>
            </a:r>
            <a:br>
              <a:rPr lang="en-GB" sz="2600" dirty="0">
                <a:latin typeface="+mn-lt"/>
              </a:rPr>
            </a:br>
            <a:r>
              <a:rPr lang="en-GB" sz="2600" dirty="0">
                <a:latin typeface="+mn-lt"/>
              </a:rPr>
              <a:t>Focusing on the moral aspects of accessible tourism: this segment is not only a lucrative and until now largely untapped segment of tourism but also a segment whose servicing is a moral obligation of us all – society as a whole, businesses and organisations involved in any sector of tourism, and all individuals</a:t>
            </a:r>
            <a:br>
              <a:rPr lang="en-GB" sz="2600" dirty="0">
                <a:latin typeface="+mn-lt"/>
              </a:rPr>
            </a:br>
            <a:r>
              <a:rPr lang="en-GB" sz="2600" dirty="0">
                <a:latin typeface="+mn-lt"/>
              </a:rPr>
              <a:t>Making people with and ones without disabilities meet – the encounters in life are not always obvious</a:t>
            </a: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242065" y="1217664"/>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aim of the sensitisation event</a:t>
            </a:r>
            <a:endParaRPr lang="en-GB" dirty="0">
              <a:latin typeface="+mn-lt"/>
            </a:endParaRPr>
          </a:p>
        </p:txBody>
      </p:sp>
    </p:spTree>
    <p:extLst>
      <p:ext uri="{BB962C8B-B14F-4D97-AF65-F5344CB8AC3E}">
        <p14:creationId xmlns:p14="http://schemas.microsoft.com/office/powerpoint/2010/main" val="1441212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417616" y="1952625"/>
            <a:ext cx="11356766" cy="3286785"/>
          </a:xfrm>
        </p:spPr>
        <p:txBody>
          <a:bodyPr>
            <a:noAutofit/>
          </a:bodyPr>
          <a:lstStyle/>
          <a:p>
            <a:pPr algn="l"/>
            <a:r>
              <a:rPr lang="en-GB" sz="2600" dirty="0">
                <a:latin typeface="+mn-lt"/>
              </a:rPr>
              <a:t>Students of tourism related programmes and subjects in higher education</a:t>
            </a:r>
            <a:br>
              <a:rPr lang="en-GB" sz="2600" dirty="0">
                <a:latin typeface="+mn-lt"/>
              </a:rPr>
            </a:br>
            <a:r>
              <a:rPr lang="en-GB" sz="2600" dirty="0">
                <a:latin typeface="+mn-lt"/>
              </a:rPr>
              <a:t>Staff of secondary vocational schools specialised on tourism and catering</a:t>
            </a:r>
            <a:br>
              <a:rPr lang="en-GB" sz="2600" dirty="0">
                <a:latin typeface="+mn-lt"/>
              </a:rPr>
            </a:br>
            <a:r>
              <a:rPr lang="en-GB" sz="2600" dirty="0">
                <a:latin typeface="+mn-lt"/>
              </a:rPr>
              <a:t>Decision-makers in tourism: TDM organisations, staff of the national, regional and lower-level administration system of tourism, …</a:t>
            </a:r>
            <a:br>
              <a:rPr lang="en-GB" sz="2600" dirty="0">
                <a:latin typeface="+mn-lt"/>
              </a:rPr>
            </a:br>
            <a:r>
              <a:rPr lang="en-GB" sz="2600" dirty="0">
                <a:latin typeface="+mn-lt"/>
              </a:rPr>
              <a:t>Relevant staff of mayor’s offices</a:t>
            </a:r>
            <a:br>
              <a:rPr lang="en-GB" sz="2600" dirty="0">
                <a:latin typeface="+mn-lt"/>
              </a:rPr>
            </a:br>
            <a:r>
              <a:rPr lang="en-GB" sz="2600" dirty="0">
                <a:latin typeface="+mn-lt"/>
              </a:rPr>
              <a:t>Staff of tourism information services</a:t>
            </a:r>
            <a:br>
              <a:rPr lang="en-GB" sz="2600" dirty="0">
                <a:latin typeface="+mn-lt"/>
              </a:rPr>
            </a:br>
            <a:r>
              <a:rPr lang="en-GB" sz="2600" dirty="0">
                <a:latin typeface="+mn-lt"/>
              </a:rPr>
              <a:t>Staff and owners of tourism services</a:t>
            </a:r>
            <a:br>
              <a:rPr lang="en-GB" sz="2600" dirty="0">
                <a:latin typeface="+mn-lt"/>
              </a:rPr>
            </a:br>
            <a:r>
              <a:rPr lang="en-GB" sz="2600" dirty="0">
                <a:latin typeface="+mn-lt"/>
              </a:rPr>
              <a:t>Staff working at attractions</a:t>
            </a:r>
            <a:br>
              <a:rPr lang="en-GB" sz="2600" dirty="0">
                <a:latin typeface="+mn-lt"/>
              </a:rPr>
            </a:br>
            <a:r>
              <a:rPr lang="en-GB" sz="2600" dirty="0">
                <a:latin typeface="+mn-lt"/>
              </a:rPr>
              <a:t>…</a:t>
            </a: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17616" y="1146488"/>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Attendees to be invited</a:t>
            </a:r>
            <a:endParaRPr lang="en-GB" dirty="0">
              <a:latin typeface="+mn-lt"/>
            </a:endParaRPr>
          </a:p>
        </p:txBody>
      </p:sp>
    </p:spTree>
    <p:extLst>
      <p:ext uri="{BB962C8B-B14F-4D97-AF65-F5344CB8AC3E}">
        <p14:creationId xmlns:p14="http://schemas.microsoft.com/office/powerpoint/2010/main" val="4239364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809F8-13A8-F961-C9B7-906A3E7CA8B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C87BAC6-6379-3E2A-B834-2CE10E0CB04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660AE4F-F7FA-F9E1-F376-BF015C86E044}"/>
              </a:ext>
            </a:extLst>
          </p:cNvPr>
          <p:cNvSpPr>
            <a:spLocks noGrp="1"/>
          </p:cNvSpPr>
          <p:nvPr>
            <p:ph type="ctrTitle"/>
          </p:nvPr>
        </p:nvSpPr>
        <p:spPr>
          <a:xfrm>
            <a:off x="280986" y="2634426"/>
            <a:ext cx="11630025" cy="2532562"/>
          </a:xfrm>
        </p:spPr>
        <p:txBody>
          <a:bodyPr>
            <a:noAutofit/>
          </a:bodyPr>
          <a:lstStyle/>
          <a:p>
            <a:pPr algn="l"/>
            <a:r>
              <a:rPr lang="en-GB" sz="2600" dirty="0">
                <a:latin typeface="+mn-lt"/>
              </a:rPr>
              <a:t>Personal contacts</a:t>
            </a:r>
            <a:br>
              <a:rPr lang="en-GB" sz="2600" dirty="0">
                <a:latin typeface="+mn-lt"/>
              </a:rPr>
            </a:br>
            <a:r>
              <a:rPr lang="en-GB" sz="2600" dirty="0">
                <a:latin typeface="+mn-lt"/>
              </a:rPr>
              <a:t>Snowball sampling: participants are asked to assist the moderator of the event in identifying other potential subjects, i.e. other potential participants at the sensitisation event</a:t>
            </a:r>
            <a:br>
              <a:rPr lang="en-GB" sz="2600" dirty="0">
                <a:latin typeface="+mn-lt"/>
              </a:rPr>
            </a:br>
            <a:r>
              <a:rPr lang="en-GB" sz="2600" dirty="0">
                <a:latin typeface="+mn-lt"/>
              </a:rPr>
              <a:t>Directory of organisations (especially NGOs) specialised on the assistance of people with disabilities</a:t>
            </a:r>
            <a:br>
              <a:rPr lang="en-GB" sz="2600" dirty="0">
                <a:latin typeface="+mn-lt"/>
              </a:rPr>
            </a:br>
            <a:r>
              <a:rPr lang="en-GB" sz="2600" dirty="0">
                <a:latin typeface="+mn-lt"/>
              </a:rPr>
              <a:t>Social media like LinkedIn, Meta etc.</a:t>
            </a:r>
          </a:p>
        </p:txBody>
      </p:sp>
      <p:pic>
        <p:nvPicPr>
          <p:cNvPr id="5" name="Kép 4">
            <a:extLst>
              <a:ext uri="{FF2B5EF4-FFF2-40B4-BE49-F238E27FC236}">
                <a16:creationId xmlns:a16="http://schemas.microsoft.com/office/drawing/2014/main" id="{114A33BB-7C3A-EA62-EDC6-27178C78054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D7B6952-5A82-70E1-56BE-4AB60384E0F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95FC8BB-081E-8B26-9159-E609211129E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D5101C0-88A0-733E-8C20-2D508B4A1AD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2995BCC-5EDE-DDC3-C7C7-9A5263F8214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D2F43F2-8F26-B0EE-DAF8-939D2D3EAA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23CE48F-2ABA-0EFF-98F9-87E7C94BD76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2BE1121-22DE-D248-B078-AD9435B02DFA}"/>
              </a:ext>
            </a:extLst>
          </p:cNvPr>
          <p:cNvSpPr txBox="1">
            <a:spLocks/>
          </p:cNvSpPr>
          <p:nvPr/>
        </p:nvSpPr>
        <p:spPr>
          <a:xfrm>
            <a:off x="466963" y="1359015"/>
            <a:ext cx="11258073" cy="578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mn-lt"/>
              </a:rPr>
              <a:t>People with disabilities to be invited – and how to contact them</a:t>
            </a:r>
            <a:endParaRPr lang="en-GB" sz="3200" dirty="0">
              <a:latin typeface="+mn-lt"/>
            </a:endParaRPr>
          </a:p>
        </p:txBody>
      </p:sp>
    </p:spTree>
    <p:extLst>
      <p:ext uri="{BB962C8B-B14F-4D97-AF65-F5344CB8AC3E}">
        <p14:creationId xmlns:p14="http://schemas.microsoft.com/office/powerpoint/2010/main" val="3346443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F449E7-14BD-73FC-8D1F-019861A48EB1}"/>
              </a:ext>
            </a:extLst>
          </p:cNvPr>
          <p:cNvSpPr>
            <a:spLocks noGrp="1"/>
          </p:cNvSpPr>
          <p:nvPr>
            <p:ph type="ctrTitle"/>
          </p:nvPr>
        </p:nvSpPr>
        <p:spPr>
          <a:xfrm>
            <a:off x="180975" y="2258827"/>
            <a:ext cx="6438900" cy="3054913"/>
          </a:xfrm>
        </p:spPr>
        <p:txBody>
          <a:bodyPr>
            <a:noAutofit/>
          </a:bodyPr>
          <a:lstStyle/>
          <a:p>
            <a:pPr algn="l"/>
            <a:r>
              <a:rPr lang="en-GB" sz="2400" dirty="0">
                <a:latin typeface="+mn-lt"/>
              </a:rPr>
              <a:t>Invited people with disabilities: a blind person and a person in wheelchair and with speech disorder, and an assisting person working for an NGO that helps </a:t>
            </a:r>
            <a:r>
              <a:rPr lang="en-GB" sz="2400" dirty="0" err="1">
                <a:latin typeface="+mn-lt"/>
              </a:rPr>
              <a:t>PwD</a:t>
            </a:r>
            <a:r>
              <a:rPr lang="en-GB" sz="2400" dirty="0">
                <a:latin typeface="+mn-lt"/>
              </a:rPr>
              <a:t> (sitting opposite to the audience)</a:t>
            </a:r>
            <a:br>
              <a:rPr lang="en-GB" sz="2400" dirty="0">
                <a:latin typeface="+mn-lt"/>
              </a:rPr>
            </a:br>
            <a:r>
              <a:rPr lang="en-GB" sz="2400" dirty="0">
                <a:latin typeface="+mn-lt"/>
              </a:rPr>
              <a:t>Participants: a moderator; students of the course </a:t>
            </a:r>
            <a:r>
              <a:rPr lang="en-GB" sz="2400" i="1" dirty="0">
                <a:latin typeface="+mn-lt"/>
              </a:rPr>
              <a:t>Accessible tourism </a:t>
            </a:r>
            <a:r>
              <a:rPr lang="en-GB" sz="2400" dirty="0">
                <a:latin typeface="+mn-lt"/>
              </a:rPr>
              <a:t>and </a:t>
            </a:r>
            <a:r>
              <a:rPr lang="en-GB" sz="2400" i="1" dirty="0">
                <a:latin typeface="+mn-lt"/>
              </a:rPr>
              <a:t>The system of tourism </a:t>
            </a:r>
            <a:r>
              <a:rPr lang="en-GB" sz="2400" dirty="0">
                <a:latin typeface="+mn-lt"/>
              </a:rPr>
              <a:t>in the Tourism and Catering programme at the Faculty of Business and Economics of the University of Pécs</a:t>
            </a:r>
          </a:p>
        </p:txBody>
      </p:sp>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D2BDDE-D812-61A3-52B9-DFC427598618}"/>
              </a:ext>
            </a:extLst>
          </p:cNvPr>
          <p:cNvSpPr txBox="1">
            <a:spLocks/>
          </p:cNvSpPr>
          <p:nvPr/>
        </p:nvSpPr>
        <p:spPr>
          <a:xfrm>
            <a:off x="459509" y="842700"/>
            <a:ext cx="5932060" cy="14161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A sensitisation event – Pécs, Hungary, 7 November 2024</a:t>
            </a:r>
            <a:endParaRPr lang="en-GB" dirty="0">
              <a:latin typeface="+mn-lt"/>
            </a:endParaRPr>
          </a:p>
        </p:txBody>
      </p:sp>
      <p:pic>
        <p:nvPicPr>
          <p:cNvPr id="14" name="Kép 13" descr="A képen fedett pályás, bútorok, ruházat, Irodaépület látható&#10;&#10;Automatikusan generált leírás">
            <a:extLst>
              <a:ext uri="{FF2B5EF4-FFF2-40B4-BE49-F238E27FC236}">
                <a16:creationId xmlns:a16="http://schemas.microsoft.com/office/drawing/2014/main" id="{607F4CDC-45A1-3BCE-B3ED-1BAFE7A49AB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19875" y="1133380"/>
            <a:ext cx="5488874" cy="4105935"/>
          </a:xfrm>
          <a:prstGeom prst="rect">
            <a:avLst/>
          </a:prstGeom>
        </p:spPr>
      </p:pic>
      <p:sp>
        <p:nvSpPr>
          <p:cNvPr id="15" name="Cím 1">
            <a:extLst>
              <a:ext uri="{FF2B5EF4-FFF2-40B4-BE49-F238E27FC236}">
                <a16:creationId xmlns:a16="http://schemas.microsoft.com/office/drawing/2014/main" id="{99AFB66F-B3A2-DD4A-A6BA-8DA3674DA5F8}"/>
              </a:ext>
            </a:extLst>
          </p:cNvPr>
          <p:cNvSpPr txBox="1">
            <a:spLocks/>
          </p:cNvSpPr>
          <p:nvPr/>
        </p:nvSpPr>
        <p:spPr>
          <a:xfrm>
            <a:off x="10165484" y="5313740"/>
            <a:ext cx="1836016" cy="326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600" dirty="0">
                <a:latin typeface="+mn-lt"/>
              </a:rPr>
              <a:t>Photo by Gonda, T.</a:t>
            </a:r>
          </a:p>
        </p:txBody>
      </p:sp>
    </p:spTree>
    <p:extLst>
      <p:ext uri="{BB962C8B-B14F-4D97-AF65-F5344CB8AC3E}">
        <p14:creationId xmlns:p14="http://schemas.microsoft.com/office/powerpoint/2010/main" val="3544922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16C1F-3AF1-1EE8-3EEB-82D3C8CBDA4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9CADFC0-C11A-931D-1BC8-2C58DF9A8CD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9C86D83-AD95-329A-750A-E801A8E8383D}"/>
              </a:ext>
            </a:extLst>
          </p:cNvPr>
          <p:cNvSpPr>
            <a:spLocks noGrp="1"/>
          </p:cNvSpPr>
          <p:nvPr>
            <p:ph type="ctrTitle"/>
          </p:nvPr>
        </p:nvSpPr>
        <p:spPr>
          <a:xfrm>
            <a:off x="378503" y="1897779"/>
            <a:ext cx="11434993" cy="3271121"/>
          </a:xfrm>
        </p:spPr>
        <p:txBody>
          <a:bodyPr>
            <a:noAutofit/>
          </a:bodyPr>
          <a:lstStyle/>
          <a:p>
            <a:pPr algn="l"/>
            <a:r>
              <a:rPr lang="en-GB" sz="2600" dirty="0">
                <a:latin typeface="+mn-lt"/>
              </a:rPr>
              <a:t>A personal encounter of those interested – people living with different disabilities (possibly a blind person or persons, one(s) in wheelchair, one with hearing loss, one(s) with autism or other intellectual disorder etc.)</a:t>
            </a:r>
            <a:br>
              <a:rPr lang="en-GB" sz="2600" dirty="0">
                <a:latin typeface="+mn-lt"/>
              </a:rPr>
            </a:br>
            <a:r>
              <a:rPr lang="en-GB" sz="2600" dirty="0">
                <a:latin typeface="+mn-lt"/>
              </a:rPr>
              <a:t>Presentation of the problems these people come across in their everyday lives and during their travels</a:t>
            </a:r>
            <a:br>
              <a:rPr lang="en-GB" sz="2600" dirty="0">
                <a:latin typeface="+mn-lt"/>
              </a:rPr>
            </a:br>
            <a:r>
              <a:rPr lang="en-GB" sz="2600" dirty="0">
                <a:latin typeface="+mn-lt"/>
              </a:rPr>
              <a:t>Identification of good practices and advice to the non-disables on how to help</a:t>
            </a:r>
            <a:br>
              <a:rPr lang="en-GB" sz="2600" dirty="0">
                <a:latin typeface="+mn-lt"/>
              </a:rPr>
            </a:br>
            <a:r>
              <a:rPr lang="en-GB" sz="2600" dirty="0">
                <a:latin typeface="+mn-lt"/>
              </a:rPr>
              <a:t>Situation games: a person with disability and a non-disabled participant (from the audience) at the event play a real-life situation (managing affairs e.g. at a mayor’s office or a post office, asking for help to cross the road or get on a bus etc.)</a:t>
            </a:r>
          </a:p>
        </p:txBody>
      </p:sp>
      <p:pic>
        <p:nvPicPr>
          <p:cNvPr id="5" name="Kép 4">
            <a:extLst>
              <a:ext uri="{FF2B5EF4-FFF2-40B4-BE49-F238E27FC236}">
                <a16:creationId xmlns:a16="http://schemas.microsoft.com/office/drawing/2014/main" id="{8C5D42D4-4521-5A41-6F2B-E43D2216E7D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AAE0CB0-69D9-98F8-567A-E6D437A545C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B18A039-07D8-379C-1EDF-4B8D3F836C8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2A16BE3-A261-B168-7766-6EFA75040E0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DFB2F94-58EE-65AB-1F74-57CD75DEA50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E012B0A-3944-A3EE-2EA5-CEE015523EC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236EAE2-86EC-7D1A-2DAE-E4ACAD2B90A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F5737C5-0431-2522-584F-E2A2DE56BC3B}"/>
              </a:ext>
            </a:extLst>
          </p:cNvPr>
          <p:cNvSpPr txBox="1">
            <a:spLocks/>
          </p:cNvSpPr>
          <p:nvPr/>
        </p:nvSpPr>
        <p:spPr>
          <a:xfrm>
            <a:off x="401890" y="1175098"/>
            <a:ext cx="11258073" cy="6522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Programme(s) of the sensitisation event</a:t>
            </a:r>
            <a:endParaRPr lang="en-GB" dirty="0">
              <a:latin typeface="+mn-lt"/>
            </a:endParaRPr>
          </a:p>
        </p:txBody>
      </p:sp>
    </p:spTree>
    <p:extLst>
      <p:ext uri="{BB962C8B-B14F-4D97-AF65-F5344CB8AC3E}">
        <p14:creationId xmlns:p14="http://schemas.microsoft.com/office/powerpoint/2010/main" val="3430837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33DA-42D1-56A0-C1FE-D8AF66ED427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B0BAFD-5E27-BDB8-7C27-277E49C1D5A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6371E34-6705-145A-177D-CBDE446B12B1}"/>
              </a:ext>
            </a:extLst>
          </p:cNvPr>
          <p:cNvSpPr>
            <a:spLocks noGrp="1"/>
          </p:cNvSpPr>
          <p:nvPr>
            <p:ph type="ctrTitle"/>
          </p:nvPr>
        </p:nvSpPr>
        <p:spPr>
          <a:xfrm>
            <a:off x="322580" y="1593383"/>
            <a:ext cx="8448302" cy="778411"/>
          </a:xfrm>
        </p:spPr>
        <p:txBody>
          <a:bodyPr>
            <a:noAutofit/>
          </a:bodyPr>
          <a:lstStyle/>
          <a:p>
            <a:pPr algn="r"/>
            <a:r>
              <a:rPr lang="en-GB" sz="2400" dirty="0">
                <a:latin typeface="+mn-lt"/>
              </a:rPr>
              <a:t>A student (to the left) is taught by a blind person (to the right) about how to help a blind person in a way that is not intrusive</a:t>
            </a:r>
          </a:p>
        </p:txBody>
      </p:sp>
      <p:pic>
        <p:nvPicPr>
          <p:cNvPr id="5" name="Kép 4">
            <a:extLst>
              <a:ext uri="{FF2B5EF4-FFF2-40B4-BE49-F238E27FC236}">
                <a16:creationId xmlns:a16="http://schemas.microsoft.com/office/drawing/2014/main" id="{F2FF6F5B-0C3C-CAC9-378E-DDA776694F6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63A4BBA-13A7-EF67-B851-4769A89CE95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4F79626-69EC-AF4D-EAE1-B5F8A703609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FDF9B7-F9AB-409D-8482-0B2F2E51761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BF417D1-80F9-F5C7-B4FD-056493D1E45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182B67-D07D-5EA8-51CA-8479DD03ACD9}"/>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BAA68C54-4CF3-B581-C2A8-DE726B2BFD35}"/>
              </a:ext>
            </a:extLst>
          </p:cNvPr>
          <p:cNvSpPr txBox="1">
            <a:spLocks/>
          </p:cNvSpPr>
          <p:nvPr/>
        </p:nvSpPr>
        <p:spPr>
          <a:xfrm>
            <a:off x="8281915" y="2366826"/>
            <a:ext cx="488967" cy="43659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600" dirty="0">
                <a:latin typeface="+mn-lt"/>
              </a:rPr>
              <a:t>→</a:t>
            </a:r>
            <a:endParaRPr lang="en-US" sz="2600" dirty="0">
              <a:latin typeface="+mn-lt"/>
            </a:endParaRPr>
          </a:p>
        </p:txBody>
      </p:sp>
      <p:pic>
        <p:nvPicPr>
          <p:cNvPr id="13" name="Kép 12">
            <a:extLst>
              <a:ext uri="{FF2B5EF4-FFF2-40B4-BE49-F238E27FC236}">
                <a16:creationId xmlns:a16="http://schemas.microsoft.com/office/drawing/2014/main" id="{506744A9-D9EA-979C-23CA-1DEE75A17D0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E58BF91-7E31-F7C8-32E8-CF5E2511E036}"/>
              </a:ext>
            </a:extLst>
          </p:cNvPr>
          <p:cNvSpPr txBox="1">
            <a:spLocks/>
          </p:cNvSpPr>
          <p:nvPr/>
        </p:nvSpPr>
        <p:spPr>
          <a:xfrm>
            <a:off x="434327" y="834819"/>
            <a:ext cx="4066937" cy="6853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A situation game</a:t>
            </a:r>
            <a:endParaRPr lang="en-GB" dirty="0">
              <a:latin typeface="+mn-lt"/>
            </a:endParaRPr>
          </a:p>
        </p:txBody>
      </p:sp>
      <p:pic>
        <p:nvPicPr>
          <p:cNvPr id="14" name="Kép 13" descr="A képen ruházat, személy, fedett pályás, fal látható&#10;&#10;Automatikusan generált leírás">
            <a:extLst>
              <a:ext uri="{FF2B5EF4-FFF2-40B4-BE49-F238E27FC236}">
                <a16:creationId xmlns:a16="http://schemas.microsoft.com/office/drawing/2014/main" id="{25779446-3771-1BB7-DBB2-2EA08228785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98711" y="913159"/>
            <a:ext cx="3192053" cy="4267184"/>
          </a:xfrm>
          <a:prstGeom prst="rect">
            <a:avLst/>
          </a:prstGeom>
        </p:spPr>
      </p:pic>
      <p:pic>
        <p:nvPicPr>
          <p:cNvPr id="16" name="Kép 15" descr="A képen ruházat, személy, fedett pályás, lábbelik látható&#10;&#10;Automatikusan generált leírás">
            <a:extLst>
              <a:ext uri="{FF2B5EF4-FFF2-40B4-BE49-F238E27FC236}">
                <a16:creationId xmlns:a16="http://schemas.microsoft.com/office/drawing/2014/main" id="{C00B351A-872B-D948-87B7-8CE3C03ED93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2580" y="2591055"/>
            <a:ext cx="3461398" cy="2589288"/>
          </a:xfrm>
          <a:prstGeom prst="rect">
            <a:avLst/>
          </a:prstGeom>
        </p:spPr>
      </p:pic>
      <p:sp>
        <p:nvSpPr>
          <p:cNvPr id="17" name="Cím 1">
            <a:extLst>
              <a:ext uri="{FF2B5EF4-FFF2-40B4-BE49-F238E27FC236}">
                <a16:creationId xmlns:a16="http://schemas.microsoft.com/office/drawing/2014/main" id="{2F9B2757-3ED1-B6B0-E71F-69C3A7773B97}"/>
              </a:ext>
            </a:extLst>
          </p:cNvPr>
          <p:cNvSpPr txBox="1">
            <a:spLocks/>
          </p:cNvSpPr>
          <p:nvPr/>
        </p:nvSpPr>
        <p:spPr>
          <a:xfrm>
            <a:off x="3849957" y="3402706"/>
            <a:ext cx="4662245" cy="14909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dirty="0">
                <a:latin typeface="+mn-lt"/>
              </a:rPr>
              <a:t>An invited person with mobility and speech impairment is telling his problem to an “administrator” at an office, i.e. a student in the game</a:t>
            </a:r>
          </a:p>
        </p:txBody>
      </p:sp>
      <p:sp>
        <p:nvSpPr>
          <p:cNvPr id="19" name="Szövegdoboz 18">
            <a:extLst>
              <a:ext uri="{FF2B5EF4-FFF2-40B4-BE49-F238E27FC236}">
                <a16:creationId xmlns:a16="http://schemas.microsoft.com/office/drawing/2014/main" id="{86AC1BD9-3A83-DA9E-F4AC-79A31529F113}"/>
              </a:ext>
            </a:extLst>
          </p:cNvPr>
          <p:cNvSpPr txBox="1"/>
          <p:nvPr/>
        </p:nvSpPr>
        <p:spPr>
          <a:xfrm>
            <a:off x="4352975" y="2789324"/>
            <a:ext cx="3657600" cy="369332"/>
          </a:xfrm>
          <a:prstGeom prst="rect">
            <a:avLst/>
          </a:prstGeom>
          <a:noFill/>
        </p:spPr>
        <p:txBody>
          <a:bodyPr wrap="square">
            <a:spAutoFit/>
          </a:bodyPr>
          <a:lstStyle/>
          <a:p>
            <a:r>
              <a:rPr lang="en-GB" sz="1800" b="1" dirty="0">
                <a:latin typeface="+mn-lt"/>
              </a:rPr>
              <a:t>Pécs, Hungary, 7 November 2024</a:t>
            </a:r>
            <a:endParaRPr lang="hu-HU" dirty="0"/>
          </a:p>
        </p:txBody>
      </p:sp>
      <p:sp>
        <p:nvSpPr>
          <p:cNvPr id="21" name="Szövegdoboz 20">
            <a:extLst>
              <a:ext uri="{FF2B5EF4-FFF2-40B4-BE49-F238E27FC236}">
                <a16:creationId xmlns:a16="http://schemas.microsoft.com/office/drawing/2014/main" id="{7B8CE618-58EC-6B61-9D09-C4E664EC0FCA}"/>
              </a:ext>
            </a:extLst>
          </p:cNvPr>
          <p:cNvSpPr txBox="1"/>
          <p:nvPr/>
        </p:nvSpPr>
        <p:spPr>
          <a:xfrm>
            <a:off x="3849957" y="4782870"/>
            <a:ext cx="1140629" cy="492443"/>
          </a:xfrm>
          <a:prstGeom prst="rect">
            <a:avLst/>
          </a:prstGeom>
          <a:noFill/>
        </p:spPr>
        <p:txBody>
          <a:bodyPr wrap="square">
            <a:spAutoFit/>
          </a:bodyPr>
          <a:lstStyle/>
          <a:p>
            <a:r>
              <a:rPr lang="en-GB" sz="2600" dirty="0">
                <a:latin typeface="+mn-lt"/>
              </a:rPr>
              <a:t>←</a:t>
            </a:r>
            <a:endParaRPr lang="hu-HU" sz="2600" dirty="0"/>
          </a:p>
        </p:txBody>
      </p:sp>
    </p:spTree>
    <p:extLst>
      <p:ext uri="{BB962C8B-B14F-4D97-AF65-F5344CB8AC3E}">
        <p14:creationId xmlns:p14="http://schemas.microsoft.com/office/powerpoint/2010/main" val="345246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216720" y="1983170"/>
            <a:ext cx="11758560" cy="3447956"/>
          </a:xfrm>
        </p:spPr>
        <p:txBody>
          <a:bodyPr>
            <a:noAutofit/>
          </a:bodyPr>
          <a:lstStyle/>
          <a:p>
            <a:pPr algn="l">
              <a:lnSpc>
                <a:spcPts val="2400"/>
              </a:lnSpc>
            </a:pPr>
            <a:r>
              <a:rPr lang="en-GB" sz="2600" dirty="0">
                <a:latin typeface="+mn-lt"/>
              </a:rPr>
              <a:t>Relaxed environment – a university lecture room, a quiet conference room etc.</a:t>
            </a:r>
            <a:br>
              <a:rPr lang="en-GB" sz="2600" dirty="0">
                <a:latin typeface="+mn-lt"/>
              </a:rPr>
            </a:br>
            <a:r>
              <a:rPr lang="en-GB" sz="2600" dirty="0">
                <a:latin typeface="+mn-lt"/>
              </a:rPr>
              <a:t>Enough time should be devoted so that participants can get to know each other</a:t>
            </a:r>
            <a:br>
              <a:rPr lang="en-GB" sz="2600" dirty="0">
                <a:latin typeface="+mn-lt"/>
              </a:rPr>
            </a:br>
            <a:r>
              <a:rPr lang="en-GB" sz="2600" dirty="0">
                <a:latin typeface="+mn-lt"/>
              </a:rPr>
              <a:t>A moderator – possibly the lecturer</a:t>
            </a:r>
            <a:br>
              <a:rPr lang="en-GB" sz="2600" dirty="0">
                <a:latin typeface="+mn-lt"/>
              </a:rPr>
            </a:br>
            <a:r>
              <a:rPr lang="en-GB" sz="2600" dirty="0">
                <a:latin typeface="+mn-lt"/>
              </a:rPr>
              <a:t>Asking for feedbacks from the (non-disabled) participants (after the disabled invitees have left, or as written feedback after the event):</a:t>
            </a:r>
            <a:br>
              <a:rPr lang="en-GB" sz="2600" dirty="0">
                <a:latin typeface="+mn-lt"/>
              </a:rPr>
            </a:br>
            <a:r>
              <a:rPr lang="en-GB" sz="2600" dirty="0">
                <a:latin typeface="+mn-lt"/>
              </a:rPr>
              <a:t>– whether the event changed their attitudes towards people living with disabilities and if so, in what;</a:t>
            </a:r>
            <a:br>
              <a:rPr lang="en-GB" sz="2600" dirty="0">
                <a:latin typeface="+mn-lt"/>
              </a:rPr>
            </a:br>
            <a:r>
              <a:rPr lang="en-GB" sz="2600" dirty="0">
                <a:latin typeface="+mn-lt"/>
              </a:rPr>
              <a:t>– whether they would find it useful to organise an in-house sensitisation event at their organisations;</a:t>
            </a:r>
            <a:br>
              <a:rPr lang="en-GB" sz="2600" dirty="0">
                <a:latin typeface="+mn-lt"/>
              </a:rPr>
            </a:br>
            <a:r>
              <a:rPr lang="en-GB" sz="2600" dirty="0">
                <a:latin typeface="+mn-lt"/>
              </a:rPr>
              <a:t>– what they think they could personally do to promote the issue of accessible tourism;</a:t>
            </a:r>
            <a:br>
              <a:rPr lang="en-GB" sz="2600" dirty="0">
                <a:latin typeface="+mn-lt"/>
              </a:rPr>
            </a:br>
            <a:r>
              <a:rPr lang="en-GB" sz="2600" dirty="0">
                <a:latin typeface="+mn-lt"/>
              </a:rPr>
              <a:t>– etc.</a:t>
            </a: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1" y="1165078"/>
            <a:ext cx="12191999" cy="6647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Important issues for the organisation of the sensitisation event</a:t>
            </a:r>
            <a:endParaRPr lang="en-GB" dirty="0">
              <a:latin typeface="+mn-lt"/>
            </a:endParaRPr>
          </a:p>
        </p:txBody>
      </p:sp>
    </p:spTree>
    <p:extLst>
      <p:ext uri="{BB962C8B-B14F-4D97-AF65-F5344CB8AC3E}">
        <p14:creationId xmlns:p14="http://schemas.microsoft.com/office/powerpoint/2010/main" val="564408570"/>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4835BEBF49BD8A41ABD81494AB850FBB" ma:contentTypeVersion="18" ma:contentTypeDescription="Új dokumentum létrehozása." ma:contentTypeScope="" ma:versionID="f3e65672e42cbc845ab901b6d481cd60">
  <xsd:schema xmlns:xsd="http://www.w3.org/2001/XMLSchema" xmlns:xs="http://www.w3.org/2001/XMLSchema" xmlns:p="http://schemas.microsoft.com/office/2006/metadata/properties" xmlns:ns3="ac3ceeb6-1211-470d-a6dd-af8769819f37" xmlns:ns4="817a2ea1-2e58-4ebf-ba4c-e5f93253230e" targetNamespace="http://schemas.microsoft.com/office/2006/metadata/properties" ma:root="true" ma:fieldsID="7d282fa127a18400ae4fd6fe787681a3" ns3:_="" ns4:_="">
    <xsd:import namespace="ac3ceeb6-1211-470d-a6dd-af8769819f37"/>
    <xsd:import namespace="817a2ea1-2e58-4ebf-ba4c-e5f9325323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ceeb6-1211-470d-a6dd-af8769819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7a2ea1-2e58-4ebf-ba4c-e5f93253230e" elementFormDefault="qualified">
    <xsd:import namespace="http://schemas.microsoft.com/office/2006/documentManagement/types"/>
    <xsd:import namespace="http://schemas.microsoft.com/office/infopath/2007/PartnerControls"/>
    <xsd:element name="SharedWithUsers" ma:index="12"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Megosztva részletekkel" ma:internalName="SharedWithDetails" ma:readOnly="true">
      <xsd:simpleType>
        <xsd:restriction base="dms:Note">
          <xsd:maxLength value="255"/>
        </xsd:restriction>
      </xsd:simpleType>
    </xsd:element>
    <xsd:element name="SharingHintHash" ma:index="14" nillable="true" ma:displayName="Megosztási tipp kivonat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ac3ceeb6-1211-470d-a6dd-af8769819f3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8CEC23-CE56-4E6C-B26C-EC1A0CA8F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ceeb6-1211-470d-a6dd-af8769819f37"/>
    <ds:schemaRef ds:uri="817a2ea1-2e58-4ebf-ba4c-e5f9325323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2300D8-7DD6-4B42-8888-B3E4B29F34E1}">
  <ds:schemaRefs>
    <ds:schemaRef ds:uri="ac3ceeb6-1211-470d-a6dd-af8769819f37"/>
    <ds:schemaRef ds:uri="http://purl.org/dc/terms/"/>
    <ds:schemaRef ds:uri="http://purl.org/dc/elements/1.1/"/>
    <ds:schemaRef ds:uri="http://www.w3.org/XML/1998/namespace"/>
    <ds:schemaRef ds:uri="http://schemas.openxmlformats.org/package/2006/metadata/core-properties"/>
    <ds:schemaRef ds:uri="http://schemas.microsoft.com/office/infopath/2007/PartnerControls"/>
    <ds:schemaRef ds:uri="http://schemas.microsoft.com/office/2006/documentManagement/types"/>
    <ds:schemaRef ds:uri="http://purl.org/dc/dcmitype/"/>
    <ds:schemaRef ds:uri="817a2ea1-2e58-4ebf-ba4c-e5f93253230e"/>
    <ds:schemaRef ds:uri="http://schemas.microsoft.com/office/2006/metadata/properties"/>
  </ds:schemaRefs>
</ds:datastoreItem>
</file>

<file path=customXml/itemProps3.xml><?xml version="1.0" encoding="utf-8"?>
<ds:datastoreItem xmlns:ds="http://schemas.openxmlformats.org/officeDocument/2006/customXml" ds:itemID="{E2980A00-AB08-4E4F-AD9F-99BAABAED2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267</TotalTime>
  <Words>1195</Words>
  <Application>Microsoft Office PowerPoint</Application>
  <PresentationFormat>Szélesvásznú</PresentationFormat>
  <Paragraphs>38</Paragraphs>
  <Slides>16</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16</vt:i4>
      </vt:variant>
    </vt:vector>
  </HeadingPairs>
  <TitlesOfParts>
    <vt:vector size="20" baseType="lpstr">
      <vt:lpstr>Arial</vt:lpstr>
      <vt:lpstr>Calibri</vt:lpstr>
      <vt:lpstr>Calibri Light</vt:lpstr>
      <vt:lpstr>Office-téma</vt:lpstr>
      <vt:lpstr>The development of the innovative educational method of ACCESSIBLE tourism in Central Europe 2022-2-HU01-KA220-HED-000099410</vt:lpstr>
      <vt:lpstr>12. A sensitisation event. A session with persons living with disabilities Site visit to a best practice project</vt:lpstr>
      <vt:lpstr>Proving the importance of accessible tourism: passing on information, facts and figures, the significance of the issue in contemporary tourism and its probably even more important role in the future in tourism Focusing on the moral aspects of accessible tourism: this segment is not only a lucrative and until now largely untapped segment of tourism but also a segment whose servicing is a moral obligation of us all – society as a whole, businesses and organisations involved in any sector of tourism, and all individuals Making people with and ones without disabilities meet – the encounters in life are not always obvious</vt:lpstr>
      <vt:lpstr>Students of tourism related programmes and subjects in higher education Staff of secondary vocational schools specialised on tourism and catering Decision-makers in tourism: TDM organisations, staff of the national, regional and lower-level administration system of tourism, … Relevant staff of mayor’s offices Staff of tourism information services Staff and owners of tourism services Staff working at attractions …</vt:lpstr>
      <vt:lpstr>Personal contacts Snowball sampling: participants are asked to assist the moderator of the event in identifying other potential subjects, i.e. other potential participants at the sensitisation event Directory of organisations (especially NGOs) specialised on the assistance of people with disabilities Social media like LinkedIn, Meta etc.</vt:lpstr>
      <vt:lpstr>Invited people with disabilities: a blind person and a person in wheelchair and with speech disorder, and an assisting person working for an NGO that helps PwD (sitting opposite to the audience) Participants: a moderator; students of the course Accessible tourism and The system of tourism in the Tourism and Catering programme at the Faculty of Business and Economics of the University of Pécs</vt:lpstr>
      <vt:lpstr>A personal encounter of those interested – people living with different disabilities (possibly a blind person or persons, one(s) in wheelchair, one with hearing loss, one(s) with autism or other intellectual disorder etc.) Presentation of the problems these people come across in their everyday lives and during their travels Identification of good practices and advice to the non-disables on how to help Situation games: a person with disability and a non-disabled participant (from the audience) at the event play a real-life situation (managing affairs e.g. at a mayor’s office or a post office, asking for help to cross the road or get on a bus etc.)</vt:lpstr>
      <vt:lpstr>A student (to the left) is taught by a blind person (to the right) about how to help a blind person in a way that is not intrusive</vt:lpstr>
      <vt:lpstr>Relaxed environment – a university lecture room, a quiet conference room etc. Enough time should be devoted so that participants can get to know each other A moderator – possibly the lecturer Asking for feedbacks from the (non-disabled) participants (after the disabled invitees have left, or as written feedback after the event): – whether the event changed their attitudes towards people living with disabilities and if so, in what; – whether they would find it useful to organise an in-house sensitisation event at their organisations; – what they think they could personally do to promote the issue of accessible tourism; – etc.</vt:lpstr>
      <vt:lpstr>Site visit to a best practice project</vt:lpstr>
      <vt:lpstr>“Good practice” means a method or activity that includes ideas and procedures that promote the development of a given business or organisation, in our case the provision of accessible tourism services, the development of high-quality service practices Accordingly, a good practice should be successful; innovative; applicable in other areas; sustainable; and a positive example for others to follow</vt:lpstr>
      <vt:lpstr>Professional literature (domestic and occasionally international periodicals, books) Traditional print and electronic media (newspapers, television, radio) Social media Non-governmental organisations assisting people with disabilities Chambers (of commerce and industry, agriculture etc.) National support schemes Cross-border cooperations Personal acquaintances, knowledge …</vt:lpstr>
      <vt:lpstr>By and large the same as the circle of attendees to a sensitisation event (presentation 11): Students of tourism related programmes and subjects in higher education</vt:lpstr>
      <vt:lpstr>Decision made on what best practice to visit Get contact person’s details Agreement on a suitable date Decision on the circle of attendees who may benefit the most from the site visit Assessing the interest, possible number of participants Organising media presence (if necessary)</vt:lpstr>
      <vt:lpstr>Greetings by a responsible and competent person Site visit: introduction to the most useful of most interesting part(s) of the project/site/business/organisation Q&amp;A session – or questions continuously answered by the host(s) Get feedback from participants after the visit on what to adapt from the experiences of the site visit A written memo summarising the findings and the main conclusions, focusing on the adaptability of the good practice elsewhere Feedback to and thanking the host for the event</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the innovative educational method of ACCESSIBLE tourism in Central Europe 2022-2-HU01-KA220-HED-000099410</dc:title>
  <dc:creator>Nagy-Véber Veronika</dc:creator>
  <cp:lastModifiedBy>Dr. Raffay Zoltán</cp:lastModifiedBy>
  <cp:revision>11</cp:revision>
  <dcterms:created xsi:type="dcterms:W3CDTF">2024-05-21T07:28:22Z</dcterms:created>
  <dcterms:modified xsi:type="dcterms:W3CDTF">2025-04-16T14:11:16Z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0x0101004835BEBF49BD8A41ABD81494AB850FBB</vt:lpwstr>
  </property>
</Properties>
</file>