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3" r:id="rId10"/>
    <p:sldId id="261" r:id="rId11"/>
    <p:sldId id="265" r:id="rId12"/>
    <p:sldId id="262" r:id="rId13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C5B930-EE42-3A06-476B-2ABAB8BEF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84F89FC-EBE8-994B-711C-91FC39251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559D43-4ED1-2DDA-18EC-EB6677EA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867A64-5209-FE83-67AB-8C61BBDE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F0C20C-18B7-BFFC-9B8A-81020EFB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BFBF8D-1FE3-9C71-0645-8913D372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BD6FDA9-234B-425D-200F-CE08E957E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A9F751-462B-F69B-C0D6-70C5CA5D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22D1D8A-1A62-DFC7-F9C3-FC49E979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077A38-5F47-1E13-9824-E33863E3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C803704-7AF8-5711-3FA4-E517E5C08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448AD98-0F92-3888-1D74-BD1BC540C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9D3ED75-F9D8-BCC3-B995-57EBFEF3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9FCF6-2228-795E-06F5-3A6FD68B5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EA2490-0200-ABFC-5B88-B10E5E7D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9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3B7831-DE52-D63E-24F0-3E702B0B1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2E2B7A-0D0F-8421-DCAF-E940F53E2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E53F9A-5780-72CC-5035-304884E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D56F3B-D0D5-E76C-0B1F-B16CBE99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04B92B-3FB6-47EF-6549-EC0DACC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3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217CC8-7D80-716F-4613-BE4400FF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CB28146-CA59-AE8D-D80E-08840318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8F8DE3-E697-CDA4-CCC2-2A844627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2755C0-79D7-D8F5-B434-FDE734A13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3BEC01-4462-0512-8B0C-8654B244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F81297-EF9E-BAF5-65F3-53B171A2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192C14-66C2-5A0E-4316-2460D4A3C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524303-6F69-87FA-A192-A7782691A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42ECC73-75CE-1EDE-C086-0891071B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E24CB62-DD06-C6AD-EA48-46E3A7EA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B4C071-F7CA-23AA-F67B-5D20DFF2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F5EC32-FD37-750E-0001-DF73E5C4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2ADBC2-7596-1C21-0152-BF9185E6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269CAB9-225B-6385-EE08-FFFB43F0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202EA3C-86C9-0333-F2BF-943BBD4E5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44E29DD-AB44-8361-D6EB-ED401B8F4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5FB6833-2B05-2257-0628-1B0F5BD6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847EDFF-5E73-18D3-C106-57CC2161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B8C2CCC-83C9-97AF-F824-4EB86960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FE72DA-93A2-C9B7-CC5E-FEDF7593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891242E-901C-43DC-89D8-71CD936C0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0EA3B0E-D012-6AD8-9EF7-C40C2416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0DD9735-AF6B-CD22-DCCA-A2635B28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102F4A5-FB5D-4976-B3C9-8B15DC22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90CE894-1CB2-8ED8-6F2D-100D3884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BB69F0F-BF1B-0366-A4F8-D493A23A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0720D2-D654-415F-68C4-C7AE7A17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B14331-C192-EE9D-B294-9D961460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B212FC-CB31-9B9F-2D00-75C51AC97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1506CCA-43AF-CA58-CA67-9E893F9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1A6A8D6-DE7A-E890-3960-C3C68B39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40EE53-6130-97E6-64D4-6E4685DE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7F3592-3D81-C7F6-BBC6-78C7042C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25A614B-2751-26BB-1CB8-8433660A6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164BE02-5B06-A988-1210-7D24361DC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EBD885B-546A-B029-16C4-9E403BEB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864DAF4-E929-2360-9196-0673266E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0F6C006-C17B-2BC1-2C98-3C0BFFF7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645EBCF-4DCB-FE4C-CC6A-2C995AB0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263B22-BEA6-4376-4B06-913F84B9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891BCD-8D77-06EB-5D6E-945498A76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5FE7-0CCC-448B-9A8A-BCC2B79C7397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9B4675-6930-FE15-F4C7-560EFF1E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14ED0A-5AED-3585-15A5-1FE7C6C3F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35CB-5EE9-48D1-9C44-7DAF4C1BA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jpg"/><Relationship Id="rId5" Type="http://schemas.openxmlformats.org/officeDocument/2006/relationships/image" Target="../media/image4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1057E74-6607-7AF9-FE50-47B062F4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AFFC7EF-1843-81DF-280D-8BEF4421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0175"/>
            <a:ext cx="9143999" cy="148446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+mn-lt"/>
              </a:rPr>
              <a:t>The development of the innovative educational method of ACCESSIBLE tourism in Central Europe</a:t>
            </a:r>
            <a:br>
              <a:rPr lang="en-GB" sz="3600" b="1" dirty="0">
                <a:latin typeface="+mn-lt"/>
              </a:rPr>
            </a:br>
            <a:r>
              <a:rPr lang="en-GB" sz="3100" b="1" dirty="0">
                <a:latin typeface="+mn-lt"/>
              </a:rPr>
              <a:t>2022-2-HU01-KA220-HED-000099410</a:t>
            </a:r>
            <a:endParaRPr lang="en-GB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232B86-ECBA-6BAD-CF3A-C7E760D6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92547FF-FB64-BA72-8C2E-79737223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4B16A7-7B3F-5712-22EB-AD317A727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96283EF-A4CE-F9EA-77BD-AB9433A40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28CD2A-42B5-D628-1DAF-0DBC4F881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01C1516-3C9E-66E8-BDDA-42C697722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DEA42DE-B55C-AA51-F473-71F7B5C46F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5779" y="2884637"/>
            <a:ext cx="2102696" cy="20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8ABEE-DC8D-2E6B-8DE3-3D8D10A8B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91EE7AC-E53B-26D6-B02D-8530557B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3584706-2332-2377-2C41-8BF037864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87" y="1489379"/>
            <a:ext cx="11630025" cy="1390855"/>
          </a:xfrm>
        </p:spPr>
        <p:txBody>
          <a:bodyPr>
            <a:normAutofit/>
          </a:bodyPr>
          <a:lstStyle/>
          <a:p>
            <a:r>
              <a:rPr lang="hr" sz="3600" b="1" dirty="0">
                <a:latin typeface="+mn-lt"/>
              </a:rPr>
              <a:t>11. Događaj senzibilizacije. Sesija s osobama koje žive s invaliditetom</a:t>
            </a:r>
            <a:endParaRPr lang="en-GB" sz="3600" b="1" dirty="0">
              <a:latin typeface="+mn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F5E0CCE-2A20-6396-D36B-BD8F8B929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2E32F42-8EBE-345E-BB2C-BF3BC3668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9AAEBB0-DD53-8C66-69D8-96B3485D0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3254CF8-EB11-6871-8F31-2E6BF68DB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89935F4-B551-A19F-94E4-9EB265C6F5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446311E-E342-D386-C975-7CA355B11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398960F-9A40-A5BB-919E-8C53534909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1405" y="2896513"/>
            <a:ext cx="2102696" cy="209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A1057E74-6607-7AF9-FE50-47B062F45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AFFC7EF-1843-81DF-280D-8BEF44216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065" y="1845789"/>
            <a:ext cx="11749910" cy="3352328"/>
          </a:xfrm>
        </p:spPr>
        <p:txBody>
          <a:bodyPr>
            <a:noAutofit/>
          </a:bodyPr>
          <a:lstStyle/>
          <a:p>
            <a:pPr algn="l"/>
            <a:r>
              <a:rPr lang="hr" sz="2600" dirty="0">
                <a:latin typeface="+mn-lt"/>
              </a:rPr>
              <a:t>Dokazivanje važnosti pristupačnog turizma: prenošenje informacija, činjenica i brojki, značaj problematike u suvremenom turizmu i njegova vjerojatno još važnija uloga u budućnosti u turizmu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Fokusiranje na moralne aspekte pristupačnog turizma: ovaj segment nije samo unosan i do sada uglavnom neiskorišten segment turizma, nego i segment čije je opsluživanje moralna obveza svih nas – društva u cjelini, poduzeća i organizacija uključenih u bilo koju komponentu turizma, kao i svih pojedinaca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Susret osoba s invaliditetom i onih bez invaliditeta – susreti u životu nisu uvijek očiti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232B86-ECBA-6BAD-CF3A-C7E760D6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92547FF-FB64-BA72-8C2E-79737223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E4B16A7-7B3F-5712-22EB-AD317A727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96283EF-A4CE-F9EA-77BD-AB9433A40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28CD2A-42B5-D628-1DAF-0DBC4F8818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01C1516-3C9E-66E8-BDDA-42C6977220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5308A82-8E70-9D95-41AE-046D13147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AB622915-AE14-3290-A1E1-908608A0E015}"/>
              </a:ext>
            </a:extLst>
          </p:cNvPr>
          <p:cNvSpPr txBox="1">
            <a:spLocks/>
          </p:cNvSpPr>
          <p:nvPr/>
        </p:nvSpPr>
        <p:spPr>
          <a:xfrm>
            <a:off x="303948" y="1293022"/>
            <a:ext cx="11258073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Cilj događaja senzibilizacije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21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3C29-7D88-E21D-73CD-02346B170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18EBE9F-FDD2-2BF9-3380-DA6DCA5D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17711F3-B6B6-5626-F025-0F609DF71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6" y="1952625"/>
            <a:ext cx="11356766" cy="3286785"/>
          </a:xfrm>
        </p:spPr>
        <p:txBody>
          <a:bodyPr>
            <a:noAutofit/>
          </a:bodyPr>
          <a:lstStyle/>
          <a:p>
            <a:pPr algn="l"/>
            <a:r>
              <a:rPr lang="hr" sz="2600" dirty="0">
                <a:latin typeface="+mn-lt"/>
              </a:rPr>
              <a:t>Studenti turističkih programa i predmeta u visokom obrazovanju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Djelatnici srednjih strukovnih škola turizma i ugostiteljstva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Donositelji odluka u turizmu: destinacijske menadžment organizacije, djelatnici državnog, regionalnog i nižeg upravnog sustava turizma, …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Relevantni djelatnici ureda gradonačelnika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Osoblje turističkih informativnih službi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Osoblje i vlasnici turističkih usluga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Osoblje koje radi na atrakcijama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…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1B0CC2C-158C-34CE-8CDB-4935266A1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25BB3FE-6C92-9A5E-3971-AB3BEC9A0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7A68158-E6C0-41F7-DE86-63A4D25F4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F7D4F0B-C43D-D444-E1BD-AB72A6EDE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2B92344-0581-6BCB-CC4F-41942EB52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371F714-E3D9-983A-1253-95E8E5FDC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8A1AAEC-1AB9-6B7F-7712-0560FF341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ECAD8B9-2FE6-7B96-F5C5-78D8683AE85D}"/>
              </a:ext>
            </a:extLst>
          </p:cNvPr>
          <p:cNvSpPr txBox="1">
            <a:spLocks/>
          </p:cNvSpPr>
          <p:nvPr/>
        </p:nvSpPr>
        <p:spPr>
          <a:xfrm>
            <a:off x="417616" y="1146488"/>
            <a:ext cx="11258073" cy="719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latin typeface="+mn-lt"/>
              </a:rPr>
              <a:t>Koje sudionike treba pozvati?</a:t>
            </a:r>
            <a:endParaRPr lang="en-GB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936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09F8-13A8-F961-C9B7-906A3E7CA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C87BAC6-6379-3E2A-B834-2CE10E0C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660AE4F-F7FA-F9E1-F376-BF015C86E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986" y="2634426"/>
            <a:ext cx="11630025" cy="2532562"/>
          </a:xfrm>
        </p:spPr>
        <p:txBody>
          <a:bodyPr>
            <a:noAutofit/>
          </a:bodyPr>
          <a:lstStyle/>
          <a:p>
            <a:pPr algn="l"/>
            <a:r>
              <a:rPr lang="hr" sz="2600" dirty="0">
                <a:latin typeface="+mn-lt"/>
              </a:rPr>
              <a:t>Osobni kontakti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Metoda snježne kugle: od sudionika se traži da pomognu moderatoru događaja u identificiranju drugih potencijalnih subjekata, odnosno drugih potencijalnih sudionika na događaju senzibilizacije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Imenik organizacija (osobito nevladinih organizacija) specijaliziranih za pomoć osobama s invaliditetom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Društveni mediji kao što su LinkedIn, Meta itd.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14A33BB-7C3A-EA62-EDC6-27178C780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D7B6952-5A82-70E1-56BE-4AB60384E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95FC8BB-081E-8B26-9159-E60921112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D5101C0-88A0-733E-8C20-2D508B4A1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2995BCC-5EDE-DDC3-C7C7-9A5263F82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D2F43F2-8F26-B0EE-DAF8-939D2D3EA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23CE48F-2ABA-0EFF-98F9-87E7C94BD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2BE1121-22DE-D248-B078-AD9435B02DFA}"/>
              </a:ext>
            </a:extLst>
          </p:cNvPr>
          <p:cNvSpPr txBox="1">
            <a:spLocks/>
          </p:cNvSpPr>
          <p:nvPr/>
        </p:nvSpPr>
        <p:spPr>
          <a:xfrm>
            <a:off x="466963" y="1359015"/>
            <a:ext cx="11258073" cy="5783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200" b="1" dirty="0">
                <a:latin typeface="+mn-lt"/>
              </a:rPr>
              <a:t>Osobe s invaliditetom koje treba pozvati – i kako ih kontaktirati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44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63EB5-3EB1-4151-41F7-DEC489F2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1F2DBA9-E475-3B1C-C27D-06CF070D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4F449E7-14BD-73FC-8D1F-019861A48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" y="2258827"/>
            <a:ext cx="6438900" cy="3054913"/>
          </a:xfrm>
        </p:spPr>
        <p:txBody>
          <a:bodyPr>
            <a:noAutofit/>
          </a:bodyPr>
          <a:lstStyle/>
          <a:p>
            <a:pPr algn="l"/>
            <a:r>
              <a:rPr lang="hr" sz="2400" dirty="0">
                <a:latin typeface="+mn-lt"/>
              </a:rPr>
              <a:t>Pozvane osobe s invaliditetom: slijepa osoba i osoba u invalidskim kolicima s poremećajem govora te asistent koji radi za nevladinu organizaciju koja pomaže osobama s invaliditetom (sjedi nasuprot publici) </a:t>
            </a:r>
            <a:br>
              <a:rPr lang="en-GB" sz="2400" dirty="0">
                <a:latin typeface="+mn-lt"/>
              </a:rPr>
            </a:br>
            <a:r>
              <a:rPr lang="hr" sz="2400" dirty="0">
                <a:latin typeface="+mn-lt"/>
              </a:rPr>
              <a:t>Sudionici: moderator; studenti kolegija </a:t>
            </a:r>
            <a:r>
              <a:rPr lang="hr" sz="2400" i="1" dirty="0">
                <a:latin typeface="+mn-lt"/>
              </a:rPr>
              <a:t>Pristupačni turizam </a:t>
            </a:r>
            <a:r>
              <a:rPr lang="hr" sz="2400" dirty="0">
                <a:latin typeface="+mn-lt"/>
              </a:rPr>
              <a:t>i </a:t>
            </a:r>
            <a:r>
              <a:rPr lang="hr" sz="2400" i="1" dirty="0">
                <a:latin typeface="+mn-lt"/>
              </a:rPr>
              <a:t>Sustav turizma </a:t>
            </a:r>
            <a:r>
              <a:rPr lang="hr" sz="2400" dirty="0">
                <a:latin typeface="+mn-lt"/>
              </a:rPr>
              <a:t>na studijskom programu Turizam i ugostiteljstvo na Ekonomskom fakultetu Sveučilišta u Pečuhu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B6C61A8-1FB8-D9C3-6DFE-F2499924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B68B4B4-BAFD-021E-5DCA-4214D72BE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37CDA6B-C3F1-0C9F-6907-CE29C9D74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A46AB25-6672-CDEC-72CD-C03A587BF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286F647-A51F-CC25-0879-1936991B5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1FC7190-0268-CF13-7929-C5B3288E4F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D88D1FAA-8D7D-41C4-DA59-71F9EA5575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C7D2BDDE-D812-61A3-52B9-DFC427598618}"/>
              </a:ext>
            </a:extLst>
          </p:cNvPr>
          <p:cNvSpPr txBox="1">
            <a:spLocks/>
          </p:cNvSpPr>
          <p:nvPr/>
        </p:nvSpPr>
        <p:spPr>
          <a:xfrm>
            <a:off x="459509" y="842700"/>
            <a:ext cx="5932060" cy="1416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Događaj senzibilizacije – Pečuh, Mađarska, 7. studenog 2024.</a:t>
            </a:r>
            <a:endParaRPr lang="en-GB" dirty="0">
              <a:latin typeface="+mn-lt"/>
            </a:endParaRPr>
          </a:p>
        </p:txBody>
      </p:sp>
      <p:pic>
        <p:nvPicPr>
          <p:cNvPr id="14" name="Kép 13" descr="A képen fedett pályás, bútorok, ruházat, Irodaépület látható&#10;&#10;Automatikusan generált leírás">
            <a:extLst>
              <a:ext uri="{FF2B5EF4-FFF2-40B4-BE49-F238E27FC236}">
                <a16:creationId xmlns:a16="http://schemas.microsoft.com/office/drawing/2014/main" id="{607F4CDC-45A1-3BCE-B3ED-1BAFE7A49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1133380"/>
            <a:ext cx="5488874" cy="4105935"/>
          </a:xfrm>
          <a:prstGeom prst="rect">
            <a:avLst/>
          </a:prstGeom>
        </p:spPr>
      </p:pic>
      <p:sp>
        <p:nvSpPr>
          <p:cNvPr id="15" name="Cím 1">
            <a:extLst>
              <a:ext uri="{FF2B5EF4-FFF2-40B4-BE49-F238E27FC236}">
                <a16:creationId xmlns:a16="http://schemas.microsoft.com/office/drawing/2014/main" id="{99AFB66F-B3A2-DD4A-A6BA-8DA3674DA5F8}"/>
              </a:ext>
            </a:extLst>
          </p:cNvPr>
          <p:cNvSpPr txBox="1">
            <a:spLocks/>
          </p:cNvSpPr>
          <p:nvPr/>
        </p:nvSpPr>
        <p:spPr>
          <a:xfrm>
            <a:off x="10165484" y="5313740"/>
            <a:ext cx="1836016" cy="3262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" sz="1600" dirty="0">
                <a:latin typeface="+mn-lt"/>
              </a:rPr>
              <a:t>Fotografija Gonda, T.</a:t>
            </a:r>
          </a:p>
        </p:txBody>
      </p:sp>
    </p:spTree>
    <p:extLst>
      <p:ext uri="{BB962C8B-B14F-4D97-AF65-F5344CB8AC3E}">
        <p14:creationId xmlns:p14="http://schemas.microsoft.com/office/powerpoint/2010/main" val="354492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16C1F-3AF1-1EE8-3EEB-82D3C8CBD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09CADFC0-C11A-931D-1BC8-2C58DF9A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9C86D83-AD95-329A-750A-E801A8E83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03" y="1897779"/>
            <a:ext cx="11434993" cy="3271121"/>
          </a:xfrm>
        </p:spPr>
        <p:txBody>
          <a:bodyPr>
            <a:noAutofit/>
          </a:bodyPr>
          <a:lstStyle/>
          <a:p>
            <a:pPr algn="l"/>
            <a:r>
              <a:rPr lang="hr" sz="2600" dirty="0">
                <a:latin typeface="+mn-lt"/>
              </a:rPr>
              <a:t>Osobni susret zainteresiranih – osobe koje žive s različitim poteškoćama (mogućeda to bude slijepa osoba ili osobe, osoba u invalidskim kolicima, osoba s oštećenjem sluha, osoba s autizmom ili drugim intelektualnim poremećajem itd.)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Predstavljanje problema koje ovih ljudi susreću u svakodnevnom životu i tijekom putovanja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Identifikacija dobrih praksi i savjeta osobama bez invaliditeta o tome kako pomoći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Situacijske igre: osoba s invaliditetom i sudionik bez invaliditeta (iz publike) na događaju simuliraju situaciju iz stvarnog života (vođenje poslova npr. u uredu gradonačelnika ili pošti, traženje pomoći za prijelaz ceste ili ulazak u autobus itd.)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C5D42D4-4521-5A41-6F2B-E43D2216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AAE0CB0-69D9-98F8-567A-E6D437A54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B18A039-07D8-379C-1EDF-4B8D3F836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2A16BE3-A261-B168-7766-6EFA75040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DFB2F94-58EE-65AB-1F74-57CD75DEA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E012B0A-3944-A3EE-2EA5-CEE015523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236EAE2-86EC-7D1A-2DAE-E4ACAD2B90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4F5737C5-0431-2522-584F-E2A2DE56BC3B}"/>
              </a:ext>
            </a:extLst>
          </p:cNvPr>
          <p:cNvSpPr txBox="1">
            <a:spLocks/>
          </p:cNvSpPr>
          <p:nvPr/>
        </p:nvSpPr>
        <p:spPr>
          <a:xfrm>
            <a:off x="401890" y="1175098"/>
            <a:ext cx="11258073" cy="652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Program(i) događaja senzibilizacije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83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3DA-42D1-56A0-C1FE-D8AF66ED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9B0BAFD-5E27-BDB8-7C27-277E49C1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371E34-6705-145A-177D-CBDE446B1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80" y="1593383"/>
            <a:ext cx="8448302" cy="778411"/>
          </a:xfrm>
        </p:spPr>
        <p:txBody>
          <a:bodyPr>
            <a:noAutofit/>
          </a:bodyPr>
          <a:lstStyle/>
          <a:p>
            <a:pPr algn="r"/>
            <a:r>
              <a:rPr lang="hr" sz="2400" dirty="0">
                <a:latin typeface="+mn-lt"/>
              </a:rPr>
              <a:t>Učenika (lijevo) slijepa osoba (desno) podučava kako pomoći slijepoj osobi na način koji nije nametljiv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FF6F5B-0C3C-CAC9-378E-DDA776694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63A4BBA-13A7-EF67-B851-4769A89CE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4F79626-69EC-AF4D-EAE1-B5F8A7036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9FDF9B7-F9AB-409D-8482-0B2F2E517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F417D1-80F9-F5C7-B4FD-056493D1E4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2182B67-D07D-5EA8-51CA-8479DD03AC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BAA68C54-4CF3-B581-C2A8-DE726B2BFD35}"/>
              </a:ext>
            </a:extLst>
          </p:cNvPr>
          <p:cNvSpPr txBox="1">
            <a:spLocks/>
          </p:cNvSpPr>
          <p:nvPr/>
        </p:nvSpPr>
        <p:spPr>
          <a:xfrm>
            <a:off x="8281915" y="2366826"/>
            <a:ext cx="488967" cy="4365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" sz="2600" dirty="0">
                <a:latin typeface="+mn-lt"/>
              </a:rPr>
              <a:t>→</a:t>
            </a:r>
            <a:endParaRPr lang="en-US" sz="2600" dirty="0">
              <a:latin typeface="+mn-lt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06744A9-D9EA-979C-23CA-1DEE75A1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EE58BF91-7E31-F7C8-32E8-CF5E2511E036}"/>
              </a:ext>
            </a:extLst>
          </p:cNvPr>
          <p:cNvSpPr txBox="1">
            <a:spLocks/>
          </p:cNvSpPr>
          <p:nvPr/>
        </p:nvSpPr>
        <p:spPr>
          <a:xfrm>
            <a:off x="434327" y="834819"/>
            <a:ext cx="4066937" cy="68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Situacijska igra</a:t>
            </a:r>
            <a:endParaRPr lang="en-GB" dirty="0">
              <a:latin typeface="+mn-lt"/>
            </a:endParaRPr>
          </a:p>
        </p:txBody>
      </p:sp>
      <p:pic>
        <p:nvPicPr>
          <p:cNvPr id="14" name="Kép 13" descr="A képen ruházat, személy, fedett pályás, fal látható&#10;&#10;Automatikusan generált leírás">
            <a:extLst>
              <a:ext uri="{FF2B5EF4-FFF2-40B4-BE49-F238E27FC236}">
                <a16:creationId xmlns:a16="http://schemas.microsoft.com/office/drawing/2014/main" id="{25779446-3771-1BB7-DBB2-2EA0822878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11" y="913159"/>
            <a:ext cx="3192053" cy="4267184"/>
          </a:xfrm>
          <a:prstGeom prst="rect">
            <a:avLst/>
          </a:prstGeom>
        </p:spPr>
      </p:pic>
      <p:pic>
        <p:nvPicPr>
          <p:cNvPr id="16" name="Kép 15" descr="A képen ruházat, személy, fedett pályás, lábbelik látható&#10;&#10;Automatikusan generált leírás">
            <a:extLst>
              <a:ext uri="{FF2B5EF4-FFF2-40B4-BE49-F238E27FC236}">
                <a16:creationId xmlns:a16="http://schemas.microsoft.com/office/drawing/2014/main" id="{C00B351A-872B-D948-87B7-8CE3C03ED9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" y="2591055"/>
            <a:ext cx="3461398" cy="2589288"/>
          </a:xfrm>
          <a:prstGeom prst="rect">
            <a:avLst/>
          </a:prstGeom>
        </p:spPr>
      </p:pic>
      <p:sp>
        <p:nvSpPr>
          <p:cNvPr id="17" name="Cím 1">
            <a:extLst>
              <a:ext uri="{FF2B5EF4-FFF2-40B4-BE49-F238E27FC236}">
                <a16:creationId xmlns:a16="http://schemas.microsoft.com/office/drawing/2014/main" id="{2F9B2757-3ED1-B6B0-E71F-69C3A7773B97}"/>
              </a:ext>
            </a:extLst>
          </p:cNvPr>
          <p:cNvSpPr txBox="1">
            <a:spLocks/>
          </p:cNvSpPr>
          <p:nvPr/>
        </p:nvSpPr>
        <p:spPr>
          <a:xfrm>
            <a:off x="3849957" y="3402706"/>
            <a:ext cx="4662245" cy="1490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" sz="2400" dirty="0">
                <a:latin typeface="+mn-lt"/>
              </a:rPr>
              <a:t>Pozvana osoba s poteškoćama u kretanju i govoru objašnjava svoj problem “administratoru” u referadi, tj. studentu u igri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6AC1BD9-3A83-DA9E-F4AC-79A31529F113}"/>
              </a:ext>
            </a:extLst>
          </p:cNvPr>
          <p:cNvSpPr txBox="1"/>
          <p:nvPr/>
        </p:nvSpPr>
        <p:spPr>
          <a:xfrm>
            <a:off x="4352975" y="2789324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800" b="1" dirty="0">
                <a:latin typeface="+mn-lt"/>
              </a:rPr>
              <a:t>Pečuh, Mađarska, 7. studenog 2024</a:t>
            </a:r>
            <a:endParaRPr lang="hu-HU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B8CE618-58EC-6B61-9D09-C4E664EC0FCA}"/>
              </a:ext>
            </a:extLst>
          </p:cNvPr>
          <p:cNvSpPr txBox="1"/>
          <p:nvPr/>
        </p:nvSpPr>
        <p:spPr>
          <a:xfrm>
            <a:off x="3849957" y="4782870"/>
            <a:ext cx="11406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2600" dirty="0">
                <a:latin typeface="+mn-lt"/>
              </a:rPr>
              <a:t>←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34524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134C4-DC5A-E6DB-632B-2F71E8A5A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04967D01-823F-F0D9-4190-D63A8A64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686" y="5257323"/>
            <a:ext cx="1527831" cy="65320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D7E8DA3-00AB-A41C-C4E4-1E9632649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83170"/>
            <a:ext cx="12191998" cy="3447956"/>
          </a:xfrm>
        </p:spPr>
        <p:txBody>
          <a:bodyPr>
            <a:noAutofit/>
          </a:bodyPr>
          <a:lstStyle/>
          <a:p>
            <a:pPr algn="l">
              <a:lnSpc>
                <a:spcPts val="2400"/>
              </a:lnSpc>
            </a:pPr>
            <a:r>
              <a:rPr lang="hr" sz="2600" dirty="0">
                <a:latin typeface="+mn-lt"/>
              </a:rPr>
              <a:t>Opušteno okruženje – sveučilišna predavaonica, tiha konferencijska dvorana itd.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Treba posvetiti dovoljno vremena da se sudionici mogu međusobno upoznati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Moderator – po mogućnosti predavač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Traženje povratnih informacija od sudionika (bez invaliditeta) (nakon što su pozvani gosti s invaliditetom otišli, ili kao pisana povratna informacija nakon događaja):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– je li događaj promijenio njihove stavove prema osobama koje žive s invaliditetom i ako jest, u čemu;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– smatraju li korisnim organizaciju internog događaja senzibilizacije u svojim organizacijama;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– što misle da bi mogli osobno učiniti za promicanje problematike pristupačnog turizma; </a:t>
            </a:r>
            <a:br>
              <a:rPr lang="en-GB" sz="2600" dirty="0">
                <a:latin typeface="+mn-lt"/>
              </a:rPr>
            </a:br>
            <a:r>
              <a:rPr lang="hr" sz="2600" dirty="0">
                <a:latin typeface="+mn-lt"/>
              </a:rPr>
              <a:t>– itd.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AE87E94-8573-DDB9-2B99-83EAC7A3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239410"/>
            <a:ext cx="653204" cy="65483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6F874A9-2FDA-4155-A409-C206EDD0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178" y="5257322"/>
            <a:ext cx="653204" cy="65320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0DE921C-C131-287B-A802-2E34ADCB4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6" y="6109186"/>
            <a:ext cx="11156647" cy="51210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921DCFA-4877-E531-32EE-B9096186FA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569" y="5275313"/>
            <a:ext cx="1527831" cy="61722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DFBDEC8-8896-3264-CFC9-7CF58DF42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223" y="136248"/>
            <a:ext cx="2973617" cy="79847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2C33A4E-5063-226E-3E6A-CAB4466FC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36" y="176126"/>
            <a:ext cx="2828450" cy="578367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4A10B7C-6CE6-AC2F-85AD-9B5A451D2C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6095" y="21008"/>
            <a:ext cx="1373780" cy="1377773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DDEADD2F-2DD5-BF21-0A78-DBD6B4D65653}"/>
              </a:ext>
            </a:extLst>
          </p:cNvPr>
          <p:cNvSpPr txBox="1">
            <a:spLocks/>
          </p:cNvSpPr>
          <p:nvPr/>
        </p:nvSpPr>
        <p:spPr>
          <a:xfrm>
            <a:off x="1" y="1229520"/>
            <a:ext cx="12191999" cy="664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3600" b="1" dirty="0">
                <a:latin typeface="+mn-lt"/>
              </a:rPr>
              <a:t>Važna pitanja za organizaciju događaja senzibilizacije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40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835BEBF49BD8A41ABD81494AB850FBB" ma:contentTypeVersion="18" ma:contentTypeDescription="Új dokumentum létrehozása." ma:contentTypeScope="" ma:versionID="f3e65672e42cbc845ab901b6d481cd60">
  <xsd:schema xmlns:xsd="http://www.w3.org/2001/XMLSchema" xmlns:xs="http://www.w3.org/2001/XMLSchema" xmlns:p="http://schemas.microsoft.com/office/2006/metadata/properties" xmlns:ns3="ac3ceeb6-1211-470d-a6dd-af8769819f37" xmlns:ns4="817a2ea1-2e58-4ebf-ba4c-e5f93253230e" targetNamespace="http://schemas.microsoft.com/office/2006/metadata/properties" ma:root="true" ma:fieldsID="7d282fa127a18400ae4fd6fe787681a3" ns3:_="" ns4:_="">
    <xsd:import namespace="ac3ceeb6-1211-470d-a6dd-af8769819f37"/>
    <xsd:import namespace="817a2ea1-2e58-4ebf-ba4c-e5f9325323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ceeb6-1211-470d-a6dd-af8769819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a2ea1-2e58-4ebf-ba4c-e5f932532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3ceeb6-1211-470d-a6dd-af8769819f37" xsi:nil="true"/>
  </documentManagement>
</p:properties>
</file>

<file path=customXml/itemProps1.xml><?xml version="1.0" encoding="utf-8"?>
<ds:datastoreItem xmlns:ds="http://schemas.openxmlformats.org/officeDocument/2006/customXml" ds:itemID="{E2980A00-AB08-4E4F-AD9F-99BAABAED2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CEC23-CE56-4E6C-B26C-EC1A0CA8F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ceeb6-1211-470d-a6dd-af8769819f37"/>
    <ds:schemaRef ds:uri="817a2ea1-2e58-4ebf-ba4c-e5f932532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2300D8-7DD6-4B42-8888-B3E4B29F34E1}">
  <ds:schemaRefs>
    <ds:schemaRef ds:uri="http://purl.org/dc/elements/1.1/"/>
    <ds:schemaRef ds:uri="ac3ceeb6-1211-470d-a6dd-af8769819f37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817a2ea1-2e58-4ebf-ba4c-e5f93253230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608</Words>
  <Application>Microsoft Office PowerPoint</Application>
  <PresentationFormat>Szélesvásznú</PresentationFormat>
  <Paragraphs>21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The development of the innovative educational method of ACCESSIBLE tourism in Central Europe 2022-2-HU01-KA220-HED-000099410</vt:lpstr>
      <vt:lpstr>11. Događaj senzibilizacije. Sesija s osobama koje žive s invaliditetom</vt:lpstr>
      <vt:lpstr>Dokazivanje važnosti pristupačnog turizma: prenošenje informacija, činjenica i brojki, značaj problematike u suvremenom turizmu i njegova vjerojatno još važnija uloga u budućnosti u turizmu  Fokusiranje na moralne aspekte pristupačnog turizma: ovaj segment nije samo unosan i do sada uglavnom neiskorišten segment turizma, nego i segment čije je opsluživanje moralna obveza svih nas – društva u cjelini, poduzeća i organizacija uključenih u bilo koju komponentu turizma, kao i svih pojedinaca Susret osoba s invaliditetom i onih bez invaliditeta – susreti u životu nisu uvijek očiti</vt:lpstr>
      <vt:lpstr>Studenti turističkih programa i predmeta u visokom obrazovanju  Djelatnici srednjih strukovnih škola turizma i ugostiteljstva  Donositelji odluka u turizmu: destinacijske menadžment organizacije, djelatnici državnog, regionalnog i nižeg upravnog sustava turizma, …  Relevantni djelatnici ureda gradonačelnika  Osoblje turističkih informativnih službi  Osoblje i vlasnici turističkih usluga  Osoblje koje radi na atrakcijama  …</vt:lpstr>
      <vt:lpstr>Osobni kontakti  Metoda snježne kugle: od sudionika se traži da pomognu moderatoru događaja u identificiranju drugih potencijalnih subjekata, odnosno drugih potencijalnih sudionika na događaju senzibilizacije  Imenik organizacija (osobito nevladinih organizacija) specijaliziranih za pomoć osobama s invaliditetom  Društveni mediji kao što su LinkedIn, Meta itd.</vt:lpstr>
      <vt:lpstr>Pozvane osobe s invaliditetom: slijepa osoba i osoba u invalidskim kolicima s poremećajem govora te asistent koji radi za nevladinu organizaciju koja pomaže osobama s invaliditetom (sjedi nasuprot publici)  Sudionici: moderator; studenti kolegija Pristupačni turizam i Sustav turizma na studijskom programu Turizam i ugostiteljstvo na Ekonomskom fakultetu Sveučilišta u Pečuhu</vt:lpstr>
      <vt:lpstr>Osobni susret zainteresiranih – osobe koje žive s različitim poteškoćama (mogućeda to bude slijepa osoba ili osobe, osoba u invalidskim kolicima, osoba s oštećenjem sluha, osoba s autizmom ili drugim intelektualnim poremećajem itd.)  Predstavljanje problema koje ovih ljudi susreću u svakodnevnom životu i tijekom putovanja  Identifikacija dobrih praksi i savjeta osobama bez invaliditeta o tome kako pomoći  Situacijske igre: osoba s invaliditetom i sudionik bez invaliditeta (iz publike) na događaju simuliraju situaciju iz stvarnog života (vođenje poslova npr. u uredu gradonačelnika ili pošti, traženje pomoći za prijelaz ceste ili ulazak u autobus itd.)</vt:lpstr>
      <vt:lpstr>Učenika (lijevo) slijepa osoba (desno) podučava kako pomoći slijepoj osobi na način koji nije nametljiv</vt:lpstr>
      <vt:lpstr>Opušteno okruženje – sveučilišna predavaonica, tiha konferencijska dvorana itd.  Treba posvetiti dovoljno vremena da se sudionici mogu međusobno upoznati  Moderator – po mogućnosti predavač  Traženje povratnih informacija od sudionika (bez invaliditeta) (nakon što su pozvani gosti s invaliditetom otišli, ili kao pisana povratna informacija nakon događaja):  – je li događaj promijenio njihove stavove prema osobama koje žive s invaliditetom i ako jest, u čemu;  – smatraju li korisnim organizaciju internog događaja senzibilizacije u svojim organizacijama;  – što misle da bi mogli osobno učiniti za promicanje problematike pristupačnog turizma;  – itd.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the innovative educational method of ACCESSIBLE tourism in Central Europe 2022-2-HU01-KA220-HED-000099410</dc:title>
  <dc:creator>Nagy-Véber Veronika</dc:creator>
  <cp:lastModifiedBy>Nagy-Véber Veronika</cp:lastModifiedBy>
  <cp:revision>14</cp:revision>
  <dcterms:created xsi:type="dcterms:W3CDTF">2024-05-21T07:28:22Z</dcterms:created>
  <dcterms:modified xsi:type="dcterms:W3CDTF">2025-06-28T21:27:06Z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0x0101004835BEBF49BD8A41ABD81494AB850FBB</vt:lpwstr>
  </property>
</Properties>
</file>