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 id="259" r:id="rId8"/>
    <p:sldId id="260" r:id="rId9"/>
    <p:sldId id="263" r:id="rId10"/>
    <p:sldId id="261" r:id="rId11"/>
    <p:sldId id="265" r:id="rId12"/>
    <p:sldId id="262" r:id="rId13"/>
    <p:sldId id="266" r:id="rId14"/>
    <p:sldId id="273" r:id="rId15"/>
    <p:sldId id="274" r:id="rId16"/>
    <p:sldId id="275" r:id="rId17"/>
    <p:sldId id="276" r:id="rId18"/>
    <p:sldId id="277"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D8944C-97F9-4966-50CC-D83C2A1BC0E3}" v="5" dt="2025-04-16T15:06:40.028"/>
    <p1510:client id="{D1F9D068-F803-853D-9EF8-4B4A2FD6E531}" v="34" dt="2025-04-16T15:05:37.5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D1F9D068-F803-853D-9EF8-4B4A2FD6E531}"/>
    <pc:docChg chg="modSld">
      <pc:chgData name="" userId="" providerId="" clId="Web-{D1F9D068-F803-853D-9EF8-4B4A2FD6E531}" dt="2025-04-16T15:02:05.721" v="2" actId="20577"/>
      <pc:docMkLst>
        <pc:docMk/>
      </pc:docMkLst>
      <pc:sldChg chg="modSp">
        <pc:chgData name="" userId="" providerId="" clId="Web-{D1F9D068-F803-853D-9EF8-4B4A2FD6E531}" dt="2025-04-16T15:02:05.721" v="2" actId="20577"/>
        <pc:sldMkLst>
          <pc:docMk/>
          <pc:sldMk cId="1645023369" sldId="258"/>
        </pc:sldMkLst>
        <pc:spChg chg="mod">
          <ac:chgData name="" userId="" providerId="" clId="Web-{D1F9D068-F803-853D-9EF8-4B4A2FD6E531}" dt="2025-04-16T15:02:05.721" v="2" actId="20577"/>
          <ac:spMkLst>
            <pc:docMk/>
            <pc:sldMk cId="1645023369" sldId="258"/>
            <ac:spMk id="2" creationId="{D3584706-2332-2377-2C41-8BF037864DF1}"/>
          </ac:spMkLst>
        </pc:spChg>
      </pc:sldChg>
    </pc:docChg>
  </pc:docChgLst>
  <pc:docChgLst>
    <pc:chgData name="Dr. Raffay Zoltán" userId="S::razdab.k.jpte@tr.pte.hu::3b1b2a3e-ec4a-4aa8-94e3-5e4ef067d11f" providerId="AD" clId="Web-{D1F9D068-F803-853D-9EF8-4B4A2FD6E531}"/>
    <pc:docChg chg="addSld delSld modSld">
      <pc:chgData name="Dr. Raffay Zoltán" userId="S::razdab.k.jpte@tr.pte.hu::3b1b2a3e-ec4a-4aa8-94e3-5e4ef067d11f" providerId="AD" clId="Web-{D1F9D068-F803-853D-9EF8-4B4A2FD6E531}" dt="2025-04-16T15:05:37.530" v="29"/>
      <pc:docMkLst>
        <pc:docMk/>
      </pc:docMkLst>
      <pc:sldChg chg="modSp add">
        <pc:chgData name="Dr. Raffay Zoltán" userId="S::razdab.k.jpte@tr.pte.hu::3b1b2a3e-ec4a-4aa8-94e3-5e4ef067d11f" providerId="AD" clId="Web-{D1F9D068-F803-853D-9EF8-4B4A2FD6E531}" dt="2025-04-16T15:02:59.349" v="7" actId="20577"/>
        <pc:sldMkLst>
          <pc:docMk/>
          <pc:sldMk cId="3299961314" sldId="266"/>
        </pc:sldMkLst>
        <pc:spChg chg="mod">
          <ac:chgData name="Dr. Raffay Zoltán" userId="S::razdab.k.jpte@tr.pte.hu::3b1b2a3e-ec4a-4aa8-94e3-5e4ef067d11f" providerId="AD" clId="Web-{D1F9D068-F803-853D-9EF8-4B4A2FD6E531}" dt="2025-04-16T15:02:59.349" v="7" actId="20577"/>
          <ac:spMkLst>
            <pc:docMk/>
            <pc:sldMk cId="3299961314" sldId="266"/>
            <ac:spMk id="2" creationId="{D3584706-2332-2377-2C41-8BF037864DF1}"/>
          </ac:spMkLst>
        </pc:spChg>
      </pc:sldChg>
      <pc:sldChg chg="add del">
        <pc:chgData name="Dr. Raffay Zoltán" userId="S::razdab.k.jpte@tr.pte.hu::3b1b2a3e-ec4a-4aa8-94e3-5e4ef067d11f" providerId="AD" clId="Web-{D1F9D068-F803-853D-9EF8-4B4A2FD6E531}" dt="2025-04-16T15:04:39.074" v="19"/>
        <pc:sldMkLst>
          <pc:docMk/>
          <pc:sldMk cId="1298627047" sldId="267"/>
        </pc:sldMkLst>
      </pc:sldChg>
      <pc:sldChg chg="add del">
        <pc:chgData name="Dr. Raffay Zoltán" userId="S::razdab.k.jpte@tr.pte.hu::3b1b2a3e-ec4a-4aa8-94e3-5e4ef067d11f" providerId="AD" clId="Web-{D1F9D068-F803-853D-9EF8-4B4A2FD6E531}" dt="2025-04-16T15:04:39.043" v="18"/>
        <pc:sldMkLst>
          <pc:docMk/>
          <pc:sldMk cId="3513343441" sldId="268"/>
        </pc:sldMkLst>
      </pc:sldChg>
      <pc:sldChg chg="add del">
        <pc:chgData name="Dr. Raffay Zoltán" userId="S::razdab.k.jpte@tr.pte.hu::3b1b2a3e-ec4a-4aa8-94e3-5e4ef067d11f" providerId="AD" clId="Web-{D1F9D068-F803-853D-9EF8-4B4A2FD6E531}" dt="2025-04-16T15:04:39.043" v="17"/>
        <pc:sldMkLst>
          <pc:docMk/>
          <pc:sldMk cId="797424600" sldId="269"/>
        </pc:sldMkLst>
      </pc:sldChg>
      <pc:sldChg chg="add del">
        <pc:chgData name="Dr. Raffay Zoltán" userId="S::razdab.k.jpte@tr.pte.hu::3b1b2a3e-ec4a-4aa8-94e3-5e4ef067d11f" providerId="AD" clId="Web-{D1F9D068-F803-853D-9EF8-4B4A2FD6E531}" dt="2025-04-16T15:04:39.043" v="16"/>
        <pc:sldMkLst>
          <pc:docMk/>
          <pc:sldMk cId="2080601714" sldId="270"/>
        </pc:sldMkLst>
      </pc:sldChg>
      <pc:sldChg chg="add del">
        <pc:chgData name="Dr. Raffay Zoltán" userId="S::razdab.k.jpte@tr.pte.hu::3b1b2a3e-ec4a-4aa8-94e3-5e4ef067d11f" providerId="AD" clId="Web-{D1F9D068-F803-853D-9EF8-4B4A2FD6E531}" dt="2025-04-16T15:04:39.043" v="15"/>
        <pc:sldMkLst>
          <pc:docMk/>
          <pc:sldMk cId="159495999" sldId="271"/>
        </pc:sldMkLst>
      </pc:sldChg>
      <pc:sldChg chg="add del">
        <pc:chgData name="Dr. Raffay Zoltán" userId="S::razdab.k.jpte@tr.pte.hu::3b1b2a3e-ec4a-4aa8-94e3-5e4ef067d11f" providerId="AD" clId="Web-{D1F9D068-F803-853D-9EF8-4B4A2FD6E531}" dt="2025-04-16T15:04:39.043" v="14"/>
        <pc:sldMkLst>
          <pc:docMk/>
          <pc:sldMk cId="1195594562" sldId="272"/>
        </pc:sldMkLst>
      </pc:sldChg>
      <pc:sldChg chg="add">
        <pc:chgData name="Dr. Raffay Zoltán" userId="S::razdab.k.jpte@tr.pte.hu::3b1b2a3e-ec4a-4aa8-94e3-5e4ef067d11f" providerId="AD" clId="Web-{D1F9D068-F803-853D-9EF8-4B4A2FD6E531}" dt="2025-04-16T15:03:51.462" v="8"/>
        <pc:sldMkLst>
          <pc:docMk/>
          <pc:sldMk cId="1883508582" sldId="273"/>
        </pc:sldMkLst>
      </pc:sldChg>
      <pc:sldChg chg="add del">
        <pc:chgData name="Dr. Raffay Zoltán" userId="S::razdab.k.jpte@tr.pte.hu::3b1b2a3e-ec4a-4aa8-94e3-5e4ef067d11f" providerId="AD" clId="Web-{D1F9D068-F803-853D-9EF8-4B4A2FD6E531}" dt="2025-04-16T15:04:39.121" v="24"/>
        <pc:sldMkLst>
          <pc:docMk/>
          <pc:sldMk cId="1196750286" sldId="274"/>
        </pc:sldMkLst>
      </pc:sldChg>
      <pc:sldChg chg="add">
        <pc:chgData name="Dr. Raffay Zoltán" userId="S::razdab.k.jpte@tr.pte.hu::3b1b2a3e-ec4a-4aa8-94e3-5e4ef067d11f" providerId="AD" clId="Web-{D1F9D068-F803-853D-9EF8-4B4A2FD6E531}" dt="2025-04-16T15:04:53.887" v="25"/>
        <pc:sldMkLst>
          <pc:docMk/>
          <pc:sldMk cId="1932759779" sldId="274"/>
        </pc:sldMkLst>
      </pc:sldChg>
      <pc:sldChg chg="add">
        <pc:chgData name="Dr. Raffay Zoltán" userId="S::razdab.k.jpte@tr.pte.hu::3b1b2a3e-ec4a-4aa8-94e3-5e4ef067d11f" providerId="AD" clId="Web-{D1F9D068-F803-853D-9EF8-4B4A2FD6E531}" dt="2025-04-16T15:05:05.232" v="26"/>
        <pc:sldMkLst>
          <pc:docMk/>
          <pc:sldMk cId="1359339460" sldId="275"/>
        </pc:sldMkLst>
      </pc:sldChg>
      <pc:sldChg chg="add del">
        <pc:chgData name="Dr. Raffay Zoltán" userId="S::razdab.k.jpte@tr.pte.hu::3b1b2a3e-ec4a-4aa8-94e3-5e4ef067d11f" providerId="AD" clId="Web-{D1F9D068-F803-853D-9EF8-4B4A2FD6E531}" dt="2025-04-16T15:04:39.121" v="23"/>
        <pc:sldMkLst>
          <pc:docMk/>
          <pc:sldMk cId="2291591018" sldId="275"/>
        </pc:sldMkLst>
      </pc:sldChg>
      <pc:sldChg chg="add del">
        <pc:chgData name="Dr. Raffay Zoltán" userId="S::razdab.k.jpte@tr.pte.hu::3b1b2a3e-ec4a-4aa8-94e3-5e4ef067d11f" providerId="AD" clId="Web-{D1F9D068-F803-853D-9EF8-4B4A2FD6E531}" dt="2025-04-16T15:04:39.121" v="22"/>
        <pc:sldMkLst>
          <pc:docMk/>
          <pc:sldMk cId="2241899479" sldId="276"/>
        </pc:sldMkLst>
      </pc:sldChg>
      <pc:sldChg chg="add">
        <pc:chgData name="Dr. Raffay Zoltán" userId="S::razdab.k.jpte@tr.pte.hu::3b1b2a3e-ec4a-4aa8-94e3-5e4ef067d11f" providerId="AD" clId="Web-{D1F9D068-F803-853D-9EF8-4B4A2FD6E531}" dt="2025-04-16T15:05:17.201" v="27"/>
        <pc:sldMkLst>
          <pc:docMk/>
          <pc:sldMk cId="2757788921" sldId="276"/>
        </pc:sldMkLst>
      </pc:sldChg>
      <pc:sldChg chg="add">
        <pc:chgData name="Dr. Raffay Zoltán" userId="S::razdab.k.jpte@tr.pte.hu::3b1b2a3e-ec4a-4aa8-94e3-5e4ef067d11f" providerId="AD" clId="Web-{D1F9D068-F803-853D-9EF8-4B4A2FD6E531}" dt="2025-04-16T15:05:28.452" v="28"/>
        <pc:sldMkLst>
          <pc:docMk/>
          <pc:sldMk cId="1731675406" sldId="277"/>
        </pc:sldMkLst>
      </pc:sldChg>
      <pc:sldChg chg="add del">
        <pc:chgData name="Dr. Raffay Zoltán" userId="S::razdab.k.jpte@tr.pte.hu::3b1b2a3e-ec4a-4aa8-94e3-5e4ef067d11f" providerId="AD" clId="Web-{D1F9D068-F803-853D-9EF8-4B4A2FD6E531}" dt="2025-04-16T15:04:39.105" v="21"/>
        <pc:sldMkLst>
          <pc:docMk/>
          <pc:sldMk cId="3124569217" sldId="277"/>
        </pc:sldMkLst>
      </pc:sldChg>
      <pc:sldChg chg="add">
        <pc:chgData name="Dr. Raffay Zoltán" userId="S::razdab.k.jpte@tr.pte.hu::3b1b2a3e-ec4a-4aa8-94e3-5e4ef067d11f" providerId="AD" clId="Web-{D1F9D068-F803-853D-9EF8-4B4A2FD6E531}" dt="2025-04-16T15:05:37.530" v="29"/>
        <pc:sldMkLst>
          <pc:docMk/>
          <pc:sldMk cId="672106402" sldId="278"/>
        </pc:sldMkLst>
      </pc:sldChg>
      <pc:sldChg chg="add del">
        <pc:chgData name="Dr. Raffay Zoltán" userId="S::razdab.k.jpte@tr.pte.hu::3b1b2a3e-ec4a-4aa8-94e3-5e4ef067d11f" providerId="AD" clId="Web-{D1F9D068-F803-853D-9EF8-4B4A2FD6E531}" dt="2025-04-16T15:04:39.105" v="20"/>
        <pc:sldMkLst>
          <pc:docMk/>
          <pc:sldMk cId="3413692779" sldId="278"/>
        </pc:sldMkLst>
      </pc:sldChg>
    </pc:docChg>
  </pc:docChgLst>
  <pc:docChgLst>
    <pc:chgData name="Dr. Raffay Zoltán" userId="3b1b2a3e-ec4a-4aa8-94e3-5e4ef067d11f" providerId="ADAL" clId="{B3B5051F-994D-4113-A0C6-5CB7C6DA9811}"/>
    <pc:docChg chg="custSel modSld">
      <pc:chgData name="Dr. Raffay Zoltán" userId="3b1b2a3e-ec4a-4aa8-94e3-5e4ef067d11f" providerId="ADAL" clId="{B3B5051F-994D-4113-A0C6-5CB7C6DA9811}" dt="2025-01-17T17:00:26.928" v="404" actId="1076"/>
      <pc:docMkLst>
        <pc:docMk/>
      </pc:docMkLst>
      <pc:sldChg chg="addSp modSp">
        <pc:chgData name="Dr. Raffay Zoltán" userId="3b1b2a3e-ec4a-4aa8-94e3-5e4ef067d11f" providerId="ADAL" clId="{B3B5051F-994D-4113-A0C6-5CB7C6DA9811}" dt="2025-01-16T17:07:51.460" v="2"/>
        <pc:sldMkLst>
          <pc:docMk/>
          <pc:sldMk cId="3794933049" sldId="256"/>
        </pc:sldMkLst>
        <pc:spChg chg="add mod">
          <ac:chgData name="Dr. Raffay Zoltán" userId="3b1b2a3e-ec4a-4aa8-94e3-5e4ef067d11f" providerId="ADAL" clId="{B3B5051F-994D-4113-A0C6-5CB7C6DA9811}" dt="2025-01-16T17:07:51.460" v="2"/>
          <ac:spMkLst>
            <pc:docMk/>
            <pc:sldMk cId="3794933049" sldId="256"/>
            <ac:spMk id="3" creationId="{20A36712-25D1-143F-0E97-67B508672492}"/>
          </ac:spMkLst>
        </pc:spChg>
      </pc:sldChg>
      <pc:sldChg chg="modSp mod">
        <pc:chgData name="Dr. Raffay Zoltán" userId="3b1b2a3e-ec4a-4aa8-94e3-5e4ef067d11f" providerId="ADAL" clId="{B3B5051F-994D-4113-A0C6-5CB7C6DA9811}" dt="2025-01-16T17:58:24.082" v="382" actId="2711"/>
        <pc:sldMkLst>
          <pc:docMk/>
          <pc:sldMk cId="1441212110" sldId="257"/>
        </pc:sldMkLst>
        <pc:spChg chg="mod">
          <ac:chgData name="Dr. Raffay Zoltán" userId="3b1b2a3e-ec4a-4aa8-94e3-5e4ef067d11f" providerId="ADAL" clId="{B3B5051F-994D-4113-A0C6-5CB7C6DA9811}" dt="2025-01-16T17:58:24.082" v="382" actId="2711"/>
          <ac:spMkLst>
            <pc:docMk/>
            <pc:sldMk cId="1441212110" sldId="257"/>
            <ac:spMk id="2" creationId="{EAFFC7EF-1843-81DF-280D-8BEF44216F38}"/>
          </ac:spMkLst>
        </pc:spChg>
        <pc:spChg chg="mod">
          <ac:chgData name="Dr. Raffay Zoltán" userId="3b1b2a3e-ec4a-4aa8-94e3-5e4ef067d11f" providerId="ADAL" clId="{B3B5051F-994D-4113-A0C6-5CB7C6DA9811}" dt="2025-01-16T17:21:52.825" v="373" actId="1076"/>
          <ac:spMkLst>
            <pc:docMk/>
            <pc:sldMk cId="1441212110" sldId="257"/>
            <ac:spMk id="3" creationId="{AB622915-AE14-3290-A1E1-908608A0E015}"/>
          </ac:spMkLst>
        </pc:spChg>
      </pc:sldChg>
      <pc:sldChg chg="addSp modSp mod">
        <pc:chgData name="Dr. Raffay Zoltán" userId="3b1b2a3e-ec4a-4aa8-94e3-5e4ef067d11f" providerId="ADAL" clId="{B3B5051F-994D-4113-A0C6-5CB7C6DA9811}" dt="2025-01-16T17:07:44.835" v="1"/>
        <pc:sldMkLst>
          <pc:docMk/>
          <pc:sldMk cId="1645023369" sldId="258"/>
        </pc:sldMkLst>
        <pc:spChg chg="mod">
          <ac:chgData name="Dr. Raffay Zoltán" userId="3b1b2a3e-ec4a-4aa8-94e3-5e4ef067d11f" providerId="ADAL" clId="{B3B5051F-994D-4113-A0C6-5CB7C6DA9811}" dt="2025-01-16T17:07:44.134" v="0" actId="1076"/>
          <ac:spMkLst>
            <pc:docMk/>
            <pc:sldMk cId="1645023369" sldId="258"/>
            <ac:spMk id="2" creationId="{D3584706-2332-2377-2C41-8BF037864DF1}"/>
          </ac:spMkLst>
        </pc:spChg>
        <pc:spChg chg="add mod">
          <ac:chgData name="Dr. Raffay Zoltán" userId="3b1b2a3e-ec4a-4aa8-94e3-5e4ef067d11f" providerId="ADAL" clId="{B3B5051F-994D-4113-A0C6-5CB7C6DA9811}" dt="2025-01-16T17:07:44.835" v="1"/>
          <ac:spMkLst>
            <pc:docMk/>
            <pc:sldMk cId="1645023369" sldId="258"/>
            <ac:spMk id="3" creationId="{508B1382-EEA7-302F-9438-570C8E3A1078}"/>
          </ac:spMkLst>
        </pc:spChg>
      </pc:sldChg>
      <pc:sldChg chg="modSp mod">
        <pc:chgData name="Dr. Raffay Zoltán" userId="3b1b2a3e-ec4a-4aa8-94e3-5e4ef067d11f" providerId="ADAL" clId="{B3B5051F-994D-4113-A0C6-5CB7C6DA9811}" dt="2025-01-16T17:58:37.727" v="384" actId="948"/>
        <pc:sldMkLst>
          <pc:docMk/>
          <pc:sldMk cId="4239364104" sldId="259"/>
        </pc:sldMkLst>
        <pc:spChg chg="mod">
          <ac:chgData name="Dr. Raffay Zoltán" userId="3b1b2a3e-ec4a-4aa8-94e3-5e4ef067d11f" providerId="ADAL" clId="{B3B5051F-994D-4113-A0C6-5CB7C6DA9811}" dt="2025-01-16T17:58:37.727" v="384" actId="948"/>
          <ac:spMkLst>
            <pc:docMk/>
            <pc:sldMk cId="4239364104" sldId="259"/>
            <ac:spMk id="2" creationId="{717711F3-B6B6-5626-F025-0F609DF71F4F}"/>
          </ac:spMkLst>
        </pc:spChg>
        <pc:spChg chg="mod">
          <ac:chgData name="Dr. Raffay Zoltán" userId="3b1b2a3e-ec4a-4aa8-94e3-5e4ef067d11f" providerId="ADAL" clId="{B3B5051F-994D-4113-A0C6-5CB7C6DA9811}" dt="2025-01-16T17:22:00.635" v="375" actId="1076"/>
          <ac:spMkLst>
            <pc:docMk/>
            <pc:sldMk cId="4239364104" sldId="259"/>
            <ac:spMk id="3" creationId="{4ECAD8B9-2FE6-7B96-F5C5-78D8683AE85D}"/>
          </ac:spMkLst>
        </pc:spChg>
      </pc:sldChg>
      <pc:sldChg chg="modSp mod">
        <pc:chgData name="Dr. Raffay Zoltán" userId="3b1b2a3e-ec4a-4aa8-94e3-5e4ef067d11f" providerId="ADAL" clId="{B3B5051F-994D-4113-A0C6-5CB7C6DA9811}" dt="2025-01-17T17:00:26.928" v="404" actId="1076"/>
        <pc:sldMkLst>
          <pc:docMk/>
          <pc:sldMk cId="3346443628" sldId="260"/>
        </pc:sldMkLst>
        <pc:spChg chg="mod">
          <ac:chgData name="Dr. Raffay Zoltán" userId="3b1b2a3e-ec4a-4aa8-94e3-5e4ef067d11f" providerId="ADAL" clId="{B3B5051F-994D-4113-A0C6-5CB7C6DA9811}" dt="2025-01-17T17:00:23.308" v="403" actId="14100"/>
          <ac:spMkLst>
            <pc:docMk/>
            <pc:sldMk cId="3346443628" sldId="260"/>
            <ac:spMk id="2" creationId="{A660AE4F-F7FA-F9E1-F376-BF015C86E044}"/>
          </ac:spMkLst>
        </pc:spChg>
        <pc:spChg chg="mod">
          <ac:chgData name="Dr. Raffay Zoltán" userId="3b1b2a3e-ec4a-4aa8-94e3-5e4ef067d11f" providerId="ADAL" clId="{B3B5051F-994D-4113-A0C6-5CB7C6DA9811}" dt="2025-01-17T17:00:26.928" v="404" actId="1076"/>
          <ac:spMkLst>
            <pc:docMk/>
            <pc:sldMk cId="3346443628" sldId="260"/>
            <ac:spMk id="3" creationId="{42BE1121-22DE-D248-B078-AD9435B02DFA}"/>
          </ac:spMkLst>
        </pc:spChg>
      </pc:sldChg>
      <pc:sldChg chg="modSp mod">
        <pc:chgData name="Dr. Raffay Zoltán" userId="3b1b2a3e-ec4a-4aa8-94e3-5e4ef067d11f" providerId="ADAL" clId="{B3B5051F-994D-4113-A0C6-5CB7C6DA9811}" dt="2025-01-16T17:20:41.559" v="320" actId="14100"/>
        <pc:sldMkLst>
          <pc:docMk/>
          <pc:sldMk cId="3430837079" sldId="261"/>
        </pc:sldMkLst>
        <pc:spChg chg="mod">
          <ac:chgData name="Dr. Raffay Zoltán" userId="3b1b2a3e-ec4a-4aa8-94e3-5e4ef067d11f" providerId="ADAL" clId="{B3B5051F-994D-4113-A0C6-5CB7C6DA9811}" dt="2025-01-16T17:20:41.559" v="320" actId="14100"/>
          <ac:spMkLst>
            <pc:docMk/>
            <pc:sldMk cId="3430837079" sldId="261"/>
            <ac:spMk id="2" creationId="{F9C86D83-AD95-329A-750A-E801A8E8383D}"/>
          </ac:spMkLst>
        </pc:spChg>
        <pc:spChg chg="mod">
          <ac:chgData name="Dr. Raffay Zoltán" userId="3b1b2a3e-ec4a-4aa8-94e3-5e4ef067d11f" providerId="ADAL" clId="{B3B5051F-994D-4113-A0C6-5CB7C6DA9811}" dt="2025-01-16T17:19:12.055" v="284" actId="790"/>
          <ac:spMkLst>
            <pc:docMk/>
            <pc:sldMk cId="3430837079" sldId="261"/>
            <ac:spMk id="3" creationId="{4F5737C5-0431-2522-584F-E2A2DE56BC3B}"/>
          </ac:spMkLst>
        </pc:spChg>
      </pc:sldChg>
      <pc:sldChg chg="modSp mod">
        <pc:chgData name="Dr. Raffay Zoltán" userId="3b1b2a3e-ec4a-4aa8-94e3-5e4ef067d11f" providerId="ADAL" clId="{B3B5051F-994D-4113-A0C6-5CB7C6DA9811}" dt="2025-01-16T18:00:19.847" v="401" actId="790"/>
        <pc:sldMkLst>
          <pc:docMk/>
          <pc:sldMk cId="564408570" sldId="262"/>
        </pc:sldMkLst>
        <pc:spChg chg="mod">
          <ac:chgData name="Dr. Raffay Zoltán" userId="3b1b2a3e-ec4a-4aa8-94e3-5e4ef067d11f" providerId="ADAL" clId="{B3B5051F-994D-4113-A0C6-5CB7C6DA9811}" dt="2025-01-16T18:00:19.847" v="401" actId="790"/>
          <ac:spMkLst>
            <pc:docMk/>
            <pc:sldMk cId="564408570" sldId="262"/>
            <ac:spMk id="2" creationId="{0D7E8DA3-00AB-A41C-C4E4-1E9632649FD7}"/>
          </ac:spMkLst>
        </pc:spChg>
        <pc:spChg chg="mod">
          <ac:chgData name="Dr. Raffay Zoltán" userId="3b1b2a3e-ec4a-4aa8-94e3-5e4ef067d11f" providerId="ADAL" clId="{B3B5051F-994D-4113-A0C6-5CB7C6DA9811}" dt="2025-01-16T17:21:14.167" v="371" actId="20577"/>
          <ac:spMkLst>
            <pc:docMk/>
            <pc:sldMk cId="564408570" sldId="262"/>
            <ac:spMk id="3" creationId="{DDEADD2F-2DD5-BF21-0A78-DBD6B4D65653}"/>
          </ac:spMkLst>
        </pc:spChg>
      </pc:sldChg>
      <pc:sldChg chg="modSp mod">
        <pc:chgData name="Dr. Raffay Zoltán" userId="3b1b2a3e-ec4a-4aa8-94e3-5e4ef067d11f" providerId="ADAL" clId="{B3B5051F-994D-4113-A0C6-5CB7C6DA9811}" dt="2025-01-16T17:59:45.937" v="399" actId="1076"/>
        <pc:sldMkLst>
          <pc:docMk/>
          <pc:sldMk cId="3544922091" sldId="263"/>
        </pc:sldMkLst>
        <pc:spChg chg="mod">
          <ac:chgData name="Dr. Raffay Zoltán" userId="3b1b2a3e-ec4a-4aa8-94e3-5e4ef067d11f" providerId="ADAL" clId="{B3B5051F-994D-4113-A0C6-5CB7C6DA9811}" dt="2025-01-16T17:59:04.686" v="390" actId="1076"/>
          <ac:spMkLst>
            <pc:docMk/>
            <pc:sldMk cId="3544922091" sldId="263"/>
            <ac:spMk id="2" creationId="{F4F449E7-14BD-73FC-8D1F-019861A48EB1}"/>
          </ac:spMkLst>
        </pc:spChg>
        <pc:spChg chg="mod">
          <ac:chgData name="Dr. Raffay Zoltán" userId="3b1b2a3e-ec4a-4aa8-94e3-5e4ef067d11f" providerId="ADAL" clId="{B3B5051F-994D-4113-A0C6-5CB7C6DA9811}" dt="2025-01-16T17:59:45.937" v="399" actId="1076"/>
          <ac:spMkLst>
            <pc:docMk/>
            <pc:sldMk cId="3544922091" sldId="263"/>
            <ac:spMk id="3" creationId="{C7D2BDDE-D812-61A3-52B9-DFC427598618}"/>
          </ac:spMkLst>
        </pc:spChg>
      </pc:sldChg>
      <pc:sldChg chg="modSp mod">
        <pc:chgData name="Dr. Raffay Zoltán" userId="3b1b2a3e-ec4a-4aa8-94e3-5e4ef067d11f" providerId="ADAL" clId="{B3B5051F-994D-4113-A0C6-5CB7C6DA9811}" dt="2025-01-16T17:22:58.881" v="381" actId="1076"/>
        <pc:sldMkLst>
          <pc:docMk/>
          <pc:sldMk cId="345246902" sldId="265"/>
        </pc:sldMkLst>
        <pc:spChg chg="mod">
          <ac:chgData name="Dr. Raffay Zoltán" userId="3b1b2a3e-ec4a-4aa8-94e3-5e4ef067d11f" providerId="ADAL" clId="{B3B5051F-994D-4113-A0C6-5CB7C6DA9811}" dt="2025-01-16T17:22:55.401" v="380" actId="14100"/>
          <ac:spMkLst>
            <pc:docMk/>
            <pc:sldMk cId="345246902" sldId="265"/>
            <ac:spMk id="2" creationId="{86371E34-6705-145A-177D-CBDE446B12B1}"/>
          </ac:spMkLst>
        </pc:spChg>
        <pc:spChg chg="mod">
          <ac:chgData name="Dr. Raffay Zoltán" userId="3b1b2a3e-ec4a-4aa8-94e3-5e4ef067d11f" providerId="ADAL" clId="{B3B5051F-994D-4113-A0C6-5CB7C6DA9811}" dt="2025-01-16T17:19:33.744" v="309" actId="20577"/>
          <ac:spMkLst>
            <pc:docMk/>
            <pc:sldMk cId="345246902" sldId="265"/>
            <ac:spMk id="3" creationId="{EE58BF91-7E31-F7C8-32E8-CF5E2511E036}"/>
          </ac:spMkLst>
        </pc:spChg>
        <pc:spChg chg="mod">
          <ac:chgData name="Dr. Raffay Zoltán" userId="3b1b2a3e-ec4a-4aa8-94e3-5e4ef067d11f" providerId="ADAL" clId="{B3B5051F-994D-4113-A0C6-5CB7C6DA9811}" dt="2025-01-16T17:22:58.881" v="381" actId="1076"/>
          <ac:spMkLst>
            <pc:docMk/>
            <pc:sldMk cId="345246902" sldId="265"/>
            <ac:spMk id="12" creationId="{BAA68C54-4CF3-B581-C2A8-DE726B2BFD35}"/>
          </ac:spMkLst>
        </pc:spChg>
        <pc:spChg chg="mod">
          <ac:chgData name="Dr. Raffay Zoltán" userId="3b1b2a3e-ec4a-4aa8-94e3-5e4ef067d11f" providerId="ADAL" clId="{B3B5051F-994D-4113-A0C6-5CB7C6DA9811}" dt="2025-01-16T17:13:31.486" v="40" actId="14100"/>
          <ac:spMkLst>
            <pc:docMk/>
            <pc:sldMk cId="345246902" sldId="265"/>
            <ac:spMk id="17" creationId="{2F9B2757-3ED1-B6B0-E71F-69C3A7773B97}"/>
          </ac:spMkLst>
        </pc:spChg>
        <pc:spChg chg="mod">
          <ac:chgData name="Dr. Raffay Zoltán" userId="3b1b2a3e-ec4a-4aa8-94e3-5e4ef067d11f" providerId="ADAL" clId="{B3B5051F-994D-4113-A0C6-5CB7C6DA9811}" dt="2025-01-16T17:17:09.602" v="215" actId="790"/>
          <ac:spMkLst>
            <pc:docMk/>
            <pc:sldMk cId="345246902" sldId="265"/>
            <ac:spMk id="19" creationId="{86AC1BD9-3A83-DA9E-F4AC-79A31529F113}"/>
          </ac:spMkLst>
        </pc:spChg>
      </pc:sldChg>
    </pc:docChg>
  </pc:docChgLst>
  <pc:docChgLst>
    <pc:chgData name="Dr. Raffay Zoltán" userId="S::razdab.k.jpte@tr.pte.hu::3b1b2a3e-ec4a-4aa8-94e3-5e4ef067d11f" providerId="AD" clId="Web-{C2D8944C-97F9-4966-50CC-D83C2A1BC0E3}"/>
    <pc:docChg chg="modSld">
      <pc:chgData name="Dr. Raffay Zoltán" userId="S::razdab.k.jpte@tr.pte.hu::3b1b2a3e-ec4a-4aa8-94e3-5e4ef067d11f" providerId="AD" clId="Web-{C2D8944C-97F9-4966-50CC-D83C2A1BC0E3}" dt="2025-04-16T15:06:38.638" v="3" actId="20577"/>
      <pc:docMkLst>
        <pc:docMk/>
      </pc:docMkLst>
      <pc:sldChg chg="modSp">
        <pc:chgData name="Dr. Raffay Zoltán" userId="S::razdab.k.jpte@tr.pte.hu::3b1b2a3e-ec4a-4aa8-94e3-5e4ef067d11f" providerId="AD" clId="Web-{C2D8944C-97F9-4966-50CC-D83C2A1BC0E3}" dt="2025-04-16T15:06:38.638" v="3" actId="20577"/>
        <pc:sldMkLst>
          <pc:docMk/>
          <pc:sldMk cId="1645023369" sldId="258"/>
        </pc:sldMkLst>
        <pc:spChg chg="mod">
          <ac:chgData name="Dr. Raffay Zoltán" userId="S::razdab.k.jpte@tr.pte.hu::3b1b2a3e-ec4a-4aa8-94e3-5e4ef067d11f" providerId="AD" clId="Web-{C2D8944C-97F9-4966-50CC-D83C2A1BC0E3}" dt="2025-04-16T15:06:38.638" v="3" actId="20577"/>
          <ac:spMkLst>
            <pc:docMk/>
            <pc:sldMk cId="1645023369" sldId="258"/>
            <ac:spMk id="2" creationId="{D3584706-2332-2377-2C41-8BF037864DF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AC5B930-EE42-3A06-476B-2ABAB8BEF65B}"/>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endParaRPr lang="en-US"/>
          </a:p>
        </p:txBody>
      </p:sp>
      <p:sp>
        <p:nvSpPr>
          <p:cNvPr id="3" name="Alcím 2">
            <a:extLst>
              <a:ext uri="{FF2B5EF4-FFF2-40B4-BE49-F238E27FC236}">
                <a16:creationId xmlns:a16="http://schemas.microsoft.com/office/drawing/2014/main" id="{784F89FC-EBE8-994B-711C-91FC39251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a:p>
        </p:txBody>
      </p:sp>
      <p:sp>
        <p:nvSpPr>
          <p:cNvPr id="4" name="Dátum helye 3">
            <a:extLst>
              <a:ext uri="{FF2B5EF4-FFF2-40B4-BE49-F238E27FC236}">
                <a16:creationId xmlns:a16="http://schemas.microsoft.com/office/drawing/2014/main" id="{C3559D43-4ED1-2DDA-18EC-EB6677EA9DCA}"/>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53867A64-5209-FE83-67AB-8C61BBDEF91A}"/>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4F0C20C-18B7-BFFC-9B8A-81020EFBCF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84107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BFBF8D-1FE3-9C71-0645-8913D372B94D}"/>
              </a:ext>
            </a:extLst>
          </p:cNvPr>
          <p:cNvSpPr>
            <a:spLocks noGrp="1"/>
          </p:cNvSpPr>
          <p:nvPr>
            <p:ph type="title"/>
          </p:nvPr>
        </p:nvSpPr>
        <p:spPr/>
        <p:txBody>
          <a:bodyPr/>
          <a:lstStyle/>
          <a:p>
            <a:r>
              <a:rPr lang="hu-HU"/>
              <a:t>Mintacím szerkesztése</a:t>
            </a:r>
            <a:endParaRPr lang="en-US"/>
          </a:p>
        </p:txBody>
      </p:sp>
      <p:sp>
        <p:nvSpPr>
          <p:cNvPr id="3" name="Függőleges szöveg helye 2">
            <a:extLst>
              <a:ext uri="{FF2B5EF4-FFF2-40B4-BE49-F238E27FC236}">
                <a16:creationId xmlns:a16="http://schemas.microsoft.com/office/drawing/2014/main" id="{7BD6FDA9-234B-425D-200F-CE08E957E1EA}"/>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DA9F751-462B-F69B-C0D6-70C5CA5DADCB}"/>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822D1D8A-1A62-DFC7-F9C3-FC49E979DBAC}"/>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C7077A38-5F47-1E13-9824-E33863E31E4A}"/>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59961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0C803704-7AF8-5711-3FA4-E517E5C084A9}"/>
              </a:ext>
            </a:extLst>
          </p:cNvPr>
          <p:cNvSpPr>
            <a:spLocks noGrp="1"/>
          </p:cNvSpPr>
          <p:nvPr>
            <p:ph type="title" orient="vert"/>
          </p:nvPr>
        </p:nvSpPr>
        <p:spPr>
          <a:xfrm>
            <a:off x="8724900" y="365125"/>
            <a:ext cx="2628900" cy="5811838"/>
          </a:xfrm>
        </p:spPr>
        <p:txBody>
          <a:bodyPr vert="eaVert"/>
          <a:lstStyle/>
          <a:p>
            <a:r>
              <a:rPr lang="hu-HU"/>
              <a:t>Mintacím szerkesztése</a:t>
            </a:r>
            <a:endParaRPr lang="en-US"/>
          </a:p>
        </p:txBody>
      </p:sp>
      <p:sp>
        <p:nvSpPr>
          <p:cNvPr id="3" name="Függőleges szöveg helye 2">
            <a:extLst>
              <a:ext uri="{FF2B5EF4-FFF2-40B4-BE49-F238E27FC236}">
                <a16:creationId xmlns:a16="http://schemas.microsoft.com/office/drawing/2014/main" id="{E448AD98-0F92-3888-1D74-BD1BC540CACA}"/>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49D3ED75-F9D8-BCC3-B995-57EBFEF313BD}"/>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ABB9FCF6-2228-795E-06F5-3A6FD68B594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D9EA2490-0200-ABFC-5B88-B10E5E7D3AB4}"/>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79859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13B7831-DE52-D63E-24F0-3E702B0B192F}"/>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222E2B7A-0D0F-8421-DCAF-E940F53E22E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FE53F9A-5780-72CC-5035-304884EAEC5A}"/>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BDD56F3B-D0D5-E76C-0B1F-B16CBE99C33D}"/>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0204B92B-3FB6-47EF-6549-EC0DACCFF4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85303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8217CC8-7D80-716F-4613-BE4400FF4B93}"/>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endParaRPr lang="en-US"/>
          </a:p>
        </p:txBody>
      </p:sp>
      <p:sp>
        <p:nvSpPr>
          <p:cNvPr id="3" name="Szöveg helye 2">
            <a:extLst>
              <a:ext uri="{FF2B5EF4-FFF2-40B4-BE49-F238E27FC236}">
                <a16:creationId xmlns:a16="http://schemas.microsoft.com/office/drawing/2014/main" id="{DCB28146-CA59-AE8D-D80E-08840318ED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198F8DE3-E697-CDA4-CCC2-2A84462732BD}"/>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E82755C0-79D7-D8F5-B434-FDE734A13A2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23BEC01-4462-0512-8B0C-8654B24451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01384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DF81297-EF9E-BAF5-65F3-53B171A2671B}"/>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F4192C14-66C2-5A0E-4316-2460D4A3C6CF}"/>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a:extLst>
              <a:ext uri="{FF2B5EF4-FFF2-40B4-BE49-F238E27FC236}">
                <a16:creationId xmlns:a16="http://schemas.microsoft.com/office/drawing/2014/main" id="{F3524303-6F69-87FA-A192-A7782691AC65}"/>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4">
            <a:extLst>
              <a:ext uri="{FF2B5EF4-FFF2-40B4-BE49-F238E27FC236}">
                <a16:creationId xmlns:a16="http://schemas.microsoft.com/office/drawing/2014/main" id="{842ECC73-75CE-1EDE-C086-0891071BDCE2}"/>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6" name="Élőláb helye 5">
            <a:extLst>
              <a:ext uri="{FF2B5EF4-FFF2-40B4-BE49-F238E27FC236}">
                <a16:creationId xmlns:a16="http://schemas.microsoft.com/office/drawing/2014/main" id="{AE24CB62-DD06-C6AD-EA48-46E3A7EA70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B4C071-F7CA-23AA-F67B-5D20DFF232E1}"/>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42418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BF5EC32-FD37-750E-0001-DF73E5C45F27}"/>
              </a:ext>
            </a:extLst>
          </p:cNvPr>
          <p:cNvSpPr>
            <a:spLocks noGrp="1"/>
          </p:cNvSpPr>
          <p:nvPr>
            <p:ph type="title"/>
          </p:nvPr>
        </p:nvSpPr>
        <p:spPr>
          <a:xfrm>
            <a:off x="839788" y="365125"/>
            <a:ext cx="10515600" cy="1325563"/>
          </a:xfrm>
        </p:spPr>
        <p:txBody>
          <a:bodyPr/>
          <a:lstStyle/>
          <a:p>
            <a:r>
              <a:rPr lang="hu-HU"/>
              <a:t>Mintacím szerkesztése</a:t>
            </a:r>
            <a:endParaRPr lang="en-US"/>
          </a:p>
        </p:txBody>
      </p:sp>
      <p:sp>
        <p:nvSpPr>
          <p:cNvPr id="3" name="Szöveg helye 2">
            <a:extLst>
              <a:ext uri="{FF2B5EF4-FFF2-40B4-BE49-F238E27FC236}">
                <a16:creationId xmlns:a16="http://schemas.microsoft.com/office/drawing/2014/main" id="{F62ADBC2-7596-1C21-0152-BF9185E6CB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4269CAB9-225B-6385-EE08-FFFB43F000E8}"/>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Szöveg helye 4">
            <a:extLst>
              <a:ext uri="{FF2B5EF4-FFF2-40B4-BE49-F238E27FC236}">
                <a16:creationId xmlns:a16="http://schemas.microsoft.com/office/drawing/2014/main" id="{5202EA3C-86C9-0333-F2BF-943BBD4E5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A44E29DD-AB44-8361-D6EB-ED401B8F4F95}"/>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6">
            <a:extLst>
              <a:ext uri="{FF2B5EF4-FFF2-40B4-BE49-F238E27FC236}">
                <a16:creationId xmlns:a16="http://schemas.microsoft.com/office/drawing/2014/main" id="{C5FB6833-2B05-2257-0628-1B0F5BD61072}"/>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8" name="Élőláb helye 7">
            <a:extLst>
              <a:ext uri="{FF2B5EF4-FFF2-40B4-BE49-F238E27FC236}">
                <a16:creationId xmlns:a16="http://schemas.microsoft.com/office/drawing/2014/main" id="{E847EDFF-5E73-18D3-C106-57CC216181A0}"/>
              </a:ext>
            </a:extLst>
          </p:cNvPr>
          <p:cNvSpPr>
            <a:spLocks noGrp="1"/>
          </p:cNvSpPr>
          <p:nvPr>
            <p:ph type="ftr" sz="quarter" idx="11"/>
          </p:nvPr>
        </p:nvSpPr>
        <p:spPr/>
        <p:txBody>
          <a:bodyPr/>
          <a:lstStyle/>
          <a:p>
            <a:endParaRPr lang="en-US"/>
          </a:p>
        </p:txBody>
      </p:sp>
      <p:sp>
        <p:nvSpPr>
          <p:cNvPr id="9" name="Dia számának helye 8">
            <a:extLst>
              <a:ext uri="{FF2B5EF4-FFF2-40B4-BE49-F238E27FC236}">
                <a16:creationId xmlns:a16="http://schemas.microsoft.com/office/drawing/2014/main" id="{BB8C2CCC-83C9-97AF-F824-4EB86960BA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28106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FE72DA-93A2-C9B7-CC5E-FEDF759378A7}"/>
              </a:ext>
            </a:extLst>
          </p:cNvPr>
          <p:cNvSpPr>
            <a:spLocks noGrp="1"/>
          </p:cNvSpPr>
          <p:nvPr>
            <p:ph type="title"/>
          </p:nvPr>
        </p:nvSpPr>
        <p:spPr/>
        <p:txBody>
          <a:bodyPr/>
          <a:lstStyle/>
          <a:p>
            <a:r>
              <a:rPr lang="hu-HU"/>
              <a:t>Mintacím szerkesztése</a:t>
            </a:r>
            <a:endParaRPr lang="en-US"/>
          </a:p>
        </p:txBody>
      </p:sp>
      <p:sp>
        <p:nvSpPr>
          <p:cNvPr id="3" name="Dátum helye 2">
            <a:extLst>
              <a:ext uri="{FF2B5EF4-FFF2-40B4-BE49-F238E27FC236}">
                <a16:creationId xmlns:a16="http://schemas.microsoft.com/office/drawing/2014/main" id="{A891242E-901C-43DC-89D8-71CD936C02B8}"/>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4" name="Élőláb helye 3">
            <a:extLst>
              <a:ext uri="{FF2B5EF4-FFF2-40B4-BE49-F238E27FC236}">
                <a16:creationId xmlns:a16="http://schemas.microsoft.com/office/drawing/2014/main" id="{50EA3B0E-D012-6AD8-9EF7-C40C24164C6E}"/>
              </a:ext>
            </a:extLst>
          </p:cNvPr>
          <p:cNvSpPr>
            <a:spLocks noGrp="1"/>
          </p:cNvSpPr>
          <p:nvPr>
            <p:ph type="ftr" sz="quarter" idx="11"/>
          </p:nvPr>
        </p:nvSpPr>
        <p:spPr/>
        <p:txBody>
          <a:bodyPr/>
          <a:lstStyle/>
          <a:p>
            <a:endParaRPr lang="en-US"/>
          </a:p>
        </p:txBody>
      </p:sp>
      <p:sp>
        <p:nvSpPr>
          <p:cNvPr id="5" name="Dia számának helye 4">
            <a:extLst>
              <a:ext uri="{FF2B5EF4-FFF2-40B4-BE49-F238E27FC236}">
                <a16:creationId xmlns:a16="http://schemas.microsoft.com/office/drawing/2014/main" id="{40DD9735-AF6B-CD22-DCCA-A2635B2848B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343277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7102F4A5-FB5D-4976-B3C9-8B15DC223EBB}"/>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3" name="Élőláb helye 2">
            <a:extLst>
              <a:ext uri="{FF2B5EF4-FFF2-40B4-BE49-F238E27FC236}">
                <a16:creationId xmlns:a16="http://schemas.microsoft.com/office/drawing/2014/main" id="{E90CE894-1CB2-8ED8-6F2D-100D38843817}"/>
              </a:ext>
            </a:extLst>
          </p:cNvPr>
          <p:cNvSpPr>
            <a:spLocks noGrp="1"/>
          </p:cNvSpPr>
          <p:nvPr>
            <p:ph type="ftr" sz="quarter" idx="11"/>
          </p:nvPr>
        </p:nvSpPr>
        <p:spPr/>
        <p:txBody>
          <a:bodyPr/>
          <a:lstStyle/>
          <a:p>
            <a:endParaRPr lang="en-US"/>
          </a:p>
        </p:txBody>
      </p:sp>
      <p:sp>
        <p:nvSpPr>
          <p:cNvPr id="4" name="Dia számának helye 3">
            <a:extLst>
              <a:ext uri="{FF2B5EF4-FFF2-40B4-BE49-F238E27FC236}">
                <a16:creationId xmlns:a16="http://schemas.microsoft.com/office/drawing/2014/main" id="{EBB69F0F-BF1B-0366-A4F8-D493A23A149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4222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40720D2-D654-415F-68C4-C7AE7A174284}"/>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Tartalom helye 2">
            <a:extLst>
              <a:ext uri="{FF2B5EF4-FFF2-40B4-BE49-F238E27FC236}">
                <a16:creationId xmlns:a16="http://schemas.microsoft.com/office/drawing/2014/main" id="{6EB14331-C192-EE9D-B294-9D9614606B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Szöveg helye 3">
            <a:extLst>
              <a:ext uri="{FF2B5EF4-FFF2-40B4-BE49-F238E27FC236}">
                <a16:creationId xmlns:a16="http://schemas.microsoft.com/office/drawing/2014/main" id="{17B212FC-CB31-9B9F-2D00-75C51AC97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C1506CCA-43AF-CA58-CA67-9E893F9E922A}"/>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6" name="Élőláb helye 5">
            <a:extLst>
              <a:ext uri="{FF2B5EF4-FFF2-40B4-BE49-F238E27FC236}">
                <a16:creationId xmlns:a16="http://schemas.microsoft.com/office/drawing/2014/main" id="{C1A6A8D6-DE7A-E890-3960-C3C68B3902A2}"/>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40EE53-6130-97E6-64D4-6E4685DE485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66439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7F3592-3D81-C7F6-BBC6-78C7042CF122}"/>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Kép helye 2">
            <a:extLst>
              <a:ext uri="{FF2B5EF4-FFF2-40B4-BE49-F238E27FC236}">
                <a16:creationId xmlns:a16="http://schemas.microsoft.com/office/drawing/2014/main" id="{925A614B-2751-26BB-1CB8-8433660A6A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a:extLst>
              <a:ext uri="{FF2B5EF4-FFF2-40B4-BE49-F238E27FC236}">
                <a16:creationId xmlns:a16="http://schemas.microsoft.com/office/drawing/2014/main" id="{8164BE02-5B06-A988-1210-7D24361DC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AEBD885B-546A-B029-16C4-9E403BEB16E3}"/>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6" name="Élőláb helye 5">
            <a:extLst>
              <a:ext uri="{FF2B5EF4-FFF2-40B4-BE49-F238E27FC236}">
                <a16:creationId xmlns:a16="http://schemas.microsoft.com/office/drawing/2014/main" id="{6864DAF4-E929-2360-9196-0673266EEE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40F6C006-C17B-2BC1-2C98-3C0BFFF7C01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52681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F645EBCF-4DCB-FE4C-CC6A-2C995AB02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endParaRPr lang="en-US"/>
          </a:p>
        </p:txBody>
      </p:sp>
      <p:sp>
        <p:nvSpPr>
          <p:cNvPr id="3" name="Szöveg helye 2">
            <a:extLst>
              <a:ext uri="{FF2B5EF4-FFF2-40B4-BE49-F238E27FC236}">
                <a16:creationId xmlns:a16="http://schemas.microsoft.com/office/drawing/2014/main" id="{DB263B22-BEA6-4376-4B06-913F84B980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E2891BCD-8D77-06EB-5D6E-945498A76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2B9B4675-6930-FE15-F4C7-560EFF1E2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 számának helye 5">
            <a:extLst>
              <a:ext uri="{FF2B5EF4-FFF2-40B4-BE49-F238E27FC236}">
                <a16:creationId xmlns:a16="http://schemas.microsoft.com/office/drawing/2014/main" id="{6A14ED0A-5AED-3585-15A5-1FE7C6C3F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35CB-5EE9-48D1-9C44-7DAF4C1BA0B7}" type="slidenum">
              <a:rPr lang="en-US" smtClean="0"/>
              <a:t>‹#›</a:t>
            </a:fld>
            <a:endParaRPr lang="en-US"/>
          </a:p>
        </p:txBody>
      </p:sp>
    </p:spTree>
    <p:extLst>
      <p:ext uri="{BB962C8B-B14F-4D97-AF65-F5344CB8AC3E}">
        <p14:creationId xmlns:p14="http://schemas.microsoft.com/office/powerpoint/2010/main" val="324749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4.emf"/><Relationship Id="rId5" Type="http://schemas.openxmlformats.org/officeDocument/2006/relationships/image" Target="../media/image4.png"/><Relationship Id="rId10" Type="http://schemas.openxmlformats.org/officeDocument/2006/relationships/image" Target="../media/image13.emf"/><Relationship Id="rId4" Type="http://schemas.openxmlformats.org/officeDocument/2006/relationships/image" Target="../media/image3.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6.jpeg"/><Relationship Id="rId4" Type="http://schemas.openxmlformats.org/officeDocument/2006/relationships/image" Target="../media/image3.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9.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8.emf"/><Relationship Id="rId5" Type="http://schemas.openxmlformats.org/officeDocument/2006/relationships/image" Target="../media/image4.png"/><Relationship Id="rId10" Type="http://schemas.openxmlformats.org/officeDocument/2006/relationships/image" Target="../media/image17.emf"/><Relationship Id="rId4" Type="http://schemas.openxmlformats.org/officeDocument/2006/relationships/image" Target="../media/image3.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jpg"/><Relationship Id="rId4" Type="http://schemas.openxmlformats.org/officeDocument/2006/relationships/image" Target="../media/image3.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jpg"/><Relationship Id="rId5" Type="http://schemas.openxmlformats.org/officeDocument/2006/relationships/image" Target="../media/image4.png"/><Relationship Id="rId10" Type="http://schemas.openxmlformats.org/officeDocument/2006/relationships/image" Target="../media/image11.jpg"/><Relationship Id="rId4" Type="http://schemas.openxmlformats.org/officeDocument/2006/relationships/image" Target="../media/image3.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524000" y="1400175"/>
            <a:ext cx="9143999" cy="1484462"/>
          </a:xfrm>
        </p:spPr>
        <p:txBody>
          <a:bodyPr>
            <a:normAutofit fontScale="90000"/>
          </a:bodyPr>
          <a:lstStyle/>
          <a:p>
            <a:r>
              <a:rPr lang="en-GB" sz="3600" b="1" dirty="0">
                <a:latin typeface="+mn-lt"/>
              </a:rPr>
              <a:t>The development of the innovative educational method of ACCESSIBLE tourism in Central Europe</a:t>
            </a:r>
            <a:br>
              <a:rPr lang="en-GB" sz="3600" b="1" dirty="0">
                <a:latin typeface="+mn-lt"/>
              </a:rPr>
            </a:br>
            <a:r>
              <a:rPr lang="en-GB" sz="3100" b="1" dirty="0">
                <a:latin typeface="+mn-lt"/>
              </a:rPr>
              <a:t>2022-2-HU01-KA220-HED-000099410</a:t>
            </a:r>
            <a:endParaRPr lang="en-GB"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BDEA42DE-B55C-AA51-F473-71F7B5C46FC3}"/>
              </a:ext>
            </a:extLst>
          </p:cNvPr>
          <p:cNvPicPr>
            <a:picLocks noChangeAspect="1"/>
          </p:cNvPicPr>
          <p:nvPr/>
        </p:nvPicPr>
        <p:blipFill>
          <a:blip r:embed="rId9"/>
          <a:stretch>
            <a:fillRect/>
          </a:stretch>
        </p:blipFill>
        <p:spPr>
          <a:xfrm>
            <a:off x="4745779" y="2884637"/>
            <a:ext cx="2102696" cy="2099401"/>
          </a:xfrm>
          <a:prstGeom prst="rect">
            <a:avLst/>
          </a:prstGeom>
        </p:spPr>
      </p:pic>
      <p:sp>
        <p:nvSpPr>
          <p:cNvPr id="3" name="Google Shape;106;p14">
            <a:extLst>
              <a:ext uri="{FF2B5EF4-FFF2-40B4-BE49-F238E27FC236}">
                <a16:creationId xmlns:a16="http://schemas.microsoft.com/office/drawing/2014/main" id="{20A36712-25D1-143F-0E97-67B508672492}"/>
              </a:ext>
            </a:extLst>
          </p:cNvPr>
          <p:cNvSpPr txBox="1"/>
          <p:nvPr/>
        </p:nvSpPr>
        <p:spPr>
          <a:xfrm>
            <a:off x="6743700" y="2949993"/>
            <a:ext cx="5267325" cy="206210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hu-HU" sz="3200" b="1" i="0" u="none" strike="noStrike" cap="none" dirty="0">
                <a:solidFill>
                  <a:schemeClr val="dk1"/>
                </a:solidFill>
                <a:latin typeface="Calibri"/>
                <a:ea typeface="Calibri"/>
                <a:cs typeface="Calibri"/>
                <a:sym typeface="Calibri"/>
              </a:rPr>
              <a:t>Az akadálymentes turizmus innovatív oktatási módszertanának kifejlesztése Közép-Európában </a:t>
            </a:r>
            <a:endParaRPr dirty="0"/>
          </a:p>
        </p:txBody>
      </p:sp>
    </p:spTree>
    <p:extLst>
      <p:ext uri="{BB962C8B-B14F-4D97-AF65-F5344CB8AC3E}">
        <p14:creationId xmlns:p14="http://schemas.microsoft.com/office/powerpoint/2010/main" val="379493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8ABEE-DC8D-2E6B-8DE3-3D8D10A8BE8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91EE7AC-E53B-26D6-B02D-8530557B7BB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3584706-2332-2377-2C41-8BF037864DF1}"/>
              </a:ext>
            </a:extLst>
          </p:cNvPr>
          <p:cNvSpPr>
            <a:spLocks noGrp="1"/>
          </p:cNvSpPr>
          <p:nvPr>
            <p:ph type="ctrTitle"/>
          </p:nvPr>
        </p:nvSpPr>
        <p:spPr>
          <a:xfrm>
            <a:off x="1" y="1448790"/>
            <a:ext cx="12191999" cy="1390855"/>
          </a:xfrm>
        </p:spPr>
        <p:txBody>
          <a:bodyPr>
            <a:normAutofit/>
          </a:bodyPr>
          <a:lstStyle/>
          <a:p>
            <a:r>
              <a:rPr lang="hu-HU" sz="3600" b="1" dirty="0">
                <a:latin typeface="+mn-lt"/>
              </a:rPr>
              <a:t>Terepi kirándulás – egy jó gyakorlat megtekintése</a:t>
            </a:r>
            <a:endParaRPr lang="en-US" sz="3600" b="1" dirty="0">
              <a:latin typeface="+mn-lt"/>
            </a:endParaRPr>
          </a:p>
        </p:txBody>
      </p:sp>
      <p:pic>
        <p:nvPicPr>
          <p:cNvPr id="5" name="Kép 4">
            <a:extLst>
              <a:ext uri="{FF2B5EF4-FFF2-40B4-BE49-F238E27FC236}">
                <a16:creationId xmlns:a16="http://schemas.microsoft.com/office/drawing/2014/main" id="{FF5E0CCE-2A20-6396-D36B-BD8F8B929BF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E32F42-8EBE-345E-BB2C-BF3BC3668D5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9AAEBB0-DD53-8C66-69D8-96B3485D0DB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3254CF8-EB11-6871-8F31-2E6BF68DBD4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89935F4-B551-A19F-94E4-9EB265C6F5C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446311E-E342-D386-C975-7CA355B112D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A398960F-9A40-A5BB-919E-8C53534909F5}"/>
              </a:ext>
            </a:extLst>
          </p:cNvPr>
          <p:cNvPicPr>
            <a:picLocks noChangeAspect="1"/>
          </p:cNvPicPr>
          <p:nvPr/>
        </p:nvPicPr>
        <p:blipFill>
          <a:blip r:embed="rId9"/>
          <a:stretch>
            <a:fillRect/>
          </a:stretch>
        </p:blipFill>
        <p:spPr>
          <a:xfrm>
            <a:off x="4781405" y="2896513"/>
            <a:ext cx="2102696" cy="2099401"/>
          </a:xfrm>
          <a:prstGeom prst="rect">
            <a:avLst/>
          </a:prstGeom>
        </p:spPr>
      </p:pic>
    </p:spTree>
    <p:extLst>
      <p:ext uri="{BB962C8B-B14F-4D97-AF65-F5344CB8AC3E}">
        <p14:creationId xmlns:p14="http://schemas.microsoft.com/office/powerpoint/2010/main" val="3299961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51310" y="1879601"/>
            <a:ext cx="12040690" cy="3039073"/>
          </a:xfrm>
        </p:spPr>
        <p:txBody>
          <a:bodyPr>
            <a:noAutofit/>
          </a:bodyPr>
          <a:lstStyle/>
          <a:p>
            <a:pPr algn="l"/>
            <a:r>
              <a:rPr lang="hu-HU" sz="2400" kern="100" dirty="0">
                <a:effectLst/>
                <a:latin typeface="+mn-lt"/>
                <a:ea typeface="Aptos" panose="020B0004020202020204" pitchFamily="34" charset="0"/>
              </a:rPr>
              <a:t>„Jó gyakorlat”: egy adott vállalkozás vagy szervezet fejlődését elősegítő ötleteket és eljárásokat, esetünkben az akadálymentes turisztikai szolgáltatások nyújtását, a magas színvonalú szolgáltatási gyakorlatok kialakítását tartalmazó módszer vagy tevékenység</a:t>
            </a:r>
            <a:br>
              <a:rPr lang="hu-HU" sz="2400" kern="100" dirty="0">
                <a:effectLst/>
                <a:latin typeface="+mn-lt"/>
                <a:ea typeface="Aptos" panose="020B0004020202020204" pitchFamily="34" charset="0"/>
              </a:rPr>
            </a:br>
            <a:r>
              <a:rPr lang="hu-HU" sz="2400" kern="100" dirty="0">
                <a:effectLst/>
                <a:latin typeface="+mn-lt"/>
                <a:ea typeface="Aptos" panose="020B0004020202020204" pitchFamily="34" charset="0"/>
              </a:rPr>
              <a:t>Ennek megfelelően a jó gyakorlat</a:t>
            </a:r>
            <a:br>
              <a:rPr lang="hu-HU" sz="2400" kern="100" dirty="0">
                <a:effectLst/>
                <a:latin typeface="+mn-lt"/>
                <a:ea typeface="Aptos" panose="020B0004020202020204" pitchFamily="34" charset="0"/>
              </a:rPr>
            </a:br>
            <a:r>
              <a:rPr lang="hu-HU" sz="2400" kern="100" dirty="0">
                <a:effectLst/>
                <a:latin typeface="+mn-lt"/>
                <a:ea typeface="Aptos" panose="020B0004020202020204" pitchFamily="34" charset="0"/>
              </a:rPr>
              <a:t>sikeres;</a:t>
            </a:r>
            <a:br>
              <a:rPr lang="hu-HU" sz="2400" kern="100" dirty="0">
                <a:effectLst/>
                <a:latin typeface="+mn-lt"/>
                <a:ea typeface="Aptos" panose="020B0004020202020204" pitchFamily="34" charset="0"/>
              </a:rPr>
            </a:br>
            <a:r>
              <a:rPr lang="hu-HU" sz="2400" kern="100" dirty="0">
                <a:effectLst/>
                <a:latin typeface="+mn-lt"/>
                <a:ea typeface="Aptos" panose="020B0004020202020204" pitchFamily="34" charset="0"/>
              </a:rPr>
              <a:t>innovatív;</a:t>
            </a:r>
            <a:br>
              <a:rPr lang="hu-HU" sz="2400" kern="100" dirty="0">
                <a:effectLst/>
                <a:latin typeface="+mn-lt"/>
                <a:ea typeface="Aptos" panose="020B0004020202020204" pitchFamily="34" charset="0"/>
              </a:rPr>
            </a:br>
            <a:r>
              <a:rPr lang="hu-HU" sz="2400" kern="100" dirty="0">
                <a:effectLst/>
                <a:latin typeface="+mn-lt"/>
                <a:ea typeface="Aptos" panose="020B0004020202020204" pitchFamily="34" charset="0"/>
              </a:rPr>
              <a:t>más területeken is alkalmazható;</a:t>
            </a:r>
            <a:br>
              <a:rPr lang="hu-HU" sz="2400" kern="100" dirty="0">
                <a:effectLst/>
                <a:latin typeface="+mn-lt"/>
                <a:ea typeface="Aptos" panose="020B0004020202020204" pitchFamily="34" charset="0"/>
              </a:rPr>
            </a:br>
            <a:r>
              <a:rPr lang="hu-HU" sz="2400" kern="100" dirty="0">
                <a:effectLst/>
                <a:latin typeface="+mn-lt"/>
                <a:ea typeface="Aptos" panose="020B0004020202020204" pitchFamily="34" charset="0"/>
              </a:rPr>
              <a:t>fenntartható; és</a:t>
            </a:r>
            <a:br>
              <a:rPr lang="hu-HU" sz="2400" kern="100" dirty="0">
                <a:effectLst/>
                <a:latin typeface="+mn-lt"/>
                <a:ea typeface="Aptos" panose="020B0004020202020204" pitchFamily="34" charset="0"/>
              </a:rPr>
            </a:br>
            <a:r>
              <a:rPr lang="hu-HU" sz="2400" kern="100" dirty="0">
                <a:effectLst/>
                <a:latin typeface="+mn-lt"/>
                <a:ea typeface="Aptos" panose="020B0004020202020204" pitchFamily="34" charset="0"/>
              </a:rPr>
              <a:t>pozitív példát mutat mások számára</a:t>
            </a: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303948" y="1235314"/>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Mitől lesz valami jó gyakorlat</a:t>
            </a:r>
            <a:r>
              <a:rPr lang="en-GB" sz="3600" b="1" dirty="0">
                <a:latin typeface="+mn-lt"/>
              </a:rPr>
              <a:t>?</a:t>
            </a:r>
            <a:endParaRPr lang="en-GB" dirty="0">
              <a:latin typeface="+mn-lt"/>
            </a:endParaRPr>
          </a:p>
        </p:txBody>
      </p:sp>
      <p:pic>
        <p:nvPicPr>
          <p:cNvPr id="14" name="Kép 13">
            <a:extLst>
              <a:ext uri="{FF2B5EF4-FFF2-40B4-BE49-F238E27FC236}">
                <a16:creationId xmlns:a16="http://schemas.microsoft.com/office/drawing/2014/main" id="{CF2F5C1A-51E8-8752-8C99-F54C3416C9B4}"/>
              </a:ext>
            </a:extLst>
          </p:cNvPr>
          <p:cNvPicPr>
            <a:picLocks noChangeAspect="1"/>
          </p:cNvPicPr>
          <p:nvPr/>
        </p:nvPicPr>
        <p:blipFill>
          <a:blip r:embed="rId10"/>
          <a:stretch>
            <a:fillRect/>
          </a:stretch>
        </p:blipFill>
        <p:spPr>
          <a:xfrm>
            <a:off x="6178299" y="3035742"/>
            <a:ext cx="2806774" cy="1910996"/>
          </a:xfrm>
          <a:prstGeom prst="rect">
            <a:avLst/>
          </a:prstGeom>
        </p:spPr>
      </p:pic>
      <p:pic>
        <p:nvPicPr>
          <p:cNvPr id="16" name="Kép 15">
            <a:extLst>
              <a:ext uri="{FF2B5EF4-FFF2-40B4-BE49-F238E27FC236}">
                <a16:creationId xmlns:a16="http://schemas.microsoft.com/office/drawing/2014/main" id="{05472DDF-EBDF-1A0D-8F28-D993F50FF7A5}"/>
              </a:ext>
            </a:extLst>
          </p:cNvPr>
          <p:cNvPicPr>
            <a:picLocks noChangeAspect="1"/>
          </p:cNvPicPr>
          <p:nvPr/>
        </p:nvPicPr>
        <p:blipFill>
          <a:blip r:embed="rId11"/>
          <a:stretch>
            <a:fillRect/>
          </a:stretch>
        </p:blipFill>
        <p:spPr>
          <a:xfrm>
            <a:off x="9143999" y="2948136"/>
            <a:ext cx="2692883" cy="2014361"/>
          </a:xfrm>
          <a:prstGeom prst="rect">
            <a:avLst/>
          </a:prstGeom>
        </p:spPr>
      </p:pic>
      <p:sp>
        <p:nvSpPr>
          <p:cNvPr id="18" name="Szövegdoboz 17">
            <a:extLst>
              <a:ext uri="{FF2B5EF4-FFF2-40B4-BE49-F238E27FC236}">
                <a16:creationId xmlns:a16="http://schemas.microsoft.com/office/drawing/2014/main" id="{680C6A24-A41F-6E78-61D7-29B419130A0D}"/>
              </a:ext>
            </a:extLst>
          </p:cNvPr>
          <p:cNvSpPr txBox="1"/>
          <p:nvPr/>
        </p:nvSpPr>
        <p:spPr>
          <a:xfrm>
            <a:off x="6668364" y="4964335"/>
            <a:ext cx="5212176" cy="338554"/>
          </a:xfrm>
          <a:prstGeom prst="rect">
            <a:avLst/>
          </a:prstGeom>
          <a:noFill/>
        </p:spPr>
        <p:txBody>
          <a:bodyPr wrap="square">
            <a:spAutoFit/>
          </a:bodyPr>
          <a:lstStyle/>
          <a:p>
            <a:r>
              <a:rPr lang="hu-HU" sz="1600" dirty="0"/>
              <a:t>https://www.accessibletourism.org/?i=enat.en.reports.1740</a:t>
            </a:r>
          </a:p>
        </p:txBody>
      </p:sp>
    </p:spTree>
    <p:extLst>
      <p:ext uri="{BB962C8B-B14F-4D97-AF65-F5344CB8AC3E}">
        <p14:creationId xmlns:p14="http://schemas.microsoft.com/office/powerpoint/2010/main" val="1883508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394482" y="2022333"/>
            <a:ext cx="11330554" cy="3350254"/>
          </a:xfrm>
        </p:spPr>
        <p:txBody>
          <a:bodyPr>
            <a:noAutofit/>
          </a:bodyPr>
          <a:lstStyle/>
          <a:p>
            <a:pPr algn="l"/>
            <a:r>
              <a:rPr lang="hu-HU" sz="2600" dirty="0">
                <a:effectLst/>
                <a:latin typeface="+mn-lt"/>
                <a:ea typeface="Aptos" panose="020B0004020202020204" pitchFamily="34" charset="0"/>
              </a:rPr>
              <a:t>Szakirodalom (hazai és esetenként nemzetközi folyóiratok, könyvek)</a:t>
            </a:r>
            <a:br>
              <a:rPr lang="hu-HU" sz="2600" dirty="0">
                <a:effectLst/>
                <a:latin typeface="+mn-lt"/>
                <a:ea typeface="Aptos" panose="020B0004020202020204" pitchFamily="34" charset="0"/>
              </a:rPr>
            </a:br>
            <a:r>
              <a:rPr lang="hu-HU" sz="2600" dirty="0">
                <a:effectLst/>
                <a:latin typeface="+mn-lt"/>
                <a:ea typeface="Aptos" panose="020B0004020202020204" pitchFamily="34" charset="0"/>
              </a:rPr>
              <a:t>Hagyományos nyomtatott és elektronikus média (újságok, televízió, rádió)</a:t>
            </a:r>
            <a:br>
              <a:rPr lang="hu-HU" sz="2600" dirty="0">
                <a:effectLst/>
                <a:latin typeface="+mn-lt"/>
                <a:ea typeface="Aptos" panose="020B0004020202020204" pitchFamily="34" charset="0"/>
              </a:rPr>
            </a:br>
            <a:r>
              <a:rPr lang="hu-HU" sz="2600" dirty="0">
                <a:effectLst/>
                <a:latin typeface="+mn-lt"/>
                <a:ea typeface="Aptos" panose="020B0004020202020204" pitchFamily="34" charset="0"/>
              </a:rPr>
              <a:t>Közösségi média</a:t>
            </a:r>
            <a:br>
              <a:rPr lang="hu-HU" sz="2600" dirty="0">
                <a:effectLst/>
                <a:latin typeface="+mn-lt"/>
                <a:ea typeface="Aptos" panose="020B0004020202020204" pitchFamily="34" charset="0"/>
              </a:rPr>
            </a:br>
            <a:r>
              <a:rPr lang="hu-HU" sz="2600" dirty="0">
                <a:effectLst/>
                <a:latin typeface="+mn-lt"/>
                <a:ea typeface="Aptos" panose="020B0004020202020204" pitchFamily="34" charset="0"/>
              </a:rPr>
              <a:t>Fogyatékossággal élőket segítő civil szervezetek</a:t>
            </a:r>
            <a:br>
              <a:rPr lang="hu-HU" sz="2600" dirty="0">
                <a:effectLst/>
                <a:latin typeface="+mn-lt"/>
                <a:ea typeface="Aptos" panose="020B0004020202020204" pitchFamily="34" charset="0"/>
              </a:rPr>
            </a:br>
            <a:r>
              <a:rPr lang="hu-HU" sz="2600" dirty="0">
                <a:effectLst/>
                <a:latin typeface="+mn-lt"/>
                <a:ea typeface="Aptos" panose="020B0004020202020204" pitchFamily="34" charset="0"/>
              </a:rPr>
              <a:t>Kamarák (kereskedelmi és ipari, mezőgazdasági stb.)</a:t>
            </a:r>
            <a:br>
              <a:rPr lang="hu-HU" sz="2600" dirty="0">
                <a:effectLst/>
                <a:latin typeface="+mn-lt"/>
                <a:ea typeface="Aptos" panose="020B0004020202020204" pitchFamily="34" charset="0"/>
              </a:rPr>
            </a:br>
            <a:r>
              <a:rPr lang="hu-HU" sz="2600" dirty="0">
                <a:effectLst/>
                <a:latin typeface="+mn-lt"/>
                <a:ea typeface="Aptos" panose="020B0004020202020204" pitchFamily="34" charset="0"/>
              </a:rPr>
              <a:t>Nemzeti támogatási rendszerek</a:t>
            </a:r>
            <a:br>
              <a:rPr lang="hu-HU" sz="2600" dirty="0">
                <a:effectLst/>
                <a:latin typeface="+mn-lt"/>
                <a:ea typeface="Aptos" panose="020B0004020202020204" pitchFamily="34" charset="0"/>
              </a:rPr>
            </a:br>
            <a:r>
              <a:rPr lang="hu-HU" sz="2600" dirty="0">
                <a:effectLst/>
                <a:latin typeface="+mn-lt"/>
                <a:ea typeface="Aptos" panose="020B0004020202020204" pitchFamily="34" charset="0"/>
              </a:rPr>
              <a:t>Határokon átnyúló együttműködések</a:t>
            </a:r>
            <a:br>
              <a:rPr lang="hu-HU" sz="2600" dirty="0">
                <a:effectLst/>
                <a:latin typeface="+mn-lt"/>
                <a:ea typeface="Aptos" panose="020B0004020202020204" pitchFamily="34" charset="0"/>
              </a:rPr>
            </a:br>
            <a:r>
              <a:rPr lang="hu-HU" sz="2600" dirty="0">
                <a:effectLst/>
                <a:latin typeface="+mn-lt"/>
                <a:ea typeface="Aptos" panose="020B0004020202020204" pitchFamily="34" charset="0"/>
              </a:rPr>
              <a:t>Személyes ismerősök, szaktudás</a:t>
            </a:r>
            <a:br>
              <a:rPr lang="hu-HU" sz="2600" dirty="0">
                <a:latin typeface="+mn-lt"/>
              </a:rPr>
            </a:br>
            <a:r>
              <a:rPr lang="hu-HU" sz="2600" dirty="0">
                <a:latin typeface="+mn-lt"/>
              </a:rPr>
              <a:t>…</a:t>
            </a:r>
            <a:endParaRPr lang="en-GB" sz="26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30722" y="1322159"/>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Hol találunk jó gyakorlatokat</a:t>
            </a:r>
            <a:r>
              <a:rPr lang="en-GB" sz="3600" b="1" dirty="0">
                <a:latin typeface="+mn-lt"/>
              </a:rPr>
              <a:t>?</a:t>
            </a:r>
            <a:endParaRPr lang="en-GB" dirty="0">
              <a:latin typeface="+mn-lt"/>
            </a:endParaRPr>
          </a:p>
        </p:txBody>
      </p:sp>
      <p:pic>
        <p:nvPicPr>
          <p:cNvPr id="14" name="Kép 13">
            <a:extLst>
              <a:ext uri="{FF2B5EF4-FFF2-40B4-BE49-F238E27FC236}">
                <a16:creationId xmlns:a16="http://schemas.microsoft.com/office/drawing/2014/main" id="{71317E54-F41C-A321-F92A-B39A083956E1}"/>
              </a:ext>
            </a:extLst>
          </p:cNvPr>
          <p:cNvPicPr>
            <a:picLocks noChangeAspect="1"/>
          </p:cNvPicPr>
          <p:nvPr/>
        </p:nvPicPr>
        <p:blipFill rotWithShape="1">
          <a:blip r:embed="rId10"/>
          <a:srcRect l="8828" t="6733" r="48907" b="27541"/>
          <a:stretch/>
        </p:blipFill>
        <p:spPr>
          <a:xfrm>
            <a:off x="7583565" y="3382547"/>
            <a:ext cx="4276430" cy="1667811"/>
          </a:xfrm>
          <a:prstGeom prst="rect">
            <a:avLst/>
          </a:prstGeom>
        </p:spPr>
      </p:pic>
    </p:spTree>
    <p:extLst>
      <p:ext uri="{BB962C8B-B14F-4D97-AF65-F5344CB8AC3E}">
        <p14:creationId xmlns:p14="http://schemas.microsoft.com/office/powerpoint/2010/main" val="1932759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809F8-13A8-F961-C9B7-906A3E7CA8B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C87BAC6-6379-3E2A-B834-2CE10E0CB04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660AE4F-F7FA-F9E1-F376-BF015C86E044}"/>
              </a:ext>
            </a:extLst>
          </p:cNvPr>
          <p:cNvSpPr>
            <a:spLocks noGrp="1"/>
          </p:cNvSpPr>
          <p:nvPr>
            <p:ph type="ctrTitle"/>
          </p:nvPr>
        </p:nvSpPr>
        <p:spPr>
          <a:xfrm>
            <a:off x="200160" y="1698579"/>
            <a:ext cx="11649313" cy="808179"/>
          </a:xfrm>
        </p:spPr>
        <p:txBody>
          <a:bodyPr>
            <a:noAutofit/>
          </a:bodyPr>
          <a:lstStyle/>
          <a:p>
            <a:pPr algn="l"/>
            <a:r>
              <a:rPr lang="hu-HU" sz="2400" dirty="0">
                <a:latin typeface="+mn-lt"/>
                <a:ea typeface="+mn-ea"/>
                <a:cs typeface="+mn-cs"/>
              </a:rPr>
              <a:t>Nagyjából az érzékenyítő rendezvényen résztvevők köre (11. prezentáció):</a:t>
            </a:r>
            <a:br>
              <a:rPr lang="hu-HU" sz="2400" dirty="0">
                <a:latin typeface="+mn-lt"/>
                <a:ea typeface="+mn-ea"/>
                <a:cs typeface="+mn-cs"/>
              </a:rPr>
            </a:br>
            <a:r>
              <a:rPr lang="hu-HU" sz="2400" dirty="0">
                <a:latin typeface="+mn-lt"/>
                <a:ea typeface="+mn-ea"/>
                <a:cs typeface="+mn-cs"/>
              </a:rPr>
              <a:t>A felsőoktatásban a turisztikai képzések és tantárgyak hallgatói</a:t>
            </a:r>
            <a:endParaRPr lang="en-GB" sz="2400" dirty="0">
              <a:latin typeface="+mn-lt"/>
              <a:ea typeface="+mn-ea"/>
              <a:cs typeface="+mn-cs"/>
            </a:endParaRPr>
          </a:p>
        </p:txBody>
      </p:sp>
      <p:pic>
        <p:nvPicPr>
          <p:cNvPr id="5" name="Kép 4">
            <a:extLst>
              <a:ext uri="{FF2B5EF4-FFF2-40B4-BE49-F238E27FC236}">
                <a16:creationId xmlns:a16="http://schemas.microsoft.com/office/drawing/2014/main" id="{114A33BB-7C3A-EA62-EDC6-27178C78054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D7B6952-5A82-70E1-56BE-4AB60384E0F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95FC8BB-081E-8B26-9159-E609211129E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D5101C0-88A0-733E-8C20-2D508B4A1AD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2995BCC-5EDE-DDC3-C7C7-9A5263F82143}"/>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D2F43F2-8F26-B0EE-DAF8-939D2D3EAA8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23CE48F-2ABA-0EFF-98F9-87E7C94BD76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2BE1121-22DE-D248-B078-AD9435B02DFA}"/>
              </a:ext>
            </a:extLst>
          </p:cNvPr>
          <p:cNvSpPr txBox="1">
            <a:spLocks/>
          </p:cNvSpPr>
          <p:nvPr/>
        </p:nvSpPr>
        <p:spPr>
          <a:xfrm>
            <a:off x="200160" y="1188957"/>
            <a:ext cx="11791679" cy="55747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Ki vegyen részt a jó gyakorlathoz történő terepi látogatáson</a:t>
            </a:r>
            <a:endParaRPr lang="en-GB" dirty="0">
              <a:latin typeface="+mn-lt"/>
            </a:endParaRPr>
          </a:p>
        </p:txBody>
      </p:sp>
      <p:sp>
        <p:nvSpPr>
          <p:cNvPr id="14" name="Szövegdoboz 13">
            <a:extLst>
              <a:ext uri="{FF2B5EF4-FFF2-40B4-BE49-F238E27FC236}">
                <a16:creationId xmlns:a16="http://schemas.microsoft.com/office/drawing/2014/main" id="{5F1297DA-344C-E9AB-9902-2FF52B8D3797}"/>
              </a:ext>
            </a:extLst>
          </p:cNvPr>
          <p:cNvSpPr txBox="1"/>
          <p:nvPr/>
        </p:nvSpPr>
        <p:spPr>
          <a:xfrm>
            <a:off x="200298" y="2417096"/>
            <a:ext cx="6699404" cy="2759730"/>
          </a:xfrm>
          <a:prstGeom prst="rect">
            <a:avLst/>
          </a:prstGeom>
          <a:noFill/>
        </p:spPr>
        <p:txBody>
          <a:bodyPr wrap="square">
            <a:spAutoFit/>
          </a:bodyPr>
          <a:lstStyle/>
          <a:p>
            <a:pPr>
              <a:lnSpc>
                <a:spcPts val="2600"/>
              </a:lnSpc>
            </a:pPr>
            <a:r>
              <a:rPr lang="hu-HU" sz="2400" dirty="0"/>
              <a:t>Turizmusra és vendéglátásra szakosodott szakközépiskolák dolgozói</a:t>
            </a:r>
            <a:br>
              <a:rPr lang="hu-HU" sz="2400" dirty="0"/>
            </a:br>
            <a:r>
              <a:rPr lang="hu-HU" sz="2400" dirty="0"/>
              <a:t>A turizmusban dolgozó döntéshozók: TDM szervezetek, a turizmus különböző szintű igazgatási rendszerének munkatársai</a:t>
            </a:r>
            <a:br>
              <a:rPr lang="hu-HU" sz="2400" dirty="0"/>
            </a:br>
            <a:r>
              <a:rPr lang="hu-HU" sz="2400" dirty="0"/>
              <a:t>Polgármesteri hivatalok illetékes munkatársai</a:t>
            </a:r>
            <a:br>
              <a:rPr lang="hu-HU" sz="2400" dirty="0"/>
            </a:br>
            <a:r>
              <a:rPr lang="hu-HU" sz="2400" dirty="0"/>
              <a:t>Turisztikai információs szolgálatok munkatársai</a:t>
            </a:r>
          </a:p>
          <a:p>
            <a:pPr>
              <a:lnSpc>
                <a:spcPts val="2600"/>
              </a:lnSpc>
            </a:pPr>
            <a:r>
              <a:rPr lang="hu-HU" sz="2400" dirty="0"/>
              <a:t>Turisztikai szolgáltatások személyzete és tulajdonosai</a:t>
            </a:r>
          </a:p>
        </p:txBody>
      </p:sp>
      <p:sp>
        <p:nvSpPr>
          <p:cNvPr id="16" name="Szövegdoboz 15">
            <a:extLst>
              <a:ext uri="{FF2B5EF4-FFF2-40B4-BE49-F238E27FC236}">
                <a16:creationId xmlns:a16="http://schemas.microsoft.com/office/drawing/2014/main" id="{10565C3F-FD65-7464-E6F3-295BEA959601}"/>
              </a:ext>
            </a:extLst>
          </p:cNvPr>
          <p:cNvSpPr txBox="1"/>
          <p:nvPr/>
        </p:nvSpPr>
        <p:spPr>
          <a:xfrm>
            <a:off x="7042068" y="2505370"/>
            <a:ext cx="4949771" cy="2759730"/>
          </a:xfrm>
          <a:prstGeom prst="rect">
            <a:avLst/>
          </a:prstGeom>
          <a:noFill/>
        </p:spPr>
        <p:txBody>
          <a:bodyPr wrap="square">
            <a:spAutoFit/>
          </a:bodyPr>
          <a:lstStyle/>
          <a:p>
            <a:pPr>
              <a:lnSpc>
                <a:spcPts val="2600"/>
              </a:lnSpc>
            </a:pPr>
            <a:r>
              <a:rPr lang="hu-HU" sz="2400" dirty="0"/>
              <a:t>A meglátogatott szervezethez vagy vállalkozáshoz hasonló szervezet vagy vállalkozás döntéshozói és munkatársai</a:t>
            </a:r>
            <a:br>
              <a:rPr lang="hu-HU" sz="2400" dirty="0"/>
            </a:br>
            <a:r>
              <a:rPr lang="hu-HU" sz="2400" dirty="0"/>
              <a:t>Fogyatékossággal élők, őket segítő szervezetek, akiknek hasznára válhat a tapasztalatszerzés</a:t>
            </a:r>
            <a:br>
              <a:rPr lang="en-GB" sz="2400" dirty="0"/>
            </a:br>
            <a:r>
              <a:rPr lang="en-GB" sz="2400" dirty="0">
                <a:latin typeface="+mn-lt"/>
              </a:rPr>
              <a:t>…</a:t>
            </a:r>
            <a:endParaRPr lang="en-GB" sz="2400" dirty="0"/>
          </a:p>
        </p:txBody>
      </p:sp>
    </p:spTree>
    <p:extLst>
      <p:ext uri="{BB962C8B-B14F-4D97-AF65-F5344CB8AC3E}">
        <p14:creationId xmlns:p14="http://schemas.microsoft.com/office/powerpoint/2010/main" val="1359339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105647" y="1931648"/>
            <a:ext cx="6616141" cy="3209409"/>
          </a:xfrm>
        </p:spPr>
        <p:txBody>
          <a:bodyPr>
            <a:normAutofit fontScale="90000"/>
          </a:bodyPr>
          <a:lstStyle/>
          <a:p>
            <a:pPr algn="l"/>
            <a:r>
              <a:rPr lang="hu-HU" sz="2600" dirty="0">
                <a:latin typeface="+mn-lt"/>
              </a:rPr>
              <a:t>Döntés arról, hogy melyik legjobb gyakorlatot látogassuk meg</a:t>
            </a:r>
            <a:br>
              <a:rPr lang="hu-HU" sz="2600" dirty="0">
                <a:latin typeface="+mn-lt"/>
              </a:rPr>
            </a:br>
            <a:r>
              <a:rPr lang="hu-HU" sz="2600" dirty="0">
                <a:latin typeface="+mn-lt"/>
              </a:rPr>
              <a:t>A kapcsolattartó személy elérhetőségének beszerzése</a:t>
            </a:r>
            <a:br>
              <a:rPr lang="hu-HU" sz="2600" dirty="0">
                <a:latin typeface="+mn-lt"/>
              </a:rPr>
            </a:br>
            <a:r>
              <a:rPr lang="hu-HU" sz="2600" dirty="0">
                <a:latin typeface="+mn-lt"/>
              </a:rPr>
              <a:t>A megfelelő időpontról szóló döntés</a:t>
            </a:r>
            <a:br>
              <a:rPr lang="hu-HU" sz="2600" dirty="0">
                <a:latin typeface="+mn-lt"/>
              </a:rPr>
            </a:br>
            <a:r>
              <a:rPr lang="hu-HU" sz="2600" dirty="0">
                <a:latin typeface="+mn-lt"/>
              </a:rPr>
              <a:t>Döntés a résztvevők azon köréről, akik a legnagyobb hasznát vehetik a látogatásnak</a:t>
            </a:r>
            <a:br>
              <a:rPr lang="hu-HU" sz="2600" dirty="0">
                <a:latin typeface="+mn-lt"/>
              </a:rPr>
            </a:br>
            <a:r>
              <a:rPr lang="hu-HU" sz="2600" dirty="0">
                <a:latin typeface="+mn-lt"/>
              </a:rPr>
              <a:t>Az érdeklődés felmérése, a résztvevők lehetséges száma</a:t>
            </a:r>
            <a:br>
              <a:rPr lang="hu-HU" sz="2600" dirty="0">
                <a:latin typeface="+mn-lt"/>
              </a:rPr>
            </a:br>
            <a:r>
              <a:rPr lang="hu-HU" sz="2600" dirty="0">
                <a:latin typeface="+mn-lt"/>
              </a:rPr>
              <a:t>A médiajelenlét megszervezése (ha szükséges</a:t>
            </a:r>
            <a:r>
              <a:rPr lang="en-GB" sz="2600" dirty="0">
                <a:latin typeface="+mn-lt"/>
              </a:rPr>
              <a:t>)</a:t>
            </a: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105647" y="971145"/>
            <a:ext cx="5409716" cy="11189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terepi látogatás megszervezése</a:t>
            </a:r>
            <a:endParaRPr lang="en-GB" dirty="0">
              <a:latin typeface="+mn-lt"/>
            </a:endParaRPr>
          </a:p>
        </p:txBody>
      </p:sp>
      <p:pic>
        <p:nvPicPr>
          <p:cNvPr id="14" name="Kép 13" descr="A képen személy, ruházat, ember, mosoly látható&#10;&#10;Automatikusan generált leírás">
            <a:extLst>
              <a:ext uri="{FF2B5EF4-FFF2-40B4-BE49-F238E27FC236}">
                <a16:creationId xmlns:a16="http://schemas.microsoft.com/office/drawing/2014/main" id="{CB7D8748-14A4-99EC-9747-75F8489307E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76638" y="1028817"/>
            <a:ext cx="5236432" cy="3534591"/>
          </a:xfrm>
          <a:prstGeom prst="rect">
            <a:avLst/>
          </a:prstGeom>
        </p:spPr>
      </p:pic>
      <p:sp>
        <p:nvSpPr>
          <p:cNvPr id="16" name="Szövegdoboz 15">
            <a:extLst>
              <a:ext uri="{FF2B5EF4-FFF2-40B4-BE49-F238E27FC236}">
                <a16:creationId xmlns:a16="http://schemas.microsoft.com/office/drawing/2014/main" id="{F1643E77-DF96-969B-8680-B463324D4EDE}"/>
              </a:ext>
            </a:extLst>
          </p:cNvPr>
          <p:cNvSpPr txBox="1"/>
          <p:nvPr/>
        </p:nvSpPr>
        <p:spPr>
          <a:xfrm>
            <a:off x="5932985" y="4657505"/>
            <a:ext cx="6096000" cy="584775"/>
          </a:xfrm>
          <a:prstGeom prst="rect">
            <a:avLst/>
          </a:prstGeom>
          <a:noFill/>
        </p:spPr>
        <p:txBody>
          <a:bodyPr wrap="square">
            <a:spAutoFit/>
          </a:bodyPr>
          <a:lstStyle/>
          <a:p>
            <a:pPr algn="r"/>
            <a:r>
              <a:rPr lang="hu-HU" sz="1600" dirty="0"/>
              <a:t>https://employabilities.ab.ca/tips-for-employers-who-want-to-hire-people-with-disabilities/</a:t>
            </a:r>
          </a:p>
        </p:txBody>
      </p:sp>
    </p:spTree>
    <p:extLst>
      <p:ext uri="{BB962C8B-B14F-4D97-AF65-F5344CB8AC3E}">
        <p14:creationId xmlns:p14="http://schemas.microsoft.com/office/powerpoint/2010/main" val="2757788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16C1F-3AF1-1EE8-3EEB-82D3C8CBDA4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9CADFC0-C11A-931D-1BC8-2C58DF9A8CD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9C86D83-AD95-329A-750A-E801A8E8383D}"/>
              </a:ext>
            </a:extLst>
          </p:cNvPr>
          <p:cNvSpPr>
            <a:spLocks noGrp="1"/>
          </p:cNvSpPr>
          <p:nvPr>
            <p:ph type="ctrTitle"/>
          </p:nvPr>
        </p:nvSpPr>
        <p:spPr>
          <a:xfrm>
            <a:off x="263283" y="1956028"/>
            <a:ext cx="11665433" cy="3102634"/>
          </a:xfrm>
        </p:spPr>
        <p:txBody>
          <a:bodyPr>
            <a:noAutofit/>
          </a:bodyPr>
          <a:lstStyle/>
          <a:p>
            <a:pPr algn="l"/>
            <a:r>
              <a:rPr lang="hu-HU" sz="2300" dirty="0">
                <a:latin typeface="+mn-lt"/>
              </a:rPr>
              <a:t>A felelős és hozzáértő személy köszönti a résztvevőket</a:t>
            </a:r>
            <a:br>
              <a:rPr lang="hu-HU" sz="2300" dirty="0">
                <a:latin typeface="+mn-lt"/>
              </a:rPr>
            </a:br>
            <a:r>
              <a:rPr lang="hu-HU" sz="2300" dirty="0">
                <a:latin typeface="+mn-lt"/>
              </a:rPr>
              <a:t>Helyszíni látogatás: a projekt/helyszín/vállalkozás/szervezet leghasznosabb vagy legérdekesebb részének/részeinek bemutatása</a:t>
            </a:r>
            <a:br>
              <a:rPr lang="hu-HU" sz="2300" dirty="0">
                <a:latin typeface="+mn-lt"/>
              </a:rPr>
            </a:br>
            <a:r>
              <a:rPr lang="hu-HU" sz="2300" dirty="0">
                <a:latin typeface="+mn-lt"/>
              </a:rPr>
              <a:t>Kérdés-felelet rész – vagy a vendéglátó(k) által folyamatosan megválaszolt kérdések</a:t>
            </a:r>
            <a:br>
              <a:rPr lang="hu-HU" sz="2300" dirty="0">
                <a:latin typeface="+mn-lt"/>
              </a:rPr>
            </a:br>
            <a:r>
              <a:rPr lang="hu-HU" sz="2300" dirty="0">
                <a:latin typeface="+mn-lt"/>
              </a:rPr>
              <a:t>A látogatás után visszajelzés kérése a résztvevőktől arról, hogy mi adaptálható a helyszíni látogatás tapasztalataiból</a:t>
            </a:r>
            <a:br>
              <a:rPr lang="hu-HU" sz="2300" dirty="0">
                <a:latin typeface="+mn-lt"/>
              </a:rPr>
            </a:br>
            <a:r>
              <a:rPr lang="hu-HU" sz="2300" dirty="0">
                <a:latin typeface="+mn-lt"/>
              </a:rPr>
              <a:t>Írásos feljegyzés, amely összefoglalja a megállapításokat és a főbb következtetéseket, a jó gyakorlatok máshol történő adaptálhatóságára összpontosítva</a:t>
            </a:r>
            <a:br>
              <a:rPr lang="hu-HU" sz="2300" dirty="0">
                <a:latin typeface="+mn-lt"/>
              </a:rPr>
            </a:br>
            <a:r>
              <a:rPr lang="hu-HU" sz="2300" dirty="0">
                <a:latin typeface="+mn-lt"/>
              </a:rPr>
              <a:t>Visszajelzés és köszönet a házigazdának a lehetőségért</a:t>
            </a:r>
            <a:endParaRPr lang="en-GB" sz="2300" dirty="0">
              <a:latin typeface="+mn-lt"/>
            </a:endParaRPr>
          </a:p>
        </p:txBody>
      </p:sp>
      <p:pic>
        <p:nvPicPr>
          <p:cNvPr id="5" name="Kép 4">
            <a:extLst>
              <a:ext uri="{FF2B5EF4-FFF2-40B4-BE49-F238E27FC236}">
                <a16:creationId xmlns:a16="http://schemas.microsoft.com/office/drawing/2014/main" id="{8C5D42D4-4521-5A41-6F2B-E43D2216E7D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AAE0CB0-69D9-98F8-567A-E6D437A545C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B18A039-07D8-379C-1EDF-4B8D3F836C8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2A16BE3-A261-B168-7766-6EFA75040E0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DFB2F94-58EE-65AB-1F74-57CD75DEA50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E012B0A-3944-A3EE-2EA5-CEE015523EC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236EAE2-86EC-7D1A-2DAE-E4ACAD2B90A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F5737C5-0431-2522-584F-E2A2DE56BC3B}"/>
              </a:ext>
            </a:extLst>
          </p:cNvPr>
          <p:cNvSpPr txBox="1">
            <a:spLocks/>
          </p:cNvSpPr>
          <p:nvPr/>
        </p:nvSpPr>
        <p:spPr>
          <a:xfrm>
            <a:off x="466962" y="1255704"/>
            <a:ext cx="11258073" cy="60099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jó gyakorlathoz történő terepi látogatás menete</a:t>
            </a:r>
            <a:endParaRPr lang="en-GB" dirty="0">
              <a:latin typeface="+mn-lt"/>
            </a:endParaRPr>
          </a:p>
        </p:txBody>
      </p:sp>
    </p:spTree>
    <p:extLst>
      <p:ext uri="{BB962C8B-B14F-4D97-AF65-F5344CB8AC3E}">
        <p14:creationId xmlns:p14="http://schemas.microsoft.com/office/powerpoint/2010/main" val="1731675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63EB5-3EB1-4151-41F7-DEC489F2D06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1F2DBA9-E475-3B1C-C27D-06CF070DFBBF}"/>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2B6C61A8-1FB8-D9C3-6DFE-F2499924052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B68B4B4-BAFD-021E-5DCA-4214D72BE76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37CDA6B-C3F1-0C9F-6907-CE29C9D74F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A46AB25-6672-CDEC-72CD-C03A587BFC6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286F647-A51F-CC25-0879-1936991B505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1FC7190-0268-CF13-7929-C5B3288E4F1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88D1FAA-8D7D-41C4-DA59-71F9EA5575A6}"/>
              </a:ext>
            </a:extLst>
          </p:cNvPr>
          <p:cNvPicPr>
            <a:picLocks noChangeAspect="1"/>
          </p:cNvPicPr>
          <p:nvPr/>
        </p:nvPicPr>
        <p:blipFill>
          <a:blip r:embed="rId9"/>
          <a:stretch>
            <a:fillRect/>
          </a:stretch>
        </p:blipFill>
        <p:spPr>
          <a:xfrm>
            <a:off x="5246095" y="21008"/>
            <a:ext cx="1373780" cy="1377773"/>
          </a:xfrm>
          <a:prstGeom prst="rect">
            <a:avLst/>
          </a:prstGeom>
        </p:spPr>
      </p:pic>
      <p:pic>
        <p:nvPicPr>
          <p:cNvPr id="14" name="Kép 13">
            <a:extLst>
              <a:ext uri="{FF2B5EF4-FFF2-40B4-BE49-F238E27FC236}">
                <a16:creationId xmlns:a16="http://schemas.microsoft.com/office/drawing/2014/main" id="{EDCA3B9F-E6C4-8F37-0993-115940E1C2FA}"/>
              </a:ext>
            </a:extLst>
          </p:cNvPr>
          <p:cNvPicPr>
            <a:picLocks noChangeAspect="1"/>
          </p:cNvPicPr>
          <p:nvPr/>
        </p:nvPicPr>
        <p:blipFill rotWithShape="1">
          <a:blip r:embed="rId10"/>
          <a:srcRect t="1821" b="2279"/>
          <a:stretch/>
        </p:blipFill>
        <p:spPr>
          <a:xfrm>
            <a:off x="8425102" y="866056"/>
            <a:ext cx="3517948" cy="4373354"/>
          </a:xfrm>
          <a:prstGeom prst="rect">
            <a:avLst/>
          </a:prstGeom>
        </p:spPr>
      </p:pic>
      <p:pic>
        <p:nvPicPr>
          <p:cNvPr id="16" name="Kép 15">
            <a:extLst>
              <a:ext uri="{FF2B5EF4-FFF2-40B4-BE49-F238E27FC236}">
                <a16:creationId xmlns:a16="http://schemas.microsoft.com/office/drawing/2014/main" id="{839BBFEC-49F0-823D-DD0B-FEDA88DF0267}"/>
              </a:ext>
            </a:extLst>
          </p:cNvPr>
          <p:cNvPicPr>
            <a:picLocks noChangeAspect="1"/>
          </p:cNvPicPr>
          <p:nvPr/>
        </p:nvPicPr>
        <p:blipFill>
          <a:blip r:embed="rId11"/>
          <a:stretch>
            <a:fillRect/>
          </a:stretch>
        </p:blipFill>
        <p:spPr>
          <a:xfrm>
            <a:off x="5535015" y="1383912"/>
            <a:ext cx="2637435" cy="3732098"/>
          </a:xfrm>
          <a:prstGeom prst="rect">
            <a:avLst/>
          </a:prstGeom>
        </p:spPr>
      </p:pic>
      <p:pic>
        <p:nvPicPr>
          <p:cNvPr id="20" name="Kép 19">
            <a:extLst>
              <a:ext uri="{FF2B5EF4-FFF2-40B4-BE49-F238E27FC236}">
                <a16:creationId xmlns:a16="http://schemas.microsoft.com/office/drawing/2014/main" id="{33959F83-27DC-C5C4-8C4B-08E3037A71DE}"/>
              </a:ext>
            </a:extLst>
          </p:cNvPr>
          <p:cNvPicPr>
            <a:picLocks noChangeAspect="1"/>
          </p:cNvPicPr>
          <p:nvPr/>
        </p:nvPicPr>
        <p:blipFill rotWithShape="1">
          <a:blip r:embed="rId12"/>
          <a:srcRect r="9649" b="14553"/>
          <a:stretch/>
        </p:blipFill>
        <p:spPr>
          <a:xfrm>
            <a:off x="2026587" y="877990"/>
            <a:ext cx="3219508" cy="4280003"/>
          </a:xfrm>
          <a:prstGeom prst="rect">
            <a:avLst/>
          </a:prstGeom>
        </p:spPr>
      </p:pic>
      <p:sp>
        <p:nvSpPr>
          <p:cNvPr id="21" name="Cím 1">
            <a:extLst>
              <a:ext uri="{FF2B5EF4-FFF2-40B4-BE49-F238E27FC236}">
                <a16:creationId xmlns:a16="http://schemas.microsoft.com/office/drawing/2014/main" id="{C7D2BDDE-D812-61A3-52B9-DFC427598618}"/>
              </a:ext>
            </a:extLst>
          </p:cNvPr>
          <p:cNvSpPr txBox="1">
            <a:spLocks/>
          </p:cNvSpPr>
          <p:nvPr/>
        </p:nvSpPr>
        <p:spPr>
          <a:xfrm>
            <a:off x="248950" y="3168787"/>
            <a:ext cx="2637125" cy="14347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dirty="0">
                <a:latin typeface="+mn-lt"/>
              </a:rPr>
              <a:t>Példák nemzetközi jó gyakorlatokra</a:t>
            </a:r>
            <a:endParaRPr lang="en-GB" sz="3200" dirty="0">
              <a:latin typeface="+mn-lt"/>
            </a:endParaRPr>
          </a:p>
        </p:txBody>
      </p:sp>
    </p:spTree>
    <p:extLst>
      <p:ext uri="{BB962C8B-B14F-4D97-AF65-F5344CB8AC3E}">
        <p14:creationId xmlns:p14="http://schemas.microsoft.com/office/powerpoint/2010/main" val="672106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8ABEE-DC8D-2E6B-8DE3-3D8D10A8BE8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91EE7AC-E53B-26D6-B02D-8530557B7BB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3584706-2332-2377-2C41-8BF037864DF1}"/>
              </a:ext>
            </a:extLst>
          </p:cNvPr>
          <p:cNvSpPr>
            <a:spLocks noGrp="1"/>
          </p:cNvSpPr>
          <p:nvPr>
            <p:ph type="ctrTitle"/>
          </p:nvPr>
        </p:nvSpPr>
        <p:spPr>
          <a:xfrm>
            <a:off x="280987" y="1505658"/>
            <a:ext cx="11630025" cy="1390855"/>
          </a:xfrm>
        </p:spPr>
        <p:txBody>
          <a:bodyPr>
            <a:normAutofit fontScale="90000"/>
          </a:bodyPr>
          <a:lstStyle/>
          <a:p>
            <a:r>
              <a:rPr lang="en-GB" sz="3600" b="1" dirty="0">
                <a:latin typeface="+mn-lt"/>
              </a:rPr>
              <a:t>12. </a:t>
            </a:r>
            <a:r>
              <a:rPr lang="hu-HU" sz="3600" b="1" dirty="0">
                <a:latin typeface="+mn-lt"/>
              </a:rPr>
              <a:t>Érzékenyítő foglalkozás</a:t>
            </a:r>
            <a:r>
              <a:rPr lang="en-GB" sz="3600" b="1" dirty="0">
                <a:latin typeface="+mn-lt"/>
              </a:rPr>
              <a:t>. </a:t>
            </a:r>
            <a:r>
              <a:rPr lang="hu-HU" sz="3600" b="1" dirty="0">
                <a:latin typeface="+mn-lt"/>
              </a:rPr>
              <a:t>Egy alkalom fogyatékossággal élőkkel.</a:t>
            </a:r>
            <a:br>
              <a:rPr lang="hu-HU" sz="3600" b="1" dirty="0">
                <a:latin typeface="+mn-lt"/>
                <a:ea typeface="Calibri"/>
                <a:cs typeface="Calibri"/>
              </a:rPr>
            </a:br>
            <a:r>
              <a:rPr lang="hu-HU" sz="4000" b="1" dirty="0">
                <a:latin typeface="+mn-lt"/>
                <a:ea typeface="Calibri"/>
                <a:cs typeface="Calibri"/>
              </a:rPr>
              <a:t>Terepi kirándulás – egy jó gyakorlat megtekintése</a:t>
            </a:r>
            <a:endParaRPr lang="hu-HU" sz="3600" b="1" dirty="0">
              <a:latin typeface="+mn-lt"/>
            </a:endParaRPr>
          </a:p>
        </p:txBody>
      </p:sp>
      <p:pic>
        <p:nvPicPr>
          <p:cNvPr id="5" name="Kép 4">
            <a:extLst>
              <a:ext uri="{FF2B5EF4-FFF2-40B4-BE49-F238E27FC236}">
                <a16:creationId xmlns:a16="http://schemas.microsoft.com/office/drawing/2014/main" id="{FF5E0CCE-2A20-6396-D36B-BD8F8B929BF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E32F42-8EBE-345E-BB2C-BF3BC3668D5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9AAEBB0-DD53-8C66-69D8-96B3485D0DB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3254CF8-EB11-6871-8F31-2E6BF68DBD4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89935F4-B551-A19F-94E4-9EB265C6F5C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446311E-E342-D386-C975-7CA355B112D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A398960F-9A40-A5BB-919E-8C53534909F5}"/>
              </a:ext>
            </a:extLst>
          </p:cNvPr>
          <p:cNvPicPr>
            <a:picLocks noChangeAspect="1"/>
          </p:cNvPicPr>
          <p:nvPr/>
        </p:nvPicPr>
        <p:blipFill>
          <a:blip r:embed="rId9"/>
          <a:stretch>
            <a:fillRect/>
          </a:stretch>
        </p:blipFill>
        <p:spPr>
          <a:xfrm>
            <a:off x="4781405" y="2896513"/>
            <a:ext cx="2102696" cy="2099401"/>
          </a:xfrm>
          <a:prstGeom prst="rect">
            <a:avLst/>
          </a:prstGeom>
        </p:spPr>
      </p:pic>
    </p:spTree>
    <p:extLst>
      <p:ext uri="{BB962C8B-B14F-4D97-AF65-F5344CB8AC3E}">
        <p14:creationId xmlns:p14="http://schemas.microsoft.com/office/powerpoint/2010/main" val="1645023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221045" y="1796873"/>
            <a:ext cx="11749910" cy="3352328"/>
          </a:xfrm>
        </p:spPr>
        <p:txBody>
          <a:bodyPr>
            <a:noAutofit/>
          </a:bodyPr>
          <a:lstStyle/>
          <a:p>
            <a:pPr algn="l">
              <a:lnSpc>
                <a:spcPts val="2500"/>
              </a:lnSpc>
            </a:pPr>
            <a:r>
              <a:rPr lang="hu-HU" sz="2600" kern="100" dirty="0">
                <a:effectLst/>
                <a:latin typeface="+mn-lt"/>
                <a:ea typeface="Aptos" panose="020B0004020202020204" pitchFamily="34" charset="0"/>
              </a:rPr>
              <a:t>Az akadálymentes turizmus fontosságának bemutatása: információk, tények és számok átadása, a kérdés jelentősége a mai turizmusban és valószínűleg még fontosabb szerepe a jövőben</a:t>
            </a:r>
            <a:br>
              <a:rPr lang="hu-HU" sz="2600" kern="100" dirty="0">
                <a:effectLst/>
                <a:latin typeface="+mn-lt"/>
                <a:ea typeface="Aptos" panose="020B0004020202020204" pitchFamily="34" charset="0"/>
              </a:rPr>
            </a:br>
            <a:r>
              <a:rPr lang="hu-HU" sz="2600" kern="100" dirty="0">
                <a:effectLst/>
                <a:latin typeface="+mn-lt"/>
                <a:ea typeface="Aptos" panose="020B0004020202020204" pitchFamily="34" charset="0"/>
              </a:rPr>
              <a:t>Az akadálymentes turizmus erkölcsi szempontjainak említése: ez a szegmens nemcsak a turizmus egy jövedelmező és eddig nagyrészt kiaknázatlan szegmense, hanem olyan szegmens is, amelynek kiszolgálása mindannyiunk – a társadalom egésze, a turizmus bármely ágazatában működő vállalkozások és szervezetek, valamint minden egyén – erkölcsi kötelessége</a:t>
            </a:r>
            <a:br>
              <a:rPr lang="hu-HU" sz="2600" kern="100" dirty="0">
                <a:effectLst/>
                <a:latin typeface="+mn-lt"/>
                <a:ea typeface="Aptos" panose="020B0004020202020204" pitchFamily="34" charset="0"/>
              </a:rPr>
            </a:br>
            <a:r>
              <a:rPr lang="hu-HU" sz="2600" kern="100" dirty="0">
                <a:effectLst/>
                <a:latin typeface="+mn-lt"/>
                <a:ea typeface="Aptos" panose="020B0004020202020204" pitchFamily="34" charset="0"/>
              </a:rPr>
              <a:t>Fogyatékossággal élők és nem fogyatékossággal élők találkozása – az életben a találkozások nem mindig nyilvánvalóak</a:t>
            </a: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303948" y="1288592"/>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érzékenyítő foglalkozás célja</a:t>
            </a:r>
            <a:endParaRPr lang="hu-HU" dirty="0">
              <a:latin typeface="+mn-lt"/>
            </a:endParaRPr>
          </a:p>
        </p:txBody>
      </p:sp>
    </p:spTree>
    <p:extLst>
      <p:ext uri="{BB962C8B-B14F-4D97-AF65-F5344CB8AC3E}">
        <p14:creationId xmlns:p14="http://schemas.microsoft.com/office/powerpoint/2010/main" val="1441212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368269" y="2014670"/>
            <a:ext cx="11356766" cy="3286785"/>
          </a:xfrm>
        </p:spPr>
        <p:txBody>
          <a:bodyPr>
            <a:noAutofit/>
          </a:bodyPr>
          <a:lstStyle/>
          <a:p>
            <a:pPr algn="l">
              <a:lnSpc>
                <a:spcPts val="2800"/>
              </a:lnSpc>
            </a:pPr>
            <a:r>
              <a:rPr lang="hu-HU" sz="2600" kern="100" dirty="0">
                <a:latin typeface="+mn-lt"/>
              </a:rPr>
              <a:t>A felsőoktatásban a turisztikai képzések és tantárgyak hallgatói</a:t>
            </a:r>
            <a:br>
              <a:rPr lang="hu-HU" sz="2600" kern="100" dirty="0">
                <a:latin typeface="+mn-lt"/>
              </a:rPr>
            </a:br>
            <a:r>
              <a:rPr lang="hu-HU" sz="2600" kern="100" dirty="0">
                <a:latin typeface="+mn-lt"/>
              </a:rPr>
              <a:t>Turizmusra és vendéglátásra szakosodott szakközépiskolák dolgozói</a:t>
            </a:r>
            <a:br>
              <a:rPr lang="hu-HU" sz="2600" kern="100" dirty="0">
                <a:latin typeface="+mn-lt"/>
              </a:rPr>
            </a:br>
            <a:r>
              <a:rPr lang="hu-HU" sz="2600" kern="100" dirty="0">
                <a:latin typeface="+mn-lt"/>
              </a:rPr>
              <a:t>A turizmusban dolgozó döntéshozók: TDM szervezetek, a turizmus nemzeti, regionális és alacsonyabb szintű igazgatási rendszerének munkatársai, ...</a:t>
            </a:r>
            <a:br>
              <a:rPr lang="hu-HU" sz="2600" kern="100" dirty="0">
                <a:latin typeface="+mn-lt"/>
              </a:rPr>
            </a:br>
            <a:r>
              <a:rPr lang="hu-HU" sz="2600" kern="100" dirty="0">
                <a:latin typeface="+mn-lt"/>
              </a:rPr>
              <a:t>Polgármesteri hivatalok illetékes munkatársai</a:t>
            </a:r>
            <a:br>
              <a:rPr lang="hu-HU" sz="2600" kern="100" dirty="0">
                <a:latin typeface="+mn-lt"/>
              </a:rPr>
            </a:br>
            <a:r>
              <a:rPr lang="hu-HU" sz="2600" kern="100" dirty="0">
                <a:latin typeface="+mn-lt"/>
              </a:rPr>
              <a:t>Turisztikai információs szolgálatok munkatársai</a:t>
            </a:r>
            <a:br>
              <a:rPr lang="hu-HU" sz="2600" kern="100" dirty="0">
                <a:latin typeface="+mn-lt"/>
              </a:rPr>
            </a:br>
            <a:r>
              <a:rPr lang="hu-HU" sz="2600" kern="100" dirty="0">
                <a:latin typeface="+mn-lt"/>
              </a:rPr>
              <a:t>Turisztikai szolgáltatások személyzete és tulajdonosai</a:t>
            </a:r>
            <a:br>
              <a:rPr lang="hu-HU" sz="2600" kern="100" dirty="0">
                <a:latin typeface="+mn-lt"/>
              </a:rPr>
            </a:br>
            <a:r>
              <a:rPr lang="hu-HU" sz="2600" kern="100" dirty="0">
                <a:latin typeface="+mn-lt"/>
              </a:rPr>
              <a:t>Attrakcióknál dolgozó személyzet</a:t>
            </a:r>
            <a:br>
              <a:rPr lang="en-GB" sz="2600" kern="100" dirty="0">
                <a:latin typeface="+mn-lt"/>
              </a:rPr>
            </a:br>
            <a:r>
              <a:rPr lang="en-GB" sz="2600" kern="100" dirty="0">
                <a:latin typeface="+mn-lt"/>
              </a:rPr>
              <a:t>…</a:t>
            </a: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17615" y="1205046"/>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Meghívandók</a:t>
            </a:r>
            <a:endParaRPr lang="en-GB" dirty="0">
              <a:latin typeface="+mn-lt"/>
            </a:endParaRPr>
          </a:p>
        </p:txBody>
      </p:sp>
    </p:spTree>
    <p:extLst>
      <p:ext uri="{BB962C8B-B14F-4D97-AF65-F5344CB8AC3E}">
        <p14:creationId xmlns:p14="http://schemas.microsoft.com/office/powerpoint/2010/main" val="4239364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809F8-13A8-F961-C9B7-906A3E7CA8B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C87BAC6-6379-3E2A-B834-2CE10E0CB04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660AE4F-F7FA-F9E1-F376-BF015C86E044}"/>
              </a:ext>
            </a:extLst>
          </p:cNvPr>
          <p:cNvSpPr>
            <a:spLocks noGrp="1"/>
          </p:cNvSpPr>
          <p:nvPr>
            <p:ph type="ctrTitle"/>
          </p:nvPr>
        </p:nvSpPr>
        <p:spPr>
          <a:xfrm>
            <a:off x="280987" y="2636321"/>
            <a:ext cx="11630025" cy="2603089"/>
          </a:xfrm>
        </p:spPr>
        <p:txBody>
          <a:bodyPr>
            <a:noAutofit/>
          </a:bodyPr>
          <a:lstStyle/>
          <a:p>
            <a:pPr algn="l"/>
            <a:r>
              <a:rPr lang="hu-HU" sz="2600" dirty="0">
                <a:latin typeface="+mn-lt"/>
              </a:rPr>
              <a:t>Személyes kapcsolatok</a:t>
            </a:r>
            <a:br>
              <a:rPr lang="hu-HU" sz="2600" dirty="0">
                <a:latin typeface="+mn-lt"/>
              </a:rPr>
            </a:br>
            <a:r>
              <a:rPr lang="hu-HU" sz="2600" dirty="0">
                <a:latin typeface="+mn-lt"/>
              </a:rPr>
              <a:t>Hólabda-módszer: a résztvevőket arra kérjük, hogy segítsenek a rendezvény moderátorának más potenciális alanyok, azaz az érzékenyítő rendezvény más potenciális résztvevőinek felkutatásában</a:t>
            </a:r>
            <a:br>
              <a:rPr lang="hu-HU" sz="2600" dirty="0">
                <a:latin typeface="+mn-lt"/>
              </a:rPr>
            </a:br>
            <a:r>
              <a:rPr lang="hu-HU" sz="2600" dirty="0">
                <a:latin typeface="+mn-lt"/>
              </a:rPr>
              <a:t>A fogyatékossággal élők támogatására szakosodott szervezeteken (különösen a nem kormányzati szervezetek) keresztül</a:t>
            </a:r>
            <a:br>
              <a:rPr lang="hu-HU" sz="2600" dirty="0">
                <a:latin typeface="+mn-lt"/>
              </a:rPr>
            </a:br>
            <a:r>
              <a:rPr lang="hu-HU" sz="2600" dirty="0">
                <a:latin typeface="+mn-lt"/>
              </a:rPr>
              <a:t>Közösségi média, például </a:t>
            </a:r>
            <a:r>
              <a:rPr lang="en-GB" sz="2600" dirty="0">
                <a:latin typeface="+mn-lt"/>
              </a:rPr>
              <a:t>LinkedIn, Meta </a:t>
            </a:r>
            <a:r>
              <a:rPr lang="hu-HU" sz="2600" dirty="0" err="1">
                <a:latin typeface="+mn-lt"/>
              </a:rPr>
              <a:t>stb</a:t>
            </a:r>
            <a:r>
              <a:rPr lang="en-GB" sz="2600" dirty="0">
                <a:latin typeface="+mn-lt"/>
              </a:rPr>
              <a:t>.</a:t>
            </a:r>
          </a:p>
        </p:txBody>
      </p:sp>
      <p:pic>
        <p:nvPicPr>
          <p:cNvPr id="5" name="Kép 4">
            <a:extLst>
              <a:ext uri="{FF2B5EF4-FFF2-40B4-BE49-F238E27FC236}">
                <a16:creationId xmlns:a16="http://schemas.microsoft.com/office/drawing/2014/main" id="{114A33BB-7C3A-EA62-EDC6-27178C78054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D7B6952-5A82-70E1-56BE-4AB60384E0F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95FC8BB-081E-8B26-9159-E609211129E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D5101C0-88A0-733E-8C20-2D508B4A1AD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2995BCC-5EDE-DDC3-C7C7-9A5263F82143}"/>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D2F43F2-8F26-B0EE-DAF8-939D2D3EAA8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23CE48F-2ABA-0EFF-98F9-87E7C94BD76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2BE1121-22DE-D248-B078-AD9435B02DFA}"/>
              </a:ext>
            </a:extLst>
          </p:cNvPr>
          <p:cNvSpPr txBox="1">
            <a:spLocks/>
          </p:cNvSpPr>
          <p:nvPr/>
        </p:nvSpPr>
        <p:spPr>
          <a:xfrm>
            <a:off x="950026" y="1287962"/>
            <a:ext cx="10469814" cy="11176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meghívandó fogyatékossággal élők </a:t>
            </a:r>
            <a:r>
              <a:rPr lang="en-GB" sz="3600" b="1" dirty="0">
                <a:latin typeface="+mn-lt"/>
              </a:rPr>
              <a:t>– </a:t>
            </a:r>
            <a:r>
              <a:rPr lang="hu-HU" sz="3600" b="1" dirty="0">
                <a:latin typeface="+mn-lt"/>
              </a:rPr>
              <a:t>és hogyan érhetjük el őket</a:t>
            </a:r>
            <a:endParaRPr lang="en-GB" sz="3600" dirty="0">
              <a:latin typeface="+mn-lt"/>
            </a:endParaRPr>
          </a:p>
        </p:txBody>
      </p:sp>
    </p:spTree>
    <p:extLst>
      <p:ext uri="{BB962C8B-B14F-4D97-AF65-F5344CB8AC3E}">
        <p14:creationId xmlns:p14="http://schemas.microsoft.com/office/powerpoint/2010/main" val="3346443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63EB5-3EB1-4151-41F7-DEC489F2D06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1F2DBA9-E475-3B1C-C27D-06CF070DFBB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4F449E7-14BD-73FC-8D1F-019861A48EB1}"/>
              </a:ext>
            </a:extLst>
          </p:cNvPr>
          <p:cNvSpPr>
            <a:spLocks noGrp="1"/>
          </p:cNvSpPr>
          <p:nvPr>
            <p:ph type="ctrTitle"/>
          </p:nvPr>
        </p:nvSpPr>
        <p:spPr>
          <a:xfrm>
            <a:off x="180975" y="2030681"/>
            <a:ext cx="6438900" cy="3409718"/>
          </a:xfrm>
        </p:spPr>
        <p:txBody>
          <a:bodyPr>
            <a:noAutofit/>
          </a:bodyPr>
          <a:lstStyle/>
          <a:p>
            <a:pPr algn="l"/>
            <a:r>
              <a:rPr lang="hu-HU" sz="2400" dirty="0">
                <a:latin typeface="+mn-lt"/>
              </a:rPr>
              <a:t>Meghívott fogyatékossággal élők: egy vak, egy kerekesszékes és egy beszédfogyatékos személy, valamint egy fogyatékossággal élőket segítő civil szervezetnél dolgozó segítő (szemben a közönséggel)</a:t>
            </a:r>
            <a:br>
              <a:rPr lang="hu-HU" sz="2400" dirty="0">
                <a:latin typeface="+mn-lt"/>
              </a:rPr>
            </a:br>
            <a:r>
              <a:rPr lang="hu-HU" sz="2400" dirty="0">
                <a:latin typeface="+mn-lt"/>
              </a:rPr>
              <a:t>Résztvevők: moderátor; a Pécsi Tudományegyetem Közgazdaságtudományi Kar Turizmus és vendéglátás szakán az </a:t>
            </a:r>
            <a:r>
              <a:rPr lang="hu-HU" sz="2400" i="1" dirty="0">
                <a:latin typeface="+mn-lt"/>
              </a:rPr>
              <a:t>Akadálymentes turizmus</a:t>
            </a:r>
            <a:r>
              <a:rPr lang="hu-HU" sz="2400" dirty="0">
                <a:latin typeface="+mn-lt"/>
              </a:rPr>
              <a:t> és </a:t>
            </a:r>
            <a:r>
              <a:rPr lang="hu-HU" sz="2400" i="1" dirty="0">
                <a:latin typeface="+mn-lt"/>
              </a:rPr>
              <a:t>A turizmus rendszere </a:t>
            </a:r>
            <a:r>
              <a:rPr lang="hu-HU" sz="2400" dirty="0">
                <a:latin typeface="+mn-lt"/>
              </a:rPr>
              <a:t>című kurzus hallgatói</a:t>
            </a:r>
          </a:p>
        </p:txBody>
      </p:sp>
      <p:pic>
        <p:nvPicPr>
          <p:cNvPr id="5" name="Kép 4">
            <a:extLst>
              <a:ext uri="{FF2B5EF4-FFF2-40B4-BE49-F238E27FC236}">
                <a16:creationId xmlns:a16="http://schemas.microsoft.com/office/drawing/2014/main" id="{2B6C61A8-1FB8-D9C3-6DFE-F2499924052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B68B4B4-BAFD-021E-5DCA-4214D72BE76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37CDA6B-C3F1-0C9F-6907-CE29C9D74F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A46AB25-6672-CDEC-72CD-C03A587BFC6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286F647-A51F-CC25-0879-1936991B505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1FC7190-0268-CF13-7929-C5B3288E4F1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88D1FAA-8D7D-41C4-DA59-71F9EA5575A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7D2BDDE-D812-61A3-52B9-DFC427598618}"/>
              </a:ext>
            </a:extLst>
          </p:cNvPr>
          <p:cNvSpPr txBox="1">
            <a:spLocks/>
          </p:cNvSpPr>
          <p:nvPr/>
        </p:nvSpPr>
        <p:spPr>
          <a:xfrm>
            <a:off x="180975" y="869620"/>
            <a:ext cx="5391151" cy="10959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3500"/>
              </a:lnSpc>
            </a:pPr>
            <a:r>
              <a:rPr lang="hu-HU" sz="3600" b="1" dirty="0">
                <a:latin typeface="+mn-lt"/>
              </a:rPr>
              <a:t>Érzékenyítő foglalkozás </a:t>
            </a:r>
            <a:r>
              <a:rPr lang="en-GB" sz="3600" b="1" dirty="0">
                <a:latin typeface="+mn-lt"/>
              </a:rPr>
              <a:t>– Pécs,</a:t>
            </a:r>
            <a:r>
              <a:rPr lang="hu-HU" sz="3600" b="1" dirty="0">
                <a:latin typeface="+mn-lt"/>
              </a:rPr>
              <a:t> 2024. november 7.</a:t>
            </a:r>
          </a:p>
        </p:txBody>
      </p:sp>
      <p:pic>
        <p:nvPicPr>
          <p:cNvPr id="14" name="Kép 13" descr="A képen fedett pályás, bútorok, ruházat, Irodaépület látható&#10;&#10;Automatikusan generált leírás">
            <a:extLst>
              <a:ext uri="{FF2B5EF4-FFF2-40B4-BE49-F238E27FC236}">
                <a16:creationId xmlns:a16="http://schemas.microsoft.com/office/drawing/2014/main" id="{607F4CDC-45A1-3BCE-B3ED-1BAFE7A49AB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19875" y="1133380"/>
            <a:ext cx="5488874" cy="4105935"/>
          </a:xfrm>
          <a:prstGeom prst="rect">
            <a:avLst/>
          </a:prstGeom>
        </p:spPr>
      </p:pic>
      <p:sp>
        <p:nvSpPr>
          <p:cNvPr id="15" name="Cím 1">
            <a:extLst>
              <a:ext uri="{FF2B5EF4-FFF2-40B4-BE49-F238E27FC236}">
                <a16:creationId xmlns:a16="http://schemas.microsoft.com/office/drawing/2014/main" id="{99AFB66F-B3A2-DD4A-A6BA-8DA3674DA5F8}"/>
              </a:ext>
            </a:extLst>
          </p:cNvPr>
          <p:cNvSpPr txBox="1">
            <a:spLocks/>
          </p:cNvSpPr>
          <p:nvPr/>
        </p:nvSpPr>
        <p:spPr>
          <a:xfrm>
            <a:off x="10165484" y="5313740"/>
            <a:ext cx="1836016" cy="326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600" dirty="0">
                <a:latin typeface="+mn-lt"/>
              </a:rPr>
              <a:t>Photo by Gonda, T.</a:t>
            </a:r>
          </a:p>
        </p:txBody>
      </p:sp>
    </p:spTree>
    <p:extLst>
      <p:ext uri="{BB962C8B-B14F-4D97-AF65-F5344CB8AC3E}">
        <p14:creationId xmlns:p14="http://schemas.microsoft.com/office/powerpoint/2010/main" val="3544922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16C1F-3AF1-1EE8-3EEB-82D3C8CBDA4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9CADFC0-C11A-931D-1BC8-2C58DF9A8CD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9C86D83-AD95-329A-750A-E801A8E8383D}"/>
              </a:ext>
            </a:extLst>
          </p:cNvPr>
          <p:cNvSpPr>
            <a:spLocks noGrp="1"/>
          </p:cNvSpPr>
          <p:nvPr>
            <p:ph type="ctrTitle"/>
          </p:nvPr>
        </p:nvSpPr>
        <p:spPr>
          <a:xfrm>
            <a:off x="182088" y="1827347"/>
            <a:ext cx="11827823" cy="3412063"/>
          </a:xfrm>
        </p:spPr>
        <p:txBody>
          <a:bodyPr>
            <a:noAutofit/>
          </a:bodyPr>
          <a:lstStyle/>
          <a:p>
            <a:pPr algn="l"/>
            <a:r>
              <a:rPr lang="hu-HU" sz="2400" kern="100" dirty="0">
                <a:effectLst/>
                <a:latin typeface="+mn-lt"/>
                <a:ea typeface="Aptos" panose="020B0004020202020204" pitchFamily="34" charset="0"/>
              </a:rPr>
              <a:t>Az érdeklődők személyes találkozása – különböző fogyatékossággal élők – lehetőleg vak(ok), kerekesszékes(</a:t>
            </a:r>
            <a:r>
              <a:rPr lang="hu-HU" sz="2400" kern="100" dirty="0" err="1">
                <a:effectLst/>
                <a:latin typeface="+mn-lt"/>
                <a:ea typeface="Aptos" panose="020B0004020202020204" pitchFamily="34" charset="0"/>
              </a:rPr>
              <a:t>ek</a:t>
            </a:r>
            <a:r>
              <a:rPr lang="hu-HU" sz="2400" kern="100" dirty="0">
                <a:effectLst/>
                <a:latin typeface="+mn-lt"/>
                <a:ea typeface="Aptos" panose="020B0004020202020204" pitchFamily="34" charset="0"/>
              </a:rPr>
              <a:t>), hallássérült(</a:t>
            </a:r>
            <a:r>
              <a:rPr lang="hu-HU" sz="2400" kern="100" dirty="0" err="1">
                <a:effectLst/>
                <a:latin typeface="+mn-lt"/>
                <a:ea typeface="Aptos" panose="020B0004020202020204" pitchFamily="34" charset="0"/>
              </a:rPr>
              <a:t>ek</a:t>
            </a:r>
            <a:r>
              <a:rPr lang="hu-HU" sz="2400" kern="100" dirty="0">
                <a:effectLst/>
                <a:latin typeface="+mn-lt"/>
                <a:ea typeface="Aptos" panose="020B0004020202020204" pitchFamily="34" charset="0"/>
              </a:rPr>
              <a:t>), autista(</a:t>
            </a:r>
            <a:r>
              <a:rPr lang="hu-HU" sz="2400" kern="100" dirty="0" err="1">
                <a:effectLst/>
                <a:latin typeface="+mn-lt"/>
                <a:ea typeface="Aptos" panose="020B0004020202020204" pitchFamily="34" charset="0"/>
              </a:rPr>
              <a:t>ák</a:t>
            </a:r>
            <a:r>
              <a:rPr lang="hu-HU" sz="2400" kern="100" dirty="0">
                <a:effectLst/>
                <a:latin typeface="+mn-lt"/>
                <a:ea typeface="Aptos" panose="020B0004020202020204" pitchFamily="34" charset="0"/>
              </a:rPr>
              <a:t>) vagy más szellemi fogyatékossággal élő(k) stb.</a:t>
            </a:r>
            <a:br>
              <a:rPr lang="hu-HU" sz="2400" kern="100" dirty="0">
                <a:effectLst/>
                <a:latin typeface="+mn-lt"/>
                <a:ea typeface="Aptos" panose="020B0004020202020204" pitchFamily="34" charset="0"/>
              </a:rPr>
            </a:br>
            <a:r>
              <a:rPr lang="hu-HU" sz="2400" kern="100" dirty="0">
                <a:effectLst/>
                <a:latin typeface="+mn-lt"/>
                <a:ea typeface="Aptos" panose="020B0004020202020204" pitchFamily="34" charset="0"/>
              </a:rPr>
              <a:t>Azon problémák bemutatása, amelyekkel ők mindennapi életükben és utazásaik során találkoznak</a:t>
            </a:r>
            <a:br>
              <a:rPr lang="hu-HU" sz="2400" kern="100" dirty="0">
                <a:effectLst/>
                <a:latin typeface="+mn-lt"/>
                <a:ea typeface="Aptos" panose="020B0004020202020204" pitchFamily="34" charset="0"/>
              </a:rPr>
            </a:br>
            <a:r>
              <a:rPr lang="hu-HU" sz="2400" kern="100" dirty="0">
                <a:effectLst/>
                <a:latin typeface="+mn-lt"/>
                <a:ea typeface="Aptos" panose="020B0004020202020204" pitchFamily="34" charset="0"/>
              </a:rPr>
              <a:t>Jó gyakorlatok azonosítása és tanácsadás a fogyatékosság nélkül élők számára, hogyan tudnak segíteni</a:t>
            </a:r>
            <a:br>
              <a:rPr lang="hu-HU" sz="2400" kern="100" dirty="0">
                <a:effectLst/>
                <a:latin typeface="+mn-lt"/>
                <a:ea typeface="Aptos" panose="020B0004020202020204" pitchFamily="34" charset="0"/>
              </a:rPr>
            </a:br>
            <a:r>
              <a:rPr lang="hu-HU" sz="2400" kern="100" dirty="0">
                <a:effectLst/>
                <a:latin typeface="+mn-lt"/>
                <a:ea typeface="Aptos" panose="020B0004020202020204" pitchFamily="34" charset="0"/>
              </a:rPr>
              <a:t>Szituációs játékok: a rendezvényen egy fogyatékossággal élő személy és egy fogyatékosság nélkül élő résztvevő (a közönségből) eljátszanak egy valós élethelyzetet (ügyek intézése pl. a polgármesteri hivatalban vagy a postán, segítség kérése az úttesten való átkeléshez vagy a buszra való felszálláshoz stb.)</a:t>
            </a:r>
          </a:p>
        </p:txBody>
      </p:sp>
      <p:pic>
        <p:nvPicPr>
          <p:cNvPr id="5" name="Kép 4">
            <a:extLst>
              <a:ext uri="{FF2B5EF4-FFF2-40B4-BE49-F238E27FC236}">
                <a16:creationId xmlns:a16="http://schemas.microsoft.com/office/drawing/2014/main" id="{8C5D42D4-4521-5A41-6F2B-E43D2216E7D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AAE0CB0-69D9-98F8-567A-E6D437A545C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B18A039-07D8-379C-1EDF-4B8D3F836C8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2A16BE3-A261-B168-7766-6EFA75040E0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DFB2F94-58EE-65AB-1F74-57CD75DEA50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E012B0A-3944-A3EE-2EA5-CEE015523EC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236EAE2-86EC-7D1A-2DAE-E4ACAD2B90A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F5737C5-0431-2522-584F-E2A2DE56BC3B}"/>
              </a:ext>
            </a:extLst>
          </p:cNvPr>
          <p:cNvSpPr txBox="1">
            <a:spLocks/>
          </p:cNvSpPr>
          <p:nvPr/>
        </p:nvSpPr>
        <p:spPr>
          <a:xfrm>
            <a:off x="401890" y="1175098"/>
            <a:ext cx="11258073" cy="6522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érzékenyítő foglalkozás programja(i)</a:t>
            </a:r>
            <a:endParaRPr lang="hu-HU" dirty="0">
              <a:latin typeface="+mn-lt"/>
            </a:endParaRPr>
          </a:p>
        </p:txBody>
      </p:sp>
    </p:spTree>
    <p:extLst>
      <p:ext uri="{BB962C8B-B14F-4D97-AF65-F5344CB8AC3E}">
        <p14:creationId xmlns:p14="http://schemas.microsoft.com/office/powerpoint/2010/main" val="3430837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433DA-42D1-56A0-C1FE-D8AF66ED427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9B0BAFD-5E27-BDB8-7C27-277E49C1D5A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6371E34-6705-145A-177D-CBDE446B12B1}"/>
              </a:ext>
            </a:extLst>
          </p:cNvPr>
          <p:cNvSpPr>
            <a:spLocks noGrp="1"/>
          </p:cNvSpPr>
          <p:nvPr>
            <p:ph type="ctrTitle"/>
          </p:nvPr>
        </p:nvSpPr>
        <p:spPr>
          <a:xfrm>
            <a:off x="201236" y="1593383"/>
            <a:ext cx="8569646" cy="778411"/>
          </a:xfrm>
        </p:spPr>
        <p:txBody>
          <a:bodyPr>
            <a:noAutofit/>
          </a:bodyPr>
          <a:lstStyle/>
          <a:p>
            <a:pPr algn="l"/>
            <a:r>
              <a:rPr lang="hu-HU" sz="2400" kern="100" dirty="0">
                <a:latin typeface="+mn-lt"/>
              </a:rPr>
              <a:t>Egy diákot (balra) egy vak (jobbra) tanítja arról, hogyan kell segíteni egy vaknak nem tolakodó módon</a:t>
            </a:r>
            <a:endParaRPr lang="en-GB" sz="2400" kern="100" dirty="0">
              <a:latin typeface="+mn-lt"/>
            </a:endParaRPr>
          </a:p>
        </p:txBody>
      </p:sp>
      <p:pic>
        <p:nvPicPr>
          <p:cNvPr id="5" name="Kép 4">
            <a:extLst>
              <a:ext uri="{FF2B5EF4-FFF2-40B4-BE49-F238E27FC236}">
                <a16:creationId xmlns:a16="http://schemas.microsoft.com/office/drawing/2014/main" id="{F2FF6F5B-0C3C-CAC9-378E-DDA776694F6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63A4BBA-13A7-EF67-B851-4769A89CE95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4F79626-69EC-AF4D-EAE1-B5F8A703609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FDF9B7-F9AB-409D-8482-0B2F2E51761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BF417D1-80F9-F5C7-B4FD-056493D1E45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2182B67-D07D-5EA8-51CA-8479DD03ACD9}"/>
              </a:ext>
            </a:extLst>
          </p:cNvPr>
          <p:cNvPicPr>
            <a:picLocks noChangeAspect="1"/>
          </p:cNvPicPr>
          <p:nvPr/>
        </p:nvPicPr>
        <p:blipFill>
          <a:blip r:embed="rId8"/>
          <a:stretch>
            <a:fillRect/>
          </a:stretch>
        </p:blipFill>
        <p:spPr>
          <a:xfrm>
            <a:off x="680236" y="176126"/>
            <a:ext cx="2828450" cy="578367"/>
          </a:xfrm>
          <a:prstGeom prst="rect">
            <a:avLst/>
          </a:prstGeom>
        </p:spPr>
      </p:pic>
      <p:sp>
        <p:nvSpPr>
          <p:cNvPr id="12" name="Cím 1">
            <a:extLst>
              <a:ext uri="{FF2B5EF4-FFF2-40B4-BE49-F238E27FC236}">
                <a16:creationId xmlns:a16="http://schemas.microsoft.com/office/drawing/2014/main" id="{BAA68C54-4CF3-B581-C2A8-DE726B2BFD35}"/>
              </a:ext>
            </a:extLst>
          </p:cNvPr>
          <p:cNvSpPr txBox="1">
            <a:spLocks/>
          </p:cNvSpPr>
          <p:nvPr/>
        </p:nvSpPr>
        <p:spPr>
          <a:xfrm>
            <a:off x="8010575" y="2010968"/>
            <a:ext cx="488967" cy="43659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600" dirty="0">
                <a:latin typeface="+mn-lt"/>
              </a:rPr>
              <a:t>→</a:t>
            </a:r>
            <a:endParaRPr lang="en-US" sz="2600" dirty="0">
              <a:latin typeface="+mn-lt"/>
            </a:endParaRPr>
          </a:p>
        </p:txBody>
      </p:sp>
      <p:pic>
        <p:nvPicPr>
          <p:cNvPr id="13" name="Kép 12">
            <a:extLst>
              <a:ext uri="{FF2B5EF4-FFF2-40B4-BE49-F238E27FC236}">
                <a16:creationId xmlns:a16="http://schemas.microsoft.com/office/drawing/2014/main" id="{506744A9-D9EA-979C-23CA-1DEE75A17D0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E58BF91-7E31-F7C8-32E8-CF5E2511E036}"/>
              </a:ext>
            </a:extLst>
          </p:cNvPr>
          <p:cNvSpPr txBox="1">
            <a:spLocks/>
          </p:cNvSpPr>
          <p:nvPr/>
        </p:nvSpPr>
        <p:spPr>
          <a:xfrm>
            <a:off x="434327" y="834819"/>
            <a:ext cx="4066937" cy="6853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Szituációs játékok</a:t>
            </a:r>
            <a:endParaRPr lang="hu-HU" dirty="0">
              <a:latin typeface="+mn-lt"/>
            </a:endParaRPr>
          </a:p>
        </p:txBody>
      </p:sp>
      <p:pic>
        <p:nvPicPr>
          <p:cNvPr id="14" name="Kép 13" descr="A képen ruházat, személy, fedett pályás, fal látható&#10;&#10;Automatikusan generált leírás">
            <a:extLst>
              <a:ext uri="{FF2B5EF4-FFF2-40B4-BE49-F238E27FC236}">
                <a16:creationId xmlns:a16="http://schemas.microsoft.com/office/drawing/2014/main" id="{25779446-3771-1BB7-DBB2-2EA08228785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98711" y="913159"/>
            <a:ext cx="3192053" cy="4267184"/>
          </a:xfrm>
          <a:prstGeom prst="rect">
            <a:avLst/>
          </a:prstGeom>
        </p:spPr>
      </p:pic>
      <p:pic>
        <p:nvPicPr>
          <p:cNvPr id="16" name="Kép 15" descr="A képen ruházat, személy, fedett pályás, lábbelik látható&#10;&#10;Automatikusan generált leírás">
            <a:extLst>
              <a:ext uri="{FF2B5EF4-FFF2-40B4-BE49-F238E27FC236}">
                <a16:creationId xmlns:a16="http://schemas.microsoft.com/office/drawing/2014/main" id="{C00B351A-872B-D948-87B7-8CE3C03ED93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2580" y="2591055"/>
            <a:ext cx="3461398" cy="2589288"/>
          </a:xfrm>
          <a:prstGeom prst="rect">
            <a:avLst/>
          </a:prstGeom>
        </p:spPr>
      </p:pic>
      <p:sp>
        <p:nvSpPr>
          <p:cNvPr id="17" name="Cím 1">
            <a:extLst>
              <a:ext uri="{FF2B5EF4-FFF2-40B4-BE49-F238E27FC236}">
                <a16:creationId xmlns:a16="http://schemas.microsoft.com/office/drawing/2014/main" id="{2F9B2757-3ED1-B6B0-E71F-69C3A7773B97}"/>
              </a:ext>
            </a:extLst>
          </p:cNvPr>
          <p:cNvSpPr txBox="1">
            <a:spLocks/>
          </p:cNvSpPr>
          <p:nvPr/>
        </p:nvSpPr>
        <p:spPr>
          <a:xfrm>
            <a:off x="3849957" y="3402706"/>
            <a:ext cx="4920925" cy="14909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kern="100" dirty="0">
                <a:latin typeface="+mn-lt"/>
              </a:rPr>
              <a:t>Egy meghívott mozgás- és beszédsérült személy elmondja a problémáját egy „ügyintézőnek” egy irodában, azaz egy diáknak a játékban</a:t>
            </a:r>
            <a:endParaRPr lang="en-GB" sz="2400" kern="100" dirty="0">
              <a:latin typeface="+mn-lt"/>
            </a:endParaRPr>
          </a:p>
        </p:txBody>
      </p:sp>
      <p:sp>
        <p:nvSpPr>
          <p:cNvPr id="19" name="Szövegdoboz 18">
            <a:extLst>
              <a:ext uri="{FF2B5EF4-FFF2-40B4-BE49-F238E27FC236}">
                <a16:creationId xmlns:a16="http://schemas.microsoft.com/office/drawing/2014/main" id="{86AC1BD9-3A83-DA9E-F4AC-79A31529F113}"/>
              </a:ext>
            </a:extLst>
          </p:cNvPr>
          <p:cNvSpPr txBox="1"/>
          <p:nvPr/>
        </p:nvSpPr>
        <p:spPr>
          <a:xfrm>
            <a:off x="4352975" y="2789324"/>
            <a:ext cx="3657600" cy="369332"/>
          </a:xfrm>
          <a:prstGeom prst="rect">
            <a:avLst/>
          </a:prstGeom>
          <a:noFill/>
        </p:spPr>
        <p:txBody>
          <a:bodyPr wrap="square">
            <a:spAutoFit/>
          </a:bodyPr>
          <a:lstStyle/>
          <a:p>
            <a:r>
              <a:rPr lang="hu-HU" sz="1800" b="1" dirty="0">
                <a:latin typeface="+mn-lt"/>
              </a:rPr>
              <a:t>Pécs, 2024. </a:t>
            </a:r>
            <a:r>
              <a:rPr lang="hu-HU" b="1" dirty="0"/>
              <a:t>n</a:t>
            </a:r>
            <a:r>
              <a:rPr lang="hu-HU" sz="1800" b="1" dirty="0">
                <a:latin typeface="+mn-lt"/>
              </a:rPr>
              <a:t>ovember 7.</a:t>
            </a:r>
            <a:endParaRPr lang="hu-HU" dirty="0"/>
          </a:p>
        </p:txBody>
      </p:sp>
      <p:sp>
        <p:nvSpPr>
          <p:cNvPr id="21" name="Szövegdoboz 20">
            <a:extLst>
              <a:ext uri="{FF2B5EF4-FFF2-40B4-BE49-F238E27FC236}">
                <a16:creationId xmlns:a16="http://schemas.microsoft.com/office/drawing/2014/main" id="{7B8CE618-58EC-6B61-9D09-C4E664EC0FCA}"/>
              </a:ext>
            </a:extLst>
          </p:cNvPr>
          <p:cNvSpPr txBox="1"/>
          <p:nvPr/>
        </p:nvSpPr>
        <p:spPr>
          <a:xfrm>
            <a:off x="3849957" y="4782870"/>
            <a:ext cx="1140629" cy="492443"/>
          </a:xfrm>
          <a:prstGeom prst="rect">
            <a:avLst/>
          </a:prstGeom>
          <a:noFill/>
        </p:spPr>
        <p:txBody>
          <a:bodyPr wrap="square">
            <a:spAutoFit/>
          </a:bodyPr>
          <a:lstStyle/>
          <a:p>
            <a:r>
              <a:rPr lang="en-GB" sz="2600" dirty="0">
                <a:latin typeface="+mn-lt"/>
              </a:rPr>
              <a:t>←</a:t>
            </a:r>
            <a:endParaRPr lang="hu-HU" sz="2600" dirty="0"/>
          </a:p>
        </p:txBody>
      </p:sp>
    </p:spTree>
    <p:extLst>
      <p:ext uri="{BB962C8B-B14F-4D97-AF65-F5344CB8AC3E}">
        <p14:creationId xmlns:p14="http://schemas.microsoft.com/office/powerpoint/2010/main" val="345246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216720" y="1983170"/>
            <a:ext cx="11758560" cy="3447956"/>
          </a:xfrm>
        </p:spPr>
        <p:txBody>
          <a:bodyPr>
            <a:noAutofit/>
          </a:bodyPr>
          <a:lstStyle/>
          <a:p>
            <a:pPr algn="l">
              <a:lnSpc>
                <a:spcPts val="2400"/>
              </a:lnSpc>
            </a:pPr>
            <a:r>
              <a:rPr lang="hu-HU" sz="2400" kern="100" dirty="0">
                <a:latin typeface="+mn-lt"/>
              </a:rPr>
              <a:t>Nyugodt környezet – egyetemi előadóterem, csendes konferenciaterem stb.</a:t>
            </a:r>
            <a:br>
              <a:rPr lang="hu-HU" sz="2400" kern="100" dirty="0">
                <a:latin typeface="+mn-lt"/>
              </a:rPr>
            </a:br>
            <a:r>
              <a:rPr lang="hu-HU" sz="2400" kern="100">
                <a:latin typeface="+mn-lt"/>
              </a:rPr>
              <a:t>Elegendő időt kell szánni arra, hogy a résztvevők megismerhessék egymást</a:t>
            </a:r>
            <a:br>
              <a:rPr lang="hu-HU" sz="2400" kern="100">
                <a:latin typeface="+mn-lt"/>
              </a:rPr>
            </a:br>
            <a:r>
              <a:rPr lang="hu-HU" sz="2400" kern="100">
                <a:latin typeface="+mn-lt"/>
              </a:rPr>
              <a:t>Egy moderátor – esetleg az előadó</a:t>
            </a:r>
            <a:br>
              <a:rPr lang="hu-HU" sz="2400" kern="100">
                <a:latin typeface="+mn-lt"/>
              </a:rPr>
            </a:br>
            <a:r>
              <a:rPr lang="hu-HU" sz="2400" kern="100">
                <a:latin typeface="+mn-lt"/>
              </a:rPr>
              <a:t>Visszajelzések kérése a (</a:t>
            </a:r>
            <a:r>
              <a:rPr lang="hu-HU" sz="2400" kern="100">
                <a:effectLst/>
                <a:latin typeface="+mn-lt"/>
                <a:ea typeface="Aptos" panose="020B0004020202020204" pitchFamily="34" charset="0"/>
              </a:rPr>
              <a:t>fogyatékosság nélkül </a:t>
            </a:r>
            <a:r>
              <a:rPr lang="hu-HU" sz="2400" kern="100">
                <a:latin typeface="+mn-lt"/>
              </a:rPr>
              <a:t>élő) résztvevőktől (miután a fogyatékossággal élő meghívottak távoztak, vagy a rendezvényt követően írásos visszajelzés formájában):</a:t>
            </a:r>
            <a:br>
              <a:rPr lang="hu-HU" sz="2400" kern="100">
                <a:latin typeface="+mn-lt"/>
              </a:rPr>
            </a:br>
            <a:r>
              <a:rPr lang="hu-HU" sz="2400" kern="100">
                <a:latin typeface="+mn-lt"/>
              </a:rPr>
              <a:t>- hogy a rendezvény megváltoztatta-e a fogyatékossággal élő emberekkel kapcsolatos attitűdjeiket, és ha igen, miben;</a:t>
            </a:r>
            <a:br>
              <a:rPr lang="hu-HU" sz="2400" kern="100">
                <a:latin typeface="+mn-lt"/>
              </a:rPr>
            </a:br>
            <a:r>
              <a:rPr lang="hu-HU" sz="2400" kern="100">
                <a:latin typeface="+mn-lt"/>
              </a:rPr>
              <a:t>- hasznosnak tartanák-e, ha a szervezetükben belső érzékenyítő rendezvényt szerveznének;</a:t>
            </a:r>
            <a:br>
              <a:rPr lang="hu-HU" sz="2400" kern="100">
                <a:latin typeface="+mn-lt"/>
              </a:rPr>
            </a:br>
            <a:r>
              <a:rPr lang="hu-HU" sz="2400" kern="100">
                <a:latin typeface="+mn-lt"/>
              </a:rPr>
              <a:t>- mit gondolnak, mit tehetnének személyesen az akadálymentes turizmus ügyének előmozdítása érdekében;</a:t>
            </a:r>
            <a:br>
              <a:rPr lang="hu-HU" sz="2400" kern="100">
                <a:latin typeface="+mn-lt"/>
              </a:rPr>
            </a:br>
            <a:r>
              <a:rPr lang="hu-HU" sz="2400" kern="100">
                <a:latin typeface="+mn-lt"/>
              </a:rPr>
              <a:t>- stb.</a:t>
            </a: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1" y="1165078"/>
            <a:ext cx="12191999" cy="6647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érzékenyítő foglalkozás során fontos tényezők</a:t>
            </a:r>
            <a:endParaRPr lang="hu-HU" dirty="0">
              <a:latin typeface="+mn-lt"/>
            </a:endParaRPr>
          </a:p>
        </p:txBody>
      </p:sp>
    </p:spTree>
    <p:extLst>
      <p:ext uri="{BB962C8B-B14F-4D97-AF65-F5344CB8AC3E}">
        <p14:creationId xmlns:p14="http://schemas.microsoft.com/office/powerpoint/2010/main" val="564408570"/>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ac3ceeb6-1211-470d-a6dd-af8769819f3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um" ma:contentTypeID="0x0101004835BEBF49BD8A41ABD81494AB850FBB" ma:contentTypeVersion="18" ma:contentTypeDescription="Új dokumentum létrehozása." ma:contentTypeScope="" ma:versionID="f3e65672e42cbc845ab901b6d481cd60">
  <xsd:schema xmlns:xsd="http://www.w3.org/2001/XMLSchema" xmlns:xs="http://www.w3.org/2001/XMLSchema" xmlns:p="http://schemas.microsoft.com/office/2006/metadata/properties" xmlns:ns3="ac3ceeb6-1211-470d-a6dd-af8769819f37" xmlns:ns4="817a2ea1-2e58-4ebf-ba4c-e5f93253230e" targetNamespace="http://schemas.microsoft.com/office/2006/metadata/properties" ma:root="true" ma:fieldsID="7d282fa127a18400ae4fd6fe787681a3" ns3:_="" ns4:_="">
    <xsd:import namespace="ac3ceeb6-1211-470d-a6dd-af8769819f37"/>
    <xsd:import namespace="817a2ea1-2e58-4ebf-ba4c-e5f9325323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ceeb6-1211-470d-a6dd-af8769819f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7a2ea1-2e58-4ebf-ba4c-e5f93253230e" elementFormDefault="qualified">
    <xsd:import namespace="http://schemas.microsoft.com/office/2006/documentManagement/types"/>
    <xsd:import namespace="http://schemas.microsoft.com/office/infopath/2007/PartnerControls"/>
    <xsd:element name="SharedWithUsers" ma:index="12"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Megosztva részletekkel" ma:internalName="SharedWithDetails" ma:readOnly="true">
      <xsd:simpleType>
        <xsd:restriction base="dms:Note">
          <xsd:maxLength value="255"/>
        </xsd:restriction>
      </xsd:simpleType>
    </xsd:element>
    <xsd:element name="SharingHintHash" ma:index="14" nillable="true" ma:displayName="Megosztási tipp kivonat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980A00-AB08-4E4F-AD9F-99BAABAED251}">
  <ds:schemaRefs>
    <ds:schemaRef ds:uri="http://schemas.microsoft.com/sharepoint/v3/contenttype/forms"/>
  </ds:schemaRefs>
</ds:datastoreItem>
</file>

<file path=customXml/itemProps2.xml><?xml version="1.0" encoding="utf-8"?>
<ds:datastoreItem xmlns:ds="http://schemas.openxmlformats.org/officeDocument/2006/customXml" ds:itemID="{BA2300D8-7DD6-4B42-8888-B3E4B29F34E1}">
  <ds:schemaRefs>
    <ds:schemaRef ds:uri="ac3ceeb6-1211-470d-a6dd-af8769819f37"/>
    <ds:schemaRef ds:uri="http://schemas.openxmlformats.org/package/2006/metadata/core-properties"/>
    <ds:schemaRef ds:uri="http://purl.org/dc/terms/"/>
    <ds:schemaRef ds:uri="http://www.w3.org/XML/1998/namespace"/>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817a2ea1-2e58-4ebf-ba4c-e5f93253230e"/>
  </ds:schemaRefs>
</ds:datastoreItem>
</file>

<file path=customXml/itemProps3.xml><?xml version="1.0" encoding="utf-8"?>
<ds:datastoreItem xmlns:ds="http://schemas.openxmlformats.org/officeDocument/2006/customXml" ds:itemID="{058CEC23-CE56-4E6C-B26C-EC1A0CA8FA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3ceeb6-1211-470d-a6dd-af8769819f37"/>
    <ds:schemaRef ds:uri="817a2ea1-2e58-4ebf-ba4c-e5f9325323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285</TotalTime>
  <Words>603</Words>
  <Application>Microsoft Office PowerPoint</Application>
  <PresentationFormat>Szélesvásznú</PresentationFormat>
  <Paragraphs>22</Paragraphs>
  <Slides>16</Slides>
  <Notes>0</Notes>
  <HiddenSlides>0</HiddenSlides>
  <MMClips>0</MMClips>
  <ScaleCrop>false</ScaleCrop>
  <HeadingPairs>
    <vt:vector size="4" baseType="variant">
      <vt:variant>
        <vt:lpstr>Téma</vt:lpstr>
      </vt:variant>
      <vt:variant>
        <vt:i4>1</vt:i4>
      </vt:variant>
      <vt:variant>
        <vt:lpstr>Diacímek</vt:lpstr>
      </vt:variant>
      <vt:variant>
        <vt:i4>16</vt:i4>
      </vt:variant>
    </vt:vector>
  </HeadingPairs>
  <TitlesOfParts>
    <vt:vector size="17" baseType="lpstr">
      <vt:lpstr>Office-téma</vt:lpstr>
      <vt:lpstr>The development of the innovative educational method of ACCESSIBLE tourism in Central Europe 2022-2-HU01-KA220-HED-000099410</vt:lpstr>
      <vt:lpstr>12. Érzékenyítő foglalkozás. Egy alkalom fogyatékossággal élőkkel. Terepi kirándulás – egy jó gyakorlat megtekintése</vt:lpstr>
      <vt:lpstr>Az akadálymentes turizmus fontosságának bemutatása: információk, tények és számok átadása, a kérdés jelentősége a mai turizmusban és valószínűleg még fontosabb szerepe a jövőben Az akadálymentes turizmus erkölcsi szempontjainak említése: ez a szegmens nemcsak a turizmus egy jövedelmező és eddig nagyrészt kiaknázatlan szegmense, hanem olyan szegmens is, amelynek kiszolgálása mindannyiunk – a társadalom egésze, a turizmus bármely ágazatában működő vállalkozások és szervezetek, valamint minden egyén – erkölcsi kötelessége Fogyatékossággal élők és nem fogyatékossággal élők találkozása – az életben a találkozások nem mindig nyilvánvalóak</vt:lpstr>
      <vt:lpstr>A felsőoktatásban a turisztikai képzések és tantárgyak hallgatói Turizmusra és vendéglátásra szakosodott szakközépiskolák dolgozói A turizmusban dolgozó döntéshozók: TDM szervezetek, a turizmus nemzeti, regionális és alacsonyabb szintű igazgatási rendszerének munkatársai, ... Polgármesteri hivatalok illetékes munkatársai Turisztikai információs szolgálatok munkatársai Turisztikai szolgáltatások személyzete és tulajdonosai Attrakcióknál dolgozó személyzet …</vt:lpstr>
      <vt:lpstr>Személyes kapcsolatok Hólabda-módszer: a résztvevőket arra kérjük, hogy segítsenek a rendezvény moderátorának más potenciális alanyok, azaz az érzékenyítő rendezvény más potenciális résztvevőinek felkutatásában A fogyatékossággal élők támogatására szakosodott szervezeteken (különösen a nem kormányzati szervezetek) keresztül Közösségi média, például LinkedIn, Meta stb.</vt:lpstr>
      <vt:lpstr>Meghívott fogyatékossággal élők: egy vak, egy kerekesszékes és egy beszédfogyatékos személy, valamint egy fogyatékossággal élőket segítő civil szervezetnél dolgozó segítő (szemben a közönséggel) Résztvevők: moderátor; a Pécsi Tudományegyetem Közgazdaságtudományi Kar Turizmus és vendéglátás szakán az Akadálymentes turizmus és A turizmus rendszere című kurzus hallgatói</vt:lpstr>
      <vt:lpstr>Az érdeklődők személyes találkozása – különböző fogyatékossággal élők – lehetőleg vak(ok), kerekesszékes(ek), hallássérült(ek), autista(ák) vagy más szellemi fogyatékossággal élő(k) stb. Azon problémák bemutatása, amelyekkel ők mindennapi életükben és utazásaik során találkoznak Jó gyakorlatok azonosítása és tanácsadás a fogyatékosság nélkül élők számára, hogyan tudnak segíteni Szituációs játékok: a rendezvényen egy fogyatékossággal élő személy és egy fogyatékosság nélkül élő résztvevő (a közönségből) eljátszanak egy valós élethelyzetet (ügyek intézése pl. a polgármesteri hivatalban vagy a postán, segítség kérése az úttesten való átkeléshez vagy a buszra való felszálláshoz stb.)</vt:lpstr>
      <vt:lpstr>Egy diákot (balra) egy vak (jobbra) tanítja arról, hogyan kell segíteni egy vaknak nem tolakodó módon</vt:lpstr>
      <vt:lpstr>Nyugodt környezet – egyetemi előadóterem, csendes konferenciaterem stb. Elegendő időt kell szánni arra, hogy a résztvevők megismerhessék egymást Egy moderátor – esetleg az előadó Visszajelzések kérése a (fogyatékosság nélkül élő) résztvevőktől (miután a fogyatékossággal élő meghívottak távoztak, vagy a rendezvényt követően írásos visszajelzés formájában): - hogy a rendezvény megváltoztatta-e a fogyatékossággal élő emberekkel kapcsolatos attitűdjeiket, és ha igen, miben; - hasznosnak tartanák-e, ha a szervezetükben belső érzékenyítő rendezvényt szerveznének; - mit gondolnak, mit tehetnének személyesen az akadálymentes turizmus ügyének előmozdítása érdekében; - stb.</vt:lpstr>
      <vt:lpstr>Terepi kirándulás – egy jó gyakorlat megtekintése</vt:lpstr>
      <vt:lpstr>„Jó gyakorlat”: egy adott vállalkozás vagy szervezet fejlődését elősegítő ötleteket és eljárásokat, esetünkben az akadálymentes turisztikai szolgáltatások nyújtását, a magas színvonalú szolgáltatási gyakorlatok kialakítását tartalmazó módszer vagy tevékenység Ennek megfelelően a jó gyakorlat sikeres; innovatív; más területeken is alkalmazható; fenntartható; és pozitív példát mutat mások számára</vt:lpstr>
      <vt:lpstr>Szakirodalom (hazai és esetenként nemzetközi folyóiratok, könyvek) Hagyományos nyomtatott és elektronikus média (újságok, televízió, rádió) Közösségi média Fogyatékossággal élőket segítő civil szervezetek Kamarák (kereskedelmi és ipari, mezőgazdasági stb.) Nemzeti támogatási rendszerek Határokon átnyúló együttműködések Személyes ismerősök, szaktudás …</vt:lpstr>
      <vt:lpstr>Nagyjából az érzékenyítő rendezvényen résztvevők köre (11. prezentáció): A felsőoktatásban a turisztikai képzések és tantárgyak hallgatói</vt:lpstr>
      <vt:lpstr>Döntés arról, hogy melyik legjobb gyakorlatot látogassuk meg A kapcsolattartó személy elérhetőségének beszerzése A megfelelő időpontról szóló döntés Döntés a résztvevők azon köréről, akik a legnagyobb hasznát vehetik a látogatásnak Az érdeklődés felmérése, a résztvevők lehetséges száma A médiajelenlét megszervezése (ha szükséges)</vt:lpstr>
      <vt:lpstr>A felelős és hozzáértő személy köszönti a résztvevőket Helyszíni látogatás: a projekt/helyszín/vállalkozás/szervezet leghasznosabb vagy legérdekesebb részének/részeinek bemutatása Kérdés-felelet rész – vagy a vendéglátó(k) által folyamatosan megválaszolt kérdések A látogatás után visszajelzés kérése a résztvevőktől arról, hogy mi adaptálható a helyszíni látogatás tapasztalataiból Írásos feljegyzés, amely összefoglalja a megállapításokat és a főbb következtetéseket, a jó gyakorlatok máshol történő adaptálhatóságára összpontosítva Visszajelzés és köszönet a házigazdának a lehetőségért</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the innovative educational method of ACCESSIBLE tourism in Central Europe 2022-2-HU01-KA220-HED-000099410</dc:title>
  <dc:creator>Nagy-Véber Veronika</dc:creator>
  <cp:lastModifiedBy>Dr. Raffay Zoltán</cp:lastModifiedBy>
  <cp:revision>26</cp:revision>
  <dcterms:created xsi:type="dcterms:W3CDTF">2024-05-21T07:28:22Z</dcterms:created>
  <dcterms:modified xsi:type="dcterms:W3CDTF">2025-04-16T15:06:45Z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0x0101004835BEBF49BD8A41ABD81494AB850FBB</vt:lpwstr>
  </property>
</Properties>
</file>