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14" r:id="rId9"/>
    <p:sldId id="260" r:id="rId10"/>
    <p:sldId id="315" r:id="rId11"/>
    <p:sldId id="261" r:id="rId12"/>
    <p:sldId id="262" r:id="rId13"/>
    <p:sldId id="263" r:id="rId14"/>
    <p:sldId id="264" r:id="rId15"/>
    <p:sldId id="265" r:id="rId16"/>
    <p:sldId id="316" r:id="rId17"/>
    <p:sldId id="317" r:id="rId18"/>
    <p:sldId id="318" r:id="rId19"/>
    <p:sldId id="319" r:id="rId20"/>
    <p:sldId id="320" r:id="rId21"/>
    <p:sldId id="321" r:id="rId22"/>
    <p:sldId id="322" r:id="rId23"/>
    <p:sldId id="323" r:id="rId24"/>
    <p:sldId id="266" r:id="rId25"/>
    <p:sldId id="267" r:id="rId26"/>
    <p:sldId id="268" r:id="rId27"/>
    <p:sldId id="324" r:id="rId28"/>
    <p:sldId id="325" r:id="rId29"/>
    <p:sldId id="326" r:id="rId30"/>
    <p:sldId id="327" r:id="rId31"/>
    <p:sldId id="328" r:id="rId32"/>
    <p:sldId id="329" r:id="rId33"/>
    <p:sldId id="330" r:id="rId34"/>
    <p:sldId id="331" r:id="rId35"/>
    <p:sldId id="332" r:id="rId36"/>
    <p:sldId id="269" r:id="rId37"/>
    <p:sldId id="270" r:id="rId38"/>
    <p:sldId id="333" r:id="rId39"/>
    <p:sldId id="271" r:id="rId40"/>
    <p:sldId id="272"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334" r:id="rId58"/>
    <p:sldId id="335" r:id="rId59"/>
    <p:sldId id="336" r:id="rId60"/>
    <p:sldId id="337" r:id="rId61"/>
    <p:sldId id="33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6BA91A7A-8954-4857-8C6F-B7425A382B08}"/>
    <pc:docChg chg="modSld">
      <pc:chgData name="Dr. Raffay Zoltán" userId="3b1b2a3e-ec4a-4aa8-94e3-5e4ef067d11f" providerId="ADAL" clId="{6BA91A7A-8954-4857-8C6F-B7425A382B08}" dt="2025-01-17T13:30:33.786" v="3" actId="6549"/>
      <pc:docMkLst>
        <pc:docMk/>
      </pc:docMkLst>
      <pc:sldChg chg="modSp mod">
        <pc:chgData name="Dr. Raffay Zoltán" userId="3b1b2a3e-ec4a-4aa8-94e3-5e4ef067d11f" providerId="ADAL" clId="{6BA91A7A-8954-4857-8C6F-B7425A382B08}" dt="2025-01-17T12:59:47.676" v="2" actId="20577"/>
        <pc:sldMkLst>
          <pc:docMk/>
          <pc:sldMk cId="2659098678" sldId="317"/>
        </pc:sldMkLst>
      </pc:sldChg>
      <pc:sldChg chg="modSp mod">
        <pc:chgData name="Dr. Raffay Zoltán" userId="3b1b2a3e-ec4a-4aa8-94e3-5e4ef067d11f" providerId="ADAL" clId="{6BA91A7A-8954-4857-8C6F-B7425A382B08}" dt="2025-01-17T13:30:33.786" v="3" actId="6549"/>
        <pc:sldMkLst>
          <pc:docMk/>
          <pc:sldMk cId="2254181959" sldId="318"/>
        </pc:sldMkLst>
      </pc:sldChg>
    </pc:docChg>
  </pc:docChgLst>
  <pc:docChgLst>
    <pc:chgData name="Dr. Raffay Zoltán" userId="3b1b2a3e-ec4a-4aa8-94e3-5e4ef067d11f" providerId="ADAL" clId="{DBB424B8-1054-43AD-8E68-313999C2C4D6}"/>
    <pc:docChg chg="modSld">
      <pc:chgData name="Dr. Raffay Zoltán" userId="3b1b2a3e-ec4a-4aa8-94e3-5e4ef067d11f" providerId="ADAL" clId="{DBB424B8-1054-43AD-8E68-313999C2C4D6}" dt="2025-06-12T07:40:44.192" v="0" actId="20577"/>
      <pc:docMkLst>
        <pc:docMk/>
      </pc:docMkLst>
      <pc:sldChg chg="modSp mod">
        <pc:chgData name="Dr. Raffay Zoltán" userId="3b1b2a3e-ec4a-4aa8-94e3-5e4ef067d11f" providerId="ADAL" clId="{DBB424B8-1054-43AD-8E68-313999C2C4D6}" dt="2025-06-12T07:40:44.192" v="0" actId="20577"/>
        <pc:sldMkLst>
          <pc:docMk/>
          <pc:sldMk cId="1645023369" sldId="258"/>
        </pc:sldMkLst>
        <pc:spChg chg="mod">
          <ac:chgData name="Dr. Raffay Zoltán" userId="3b1b2a3e-ec4a-4aa8-94e3-5e4ef067d11f" providerId="ADAL" clId="{DBB424B8-1054-43AD-8E68-313999C2C4D6}" dt="2025-06-12T07:40:44.192" v="0" actId="20577"/>
          <ac:spMkLst>
            <pc:docMk/>
            <pc:sldMk cId="1645023369" sldId="258"/>
            <ac:spMk id="2" creationId="{D3584706-2332-2377-2C41-8BF037864DF1}"/>
          </ac:spMkLst>
        </pc:spChg>
      </pc:sldChg>
    </pc:docChg>
  </pc:docChgLst>
  <pc:docChgLst>
    <pc:chgData name="Dr. Raffay Zoltán" userId="3b1b2a3e-ec4a-4aa8-94e3-5e4ef067d11f" providerId="ADAL" clId="{577E8F35-8789-44E2-AC92-1B544E4E6272}"/>
    <pc:docChg chg="custSel modSld">
      <pc:chgData name="Dr. Raffay Zoltán" userId="3b1b2a3e-ec4a-4aa8-94e3-5e4ef067d11f" providerId="ADAL" clId="{577E8F35-8789-44E2-AC92-1B544E4E6272}" dt="2025-01-16T11:57:59.894" v="8" actId="14100"/>
      <pc:docMkLst>
        <pc:docMk/>
      </pc:docMkLst>
      <pc:sldChg chg="modSp mod">
        <pc:chgData name="Dr. Raffay Zoltán" userId="3b1b2a3e-ec4a-4aa8-94e3-5e4ef067d11f" providerId="ADAL" clId="{577E8F35-8789-44E2-AC92-1B544E4E6272}" dt="2025-01-16T11:53:29.342" v="0" actId="790"/>
        <pc:sldMkLst>
          <pc:docMk/>
          <pc:sldMk cId="109965338" sldId="260"/>
        </pc:sldMkLst>
      </pc:sldChg>
      <pc:sldChg chg="modSp mod">
        <pc:chgData name="Dr. Raffay Zoltán" userId="3b1b2a3e-ec4a-4aa8-94e3-5e4ef067d11f" providerId="ADAL" clId="{577E8F35-8789-44E2-AC92-1B544E4E6272}" dt="2025-01-16T11:54:13.067" v="1" actId="790"/>
        <pc:sldMkLst>
          <pc:docMk/>
          <pc:sldMk cId="3749752119" sldId="263"/>
        </pc:sldMkLst>
      </pc:sldChg>
      <pc:sldChg chg="modSp mod">
        <pc:chgData name="Dr. Raffay Zoltán" userId="3b1b2a3e-ec4a-4aa8-94e3-5e4ef067d11f" providerId="ADAL" clId="{577E8F35-8789-44E2-AC92-1B544E4E6272}" dt="2025-01-16T11:55:36.910" v="4" actId="790"/>
        <pc:sldMkLst>
          <pc:docMk/>
          <pc:sldMk cId="1114092798" sldId="267"/>
        </pc:sldMkLst>
      </pc:sldChg>
      <pc:sldChg chg="modSp mod">
        <pc:chgData name="Dr. Raffay Zoltán" userId="3b1b2a3e-ec4a-4aa8-94e3-5e4ef067d11f" providerId="ADAL" clId="{577E8F35-8789-44E2-AC92-1B544E4E6272}" dt="2025-01-16T11:57:59.894" v="8" actId="14100"/>
        <pc:sldMkLst>
          <pc:docMk/>
          <pc:sldMk cId="974208392" sldId="284"/>
        </pc:sldMkLst>
      </pc:sldChg>
      <pc:sldChg chg="modSp mod">
        <pc:chgData name="Dr. Raffay Zoltán" userId="3b1b2a3e-ec4a-4aa8-94e3-5e4ef067d11f" providerId="ADAL" clId="{577E8F35-8789-44E2-AC92-1B544E4E6272}" dt="2025-01-16T11:54:45.815" v="2" actId="313"/>
        <pc:sldMkLst>
          <pc:docMk/>
          <pc:sldMk cId="1491414769" sldId="31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09548" y="1690767"/>
            <a:ext cx="11906252" cy="3548644"/>
          </a:xfrm>
        </p:spPr>
        <p:txBody>
          <a:bodyPr>
            <a:noAutofit/>
          </a:bodyPr>
          <a:lstStyle/>
          <a:p>
            <a:pPr algn="l">
              <a:lnSpc>
                <a:spcPts val="2500"/>
              </a:lnSpc>
            </a:pPr>
            <a:r>
              <a:rPr lang="en-GB" sz="2200" kern="100" dirty="0">
                <a:effectLst/>
                <a:latin typeface="Calibri" panose="020F0502020204030204" pitchFamily="34" charset="0"/>
                <a:ea typeface="Calibri" panose="020F0502020204030204" pitchFamily="34" charset="0"/>
              </a:rPr>
              <a:t>In the case of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since birth or acquired after birth, no differences in indications in Disability pensioner category (50% in each group, while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since birth more often declared “Dependant” (79%)</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t>
            </a:r>
            <a:r>
              <a:rPr lang="en-GB" sz="2200" kern="100" dirty="0">
                <a:effectLst/>
                <a:latin typeface="Calibri" panose="020F0502020204030204" pitchFamily="34" charset="0"/>
                <a:ea typeface="Times New Roman" panose="02020603050405020304" pitchFamily="18" charset="0"/>
              </a:rPr>
              <a:t>What is the type of settlement where you live?” – largest group village (22%), followed by medium-sized city of 25,000 – 100,000 people (21%), capital city (14%) and international regional centre: up to 500,000 – 1 million people (11%)</a:t>
            </a:r>
            <a:br>
              <a:rPr lang="en-GB" sz="2200" kern="100" dirty="0">
                <a:effectLst/>
                <a:latin typeface="Calibri" panose="020F0502020204030204" pitchFamily="34" charset="0"/>
                <a:ea typeface="Times New Roman" panose="02020603050405020304" pitchFamily="18" charset="0"/>
              </a:rPr>
            </a:br>
            <a:r>
              <a:rPr lang="en-GB" sz="2200" kern="100" dirty="0">
                <a:effectLst/>
                <a:latin typeface="Calibri" panose="020F0502020204030204" pitchFamily="34" charset="0"/>
                <a:ea typeface="Calibri" panose="020F0502020204030204" pitchFamily="34" charset="0"/>
              </a:rPr>
              <a:t>“In which country do you live?” – Romania (29%), Hungary (27%), Poland (25%) and Croatia (17%)</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Answers provided by the respondents analysed according to the declared types of disability, as an answer to the question Q1: „What disability do you live with? Multiple choice is possible!” Q1.1. Sight, Q1.2. Hearing, Q1.3. Locomotors, Q1. Speech Q1.5. ASD (Autism spectrum disorder), Q1.6. Intellectual disability, Q1.7. Psychosocial disability, Q1. 8. Multiple disabilities, Q1.9. Obstacle related to my age, Q1.10. Temporary disability (after an operation or illness, accident etc.), Q1.11. Other (please specify…)</a:t>
            </a:r>
            <a:endParaRPr lang="en-GB" sz="22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76200" y="1027335"/>
            <a:ext cx="5686426" cy="66343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spTree>
    <p:extLst>
      <p:ext uri="{BB962C8B-B14F-4D97-AF65-F5344CB8AC3E}">
        <p14:creationId xmlns:p14="http://schemas.microsoft.com/office/powerpoint/2010/main" val="374975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231500" y="1514711"/>
            <a:ext cx="6027059" cy="817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graphicFrame>
        <p:nvGraphicFramePr>
          <p:cNvPr id="14" name="Táblázat 13">
            <a:extLst>
              <a:ext uri="{FF2B5EF4-FFF2-40B4-BE49-F238E27FC236}">
                <a16:creationId xmlns:a16="http://schemas.microsoft.com/office/drawing/2014/main" id="{6593151F-1212-348B-2033-31DF8F33F96C}"/>
              </a:ext>
            </a:extLst>
          </p:cNvPr>
          <p:cNvGraphicFramePr>
            <a:graphicFrameLocks noGrp="1"/>
          </p:cNvGraphicFramePr>
          <p:nvPr>
            <p:extLst>
              <p:ext uri="{D42A27DB-BD31-4B8C-83A1-F6EECF244321}">
                <p14:modId xmlns:p14="http://schemas.microsoft.com/office/powerpoint/2010/main" val="1349088985"/>
              </p:ext>
            </p:extLst>
          </p:nvPr>
        </p:nvGraphicFramePr>
        <p:xfrm>
          <a:off x="6699455" y="897090"/>
          <a:ext cx="5391446" cy="4278893"/>
        </p:xfrm>
        <a:graphic>
          <a:graphicData uri="http://schemas.openxmlformats.org/drawingml/2006/table">
            <a:tbl>
              <a:tblPr firstRow="1" firstCol="1" bandRow="1">
                <a:tableStyleId>{5C22544A-7EE6-4342-B048-85BDC9FD1C3A}</a:tableStyleId>
              </a:tblPr>
              <a:tblGrid>
                <a:gridCol w="1792160">
                  <a:extLst>
                    <a:ext uri="{9D8B030D-6E8A-4147-A177-3AD203B41FA5}">
                      <a16:colId xmlns:a16="http://schemas.microsoft.com/office/drawing/2014/main" val="3337127599"/>
                    </a:ext>
                  </a:extLst>
                </a:gridCol>
                <a:gridCol w="503924">
                  <a:extLst>
                    <a:ext uri="{9D8B030D-6E8A-4147-A177-3AD203B41FA5}">
                      <a16:colId xmlns:a16="http://schemas.microsoft.com/office/drawing/2014/main" val="1083345865"/>
                    </a:ext>
                  </a:extLst>
                </a:gridCol>
                <a:gridCol w="503924">
                  <a:extLst>
                    <a:ext uri="{9D8B030D-6E8A-4147-A177-3AD203B41FA5}">
                      <a16:colId xmlns:a16="http://schemas.microsoft.com/office/drawing/2014/main" val="1636337674"/>
                    </a:ext>
                  </a:extLst>
                </a:gridCol>
                <a:gridCol w="503924">
                  <a:extLst>
                    <a:ext uri="{9D8B030D-6E8A-4147-A177-3AD203B41FA5}">
                      <a16:colId xmlns:a16="http://schemas.microsoft.com/office/drawing/2014/main" val="2756275379"/>
                    </a:ext>
                  </a:extLst>
                </a:gridCol>
                <a:gridCol w="503924">
                  <a:extLst>
                    <a:ext uri="{9D8B030D-6E8A-4147-A177-3AD203B41FA5}">
                      <a16:colId xmlns:a16="http://schemas.microsoft.com/office/drawing/2014/main" val="565944993"/>
                    </a:ext>
                  </a:extLst>
                </a:gridCol>
                <a:gridCol w="503924">
                  <a:extLst>
                    <a:ext uri="{9D8B030D-6E8A-4147-A177-3AD203B41FA5}">
                      <a16:colId xmlns:a16="http://schemas.microsoft.com/office/drawing/2014/main" val="4017395870"/>
                    </a:ext>
                  </a:extLst>
                </a:gridCol>
                <a:gridCol w="543611">
                  <a:extLst>
                    <a:ext uri="{9D8B030D-6E8A-4147-A177-3AD203B41FA5}">
                      <a16:colId xmlns:a16="http://schemas.microsoft.com/office/drawing/2014/main" val="2094347989"/>
                    </a:ext>
                  </a:extLst>
                </a:gridCol>
                <a:gridCol w="536055">
                  <a:extLst>
                    <a:ext uri="{9D8B030D-6E8A-4147-A177-3AD203B41FA5}">
                      <a16:colId xmlns:a16="http://schemas.microsoft.com/office/drawing/2014/main" val="856240974"/>
                    </a:ext>
                  </a:extLst>
                </a:gridCol>
              </a:tblGrid>
              <a:tr h="289916">
                <a:tc>
                  <a:txBody>
                    <a:bodyPr/>
                    <a:lstStyle/>
                    <a:p>
                      <a:pPr algn="ctr">
                        <a:lnSpc>
                          <a:spcPts val="1200"/>
                        </a:lnSpc>
                        <a:spcAft>
                          <a:spcPts val="0"/>
                        </a:spcAft>
                      </a:pPr>
                      <a:r>
                        <a:rPr lang="en-GB" sz="1200" b="1" kern="100" dirty="0">
                          <a:solidFill>
                            <a:schemeClr val="lt1"/>
                          </a:solidFill>
                          <a:effectLst/>
                          <a:latin typeface="+mn-lt"/>
                          <a:ea typeface="+mn-ea"/>
                          <a:cs typeface="+mn-cs"/>
                        </a:rPr>
                        <a:t>Type of disability</a:t>
                      </a:r>
                      <a:endParaRPr lang="hu-HU" sz="1200" b="1" kern="100" dirty="0">
                        <a:solidFill>
                          <a:schemeClr val="lt1"/>
                        </a:solidFill>
                        <a:effectLst/>
                        <a:latin typeface="+mn-lt"/>
                        <a:ea typeface="+mn-ea"/>
                        <a:cs typeface="+mn-cs"/>
                      </a:endParaRPr>
                    </a:p>
                  </a:txBody>
                  <a:tcPr marL="36671" marR="36671" marT="0" marB="0"/>
                </a:tc>
                <a:tc>
                  <a:txBody>
                    <a:bodyPr/>
                    <a:lstStyle/>
                    <a:p>
                      <a:pPr algn="ctr">
                        <a:lnSpc>
                          <a:spcPts val="1200"/>
                        </a:lnSpc>
                        <a:spcAft>
                          <a:spcPts val="0"/>
                        </a:spcAft>
                      </a:pPr>
                      <a:r>
                        <a:rPr lang="en-GB" sz="1200" kern="100" dirty="0">
                          <a:effectLst/>
                        </a:rPr>
                        <a:t>Q2.6</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Q2.1</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Q2.3</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Q2.4</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Q2.2</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Q2.5 </a:t>
                      </a:r>
                      <a:r>
                        <a:rPr lang="hu-HU" sz="1200" kern="100" dirty="0">
                          <a:effectLst/>
                        </a:rPr>
                        <a:t>.</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ts val="1200"/>
                        </a:lnSpc>
                        <a:spcAft>
                          <a:spcPts val="0"/>
                        </a:spcAft>
                      </a:pPr>
                      <a:r>
                        <a:rPr lang="en-GB" sz="1200" kern="100" dirty="0">
                          <a:effectLst/>
                        </a:rPr>
                        <a:t>Totals</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extLst>
                  <a:ext uri="{0D108BD9-81ED-4DB2-BD59-A6C34878D82A}">
                    <a16:rowId xmlns:a16="http://schemas.microsoft.com/office/drawing/2014/main" val="1694336936"/>
                  </a:ext>
                </a:extLst>
              </a:tr>
              <a:tr h="263089">
                <a:tc>
                  <a:txBody>
                    <a:bodyPr/>
                    <a:lstStyle/>
                    <a:p>
                      <a:pPr>
                        <a:lnSpc>
                          <a:spcPts val="1200"/>
                        </a:lnSpc>
                        <a:spcAft>
                          <a:spcPts val="0"/>
                        </a:spcAft>
                      </a:pPr>
                      <a:r>
                        <a:rPr lang="en-GB" sz="1200" b="1" kern="100" dirty="0">
                          <a:solidFill>
                            <a:schemeClr val="lt1"/>
                          </a:solidFill>
                          <a:effectLst/>
                          <a:latin typeface="+mn-lt"/>
                          <a:ea typeface="+mn-ea"/>
                          <a:cs typeface="+mn-cs"/>
                        </a:rPr>
                        <a:t>Temporary disability</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9</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746643"/>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66%</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722274406"/>
                  </a:ext>
                </a:extLst>
              </a:tr>
              <a:tr h="263089">
                <a:tc>
                  <a:txBody>
                    <a:bodyPr/>
                    <a:lstStyle/>
                    <a:p>
                      <a:pPr>
                        <a:lnSpc>
                          <a:spcPts val="1200"/>
                        </a:lnSpc>
                        <a:spcAft>
                          <a:spcPts val="0"/>
                        </a:spcAft>
                      </a:pPr>
                      <a:r>
                        <a:rPr lang="en-GB" sz="1200" b="1" kern="100" dirty="0">
                          <a:solidFill>
                            <a:schemeClr val="lt1"/>
                          </a:solidFill>
                          <a:effectLst/>
                          <a:latin typeface="+mn-lt"/>
                          <a:ea typeface="+mn-ea"/>
                          <a:cs typeface="+mn-cs"/>
                        </a:rPr>
                        <a:t>Obstacle related to my age</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59</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83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771220277"/>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71%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38408440"/>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Sight</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114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3537336614"/>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10%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090762522"/>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Hearing</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3</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60594679"/>
                  </a:ext>
                </a:extLst>
              </a:tr>
              <a:tr h="133587">
                <a:tc>
                  <a:txBody>
                    <a:bodyPr/>
                    <a:lstStyle/>
                    <a:p>
                      <a:pPr>
                        <a:lnSpc>
                          <a:spcPts val="1200"/>
                        </a:lnSpc>
                        <a:spcAft>
                          <a:spcPts val="0"/>
                        </a:spcAft>
                      </a:pPr>
                      <a:r>
                        <a:rPr lang="en-GB" sz="1200" b="1" kern="100">
                          <a:solidFill>
                            <a:schemeClr val="lt1"/>
                          </a:solidFill>
                          <a:effectLst/>
                          <a:latin typeface="+mn-lt"/>
                          <a:ea typeface="+mn-ea"/>
                          <a:cs typeface="+mn-cs"/>
                        </a:rPr>
                        <a:t> </a:t>
                      </a:r>
                      <a:endParaRPr lang="hu-HU" sz="1200" b="1" kern="10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6%</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160954348"/>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Locomotory</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149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64</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358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5932908"/>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42%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18%</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355336994"/>
                  </a:ext>
                </a:extLst>
              </a:tr>
              <a:tr h="133587">
                <a:tc>
                  <a:txBody>
                    <a:bodyPr/>
                    <a:lstStyle/>
                    <a:p>
                      <a:pPr>
                        <a:lnSpc>
                          <a:spcPts val="1200"/>
                        </a:lnSpc>
                        <a:spcAft>
                          <a:spcPts val="0"/>
                        </a:spcAft>
                      </a:pPr>
                      <a:r>
                        <a:rPr lang="en-GB" sz="1200" b="1" kern="100">
                          <a:solidFill>
                            <a:schemeClr val="lt1"/>
                          </a:solidFill>
                          <a:effectLst/>
                          <a:latin typeface="+mn-lt"/>
                          <a:ea typeface="+mn-ea"/>
                          <a:cs typeface="+mn-cs"/>
                        </a:rPr>
                        <a:t>Multiple disability</a:t>
                      </a:r>
                      <a:endParaRPr lang="hu-HU" sz="1200" b="1" kern="10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116</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66</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310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258954109"/>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37%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824113997"/>
                  </a:ext>
                </a:extLst>
              </a:tr>
              <a:tr h="263089">
                <a:tc>
                  <a:txBody>
                    <a:bodyPr/>
                    <a:lstStyle/>
                    <a:p>
                      <a:pPr>
                        <a:lnSpc>
                          <a:spcPts val="1200"/>
                        </a:lnSpc>
                        <a:spcAft>
                          <a:spcPts val="0"/>
                        </a:spcAft>
                      </a:pPr>
                      <a:r>
                        <a:rPr lang="en-GB" sz="1200" b="1" kern="100" dirty="0">
                          <a:solidFill>
                            <a:schemeClr val="lt1"/>
                          </a:solidFill>
                          <a:effectLst/>
                          <a:latin typeface="+mn-lt"/>
                          <a:ea typeface="+mn-ea"/>
                          <a:cs typeface="+mn-cs"/>
                        </a:rPr>
                        <a:t>Intellectual disability</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18</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19</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14</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117570816"/>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1504743798"/>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Speech</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54126892"/>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71%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7%</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1010856236"/>
                  </a:ext>
                </a:extLst>
              </a:tr>
              <a:tr h="133587">
                <a:tc>
                  <a:txBody>
                    <a:bodyPr/>
                    <a:lstStyle/>
                    <a:p>
                      <a:pPr>
                        <a:lnSpc>
                          <a:spcPts val="1200"/>
                        </a:lnSpc>
                        <a:spcAft>
                          <a:spcPts val="0"/>
                        </a:spcAft>
                      </a:pPr>
                      <a:r>
                        <a:rPr lang="en-GB" sz="1200" b="1" kern="100">
                          <a:solidFill>
                            <a:schemeClr val="lt1"/>
                          </a:solidFill>
                          <a:effectLst/>
                          <a:latin typeface="+mn-lt"/>
                          <a:ea typeface="+mn-ea"/>
                          <a:cs typeface="+mn-cs"/>
                        </a:rPr>
                        <a:t>Other</a:t>
                      </a:r>
                      <a:endParaRPr lang="hu-HU" sz="1200" b="1" kern="10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6</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32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03296816"/>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59%</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6%</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3%</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 </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2377244308"/>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ASD</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6</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60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885351030"/>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28%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10%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17%</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 </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194126961"/>
                  </a:ext>
                </a:extLst>
              </a:tr>
              <a:tr h="263089">
                <a:tc>
                  <a:txBody>
                    <a:bodyPr/>
                    <a:lstStyle/>
                    <a:p>
                      <a:pPr>
                        <a:lnSpc>
                          <a:spcPts val="1200"/>
                        </a:lnSpc>
                        <a:spcAft>
                          <a:spcPts val="0"/>
                        </a:spcAft>
                      </a:pPr>
                      <a:r>
                        <a:rPr lang="en-GB" sz="1200" b="1" kern="100" dirty="0">
                          <a:solidFill>
                            <a:schemeClr val="lt1"/>
                          </a:solidFill>
                          <a:effectLst/>
                          <a:latin typeface="+mn-lt"/>
                          <a:ea typeface="+mn-ea"/>
                          <a:cs typeface="+mn-cs"/>
                        </a:rPr>
                        <a:t>Psychosocial disability</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5</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0</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12</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4159752019"/>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 </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a:effectLst/>
                        </a:rPr>
                        <a:t>17%</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33%</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42%</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8%</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a:effectLst/>
                        </a:rPr>
                        <a:t>0%</a:t>
                      </a:r>
                      <a:endParaRPr lang="hu-HU" sz="1200" kern="10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 </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3417900578"/>
                  </a:ext>
                </a:extLst>
              </a:tr>
              <a:tr h="133587">
                <a:tc>
                  <a:txBody>
                    <a:bodyPr/>
                    <a:lstStyle/>
                    <a:p>
                      <a:pPr>
                        <a:lnSpc>
                          <a:spcPts val="1200"/>
                        </a:lnSpc>
                        <a:spcAft>
                          <a:spcPts val="0"/>
                        </a:spcAft>
                      </a:pPr>
                      <a:r>
                        <a:rPr lang="en-GB" sz="1200" b="1" kern="100" dirty="0">
                          <a:solidFill>
                            <a:schemeClr val="lt1"/>
                          </a:solidFill>
                          <a:effectLst/>
                          <a:latin typeface="+mn-lt"/>
                          <a:ea typeface="+mn-ea"/>
                          <a:cs typeface="+mn-cs"/>
                        </a:rPr>
                        <a:t>All Groups</a:t>
                      </a:r>
                      <a:endParaRPr lang="hu-HU" sz="1200" b="1" kern="100" dirty="0">
                        <a:solidFill>
                          <a:schemeClr val="lt1"/>
                        </a:solidFill>
                        <a:effectLst/>
                        <a:latin typeface="+mn-lt"/>
                        <a:ea typeface="+mn-ea"/>
                        <a:cs typeface="+mn-cs"/>
                      </a:endParaRPr>
                    </a:p>
                  </a:txBody>
                  <a:tcPr marL="36671" marR="36671" marT="0" marB="0" anchor="ctr"/>
                </a:tc>
                <a:tc>
                  <a:txBody>
                    <a:bodyPr/>
                    <a:lstStyle/>
                    <a:p>
                      <a:pPr algn="r">
                        <a:lnSpc>
                          <a:spcPts val="1200"/>
                        </a:lnSpc>
                        <a:spcAft>
                          <a:spcPts val="0"/>
                        </a:spcAft>
                      </a:pPr>
                      <a:r>
                        <a:rPr lang="en-GB" sz="1200" kern="100" dirty="0">
                          <a:effectLst/>
                        </a:rPr>
                        <a:t>48</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538</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248</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145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115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71</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tc>
                  <a:txBody>
                    <a:bodyPr/>
                    <a:lstStyle/>
                    <a:p>
                      <a:pPr algn="r">
                        <a:lnSpc>
                          <a:spcPts val="1200"/>
                        </a:lnSpc>
                        <a:spcAft>
                          <a:spcPts val="0"/>
                        </a:spcAft>
                      </a:pPr>
                      <a:r>
                        <a:rPr lang="en-GB" sz="1200" kern="100" dirty="0">
                          <a:effectLst/>
                        </a:rPr>
                        <a:t>1</a:t>
                      </a:r>
                      <a:r>
                        <a:rPr lang="hu-HU" sz="1200" kern="100" dirty="0">
                          <a:effectLst/>
                        </a:rPr>
                        <a:t>,</a:t>
                      </a:r>
                      <a:r>
                        <a:rPr lang="en-GB" sz="1200" kern="100" dirty="0">
                          <a:effectLst/>
                        </a:rPr>
                        <a:t>165</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6671" marR="36671" marT="0" marB="0" anchor="ctr"/>
                </a:tc>
                <a:extLst>
                  <a:ext uri="{0D108BD9-81ED-4DB2-BD59-A6C34878D82A}">
                    <a16:rowId xmlns:a16="http://schemas.microsoft.com/office/drawing/2014/main" val="1085599306"/>
                  </a:ext>
                </a:extLst>
              </a:tr>
            </a:tbl>
          </a:graphicData>
        </a:graphic>
      </p:graphicFrame>
      <p:sp>
        <p:nvSpPr>
          <p:cNvPr id="15" name="Szövegdoboz 14">
            <a:extLst>
              <a:ext uri="{FF2B5EF4-FFF2-40B4-BE49-F238E27FC236}">
                <a16:creationId xmlns:a16="http://schemas.microsoft.com/office/drawing/2014/main" id="{E085BDBA-8322-C6AE-D307-CCB0201C8DE2}"/>
              </a:ext>
            </a:extLst>
          </p:cNvPr>
          <p:cNvSpPr txBox="1"/>
          <p:nvPr/>
        </p:nvSpPr>
        <p:spPr>
          <a:xfrm>
            <a:off x="231500" y="2861986"/>
            <a:ext cx="6388375" cy="1938992"/>
          </a:xfrm>
          <a:prstGeom prst="rect">
            <a:avLst/>
          </a:prstGeom>
          <a:noFill/>
        </p:spPr>
        <p:txBody>
          <a:bodyPr wrap="square">
            <a:spAutoFit/>
          </a:bodyPr>
          <a:lstStyle/>
          <a:p>
            <a:pPr algn="r"/>
            <a:r>
              <a:rPr lang="en-GB" sz="2000" kern="100" dirty="0">
                <a:effectLst/>
                <a:latin typeface="Calibri" panose="020F0502020204030204" pitchFamily="34" charset="0"/>
                <a:ea typeface="Calibri" panose="020F0502020204030204" pitchFamily="34" charset="0"/>
              </a:rPr>
              <a:t>Q2: What is the statement you most agree with? Q2.1. am slightly limited in my daily activities, Q2.2. am very much limited in my daily activities, Q2.3. intermittently need assistance with daily activities, Q2.4. permanently need assistance with daily activities, Q2.5. need constant supervision, Q2.6. do not want to answer</a:t>
            </a:r>
            <a:endParaRPr lang="en-GB" sz="2000" dirty="0"/>
          </a:p>
        </p:txBody>
      </p:sp>
    </p:spTree>
    <p:extLst>
      <p:ext uri="{BB962C8B-B14F-4D97-AF65-F5344CB8AC3E}">
        <p14:creationId xmlns:p14="http://schemas.microsoft.com/office/powerpoint/2010/main" val="221728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5750" y="2180519"/>
            <a:ext cx="11620500" cy="3058891"/>
          </a:xfrm>
        </p:spPr>
        <p:txBody>
          <a:bodyPr>
            <a:noAutofit/>
          </a:bodyPr>
          <a:lstStyle/>
          <a:p>
            <a:pPr algn="l"/>
            <a:r>
              <a:rPr lang="en-GB" sz="2400" kern="100" dirty="0">
                <a:effectLst/>
                <a:latin typeface="Calibri" panose="020F0502020204030204" pitchFamily="34" charset="0"/>
                <a:ea typeface="Calibri" panose="020F0502020204030204" pitchFamily="34" charset="0"/>
              </a:rPr>
              <a:t>A very important aspect of travelling are organisational issues, which may be more difficult in the case of tourism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the elderly. To identify the needs and model of travel organisation, respondents were asked in the survey about the issue of travel preparation, organisational and financial support, form of trip organisation and the main goal. One of the important aspects of travelling are companions. To the question ‘Who do you usually travel with?’ (Q14), respondents mostly answered </a:t>
            </a:r>
            <a:r>
              <a:rPr lang="en-GB" sz="2400" i="1" kern="100" dirty="0">
                <a:effectLst/>
                <a:latin typeface="Calibri" panose="020F0502020204030204" pitchFamily="34" charset="0"/>
                <a:ea typeface="Calibri" panose="020F0502020204030204" pitchFamily="34" charset="0"/>
              </a:rPr>
              <a:t>with family (including spouse and children)</a:t>
            </a:r>
            <a:r>
              <a:rPr lang="en-GB" sz="2400" kern="100" dirty="0">
                <a:effectLst/>
                <a:latin typeface="Calibri" panose="020F0502020204030204" pitchFamily="34" charset="0"/>
                <a:ea typeface="Calibri" panose="020F0502020204030204" pitchFamily="34" charset="0"/>
              </a:rPr>
              <a:t> (517 responses) and </a:t>
            </a:r>
            <a:r>
              <a:rPr lang="en-GB" sz="2400" i="1" kern="100" dirty="0">
                <a:effectLst/>
                <a:latin typeface="Calibri" panose="020F0502020204030204" pitchFamily="34" charset="0"/>
                <a:ea typeface="Calibri" panose="020F0502020204030204" pitchFamily="34" charset="0"/>
              </a:rPr>
              <a:t>with friends and relatives</a:t>
            </a:r>
            <a:r>
              <a:rPr lang="en-GB" sz="2400" kern="100" dirty="0">
                <a:effectLst/>
                <a:latin typeface="Calibri" panose="020F0502020204030204" pitchFamily="34" charset="0"/>
                <a:ea typeface="Calibri" panose="020F0502020204030204" pitchFamily="34" charset="0"/>
              </a:rPr>
              <a:t> (489 responses). They least frequently mentioned </a:t>
            </a:r>
            <a:r>
              <a:rPr lang="en-GB" sz="2400" i="1" kern="100" dirty="0">
                <a:effectLst/>
                <a:latin typeface="Calibri" panose="020F0502020204030204" pitchFamily="34" charset="0"/>
                <a:ea typeface="Calibri" panose="020F0502020204030204" pitchFamily="34" charset="0"/>
              </a:rPr>
              <a:t>colleagues from workplace</a:t>
            </a:r>
            <a:r>
              <a:rPr lang="en-GB" sz="2400" kern="100" dirty="0">
                <a:effectLst/>
                <a:latin typeface="Calibri" panose="020F0502020204030204" pitchFamily="34" charset="0"/>
                <a:ea typeface="Calibri" panose="020F0502020204030204" pitchFamily="34" charset="0"/>
              </a:rPr>
              <a:t> (122 responses) as travel companions and going on </a:t>
            </a:r>
            <a:r>
              <a:rPr lang="en-GB" sz="2400" i="1" kern="100" dirty="0">
                <a:effectLst/>
                <a:latin typeface="Calibri" panose="020F0502020204030204" pitchFamily="34" charset="0"/>
                <a:ea typeface="Calibri" panose="020F0502020204030204" pitchFamily="34" charset="0"/>
              </a:rPr>
              <a:t>independent trips</a:t>
            </a:r>
            <a:r>
              <a:rPr lang="en-GB" sz="2400" kern="100" dirty="0">
                <a:effectLst/>
                <a:latin typeface="Calibri" panose="020F0502020204030204" pitchFamily="34" charset="0"/>
                <a:ea typeface="Calibri" panose="020F0502020204030204" pitchFamily="34" charset="0"/>
              </a:rPr>
              <a:t> (212 responses).</a:t>
            </a:r>
            <a:r>
              <a:rPr lang="en-GB" sz="2400" kern="100" dirty="0">
                <a:solidFill>
                  <a:srgbClr val="FF0000"/>
                </a:solidFill>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In this question, respondents could indicate several answers</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36474"/>
            <a:ext cx="96964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arrangements for </a:t>
            </a:r>
            <a:r>
              <a:rPr lang="hu-HU" sz="3600" b="1" dirty="0">
                <a:latin typeface="+mn-lt"/>
              </a:rPr>
              <a:t>PWD </a:t>
            </a:r>
            <a:r>
              <a:rPr lang="en-GB" sz="3600" b="1" dirty="0">
                <a:latin typeface="+mn-lt"/>
              </a:rPr>
              <a:t>and older people and the main purpose of their trip</a:t>
            </a:r>
            <a:endParaRPr lang="en-US" sz="3600" b="1" dirty="0">
              <a:latin typeface="+mn-lt"/>
            </a:endParaRPr>
          </a:p>
        </p:txBody>
      </p:sp>
    </p:spTree>
    <p:extLst>
      <p:ext uri="{BB962C8B-B14F-4D97-AF65-F5344CB8AC3E}">
        <p14:creationId xmlns:p14="http://schemas.microsoft.com/office/powerpoint/2010/main" val="103617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78749"/>
            <a:ext cx="9696450"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travelling companions</a:t>
            </a:r>
          </a:p>
        </p:txBody>
      </p:sp>
      <p:graphicFrame>
        <p:nvGraphicFramePr>
          <p:cNvPr id="11" name="Táblázat 10">
            <a:extLst>
              <a:ext uri="{FF2B5EF4-FFF2-40B4-BE49-F238E27FC236}">
                <a16:creationId xmlns:a16="http://schemas.microsoft.com/office/drawing/2014/main" id="{272F54CA-A6D2-238C-BCD5-B4FF3532917E}"/>
              </a:ext>
            </a:extLst>
          </p:cNvPr>
          <p:cNvGraphicFramePr>
            <a:graphicFrameLocks noGrp="1"/>
          </p:cNvGraphicFramePr>
          <p:nvPr>
            <p:extLst>
              <p:ext uri="{D42A27DB-BD31-4B8C-83A1-F6EECF244321}">
                <p14:modId xmlns:p14="http://schemas.microsoft.com/office/powerpoint/2010/main" val="189492494"/>
              </p:ext>
            </p:extLst>
          </p:nvPr>
        </p:nvGraphicFramePr>
        <p:xfrm>
          <a:off x="435595" y="3754286"/>
          <a:ext cx="11320810" cy="1275588"/>
        </p:xfrm>
        <a:graphic>
          <a:graphicData uri="http://schemas.openxmlformats.org/drawingml/2006/table">
            <a:tbl>
              <a:tblPr firstRow="1" firstCol="1" bandRow="1">
                <a:tableStyleId>{5C22544A-7EE6-4342-B048-85BDC9FD1C3A}</a:tableStyleId>
              </a:tblPr>
              <a:tblGrid>
                <a:gridCol w="1266825">
                  <a:extLst>
                    <a:ext uri="{9D8B030D-6E8A-4147-A177-3AD203B41FA5}">
                      <a16:colId xmlns:a16="http://schemas.microsoft.com/office/drawing/2014/main" val="1321096225"/>
                    </a:ext>
                  </a:extLst>
                </a:gridCol>
                <a:gridCol w="933450">
                  <a:extLst>
                    <a:ext uri="{9D8B030D-6E8A-4147-A177-3AD203B41FA5}">
                      <a16:colId xmlns:a16="http://schemas.microsoft.com/office/drawing/2014/main" val="4260576846"/>
                    </a:ext>
                  </a:extLst>
                </a:gridCol>
                <a:gridCol w="1466850">
                  <a:extLst>
                    <a:ext uri="{9D8B030D-6E8A-4147-A177-3AD203B41FA5}">
                      <a16:colId xmlns:a16="http://schemas.microsoft.com/office/drawing/2014/main" val="3814195453"/>
                    </a:ext>
                  </a:extLst>
                </a:gridCol>
                <a:gridCol w="1143000">
                  <a:extLst>
                    <a:ext uri="{9D8B030D-6E8A-4147-A177-3AD203B41FA5}">
                      <a16:colId xmlns:a16="http://schemas.microsoft.com/office/drawing/2014/main" val="975545686"/>
                    </a:ext>
                  </a:extLst>
                </a:gridCol>
                <a:gridCol w="1019175">
                  <a:extLst>
                    <a:ext uri="{9D8B030D-6E8A-4147-A177-3AD203B41FA5}">
                      <a16:colId xmlns:a16="http://schemas.microsoft.com/office/drawing/2014/main" val="3467361047"/>
                    </a:ext>
                  </a:extLst>
                </a:gridCol>
                <a:gridCol w="1295400">
                  <a:extLst>
                    <a:ext uri="{9D8B030D-6E8A-4147-A177-3AD203B41FA5}">
                      <a16:colId xmlns:a16="http://schemas.microsoft.com/office/drawing/2014/main" val="2494680248"/>
                    </a:ext>
                  </a:extLst>
                </a:gridCol>
                <a:gridCol w="1171575">
                  <a:extLst>
                    <a:ext uri="{9D8B030D-6E8A-4147-A177-3AD203B41FA5}">
                      <a16:colId xmlns:a16="http://schemas.microsoft.com/office/drawing/2014/main" val="2460189718"/>
                    </a:ext>
                  </a:extLst>
                </a:gridCol>
                <a:gridCol w="1190625">
                  <a:extLst>
                    <a:ext uri="{9D8B030D-6E8A-4147-A177-3AD203B41FA5}">
                      <a16:colId xmlns:a16="http://schemas.microsoft.com/office/drawing/2014/main" val="1027442656"/>
                    </a:ext>
                  </a:extLst>
                </a:gridCol>
                <a:gridCol w="828675">
                  <a:extLst>
                    <a:ext uri="{9D8B030D-6E8A-4147-A177-3AD203B41FA5}">
                      <a16:colId xmlns:a16="http://schemas.microsoft.com/office/drawing/2014/main" val="2265705813"/>
                    </a:ext>
                  </a:extLst>
                </a:gridCol>
                <a:gridCol w="1005235">
                  <a:extLst>
                    <a:ext uri="{9D8B030D-6E8A-4147-A177-3AD203B41FA5}">
                      <a16:colId xmlns:a16="http://schemas.microsoft.com/office/drawing/2014/main" val="1425644989"/>
                    </a:ext>
                  </a:extLst>
                </a:gridCol>
              </a:tblGrid>
              <a:tr h="355600">
                <a:tc>
                  <a:txBody>
                    <a:bodyPr/>
                    <a:lstStyle/>
                    <a:p>
                      <a:pPr algn="ctr">
                        <a:lnSpc>
                          <a:spcPct val="107000"/>
                        </a:lnSpc>
                        <a:spcAft>
                          <a:spcPts val="800"/>
                        </a:spcAft>
                      </a:pP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I travel on my own</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With family (spouse and children)</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With col-leagues)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With parents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In organised group</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With assisting person</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With friends, relatives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Other</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Totals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054398739"/>
                  </a:ext>
                </a:extLst>
              </a:tr>
              <a:tr h="171450">
                <a:tc>
                  <a:txBody>
                    <a:bodyPr/>
                    <a:lstStyle/>
                    <a:p>
                      <a:pPr>
                        <a:lnSpc>
                          <a:spcPct val="107000"/>
                        </a:lnSpc>
                        <a:spcAft>
                          <a:spcPts val="800"/>
                        </a:spcAft>
                      </a:pPr>
                      <a:r>
                        <a:rPr lang="en-GB" sz="2000" kern="100" noProof="0">
                          <a:effectLst/>
                          <a:latin typeface="+mn-lt"/>
                        </a:rPr>
                        <a:t>All groups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212</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517</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122</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333</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333</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183</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489</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a:solidFill>
                            <a:schemeClr val="dk1"/>
                          </a:solidFill>
                          <a:effectLst/>
                          <a:latin typeface="+mn-lt"/>
                          <a:ea typeface="+mn-ea"/>
                          <a:cs typeface="+mn-cs"/>
                        </a:rPr>
                        <a:t>32</a:t>
                      </a:r>
                    </a:p>
                  </a:txBody>
                  <a:tcPr marL="44450" marR="44450" marT="0" marB="0" anchor="ctr"/>
                </a:tc>
                <a:tc>
                  <a:txBody>
                    <a:bodyPr/>
                    <a:lstStyle/>
                    <a:p>
                      <a:pPr marL="0" algn="r" defTabSz="914400" rtl="0" eaLnBrk="1" latinLnBrk="0" hangingPunct="1">
                        <a:lnSpc>
                          <a:spcPct val="100000"/>
                        </a:lnSpc>
                        <a:spcAft>
                          <a:spcPts val="0"/>
                        </a:spcAft>
                      </a:pPr>
                      <a:r>
                        <a:rPr lang="en-GB" sz="2000" kern="100" noProof="0" dirty="0">
                          <a:solidFill>
                            <a:schemeClr val="dk1"/>
                          </a:solidFill>
                          <a:effectLst/>
                          <a:latin typeface="+mn-lt"/>
                          <a:ea typeface="+mn-ea"/>
                          <a:cs typeface="+mn-cs"/>
                        </a:rPr>
                        <a:t>2,221</a:t>
                      </a:r>
                    </a:p>
                  </a:txBody>
                  <a:tcPr marL="44450" marR="44450" marT="0" marB="0" anchor="ctr"/>
                </a:tc>
                <a:extLst>
                  <a:ext uri="{0D108BD9-81ED-4DB2-BD59-A6C34878D82A}">
                    <a16:rowId xmlns:a16="http://schemas.microsoft.com/office/drawing/2014/main" val="2217202290"/>
                  </a:ext>
                </a:extLst>
              </a:tr>
            </a:tbl>
          </a:graphicData>
        </a:graphic>
      </p:graphicFrame>
      <p:sp>
        <p:nvSpPr>
          <p:cNvPr id="12" name="Szövegdoboz 11">
            <a:extLst>
              <a:ext uri="{FF2B5EF4-FFF2-40B4-BE49-F238E27FC236}">
                <a16:creationId xmlns:a16="http://schemas.microsoft.com/office/drawing/2014/main" id="{B5745A87-62F2-2254-8081-91683F7FFE62}"/>
              </a:ext>
            </a:extLst>
          </p:cNvPr>
          <p:cNvSpPr txBox="1"/>
          <p:nvPr/>
        </p:nvSpPr>
        <p:spPr>
          <a:xfrm>
            <a:off x="257175" y="1955743"/>
            <a:ext cx="11499230" cy="1569660"/>
          </a:xfrm>
          <a:prstGeom prst="rect">
            <a:avLst/>
          </a:prstGeom>
          <a:noFill/>
        </p:spPr>
        <p:txBody>
          <a:bodyPr wrap="square">
            <a:spAutoFit/>
          </a:bodyPr>
          <a:lstStyle/>
          <a:p>
            <a:r>
              <a:rPr lang="en-GB" sz="2400" kern="100" dirty="0">
                <a:effectLst/>
                <a:latin typeface="Calibri" panose="020F0502020204030204" pitchFamily="34" charset="0"/>
                <a:ea typeface="Calibri" panose="020F0502020204030204" pitchFamily="34" charset="0"/>
              </a:rPr>
              <a:t>‘Who do you usually travel with?’: respondents mostly answered </a:t>
            </a:r>
            <a:r>
              <a:rPr lang="en-GB" sz="2400" i="1" kern="100" dirty="0">
                <a:effectLst/>
                <a:latin typeface="Calibri" panose="020F0502020204030204" pitchFamily="34" charset="0"/>
                <a:ea typeface="Calibri" panose="020F0502020204030204" pitchFamily="34" charset="0"/>
              </a:rPr>
              <a:t>with family (including spouse and children)</a:t>
            </a:r>
            <a:r>
              <a:rPr lang="en-GB" sz="2400" kern="100" dirty="0">
                <a:effectLst/>
                <a:latin typeface="Calibri" panose="020F0502020204030204" pitchFamily="34" charset="0"/>
                <a:ea typeface="Calibri" panose="020F0502020204030204" pitchFamily="34" charset="0"/>
              </a:rPr>
              <a:t> (517 responses) and </a:t>
            </a:r>
            <a:r>
              <a:rPr lang="en-GB" sz="2400" i="1" kern="100" dirty="0">
                <a:effectLst/>
                <a:latin typeface="Calibri" panose="020F0502020204030204" pitchFamily="34" charset="0"/>
                <a:ea typeface="Calibri" panose="020F0502020204030204" pitchFamily="34" charset="0"/>
              </a:rPr>
              <a:t>with friends and relatives</a:t>
            </a:r>
            <a:r>
              <a:rPr lang="en-GB" sz="2400" kern="100" dirty="0">
                <a:effectLst/>
                <a:latin typeface="Calibri" panose="020F0502020204030204" pitchFamily="34" charset="0"/>
                <a:ea typeface="Calibri" panose="020F0502020204030204" pitchFamily="34" charset="0"/>
              </a:rPr>
              <a:t> (489 responses). They least frequently mentioned </a:t>
            </a:r>
            <a:r>
              <a:rPr lang="en-GB" sz="2400" i="1" kern="100" dirty="0">
                <a:effectLst/>
                <a:latin typeface="Calibri" panose="020F0502020204030204" pitchFamily="34" charset="0"/>
                <a:ea typeface="Calibri" panose="020F0502020204030204" pitchFamily="34" charset="0"/>
              </a:rPr>
              <a:t>colleagues from work</a:t>
            </a:r>
            <a:r>
              <a:rPr lang="en-GB" sz="2400" kern="100" dirty="0">
                <a:effectLst/>
                <a:latin typeface="Calibri" panose="020F0502020204030204" pitchFamily="34" charset="0"/>
                <a:ea typeface="Calibri" panose="020F0502020204030204" pitchFamily="34" charset="0"/>
              </a:rPr>
              <a:t> (122 responses) as travel companions and going on </a:t>
            </a:r>
            <a:r>
              <a:rPr lang="en-GB" sz="2400" i="1" kern="100" dirty="0">
                <a:effectLst/>
                <a:latin typeface="Calibri" panose="020F0502020204030204" pitchFamily="34" charset="0"/>
                <a:ea typeface="Calibri" panose="020F0502020204030204" pitchFamily="34" charset="0"/>
              </a:rPr>
              <a:t>independent trips</a:t>
            </a:r>
            <a:r>
              <a:rPr lang="en-GB" sz="2400" kern="100" dirty="0">
                <a:effectLst/>
                <a:latin typeface="Calibri" panose="020F0502020204030204" pitchFamily="34" charset="0"/>
                <a:ea typeface="Calibri" panose="020F0502020204030204" pitchFamily="34" charset="0"/>
              </a:rPr>
              <a:t> (212 responses).</a:t>
            </a:r>
            <a:r>
              <a:rPr lang="en-GB" sz="2400" kern="100" dirty="0">
                <a:solidFill>
                  <a:srgbClr val="FF0000"/>
                </a:solidFill>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Several options could be indicated</a:t>
            </a:r>
            <a:endParaRPr lang="en-GB" sz="2400" dirty="0"/>
          </a:p>
        </p:txBody>
      </p:sp>
    </p:spTree>
    <p:extLst>
      <p:ext uri="{BB962C8B-B14F-4D97-AF65-F5344CB8AC3E}">
        <p14:creationId xmlns:p14="http://schemas.microsoft.com/office/powerpoint/2010/main" val="149141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28587" y="1875319"/>
            <a:ext cx="11934825" cy="1407157"/>
          </a:xfrm>
        </p:spPr>
        <p:txBody>
          <a:bodyPr>
            <a:noAutofit/>
          </a:bodyPr>
          <a:lstStyle/>
          <a:p>
            <a:pPr algn="l"/>
            <a:r>
              <a:rPr lang="en-GB" sz="2400" kern="100" dirty="0">
                <a:effectLst/>
                <a:latin typeface="Calibri" panose="020F0502020204030204" pitchFamily="34" charset="0"/>
                <a:ea typeface="Calibri" panose="020F0502020204030204" pitchFamily="34" charset="0"/>
              </a:rPr>
              <a:t>‘Who organises the tours typically?’ – </a:t>
            </a:r>
            <a:r>
              <a:rPr lang="en-GB" sz="2400" kern="100" dirty="0">
                <a:latin typeface="Calibri" panose="020F0502020204030204" pitchFamily="34" charset="0"/>
                <a:ea typeface="Calibri" panose="020F0502020204030204" pitchFamily="34" charset="0"/>
              </a:rPr>
              <a:t>r</a:t>
            </a:r>
            <a:r>
              <a:rPr lang="en-GB" sz="2400" kern="100" dirty="0">
                <a:effectLst/>
                <a:latin typeface="Calibri" panose="020F0502020204030204" pitchFamily="34" charset="0"/>
                <a:ea typeface="Calibri" panose="020F0502020204030204" pitchFamily="34" charset="0"/>
              </a:rPr>
              <a:t>espondents indicated both people from their immediate environment – </a:t>
            </a:r>
            <a:r>
              <a:rPr lang="en-GB" sz="2400" i="1" kern="100" dirty="0">
                <a:effectLst/>
                <a:latin typeface="Calibri" panose="020F0502020204030204" pitchFamily="34" charset="0"/>
                <a:ea typeface="Calibri" panose="020F0502020204030204" pitchFamily="34" charset="0"/>
              </a:rPr>
              <a:t>other family member</a:t>
            </a:r>
            <a:r>
              <a:rPr lang="en-GB" sz="2400" kern="100" dirty="0">
                <a:effectLst/>
                <a:latin typeface="Calibri" panose="020F0502020204030204" pitchFamily="34" charset="0"/>
                <a:ea typeface="Calibri" panose="020F0502020204030204" pitchFamily="34" charset="0"/>
              </a:rPr>
              <a:t> (424 responses), </a:t>
            </a:r>
            <a:r>
              <a:rPr lang="en-GB" sz="2400" i="1" kern="100" dirty="0">
                <a:effectLst/>
                <a:latin typeface="Calibri" panose="020F0502020204030204" pitchFamily="34" charset="0"/>
                <a:ea typeface="Calibri" panose="020F0502020204030204" pitchFamily="34" charset="0"/>
              </a:rPr>
              <a:t>independent organisation of trips with the help of e.g. booking platforms</a:t>
            </a:r>
            <a:r>
              <a:rPr lang="en-GB" sz="2400" kern="100" dirty="0">
                <a:effectLst/>
                <a:latin typeface="Calibri" panose="020F0502020204030204" pitchFamily="34" charset="0"/>
                <a:ea typeface="Calibri" panose="020F0502020204030204" pitchFamily="34" charset="0"/>
              </a:rPr>
              <a:t> (372 responses), and </a:t>
            </a:r>
            <a:r>
              <a:rPr lang="en-GB" sz="2400" i="1" kern="100" dirty="0">
                <a:effectLst/>
                <a:latin typeface="Calibri" panose="020F0502020204030204" pitchFamily="34" charset="0"/>
                <a:ea typeface="Calibri" panose="020F0502020204030204" pitchFamily="34" charset="0"/>
              </a:rPr>
              <a:t>NGO (non-governmental organisation) assisting people with disabilities</a:t>
            </a:r>
            <a:r>
              <a:rPr lang="en-GB" sz="2400" kern="100" dirty="0">
                <a:effectLst/>
                <a:latin typeface="Calibri" panose="020F0502020204030204" pitchFamily="34" charset="0"/>
                <a:ea typeface="Calibri" panose="020F0502020204030204" pitchFamily="34" charset="0"/>
              </a:rPr>
              <a:t> (357 responses). Respondents could indicate several options</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07370"/>
            <a:ext cx="9696450" cy="7413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travel organisers</a:t>
            </a:r>
          </a:p>
        </p:txBody>
      </p:sp>
      <p:graphicFrame>
        <p:nvGraphicFramePr>
          <p:cNvPr id="11" name="Táblázat 10">
            <a:extLst>
              <a:ext uri="{FF2B5EF4-FFF2-40B4-BE49-F238E27FC236}">
                <a16:creationId xmlns:a16="http://schemas.microsoft.com/office/drawing/2014/main" id="{7A67D8B7-A8D4-F04D-4A82-5960A8A1882F}"/>
              </a:ext>
            </a:extLst>
          </p:cNvPr>
          <p:cNvGraphicFramePr>
            <a:graphicFrameLocks noGrp="1"/>
          </p:cNvGraphicFramePr>
          <p:nvPr>
            <p:extLst>
              <p:ext uri="{D42A27DB-BD31-4B8C-83A1-F6EECF244321}">
                <p14:modId xmlns:p14="http://schemas.microsoft.com/office/powerpoint/2010/main" val="2667167861"/>
              </p:ext>
            </p:extLst>
          </p:nvPr>
        </p:nvGraphicFramePr>
        <p:xfrm>
          <a:off x="247650" y="3364495"/>
          <a:ext cx="11563346" cy="1828800"/>
        </p:xfrm>
        <a:graphic>
          <a:graphicData uri="http://schemas.openxmlformats.org/drawingml/2006/table">
            <a:tbl>
              <a:tblPr firstRow="1" firstCol="1" bandRow="1">
                <a:tableStyleId>{5C22544A-7EE6-4342-B048-85BDC9FD1C3A}</a:tableStyleId>
              </a:tblPr>
              <a:tblGrid>
                <a:gridCol w="1314227">
                  <a:extLst>
                    <a:ext uri="{9D8B030D-6E8A-4147-A177-3AD203B41FA5}">
                      <a16:colId xmlns:a16="http://schemas.microsoft.com/office/drawing/2014/main" val="865369453"/>
                    </a:ext>
                  </a:extLst>
                </a:gridCol>
                <a:gridCol w="1695993">
                  <a:extLst>
                    <a:ext uri="{9D8B030D-6E8A-4147-A177-3AD203B41FA5}">
                      <a16:colId xmlns:a16="http://schemas.microsoft.com/office/drawing/2014/main" val="3867332828"/>
                    </a:ext>
                  </a:extLst>
                </a:gridCol>
                <a:gridCol w="875980">
                  <a:extLst>
                    <a:ext uri="{9D8B030D-6E8A-4147-A177-3AD203B41FA5}">
                      <a16:colId xmlns:a16="http://schemas.microsoft.com/office/drawing/2014/main" val="1122261324"/>
                    </a:ext>
                  </a:extLst>
                </a:gridCol>
                <a:gridCol w="1266956">
                  <a:extLst>
                    <a:ext uri="{9D8B030D-6E8A-4147-A177-3AD203B41FA5}">
                      <a16:colId xmlns:a16="http://schemas.microsoft.com/office/drawing/2014/main" val="204114350"/>
                    </a:ext>
                  </a:extLst>
                </a:gridCol>
                <a:gridCol w="1028569">
                  <a:extLst>
                    <a:ext uri="{9D8B030D-6E8A-4147-A177-3AD203B41FA5}">
                      <a16:colId xmlns:a16="http://schemas.microsoft.com/office/drawing/2014/main" val="517111095"/>
                    </a:ext>
                  </a:extLst>
                </a:gridCol>
                <a:gridCol w="1045198">
                  <a:extLst>
                    <a:ext uri="{9D8B030D-6E8A-4147-A177-3AD203B41FA5}">
                      <a16:colId xmlns:a16="http://schemas.microsoft.com/office/drawing/2014/main" val="1755883013"/>
                    </a:ext>
                  </a:extLst>
                </a:gridCol>
                <a:gridCol w="1031252">
                  <a:extLst>
                    <a:ext uri="{9D8B030D-6E8A-4147-A177-3AD203B41FA5}">
                      <a16:colId xmlns:a16="http://schemas.microsoft.com/office/drawing/2014/main" val="4211587488"/>
                    </a:ext>
                  </a:extLst>
                </a:gridCol>
                <a:gridCol w="1638300">
                  <a:extLst>
                    <a:ext uri="{9D8B030D-6E8A-4147-A177-3AD203B41FA5}">
                      <a16:colId xmlns:a16="http://schemas.microsoft.com/office/drawing/2014/main" val="3204794361"/>
                    </a:ext>
                  </a:extLst>
                </a:gridCol>
                <a:gridCol w="866775">
                  <a:extLst>
                    <a:ext uri="{9D8B030D-6E8A-4147-A177-3AD203B41FA5}">
                      <a16:colId xmlns:a16="http://schemas.microsoft.com/office/drawing/2014/main" val="2026714795"/>
                    </a:ext>
                  </a:extLst>
                </a:gridCol>
                <a:gridCol w="800096">
                  <a:extLst>
                    <a:ext uri="{9D8B030D-6E8A-4147-A177-3AD203B41FA5}">
                      <a16:colId xmlns:a16="http://schemas.microsoft.com/office/drawing/2014/main" val="2285697506"/>
                    </a:ext>
                  </a:extLst>
                </a:gridCol>
              </a:tblGrid>
              <a:tr h="409575">
                <a:tc>
                  <a:txBody>
                    <a:bodyPr/>
                    <a:lstStyle/>
                    <a:p>
                      <a:pPr algn="ctr">
                        <a:lnSpc>
                          <a:spcPct val="100000"/>
                        </a:lnSpc>
                        <a:spcAft>
                          <a:spcPts val="0"/>
                        </a:spcAft>
                      </a:pP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I do, using booking.com or other similar sites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Travel agency</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NGO assisting people with disabilities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Spouse</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b="1" kern="100" noProof="0">
                          <a:solidFill>
                            <a:schemeClr val="lt1"/>
                          </a:solidFill>
                          <a:effectLst/>
                          <a:latin typeface="+mn-lt"/>
                          <a:ea typeface="+mn-ea"/>
                          <a:cs typeface="+mn-cs"/>
                        </a:rPr>
                        <a:t>Other family member</a:t>
                      </a:r>
                    </a:p>
                  </a:txBody>
                  <a:tcPr marL="44450" marR="44450" marT="0" marB="0"/>
                </a:tc>
                <a:tc>
                  <a:txBody>
                    <a:bodyPr/>
                    <a:lstStyle/>
                    <a:p>
                      <a:pPr algn="ctr">
                        <a:lnSpc>
                          <a:spcPct val="100000"/>
                        </a:lnSpc>
                        <a:spcAft>
                          <a:spcPts val="0"/>
                        </a:spcAft>
                      </a:pPr>
                      <a:r>
                        <a:rPr lang="en-GB" sz="2000" kern="100" noProof="0" dirty="0">
                          <a:effectLst/>
                          <a:latin typeface="+mn-lt"/>
                        </a:rPr>
                        <a:t>Assisting person</a:t>
                      </a:r>
                      <a:endParaRPr lang="en-GB" sz="2000" kern="100" noProof="0" dirty="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dirty="0">
                          <a:effectLst/>
                          <a:latin typeface="+mn-lt"/>
                        </a:rPr>
                        <a:t>Attractions organising tours, e.g. museums, castles etc</a:t>
                      </a:r>
                      <a:r>
                        <a:rPr lang="hu-HU" sz="2000" kern="100" noProof="0" dirty="0">
                          <a:effectLst/>
                          <a:latin typeface="+mn-lt"/>
                        </a:rPr>
                        <a:t>.</a:t>
                      </a:r>
                      <a:endParaRPr lang="en-GB" sz="2000" kern="100" noProof="0" dirty="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Other</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noProof="0">
                          <a:effectLst/>
                          <a:latin typeface="+mn-lt"/>
                        </a:rPr>
                        <a:t>Totals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825228617"/>
                  </a:ext>
                </a:extLst>
              </a:tr>
              <a:tr h="197485">
                <a:tc>
                  <a:txBody>
                    <a:bodyPr/>
                    <a:lstStyle/>
                    <a:p>
                      <a:pPr>
                        <a:lnSpc>
                          <a:spcPct val="100000"/>
                        </a:lnSpc>
                        <a:spcAft>
                          <a:spcPts val="0"/>
                        </a:spcAft>
                      </a:pPr>
                      <a:r>
                        <a:rPr lang="en-GB" sz="2000" kern="100" noProof="0">
                          <a:effectLst/>
                          <a:latin typeface="+mn-lt"/>
                        </a:rPr>
                        <a:t>All groups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372</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130</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357</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143</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424</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a:effectLst/>
                          <a:latin typeface="+mn-lt"/>
                        </a:rPr>
                        <a:t>108</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r">
                        <a:lnSpc>
                          <a:spcPct val="100000"/>
                        </a:lnSpc>
                        <a:spcAft>
                          <a:spcPts val="0"/>
                        </a:spcAft>
                      </a:pPr>
                      <a:r>
                        <a:rPr lang="en-GB" sz="2000" kern="100" noProof="0">
                          <a:effectLst/>
                          <a:latin typeface="+mn-lt"/>
                        </a:rPr>
                        <a:t>76</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r">
                        <a:lnSpc>
                          <a:spcPct val="100000"/>
                        </a:lnSpc>
                        <a:spcAft>
                          <a:spcPts val="0"/>
                        </a:spcAft>
                      </a:pPr>
                      <a:r>
                        <a:rPr lang="en-GB" sz="2000" kern="100" noProof="0">
                          <a:effectLst/>
                          <a:latin typeface="+mn-lt"/>
                        </a:rPr>
                        <a:t>57</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noProof="0" dirty="0">
                          <a:effectLst/>
                          <a:latin typeface="+mn-lt"/>
                        </a:rPr>
                        <a:t>1,667</a:t>
                      </a:r>
                      <a:endParaRPr lang="en-GB" sz="20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1639635"/>
                  </a:ext>
                </a:extLst>
              </a:tr>
            </a:tbl>
          </a:graphicData>
        </a:graphic>
      </p:graphicFrame>
    </p:spTree>
    <p:extLst>
      <p:ext uri="{BB962C8B-B14F-4D97-AF65-F5344CB8AC3E}">
        <p14:creationId xmlns:p14="http://schemas.microsoft.com/office/powerpoint/2010/main" val="265909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0975" y="1914810"/>
            <a:ext cx="11830050" cy="1418940"/>
          </a:xfrm>
        </p:spPr>
        <p:txBody>
          <a:bodyPr>
            <a:noAutofit/>
          </a:bodyPr>
          <a:lstStyle/>
          <a:p>
            <a:pPr algn="l"/>
            <a:r>
              <a:rPr lang="en-GB" sz="2400" kern="100" dirty="0">
                <a:effectLst/>
                <a:latin typeface="Calibri" panose="020F0502020204030204" pitchFamily="34" charset="0"/>
                <a:ea typeface="Calibri" panose="020F0502020204030204" pitchFamily="34" charset="0"/>
              </a:rPr>
              <a:t>Aspect of support in organising travel is also important: ‘To whom can you turn for help if you need assistance in organising and implementing your travel?’ – respondents answered </a:t>
            </a:r>
            <a:r>
              <a:rPr lang="en-GB" sz="2400" i="1" kern="100" dirty="0">
                <a:effectLst/>
                <a:latin typeface="Calibri" panose="020F0502020204030204" pitchFamily="34" charset="0"/>
                <a:ea typeface="Calibri" panose="020F0502020204030204" pitchFamily="34" charset="0"/>
              </a:rPr>
              <a:t>to the family</a:t>
            </a:r>
            <a:r>
              <a:rPr lang="en-GB" sz="2400" kern="100" dirty="0">
                <a:effectLst/>
                <a:latin typeface="Calibri" panose="020F0502020204030204" pitchFamily="34" charset="0"/>
                <a:ea typeface="Calibri" panose="020F0502020204030204" pitchFamily="34" charset="0"/>
              </a:rPr>
              <a:t> (655 responses), to </a:t>
            </a:r>
            <a:r>
              <a:rPr lang="en-GB" sz="2400" i="1" kern="100" dirty="0">
                <a:effectLst/>
                <a:latin typeface="Calibri" panose="020F0502020204030204" pitchFamily="34" charset="0"/>
                <a:ea typeface="Calibri" panose="020F0502020204030204" pitchFamily="34" charset="0"/>
              </a:rPr>
              <a:t>NGO assisting </a:t>
            </a:r>
            <a:r>
              <a:rPr lang="en-GB" sz="2400" i="1" kern="100" dirty="0" err="1">
                <a:effectLst/>
                <a:latin typeface="Calibri" panose="020F0502020204030204" pitchFamily="34" charset="0"/>
                <a:ea typeface="Calibri" panose="020F0502020204030204" pitchFamily="34" charset="0"/>
              </a:rPr>
              <a:t>PwD</a:t>
            </a:r>
            <a:r>
              <a:rPr lang="en-GB" sz="2400" i="1"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(351 responses), they also </a:t>
            </a:r>
            <a:r>
              <a:rPr lang="en-GB" sz="2400" i="1" kern="100" dirty="0">
                <a:effectLst/>
                <a:latin typeface="Calibri" panose="020F0502020204030204" pitchFamily="34" charset="0"/>
                <a:ea typeface="Calibri" panose="020F0502020204030204" pitchFamily="34" charset="0"/>
              </a:rPr>
              <a:t>organise trips themselves</a:t>
            </a:r>
            <a:r>
              <a:rPr lang="en-GB" sz="2400" kern="100" dirty="0">
                <a:effectLst/>
                <a:latin typeface="Calibri" panose="020F0502020204030204" pitchFamily="34" charset="0"/>
                <a:ea typeface="Calibri" panose="020F0502020204030204" pitchFamily="34" charset="0"/>
              </a:rPr>
              <a:t> (342 responses) – </a:t>
            </a:r>
            <a:r>
              <a:rPr lang="en-GB" sz="2400" kern="100" dirty="0">
                <a:latin typeface="Calibri" panose="020F0502020204030204" pitchFamily="34" charset="0"/>
                <a:ea typeface="Calibri" panose="020F0502020204030204" pitchFamily="34" charset="0"/>
              </a:rPr>
              <a:t>r</a:t>
            </a:r>
            <a:r>
              <a:rPr lang="en-GB" sz="2400" kern="100" dirty="0">
                <a:effectLst/>
                <a:latin typeface="Calibri" panose="020F0502020204030204" pitchFamily="34" charset="0"/>
                <a:ea typeface="Calibri" panose="020F0502020204030204" pitchFamily="34" charset="0"/>
              </a:rPr>
              <a:t>espondents could indicate several options</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181325"/>
            <a:ext cx="9696450" cy="6294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a:t>
            </a:r>
            <a:r>
              <a:rPr lang="hu-HU" sz="3600" b="1" dirty="0">
                <a:latin typeface="+mn-lt"/>
              </a:rPr>
              <a:t> </a:t>
            </a:r>
            <a:r>
              <a:rPr lang="en-GB" sz="3600" b="1" dirty="0">
                <a:latin typeface="+mn-lt"/>
              </a:rPr>
              <a:t>assistance in travel</a:t>
            </a:r>
            <a:endParaRPr lang="en-US" sz="3600" b="1" dirty="0">
              <a:latin typeface="+mn-lt"/>
            </a:endParaRPr>
          </a:p>
        </p:txBody>
      </p:sp>
      <p:graphicFrame>
        <p:nvGraphicFramePr>
          <p:cNvPr id="11" name="Táblázat 10">
            <a:extLst>
              <a:ext uri="{FF2B5EF4-FFF2-40B4-BE49-F238E27FC236}">
                <a16:creationId xmlns:a16="http://schemas.microsoft.com/office/drawing/2014/main" id="{7A4EB3CE-963A-F109-37F5-5E85792CC41B}"/>
              </a:ext>
            </a:extLst>
          </p:cNvPr>
          <p:cNvGraphicFramePr>
            <a:graphicFrameLocks noGrp="1"/>
          </p:cNvGraphicFramePr>
          <p:nvPr>
            <p:extLst>
              <p:ext uri="{D42A27DB-BD31-4B8C-83A1-F6EECF244321}">
                <p14:modId xmlns:p14="http://schemas.microsoft.com/office/powerpoint/2010/main" val="745456764"/>
              </p:ext>
            </p:extLst>
          </p:nvPr>
        </p:nvGraphicFramePr>
        <p:xfrm>
          <a:off x="257175" y="3451137"/>
          <a:ext cx="11579708" cy="1601724"/>
        </p:xfrm>
        <a:graphic>
          <a:graphicData uri="http://schemas.openxmlformats.org/drawingml/2006/table">
            <a:tbl>
              <a:tblPr firstRow="1" firstCol="1" bandRow="1">
                <a:tableStyleId>{5C22544A-7EE6-4342-B048-85BDC9FD1C3A}</a:tableStyleId>
              </a:tblPr>
              <a:tblGrid>
                <a:gridCol w="1316087">
                  <a:extLst>
                    <a:ext uri="{9D8B030D-6E8A-4147-A177-3AD203B41FA5}">
                      <a16:colId xmlns:a16="http://schemas.microsoft.com/office/drawing/2014/main" val="3310560706"/>
                    </a:ext>
                  </a:extLst>
                </a:gridCol>
                <a:gridCol w="1560463">
                  <a:extLst>
                    <a:ext uri="{9D8B030D-6E8A-4147-A177-3AD203B41FA5}">
                      <a16:colId xmlns:a16="http://schemas.microsoft.com/office/drawing/2014/main" val="239400073"/>
                    </a:ext>
                  </a:extLst>
                </a:gridCol>
                <a:gridCol w="809625">
                  <a:extLst>
                    <a:ext uri="{9D8B030D-6E8A-4147-A177-3AD203B41FA5}">
                      <a16:colId xmlns:a16="http://schemas.microsoft.com/office/drawing/2014/main" val="1771290708"/>
                    </a:ext>
                  </a:extLst>
                </a:gridCol>
                <a:gridCol w="1028700">
                  <a:extLst>
                    <a:ext uri="{9D8B030D-6E8A-4147-A177-3AD203B41FA5}">
                      <a16:colId xmlns:a16="http://schemas.microsoft.com/office/drawing/2014/main" val="3254118883"/>
                    </a:ext>
                  </a:extLst>
                </a:gridCol>
                <a:gridCol w="1438275">
                  <a:extLst>
                    <a:ext uri="{9D8B030D-6E8A-4147-A177-3AD203B41FA5}">
                      <a16:colId xmlns:a16="http://schemas.microsoft.com/office/drawing/2014/main" val="2283079316"/>
                    </a:ext>
                  </a:extLst>
                </a:gridCol>
                <a:gridCol w="942975">
                  <a:extLst>
                    <a:ext uri="{9D8B030D-6E8A-4147-A177-3AD203B41FA5}">
                      <a16:colId xmlns:a16="http://schemas.microsoft.com/office/drawing/2014/main" val="3120031222"/>
                    </a:ext>
                  </a:extLst>
                </a:gridCol>
                <a:gridCol w="1552575">
                  <a:extLst>
                    <a:ext uri="{9D8B030D-6E8A-4147-A177-3AD203B41FA5}">
                      <a16:colId xmlns:a16="http://schemas.microsoft.com/office/drawing/2014/main" val="1051361484"/>
                    </a:ext>
                  </a:extLst>
                </a:gridCol>
                <a:gridCol w="1458277">
                  <a:extLst>
                    <a:ext uri="{9D8B030D-6E8A-4147-A177-3AD203B41FA5}">
                      <a16:colId xmlns:a16="http://schemas.microsoft.com/office/drawing/2014/main" val="921462105"/>
                    </a:ext>
                  </a:extLst>
                </a:gridCol>
                <a:gridCol w="712301">
                  <a:extLst>
                    <a:ext uri="{9D8B030D-6E8A-4147-A177-3AD203B41FA5}">
                      <a16:colId xmlns:a16="http://schemas.microsoft.com/office/drawing/2014/main" val="3428269596"/>
                    </a:ext>
                  </a:extLst>
                </a:gridCol>
                <a:gridCol w="760430">
                  <a:extLst>
                    <a:ext uri="{9D8B030D-6E8A-4147-A177-3AD203B41FA5}">
                      <a16:colId xmlns:a16="http://schemas.microsoft.com/office/drawing/2014/main" val="3936099378"/>
                    </a:ext>
                  </a:extLst>
                </a:gridCol>
              </a:tblGrid>
              <a:tr h="418465">
                <a:tc>
                  <a:txBody>
                    <a:bodyPr/>
                    <a:lstStyle/>
                    <a:p>
                      <a:pPr algn="ctr">
                        <a:lnSpc>
                          <a:spcPct val="107000"/>
                        </a:lnSpc>
                        <a:spcAft>
                          <a:spcPts val="800"/>
                        </a:spcAft>
                      </a:pP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I can make it on my own, without assistance</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Family</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NGO assisting PwD</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Public state organisation</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Travel agency</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TDM organisation</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Tourist information office</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0ther </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latin typeface="+mn-lt"/>
                        </a:rPr>
                        <a:t>Totals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709799438"/>
                  </a:ext>
                </a:extLst>
              </a:tr>
              <a:tr h="200025">
                <a:tc>
                  <a:txBody>
                    <a:bodyPr/>
                    <a:lstStyle/>
                    <a:p>
                      <a:pPr>
                        <a:lnSpc>
                          <a:spcPct val="107000"/>
                        </a:lnSpc>
                        <a:spcAft>
                          <a:spcPts val="800"/>
                        </a:spcAft>
                      </a:pPr>
                      <a:r>
                        <a:rPr lang="en-GB" sz="2000" kern="100" noProof="0">
                          <a:effectLst/>
                          <a:latin typeface="+mn-lt"/>
                        </a:rPr>
                        <a:t>All groups</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342</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655</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351</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25</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248</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5</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188</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latin typeface="+mn-lt"/>
                        </a:rPr>
                        <a:t>98</a:t>
                      </a:r>
                      <a:endParaRPr lang="en-GB" sz="2000" kern="100" noProof="0">
                        <a:effectLst/>
                        <a:latin typeface="+mn-lt"/>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dirty="0">
                          <a:effectLst/>
                          <a:latin typeface="+mn-lt"/>
                        </a:rPr>
                        <a:t>1,912</a:t>
                      </a:r>
                      <a:endParaRPr lang="en-GB" sz="2000" kern="100" noProof="0" dirty="0">
                        <a:effectLst/>
                        <a:latin typeface="+mn-lt"/>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17447824"/>
                  </a:ext>
                </a:extLst>
              </a:tr>
            </a:tbl>
          </a:graphicData>
        </a:graphic>
      </p:graphicFrame>
    </p:spTree>
    <p:extLst>
      <p:ext uri="{BB962C8B-B14F-4D97-AF65-F5344CB8AC3E}">
        <p14:creationId xmlns:p14="http://schemas.microsoft.com/office/powerpoint/2010/main" val="225418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49707" y="1952999"/>
            <a:ext cx="11687176" cy="1663858"/>
          </a:xfrm>
        </p:spPr>
        <p:txBody>
          <a:bodyPr>
            <a:noAutofit/>
          </a:bodyPr>
          <a:lstStyle/>
          <a:p>
            <a:pPr algn="l"/>
            <a:r>
              <a:rPr lang="en-GB" sz="2400" kern="100" dirty="0">
                <a:effectLst/>
                <a:latin typeface="Calibri" panose="020F0502020204030204" pitchFamily="34" charset="0"/>
                <a:ea typeface="Calibri" panose="020F0502020204030204" pitchFamily="34" charset="0"/>
              </a:rPr>
              <a:t>Finances also important in organising travel: respondents were asked the question ‘To whom can you turn for help if you need assistance in organising and implementing your travel?’ – most respondents finance trips </a:t>
            </a:r>
            <a:r>
              <a:rPr lang="en-GB" sz="2400" i="1" kern="100" dirty="0">
                <a:effectLst/>
                <a:latin typeface="Calibri" panose="020F0502020204030204" pitchFamily="34" charset="0"/>
                <a:ea typeface="Calibri" panose="020F0502020204030204" pitchFamily="34" charset="0"/>
              </a:rPr>
              <a:t>from their own budget</a:t>
            </a:r>
            <a:r>
              <a:rPr lang="en-GB" sz="2400" kern="100" dirty="0">
                <a:effectLst/>
                <a:latin typeface="Calibri" panose="020F0502020204030204" pitchFamily="34" charset="0"/>
                <a:ea typeface="Calibri" panose="020F0502020204030204" pitchFamily="34" charset="0"/>
              </a:rPr>
              <a:t> (613 responses) and </a:t>
            </a:r>
            <a:r>
              <a:rPr lang="en-GB" sz="2400" i="1" kern="100" dirty="0">
                <a:effectLst/>
                <a:latin typeface="Calibri" panose="020F0502020204030204" pitchFamily="34" charset="0"/>
                <a:ea typeface="Calibri" panose="020F0502020204030204" pitchFamily="34" charset="0"/>
              </a:rPr>
              <a:t>use help from family</a:t>
            </a:r>
            <a:r>
              <a:rPr lang="en-GB" sz="2400" kern="100" dirty="0">
                <a:effectLst/>
                <a:latin typeface="Calibri" panose="020F0502020204030204" pitchFamily="34" charset="0"/>
                <a:ea typeface="Calibri" panose="020F0502020204030204" pitchFamily="34" charset="0"/>
              </a:rPr>
              <a:t> (379 responses). They also </a:t>
            </a:r>
            <a:r>
              <a:rPr lang="en-GB" sz="2400" i="1" kern="100" dirty="0">
                <a:effectLst/>
                <a:latin typeface="Calibri" panose="020F0502020204030204" pitchFamily="34" charset="0"/>
                <a:ea typeface="Calibri" panose="020F0502020204030204" pitchFamily="34" charset="0"/>
              </a:rPr>
              <a:t>use several sources of financing mentioned in the survey</a:t>
            </a:r>
            <a:r>
              <a:rPr lang="en-GB" sz="2400" kern="100" dirty="0">
                <a:effectLst/>
                <a:latin typeface="Calibri" panose="020F0502020204030204" pitchFamily="34" charset="0"/>
                <a:ea typeface="Calibri" panose="020F0502020204030204" pitchFamily="34" charset="0"/>
              </a:rPr>
              <a:t> (261 responses) – </a:t>
            </a:r>
            <a:r>
              <a:rPr lang="en-GB" sz="2400" kern="100" dirty="0">
                <a:latin typeface="Calibri" panose="020F0502020204030204" pitchFamily="34" charset="0"/>
                <a:ea typeface="Calibri" panose="020F0502020204030204" pitchFamily="34" charset="0"/>
              </a:rPr>
              <a:t>r</a:t>
            </a:r>
            <a:r>
              <a:rPr lang="en-GB" sz="2400" kern="100" dirty="0">
                <a:effectLst/>
                <a:latin typeface="Calibri" panose="020F0502020204030204" pitchFamily="34" charset="0"/>
                <a:ea typeface="Calibri" panose="020F0502020204030204" pitchFamily="34" charset="0"/>
              </a:rPr>
              <a:t>espondents could indicate several options</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204992"/>
            <a:ext cx="9696450" cy="5914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finances</a:t>
            </a:r>
          </a:p>
        </p:txBody>
      </p:sp>
      <p:graphicFrame>
        <p:nvGraphicFramePr>
          <p:cNvPr id="11" name="Táblázat 10">
            <a:extLst>
              <a:ext uri="{FF2B5EF4-FFF2-40B4-BE49-F238E27FC236}">
                <a16:creationId xmlns:a16="http://schemas.microsoft.com/office/drawing/2014/main" id="{9EA71021-FCE9-4BDF-869E-FFFB67930513}"/>
              </a:ext>
            </a:extLst>
          </p:cNvPr>
          <p:cNvGraphicFramePr>
            <a:graphicFrameLocks noGrp="1"/>
          </p:cNvGraphicFramePr>
          <p:nvPr>
            <p:extLst>
              <p:ext uri="{D42A27DB-BD31-4B8C-83A1-F6EECF244321}">
                <p14:modId xmlns:p14="http://schemas.microsoft.com/office/powerpoint/2010/main" val="2349229906"/>
              </p:ext>
            </p:extLst>
          </p:nvPr>
        </p:nvGraphicFramePr>
        <p:xfrm>
          <a:off x="431951" y="3815319"/>
          <a:ext cx="10987889" cy="1275588"/>
        </p:xfrm>
        <a:graphic>
          <a:graphicData uri="http://schemas.openxmlformats.org/drawingml/2006/table">
            <a:tbl>
              <a:tblPr firstRow="1" firstCol="1" bandRow="1">
                <a:tableStyleId>{5C22544A-7EE6-4342-B048-85BDC9FD1C3A}</a:tableStyleId>
              </a:tblPr>
              <a:tblGrid>
                <a:gridCol w="1542160">
                  <a:extLst>
                    <a:ext uri="{9D8B030D-6E8A-4147-A177-3AD203B41FA5}">
                      <a16:colId xmlns:a16="http://schemas.microsoft.com/office/drawing/2014/main" val="163948752"/>
                    </a:ext>
                  </a:extLst>
                </a:gridCol>
                <a:gridCol w="1035789">
                  <a:extLst>
                    <a:ext uri="{9D8B030D-6E8A-4147-A177-3AD203B41FA5}">
                      <a16:colId xmlns:a16="http://schemas.microsoft.com/office/drawing/2014/main" val="3428078221"/>
                    </a:ext>
                  </a:extLst>
                </a:gridCol>
                <a:gridCol w="942975">
                  <a:extLst>
                    <a:ext uri="{9D8B030D-6E8A-4147-A177-3AD203B41FA5}">
                      <a16:colId xmlns:a16="http://schemas.microsoft.com/office/drawing/2014/main" val="2540341305"/>
                    </a:ext>
                  </a:extLst>
                </a:gridCol>
                <a:gridCol w="1162050">
                  <a:extLst>
                    <a:ext uri="{9D8B030D-6E8A-4147-A177-3AD203B41FA5}">
                      <a16:colId xmlns:a16="http://schemas.microsoft.com/office/drawing/2014/main" val="3337177808"/>
                    </a:ext>
                  </a:extLst>
                </a:gridCol>
                <a:gridCol w="1247775">
                  <a:extLst>
                    <a:ext uri="{9D8B030D-6E8A-4147-A177-3AD203B41FA5}">
                      <a16:colId xmlns:a16="http://schemas.microsoft.com/office/drawing/2014/main" val="3895476446"/>
                    </a:ext>
                  </a:extLst>
                </a:gridCol>
                <a:gridCol w="2031261">
                  <a:extLst>
                    <a:ext uri="{9D8B030D-6E8A-4147-A177-3AD203B41FA5}">
                      <a16:colId xmlns:a16="http://schemas.microsoft.com/office/drawing/2014/main" val="178363945"/>
                    </a:ext>
                  </a:extLst>
                </a:gridCol>
                <a:gridCol w="1600200">
                  <a:extLst>
                    <a:ext uri="{9D8B030D-6E8A-4147-A177-3AD203B41FA5}">
                      <a16:colId xmlns:a16="http://schemas.microsoft.com/office/drawing/2014/main" val="1491312345"/>
                    </a:ext>
                  </a:extLst>
                </a:gridCol>
                <a:gridCol w="1425679">
                  <a:extLst>
                    <a:ext uri="{9D8B030D-6E8A-4147-A177-3AD203B41FA5}">
                      <a16:colId xmlns:a16="http://schemas.microsoft.com/office/drawing/2014/main" val="56543082"/>
                    </a:ext>
                  </a:extLst>
                </a:gridCol>
              </a:tblGrid>
              <a:tr h="418465">
                <a:tc>
                  <a:txBody>
                    <a:bodyPr/>
                    <a:lstStyle/>
                    <a:p>
                      <a:pPr algn="ctr">
                        <a:lnSpc>
                          <a:spcPct val="107000"/>
                        </a:lnSpc>
                        <a:spcAft>
                          <a:spcPts val="800"/>
                        </a:spcAft>
                      </a:pP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0wn income</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Family</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Support (e.g. from NGO-s)</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State support</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I use several of the resources specified above</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TDM (I have no resources for travels)</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en-GB" sz="2000" kern="100" noProof="0">
                          <a:effectLst/>
                        </a:rPr>
                        <a:t>Totals</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632578111"/>
                  </a:ext>
                </a:extLst>
              </a:tr>
              <a:tr h="200025">
                <a:tc>
                  <a:txBody>
                    <a:bodyPr/>
                    <a:lstStyle/>
                    <a:p>
                      <a:pPr>
                        <a:lnSpc>
                          <a:spcPct val="107000"/>
                        </a:lnSpc>
                        <a:spcAft>
                          <a:spcPts val="800"/>
                        </a:spcAft>
                      </a:pPr>
                      <a:r>
                        <a:rPr lang="en-GB" sz="2000" kern="100" noProof="0">
                          <a:effectLst/>
                        </a:rPr>
                        <a:t>All groups</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rPr>
                        <a:t>613</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rPr>
                        <a:t>379</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rPr>
                        <a:t>80</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n-GB" sz="2000" kern="100" noProof="0">
                          <a:effectLst/>
                        </a:rPr>
                        <a:t>61</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rPr>
                        <a:t>261</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a:effectLst/>
                        </a:rPr>
                        <a:t>83</a:t>
                      </a:r>
                      <a:endParaRPr lang="en-GB" sz="2000" kern="100" noProof="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n-GB" sz="2000" kern="100" noProof="0" dirty="0">
                          <a:effectLst/>
                        </a:rPr>
                        <a:t>1,477</a:t>
                      </a:r>
                      <a:endParaRPr lang="en-GB" sz="2000" kern="100" noProof="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36284102"/>
                  </a:ext>
                </a:extLst>
              </a:tr>
            </a:tbl>
          </a:graphicData>
        </a:graphic>
      </p:graphicFrame>
    </p:spTree>
    <p:extLst>
      <p:ext uri="{BB962C8B-B14F-4D97-AF65-F5344CB8AC3E}">
        <p14:creationId xmlns:p14="http://schemas.microsoft.com/office/powerpoint/2010/main" val="39719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19760" y="2305051"/>
            <a:ext cx="11552479" cy="2879156"/>
          </a:xfrm>
        </p:spPr>
        <p:txBody>
          <a:bodyPr>
            <a:noAutofit/>
          </a:bodyPr>
          <a:lstStyle/>
          <a:p>
            <a:pPr algn="l"/>
            <a:r>
              <a:rPr lang="en-GB" sz="2600" kern="100" dirty="0">
                <a:effectLst/>
                <a:latin typeface="Calibri" panose="020F0502020204030204" pitchFamily="34" charset="0"/>
                <a:ea typeface="Calibri" panose="020F0502020204030204" pitchFamily="34" charset="0"/>
              </a:rPr>
              <a:t>The study also touched upon the issue of the form of travel, i.e. the type of group with which respondents would most like to go on a trip: ‘Please, indicate on a scale from 1 to 7 to what extent you agree with the following statements (1: do not agree at all; 7: fully agree)!’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Statements as follow: </a:t>
            </a:r>
            <a:r>
              <a:rPr lang="en-GB" sz="2600" i="1" kern="100" dirty="0">
                <a:effectLst/>
                <a:latin typeface="Calibri" panose="020F0502020204030204" pitchFamily="34" charset="0"/>
                <a:ea typeface="Calibri" panose="020F0502020204030204" pitchFamily="34" charset="0"/>
              </a:rPr>
              <a:t>I prefer to travel with programmes for people with disabilities</a:t>
            </a:r>
            <a:r>
              <a:rPr lang="en-GB" sz="2600" kern="100" dirty="0">
                <a:effectLst/>
                <a:latin typeface="Calibri" panose="020F0502020204030204" pitchFamily="34" charset="0"/>
                <a:ea typeface="Calibri" panose="020F0502020204030204" pitchFamily="34" charset="0"/>
              </a:rPr>
              <a:t>; </a:t>
            </a:r>
            <a:r>
              <a:rPr lang="en-GB" sz="2600" i="1" kern="100" dirty="0">
                <a:effectLst/>
                <a:latin typeface="Calibri" panose="020F0502020204030204" pitchFamily="34" charset="0"/>
                <a:ea typeface="Calibri" panose="020F0502020204030204" pitchFamily="34" charset="0"/>
              </a:rPr>
              <a:t>I prefer to travel with integrational programmes (designed for both disables and non-disabled travellers)</a:t>
            </a:r>
            <a:r>
              <a:rPr lang="en-GB" sz="2600" kern="100" dirty="0">
                <a:effectLst/>
                <a:latin typeface="Calibri" panose="020F0502020204030204" pitchFamily="34" charset="0"/>
                <a:ea typeface="Calibri" panose="020F0502020204030204" pitchFamily="34" charset="0"/>
              </a:rPr>
              <a:t>; </a:t>
            </a:r>
            <a:r>
              <a:rPr lang="en-GB" sz="2600" i="1" kern="100" dirty="0">
                <a:effectLst/>
                <a:latin typeface="Calibri" panose="020F0502020204030204" pitchFamily="34" charset="0"/>
                <a:ea typeface="Calibri" panose="020F0502020204030204" pitchFamily="34" charset="0"/>
              </a:rPr>
              <a:t>I prefer to travel with programmes that are not specifically designed for people with disabilities)</a:t>
            </a:r>
            <a:r>
              <a:rPr lang="en-GB" sz="2600" kern="100" dirty="0">
                <a:effectLst/>
                <a:latin typeface="Calibri" panose="020F0502020204030204" pitchFamily="34" charset="0"/>
                <a:ea typeface="Calibri" panose="020F0502020204030204" pitchFamily="34" charset="0"/>
              </a:rPr>
              <a:t>; </a:t>
            </a:r>
            <a:r>
              <a:rPr lang="en-GB" sz="2600" i="1" kern="100" dirty="0">
                <a:effectLst/>
                <a:latin typeface="Calibri" panose="020F0502020204030204" pitchFamily="34" charset="0"/>
                <a:ea typeface="Calibri" panose="020F0502020204030204" pitchFamily="34" charset="0"/>
              </a:rPr>
              <a:t>I prefer to travel without any assistance</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084760" y="1283031"/>
            <a:ext cx="96964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type of group with which respondents prefer travelling</a:t>
            </a:r>
          </a:p>
        </p:txBody>
      </p:sp>
    </p:spTree>
    <p:extLst>
      <p:ext uri="{BB962C8B-B14F-4D97-AF65-F5344CB8AC3E}">
        <p14:creationId xmlns:p14="http://schemas.microsoft.com/office/powerpoint/2010/main" val="105805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33350" y="1696838"/>
            <a:ext cx="11925300" cy="3470150"/>
          </a:xfrm>
        </p:spPr>
        <p:txBody>
          <a:bodyPr>
            <a:noAutofit/>
          </a:bodyPr>
          <a:lstStyle/>
          <a:p>
            <a:pPr algn="l">
              <a:lnSpc>
                <a:spcPts val="2200"/>
              </a:lnSpc>
            </a:pPr>
            <a:r>
              <a:rPr lang="en-GB" sz="2400" kern="100" dirty="0">
                <a:effectLst/>
                <a:latin typeface="Calibri" panose="020F0502020204030204" pitchFamily="34" charset="0"/>
                <a:ea typeface="Calibri" panose="020F0502020204030204" pitchFamily="34" charset="0"/>
              </a:rPr>
              <a:t>Respondents equally prefer </a:t>
            </a:r>
            <a:r>
              <a:rPr lang="en-GB" sz="2400" i="1" kern="100" dirty="0">
                <a:effectLst/>
                <a:latin typeface="Calibri" panose="020F0502020204030204" pitchFamily="34" charset="0"/>
                <a:ea typeface="Calibri" panose="020F0502020204030204" pitchFamily="34" charset="0"/>
              </a:rPr>
              <a:t>travelling with integrational programmes</a:t>
            </a:r>
            <a:r>
              <a:rPr lang="en-GB" sz="2400" kern="100" dirty="0">
                <a:effectLst/>
                <a:latin typeface="Calibri" panose="020F0502020204030204" pitchFamily="34" charset="0"/>
                <a:ea typeface="Calibri" panose="020F0502020204030204" pitchFamily="34" charset="0"/>
              </a:rPr>
              <a:t> (207 answers, 19%) and </a:t>
            </a:r>
            <a:r>
              <a:rPr lang="en-GB" sz="2400" i="1" kern="100" dirty="0">
                <a:effectLst/>
                <a:latin typeface="Calibri" panose="020F0502020204030204" pitchFamily="34" charset="0"/>
                <a:ea typeface="Calibri" panose="020F0502020204030204" pitchFamily="34" charset="0"/>
              </a:rPr>
              <a:t>individual travelling, without any assistance</a:t>
            </a:r>
            <a:r>
              <a:rPr lang="en-GB" sz="2400" kern="100" dirty="0">
                <a:effectLst/>
                <a:latin typeface="Calibri" panose="020F0502020204030204" pitchFamily="34" charset="0"/>
                <a:ea typeface="Calibri" panose="020F0502020204030204" pitchFamily="34" charset="0"/>
              </a:rPr>
              <a:t> (203 responses, 18.9%), slightly less respondents indicated </a:t>
            </a:r>
            <a:r>
              <a:rPr lang="en-GB" sz="2400" i="1" kern="100" dirty="0">
                <a:effectLst/>
                <a:latin typeface="Calibri" panose="020F0502020204030204" pitchFamily="34" charset="0"/>
                <a:ea typeface="Calibri" panose="020F0502020204030204" pitchFamily="34" charset="0"/>
              </a:rPr>
              <a:t>travelling with programmes that are not specifically designed for people with disabilities</a:t>
            </a:r>
            <a:r>
              <a:rPr lang="en-GB" sz="2400" kern="100" dirty="0">
                <a:effectLst/>
                <a:latin typeface="Calibri" panose="020F0502020204030204" pitchFamily="34" charset="0"/>
                <a:ea typeface="Calibri" panose="020F0502020204030204" pitchFamily="34" charset="0"/>
              </a:rPr>
              <a:t> (117 responses, 16%) and </a:t>
            </a:r>
            <a:r>
              <a:rPr lang="en-GB" sz="2400" i="1" kern="100" dirty="0">
                <a:effectLst/>
                <a:latin typeface="Calibri" panose="020F0502020204030204" pitchFamily="34" charset="0"/>
                <a:ea typeface="Calibri" panose="020F0502020204030204" pitchFamily="34" charset="0"/>
              </a:rPr>
              <a:t>travelling with programmes for people with disabilities</a:t>
            </a:r>
            <a:r>
              <a:rPr lang="en-GB" sz="2400" i="1" kern="100" dirty="0">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(165 responses, 15%). Taking into account the last 3 results, from 5-7, the scores are also distributed evenly in all groups, with the least emphasis on the first of the mentioned variants: </a:t>
            </a:r>
            <a:r>
              <a:rPr lang="en-GB" sz="2400" i="1" kern="100" dirty="0">
                <a:effectLst/>
                <a:latin typeface="Calibri" panose="020F0502020204030204" pitchFamily="34" charset="0"/>
                <a:ea typeface="Calibri" panose="020F0502020204030204" pitchFamily="34" charset="0"/>
              </a:rPr>
              <a:t>I prefer to travel with programmes for people with disabilities</a:t>
            </a:r>
            <a:r>
              <a:rPr lang="en-GB" sz="2400" kern="100" dirty="0">
                <a:effectLst/>
                <a:latin typeface="Calibri" panose="020F0502020204030204" pitchFamily="34" charset="0"/>
                <a:ea typeface="Calibri" panose="020F0502020204030204" pitchFamily="34" charset="0"/>
              </a:rPr>
              <a:t> – 350 answers, 32%; </a:t>
            </a:r>
            <a:r>
              <a:rPr lang="en-GB" sz="2400" i="1" kern="100" dirty="0">
                <a:effectLst/>
                <a:latin typeface="Calibri" panose="020F0502020204030204" pitchFamily="34" charset="0"/>
                <a:ea typeface="Calibri" panose="020F0502020204030204" pitchFamily="34" charset="0"/>
              </a:rPr>
              <a:t>I prefer to travel with integrational programmes (designed for both disables and non-disabled travellers)</a:t>
            </a:r>
            <a:r>
              <a:rPr lang="en-GB" sz="2400" kern="100" dirty="0">
                <a:effectLst/>
                <a:latin typeface="Calibri" panose="020F0502020204030204" pitchFamily="34" charset="0"/>
                <a:ea typeface="Calibri" panose="020F0502020204030204" pitchFamily="34" charset="0"/>
              </a:rPr>
              <a:t> – 381 responses, 35%; </a:t>
            </a:r>
            <a:r>
              <a:rPr lang="en-GB" sz="2400" i="1" kern="100" dirty="0">
                <a:effectLst/>
                <a:latin typeface="Calibri" panose="020F0502020204030204" pitchFamily="34" charset="0"/>
                <a:ea typeface="Calibri" panose="020F0502020204030204" pitchFamily="34" charset="0"/>
              </a:rPr>
              <a:t>I prefer to travel with programmes that are not specifically designed for people with disabilities</a:t>
            </a:r>
            <a:r>
              <a:rPr lang="en-GB" sz="2400" kern="100" dirty="0">
                <a:effectLst/>
                <a:latin typeface="Calibri" panose="020F0502020204030204" pitchFamily="34" charset="0"/>
                <a:ea typeface="Calibri" panose="020F0502020204030204" pitchFamily="34" charset="0"/>
              </a:rPr>
              <a:t> – 373 responses, 34%; </a:t>
            </a:r>
            <a:r>
              <a:rPr lang="en-GB" sz="2400" i="1" kern="100" dirty="0">
                <a:effectLst/>
                <a:latin typeface="Calibri" panose="020F0502020204030204" pitchFamily="34" charset="0"/>
                <a:ea typeface="Calibri" panose="020F0502020204030204" pitchFamily="34" charset="0"/>
              </a:rPr>
              <a:t>I prefer to travel without any assistance</a:t>
            </a:r>
            <a:r>
              <a:rPr lang="en-GB" sz="2400" kern="100" dirty="0">
                <a:effectLst/>
                <a:latin typeface="Calibri" panose="020F0502020204030204" pitchFamily="34" charset="0"/>
                <a:ea typeface="Calibri" panose="020F0502020204030204" pitchFamily="34" charset="0"/>
              </a:rPr>
              <a:t> – 373 responses, 34.7%. However, taking into account only the result 1 – do not agree at all, respondents generally indicated trips </a:t>
            </a:r>
            <a:r>
              <a:rPr lang="en-GB" sz="2400" i="1" kern="100" dirty="0">
                <a:effectLst/>
                <a:latin typeface="Calibri" panose="020F0502020204030204" pitchFamily="34" charset="0"/>
                <a:ea typeface="Calibri" panose="020F0502020204030204" pitchFamily="34" charset="0"/>
              </a:rPr>
              <a:t>organised without any assistance </a:t>
            </a:r>
            <a:r>
              <a:rPr lang="en-GB" sz="2400" kern="100" dirty="0">
                <a:effectLst/>
                <a:latin typeface="Calibri" panose="020F0502020204030204" pitchFamily="34" charset="0"/>
                <a:ea typeface="Calibri" panose="020F0502020204030204" pitchFamily="34" charset="0"/>
              </a:rPr>
              <a:t>(388 responses, 36%)</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19100" y="1071678"/>
            <a:ext cx="11258550" cy="696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type of programme to travel with</a:t>
            </a:r>
          </a:p>
        </p:txBody>
      </p:sp>
    </p:spTree>
    <p:extLst>
      <p:ext uri="{BB962C8B-B14F-4D97-AF65-F5344CB8AC3E}">
        <p14:creationId xmlns:p14="http://schemas.microsoft.com/office/powerpoint/2010/main" val="112997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6687" y="2203343"/>
            <a:ext cx="11858625" cy="3071969"/>
          </a:xfrm>
        </p:spPr>
        <p:txBody>
          <a:bodyPr>
            <a:noAutofit/>
          </a:bodyPr>
          <a:lstStyle/>
          <a:p>
            <a:pPr algn="l">
              <a:lnSpc>
                <a:spcPts val="26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I</a:t>
            </a:r>
            <a:r>
              <a:rPr lang="en-GB" sz="2600" kern="100" dirty="0">
                <a:effectLst/>
                <a:latin typeface="Calibri" panose="020F0502020204030204" pitchFamily="34" charset="0"/>
                <a:ea typeface="Calibri" panose="020F0502020204030204" pitchFamily="34" charset="0"/>
                <a:cs typeface="Calibri" panose="020F0502020204030204" pitchFamily="34" charset="0"/>
              </a:rPr>
              <a:t>n </a:t>
            </a:r>
            <a:r>
              <a:rPr lang="en-GB" sz="2600" i="1" kern="100" dirty="0">
                <a:effectLst/>
                <a:latin typeface="Calibri" panose="020F0502020204030204" pitchFamily="34" charset="0"/>
                <a:ea typeface="Calibri" panose="020F0502020204030204" pitchFamily="34" charset="0"/>
                <a:cs typeface="Calibri" panose="020F0502020204030204" pitchFamily="34" charset="0"/>
              </a:rPr>
              <a:t>programmes for 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respondents with intellectual disability (39%) and with multiple disabilities (21%) would be most willing to participate (result 7 – I fully agree), the least willing, though (result 1 – I do not agree at all) respondents with temporary disability (42%) and with obstacles related to age (38%). </a:t>
            </a:r>
            <a:r>
              <a:rPr lang="en-GB" sz="2600" i="1" kern="100" dirty="0">
                <a:effectLst/>
                <a:latin typeface="Calibri" panose="020F0502020204030204" pitchFamily="34" charset="0"/>
                <a:ea typeface="Calibri" panose="020F0502020204030204" pitchFamily="34" charset="0"/>
                <a:cs typeface="Calibri" panose="020F0502020204030204" pitchFamily="34" charset="0"/>
              </a:rPr>
              <a:t>Integrational programmes (designed for both disables and non-disabled travellers</a:t>
            </a:r>
            <a:r>
              <a:rPr lang="en-GB" sz="2600" kern="100" dirty="0">
                <a:effectLst/>
                <a:latin typeface="Calibri" panose="020F0502020204030204" pitchFamily="34" charset="0"/>
                <a:ea typeface="Calibri" panose="020F0502020204030204" pitchFamily="34" charset="0"/>
                <a:cs typeface="Calibri" panose="020F0502020204030204" pitchFamily="34" charset="0"/>
              </a:rPr>
              <a:t> would be most willingly chosen (score 7 – I fully agree) by respondents with multiple disability (24%) and intellectual disability (27%) and the least willingly (score 1 – I do not agree at all) by respondents indicating other disabilities (27%), with temporary disability (25%), locomotive disability (24%) and with obstacles related to age (23%)</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52425" y="1181324"/>
            <a:ext cx="1131570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correlation of preferred type of programme and individual types of disabilities</a:t>
            </a:r>
          </a:p>
        </p:txBody>
      </p:sp>
    </p:spTree>
    <p:extLst>
      <p:ext uri="{BB962C8B-B14F-4D97-AF65-F5344CB8AC3E}">
        <p14:creationId xmlns:p14="http://schemas.microsoft.com/office/powerpoint/2010/main" val="319632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a:latin typeface="+mn-lt"/>
              </a:rPr>
              <a:t>11. </a:t>
            </a:r>
            <a:r>
              <a:rPr lang="en-GB" sz="3600" b="1" dirty="0">
                <a:latin typeface="+mn-lt"/>
              </a:rPr>
              <a:t>Analysis of travel patterns of people with disabilities based on primary research experiences in partner countries</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6687" y="2203343"/>
            <a:ext cx="11858625" cy="3010969"/>
          </a:xfrm>
        </p:spPr>
        <p:txBody>
          <a:bodyPr>
            <a:noAutofit/>
          </a:bodyPr>
          <a:lstStyle/>
          <a:p>
            <a:pPr algn="l">
              <a:lnSpc>
                <a:spcPts val="2600"/>
              </a:lnSpc>
            </a:pPr>
            <a:r>
              <a:rPr lang="en-GB" sz="2600" i="1" kern="100" dirty="0">
                <a:effectLst/>
                <a:latin typeface="Calibri" panose="020F0502020204030204" pitchFamily="34" charset="0"/>
                <a:ea typeface="Calibri" panose="020F0502020204030204" pitchFamily="34" charset="0"/>
                <a:cs typeface="Calibri" panose="020F0502020204030204" pitchFamily="34" charset="0"/>
              </a:rPr>
              <a:t>Programmes that are not specifically designed for 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are preferred (result 7 – I fully agree) by respondents with ASD (22%), other disabilities (21%) and locomotive disabilities (20%). On the other hand, this form of travel corresponds least (score 1 – I do not agree at all) to people with intellectual disability (29%), with multiple disabilities (25%) and those indicating other disabilities (25%). Respondents with other disabilities (40%) and hearing problems (29%) would prefer to travel (score 7 – I fully agree) </a:t>
            </a:r>
            <a:r>
              <a:rPr lang="en-GB" sz="2600" i="1" kern="100" dirty="0">
                <a:effectLst/>
                <a:latin typeface="Calibri" panose="020F0502020204030204" pitchFamily="34" charset="0"/>
                <a:ea typeface="Calibri" panose="020F0502020204030204" pitchFamily="34" charset="0"/>
                <a:cs typeface="Calibri" panose="020F0502020204030204" pitchFamily="34" charset="0"/>
              </a:rPr>
              <a:t>without any assistance</a:t>
            </a:r>
            <a:r>
              <a:rPr lang="en-GB" sz="2600" kern="100" dirty="0">
                <a:effectLst/>
                <a:latin typeface="Calibri" panose="020F0502020204030204" pitchFamily="34" charset="0"/>
                <a:ea typeface="Calibri" panose="020F0502020204030204" pitchFamily="34" charset="0"/>
                <a:cs typeface="Calibri" panose="020F0502020204030204" pitchFamily="34" charset="0"/>
              </a:rPr>
              <a:t>. This form of travel would not be chosen (score 1 – I do not agree at all), by respondents with intellectual disability (70%) and with multiple disabilities (47%)</a:t>
            </a:r>
            <a:endParaRPr lang="hu-HU"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552450" y="1181324"/>
            <a:ext cx="10953750" cy="1022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 correlation of preferred type of programme and individual types of disabilities</a:t>
            </a:r>
          </a:p>
        </p:txBody>
      </p:sp>
    </p:spTree>
    <p:extLst>
      <p:ext uri="{BB962C8B-B14F-4D97-AF65-F5344CB8AC3E}">
        <p14:creationId xmlns:p14="http://schemas.microsoft.com/office/powerpoint/2010/main" val="2605096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70104" y="1941467"/>
            <a:ext cx="11851792" cy="3099204"/>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Respondents were asked to rate how often they travel for each of the following 12 purposes – cultural, wellness, medical, active (sport), business, religious, nature trip, shopping, city sightseeing, visiting relatives and friends, visiting a concert, sporting event, exhibition, culinary, on a 4-point scale, 1 means – never, 2 -rarely, 3 – often, 4 – very often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Generally speaking, respondents mostly (score 4) indicated visiting relatives and friends (393 responses out of 1083, 35.92%), nature trip (298 responses out of 1094, 27,23%) and culture (271 answers out of 1088, 24.9%) as the main purpose of their trips. The least common (result 1) is a business goal (750 answers out of 1053, 71.22%)</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60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100"/>
              </a:lnSpc>
            </a:pPr>
            <a:r>
              <a:rPr lang="en-GB" sz="3600" b="1" dirty="0">
                <a:latin typeface="+mn-lt"/>
              </a:rPr>
              <a:t>Travel habits of PWD –</a:t>
            </a:r>
            <a:r>
              <a:rPr lang="hu-HU" sz="3600" b="1" dirty="0">
                <a:latin typeface="+mn-lt"/>
              </a:rPr>
              <a:t> </a:t>
            </a:r>
            <a:r>
              <a:rPr lang="en-GB" sz="3600" b="1" dirty="0">
                <a:latin typeface="+mn-lt"/>
              </a:rPr>
              <a:t>main purpose of the trip</a:t>
            </a:r>
          </a:p>
        </p:txBody>
      </p:sp>
    </p:spTree>
    <p:extLst>
      <p:ext uri="{BB962C8B-B14F-4D97-AF65-F5344CB8AC3E}">
        <p14:creationId xmlns:p14="http://schemas.microsoft.com/office/powerpoint/2010/main" val="72243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76226" y="1796757"/>
            <a:ext cx="11810999" cy="3442653"/>
          </a:xfrm>
        </p:spPr>
        <p:txBody>
          <a:bodyPr>
            <a:noAutofit/>
          </a:bodyPr>
          <a:lstStyle/>
          <a:p>
            <a:pPr algn="l">
              <a:lnSpc>
                <a:spcPts val="2200"/>
              </a:lnSpc>
            </a:pPr>
            <a:r>
              <a:rPr lang="en-GB" sz="2200" kern="100" dirty="0">
                <a:effectLst/>
                <a:latin typeface="Calibri" panose="020F0502020204030204" pitchFamily="34" charset="0"/>
                <a:ea typeface="Times New Roman" panose="02020603050405020304" pitchFamily="18" charset="0"/>
              </a:rPr>
              <a:t>Question: ‘Do you travel for recreational purposes?’ – of 1,175 respondents, 1,166 answered, of which 15% do not travel for recreational purposes, 49% travel with assistance, and 36% travel alone. The most “No” answers for a given type of disability were given by participants who had multiple disability (22%), obstacle related to age (18%) and psychosocial disability (17%). Fewest “No” answers were given by </a:t>
            </a:r>
            <a:r>
              <a:rPr lang="en-GB" sz="2200" kern="100" dirty="0" err="1">
                <a:effectLst/>
                <a:latin typeface="Calibri" panose="020F0502020204030204" pitchFamily="34" charset="0"/>
                <a:ea typeface="Times New Roman" panose="02020603050405020304" pitchFamily="18" charset="0"/>
              </a:rPr>
              <a:t>PwD</a:t>
            </a:r>
            <a:r>
              <a:rPr lang="en-GB" sz="2200" kern="100" dirty="0">
                <a:effectLst/>
                <a:latin typeface="Calibri" panose="020F0502020204030204" pitchFamily="34" charset="0"/>
                <a:ea typeface="Times New Roman" panose="02020603050405020304" pitchFamily="18" charset="0"/>
              </a:rPr>
              <a:t> from the speech (3%), hearing (6%) and sight (8%) groups. Those who most often travel for recreational purposes with assistance are people with intellectual disability (73%), sight (59%), locomotor and ASD (58%). The least likely disabled individuals to travel for recreational purposes with assistance are those with obstacle related to age (12%), speech (21%), and hearing (24%). Those who most often travel alone for recreational purposes include individuals with speech (76%), obstacle related to age (70%), and hearing (70%). In contrast, individuals who travel least often for recreational purposes on their own are those with intellectual disability (18%), locomotive disability (28%), and multiple disability (28%)</a:t>
            </a:r>
            <a:endParaRPr lang="en-GB" sz="22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78284" y="1218390"/>
            <a:ext cx="116585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Travel frequency of </a:t>
            </a:r>
            <a:r>
              <a:rPr lang="en-GB" sz="3600" b="1" kern="100" dirty="0" err="1">
                <a:effectLst/>
                <a:latin typeface="+mn-lt"/>
                <a:ea typeface="Calibri" panose="020F0502020204030204" pitchFamily="34" charset="0"/>
              </a:rPr>
              <a:t>PwD</a:t>
            </a:r>
            <a:r>
              <a:rPr lang="en-GB" sz="3600" b="1" kern="100" dirty="0">
                <a:effectLst/>
                <a:latin typeface="+mn-lt"/>
                <a:ea typeface="Calibri" panose="020F0502020204030204" pitchFamily="34" charset="0"/>
              </a:rPr>
              <a:t> </a:t>
            </a:r>
            <a:r>
              <a:rPr lang="en-GB" sz="3600" b="1" dirty="0">
                <a:latin typeface="+mn-lt"/>
              </a:rPr>
              <a:t>by type of disability</a:t>
            </a:r>
            <a:endParaRPr lang="en-GB" sz="3600" dirty="0">
              <a:latin typeface="+mn-lt"/>
            </a:endParaRPr>
          </a:p>
        </p:txBody>
      </p:sp>
    </p:spTree>
    <p:extLst>
      <p:ext uri="{BB962C8B-B14F-4D97-AF65-F5344CB8AC3E}">
        <p14:creationId xmlns:p14="http://schemas.microsoft.com/office/powerpoint/2010/main" val="111409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600" y="2221380"/>
            <a:ext cx="11734799" cy="2976072"/>
          </a:xfrm>
        </p:spPr>
        <p:txBody>
          <a:bodyPr>
            <a:noAutofit/>
          </a:bodyPr>
          <a:lstStyle/>
          <a:p>
            <a:pPr algn="l"/>
            <a:r>
              <a:rPr lang="en-GB" sz="2600" kern="100" dirty="0">
                <a:effectLst/>
                <a:latin typeface="Calibri" panose="020F0502020204030204" pitchFamily="34" charset="0"/>
                <a:ea typeface="Calibri" panose="020F0502020204030204" pitchFamily="34" charset="0"/>
              </a:rPr>
              <a:t>Of</a:t>
            </a:r>
            <a:r>
              <a:rPr lang="en-GB" sz="2600" kern="100" dirty="0">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1,175 respondents, 1,103 answered this question, of which 21% did not encounter difficulties related to the use of transportation, while 17% of respondents very often encountered difficulties during this</a:t>
            </a:r>
            <a:br>
              <a:rPr lang="en-GB" sz="2600" kern="100" dirty="0">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Analysing the data in terms of types of disabilities, it should be stated that the types of disabilities that encounter the least problems during the use of transportation are: Other, Obstacle related to my age, Temporary disabilities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encounter the greatest problems during the use of transportation are: Locomotive, Multiple disability, ASD</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309646"/>
            <a:ext cx="11398733" cy="9394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performing specific activities of </a:t>
            </a:r>
            <a:r>
              <a:rPr lang="en-GB" sz="3200" b="1" kern="100" dirty="0" err="1">
                <a:effectLst/>
                <a:latin typeface="Calibri" panose="020F0502020204030204" pitchFamily="34" charset="0"/>
                <a:ea typeface="Calibri" panose="020F0502020204030204" pitchFamily="34" charset="0"/>
              </a:rPr>
              <a:t>PwD</a:t>
            </a:r>
            <a:r>
              <a:rPr lang="en-GB" sz="3200" b="1" kern="100" dirty="0">
                <a:effectLst/>
                <a:latin typeface="Calibri" panose="020F0502020204030204" pitchFamily="34" charset="0"/>
                <a:ea typeface="Calibri" panose="020F0502020204030204" pitchFamily="34" charset="0"/>
              </a:rPr>
              <a:t> when travelling – use </a:t>
            </a:r>
            <a:r>
              <a:rPr lang="en-GB" sz="3200" b="1" kern="100" dirty="0">
                <a:latin typeface="Calibri" panose="020F0502020204030204" pitchFamily="34" charset="0"/>
                <a:ea typeface="Calibri" panose="020F0502020204030204" pitchFamily="34" charset="0"/>
              </a:rPr>
              <a:t>o</a:t>
            </a:r>
            <a:r>
              <a:rPr lang="en-GB" sz="3200" b="1" kern="100" dirty="0">
                <a:effectLst/>
                <a:latin typeface="Calibri" panose="020F0502020204030204" pitchFamily="34" charset="0"/>
                <a:ea typeface="Calibri" panose="020F0502020204030204" pitchFamily="34" charset="0"/>
              </a:rPr>
              <a:t>f transportation </a:t>
            </a:r>
            <a:endParaRPr lang="en-GB" sz="3200" b="1" dirty="0">
              <a:latin typeface="+mn-lt"/>
            </a:endParaRPr>
          </a:p>
        </p:txBody>
      </p:sp>
    </p:spTree>
    <p:extLst>
      <p:ext uri="{BB962C8B-B14F-4D97-AF65-F5344CB8AC3E}">
        <p14:creationId xmlns:p14="http://schemas.microsoft.com/office/powerpoint/2010/main" val="104583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96633" y="2280001"/>
            <a:ext cx="11398733" cy="2918700"/>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1,093 answered this question, of which 26% did not encounter difficulties related to the use of accommodation, while 13% of respondents very often encountered difficulties during the use of accommodation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Analysing the data in terms of types of disabilities: the types of disabilities that encounter the least problems during the use of accommodation are Other, Obstacle related to my age, Temporary disability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encounter the greatest problems when using accommodation are: Locomotive, Multiple disability, Intellectual disability and ASD</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422909"/>
            <a:ext cx="11398733"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a:t>
            </a:r>
            <a:r>
              <a:rPr lang="en-GB" sz="3200" b="1" kern="100" dirty="0">
                <a:latin typeface="Calibri" panose="020F0502020204030204" pitchFamily="34" charset="0"/>
              </a:rPr>
              <a:t>performing specific activities of </a:t>
            </a:r>
            <a:r>
              <a:rPr lang="en-GB" sz="3200" b="1" kern="100" dirty="0" err="1">
                <a:latin typeface="Calibri" panose="020F0502020204030204" pitchFamily="34" charset="0"/>
              </a:rPr>
              <a:t>PwD</a:t>
            </a:r>
            <a:r>
              <a:rPr lang="en-GB" sz="3200" b="1" kern="100" dirty="0">
                <a:latin typeface="Calibri" panose="020F0502020204030204" pitchFamily="34" charset="0"/>
              </a:rPr>
              <a:t> when travelling – use of accommodation </a:t>
            </a:r>
          </a:p>
        </p:txBody>
      </p:sp>
    </p:spTree>
    <p:extLst>
      <p:ext uri="{BB962C8B-B14F-4D97-AF65-F5344CB8AC3E}">
        <p14:creationId xmlns:p14="http://schemas.microsoft.com/office/powerpoint/2010/main" val="218759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38150" y="2286001"/>
            <a:ext cx="11398733" cy="2953410"/>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1,085 answered this question, of which 28% did not encounter difficulties related to the use of a catering facility, while 9% of respondents very often encountered difficulties when using a catering facility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types of disabilities that encounter the least problems when using a catering facility are: Obstacle related to my age, Temporary disability, Intellectual disability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encounter the greatest problems when using a catering facility are: Multiple disability, ASD, Intellectual disability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245237"/>
            <a:ext cx="11398733" cy="9440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a:t>
            </a:r>
            <a:r>
              <a:rPr lang="en-GB" sz="3200" b="1" kern="100" dirty="0">
                <a:latin typeface="Calibri" panose="020F0502020204030204" pitchFamily="34" charset="0"/>
              </a:rPr>
              <a:t>performing specific activities of </a:t>
            </a:r>
            <a:r>
              <a:rPr lang="en-GB" sz="3200" b="1" kern="100" dirty="0" err="1">
                <a:latin typeface="Calibri" panose="020F0502020204030204" pitchFamily="34" charset="0"/>
              </a:rPr>
              <a:t>PwD</a:t>
            </a:r>
            <a:r>
              <a:rPr lang="en-GB" sz="3200" b="1" kern="100" dirty="0">
                <a:latin typeface="Calibri" panose="020F0502020204030204" pitchFamily="34" charset="0"/>
              </a:rPr>
              <a:t> when travelling –use of catering facilities </a:t>
            </a:r>
          </a:p>
        </p:txBody>
      </p:sp>
    </p:spTree>
    <p:extLst>
      <p:ext uri="{BB962C8B-B14F-4D97-AF65-F5344CB8AC3E}">
        <p14:creationId xmlns:p14="http://schemas.microsoft.com/office/powerpoint/2010/main" val="3715304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23850" y="2214107"/>
            <a:ext cx="11513033" cy="2943885"/>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1,063 answered this question, of which 21% did not encounter difficulties related to sport activities, while 18% of respondents very often encountered difficulties when using sport activities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types of disabilities that encounter the least problems when using sport activities are Psychosocial disabilities, ASD and Obstacle related to my age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encounter the greatest problems when using sports activities are: Locomotive, Multiple disability and Intellectual disability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1"/>
            <a:ext cx="11398733" cy="989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a:t>
            </a:r>
            <a:r>
              <a:rPr lang="en-GB" sz="3200" b="1" kern="100" dirty="0">
                <a:latin typeface="Calibri" panose="020F0502020204030204" pitchFamily="34" charset="0"/>
              </a:rPr>
              <a:t>performing specific activities of </a:t>
            </a:r>
            <a:r>
              <a:rPr lang="en-GB" sz="3200" b="1" kern="100" dirty="0" err="1">
                <a:latin typeface="Calibri" panose="020F0502020204030204" pitchFamily="34" charset="0"/>
              </a:rPr>
              <a:t>PwD</a:t>
            </a:r>
            <a:r>
              <a:rPr lang="en-GB" sz="3200" b="1" kern="100" dirty="0">
                <a:latin typeface="Calibri" panose="020F0502020204030204" pitchFamily="34" charset="0"/>
              </a:rPr>
              <a:t> when travelling – sport activities </a:t>
            </a:r>
          </a:p>
        </p:txBody>
      </p:sp>
    </p:spTree>
    <p:extLst>
      <p:ext uri="{BB962C8B-B14F-4D97-AF65-F5344CB8AC3E}">
        <p14:creationId xmlns:p14="http://schemas.microsoft.com/office/powerpoint/2010/main" val="1932961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38150" y="2310082"/>
            <a:ext cx="11468100" cy="2921479"/>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1,085 answered this question, of which 20% did not encounter difficulties related to visiting attractions, while 12% of respondents very often encountered difficulties during visiting attractions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types of disabilities to encounter the least problems during visiting attractions are: other, obstacle related to my age, temporary disability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encounter the greatest problems during visiting attractions are: Locomotive, Multiple disability, Intellectual disability and Sight</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0"/>
            <a:ext cx="11398733" cy="1025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a:t>
            </a:r>
            <a:r>
              <a:rPr lang="en-GB" sz="3200" b="1" kern="100" dirty="0">
                <a:latin typeface="Calibri" panose="020F0502020204030204" pitchFamily="34" charset="0"/>
              </a:rPr>
              <a:t>performing specific activities of </a:t>
            </a:r>
            <a:r>
              <a:rPr lang="en-GB" sz="3200" b="1" kern="100" dirty="0" err="1">
                <a:latin typeface="Calibri" panose="020F0502020204030204" pitchFamily="34" charset="0"/>
              </a:rPr>
              <a:t>PwD</a:t>
            </a:r>
            <a:r>
              <a:rPr lang="en-GB" sz="3200" b="1" kern="100" dirty="0">
                <a:latin typeface="Calibri" panose="020F0502020204030204" pitchFamily="34" charset="0"/>
              </a:rPr>
              <a:t> when travelling – visiting attractions</a:t>
            </a:r>
          </a:p>
        </p:txBody>
      </p:sp>
    </p:spTree>
    <p:extLst>
      <p:ext uri="{BB962C8B-B14F-4D97-AF65-F5344CB8AC3E}">
        <p14:creationId xmlns:p14="http://schemas.microsoft.com/office/powerpoint/2010/main" val="396434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70116" y="2206868"/>
            <a:ext cx="11734799" cy="2946157"/>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1,099 answered this question, of which 20% did not encounter difficulties related to lack of reliable information on real accessibility, while 19% of respondents very often encountered such difficulties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the types of disabilities that are least likely to encounter problems related to lack of reliable information on real accessibility are: psychosocial disability, other, temporary disability and obstacle related to my age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Types of disabilities that are most likely to encounter problems related to lack of reliable information on real accessibility are: Locomotive, Multiple disability and Sight</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0"/>
            <a:ext cx="11398733" cy="1025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Difficulty in </a:t>
            </a:r>
            <a:r>
              <a:rPr lang="en-GB" sz="3200" b="1" kern="100" dirty="0">
                <a:latin typeface="Calibri" panose="020F0502020204030204" pitchFamily="34" charset="0"/>
              </a:rPr>
              <a:t>performing specific activities of </a:t>
            </a:r>
            <a:r>
              <a:rPr lang="en-GB" sz="3200" b="1" kern="100" dirty="0" err="1">
                <a:latin typeface="Calibri" panose="020F0502020204030204" pitchFamily="34" charset="0"/>
              </a:rPr>
              <a:t>PwD</a:t>
            </a:r>
            <a:r>
              <a:rPr lang="en-GB" sz="3200" b="1" kern="100" dirty="0">
                <a:latin typeface="Calibri" panose="020F0502020204030204" pitchFamily="34" charset="0"/>
              </a:rPr>
              <a:t> when travelling</a:t>
            </a:r>
            <a:r>
              <a:rPr lang="hu-HU" sz="3200" b="1" kern="100" dirty="0">
                <a:latin typeface="Calibri" panose="020F0502020204030204" pitchFamily="34" charset="0"/>
              </a:rPr>
              <a:t> – </a:t>
            </a:r>
            <a:r>
              <a:rPr lang="en-GB" sz="3200" b="1" kern="100" dirty="0">
                <a:latin typeface="Calibri" panose="020F0502020204030204" pitchFamily="34" charset="0"/>
              </a:rPr>
              <a:t>lack of reliable information on real accessibility</a:t>
            </a:r>
          </a:p>
        </p:txBody>
      </p:sp>
    </p:spTree>
    <p:extLst>
      <p:ext uri="{BB962C8B-B14F-4D97-AF65-F5344CB8AC3E}">
        <p14:creationId xmlns:p14="http://schemas.microsoft.com/office/powerpoint/2010/main" val="278772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59192" y="2226415"/>
            <a:ext cx="11156647" cy="2762484"/>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1,141 answered this question, of which 45% did not need assistance while travelling, 55% of respondents declared that they used assistance while travelling</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the types of disabilities: the types of disabilities that need the least help while travelling are: speech, intellectual disability and psychosocial disability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People who need the most help are those who have disabilities such as: Locomotive, Sight and Multiple disability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50" y="1181331"/>
            <a:ext cx="11398733"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Travel habits of people with disabilities –</a:t>
            </a:r>
            <a:r>
              <a:rPr lang="hu-HU" sz="3200" b="1" dirty="0">
                <a:latin typeface="+mn-lt"/>
              </a:rPr>
              <a:t> </a:t>
            </a:r>
            <a:r>
              <a:rPr lang="en-GB" sz="3200" b="1" dirty="0">
                <a:latin typeface="+mn-lt"/>
              </a:rPr>
              <a:t>use </a:t>
            </a:r>
            <a:r>
              <a:rPr lang="hu-HU" sz="3200" b="1" dirty="0">
                <a:latin typeface="+mn-lt"/>
              </a:rPr>
              <a:t>of </a:t>
            </a:r>
            <a:r>
              <a:rPr lang="en-GB" sz="3200" b="1" dirty="0">
                <a:latin typeface="+mn-lt"/>
              </a:rPr>
              <a:t>aid during travels</a:t>
            </a:r>
          </a:p>
        </p:txBody>
      </p:sp>
    </p:spTree>
    <p:extLst>
      <p:ext uri="{BB962C8B-B14F-4D97-AF65-F5344CB8AC3E}">
        <p14:creationId xmlns:p14="http://schemas.microsoft.com/office/powerpoint/2010/main" val="166028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56216" y="1836060"/>
            <a:ext cx="11588133" cy="3297915"/>
          </a:xfrm>
        </p:spPr>
        <p:txBody>
          <a:bodyPr>
            <a:noAutofit/>
          </a:bodyPr>
          <a:lstStyle/>
          <a:p>
            <a:pPr algn="l"/>
            <a:r>
              <a:rPr lang="en-GB" sz="2600" kern="100" dirty="0">
                <a:effectLst/>
                <a:latin typeface="Calibri" panose="020F0502020204030204" pitchFamily="34" charset="0"/>
                <a:ea typeface="Calibri" panose="020F0502020204030204" pitchFamily="34" charset="0"/>
              </a:rPr>
              <a:t>Research among people with various disabilities conducted in parallel in four countries: Croatia, Hungary, Poland and Romania, October 2023 – January 2024 on a total sample of 1,175 people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Goal: to begin the development of accessible tourism, patterns of tourist behaviour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their limitations in tourist travel, as well as important directions of education of staff working in tourist services in the field of accessible tourism</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basis for conducting the research: survey form developed jointly by teams representing the 4 countries involved in the project – in English, then translated into national languages. Research conducted face to face and based on an electronic form</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10257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Research methodology</a:t>
            </a:r>
            <a:endParaRPr lang="en-US" sz="3600" b="1"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4391" y="1835598"/>
            <a:ext cx="11823217" cy="3322394"/>
          </a:xfrm>
        </p:spPr>
        <p:txBody>
          <a:bodyPr>
            <a:noAutofit/>
          </a:bodyPr>
          <a:lstStyle/>
          <a:p>
            <a:pPr algn="l"/>
            <a:r>
              <a:rPr lang="en-GB" sz="2600" kern="100" dirty="0">
                <a:effectLst/>
                <a:latin typeface="Calibri" panose="020F0502020204030204" pitchFamily="34" charset="0"/>
                <a:ea typeface="Calibri" panose="020F0502020204030204" pitchFamily="34" charset="0"/>
              </a:rPr>
              <a:t>Of 1,175 respondents, 1,143 answered this question, of which 9% did not travel in 2022, 10% travelled only once, 12% travelled twice, 11% travelled three times and as many as 58% of respondents declared that they had travelled more than three times during the specified period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types of disabilities that did not travel within their own country in 2022 are: obstacle related to my age (21%), ASD (14%) and multiple disabilities (10%)</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On the other hand, people with: Other (71%), Sight (68%) and Temporary disability (64%) travelled the most within their own country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04800" y="1272728"/>
            <a:ext cx="11567975"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Travel habits of </a:t>
            </a:r>
            <a:r>
              <a:rPr lang="en-GB" sz="3200" b="1" dirty="0" err="1">
                <a:latin typeface="+mn-lt"/>
              </a:rPr>
              <a:t>PwD</a:t>
            </a:r>
            <a:r>
              <a:rPr lang="en-GB" sz="3200" b="1" dirty="0">
                <a:latin typeface="+mn-lt"/>
              </a:rPr>
              <a:t> – frequency of travel in the home country</a:t>
            </a:r>
          </a:p>
        </p:txBody>
      </p:sp>
    </p:spTree>
    <p:extLst>
      <p:ext uri="{BB962C8B-B14F-4D97-AF65-F5344CB8AC3E}">
        <p14:creationId xmlns:p14="http://schemas.microsoft.com/office/powerpoint/2010/main" val="232437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85725" y="1956714"/>
            <a:ext cx="3712186" cy="2371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Travel habits of people with disabilities – frequency of travel in the home country</a:t>
            </a:r>
          </a:p>
        </p:txBody>
      </p:sp>
      <p:graphicFrame>
        <p:nvGraphicFramePr>
          <p:cNvPr id="14" name="Táblázat 13">
            <a:extLst>
              <a:ext uri="{FF2B5EF4-FFF2-40B4-BE49-F238E27FC236}">
                <a16:creationId xmlns:a16="http://schemas.microsoft.com/office/drawing/2014/main" id="{426689F4-F8EA-23B8-A2F4-E58BD30BA68F}"/>
              </a:ext>
            </a:extLst>
          </p:cNvPr>
          <p:cNvGraphicFramePr>
            <a:graphicFrameLocks noGrp="1"/>
          </p:cNvGraphicFramePr>
          <p:nvPr>
            <p:extLst>
              <p:ext uri="{D42A27DB-BD31-4B8C-83A1-F6EECF244321}">
                <p14:modId xmlns:p14="http://schemas.microsoft.com/office/powerpoint/2010/main" val="43920082"/>
              </p:ext>
            </p:extLst>
          </p:nvPr>
        </p:nvGraphicFramePr>
        <p:xfrm>
          <a:off x="3912856" y="1256413"/>
          <a:ext cx="8013087" cy="3962400"/>
        </p:xfrm>
        <a:graphic>
          <a:graphicData uri="http://schemas.openxmlformats.org/drawingml/2006/table">
            <a:tbl>
              <a:tblPr firstRow="1" firstCol="1" bandRow="1">
                <a:tableStyleId>{5C22544A-7EE6-4342-B048-85BDC9FD1C3A}</a:tableStyleId>
              </a:tblPr>
              <a:tblGrid>
                <a:gridCol w="2998453">
                  <a:extLst>
                    <a:ext uri="{9D8B030D-6E8A-4147-A177-3AD203B41FA5}">
                      <a16:colId xmlns:a16="http://schemas.microsoft.com/office/drawing/2014/main" val="3113402000"/>
                    </a:ext>
                  </a:extLst>
                </a:gridCol>
                <a:gridCol w="847052">
                  <a:extLst>
                    <a:ext uri="{9D8B030D-6E8A-4147-A177-3AD203B41FA5}">
                      <a16:colId xmlns:a16="http://schemas.microsoft.com/office/drawing/2014/main" val="3806614116"/>
                    </a:ext>
                  </a:extLst>
                </a:gridCol>
                <a:gridCol w="743753">
                  <a:extLst>
                    <a:ext uri="{9D8B030D-6E8A-4147-A177-3AD203B41FA5}">
                      <a16:colId xmlns:a16="http://schemas.microsoft.com/office/drawing/2014/main" val="2119530379"/>
                    </a:ext>
                  </a:extLst>
                </a:gridCol>
                <a:gridCol w="826392">
                  <a:extLst>
                    <a:ext uri="{9D8B030D-6E8A-4147-A177-3AD203B41FA5}">
                      <a16:colId xmlns:a16="http://schemas.microsoft.com/office/drawing/2014/main" val="860000012"/>
                    </a:ext>
                  </a:extLst>
                </a:gridCol>
                <a:gridCol w="1156949">
                  <a:extLst>
                    <a:ext uri="{9D8B030D-6E8A-4147-A177-3AD203B41FA5}">
                      <a16:colId xmlns:a16="http://schemas.microsoft.com/office/drawing/2014/main" val="1855161883"/>
                    </a:ext>
                  </a:extLst>
                </a:gridCol>
                <a:gridCol w="1440488">
                  <a:extLst>
                    <a:ext uri="{9D8B030D-6E8A-4147-A177-3AD203B41FA5}">
                      <a16:colId xmlns:a16="http://schemas.microsoft.com/office/drawing/2014/main" val="776449185"/>
                    </a:ext>
                  </a:extLst>
                </a:gridCol>
              </a:tblGrid>
              <a:tr h="295044">
                <a:tc>
                  <a:txBody>
                    <a:bodyPr/>
                    <a:lstStyle/>
                    <a:p>
                      <a:pPr algn="ctr">
                        <a:lnSpc>
                          <a:spcPct val="100000"/>
                        </a:lnSpc>
                        <a:spcAft>
                          <a:spcPts val="0"/>
                        </a:spcAft>
                      </a:pPr>
                      <a:r>
                        <a:rPr lang="en-GB" sz="2000" kern="100" dirty="0">
                          <a:effectLst/>
                        </a:rPr>
                        <a:t>Grouped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dirty="0">
                          <a:effectLst/>
                        </a:rPr>
                        <a:t>Not once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dirty="0">
                          <a:effectLst/>
                        </a:rPr>
                        <a:t>Once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dirty="0">
                          <a:effectLst/>
                        </a:rPr>
                        <a:t>Twice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dirty="0">
                          <a:effectLst/>
                        </a:rPr>
                        <a:t>Three times</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0000"/>
                        </a:lnSpc>
                        <a:spcAft>
                          <a:spcPts val="0"/>
                        </a:spcAft>
                      </a:pPr>
                      <a:r>
                        <a:rPr lang="en-GB" sz="2000" kern="100" dirty="0">
                          <a:effectLst/>
                        </a:rPr>
                        <a:t>More than three times</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777071105"/>
                  </a:ext>
                </a:extLst>
              </a:tr>
              <a:tr h="161925">
                <a:tc>
                  <a:txBody>
                    <a:bodyPr/>
                    <a:lstStyle/>
                    <a:p>
                      <a:pPr>
                        <a:lnSpc>
                          <a:spcPct val="100000"/>
                        </a:lnSpc>
                        <a:spcAft>
                          <a:spcPts val="0"/>
                        </a:spcAft>
                      </a:pPr>
                      <a:r>
                        <a:rPr lang="en-GB" sz="2000" kern="100" dirty="0">
                          <a:effectLst/>
                        </a:rPr>
                        <a:t>Temporary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03590748"/>
                  </a:ext>
                </a:extLst>
              </a:tr>
              <a:tr h="161925">
                <a:tc>
                  <a:txBody>
                    <a:bodyPr/>
                    <a:lstStyle/>
                    <a:p>
                      <a:pPr>
                        <a:lnSpc>
                          <a:spcPct val="100000"/>
                        </a:lnSpc>
                        <a:spcAft>
                          <a:spcPts val="0"/>
                        </a:spcAft>
                      </a:pPr>
                      <a:r>
                        <a:rPr lang="en-GB" sz="2000" kern="100" dirty="0">
                          <a:effectLst/>
                        </a:rPr>
                        <a:t>Obstacle related to my age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45%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02249048"/>
                  </a:ext>
                </a:extLst>
              </a:tr>
              <a:tr h="161925">
                <a:tc>
                  <a:txBody>
                    <a:bodyPr/>
                    <a:lstStyle/>
                    <a:p>
                      <a:pPr>
                        <a:lnSpc>
                          <a:spcPct val="100000"/>
                        </a:lnSpc>
                        <a:spcAft>
                          <a:spcPts val="0"/>
                        </a:spcAft>
                      </a:pPr>
                      <a:r>
                        <a:rPr lang="en-GB" sz="2000" kern="100" dirty="0">
                          <a:effectLst/>
                        </a:rPr>
                        <a:t>Sight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93735243"/>
                  </a:ext>
                </a:extLst>
              </a:tr>
              <a:tr h="161925">
                <a:tc>
                  <a:txBody>
                    <a:bodyPr/>
                    <a:lstStyle/>
                    <a:p>
                      <a:pPr>
                        <a:lnSpc>
                          <a:spcPct val="100000"/>
                        </a:lnSpc>
                        <a:spcAft>
                          <a:spcPts val="0"/>
                        </a:spcAft>
                      </a:pPr>
                      <a:r>
                        <a:rPr lang="en-GB" sz="2000" kern="100" dirty="0">
                          <a:effectLst/>
                        </a:rPr>
                        <a:t>Hearing</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12%</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95421550"/>
                  </a:ext>
                </a:extLst>
              </a:tr>
              <a:tr h="174022">
                <a:tc>
                  <a:txBody>
                    <a:bodyPr/>
                    <a:lstStyle/>
                    <a:p>
                      <a:pPr>
                        <a:lnSpc>
                          <a:spcPct val="100000"/>
                        </a:lnSpc>
                        <a:spcAft>
                          <a:spcPts val="0"/>
                        </a:spcAft>
                      </a:pPr>
                      <a:r>
                        <a:rPr lang="en-GB" sz="2000" kern="100" dirty="0">
                          <a:effectLst/>
                        </a:rPr>
                        <a:t>Locomotory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77584378"/>
                  </a:ext>
                </a:extLst>
              </a:tr>
              <a:tr h="161925">
                <a:tc>
                  <a:txBody>
                    <a:bodyPr/>
                    <a:lstStyle/>
                    <a:p>
                      <a:pPr>
                        <a:lnSpc>
                          <a:spcPct val="100000"/>
                        </a:lnSpc>
                        <a:spcAft>
                          <a:spcPts val="0"/>
                        </a:spcAft>
                      </a:pPr>
                      <a:r>
                        <a:rPr lang="en-GB" sz="2000" kern="100" dirty="0">
                          <a:effectLst/>
                        </a:rPr>
                        <a:t>Multiple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28592314"/>
                  </a:ext>
                </a:extLst>
              </a:tr>
              <a:tr h="161925">
                <a:tc>
                  <a:txBody>
                    <a:bodyPr/>
                    <a:lstStyle/>
                    <a:p>
                      <a:pPr>
                        <a:lnSpc>
                          <a:spcPct val="100000"/>
                        </a:lnSpc>
                        <a:spcAft>
                          <a:spcPts val="0"/>
                        </a:spcAft>
                      </a:pPr>
                      <a:r>
                        <a:rPr lang="en-GB" sz="2000" kern="100">
                          <a:effectLst/>
                        </a:rPr>
                        <a:t>Intellectual disability</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22332155"/>
                  </a:ext>
                </a:extLst>
              </a:tr>
              <a:tr h="161925">
                <a:tc>
                  <a:txBody>
                    <a:bodyPr/>
                    <a:lstStyle/>
                    <a:p>
                      <a:pPr>
                        <a:lnSpc>
                          <a:spcPct val="100000"/>
                        </a:lnSpc>
                        <a:spcAft>
                          <a:spcPts val="0"/>
                        </a:spcAft>
                      </a:pPr>
                      <a:r>
                        <a:rPr lang="en-GB" sz="2000" kern="100">
                          <a:effectLst/>
                        </a:rPr>
                        <a:t>Speech</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24%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31964860"/>
                  </a:ext>
                </a:extLst>
              </a:tr>
              <a:tr h="161925">
                <a:tc>
                  <a:txBody>
                    <a:bodyPr/>
                    <a:lstStyle/>
                    <a:p>
                      <a:pPr>
                        <a:lnSpc>
                          <a:spcPct val="100000"/>
                        </a:lnSpc>
                        <a:spcAft>
                          <a:spcPts val="0"/>
                        </a:spcAft>
                      </a:pPr>
                      <a:r>
                        <a:rPr lang="en-GB" sz="2000" kern="100">
                          <a:effectLst/>
                        </a:rPr>
                        <a:t>Other</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71%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18646624"/>
                  </a:ext>
                </a:extLst>
              </a:tr>
              <a:tr h="161925">
                <a:tc>
                  <a:txBody>
                    <a:bodyPr/>
                    <a:lstStyle/>
                    <a:p>
                      <a:pPr>
                        <a:lnSpc>
                          <a:spcPct val="100000"/>
                        </a:lnSpc>
                        <a:spcAft>
                          <a:spcPts val="0"/>
                        </a:spcAft>
                      </a:pPr>
                      <a:r>
                        <a:rPr lang="en-GB" sz="2000" kern="100">
                          <a:effectLst/>
                        </a:rPr>
                        <a:t>ASD</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46%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23865174"/>
                  </a:ext>
                </a:extLst>
              </a:tr>
              <a:tr h="161925">
                <a:tc>
                  <a:txBody>
                    <a:bodyPr/>
                    <a:lstStyle/>
                    <a:p>
                      <a:pPr>
                        <a:lnSpc>
                          <a:spcPct val="100000"/>
                        </a:lnSpc>
                        <a:spcAft>
                          <a:spcPts val="0"/>
                        </a:spcAft>
                      </a:pPr>
                      <a:r>
                        <a:rPr lang="en-GB" sz="2000" kern="100" dirty="0">
                          <a:effectLst/>
                        </a:rPr>
                        <a:t>Psychosocial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17%</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a:effectLst/>
                        </a:rPr>
                        <a:t>8%</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17%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spcAft>
                          <a:spcPts val="0"/>
                        </a:spcAft>
                      </a:pPr>
                      <a:r>
                        <a:rPr lang="en-GB" sz="2000" kern="100" dirty="0">
                          <a:effectLst/>
                        </a:rPr>
                        <a:t>58%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4094011"/>
                  </a:ext>
                </a:extLst>
              </a:tr>
            </a:tbl>
          </a:graphicData>
        </a:graphic>
      </p:graphicFrame>
    </p:spTree>
    <p:extLst>
      <p:ext uri="{BB962C8B-B14F-4D97-AF65-F5344CB8AC3E}">
        <p14:creationId xmlns:p14="http://schemas.microsoft.com/office/powerpoint/2010/main" val="587713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4403" y="1913395"/>
            <a:ext cx="11706225" cy="3296234"/>
          </a:xfrm>
        </p:spPr>
        <p:txBody>
          <a:bodyPr>
            <a:noAutofit/>
          </a:bodyPr>
          <a:lstStyle/>
          <a:p>
            <a:pPr algn="l"/>
            <a:r>
              <a:rPr lang="en-GB" sz="2600" kern="100" dirty="0">
                <a:latin typeface="Calibri" panose="020F0502020204030204" pitchFamily="34" charset="0"/>
              </a:rPr>
              <a:t>Question: ‘How </a:t>
            </a:r>
            <a:r>
              <a:rPr lang="en-GB" sz="2600" kern="100" dirty="0">
                <a:effectLst/>
                <a:latin typeface="Calibri" panose="020F0502020204030204" pitchFamily="34" charset="0"/>
                <a:ea typeface="Calibri" panose="020F0502020204030204" pitchFamily="34" charset="0"/>
              </a:rPr>
              <a:t>many times did you travel abroad in 2022?’</a:t>
            </a:r>
            <a:br>
              <a:rPr lang="hu-HU"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Of 1,175 respondents, 1,143 answered, of which 58% did not travel abroad in 2022, 14% travelled only once, 13% travelled twice, 6% travelled three times, and 9% of respondents declared that they had travelled more than three times abroad in 2022</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people with the following types of disabilities did not travel abroad in 2022: psychosocial disabilities (83%), intellectual disabilities (77%) and multiple disabilities (63%)</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People with temporary disability (30%), Speech (21%) and Hearing (12%) travelled abroad the most</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8148" y="1278161"/>
            <a:ext cx="11398733" cy="602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Travel habits of people with disability – frequency of travel abroad</a:t>
            </a:r>
          </a:p>
        </p:txBody>
      </p:sp>
    </p:spTree>
    <p:extLst>
      <p:ext uri="{BB962C8B-B14F-4D97-AF65-F5344CB8AC3E}">
        <p14:creationId xmlns:p14="http://schemas.microsoft.com/office/powerpoint/2010/main" val="1281149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70774" y="2070710"/>
            <a:ext cx="3559658" cy="2305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Travel habits of people with disabilities – frequency of travel abroad</a:t>
            </a:r>
          </a:p>
        </p:txBody>
      </p:sp>
      <p:graphicFrame>
        <p:nvGraphicFramePr>
          <p:cNvPr id="14" name="Táblázat 13">
            <a:extLst>
              <a:ext uri="{FF2B5EF4-FFF2-40B4-BE49-F238E27FC236}">
                <a16:creationId xmlns:a16="http://schemas.microsoft.com/office/drawing/2014/main" id="{37BD7A7D-00EA-878D-FFCE-78274376F25A}"/>
              </a:ext>
            </a:extLst>
          </p:cNvPr>
          <p:cNvGraphicFramePr>
            <a:graphicFrameLocks noGrp="1"/>
          </p:cNvGraphicFramePr>
          <p:nvPr>
            <p:extLst>
              <p:ext uri="{D42A27DB-BD31-4B8C-83A1-F6EECF244321}">
                <p14:modId xmlns:p14="http://schemas.microsoft.com/office/powerpoint/2010/main" val="2808015024"/>
              </p:ext>
            </p:extLst>
          </p:nvPr>
        </p:nvGraphicFramePr>
        <p:xfrm>
          <a:off x="3654908" y="1267435"/>
          <a:ext cx="8259059" cy="3911600"/>
        </p:xfrm>
        <a:graphic>
          <a:graphicData uri="http://schemas.openxmlformats.org/drawingml/2006/table">
            <a:tbl>
              <a:tblPr firstRow="1" firstCol="1" bandRow="1">
                <a:tableStyleId>{5C22544A-7EE6-4342-B048-85BDC9FD1C3A}</a:tableStyleId>
              </a:tblPr>
              <a:tblGrid>
                <a:gridCol w="2598819">
                  <a:extLst>
                    <a:ext uri="{9D8B030D-6E8A-4147-A177-3AD203B41FA5}">
                      <a16:colId xmlns:a16="http://schemas.microsoft.com/office/drawing/2014/main" val="3048990809"/>
                    </a:ext>
                  </a:extLst>
                </a:gridCol>
                <a:gridCol w="1125831">
                  <a:extLst>
                    <a:ext uri="{9D8B030D-6E8A-4147-A177-3AD203B41FA5}">
                      <a16:colId xmlns:a16="http://schemas.microsoft.com/office/drawing/2014/main" val="3388340625"/>
                    </a:ext>
                  </a:extLst>
                </a:gridCol>
                <a:gridCol w="688975">
                  <a:extLst>
                    <a:ext uri="{9D8B030D-6E8A-4147-A177-3AD203B41FA5}">
                      <a16:colId xmlns:a16="http://schemas.microsoft.com/office/drawing/2014/main" val="3678146478"/>
                    </a:ext>
                  </a:extLst>
                </a:gridCol>
                <a:gridCol w="749808">
                  <a:extLst>
                    <a:ext uri="{9D8B030D-6E8A-4147-A177-3AD203B41FA5}">
                      <a16:colId xmlns:a16="http://schemas.microsoft.com/office/drawing/2014/main" val="158542088"/>
                    </a:ext>
                  </a:extLst>
                </a:gridCol>
                <a:gridCol w="1057275">
                  <a:extLst>
                    <a:ext uri="{9D8B030D-6E8A-4147-A177-3AD203B41FA5}">
                      <a16:colId xmlns:a16="http://schemas.microsoft.com/office/drawing/2014/main" val="793278431"/>
                    </a:ext>
                  </a:extLst>
                </a:gridCol>
                <a:gridCol w="2038351">
                  <a:extLst>
                    <a:ext uri="{9D8B030D-6E8A-4147-A177-3AD203B41FA5}">
                      <a16:colId xmlns:a16="http://schemas.microsoft.com/office/drawing/2014/main" val="1974116658"/>
                    </a:ext>
                  </a:extLst>
                </a:gridCol>
              </a:tblGrid>
              <a:tr h="502920">
                <a:tc>
                  <a:txBody>
                    <a:bodyPr/>
                    <a:lstStyle/>
                    <a:p>
                      <a:pPr algn="ctr">
                        <a:lnSpc>
                          <a:spcPts val="2200"/>
                        </a:lnSpc>
                        <a:spcAft>
                          <a:spcPts val="0"/>
                        </a:spcAft>
                      </a:pPr>
                      <a:r>
                        <a:rPr lang="en-GB" sz="2000" kern="100" dirty="0">
                          <a:effectLst/>
                        </a:rPr>
                        <a:t>Grouped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ts val="2200"/>
                        </a:lnSpc>
                        <a:spcAft>
                          <a:spcPts val="0"/>
                        </a:spcAft>
                      </a:pPr>
                      <a:r>
                        <a:rPr lang="en-GB" sz="2000" kern="100" dirty="0">
                          <a:effectLst/>
                        </a:rPr>
                        <a:t>Not once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ts val="2200"/>
                        </a:lnSpc>
                        <a:spcAft>
                          <a:spcPts val="0"/>
                        </a:spcAft>
                      </a:pPr>
                      <a:r>
                        <a:rPr lang="en-GB" sz="2000" kern="100" dirty="0">
                          <a:effectLst/>
                        </a:rPr>
                        <a:t>Once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ts val="2200"/>
                        </a:lnSpc>
                        <a:spcAft>
                          <a:spcPts val="0"/>
                        </a:spcAft>
                      </a:pPr>
                      <a:r>
                        <a:rPr lang="en-GB" sz="2000" kern="100" dirty="0">
                          <a:effectLst/>
                        </a:rPr>
                        <a:t>Twice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ts val="2200"/>
                        </a:lnSpc>
                        <a:spcAft>
                          <a:spcPts val="0"/>
                        </a:spcAft>
                      </a:pPr>
                      <a:r>
                        <a:rPr lang="en-GB" sz="2000" kern="100" dirty="0">
                          <a:effectLst/>
                        </a:rPr>
                        <a:t>Three times</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ts val="2200"/>
                        </a:lnSpc>
                        <a:spcAft>
                          <a:spcPts val="0"/>
                        </a:spcAft>
                      </a:pPr>
                      <a:r>
                        <a:rPr lang="en-GB" sz="2000" kern="100" dirty="0">
                          <a:effectLst/>
                        </a:rPr>
                        <a:t>More than three times</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a16="http://schemas.microsoft.com/office/drawing/2014/main" val="3549758584"/>
                  </a:ext>
                </a:extLst>
              </a:tr>
              <a:tr h="161925">
                <a:tc>
                  <a:txBody>
                    <a:bodyPr/>
                    <a:lstStyle/>
                    <a:p>
                      <a:pPr>
                        <a:lnSpc>
                          <a:spcPts val="2200"/>
                        </a:lnSpc>
                        <a:spcAft>
                          <a:spcPts val="0"/>
                        </a:spcAft>
                      </a:pPr>
                      <a:r>
                        <a:rPr lang="en-GB" sz="2000" kern="100" dirty="0">
                          <a:effectLst/>
                        </a:rPr>
                        <a:t>Temporary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38%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30%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23166048"/>
                  </a:ext>
                </a:extLst>
              </a:tr>
              <a:tr h="161925">
                <a:tc>
                  <a:txBody>
                    <a:bodyPr/>
                    <a:lstStyle/>
                    <a:p>
                      <a:pPr>
                        <a:lnSpc>
                          <a:spcPts val="2200"/>
                        </a:lnSpc>
                        <a:spcAft>
                          <a:spcPts val="0"/>
                        </a:spcAft>
                      </a:pPr>
                      <a:r>
                        <a:rPr lang="en-GB" sz="2000" kern="100" dirty="0">
                          <a:effectLst/>
                        </a:rPr>
                        <a:t>Obstacle related to age</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85179761"/>
                  </a:ext>
                </a:extLst>
              </a:tr>
              <a:tr h="161925">
                <a:tc>
                  <a:txBody>
                    <a:bodyPr/>
                    <a:lstStyle/>
                    <a:p>
                      <a:pPr>
                        <a:lnSpc>
                          <a:spcPts val="2200"/>
                        </a:lnSpc>
                        <a:spcAft>
                          <a:spcPts val="0"/>
                        </a:spcAft>
                      </a:pPr>
                      <a:r>
                        <a:rPr lang="en-GB" sz="2000" kern="100" dirty="0">
                          <a:effectLst/>
                        </a:rPr>
                        <a:t>Sight</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43010229"/>
                  </a:ext>
                </a:extLst>
              </a:tr>
              <a:tr h="161925">
                <a:tc>
                  <a:txBody>
                    <a:bodyPr/>
                    <a:lstStyle/>
                    <a:p>
                      <a:pPr>
                        <a:lnSpc>
                          <a:spcPts val="2200"/>
                        </a:lnSpc>
                        <a:spcAft>
                          <a:spcPts val="0"/>
                        </a:spcAft>
                      </a:pPr>
                      <a:r>
                        <a:rPr lang="en-GB" sz="2000" kern="100">
                          <a:effectLst/>
                        </a:rPr>
                        <a:t>Hearing</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59071955"/>
                  </a:ext>
                </a:extLst>
              </a:tr>
              <a:tr h="161925">
                <a:tc>
                  <a:txBody>
                    <a:bodyPr/>
                    <a:lstStyle/>
                    <a:p>
                      <a:pPr>
                        <a:lnSpc>
                          <a:spcPts val="2200"/>
                        </a:lnSpc>
                        <a:spcAft>
                          <a:spcPts val="0"/>
                        </a:spcAft>
                      </a:pPr>
                      <a:r>
                        <a:rPr lang="en-GB" sz="2000" kern="100">
                          <a:effectLst/>
                        </a:rPr>
                        <a:t>Locomotory</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58129016"/>
                  </a:ext>
                </a:extLst>
              </a:tr>
              <a:tr h="161925">
                <a:tc>
                  <a:txBody>
                    <a:bodyPr/>
                    <a:lstStyle/>
                    <a:p>
                      <a:pPr>
                        <a:lnSpc>
                          <a:spcPts val="2200"/>
                        </a:lnSpc>
                        <a:spcAft>
                          <a:spcPts val="0"/>
                        </a:spcAft>
                      </a:pPr>
                      <a:r>
                        <a:rPr lang="en-GB" sz="2000" kern="100">
                          <a:effectLst/>
                        </a:rPr>
                        <a:t>Multiple disability</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63%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9918537"/>
                  </a:ext>
                </a:extLst>
              </a:tr>
              <a:tr h="161925">
                <a:tc>
                  <a:txBody>
                    <a:bodyPr/>
                    <a:lstStyle/>
                    <a:p>
                      <a:pPr>
                        <a:lnSpc>
                          <a:spcPts val="2200"/>
                        </a:lnSpc>
                        <a:spcAft>
                          <a:spcPts val="0"/>
                        </a:spcAft>
                      </a:pPr>
                      <a:r>
                        <a:rPr lang="en-GB" sz="2000" kern="100" dirty="0">
                          <a:effectLst/>
                        </a:rPr>
                        <a:t>Intellectual disability</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77%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01071010"/>
                  </a:ext>
                </a:extLst>
              </a:tr>
              <a:tr h="161925">
                <a:tc>
                  <a:txBody>
                    <a:bodyPr/>
                    <a:lstStyle/>
                    <a:p>
                      <a:pPr>
                        <a:lnSpc>
                          <a:spcPts val="2200"/>
                        </a:lnSpc>
                        <a:spcAft>
                          <a:spcPts val="0"/>
                        </a:spcAft>
                      </a:pPr>
                      <a:r>
                        <a:rPr lang="en-GB" sz="2000" kern="100">
                          <a:effectLst/>
                        </a:rPr>
                        <a:t>Speech</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34%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7%</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21%</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38296831"/>
                  </a:ext>
                </a:extLst>
              </a:tr>
              <a:tr h="161925">
                <a:tc>
                  <a:txBody>
                    <a:bodyPr/>
                    <a:lstStyle/>
                    <a:p>
                      <a:pPr>
                        <a:lnSpc>
                          <a:spcPts val="2200"/>
                        </a:lnSpc>
                        <a:spcAft>
                          <a:spcPts val="0"/>
                        </a:spcAft>
                      </a:pPr>
                      <a:r>
                        <a:rPr lang="en-GB" sz="2000" kern="100">
                          <a:effectLst/>
                        </a:rPr>
                        <a:t>Other</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48%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6%</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67536057"/>
                  </a:ext>
                </a:extLst>
              </a:tr>
              <a:tr h="161925">
                <a:tc>
                  <a:txBody>
                    <a:bodyPr/>
                    <a:lstStyle/>
                    <a:p>
                      <a:pPr>
                        <a:lnSpc>
                          <a:spcPts val="2200"/>
                        </a:lnSpc>
                        <a:spcAft>
                          <a:spcPts val="0"/>
                        </a:spcAft>
                      </a:pPr>
                      <a:r>
                        <a:rPr lang="en-GB" sz="2000" kern="100">
                          <a:effectLst/>
                        </a:rPr>
                        <a:t>ASD</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59%</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24%</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10%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5%</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2%</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14568245"/>
                  </a:ext>
                </a:extLst>
              </a:tr>
              <a:tr h="161925">
                <a:tc>
                  <a:txBody>
                    <a:bodyPr/>
                    <a:lstStyle/>
                    <a:p>
                      <a:pPr>
                        <a:lnSpc>
                          <a:spcPts val="2200"/>
                        </a:lnSpc>
                        <a:spcAft>
                          <a:spcPts val="0"/>
                        </a:spcAft>
                      </a:pPr>
                      <a:r>
                        <a:rPr lang="en-GB" sz="2000" kern="100">
                          <a:effectLst/>
                        </a:rPr>
                        <a:t>Psychosocial disability</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83%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0%</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83886584"/>
                  </a:ext>
                </a:extLst>
              </a:tr>
              <a:tr h="161925">
                <a:tc>
                  <a:txBody>
                    <a:bodyPr/>
                    <a:lstStyle/>
                    <a:p>
                      <a:pPr>
                        <a:lnSpc>
                          <a:spcPts val="2200"/>
                        </a:lnSpc>
                        <a:spcAft>
                          <a:spcPts val="0"/>
                        </a:spcAft>
                      </a:pPr>
                      <a:r>
                        <a:rPr lang="en-GB" sz="2000" kern="100">
                          <a:effectLst/>
                        </a:rPr>
                        <a:t>All groups</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663</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a:effectLst/>
                        </a:rPr>
                        <a:t>166</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a:effectLst/>
                        </a:rPr>
                        <a:t>147</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a:effectLst/>
                        </a:rPr>
                        <a:t>69</a:t>
                      </a:r>
                      <a:endParaRPr lang="hu-HU" sz="20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ts val="2200"/>
                        </a:lnSpc>
                        <a:spcAft>
                          <a:spcPts val="0"/>
                        </a:spcAft>
                      </a:pPr>
                      <a:r>
                        <a:rPr lang="en-GB" sz="2000" kern="100" dirty="0">
                          <a:effectLst/>
                        </a:rPr>
                        <a:t>98</a:t>
                      </a:r>
                      <a:endParaRPr lang="hu-HU" sz="20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73063848"/>
                  </a:ext>
                </a:extLst>
              </a:tr>
            </a:tbl>
          </a:graphicData>
        </a:graphic>
      </p:graphicFrame>
    </p:spTree>
    <p:extLst>
      <p:ext uri="{BB962C8B-B14F-4D97-AF65-F5344CB8AC3E}">
        <p14:creationId xmlns:p14="http://schemas.microsoft.com/office/powerpoint/2010/main" val="384459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1914817"/>
            <a:ext cx="11811000" cy="3342506"/>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Further questions: 1) ‘How many times did you travel in your country in 2018-2021?’</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Of 1,175 respondents, 1,139 answered, of which 6% did not travel within their country in 2018-2021, 5% travelled only once, 6% travelled twice, 7% travelled three times and 76% of respondents declared that they had travelled more than three times within their country in 2019-2021</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terms of types of disabilities: the largest group of people with disabilities who did not travel within their own country in 2018–2021 included those with Psychosocial disabilities, ASD, and Obstacle related to my age</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T</a:t>
            </a:r>
            <a:r>
              <a:rPr lang="en-GB" sz="2600" kern="100" dirty="0">
                <a:effectLst/>
                <a:latin typeface="Calibri" panose="020F0502020204030204" pitchFamily="34" charset="0"/>
                <a:ea typeface="Calibri" panose="020F0502020204030204" pitchFamily="34" charset="0"/>
              </a:rPr>
              <a:t>he largest group of </a:t>
            </a:r>
            <a:r>
              <a:rPr lang="hu-HU" sz="2600" kern="100" dirty="0" err="1">
                <a:effectLst/>
                <a:latin typeface="Calibri" panose="020F0502020204030204" pitchFamily="34" charset="0"/>
                <a:ea typeface="Calibri" panose="020F0502020204030204" pitchFamily="34" charset="0"/>
              </a:rPr>
              <a:t>PwD</a:t>
            </a:r>
            <a:r>
              <a:rPr lang="hu-HU"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who travelled within their own country during the indicated period included those with Other types of disabilities, Sight, and Temporary disability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81331"/>
            <a:ext cx="12191999" cy="65483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frequency of people with disability in a broader time horizon </a:t>
            </a:r>
          </a:p>
        </p:txBody>
      </p:sp>
    </p:spTree>
    <p:extLst>
      <p:ext uri="{BB962C8B-B14F-4D97-AF65-F5344CB8AC3E}">
        <p14:creationId xmlns:p14="http://schemas.microsoft.com/office/powerpoint/2010/main" val="2751980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1836169"/>
            <a:ext cx="11811000" cy="3421153"/>
          </a:xfrm>
        </p:spPr>
        <p:txBody>
          <a:bodyPr>
            <a:noAutofit/>
          </a:bodyPr>
          <a:lstStyle/>
          <a:p>
            <a:pPr algn="l">
              <a:lnSpc>
                <a:spcPts val="2600"/>
              </a:lnSpc>
            </a:pPr>
            <a:r>
              <a:rPr lang="en-GB" sz="2600" kern="100" dirty="0">
                <a:latin typeface="Calibri" panose="020F0502020204030204" pitchFamily="34" charset="0"/>
              </a:rPr>
              <a:t>Further questions: 2) ‘How many times did you travel abroad in 2018-2021?’</a:t>
            </a:r>
            <a:br>
              <a:rPr lang="en-GB" sz="2600" kern="100" dirty="0">
                <a:latin typeface="Calibri" panose="020F0502020204030204" pitchFamily="34" charset="0"/>
              </a:rPr>
            </a:br>
            <a:r>
              <a:rPr lang="en-GB" sz="2600" kern="100" dirty="0">
                <a:latin typeface="Calibri" panose="020F0502020204030204" pitchFamily="34" charset="0"/>
              </a:rPr>
              <a:t>Of 1,175 respondents, 1,143 answered this question, of which 37% did not travel abroad in 2018-2021, 14% travelled only once, 15% travelled twice, 10% travelled three times, and 24% of respondents declared that they travelled abroad more than three times between 2018 and 2021</a:t>
            </a:r>
            <a:br>
              <a:rPr lang="hu-HU" sz="2600" kern="100" dirty="0">
                <a:latin typeface="Calibri" panose="020F0502020204030204" pitchFamily="34" charset="0"/>
              </a:rPr>
            </a:br>
            <a:r>
              <a:rPr lang="hu-HU" sz="2600" kern="100" dirty="0">
                <a:latin typeface="Calibri" panose="020F0502020204030204" pitchFamily="34" charset="0"/>
              </a:rPr>
              <a:t>I</a:t>
            </a:r>
            <a:r>
              <a:rPr lang="en-GB" sz="2600" kern="100" dirty="0">
                <a:latin typeface="Calibri" panose="020F0502020204030204" pitchFamily="34" charset="0"/>
              </a:rPr>
              <a:t>n terms of types of disabilities</a:t>
            </a:r>
            <a:r>
              <a:rPr lang="hu-HU" sz="2600" kern="100" dirty="0">
                <a:latin typeface="Calibri" panose="020F0502020204030204" pitchFamily="34" charset="0"/>
              </a:rPr>
              <a:t>: </a:t>
            </a:r>
            <a:r>
              <a:rPr lang="en-GB" sz="2600" kern="100" dirty="0">
                <a:latin typeface="Calibri" panose="020F0502020204030204" pitchFamily="34" charset="0"/>
              </a:rPr>
              <a:t>the biggest group of disabled individuals with the following types of disabilities did not travel abroad in 2018-2021: Intellectual disability, Obstacles related to my age, Multiple disability and Psychosocial disability</a:t>
            </a:r>
            <a:br>
              <a:rPr lang="hu-HU" sz="2600" kern="100" dirty="0">
                <a:latin typeface="Calibri" panose="020F0502020204030204" pitchFamily="34" charset="0"/>
              </a:rPr>
            </a:br>
            <a:r>
              <a:rPr lang="hu-HU" sz="2600" kern="100" dirty="0">
                <a:latin typeface="Calibri" panose="020F0502020204030204" pitchFamily="34" charset="0"/>
              </a:rPr>
              <a:t>I</a:t>
            </a:r>
            <a:r>
              <a:rPr lang="en-GB" sz="2600" kern="100" dirty="0">
                <a:latin typeface="Calibri" panose="020F0502020204030204" pitchFamily="34" charset="0"/>
              </a:rPr>
              <a:t>n 2018-2021, the biggest group of disabled individuals with Temporary disability, Hearing, Locomotive and Other travelled abroad the most in 2018-2021</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0" y="1181331"/>
            <a:ext cx="12191999" cy="65483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frequency of people with disability in a broader time horizon </a:t>
            </a:r>
          </a:p>
        </p:txBody>
      </p:sp>
    </p:spTree>
    <p:extLst>
      <p:ext uri="{BB962C8B-B14F-4D97-AF65-F5344CB8AC3E}">
        <p14:creationId xmlns:p14="http://schemas.microsoft.com/office/powerpoint/2010/main" val="924655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600" y="1853847"/>
            <a:ext cx="11734800" cy="3329973"/>
          </a:xfrm>
        </p:spPr>
        <p:txBody>
          <a:bodyPr>
            <a:noAutofit/>
          </a:bodyPr>
          <a:lstStyle/>
          <a:p>
            <a:pPr algn="l"/>
            <a:r>
              <a:rPr lang="en-GB" sz="2600" kern="100" dirty="0">
                <a:effectLst/>
                <a:latin typeface="Calibri" panose="020F0502020204030204" pitchFamily="34" charset="0"/>
                <a:ea typeface="Calibri" panose="020F0502020204030204" pitchFamily="34" charset="0"/>
              </a:rPr>
              <a:t>Respondents – people with disabilities – were asked to determine the extent to which they agreed with various statements about travelling and tourism, marking their answers on a rating scale from 1 to 7, where 1 meant “I do not agree at all” and 7 meant “I completely agree with the statement”</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Respondents have very divided opinions on whether available tourism opportunities are improving in their countries of residence. The group that does not notice any improvement is more visible – 52% of ratings from 1 to 3. It is worth noting here </a:t>
            </a:r>
            <a:r>
              <a:rPr lang="en-GB" sz="2600" kern="100" dirty="0">
                <a:effectLst/>
                <a:latin typeface="Calibri" panose="020F0502020204030204" pitchFamily="34" charset="0"/>
                <a:ea typeface="Calibri" panose="020F0502020204030204" pitchFamily="34" charset="0"/>
                <a:cs typeface="Arial" panose="020B0604020202020204" pitchFamily="34" charset="0"/>
              </a:rPr>
              <a:t>that every tenth person definitely sees an improvement in the availability of tourism (12% of ratings </a:t>
            </a:r>
            <a:r>
              <a:rPr lang="en-GB"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cs typeface="Arial" panose="020B0604020202020204" pitchFamily="34" charset="0"/>
              </a:rPr>
              <a:t>strongly agree” – 7)</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724" y="1209559"/>
            <a:ext cx="1137015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kern="100" dirty="0">
                <a:effectLst/>
                <a:latin typeface="Calibri" panose="020F0502020204030204" pitchFamily="34" charset="0"/>
                <a:ea typeface="Calibri" panose="020F0502020204030204" pitchFamily="34" charset="0"/>
              </a:rPr>
              <a:t>The impact of accessibility improvements on accessible tourism</a:t>
            </a:r>
            <a:endParaRPr lang="en-US" sz="3200" dirty="0">
              <a:latin typeface="+mn-lt"/>
            </a:endParaRPr>
          </a:p>
        </p:txBody>
      </p:sp>
    </p:spTree>
    <p:extLst>
      <p:ext uri="{BB962C8B-B14F-4D97-AF65-F5344CB8AC3E}">
        <p14:creationId xmlns:p14="http://schemas.microsoft.com/office/powerpoint/2010/main" val="1491250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38123" y="1825620"/>
            <a:ext cx="11715750" cy="3361734"/>
          </a:xfrm>
        </p:spPr>
        <p:txBody>
          <a:bodyPr>
            <a:noAutofit/>
          </a:bodyPr>
          <a:lstStyle/>
          <a:p>
            <a:pPr algn="l"/>
            <a:r>
              <a:rPr lang="en-GB" sz="2600" kern="100" dirty="0">
                <a:effectLst/>
                <a:latin typeface="Calibri" panose="020F0502020204030204" pitchFamily="34" charset="0"/>
                <a:ea typeface="Calibri" panose="020F0502020204030204" pitchFamily="34" charset="0"/>
                <a:cs typeface="Arial" panose="020B0604020202020204" pitchFamily="34" charset="0"/>
              </a:rPr>
              <a:t>Making accessible tourism more common will require improving accessibility by introducing facilities, eliminating barriers and changing the attitude of third parties towards the needs of people with disabilities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The research indicates problems that need to</a:t>
            </a:r>
            <a:r>
              <a:rPr lang="en-GB" sz="2600" kern="100" dirty="0">
                <a:effectLst/>
                <a:latin typeface="Calibri" panose="020F0502020204030204" pitchFamily="34" charset="0"/>
                <a:ea typeface="Calibri" panose="020F0502020204030204" pitchFamily="34" charset="0"/>
              </a:rPr>
              <a:t> be overcome to make tourism more accessible. Strictly technical actions (improving infrastructure) will not always be needed. A number of barriers are non-physical – the approach to other people, the level of empathy, the ability to communicate with another person. The respondents’ statements show that a number of inconveniences during travel could be avoided if they received help from the staff (bus, train, tram) or from fellow passengers</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60001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The impact of accessibility improvements on accessible tourism</a:t>
            </a:r>
            <a:endParaRPr lang="en-US" sz="3600" dirty="0">
              <a:latin typeface="+mn-lt"/>
            </a:endParaRPr>
          </a:p>
        </p:txBody>
      </p:sp>
    </p:spTree>
    <p:extLst>
      <p:ext uri="{BB962C8B-B14F-4D97-AF65-F5344CB8AC3E}">
        <p14:creationId xmlns:p14="http://schemas.microsoft.com/office/powerpoint/2010/main" val="3746317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graphicFrame>
        <p:nvGraphicFramePr>
          <p:cNvPr id="14" name="Táblázat 13">
            <a:extLst>
              <a:ext uri="{FF2B5EF4-FFF2-40B4-BE49-F238E27FC236}">
                <a16:creationId xmlns:a16="http://schemas.microsoft.com/office/drawing/2014/main" id="{610E1FEE-82BA-F3AB-D1C4-9A8B49D39AF9}"/>
              </a:ext>
            </a:extLst>
          </p:cNvPr>
          <p:cNvGraphicFramePr>
            <a:graphicFrameLocks noGrp="1"/>
          </p:cNvGraphicFramePr>
          <p:nvPr>
            <p:extLst>
              <p:ext uri="{D42A27DB-BD31-4B8C-83A1-F6EECF244321}">
                <p14:modId xmlns:p14="http://schemas.microsoft.com/office/powerpoint/2010/main" val="3363359182"/>
              </p:ext>
            </p:extLst>
          </p:nvPr>
        </p:nvGraphicFramePr>
        <p:xfrm>
          <a:off x="4372145" y="1264640"/>
          <a:ext cx="7553156" cy="3992682"/>
        </p:xfrm>
        <a:graphic>
          <a:graphicData uri="http://schemas.openxmlformats.org/drawingml/2006/table">
            <a:tbl>
              <a:tblPr>
                <a:tableStyleId>{5C22544A-7EE6-4342-B048-85BDC9FD1C3A}</a:tableStyleId>
              </a:tblPr>
              <a:tblGrid>
                <a:gridCol w="2638641">
                  <a:extLst>
                    <a:ext uri="{9D8B030D-6E8A-4147-A177-3AD203B41FA5}">
                      <a16:colId xmlns:a16="http://schemas.microsoft.com/office/drawing/2014/main" val="575720780"/>
                    </a:ext>
                  </a:extLst>
                </a:gridCol>
                <a:gridCol w="691011">
                  <a:extLst>
                    <a:ext uri="{9D8B030D-6E8A-4147-A177-3AD203B41FA5}">
                      <a16:colId xmlns:a16="http://schemas.microsoft.com/office/drawing/2014/main" val="4115826326"/>
                    </a:ext>
                  </a:extLst>
                </a:gridCol>
                <a:gridCol w="691011">
                  <a:extLst>
                    <a:ext uri="{9D8B030D-6E8A-4147-A177-3AD203B41FA5}">
                      <a16:colId xmlns:a16="http://schemas.microsoft.com/office/drawing/2014/main" val="3112436677"/>
                    </a:ext>
                  </a:extLst>
                </a:gridCol>
                <a:gridCol w="655634">
                  <a:extLst>
                    <a:ext uri="{9D8B030D-6E8A-4147-A177-3AD203B41FA5}">
                      <a16:colId xmlns:a16="http://schemas.microsoft.com/office/drawing/2014/main" val="1927682324"/>
                    </a:ext>
                  </a:extLst>
                </a:gridCol>
                <a:gridCol w="713913">
                  <a:extLst>
                    <a:ext uri="{9D8B030D-6E8A-4147-A177-3AD203B41FA5}">
                      <a16:colId xmlns:a16="http://schemas.microsoft.com/office/drawing/2014/main" val="2302022570"/>
                    </a:ext>
                  </a:extLst>
                </a:gridCol>
                <a:gridCol w="678537">
                  <a:extLst>
                    <a:ext uri="{9D8B030D-6E8A-4147-A177-3AD203B41FA5}">
                      <a16:colId xmlns:a16="http://schemas.microsoft.com/office/drawing/2014/main" val="764884433"/>
                    </a:ext>
                  </a:extLst>
                </a:gridCol>
                <a:gridCol w="691011">
                  <a:extLst>
                    <a:ext uri="{9D8B030D-6E8A-4147-A177-3AD203B41FA5}">
                      <a16:colId xmlns:a16="http://schemas.microsoft.com/office/drawing/2014/main" val="3189407842"/>
                    </a:ext>
                  </a:extLst>
                </a:gridCol>
                <a:gridCol w="793398">
                  <a:extLst>
                    <a:ext uri="{9D8B030D-6E8A-4147-A177-3AD203B41FA5}">
                      <a16:colId xmlns:a16="http://schemas.microsoft.com/office/drawing/2014/main" val="3340049407"/>
                    </a:ext>
                  </a:extLst>
                </a:gridCol>
              </a:tblGrid>
              <a:tr h="335082">
                <a:tc>
                  <a:txBody>
                    <a:bodyPr/>
                    <a:lstStyle/>
                    <a:p>
                      <a:pPr algn="ctr">
                        <a:lnSpc>
                          <a:spcPct val="100000"/>
                        </a:lnSpc>
                      </a:pPr>
                      <a:r>
                        <a:rPr lang="en-GB" sz="2000" kern="150" noProof="0" dirty="0">
                          <a:effectLst/>
                        </a:rPr>
                        <a:t>Grouped Disability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rPr>
                        <a:t>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rPr>
                        <a:t>2</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rPr>
                        <a:t>3</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rPr>
                        <a:t>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rPr>
                        <a:t>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tc>
                <a:tc>
                  <a:txBody>
                    <a:bodyPr/>
                    <a:lstStyle/>
                    <a:p>
                      <a:pPr algn="ctr">
                        <a:lnSpc>
                          <a:spcPct val="100000"/>
                        </a:lnSpc>
                      </a:pPr>
                      <a:r>
                        <a:rPr lang="en-GB" sz="2000" kern="150" noProof="0" dirty="0">
                          <a:effectLst/>
                          <a:latin typeface="Liberation Serif"/>
                          <a:ea typeface="NSimSun" panose="02010609030101010101" pitchFamily="49" charset="-122"/>
                          <a:cs typeface="Lucida Sans" panose="020B0602030504020204" pitchFamily="34" charset="0"/>
                        </a:rPr>
                        <a:t>6</a:t>
                      </a:r>
                    </a:p>
                  </a:txBody>
                  <a:tcPr marL="30956" marR="30956" marT="0" marB="0"/>
                </a:tc>
                <a:tc>
                  <a:txBody>
                    <a:bodyPr/>
                    <a:lstStyle/>
                    <a:p>
                      <a:pPr algn="ctr">
                        <a:lnSpc>
                          <a:spcPct val="100000"/>
                        </a:lnSpc>
                      </a:pPr>
                      <a:r>
                        <a:rPr lang="en-GB" sz="2000" kern="150" noProof="0" dirty="0">
                          <a:solidFill>
                            <a:schemeClr val="dk1"/>
                          </a:solidFill>
                          <a:effectLst/>
                          <a:latin typeface="+mn-lt"/>
                          <a:ea typeface="+mn-ea"/>
                          <a:cs typeface="+mn-cs"/>
                        </a:rPr>
                        <a:t>7</a:t>
                      </a:r>
                    </a:p>
                  </a:txBody>
                  <a:tcPr marL="30956" marR="30956" marT="0" marB="0"/>
                </a:tc>
                <a:extLst>
                  <a:ext uri="{0D108BD9-81ED-4DB2-BD59-A6C34878D82A}">
                    <a16:rowId xmlns:a16="http://schemas.microsoft.com/office/drawing/2014/main" val="3309579263"/>
                  </a:ext>
                </a:extLst>
              </a:tr>
              <a:tr h="221516">
                <a:tc>
                  <a:txBody>
                    <a:bodyPr/>
                    <a:lstStyle/>
                    <a:p>
                      <a:pPr>
                        <a:lnSpc>
                          <a:spcPct val="100000"/>
                        </a:lnSpc>
                      </a:pPr>
                      <a:r>
                        <a:rPr lang="en-GB" sz="2000" kern="150" noProof="0" dirty="0">
                          <a:effectLst/>
                        </a:rPr>
                        <a:t>Temporary disability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13%</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19%</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13%</a:t>
                      </a:r>
                    </a:p>
                  </a:txBody>
                  <a:tcPr marL="30956" marR="30956" marT="0" marB="0" anchor="ctr"/>
                </a:tc>
                <a:extLst>
                  <a:ext uri="{0D108BD9-81ED-4DB2-BD59-A6C34878D82A}">
                    <a16:rowId xmlns:a16="http://schemas.microsoft.com/office/drawing/2014/main" val="477385079"/>
                  </a:ext>
                </a:extLst>
              </a:tr>
              <a:tr h="231631">
                <a:tc>
                  <a:txBody>
                    <a:bodyPr/>
                    <a:lstStyle/>
                    <a:p>
                      <a:pPr>
                        <a:lnSpc>
                          <a:spcPct val="100000"/>
                        </a:lnSpc>
                      </a:pPr>
                      <a:r>
                        <a:rPr lang="en-GB" sz="2000" kern="150" noProof="0" dirty="0">
                          <a:effectLst/>
                        </a:rPr>
                        <a:t>Obstacle related to age</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19%</a:t>
                      </a:r>
                    </a:p>
                  </a:txBody>
                  <a:tcPr marL="30956" marR="30956" marT="0" marB="0" anchor="ctr"/>
                </a:tc>
                <a:extLst>
                  <a:ext uri="{0D108BD9-81ED-4DB2-BD59-A6C34878D82A}">
                    <a16:rowId xmlns:a16="http://schemas.microsoft.com/office/drawing/2014/main" val="2475216483"/>
                  </a:ext>
                </a:extLst>
              </a:tr>
              <a:tr h="112770">
                <a:tc>
                  <a:txBody>
                    <a:bodyPr/>
                    <a:lstStyle/>
                    <a:p>
                      <a:pPr>
                        <a:lnSpc>
                          <a:spcPct val="100000"/>
                        </a:lnSpc>
                      </a:pPr>
                      <a:r>
                        <a:rPr lang="en-GB" sz="2000" kern="150" noProof="0" dirty="0">
                          <a:effectLst/>
                        </a:rPr>
                        <a:t>Sight</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12%</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8%</a:t>
                      </a:r>
                    </a:p>
                  </a:txBody>
                  <a:tcPr marL="30956" marR="30956" marT="0" marB="0" anchor="ctr"/>
                </a:tc>
                <a:extLst>
                  <a:ext uri="{0D108BD9-81ED-4DB2-BD59-A6C34878D82A}">
                    <a16:rowId xmlns:a16="http://schemas.microsoft.com/office/drawing/2014/main" val="2858213966"/>
                  </a:ext>
                </a:extLst>
              </a:tr>
              <a:tr h="112770">
                <a:tc>
                  <a:txBody>
                    <a:bodyPr/>
                    <a:lstStyle/>
                    <a:p>
                      <a:pPr>
                        <a:lnSpc>
                          <a:spcPct val="100000"/>
                        </a:lnSpc>
                      </a:pPr>
                      <a:r>
                        <a:rPr lang="en-GB" sz="2000" kern="150" noProof="0" dirty="0">
                          <a:effectLst/>
                        </a:rPr>
                        <a:t>Hearing</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9%</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20%</a:t>
                      </a:r>
                    </a:p>
                  </a:txBody>
                  <a:tcPr marL="30956" marR="30956" marT="0" marB="0" anchor="ctr"/>
                </a:tc>
                <a:extLst>
                  <a:ext uri="{0D108BD9-81ED-4DB2-BD59-A6C34878D82A}">
                    <a16:rowId xmlns:a16="http://schemas.microsoft.com/office/drawing/2014/main" val="1241424461"/>
                  </a:ext>
                </a:extLst>
              </a:tr>
              <a:tr h="112770">
                <a:tc>
                  <a:txBody>
                    <a:bodyPr/>
                    <a:lstStyle/>
                    <a:p>
                      <a:pPr>
                        <a:lnSpc>
                          <a:spcPct val="100000"/>
                        </a:lnSpc>
                      </a:pPr>
                      <a:r>
                        <a:rPr lang="en-GB" sz="2000" kern="150" noProof="0" dirty="0">
                          <a:effectLst/>
                        </a:rPr>
                        <a:t>Locomotory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12%</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23%</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9%</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6%</a:t>
                      </a:r>
                    </a:p>
                  </a:txBody>
                  <a:tcPr marL="30956" marR="30956" marT="0" marB="0" anchor="ctr"/>
                </a:tc>
                <a:extLst>
                  <a:ext uri="{0D108BD9-81ED-4DB2-BD59-A6C34878D82A}">
                    <a16:rowId xmlns:a16="http://schemas.microsoft.com/office/drawing/2014/main" val="1786209890"/>
                  </a:ext>
                </a:extLst>
              </a:tr>
              <a:tr h="221516">
                <a:tc>
                  <a:txBody>
                    <a:bodyPr/>
                    <a:lstStyle/>
                    <a:p>
                      <a:pPr>
                        <a:lnSpc>
                          <a:spcPct val="100000"/>
                        </a:lnSpc>
                      </a:pPr>
                      <a:r>
                        <a:rPr lang="en-GB" sz="2000" kern="150" noProof="0" dirty="0">
                          <a:effectLst/>
                        </a:rPr>
                        <a:t>Multiple disability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13%</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758441979"/>
                  </a:ext>
                </a:extLst>
              </a:tr>
              <a:tr h="200621">
                <a:tc>
                  <a:txBody>
                    <a:bodyPr/>
                    <a:lstStyle/>
                    <a:p>
                      <a:pPr>
                        <a:lnSpc>
                          <a:spcPct val="100000"/>
                        </a:lnSpc>
                      </a:pPr>
                      <a:r>
                        <a:rPr lang="en-GB" sz="2000" kern="150" noProof="0" dirty="0">
                          <a:effectLst/>
                        </a:rPr>
                        <a:t>Intellectual disability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29%</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9%</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7%</a:t>
                      </a:r>
                    </a:p>
                  </a:txBody>
                  <a:tcPr marL="30956" marR="30956" marT="0" marB="0" anchor="ctr"/>
                </a:tc>
                <a:extLst>
                  <a:ext uri="{0D108BD9-81ED-4DB2-BD59-A6C34878D82A}">
                    <a16:rowId xmlns:a16="http://schemas.microsoft.com/office/drawing/2014/main" val="3275574815"/>
                  </a:ext>
                </a:extLst>
              </a:tr>
              <a:tr h="112770">
                <a:tc>
                  <a:txBody>
                    <a:bodyPr/>
                    <a:lstStyle/>
                    <a:p>
                      <a:pPr>
                        <a:lnSpc>
                          <a:spcPct val="100000"/>
                        </a:lnSpc>
                      </a:pPr>
                      <a:r>
                        <a:rPr lang="en-GB" sz="2000" kern="150" noProof="0" dirty="0">
                          <a:effectLst/>
                        </a:rPr>
                        <a:t>Speech</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36%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46%</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0%</a:t>
                      </a:r>
                    </a:p>
                  </a:txBody>
                  <a:tcPr marL="30956" marR="30956" marT="0" marB="0" anchor="ctr"/>
                </a:tc>
                <a:extLst>
                  <a:ext uri="{0D108BD9-81ED-4DB2-BD59-A6C34878D82A}">
                    <a16:rowId xmlns:a16="http://schemas.microsoft.com/office/drawing/2014/main" val="1956939419"/>
                  </a:ext>
                </a:extLst>
              </a:tr>
              <a:tr h="112770">
                <a:tc>
                  <a:txBody>
                    <a:bodyPr/>
                    <a:lstStyle/>
                    <a:p>
                      <a:pPr>
                        <a:lnSpc>
                          <a:spcPct val="100000"/>
                        </a:lnSpc>
                      </a:pPr>
                      <a:r>
                        <a:rPr lang="en-GB" sz="2000" kern="150" noProof="0" dirty="0">
                          <a:effectLst/>
                        </a:rPr>
                        <a:t>Other</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21%</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964949419"/>
                  </a:ext>
                </a:extLst>
              </a:tr>
              <a:tr h="112770">
                <a:tc>
                  <a:txBody>
                    <a:bodyPr/>
                    <a:lstStyle/>
                    <a:p>
                      <a:pPr>
                        <a:lnSpc>
                          <a:spcPct val="100000"/>
                        </a:lnSpc>
                      </a:pPr>
                      <a:r>
                        <a:rPr lang="en-GB" sz="2000" kern="150" noProof="0" dirty="0">
                          <a:effectLst/>
                        </a:rPr>
                        <a:t>ASD</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25%</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13%</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8%</a:t>
                      </a:r>
                    </a:p>
                  </a:txBody>
                  <a:tcPr marL="30956" marR="30956" marT="0" marB="0" anchor="ctr"/>
                </a:tc>
                <a:extLst>
                  <a:ext uri="{0D108BD9-81ED-4DB2-BD59-A6C34878D82A}">
                    <a16:rowId xmlns:a16="http://schemas.microsoft.com/office/drawing/2014/main" val="696165969"/>
                  </a:ext>
                </a:extLst>
              </a:tr>
              <a:tr h="221516">
                <a:tc>
                  <a:txBody>
                    <a:bodyPr/>
                    <a:lstStyle/>
                    <a:p>
                      <a:pPr>
                        <a:lnSpc>
                          <a:spcPct val="100000"/>
                        </a:lnSpc>
                      </a:pPr>
                      <a:r>
                        <a:rPr lang="en-GB" sz="2000" kern="150" noProof="0" dirty="0">
                          <a:effectLst/>
                        </a:rPr>
                        <a:t>Psychosocial disability</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30%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10%</a:t>
                      </a:r>
                    </a:p>
                  </a:txBody>
                  <a:tcPr marL="30956" marR="30956" marT="0" marB="0" anchor="ctr"/>
                </a:tc>
                <a:extLst>
                  <a:ext uri="{0D108BD9-81ED-4DB2-BD59-A6C34878D82A}">
                    <a16:rowId xmlns:a16="http://schemas.microsoft.com/office/drawing/2014/main" val="1657926206"/>
                  </a:ext>
                </a:extLst>
              </a:tr>
              <a:tr h="112770">
                <a:tc>
                  <a:txBody>
                    <a:bodyPr/>
                    <a:lstStyle/>
                    <a:p>
                      <a:pPr>
                        <a:lnSpc>
                          <a:spcPct val="100000"/>
                        </a:lnSpc>
                      </a:pPr>
                      <a:r>
                        <a:rPr lang="en-GB" sz="2000" kern="150" noProof="0" dirty="0">
                          <a:effectLst/>
                        </a:rPr>
                        <a:t>All groups</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10%</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17%</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24%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14%</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effectLst/>
                        </a:rPr>
                        <a:t>8%</a:t>
                      </a:r>
                      <a:endParaRPr lang="en-GB" sz="2000" kern="150" noProof="0" dirty="0">
                        <a:effectLst/>
                        <a:latin typeface="Liberation Serif"/>
                        <a:ea typeface="NSimSun" panose="02010609030101010101" pitchFamily="49" charset="-122"/>
                        <a:cs typeface="Lucida Sans" panose="020B0602030504020204" pitchFamily="34" charset="0"/>
                      </a:endParaRPr>
                    </a:p>
                  </a:txBody>
                  <a:tcPr marL="30956" marR="30956" marT="0" marB="0" anchor="ctr"/>
                </a:tc>
                <a:tc>
                  <a:txBody>
                    <a:bodyPr/>
                    <a:lstStyle/>
                    <a:p>
                      <a:pPr algn="r">
                        <a:lnSpc>
                          <a:spcPct val="100000"/>
                        </a:lnSpc>
                      </a:pPr>
                      <a:r>
                        <a:rPr lang="en-GB" sz="2000" kern="150" noProof="0" dirty="0">
                          <a:solidFill>
                            <a:schemeClr val="dk1"/>
                          </a:solidFill>
                          <a:effectLst/>
                          <a:latin typeface="+mn-lt"/>
                          <a:ea typeface="+mn-ea"/>
                          <a:cs typeface="+mn-cs"/>
                        </a:rPr>
                        <a:t>9%</a:t>
                      </a:r>
                    </a:p>
                  </a:txBody>
                  <a:tcPr marL="30956" marR="30956" marT="0" marB="0" anchor="ctr"/>
                </a:tc>
                <a:extLst>
                  <a:ext uri="{0D108BD9-81ED-4DB2-BD59-A6C34878D82A}">
                    <a16:rowId xmlns:a16="http://schemas.microsoft.com/office/drawing/2014/main" val="14691016"/>
                  </a:ext>
                </a:extLst>
              </a:tr>
            </a:tbl>
          </a:graphicData>
        </a:graphic>
      </p:graphicFrame>
      <p:sp>
        <p:nvSpPr>
          <p:cNvPr id="16" name="Szövegdoboz 15">
            <a:extLst>
              <a:ext uri="{FF2B5EF4-FFF2-40B4-BE49-F238E27FC236}">
                <a16:creationId xmlns:a16="http://schemas.microsoft.com/office/drawing/2014/main" id="{C59F04D8-83DD-C2B7-199F-6703F0392664}"/>
              </a:ext>
            </a:extLst>
          </p:cNvPr>
          <p:cNvSpPr txBox="1"/>
          <p:nvPr/>
        </p:nvSpPr>
        <p:spPr>
          <a:xfrm>
            <a:off x="190364" y="2747047"/>
            <a:ext cx="4181781" cy="2554545"/>
          </a:xfrm>
          <a:prstGeom prst="rect">
            <a:avLst/>
          </a:prstGeom>
          <a:noFill/>
        </p:spPr>
        <p:txBody>
          <a:bodyPr wrap="square">
            <a:spAutoFit/>
          </a:bodyPr>
          <a:lstStyle/>
          <a:p>
            <a:r>
              <a:rPr lang="en-GB" sz="2000" kern="100" dirty="0">
                <a:effectLst/>
                <a:latin typeface="Calibri" panose="020F0502020204030204" pitchFamily="34" charset="0"/>
                <a:ea typeface="Calibri" panose="020F0502020204030204" pitchFamily="34" charset="0"/>
              </a:rPr>
              <a:t>Please, specify how much you agree with the statements below! Mark 1 if you do not agree at all, and 7 if you totally agree with the given statement! “Tourism service </a:t>
            </a:r>
            <a:r>
              <a:rPr lang="en-GB" sz="2000" kern="100" spc="-10" dirty="0">
                <a:effectLst/>
                <a:latin typeface="Calibri" panose="020F0502020204030204" pitchFamily="34" charset="0"/>
                <a:ea typeface="Calibri" panose="020F0502020204030204" pitchFamily="34" charset="0"/>
              </a:rPr>
              <a:t>provider</a:t>
            </a:r>
            <a:r>
              <a:rPr lang="en-GB" sz="2000" kern="100" dirty="0">
                <a:effectLst/>
                <a:latin typeface="Calibri" panose="020F0502020204030204" pitchFamily="34" charset="0"/>
                <a:ea typeface="Calibri" panose="020F0502020204030204" pitchFamily="34" charset="0"/>
              </a:rPr>
              <a:t>s are more and more prepared and open to receive guests with disabilities”</a:t>
            </a:r>
            <a:endParaRPr lang="hu-HU" sz="2000" dirty="0"/>
          </a:p>
        </p:txBody>
      </p:sp>
      <p:sp>
        <p:nvSpPr>
          <p:cNvPr id="18" name="Szövegdoboz 17">
            <a:extLst>
              <a:ext uri="{FF2B5EF4-FFF2-40B4-BE49-F238E27FC236}">
                <a16:creationId xmlns:a16="http://schemas.microsoft.com/office/drawing/2014/main" id="{2CD88E1D-6300-A6C3-3A01-D43E66D2C4FA}"/>
              </a:ext>
            </a:extLst>
          </p:cNvPr>
          <p:cNvSpPr txBox="1"/>
          <p:nvPr/>
        </p:nvSpPr>
        <p:spPr>
          <a:xfrm>
            <a:off x="0" y="1220370"/>
            <a:ext cx="4372145" cy="1384995"/>
          </a:xfrm>
          <a:prstGeom prst="rect">
            <a:avLst/>
          </a:prstGeom>
          <a:noFill/>
        </p:spPr>
        <p:txBody>
          <a:bodyPr wrap="square">
            <a:spAutoFit/>
          </a:bodyPr>
          <a:lstStyle/>
          <a:p>
            <a:pPr algn="ctr"/>
            <a:r>
              <a:rPr lang="en-GB" sz="2800" b="1" kern="100" dirty="0">
                <a:effectLst/>
                <a:latin typeface="Calibri" panose="020F0502020204030204" pitchFamily="34" charset="0"/>
                <a:ea typeface="Calibri" panose="020F0502020204030204" pitchFamily="34" charset="0"/>
              </a:rPr>
              <a:t>Readiness of tourism service </a:t>
            </a:r>
            <a:r>
              <a:rPr lang="en-GB" sz="2800" b="1" kern="100" spc="-10" dirty="0">
                <a:effectLst/>
                <a:latin typeface="Calibri" panose="020F0502020204030204" pitchFamily="34" charset="0"/>
                <a:ea typeface="Calibri" panose="020F0502020204030204" pitchFamily="34" charset="0"/>
              </a:rPr>
              <a:t>provider</a:t>
            </a:r>
            <a:r>
              <a:rPr lang="en-GB" sz="2800" b="1" kern="100" dirty="0">
                <a:effectLst/>
                <a:latin typeface="Calibri" panose="020F0502020204030204" pitchFamily="34" charset="0"/>
                <a:ea typeface="Calibri" panose="020F0502020204030204" pitchFamily="34" charset="0"/>
              </a:rPr>
              <a:t>s to receive guests with disabilities</a:t>
            </a:r>
            <a:endParaRPr lang="hu-HU" sz="2800" b="1" dirty="0"/>
          </a:p>
        </p:txBody>
      </p:sp>
    </p:spTree>
    <p:extLst>
      <p:ext uri="{BB962C8B-B14F-4D97-AF65-F5344CB8AC3E}">
        <p14:creationId xmlns:p14="http://schemas.microsoft.com/office/powerpoint/2010/main" val="1936962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57175" y="3367753"/>
            <a:ext cx="4086223" cy="1877791"/>
          </a:xfrm>
        </p:spPr>
        <p:txBody>
          <a:bodyPr>
            <a:noAutofit/>
          </a:bodyPr>
          <a:lstStyle/>
          <a:p>
            <a:pPr algn="l"/>
            <a:r>
              <a:rPr lang="en-GB" sz="2000" kern="100" dirty="0">
                <a:effectLst/>
                <a:latin typeface="Calibri" panose="020F0502020204030204" pitchFamily="34" charset="0"/>
                <a:ea typeface="Calibri" panose="020F0502020204030204" pitchFamily="34" charset="0"/>
              </a:rPr>
              <a:t>Mark 1 if you do not agree at all, and 7 if you totally agree with the given statement! “</a:t>
            </a:r>
            <a:r>
              <a:rPr lang="en-GB" sz="2000" kern="100" spc="-10" dirty="0">
                <a:effectLst/>
                <a:latin typeface="Calibri" panose="020F0502020204030204" pitchFamily="34" charset="0"/>
                <a:ea typeface="Calibri" panose="020F0502020204030204" pitchFamily="34" charset="0"/>
              </a:rPr>
              <a:t>Society in my country is more and more tolerant and open to the problems of people with disabilities</a:t>
            </a:r>
            <a:r>
              <a:rPr lang="en-GB" sz="2000" kern="100" dirty="0">
                <a:effectLst/>
                <a:latin typeface="Calibri" panose="020F0502020204030204" pitchFamily="34" charset="0"/>
                <a:ea typeface="Calibri" panose="020F0502020204030204" pitchFamily="34" charset="0"/>
              </a:rPr>
              <a:t>”</a:t>
            </a:r>
            <a:endParaRPr lang="en-US"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257175" y="1181331"/>
            <a:ext cx="3962399" cy="187779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kern="100" dirty="0">
                <a:solidFill>
                  <a:srgbClr val="000000"/>
                </a:solidFill>
                <a:effectLst/>
                <a:latin typeface="Calibri" panose="020F0502020204030204" pitchFamily="34" charset="0"/>
                <a:ea typeface="Calibri" panose="020F0502020204030204" pitchFamily="34" charset="0"/>
              </a:rPr>
              <a:t>Society in the respective countries is becoming more tolerant and open to the problems of people with disabilities </a:t>
            </a:r>
            <a:endParaRPr lang="en-GB" sz="2800" b="1" dirty="0">
              <a:latin typeface="+mn-lt"/>
            </a:endParaRPr>
          </a:p>
        </p:txBody>
      </p:sp>
      <p:graphicFrame>
        <p:nvGraphicFramePr>
          <p:cNvPr id="11" name="Táblázat 10">
            <a:extLst>
              <a:ext uri="{FF2B5EF4-FFF2-40B4-BE49-F238E27FC236}">
                <a16:creationId xmlns:a16="http://schemas.microsoft.com/office/drawing/2014/main" id="{D4893D97-9818-769B-60FA-E3C006178BA9}"/>
              </a:ext>
            </a:extLst>
          </p:cNvPr>
          <p:cNvGraphicFramePr>
            <a:graphicFrameLocks noGrp="1"/>
          </p:cNvGraphicFramePr>
          <p:nvPr>
            <p:extLst>
              <p:ext uri="{D42A27DB-BD31-4B8C-83A1-F6EECF244321}">
                <p14:modId xmlns:p14="http://schemas.microsoft.com/office/powerpoint/2010/main" val="381864500"/>
              </p:ext>
            </p:extLst>
          </p:nvPr>
        </p:nvGraphicFramePr>
        <p:xfrm>
          <a:off x="4374666" y="1294922"/>
          <a:ext cx="7560158" cy="3962400"/>
        </p:xfrm>
        <a:graphic>
          <a:graphicData uri="http://schemas.openxmlformats.org/drawingml/2006/table">
            <a:tbl>
              <a:tblPr>
                <a:tableStyleId>{5C22544A-7EE6-4342-B048-85BDC9FD1C3A}</a:tableStyleId>
              </a:tblPr>
              <a:tblGrid>
                <a:gridCol w="2488806">
                  <a:extLst>
                    <a:ext uri="{9D8B030D-6E8A-4147-A177-3AD203B41FA5}">
                      <a16:colId xmlns:a16="http://schemas.microsoft.com/office/drawing/2014/main" val="1376645012"/>
                    </a:ext>
                  </a:extLst>
                </a:gridCol>
                <a:gridCol w="628124">
                  <a:extLst>
                    <a:ext uri="{9D8B030D-6E8A-4147-A177-3AD203B41FA5}">
                      <a16:colId xmlns:a16="http://schemas.microsoft.com/office/drawing/2014/main" val="1295847262"/>
                    </a:ext>
                  </a:extLst>
                </a:gridCol>
                <a:gridCol w="694584">
                  <a:extLst>
                    <a:ext uri="{9D8B030D-6E8A-4147-A177-3AD203B41FA5}">
                      <a16:colId xmlns:a16="http://schemas.microsoft.com/office/drawing/2014/main" val="3129704921"/>
                    </a:ext>
                  </a:extLst>
                </a:gridCol>
                <a:gridCol w="694584">
                  <a:extLst>
                    <a:ext uri="{9D8B030D-6E8A-4147-A177-3AD203B41FA5}">
                      <a16:colId xmlns:a16="http://schemas.microsoft.com/office/drawing/2014/main" val="3719473771"/>
                    </a:ext>
                  </a:extLst>
                </a:gridCol>
                <a:gridCol w="694584">
                  <a:extLst>
                    <a:ext uri="{9D8B030D-6E8A-4147-A177-3AD203B41FA5}">
                      <a16:colId xmlns:a16="http://schemas.microsoft.com/office/drawing/2014/main" val="4169670265"/>
                    </a:ext>
                  </a:extLst>
                </a:gridCol>
                <a:gridCol w="694584">
                  <a:extLst>
                    <a:ext uri="{9D8B030D-6E8A-4147-A177-3AD203B41FA5}">
                      <a16:colId xmlns:a16="http://schemas.microsoft.com/office/drawing/2014/main" val="1218731622"/>
                    </a:ext>
                  </a:extLst>
                </a:gridCol>
                <a:gridCol w="694584">
                  <a:extLst>
                    <a:ext uri="{9D8B030D-6E8A-4147-A177-3AD203B41FA5}">
                      <a16:colId xmlns:a16="http://schemas.microsoft.com/office/drawing/2014/main" val="1842967110"/>
                    </a:ext>
                  </a:extLst>
                </a:gridCol>
                <a:gridCol w="970308">
                  <a:extLst>
                    <a:ext uri="{9D8B030D-6E8A-4147-A177-3AD203B41FA5}">
                      <a16:colId xmlns:a16="http://schemas.microsoft.com/office/drawing/2014/main" val="453286958"/>
                    </a:ext>
                  </a:extLst>
                </a:gridCol>
              </a:tblGrid>
              <a:tr h="0">
                <a:tc>
                  <a:txBody>
                    <a:bodyPr/>
                    <a:lstStyle/>
                    <a:p>
                      <a:pPr algn="ctr"/>
                      <a:r>
                        <a:rPr lang="en-GB" sz="2000" kern="150" dirty="0">
                          <a:effectLst/>
                        </a:rPr>
                        <a:t>Grouped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96007773"/>
                  </a:ext>
                </a:extLst>
              </a:tr>
              <a:tr h="161925">
                <a:tc>
                  <a:txBody>
                    <a:bodyPr/>
                    <a:lstStyle/>
                    <a:p>
                      <a:r>
                        <a:rPr lang="en-GB" sz="2000" kern="150">
                          <a:effectLst/>
                        </a:rPr>
                        <a:t>Temporary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008966265"/>
                  </a:ext>
                </a:extLst>
              </a:tr>
              <a:tr h="161925">
                <a:tc>
                  <a:txBody>
                    <a:bodyPr/>
                    <a:lstStyle/>
                    <a:p>
                      <a:r>
                        <a:rPr lang="en-GB" sz="2000" kern="150">
                          <a:effectLst/>
                        </a:rPr>
                        <a:t>Obstacle related to age</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058745318"/>
                  </a:ext>
                </a:extLst>
              </a:tr>
              <a:tr h="161925">
                <a:tc>
                  <a:txBody>
                    <a:bodyPr/>
                    <a:lstStyle/>
                    <a:p>
                      <a:r>
                        <a:rPr lang="en-GB" sz="2000" kern="150">
                          <a:effectLst/>
                        </a:rPr>
                        <a:t>Sight</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90720265"/>
                  </a:ext>
                </a:extLst>
              </a:tr>
              <a:tr h="161925">
                <a:tc>
                  <a:txBody>
                    <a:bodyPr/>
                    <a:lstStyle/>
                    <a:p>
                      <a:r>
                        <a:rPr lang="en-GB" sz="2000" kern="150">
                          <a:effectLst/>
                        </a:rPr>
                        <a:t>Hearing</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35735617"/>
                  </a:ext>
                </a:extLst>
              </a:tr>
              <a:tr h="161925">
                <a:tc>
                  <a:txBody>
                    <a:bodyPr/>
                    <a:lstStyle/>
                    <a:p>
                      <a:r>
                        <a:rPr lang="en-GB" sz="2000" kern="150">
                          <a:effectLst/>
                        </a:rPr>
                        <a:t>Locomotory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838195061"/>
                  </a:ext>
                </a:extLst>
              </a:tr>
              <a:tr h="161925">
                <a:tc>
                  <a:txBody>
                    <a:bodyPr/>
                    <a:lstStyle/>
                    <a:p>
                      <a:r>
                        <a:rPr lang="en-GB" sz="2000" kern="150">
                          <a:effectLst/>
                        </a:rPr>
                        <a:t>Multiple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707151310"/>
                  </a:ext>
                </a:extLst>
              </a:tr>
              <a:tr h="161925">
                <a:tc>
                  <a:txBody>
                    <a:bodyPr/>
                    <a:lstStyle/>
                    <a:p>
                      <a:r>
                        <a:rPr lang="en-GB" sz="2000" kern="150">
                          <a:effectLst/>
                        </a:rPr>
                        <a:t>Intellectual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68856852"/>
                  </a:ext>
                </a:extLst>
              </a:tr>
              <a:tr h="161925">
                <a:tc>
                  <a:txBody>
                    <a:bodyPr/>
                    <a:lstStyle/>
                    <a:p>
                      <a:r>
                        <a:rPr lang="en-GB" sz="2000" kern="150">
                          <a:effectLst/>
                        </a:rPr>
                        <a:t>Speech</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48616706"/>
                  </a:ext>
                </a:extLst>
              </a:tr>
              <a:tr h="161925">
                <a:tc>
                  <a:txBody>
                    <a:bodyPr/>
                    <a:lstStyle/>
                    <a:p>
                      <a:r>
                        <a:rPr lang="en-GB" sz="2000" kern="150">
                          <a:effectLst/>
                        </a:rPr>
                        <a:t>Other</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23711759"/>
                  </a:ext>
                </a:extLst>
              </a:tr>
              <a:tr h="161925">
                <a:tc>
                  <a:txBody>
                    <a:bodyPr/>
                    <a:lstStyle/>
                    <a:p>
                      <a:r>
                        <a:rPr lang="en-GB" sz="2000" kern="150">
                          <a:effectLst/>
                        </a:rPr>
                        <a:t>ASD</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5846122"/>
                  </a:ext>
                </a:extLst>
              </a:tr>
              <a:tr h="161925">
                <a:tc>
                  <a:txBody>
                    <a:bodyPr/>
                    <a:lstStyle/>
                    <a:p>
                      <a:r>
                        <a:rPr lang="en-GB" sz="2000" kern="150">
                          <a:effectLst/>
                        </a:rPr>
                        <a:t>Psychosocial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02641201"/>
                  </a:ext>
                </a:extLst>
              </a:tr>
              <a:tr h="161925">
                <a:tc>
                  <a:txBody>
                    <a:bodyPr/>
                    <a:lstStyle/>
                    <a:p>
                      <a:r>
                        <a:rPr lang="en-GB" sz="2000" kern="150">
                          <a:effectLst/>
                        </a:rPr>
                        <a:t>All groups</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10%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719053163"/>
                  </a:ext>
                </a:extLst>
              </a:tr>
            </a:tbl>
          </a:graphicData>
        </a:graphic>
      </p:graphicFrame>
    </p:spTree>
    <p:extLst>
      <p:ext uri="{BB962C8B-B14F-4D97-AF65-F5344CB8AC3E}">
        <p14:creationId xmlns:p14="http://schemas.microsoft.com/office/powerpoint/2010/main" val="182130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4313" y="1354992"/>
            <a:ext cx="11763374" cy="3899123"/>
          </a:xfrm>
        </p:spPr>
        <p:txBody>
          <a:bodyPr>
            <a:noAutofit/>
          </a:bodyPr>
          <a:lstStyle/>
          <a:p>
            <a:pPr lvl="0" algn="l">
              <a:lnSpc>
                <a:spcPts val="2500"/>
              </a:lnSpc>
            </a:pPr>
            <a:r>
              <a:rPr lang="hu-HU" sz="2400" kern="100" dirty="0">
                <a:effectLst/>
                <a:latin typeface="Calibri" panose="020F0502020204030204" pitchFamily="34" charset="0"/>
                <a:ea typeface="Calibri" panose="020F0502020204030204" pitchFamily="34" charset="0"/>
              </a:rPr>
              <a:t>S</a:t>
            </a:r>
            <a:r>
              <a:rPr lang="en-GB" sz="2400" kern="100" dirty="0">
                <a:effectLst/>
                <a:latin typeface="Calibri" panose="020F0502020204030204" pitchFamily="34" charset="0"/>
                <a:ea typeface="Calibri" panose="020F0502020204030204" pitchFamily="34" charset="0"/>
              </a:rPr>
              <a:t>election of the sample based on availability. After collecting the responses, results prepared in English and in simple statistical summaries (number, percentage), enabling further, in-depth statistical analyses. Before discussing the research results, </a:t>
            </a:r>
            <a:r>
              <a:rPr lang="en-GB" sz="2400" b="1" kern="100" dirty="0">
                <a:effectLst/>
                <a:latin typeface="Calibri" panose="020F0502020204030204" pitchFamily="34" charset="0"/>
                <a:ea typeface="Calibri" panose="020F0502020204030204" pitchFamily="34" charset="0"/>
              </a:rPr>
              <a:t>the characteristics of the respondents</a:t>
            </a:r>
            <a:r>
              <a:rPr lang="en-GB" sz="2400" kern="100" dirty="0">
                <a:effectLst/>
                <a:latin typeface="Calibri" panose="020F0502020204030204" pitchFamily="34" charset="0"/>
                <a:ea typeface="Calibri" panose="020F0502020204030204" pitchFamily="34" charset="0"/>
              </a:rPr>
              <a:t> were presented, including features</a:t>
            </a:r>
            <a:r>
              <a:rPr lang="hu-HU" sz="2400" kern="100" dirty="0">
                <a:effectLst/>
                <a:latin typeface="Calibri" panose="020F0502020204030204" pitchFamily="34" charset="0"/>
                <a:ea typeface="Calibri" panose="020F0502020204030204" pitchFamily="34" charset="0"/>
              </a:rPr>
              <a:t> like</a:t>
            </a:r>
            <a:br>
              <a:rPr lang="hu-HU" sz="2400" kern="100" dirty="0">
                <a:effectLst/>
                <a:latin typeface="Calibri" panose="020F0502020204030204" pitchFamily="34" charset="0"/>
                <a:ea typeface="Calibri" panose="020F050202020403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gender</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age</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latin typeface="Calibri" panose="020F0502020204030204" pitchFamily="34" charset="0"/>
              </a:rPr>
              <a:t>marital</a:t>
            </a:r>
            <a:r>
              <a:rPr lang="en-GB" sz="2200" kern="100" dirty="0">
                <a:effectLst/>
                <a:latin typeface="Calibri" panose="020F0502020204030204" pitchFamily="34" charset="0"/>
                <a:ea typeface="Calibri" panose="020F0502020204030204" pitchFamily="34" charset="0"/>
                <a:cs typeface="Calibri" panose="020F0502020204030204" pitchFamily="34" charset="0"/>
              </a:rPr>
              <a:t> status</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the level of highest finished school education</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employment conditions</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type of settlement – place of residence of the respondent</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the respondent’s country of residence.</a:t>
            </a:r>
            <a:br>
              <a:rPr lang="hu-HU" sz="2200" kern="100" dirty="0">
                <a:effectLst/>
                <a:latin typeface="Calibri" panose="020F0502020204030204" pitchFamily="34" charset="0"/>
                <a:ea typeface="Calibri" panose="020F0502020204030204" pitchFamily="34" charset="0"/>
                <a:cs typeface="Arial" panose="020B0604020202020204" pitchFamily="34" charset="0"/>
              </a:rPr>
            </a:br>
            <a:r>
              <a:rPr lang="hu-HU" sz="2200" kern="100" dirty="0">
                <a:effectLst/>
                <a:latin typeface="Calibri" panose="020F0502020204030204" pitchFamily="34" charset="0"/>
                <a:ea typeface="Calibri" panose="020F0502020204030204" pitchFamily="34" charset="0"/>
                <a:cs typeface="Calibri" panose="020F0502020204030204" pitchFamily="34" charset="0"/>
              </a:rPr>
              <a:t>– </a:t>
            </a:r>
            <a:r>
              <a:rPr lang="en-GB" sz="2200" kern="100" dirty="0">
                <a:effectLst/>
                <a:latin typeface="Calibri" panose="020F0502020204030204" pitchFamily="34" charset="0"/>
                <a:ea typeface="Calibri" panose="020F0502020204030204" pitchFamily="34" charset="0"/>
              </a:rPr>
              <a:t>type of disability</a:t>
            </a:r>
            <a:endParaRPr lang="en-US" sz="22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6096000" y="621507"/>
            <a:ext cx="5629035"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Research methodology</a:t>
            </a:r>
            <a:endParaRPr lang="en-US" sz="3600" b="1"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70504" y="963753"/>
            <a:ext cx="4053821" cy="13777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kern="100" dirty="0">
                <a:latin typeface="Calibri" panose="020F0502020204030204" pitchFamily="34" charset="0"/>
                <a:cs typeface="+mn-cs"/>
              </a:rPr>
              <a:t>Openness of the society for the problems of people with disabilities</a:t>
            </a:r>
            <a:endParaRPr lang="en-US" sz="2800" b="1" kern="100" dirty="0">
              <a:latin typeface="Calibri" panose="020F0502020204030204" pitchFamily="34" charset="0"/>
              <a:cs typeface="+mn-cs"/>
            </a:endParaRPr>
          </a:p>
        </p:txBody>
      </p:sp>
      <p:graphicFrame>
        <p:nvGraphicFramePr>
          <p:cNvPr id="14" name="Táblázat 13">
            <a:extLst>
              <a:ext uri="{FF2B5EF4-FFF2-40B4-BE49-F238E27FC236}">
                <a16:creationId xmlns:a16="http://schemas.microsoft.com/office/drawing/2014/main" id="{DA4F5C2F-3707-4973-7389-A989FD75A870}"/>
              </a:ext>
            </a:extLst>
          </p:cNvPr>
          <p:cNvGraphicFramePr>
            <a:graphicFrameLocks noGrp="1"/>
          </p:cNvGraphicFramePr>
          <p:nvPr>
            <p:extLst>
              <p:ext uri="{D42A27DB-BD31-4B8C-83A1-F6EECF244321}">
                <p14:modId xmlns:p14="http://schemas.microsoft.com/office/powerpoint/2010/main" val="1318511094"/>
              </p:ext>
            </p:extLst>
          </p:nvPr>
        </p:nvGraphicFramePr>
        <p:xfrm>
          <a:off x="4234795" y="1248442"/>
          <a:ext cx="7886701" cy="4008880"/>
        </p:xfrm>
        <a:graphic>
          <a:graphicData uri="http://schemas.openxmlformats.org/drawingml/2006/table">
            <a:tbl>
              <a:tblPr>
                <a:tableStyleId>{5C22544A-7EE6-4342-B048-85BDC9FD1C3A}</a:tableStyleId>
              </a:tblPr>
              <a:tblGrid>
                <a:gridCol w="3343275">
                  <a:extLst>
                    <a:ext uri="{9D8B030D-6E8A-4147-A177-3AD203B41FA5}">
                      <a16:colId xmlns:a16="http://schemas.microsoft.com/office/drawing/2014/main" val="454979638"/>
                    </a:ext>
                  </a:extLst>
                </a:gridCol>
                <a:gridCol w="581025">
                  <a:extLst>
                    <a:ext uri="{9D8B030D-6E8A-4147-A177-3AD203B41FA5}">
                      <a16:colId xmlns:a16="http://schemas.microsoft.com/office/drawing/2014/main" val="660775482"/>
                    </a:ext>
                  </a:extLst>
                </a:gridCol>
                <a:gridCol w="609600">
                  <a:extLst>
                    <a:ext uri="{9D8B030D-6E8A-4147-A177-3AD203B41FA5}">
                      <a16:colId xmlns:a16="http://schemas.microsoft.com/office/drawing/2014/main" val="4239791266"/>
                    </a:ext>
                  </a:extLst>
                </a:gridCol>
                <a:gridCol w="647700">
                  <a:extLst>
                    <a:ext uri="{9D8B030D-6E8A-4147-A177-3AD203B41FA5}">
                      <a16:colId xmlns:a16="http://schemas.microsoft.com/office/drawing/2014/main" val="4173214302"/>
                    </a:ext>
                  </a:extLst>
                </a:gridCol>
                <a:gridCol w="752475">
                  <a:extLst>
                    <a:ext uri="{9D8B030D-6E8A-4147-A177-3AD203B41FA5}">
                      <a16:colId xmlns:a16="http://schemas.microsoft.com/office/drawing/2014/main" val="2453013241"/>
                    </a:ext>
                  </a:extLst>
                </a:gridCol>
                <a:gridCol w="704850">
                  <a:extLst>
                    <a:ext uri="{9D8B030D-6E8A-4147-A177-3AD203B41FA5}">
                      <a16:colId xmlns:a16="http://schemas.microsoft.com/office/drawing/2014/main" val="257253545"/>
                    </a:ext>
                  </a:extLst>
                </a:gridCol>
                <a:gridCol w="666750">
                  <a:extLst>
                    <a:ext uri="{9D8B030D-6E8A-4147-A177-3AD203B41FA5}">
                      <a16:colId xmlns:a16="http://schemas.microsoft.com/office/drawing/2014/main" val="2056851317"/>
                    </a:ext>
                  </a:extLst>
                </a:gridCol>
                <a:gridCol w="581026">
                  <a:extLst>
                    <a:ext uri="{9D8B030D-6E8A-4147-A177-3AD203B41FA5}">
                      <a16:colId xmlns:a16="http://schemas.microsoft.com/office/drawing/2014/main" val="439321142"/>
                    </a:ext>
                  </a:extLst>
                </a:gridCol>
              </a:tblGrid>
              <a:tr h="274515">
                <a:tc>
                  <a:txBody>
                    <a:bodyPr/>
                    <a:lstStyle/>
                    <a:p>
                      <a:pPr algn="ctr">
                        <a:lnSpc>
                          <a:spcPts val="2100"/>
                        </a:lnSpc>
                      </a:pPr>
                      <a:r>
                        <a:rPr lang="en-GB" sz="2000" kern="150" dirty="0">
                          <a:effectLst/>
                        </a:rPr>
                        <a:t>Q1. Grouped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tc>
                <a:tc>
                  <a:txBody>
                    <a:bodyPr/>
                    <a:lstStyle/>
                    <a:p>
                      <a:pPr algn="ctr">
                        <a:lnSpc>
                          <a:spcPts val="2100"/>
                        </a:lnSpc>
                      </a:pPr>
                      <a:r>
                        <a:rPr lang="en-GB" sz="2000" kern="150" dirty="0">
                          <a:effectLst/>
                        </a:rPr>
                        <a:t>7</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tc>
                <a:extLst>
                  <a:ext uri="{0D108BD9-81ED-4DB2-BD59-A6C34878D82A}">
                    <a16:rowId xmlns:a16="http://schemas.microsoft.com/office/drawing/2014/main" val="3610422645"/>
                  </a:ext>
                </a:extLst>
              </a:tr>
              <a:tr h="344504">
                <a:tc>
                  <a:txBody>
                    <a:bodyPr/>
                    <a:lstStyle/>
                    <a:p>
                      <a:pPr>
                        <a:lnSpc>
                          <a:spcPts val="2100"/>
                        </a:lnSpc>
                      </a:pPr>
                      <a:r>
                        <a:rPr lang="en-GB" sz="2000" kern="150" dirty="0">
                          <a:effectLst/>
                        </a:rPr>
                        <a:t>Temporary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474717050"/>
                  </a:ext>
                </a:extLst>
              </a:tr>
              <a:tr h="274515">
                <a:tc>
                  <a:txBody>
                    <a:bodyPr/>
                    <a:lstStyle/>
                    <a:p>
                      <a:pPr>
                        <a:lnSpc>
                          <a:spcPts val="2100"/>
                        </a:lnSpc>
                      </a:pPr>
                      <a:r>
                        <a:rPr lang="en-GB" sz="2000" kern="150" dirty="0">
                          <a:effectLst/>
                        </a:rPr>
                        <a:t>Obstacle related to my age</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4051961524"/>
                  </a:ext>
                </a:extLst>
              </a:tr>
              <a:tr h="274515">
                <a:tc>
                  <a:txBody>
                    <a:bodyPr/>
                    <a:lstStyle/>
                    <a:p>
                      <a:pPr>
                        <a:lnSpc>
                          <a:spcPts val="2100"/>
                        </a:lnSpc>
                      </a:pPr>
                      <a:r>
                        <a:rPr lang="en-GB" sz="2000" kern="150" dirty="0">
                          <a:effectLst/>
                        </a:rPr>
                        <a:t>Sight</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3277697215"/>
                  </a:ext>
                </a:extLst>
              </a:tr>
              <a:tr h="274515">
                <a:tc>
                  <a:txBody>
                    <a:bodyPr/>
                    <a:lstStyle/>
                    <a:p>
                      <a:pPr>
                        <a:lnSpc>
                          <a:spcPts val="2100"/>
                        </a:lnSpc>
                      </a:pPr>
                      <a:r>
                        <a:rPr lang="en-GB" sz="2000" kern="150" dirty="0">
                          <a:effectLst/>
                        </a:rPr>
                        <a:t>Hearing</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3799146980"/>
                  </a:ext>
                </a:extLst>
              </a:tr>
              <a:tr h="342996">
                <a:tc>
                  <a:txBody>
                    <a:bodyPr/>
                    <a:lstStyle/>
                    <a:p>
                      <a:pPr>
                        <a:lnSpc>
                          <a:spcPts val="2100"/>
                        </a:lnSpc>
                      </a:pPr>
                      <a:r>
                        <a:rPr lang="en-GB" sz="2000" kern="150" dirty="0">
                          <a:effectLst/>
                        </a:rPr>
                        <a:t>Locomotory</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11%</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2797390754"/>
                  </a:ext>
                </a:extLst>
              </a:tr>
              <a:tr h="361950">
                <a:tc>
                  <a:txBody>
                    <a:bodyPr/>
                    <a:lstStyle/>
                    <a:p>
                      <a:pPr>
                        <a:lnSpc>
                          <a:spcPts val="2100"/>
                        </a:lnSpc>
                      </a:pPr>
                      <a:r>
                        <a:rPr lang="en-GB" sz="2000" kern="150">
                          <a:effectLst/>
                        </a:rPr>
                        <a:t>Multiple disability</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16%</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891037308"/>
                  </a:ext>
                </a:extLst>
              </a:tr>
              <a:tr h="274515">
                <a:tc>
                  <a:txBody>
                    <a:bodyPr/>
                    <a:lstStyle/>
                    <a:p>
                      <a:pPr>
                        <a:lnSpc>
                          <a:spcPts val="2100"/>
                        </a:lnSpc>
                      </a:pPr>
                      <a:r>
                        <a:rPr lang="en-GB" sz="2000" kern="150">
                          <a:effectLst/>
                        </a:rPr>
                        <a:t>Intellectual disability</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19%</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1774066951"/>
                  </a:ext>
                </a:extLst>
              </a:tr>
              <a:tr h="274515">
                <a:tc>
                  <a:txBody>
                    <a:bodyPr/>
                    <a:lstStyle/>
                    <a:p>
                      <a:pPr>
                        <a:lnSpc>
                          <a:spcPts val="2100"/>
                        </a:lnSpc>
                      </a:pPr>
                      <a:r>
                        <a:rPr lang="en-GB" sz="2000" kern="150">
                          <a:effectLst/>
                        </a:rPr>
                        <a:t>Speech</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28%</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28%</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2011749220"/>
                  </a:ext>
                </a:extLst>
              </a:tr>
              <a:tr h="274515">
                <a:tc>
                  <a:txBody>
                    <a:bodyPr/>
                    <a:lstStyle/>
                    <a:p>
                      <a:pPr>
                        <a:lnSpc>
                          <a:spcPts val="2100"/>
                        </a:lnSpc>
                      </a:pPr>
                      <a:r>
                        <a:rPr lang="en-GB" sz="2000" kern="150">
                          <a:effectLst/>
                        </a:rPr>
                        <a:t>Other</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14%</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2592955395"/>
                  </a:ext>
                </a:extLst>
              </a:tr>
              <a:tr h="351536">
                <a:tc>
                  <a:txBody>
                    <a:bodyPr/>
                    <a:lstStyle/>
                    <a:p>
                      <a:pPr>
                        <a:lnSpc>
                          <a:spcPts val="2100"/>
                        </a:lnSpc>
                      </a:pPr>
                      <a:r>
                        <a:rPr lang="en-GB" sz="2000" kern="150">
                          <a:effectLst/>
                        </a:rPr>
                        <a:t>ASD</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22%</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18%</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18%</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18%</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7%</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438063930"/>
                  </a:ext>
                </a:extLst>
              </a:tr>
              <a:tr h="274515">
                <a:tc>
                  <a:txBody>
                    <a:bodyPr/>
                    <a:lstStyle/>
                    <a:p>
                      <a:pPr>
                        <a:lnSpc>
                          <a:spcPts val="2100"/>
                        </a:lnSpc>
                      </a:pPr>
                      <a:r>
                        <a:rPr lang="en-GB" sz="2000" kern="150">
                          <a:effectLst/>
                        </a:rPr>
                        <a:t>Psychosocial disability</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18%</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0%</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9%</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1306459196"/>
                  </a:ext>
                </a:extLst>
              </a:tr>
              <a:tr h="411774">
                <a:tc>
                  <a:txBody>
                    <a:bodyPr/>
                    <a:lstStyle/>
                    <a:p>
                      <a:pPr>
                        <a:lnSpc>
                          <a:spcPts val="2100"/>
                        </a:lnSpc>
                      </a:pPr>
                      <a:r>
                        <a:rPr lang="en-GB" sz="2000" kern="150">
                          <a:effectLst/>
                        </a:rPr>
                        <a:t>All Groups</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21%</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11%</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tc>
                  <a:txBody>
                    <a:bodyPr/>
                    <a:lstStyle/>
                    <a:p>
                      <a:pPr algn="r">
                        <a:lnSpc>
                          <a:spcPts val="2100"/>
                        </a:lnSpc>
                      </a:pPr>
                      <a:r>
                        <a:rPr lang="en-GB" sz="2000" kern="150" dirty="0">
                          <a:effectLst/>
                        </a:rPr>
                        <a:t>10%</a:t>
                      </a:r>
                      <a:endParaRPr lang="hu-HU" sz="2000" kern="150" dirty="0">
                        <a:effectLst/>
                        <a:latin typeface="Liberation Serif"/>
                        <a:ea typeface="NSimSun" panose="02010609030101010101" pitchFamily="49" charset="-122"/>
                        <a:cs typeface="Lucida Sans" panose="020B0602030504020204" pitchFamily="34" charset="0"/>
                      </a:endParaRPr>
                    </a:p>
                  </a:txBody>
                  <a:tcPr marL="40940" marR="40940" marT="0" marB="0" anchor="ctr"/>
                </a:tc>
                <a:extLst>
                  <a:ext uri="{0D108BD9-81ED-4DB2-BD59-A6C34878D82A}">
                    <a16:rowId xmlns:a16="http://schemas.microsoft.com/office/drawing/2014/main" val="2234685913"/>
                  </a:ext>
                </a:extLst>
              </a:tr>
            </a:tbl>
          </a:graphicData>
        </a:graphic>
      </p:graphicFrame>
      <p:sp>
        <p:nvSpPr>
          <p:cNvPr id="16" name="Szövegdoboz 15">
            <a:extLst>
              <a:ext uri="{FF2B5EF4-FFF2-40B4-BE49-F238E27FC236}">
                <a16:creationId xmlns:a16="http://schemas.microsoft.com/office/drawing/2014/main" id="{B3382DD1-D0B8-B21A-4BE6-C783B8353563}"/>
              </a:ext>
            </a:extLst>
          </p:cNvPr>
          <p:cNvSpPr txBox="1"/>
          <p:nvPr/>
        </p:nvSpPr>
        <p:spPr>
          <a:xfrm>
            <a:off x="208658" y="2603448"/>
            <a:ext cx="3771606" cy="2554545"/>
          </a:xfrm>
          <a:prstGeom prst="rect">
            <a:avLst/>
          </a:prstGeom>
          <a:noFill/>
        </p:spPr>
        <p:txBody>
          <a:bodyPr wrap="square">
            <a:spAutoFit/>
          </a:bodyPr>
          <a:lstStyle/>
          <a:p>
            <a:r>
              <a:rPr lang="en-GB" sz="2000" kern="100" dirty="0">
                <a:latin typeface="Calibri" panose="020F0502020204030204" pitchFamily="34" charset="0"/>
              </a:rPr>
              <a:t>Please, specify how much you agree with the statements below! Mark 1 if you do not agree at all, and 7 if you totally agree with the given statement! “Society in my country is more and more tolerant and open to the problems of people with disabilities”</a:t>
            </a:r>
            <a:endParaRPr lang="hu-HU" sz="2000" kern="100" dirty="0">
              <a:latin typeface="Calibri" panose="020F0502020204030204" pitchFamily="34" charset="0"/>
            </a:endParaRPr>
          </a:p>
        </p:txBody>
      </p:sp>
    </p:spTree>
    <p:extLst>
      <p:ext uri="{BB962C8B-B14F-4D97-AF65-F5344CB8AC3E}">
        <p14:creationId xmlns:p14="http://schemas.microsoft.com/office/powerpoint/2010/main" val="4018327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41873" y="1979803"/>
            <a:ext cx="11465648" cy="3127376"/>
          </a:xfrm>
        </p:spPr>
        <p:txBody>
          <a:bodyPr>
            <a:noAutofit/>
          </a:bodyPr>
          <a:lstStyle/>
          <a:p>
            <a:pPr algn="l"/>
            <a:r>
              <a:rPr lang="en-GB" sz="2600" kern="100" dirty="0">
                <a:effectLst/>
                <a:latin typeface="Calibri" panose="020F0502020204030204" pitchFamily="34" charset="0"/>
                <a:ea typeface="Calibri" panose="020F0502020204030204" pitchFamily="34" charset="0"/>
              </a:rPr>
              <a:t>Respondents note a constant problem with false information about accessibility by accommodation providers and other facilities. Clearly over half (54%) believe that this phenomenon is still common. It is worth noting that only slightly over ¼ of respondents report improvement in this area (27% of ratings from 5 to 7)</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Definitely more than half of the respondents (55% of ratings from 1 to 3) notice that people are bothered by spending their holidays in places where there are also people with disabilities. Every third respondent has the opposite opinion (29% of ratings from 5 to 7)</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Information and attitude problems</a:t>
            </a:r>
            <a:endParaRPr lang="en-GB" dirty="0">
              <a:latin typeface="+mn-lt"/>
            </a:endParaRPr>
          </a:p>
        </p:txBody>
      </p:sp>
    </p:spTree>
    <p:extLst>
      <p:ext uri="{BB962C8B-B14F-4D97-AF65-F5344CB8AC3E}">
        <p14:creationId xmlns:p14="http://schemas.microsoft.com/office/powerpoint/2010/main" val="847526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7160" y="1974636"/>
            <a:ext cx="11877675" cy="3192294"/>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rPr>
              <a:t>75% of respondents believe (scores from 5 to 7) that if trains and buses in their country were more accessible to wheelchairs, more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would travel on them: opinion shared by 41% (score 7 marked). Only 19% (ratings 1 – 3) does not consider it a significant problem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77% of respondents marked ratings 5 to 7 (including 39% marking 7), who believe that the existence of tourist paths in forest parks, at least near cities, would make more people with disabilities go on trips.</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Only 16% do not share this opinion (select ratings from 1 to 3</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Information about accessibility is important – 73% of respondents (scores 5 to 7) note that the existence of a reliable online collection of tourist trails accessible to people in wheelchairs would make more people choose nature hikes. Only every fifth person surveyed does not share this opinion (19% of responses range from 1 to 3)</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0" y="128788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Access to public transportation and hiking paths</a:t>
            </a:r>
            <a:endParaRPr lang="en-GB" dirty="0">
              <a:latin typeface="+mn-lt"/>
            </a:endParaRPr>
          </a:p>
        </p:txBody>
      </p:sp>
    </p:spTree>
    <p:extLst>
      <p:ext uri="{BB962C8B-B14F-4D97-AF65-F5344CB8AC3E}">
        <p14:creationId xmlns:p14="http://schemas.microsoft.com/office/powerpoint/2010/main" val="3660547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34092" y="3149295"/>
            <a:ext cx="4086225" cy="2038756"/>
          </a:xfrm>
        </p:spPr>
        <p:txBody>
          <a:bodyPr>
            <a:noAutofit/>
          </a:bodyPr>
          <a:lstStyle/>
          <a:p>
            <a:pPr algn="l"/>
            <a:r>
              <a:rPr lang="en-GB" sz="2000" kern="100" dirty="0">
                <a:effectLst/>
                <a:latin typeface="Calibri" panose="020F0502020204030204" pitchFamily="34" charset="0"/>
                <a:ea typeface="Calibri" panose="020F0502020204030204" pitchFamily="34" charset="0"/>
              </a:rPr>
              <a:t>Please, specify how much you agree with the statements below! Mark 1</a:t>
            </a:r>
            <a:r>
              <a:rPr lang="hu-HU" sz="2000" kern="100" dirty="0">
                <a:effectLst/>
                <a:latin typeface="Calibri" panose="020F0502020204030204" pitchFamily="34" charset="0"/>
                <a:ea typeface="Calibri" panose="020F0502020204030204" pitchFamily="34" charset="0"/>
              </a:rPr>
              <a:t>:</a:t>
            </a:r>
            <a:r>
              <a:rPr lang="en-GB" sz="2000" kern="100" dirty="0">
                <a:effectLst/>
                <a:latin typeface="Calibri" panose="020F0502020204030204" pitchFamily="34" charset="0"/>
                <a:ea typeface="Calibri" panose="020F0502020204030204" pitchFamily="34" charset="0"/>
              </a:rPr>
              <a:t> you do not agree at all, 7</a:t>
            </a:r>
            <a:r>
              <a:rPr lang="hu-HU" sz="2000" kern="100" dirty="0">
                <a:effectLst/>
                <a:latin typeface="Calibri" panose="020F0502020204030204" pitchFamily="34" charset="0"/>
                <a:ea typeface="Calibri" panose="020F0502020204030204" pitchFamily="34" charset="0"/>
              </a:rPr>
              <a:t>: </a:t>
            </a:r>
            <a:r>
              <a:rPr lang="en-GB" sz="2000" kern="100" dirty="0">
                <a:effectLst/>
                <a:latin typeface="Calibri" panose="020F0502020204030204" pitchFamily="34" charset="0"/>
                <a:ea typeface="Calibri" panose="020F0502020204030204" pitchFamily="34" charset="0"/>
              </a:rPr>
              <a:t>you totally agree with the given statement! “If trains and coaches were more accessible by wheelchairs in my country, more </a:t>
            </a:r>
            <a:r>
              <a:rPr lang="hu-HU" sz="2000" kern="100" dirty="0" err="1">
                <a:effectLst/>
                <a:latin typeface="Calibri" panose="020F0502020204030204" pitchFamily="34" charset="0"/>
                <a:ea typeface="Calibri" panose="020F0502020204030204" pitchFamily="34" charset="0"/>
              </a:rPr>
              <a:t>PwD</a:t>
            </a:r>
            <a:r>
              <a:rPr lang="hu-HU" sz="2000" kern="100" dirty="0">
                <a:effectLst/>
                <a:latin typeface="Calibri" panose="020F0502020204030204" pitchFamily="34" charset="0"/>
                <a:ea typeface="Calibri" panose="020F0502020204030204" pitchFamily="34" charset="0"/>
              </a:rPr>
              <a:t> </a:t>
            </a:r>
            <a:r>
              <a:rPr lang="en-GB" sz="2000" kern="100" dirty="0">
                <a:effectLst/>
                <a:latin typeface="Calibri" panose="020F0502020204030204" pitchFamily="34" charset="0"/>
                <a:ea typeface="Calibri" panose="020F0502020204030204" pitchFamily="34" charset="0"/>
              </a:rPr>
              <a:t>would travel.”</a:t>
            </a:r>
            <a:endParaRPr lang="en-US"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04800" y="971144"/>
            <a:ext cx="3781425" cy="213979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Dependence between wheelchairs accessibility level of trains and coaches and frequency of travel of </a:t>
            </a:r>
            <a:r>
              <a:rPr lang="hu-HU" sz="3600" b="1" dirty="0" err="1">
                <a:latin typeface="+mn-lt"/>
              </a:rPr>
              <a:t>PwD</a:t>
            </a:r>
            <a:endParaRPr lang="en-US" sz="3600" b="1" dirty="0">
              <a:latin typeface="+mn-lt"/>
            </a:endParaRPr>
          </a:p>
        </p:txBody>
      </p:sp>
      <p:graphicFrame>
        <p:nvGraphicFramePr>
          <p:cNvPr id="11" name="Táblázat 10">
            <a:extLst>
              <a:ext uri="{FF2B5EF4-FFF2-40B4-BE49-F238E27FC236}">
                <a16:creationId xmlns:a16="http://schemas.microsoft.com/office/drawing/2014/main" id="{B60E2FF2-2DF7-84B0-2E01-B4373D6CF60B}"/>
              </a:ext>
            </a:extLst>
          </p:cNvPr>
          <p:cNvGraphicFramePr>
            <a:graphicFrameLocks noGrp="1"/>
          </p:cNvGraphicFramePr>
          <p:nvPr>
            <p:extLst>
              <p:ext uri="{D42A27DB-BD31-4B8C-83A1-F6EECF244321}">
                <p14:modId xmlns:p14="http://schemas.microsoft.com/office/powerpoint/2010/main" val="5620671"/>
              </p:ext>
            </p:extLst>
          </p:nvPr>
        </p:nvGraphicFramePr>
        <p:xfrm>
          <a:off x="4247109" y="1277010"/>
          <a:ext cx="7772162" cy="3962400"/>
        </p:xfrm>
        <a:graphic>
          <a:graphicData uri="http://schemas.openxmlformats.org/drawingml/2006/table">
            <a:tbl>
              <a:tblPr>
                <a:tableStyleId>{5C22544A-7EE6-4342-B048-85BDC9FD1C3A}</a:tableStyleId>
              </a:tblPr>
              <a:tblGrid>
                <a:gridCol w="2487737">
                  <a:extLst>
                    <a:ext uri="{9D8B030D-6E8A-4147-A177-3AD203B41FA5}">
                      <a16:colId xmlns:a16="http://schemas.microsoft.com/office/drawing/2014/main" val="2024195674"/>
                    </a:ext>
                  </a:extLst>
                </a:gridCol>
                <a:gridCol w="594393">
                  <a:extLst>
                    <a:ext uri="{9D8B030D-6E8A-4147-A177-3AD203B41FA5}">
                      <a16:colId xmlns:a16="http://schemas.microsoft.com/office/drawing/2014/main" val="1882677928"/>
                    </a:ext>
                  </a:extLst>
                </a:gridCol>
                <a:gridCol w="759844">
                  <a:extLst>
                    <a:ext uri="{9D8B030D-6E8A-4147-A177-3AD203B41FA5}">
                      <a16:colId xmlns:a16="http://schemas.microsoft.com/office/drawing/2014/main" val="2708656743"/>
                    </a:ext>
                  </a:extLst>
                </a:gridCol>
                <a:gridCol w="759844">
                  <a:extLst>
                    <a:ext uri="{9D8B030D-6E8A-4147-A177-3AD203B41FA5}">
                      <a16:colId xmlns:a16="http://schemas.microsoft.com/office/drawing/2014/main" val="2157562746"/>
                    </a:ext>
                  </a:extLst>
                </a:gridCol>
                <a:gridCol w="759844">
                  <a:extLst>
                    <a:ext uri="{9D8B030D-6E8A-4147-A177-3AD203B41FA5}">
                      <a16:colId xmlns:a16="http://schemas.microsoft.com/office/drawing/2014/main" val="403862863"/>
                    </a:ext>
                  </a:extLst>
                </a:gridCol>
                <a:gridCol w="759844">
                  <a:extLst>
                    <a:ext uri="{9D8B030D-6E8A-4147-A177-3AD203B41FA5}">
                      <a16:colId xmlns:a16="http://schemas.microsoft.com/office/drawing/2014/main" val="3781692791"/>
                    </a:ext>
                  </a:extLst>
                </a:gridCol>
                <a:gridCol w="759844">
                  <a:extLst>
                    <a:ext uri="{9D8B030D-6E8A-4147-A177-3AD203B41FA5}">
                      <a16:colId xmlns:a16="http://schemas.microsoft.com/office/drawing/2014/main" val="726315463"/>
                    </a:ext>
                  </a:extLst>
                </a:gridCol>
                <a:gridCol w="890812">
                  <a:extLst>
                    <a:ext uri="{9D8B030D-6E8A-4147-A177-3AD203B41FA5}">
                      <a16:colId xmlns:a16="http://schemas.microsoft.com/office/drawing/2014/main" val="1257892354"/>
                    </a:ext>
                  </a:extLst>
                </a:gridCol>
              </a:tblGrid>
              <a:tr h="173990">
                <a:tc>
                  <a:txBody>
                    <a:bodyPr/>
                    <a:lstStyle/>
                    <a:p>
                      <a:pPr algn="ctr"/>
                      <a:r>
                        <a:rPr lang="en-GB" sz="2000" kern="150" dirty="0">
                          <a:effectLst/>
                        </a:rPr>
                        <a:t>Grouped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1634950869"/>
                  </a:ext>
                </a:extLst>
              </a:tr>
              <a:tr h="161925">
                <a:tc>
                  <a:txBody>
                    <a:bodyPr/>
                    <a:lstStyle/>
                    <a:p>
                      <a:r>
                        <a:rPr lang="en-GB" sz="2000" kern="150" dirty="0">
                          <a:effectLst/>
                        </a:rPr>
                        <a:t>Temporary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011172977"/>
                  </a:ext>
                </a:extLst>
              </a:tr>
              <a:tr h="161925">
                <a:tc>
                  <a:txBody>
                    <a:bodyPr/>
                    <a:lstStyle/>
                    <a:p>
                      <a:r>
                        <a:rPr lang="en-GB" sz="2000" kern="150" dirty="0">
                          <a:effectLst/>
                        </a:rPr>
                        <a:t>Obstacle related to age</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165497774"/>
                  </a:ext>
                </a:extLst>
              </a:tr>
              <a:tr h="161925">
                <a:tc>
                  <a:txBody>
                    <a:bodyPr/>
                    <a:lstStyle/>
                    <a:p>
                      <a:r>
                        <a:rPr lang="en-GB" sz="2000" kern="150" dirty="0">
                          <a:effectLst/>
                        </a:rPr>
                        <a:t>Sight</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088421779"/>
                  </a:ext>
                </a:extLst>
              </a:tr>
              <a:tr h="161925">
                <a:tc>
                  <a:txBody>
                    <a:bodyPr/>
                    <a:lstStyle/>
                    <a:p>
                      <a:r>
                        <a:rPr lang="en-GB" sz="2000" kern="150" dirty="0">
                          <a:effectLst/>
                        </a:rPr>
                        <a:t>Hearing</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200380136"/>
                  </a:ext>
                </a:extLst>
              </a:tr>
              <a:tr h="161925">
                <a:tc>
                  <a:txBody>
                    <a:bodyPr/>
                    <a:lstStyle/>
                    <a:p>
                      <a:r>
                        <a:rPr lang="en-GB" sz="2000" kern="150">
                          <a:effectLst/>
                        </a:rPr>
                        <a:t>Locomotory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6%</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978329604"/>
                  </a:ext>
                </a:extLst>
              </a:tr>
              <a:tr h="161925">
                <a:tc>
                  <a:txBody>
                    <a:bodyPr/>
                    <a:lstStyle/>
                    <a:p>
                      <a:r>
                        <a:rPr lang="en-GB" sz="2000" kern="150">
                          <a:effectLst/>
                        </a:rPr>
                        <a:t>Multiple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180745047"/>
                  </a:ext>
                </a:extLst>
              </a:tr>
              <a:tr h="161925">
                <a:tc>
                  <a:txBody>
                    <a:bodyPr/>
                    <a:lstStyle/>
                    <a:p>
                      <a:r>
                        <a:rPr lang="en-GB" sz="2000" kern="150">
                          <a:effectLst/>
                        </a:rPr>
                        <a:t>Intellectual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739951652"/>
                  </a:ext>
                </a:extLst>
              </a:tr>
              <a:tr h="161925">
                <a:tc>
                  <a:txBody>
                    <a:bodyPr/>
                    <a:lstStyle/>
                    <a:p>
                      <a:r>
                        <a:rPr lang="en-GB" sz="2000" kern="150">
                          <a:effectLst/>
                        </a:rPr>
                        <a:t>Speech</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49734623"/>
                  </a:ext>
                </a:extLst>
              </a:tr>
              <a:tr h="161925">
                <a:tc>
                  <a:txBody>
                    <a:bodyPr/>
                    <a:lstStyle/>
                    <a:p>
                      <a:r>
                        <a:rPr lang="en-GB" sz="2000" kern="150">
                          <a:effectLst/>
                        </a:rPr>
                        <a:t>Other</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561971899"/>
                  </a:ext>
                </a:extLst>
              </a:tr>
              <a:tr h="161925">
                <a:tc>
                  <a:txBody>
                    <a:bodyPr/>
                    <a:lstStyle/>
                    <a:p>
                      <a:r>
                        <a:rPr lang="en-GB" sz="2000" kern="150">
                          <a:effectLst/>
                        </a:rPr>
                        <a:t>ASD</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7%</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875677048"/>
                  </a:ext>
                </a:extLst>
              </a:tr>
              <a:tr h="161925">
                <a:tc>
                  <a:txBody>
                    <a:bodyPr/>
                    <a:lstStyle/>
                    <a:p>
                      <a:r>
                        <a:rPr lang="en-GB" sz="2000" kern="150">
                          <a:effectLst/>
                        </a:rPr>
                        <a:t>Psychosocial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30%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895271537"/>
                  </a:ext>
                </a:extLst>
              </a:tr>
              <a:tr h="161925">
                <a:tc>
                  <a:txBody>
                    <a:bodyPr/>
                    <a:lstStyle/>
                    <a:p>
                      <a:r>
                        <a:rPr lang="en-GB" sz="2000" kern="150">
                          <a:effectLst/>
                        </a:rPr>
                        <a:t>All Groups</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25%</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41%</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315862881"/>
                  </a:ext>
                </a:extLst>
              </a:tr>
            </a:tbl>
          </a:graphicData>
        </a:graphic>
      </p:graphicFrame>
    </p:spTree>
    <p:extLst>
      <p:ext uri="{BB962C8B-B14F-4D97-AF65-F5344CB8AC3E}">
        <p14:creationId xmlns:p14="http://schemas.microsoft.com/office/powerpoint/2010/main" val="3279057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68784" y="1995379"/>
            <a:ext cx="11468099" cy="2984913"/>
          </a:xfrm>
        </p:spPr>
        <p:txBody>
          <a:bodyPr>
            <a:noAutofit/>
          </a:bodyPr>
          <a:lstStyle/>
          <a:p>
            <a:pPr algn="l"/>
            <a:r>
              <a:rPr lang="en-GB" sz="2600" kern="100" dirty="0">
                <a:effectLst/>
                <a:latin typeface="Calibri" panose="020F0502020204030204" pitchFamily="34" charset="0"/>
                <a:ea typeface="Calibri" panose="020F0502020204030204" pitchFamily="34" charset="0"/>
              </a:rPr>
              <a:t>Tourism is an important part of the lives of people (with disabilities) – 61% marked ratings 5 to 7. For 23% of respondents, tourism is less important (ratings 1 to 3). 64% of respondents (scores 5 to 7) believe that tourism significantly affects their well-being. Every fourth respondent has a different opinion (24% of ratings 1 to 3)</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More than ¾ of the respondents (77% with ratings from 5 to 7) claim that experiences related to tourism make them happier. As many as 52% of respondents marked a rating of 7 – the highest possible rating. Only 14% of people disagree (ratings from 1 to 3)</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374615"/>
            <a:ext cx="11258073" cy="6023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Tourism and quality of life</a:t>
            </a:r>
            <a:endParaRPr lang="en-GB" dirty="0">
              <a:latin typeface="+mn-lt"/>
            </a:endParaRPr>
          </a:p>
        </p:txBody>
      </p:sp>
    </p:spTree>
    <p:extLst>
      <p:ext uri="{BB962C8B-B14F-4D97-AF65-F5344CB8AC3E}">
        <p14:creationId xmlns:p14="http://schemas.microsoft.com/office/powerpoint/2010/main" val="2027283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21983" y="3146681"/>
            <a:ext cx="4192892" cy="1877791"/>
          </a:xfrm>
        </p:spPr>
        <p:txBody>
          <a:bodyPr>
            <a:normAutofit/>
          </a:bodyPr>
          <a:lstStyle/>
          <a:p>
            <a:pPr algn="l"/>
            <a:r>
              <a:rPr lang="en-GB" sz="2000" kern="100" dirty="0">
                <a:effectLst/>
                <a:latin typeface="Calibri" panose="020F0502020204030204" pitchFamily="34" charset="0"/>
                <a:ea typeface="Calibri" panose="020F0502020204030204" pitchFamily="34" charset="0"/>
              </a:rPr>
              <a:t>Please, specify how much you agree with the statements below! Mark 1 if you do not agree at all, and 7 if you totally agree with the given statement! “</a:t>
            </a:r>
            <a:r>
              <a:rPr lang="en-GB" sz="2000" kern="100" spc="-20" dirty="0">
                <a:effectLst/>
                <a:latin typeface="Calibri" panose="020F0502020204030204" pitchFamily="34" charset="0"/>
                <a:ea typeface="Calibri" panose="020F0502020204030204" pitchFamily="34" charset="0"/>
              </a:rPr>
              <a:t>My experiences from tourism make me happier</a:t>
            </a:r>
            <a:r>
              <a:rPr lang="en-GB" sz="2000" kern="100" dirty="0">
                <a:effectLst/>
                <a:latin typeface="Calibri" panose="020F0502020204030204" pitchFamily="34" charset="0"/>
                <a:ea typeface="Calibri" panose="020F0502020204030204" pitchFamily="34" charset="0"/>
              </a:rPr>
              <a:t>”</a:t>
            </a:r>
            <a:endParaRPr lang="en-US"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0"/>
            <a:ext cx="4333637" cy="16571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Calibri" panose="020F0502020204030204" pitchFamily="34" charset="0"/>
              </a:rPr>
              <a:t>Impact of tourism</a:t>
            </a:r>
            <a:r>
              <a:rPr lang="en-GB" sz="3600" b="1" kern="100" spc="-20" dirty="0">
                <a:effectLst/>
                <a:latin typeface="Calibri" panose="020F0502020204030204" pitchFamily="34" charset="0"/>
                <a:ea typeface="Calibri" panose="020F0502020204030204" pitchFamily="34" charset="0"/>
              </a:rPr>
              <a:t> experiences on the level of happiness</a:t>
            </a:r>
            <a:endParaRPr lang="en-US" sz="3600" b="1" dirty="0">
              <a:latin typeface="+mn-lt"/>
            </a:endParaRPr>
          </a:p>
        </p:txBody>
      </p:sp>
      <p:graphicFrame>
        <p:nvGraphicFramePr>
          <p:cNvPr id="11" name="Táblázat 10">
            <a:extLst>
              <a:ext uri="{FF2B5EF4-FFF2-40B4-BE49-F238E27FC236}">
                <a16:creationId xmlns:a16="http://schemas.microsoft.com/office/drawing/2014/main" id="{511EB8FC-3BCB-1AB8-80DC-06E05DE9A835}"/>
              </a:ext>
            </a:extLst>
          </p:cNvPr>
          <p:cNvGraphicFramePr>
            <a:graphicFrameLocks noGrp="1"/>
          </p:cNvGraphicFramePr>
          <p:nvPr>
            <p:extLst>
              <p:ext uri="{D42A27DB-BD31-4B8C-83A1-F6EECF244321}">
                <p14:modId xmlns:p14="http://schemas.microsoft.com/office/powerpoint/2010/main" val="1647627368"/>
              </p:ext>
            </p:extLst>
          </p:nvPr>
        </p:nvGraphicFramePr>
        <p:xfrm>
          <a:off x="5169101" y="1294922"/>
          <a:ext cx="6298998" cy="3962400"/>
        </p:xfrm>
        <a:graphic>
          <a:graphicData uri="http://schemas.openxmlformats.org/drawingml/2006/table">
            <a:tbl>
              <a:tblPr>
                <a:tableStyleId>{5C22544A-7EE6-4342-B048-85BDC9FD1C3A}</a:tableStyleId>
              </a:tblPr>
              <a:tblGrid>
                <a:gridCol w="2600324">
                  <a:extLst>
                    <a:ext uri="{9D8B030D-6E8A-4147-A177-3AD203B41FA5}">
                      <a16:colId xmlns:a16="http://schemas.microsoft.com/office/drawing/2014/main" val="628893056"/>
                    </a:ext>
                  </a:extLst>
                </a:gridCol>
                <a:gridCol w="504825">
                  <a:extLst>
                    <a:ext uri="{9D8B030D-6E8A-4147-A177-3AD203B41FA5}">
                      <a16:colId xmlns:a16="http://schemas.microsoft.com/office/drawing/2014/main" val="2280328568"/>
                    </a:ext>
                  </a:extLst>
                </a:gridCol>
                <a:gridCol w="466725">
                  <a:extLst>
                    <a:ext uri="{9D8B030D-6E8A-4147-A177-3AD203B41FA5}">
                      <a16:colId xmlns:a16="http://schemas.microsoft.com/office/drawing/2014/main" val="1167959951"/>
                    </a:ext>
                  </a:extLst>
                </a:gridCol>
                <a:gridCol w="419100">
                  <a:extLst>
                    <a:ext uri="{9D8B030D-6E8A-4147-A177-3AD203B41FA5}">
                      <a16:colId xmlns:a16="http://schemas.microsoft.com/office/drawing/2014/main" val="854470192"/>
                    </a:ext>
                  </a:extLst>
                </a:gridCol>
                <a:gridCol w="552450">
                  <a:extLst>
                    <a:ext uri="{9D8B030D-6E8A-4147-A177-3AD203B41FA5}">
                      <a16:colId xmlns:a16="http://schemas.microsoft.com/office/drawing/2014/main" val="1124820101"/>
                    </a:ext>
                  </a:extLst>
                </a:gridCol>
                <a:gridCol w="542925">
                  <a:extLst>
                    <a:ext uri="{9D8B030D-6E8A-4147-A177-3AD203B41FA5}">
                      <a16:colId xmlns:a16="http://schemas.microsoft.com/office/drawing/2014/main" val="2440753424"/>
                    </a:ext>
                  </a:extLst>
                </a:gridCol>
                <a:gridCol w="619125">
                  <a:extLst>
                    <a:ext uri="{9D8B030D-6E8A-4147-A177-3AD203B41FA5}">
                      <a16:colId xmlns:a16="http://schemas.microsoft.com/office/drawing/2014/main" val="481786025"/>
                    </a:ext>
                  </a:extLst>
                </a:gridCol>
                <a:gridCol w="593524">
                  <a:extLst>
                    <a:ext uri="{9D8B030D-6E8A-4147-A177-3AD203B41FA5}">
                      <a16:colId xmlns:a16="http://schemas.microsoft.com/office/drawing/2014/main" val="3160516656"/>
                    </a:ext>
                  </a:extLst>
                </a:gridCol>
              </a:tblGrid>
              <a:tr h="173990">
                <a:tc>
                  <a:txBody>
                    <a:bodyPr/>
                    <a:lstStyle/>
                    <a:p>
                      <a:pPr algn="ctr"/>
                      <a:r>
                        <a:rPr lang="en-GB" sz="2000" kern="150" dirty="0">
                          <a:effectLst/>
                        </a:rPr>
                        <a:t>Grouped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1461617849"/>
                  </a:ext>
                </a:extLst>
              </a:tr>
              <a:tr h="161925">
                <a:tc>
                  <a:txBody>
                    <a:bodyPr/>
                    <a:lstStyle/>
                    <a:p>
                      <a:r>
                        <a:rPr lang="en-GB" sz="2000" kern="150">
                          <a:effectLst/>
                        </a:rPr>
                        <a:t>Temporary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446493724"/>
                  </a:ext>
                </a:extLst>
              </a:tr>
              <a:tr h="161925">
                <a:tc>
                  <a:txBody>
                    <a:bodyPr/>
                    <a:lstStyle/>
                    <a:p>
                      <a:r>
                        <a:rPr lang="en-GB" sz="2000" kern="150" dirty="0">
                          <a:effectLst/>
                        </a:rPr>
                        <a:t>Obstacle related to age</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9%</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9%</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222266593"/>
                  </a:ext>
                </a:extLst>
              </a:tr>
              <a:tr h="161925">
                <a:tc>
                  <a:txBody>
                    <a:bodyPr/>
                    <a:lstStyle/>
                    <a:p>
                      <a:r>
                        <a:rPr lang="en-GB" sz="2000" kern="150">
                          <a:effectLst/>
                        </a:rPr>
                        <a:t>Sight</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49211971"/>
                  </a:ext>
                </a:extLst>
              </a:tr>
              <a:tr h="161925">
                <a:tc>
                  <a:txBody>
                    <a:bodyPr/>
                    <a:lstStyle/>
                    <a:p>
                      <a:r>
                        <a:rPr lang="en-GB" sz="2000" kern="150">
                          <a:effectLst/>
                        </a:rPr>
                        <a:t>Hearing</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04031250"/>
                  </a:ext>
                </a:extLst>
              </a:tr>
              <a:tr h="161925">
                <a:tc>
                  <a:txBody>
                    <a:bodyPr/>
                    <a:lstStyle/>
                    <a:p>
                      <a:r>
                        <a:rPr lang="en-GB" sz="2000" kern="150">
                          <a:effectLst/>
                        </a:rPr>
                        <a:t>Locomotory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19810135"/>
                  </a:ext>
                </a:extLst>
              </a:tr>
              <a:tr h="161925">
                <a:tc>
                  <a:txBody>
                    <a:bodyPr/>
                    <a:lstStyle/>
                    <a:p>
                      <a:r>
                        <a:rPr lang="en-GB" sz="2000" kern="150">
                          <a:effectLst/>
                        </a:rPr>
                        <a:t>Multiple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084998443"/>
                  </a:ext>
                </a:extLst>
              </a:tr>
              <a:tr h="161925">
                <a:tc>
                  <a:txBody>
                    <a:bodyPr/>
                    <a:lstStyle/>
                    <a:p>
                      <a:r>
                        <a:rPr lang="en-GB" sz="2000" kern="150">
                          <a:effectLst/>
                        </a:rPr>
                        <a:t>Intellectual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667785912"/>
                  </a:ext>
                </a:extLst>
              </a:tr>
              <a:tr h="161925">
                <a:tc>
                  <a:txBody>
                    <a:bodyPr/>
                    <a:lstStyle/>
                    <a:p>
                      <a:r>
                        <a:rPr lang="en-GB" sz="2000" kern="150">
                          <a:effectLst/>
                        </a:rPr>
                        <a:t>Speech</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866436723"/>
                  </a:ext>
                </a:extLst>
              </a:tr>
              <a:tr h="161925">
                <a:tc>
                  <a:txBody>
                    <a:bodyPr/>
                    <a:lstStyle/>
                    <a:p>
                      <a:r>
                        <a:rPr lang="en-GB" sz="2000" kern="150">
                          <a:effectLst/>
                        </a:rPr>
                        <a:t>Other</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557506181"/>
                  </a:ext>
                </a:extLst>
              </a:tr>
              <a:tr h="161925">
                <a:tc>
                  <a:txBody>
                    <a:bodyPr/>
                    <a:lstStyle/>
                    <a:p>
                      <a:r>
                        <a:rPr lang="en-GB" sz="2000" kern="150">
                          <a:effectLst/>
                        </a:rPr>
                        <a:t>ASD</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20572325"/>
                  </a:ext>
                </a:extLst>
              </a:tr>
              <a:tr h="161925">
                <a:tc>
                  <a:txBody>
                    <a:bodyPr/>
                    <a:lstStyle/>
                    <a:p>
                      <a:r>
                        <a:rPr lang="en-GB" sz="2000" kern="150">
                          <a:effectLst/>
                        </a:rPr>
                        <a:t>Psychosocial disability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968967822"/>
                  </a:ext>
                </a:extLst>
              </a:tr>
              <a:tr h="161925">
                <a:tc>
                  <a:txBody>
                    <a:bodyPr/>
                    <a:lstStyle/>
                    <a:p>
                      <a:r>
                        <a:rPr lang="en-GB" sz="2000" kern="150">
                          <a:effectLst/>
                        </a:rPr>
                        <a:t>All groups</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52%</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690499021"/>
                  </a:ext>
                </a:extLst>
              </a:tr>
            </a:tbl>
          </a:graphicData>
        </a:graphic>
      </p:graphicFrame>
    </p:spTree>
    <p:extLst>
      <p:ext uri="{BB962C8B-B14F-4D97-AF65-F5344CB8AC3E}">
        <p14:creationId xmlns:p14="http://schemas.microsoft.com/office/powerpoint/2010/main" val="3511871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499" y="3257782"/>
            <a:ext cx="4268347" cy="1800881"/>
          </a:xfrm>
        </p:spPr>
        <p:txBody>
          <a:bodyPr>
            <a:noAutofit/>
          </a:bodyPr>
          <a:lstStyle/>
          <a:p>
            <a:pPr algn="l"/>
            <a:r>
              <a:rPr lang="en-GB" sz="2000" kern="100" dirty="0">
                <a:effectLst/>
                <a:latin typeface="Calibri" panose="020F0502020204030204" pitchFamily="34" charset="0"/>
                <a:ea typeface="Calibri" panose="020F0502020204030204" pitchFamily="34" charset="0"/>
              </a:rPr>
              <a:t>Please, specify how much you agree with the statements below! Mark 1 if you do not agree at all, and 7 if you totally agree with the given statement! “I have an increasing interest in the potential of virtual/digital tourism”</a:t>
            </a:r>
            <a:endParaRPr lang="en-US" sz="20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90500" y="971144"/>
            <a:ext cx="4268346" cy="2087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spc="-20" dirty="0">
                <a:latin typeface="Calibri" panose="020F0502020204030204" pitchFamily="34" charset="0"/>
              </a:rPr>
              <a:t>Interest in the potential of virtual/digital tourism</a:t>
            </a:r>
            <a:endParaRPr lang="en-US" sz="3600" b="1" kern="100" spc="-20" dirty="0">
              <a:latin typeface="Calibri" panose="020F0502020204030204" pitchFamily="34" charset="0"/>
            </a:endParaRPr>
          </a:p>
        </p:txBody>
      </p:sp>
      <p:graphicFrame>
        <p:nvGraphicFramePr>
          <p:cNvPr id="11" name="Táblázat 10">
            <a:extLst>
              <a:ext uri="{FF2B5EF4-FFF2-40B4-BE49-F238E27FC236}">
                <a16:creationId xmlns:a16="http://schemas.microsoft.com/office/drawing/2014/main" id="{B090C6B2-1DBA-FAEC-6A95-45085338CC67}"/>
              </a:ext>
            </a:extLst>
          </p:cNvPr>
          <p:cNvGraphicFramePr>
            <a:graphicFrameLocks noGrp="1"/>
          </p:cNvGraphicFramePr>
          <p:nvPr>
            <p:extLst>
              <p:ext uri="{D42A27DB-BD31-4B8C-83A1-F6EECF244321}">
                <p14:modId xmlns:p14="http://schemas.microsoft.com/office/powerpoint/2010/main" val="4056274363"/>
              </p:ext>
            </p:extLst>
          </p:nvPr>
        </p:nvGraphicFramePr>
        <p:xfrm>
          <a:off x="4458847" y="1277010"/>
          <a:ext cx="7542653" cy="3962400"/>
        </p:xfrm>
        <a:graphic>
          <a:graphicData uri="http://schemas.openxmlformats.org/drawingml/2006/table">
            <a:tbl>
              <a:tblPr>
                <a:tableStyleId>{5C22544A-7EE6-4342-B048-85BDC9FD1C3A}</a:tableStyleId>
              </a:tblPr>
              <a:tblGrid>
                <a:gridCol w="2997321">
                  <a:extLst>
                    <a:ext uri="{9D8B030D-6E8A-4147-A177-3AD203B41FA5}">
                      <a16:colId xmlns:a16="http://schemas.microsoft.com/office/drawing/2014/main" val="2757380964"/>
                    </a:ext>
                  </a:extLst>
                </a:gridCol>
                <a:gridCol w="695325">
                  <a:extLst>
                    <a:ext uri="{9D8B030D-6E8A-4147-A177-3AD203B41FA5}">
                      <a16:colId xmlns:a16="http://schemas.microsoft.com/office/drawing/2014/main" val="1691233302"/>
                    </a:ext>
                  </a:extLst>
                </a:gridCol>
                <a:gridCol w="752475">
                  <a:extLst>
                    <a:ext uri="{9D8B030D-6E8A-4147-A177-3AD203B41FA5}">
                      <a16:colId xmlns:a16="http://schemas.microsoft.com/office/drawing/2014/main" val="1967200007"/>
                    </a:ext>
                  </a:extLst>
                </a:gridCol>
                <a:gridCol w="723900">
                  <a:extLst>
                    <a:ext uri="{9D8B030D-6E8A-4147-A177-3AD203B41FA5}">
                      <a16:colId xmlns:a16="http://schemas.microsoft.com/office/drawing/2014/main" val="3227751045"/>
                    </a:ext>
                  </a:extLst>
                </a:gridCol>
                <a:gridCol w="695325">
                  <a:extLst>
                    <a:ext uri="{9D8B030D-6E8A-4147-A177-3AD203B41FA5}">
                      <a16:colId xmlns:a16="http://schemas.microsoft.com/office/drawing/2014/main" val="2774245865"/>
                    </a:ext>
                  </a:extLst>
                </a:gridCol>
                <a:gridCol w="600075">
                  <a:extLst>
                    <a:ext uri="{9D8B030D-6E8A-4147-A177-3AD203B41FA5}">
                      <a16:colId xmlns:a16="http://schemas.microsoft.com/office/drawing/2014/main" val="2900195721"/>
                    </a:ext>
                  </a:extLst>
                </a:gridCol>
                <a:gridCol w="500258">
                  <a:extLst>
                    <a:ext uri="{9D8B030D-6E8A-4147-A177-3AD203B41FA5}">
                      <a16:colId xmlns:a16="http://schemas.microsoft.com/office/drawing/2014/main" val="1153665921"/>
                    </a:ext>
                  </a:extLst>
                </a:gridCol>
                <a:gridCol w="577974">
                  <a:extLst>
                    <a:ext uri="{9D8B030D-6E8A-4147-A177-3AD203B41FA5}">
                      <a16:colId xmlns:a16="http://schemas.microsoft.com/office/drawing/2014/main" val="2168907475"/>
                    </a:ext>
                  </a:extLst>
                </a:gridCol>
              </a:tblGrid>
              <a:tr h="170815">
                <a:tc>
                  <a:txBody>
                    <a:bodyPr/>
                    <a:lstStyle/>
                    <a:p>
                      <a:pPr algn="ctr"/>
                      <a:r>
                        <a:rPr lang="en-GB" sz="2000" kern="150" dirty="0">
                          <a:effectLst/>
                        </a:rPr>
                        <a:t>Grouped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5</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dirty="0">
                          <a:effectLst/>
                        </a:rPr>
                        <a:t>6</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tc>
                <a:tc>
                  <a:txBody>
                    <a:bodyPr/>
                    <a:lstStyle/>
                    <a:p>
                      <a:pPr algn="ct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tc>
                <a:extLst>
                  <a:ext uri="{0D108BD9-81ED-4DB2-BD59-A6C34878D82A}">
                    <a16:rowId xmlns:a16="http://schemas.microsoft.com/office/drawing/2014/main" val="92054602"/>
                  </a:ext>
                </a:extLst>
              </a:tr>
              <a:tr h="161925">
                <a:tc>
                  <a:txBody>
                    <a:bodyPr/>
                    <a:lstStyle/>
                    <a:p>
                      <a:r>
                        <a:rPr lang="en-GB" sz="2000" kern="150" dirty="0">
                          <a:effectLst/>
                        </a:rPr>
                        <a:t>Temporary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4212764044"/>
                  </a:ext>
                </a:extLst>
              </a:tr>
              <a:tr h="161925">
                <a:tc>
                  <a:txBody>
                    <a:bodyPr/>
                    <a:lstStyle/>
                    <a:p>
                      <a:r>
                        <a:rPr lang="en-GB" sz="2000" kern="150" dirty="0">
                          <a:effectLst/>
                        </a:rPr>
                        <a:t>Obstacle related to age</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4%</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607437787"/>
                  </a:ext>
                </a:extLst>
              </a:tr>
              <a:tr h="161925">
                <a:tc>
                  <a:txBody>
                    <a:bodyPr/>
                    <a:lstStyle/>
                    <a:p>
                      <a:r>
                        <a:rPr lang="en-GB" sz="2000" kern="150" dirty="0">
                          <a:effectLst/>
                        </a:rPr>
                        <a:t>Sight</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521478708"/>
                  </a:ext>
                </a:extLst>
              </a:tr>
              <a:tr h="161925">
                <a:tc>
                  <a:txBody>
                    <a:bodyPr/>
                    <a:lstStyle/>
                    <a:p>
                      <a:r>
                        <a:rPr lang="en-GB" sz="2000" kern="150" dirty="0">
                          <a:effectLst/>
                        </a:rPr>
                        <a:t>Hearing</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746066309"/>
                  </a:ext>
                </a:extLst>
              </a:tr>
              <a:tr h="161925">
                <a:tc>
                  <a:txBody>
                    <a:bodyPr/>
                    <a:lstStyle/>
                    <a:p>
                      <a:r>
                        <a:rPr lang="en-GB" sz="2000" kern="150">
                          <a:effectLst/>
                        </a:rPr>
                        <a:t>Locomotory</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11250533"/>
                  </a:ext>
                </a:extLst>
              </a:tr>
              <a:tr h="161925">
                <a:tc>
                  <a:txBody>
                    <a:bodyPr/>
                    <a:lstStyle/>
                    <a:p>
                      <a:r>
                        <a:rPr lang="en-GB" sz="2000" kern="150" dirty="0">
                          <a:effectLst/>
                        </a:rPr>
                        <a:t>Multiple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10%</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235405260"/>
                  </a:ext>
                </a:extLst>
              </a:tr>
              <a:tr h="161925">
                <a:tc>
                  <a:txBody>
                    <a:bodyPr/>
                    <a:lstStyle/>
                    <a:p>
                      <a:r>
                        <a:rPr lang="en-GB" sz="2000" kern="150" dirty="0">
                          <a:effectLst/>
                        </a:rPr>
                        <a:t>Intellectual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13%</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373540004"/>
                  </a:ext>
                </a:extLst>
              </a:tr>
              <a:tr h="161925">
                <a:tc>
                  <a:txBody>
                    <a:bodyPr/>
                    <a:lstStyle/>
                    <a:p>
                      <a:r>
                        <a:rPr lang="en-GB" sz="2000" kern="150" dirty="0">
                          <a:effectLst/>
                        </a:rPr>
                        <a:t>Speech</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248229187"/>
                  </a:ext>
                </a:extLst>
              </a:tr>
              <a:tr h="161925">
                <a:tc>
                  <a:txBody>
                    <a:bodyPr/>
                    <a:lstStyle/>
                    <a:p>
                      <a:r>
                        <a:rPr lang="en-GB" sz="2000" kern="150" dirty="0">
                          <a:effectLst/>
                        </a:rPr>
                        <a:t>Other</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7%</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491018288"/>
                  </a:ext>
                </a:extLst>
              </a:tr>
              <a:tr h="161925">
                <a:tc>
                  <a:txBody>
                    <a:bodyPr/>
                    <a:lstStyle/>
                    <a:p>
                      <a:r>
                        <a:rPr lang="en-GB" sz="2000" kern="150" dirty="0">
                          <a:effectLst/>
                        </a:rPr>
                        <a:t>ASD</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34%</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11%</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450807757"/>
                  </a:ext>
                </a:extLst>
              </a:tr>
              <a:tr h="161925">
                <a:tc>
                  <a:txBody>
                    <a:bodyPr/>
                    <a:lstStyle/>
                    <a:p>
                      <a:r>
                        <a:rPr lang="en-GB" sz="2000" kern="150" dirty="0">
                          <a:effectLst/>
                        </a:rPr>
                        <a:t>Psychosocial disability</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55%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18%</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2795869632"/>
                  </a:ext>
                </a:extLst>
              </a:tr>
              <a:tr h="161925">
                <a:tc>
                  <a:txBody>
                    <a:bodyPr/>
                    <a:lstStyle/>
                    <a:p>
                      <a:r>
                        <a:rPr lang="en-GB" sz="2000" kern="150" dirty="0">
                          <a:effectLst/>
                        </a:rPr>
                        <a:t>All Groups</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39%</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15%</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12%</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10%</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a:effectLst/>
                        </a:rPr>
                        <a:t>6%</a:t>
                      </a:r>
                      <a:endParaRPr lang="hu-HU" sz="2000" kern="150">
                        <a:effectLst/>
                        <a:latin typeface="Liberation Serif"/>
                        <a:ea typeface="NSimSun" panose="02010609030101010101" pitchFamily="49" charset="-122"/>
                        <a:cs typeface="Lucida Sans" panose="020B0602030504020204" pitchFamily="34" charset="0"/>
                      </a:endParaRPr>
                    </a:p>
                  </a:txBody>
                  <a:tcPr marL="44450" marR="44450" marT="0" marB="0" anchor="ctr"/>
                </a:tc>
                <a:tc>
                  <a:txBody>
                    <a:bodyPr/>
                    <a:lstStyle/>
                    <a:p>
                      <a:pPr algn="r"/>
                      <a:r>
                        <a:rPr lang="en-GB" sz="2000" kern="150" dirty="0">
                          <a:effectLst/>
                        </a:rPr>
                        <a:t>8%</a:t>
                      </a:r>
                      <a:endParaRPr lang="hu-HU" sz="2000" kern="150" dirty="0">
                        <a:effectLst/>
                        <a:latin typeface="Liberation Serif"/>
                        <a:ea typeface="NSimSun" panose="02010609030101010101" pitchFamily="49" charset="-122"/>
                        <a:cs typeface="Lucida Sans" panose="020B0602030504020204" pitchFamily="34" charset="0"/>
                      </a:endParaRPr>
                    </a:p>
                  </a:txBody>
                  <a:tcPr marL="44450" marR="44450" marT="0" marB="0" anchor="ctr"/>
                </a:tc>
                <a:extLst>
                  <a:ext uri="{0D108BD9-81ED-4DB2-BD59-A6C34878D82A}">
                    <a16:rowId xmlns:a16="http://schemas.microsoft.com/office/drawing/2014/main" val="3015902247"/>
                  </a:ext>
                </a:extLst>
              </a:tr>
            </a:tbl>
          </a:graphicData>
        </a:graphic>
      </p:graphicFrame>
    </p:spTree>
    <p:extLst>
      <p:ext uri="{BB962C8B-B14F-4D97-AF65-F5344CB8AC3E}">
        <p14:creationId xmlns:p14="http://schemas.microsoft.com/office/powerpoint/2010/main" val="2891284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8598" y="1914816"/>
            <a:ext cx="11734800" cy="3308060"/>
          </a:xfrm>
        </p:spPr>
        <p:txBody>
          <a:bodyPr>
            <a:noAutofit/>
          </a:bodyPr>
          <a:lstStyle/>
          <a:p>
            <a:pPr algn="l"/>
            <a:r>
              <a:rPr lang="en-GB" sz="2600" kern="100" dirty="0">
                <a:effectLst/>
                <a:latin typeface="Calibri" panose="020F0502020204030204" pitchFamily="34" charset="0"/>
                <a:ea typeface="Calibri" panose="020F0502020204030204" pitchFamily="34" charset="0"/>
              </a:rPr>
              <a:t>75% of respondents (scores 1 to 3) did not use online tourism services, e.g. “visiting” a museum using an online application or participating in virtual tours. Only 17% have different experiences in this area (ratings 5 to 7). Only 8% of respondents (scores 5 to 7) own or plan to purchase a device that makes virtual experiences more enjoyable, e.g. VR glasses. As many as 88% of respondents have the opposite opinion. Situation similar with the use of modern technological tools (applications, AR, VR glasses when visiting the city and VR devices that facilitate and/or improve the travel experience) – here, too, the majority of respondents are not</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interested (77% of ratings from 1 to 3).</a:t>
            </a:r>
            <a:r>
              <a:rPr lang="en-GB" sz="2600" kern="100" dirty="0">
                <a:effectLst/>
                <a:latin typeface="Calibri" panose="020F0502020204030204" pitchFamily="34" charset="0"/>
                <a:ea typeface="Calibri" panose="020F0502020204030204" pitchFamily="34" charset="0"/>
                <a:cs typeface="Arial" panose="020B0604020202020204" pitchFamily="34" charset="0"/>
              </a:rPr>
              <a:t> </a:t>
            </a:r>
            <a:r>
              <a:rPr lang="en-GB" sz="2600" kern="100" dirty="0">
                <a:effectLst/>
                <a:latin typeface="Calibri" panose="020F0502020204030204" pitchFamily="34" charset="0"/>
                <a:ea typeface="Calibri" panose="020F0502020204030204" pitchFamily="34" charset="0"/>
              </a:rPr>
              <a:t>Only 18% of respondents use these tools (ratings from 5 to 7)</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1" y="1286397"/>
            <a:ext cx="11258073" cy="587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spc="-20" dirty="0">
                <a:latin typeface="Calibri" panose="020F0502020204030204" pitchFamily="34" charset="0"/>
              </a:rPr>
              <a:t>Use online tourism services by people with disabilities</a:t>
            </a:r>
          </a:p>
        </p:txBody>
      </p:sp>
    </p:spTree>
    <p:extLst>
      <p:ext uri="{BB962C8B-B14F-4D97-AF65-F5344CB8AC3E}">
        <p14:creationId xmlns:p14="http://schemas.microsoft.com/office/powerpoint/2010/main" val="332193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71156" y="1825619"/>
            <a:ext cx="11849393" cy="3431703"/>
          </a:xfrm>
        </p:spPr>
        <p:txBody>
          <a:bodyPr>
            <a:noAutofit/>
          </a:bodyPr>
          <a:lstStyle/>
          <a:p>
            <a:pPr algn="l">
              <a:lnSpc>
                <a:spcPts val="2400"/>
              </a:lnSpc>
            </a:pPr>
            <a:r>
              <a:rPr lang="en-GB" sz="2400" kern="100" dirty="0">
                <a:latin typeface="Calibri" panose="020F0502020204030204" pitchFamily="34" charset="0"/>
              </a:rPr>
              <a:t>Very subjective feeling: each respondents has their own way of interpreting discrimination</a:t>
            </a:r>
            <a:br>
              <a:rPr lang="en-GB" sz="2400" kern="100" dirty="0">
                <a:latin typeface="Calibri" panose="020F0502020204030204" pitchFamily="34" charset="0"/>
              </a:rPr>
            </a:br>
            <a:r>
              <a:rPr lang="en-GB" sz="2400" kern="100" dirty="0">
                <a:latin typeface="Calibri" panose="020F0502020204030204" pitchFamily="34" charset="0"/>
              </a:rPr>
              <a:t>N</a:t>
            </a:r>
            <a:r>
              <a:rPr lang="en-GB" sz="2400" kern="100" dirty="0">
                <a:effectLst/>
                <a:latin typeface="Calibri" panose="020F0502020204030204" pitchFamily="34" charset="0"/>
                <a:ea typeface="Calibri" panose="020F0502020204030204" pitchFamily="34" charset="0"/>
              </a:rPr>
              <a:t>ot all respondents answered this question – almost one third of them (340 persons, 29%).</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rPr>
              <a:t>The same number of people (340) said they had not experienced discrimination. The largest group, though, were those who encountered discrimination in travelling – 42% of respondents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Persons who reported discrimination could describe what it was: data from 489 people, which can be analysed in many aspects. One of them is an attempt to assess whether the discrimination had a technical or human basis? That is, to what extent it resulted from the lack of appropriate infrastructure, and to what extent it resulted from an unprofessional approach to the client (a person with a disability as a client of a trip, hotel, restaurant) or inappropriate behaviour towards people with disabilities on the part of other people travelling or using tourist services (staying in same hotel, train, beach)</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171450" y="1181331"/>
            <a:ext cx="11811000" cy="644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spc="-20" dirty="0">
                <a:latin typeface="Calibri" panose="020F0502020204030204" pitchFamily="34" charset="0"/>
              </a:rPr>
              <a:t> Discrimination experienced by </a:t>
            </a:r>
            <a:r>
              <a:rPr lang="en-GB" sz="3600" b="1" kern="100" spc="-20" dirty="0" err="1">
                <a:latin typeface="Calibri" panose="020F0502020204030204" pitchFamily="34" charset="0"/>
              </a:rPr>
              <a:t>PwD</a:t>
            </a:r>
            <a:r>
              <a:rPr lang="en-GB" sz="3600" b="1" kern="100" spc="-20" dirty="0">
                <a:latin typeface="Calibri" panose="020F0502020204030204" pitchFamily="34" charset="0"/>
              </a:rPr>
              <a:t> during their travels</a:t>
            </a:r>
          </a:p>
        </p:txBody>
      </p:sp>
    </p:spTree>
    <p:extLst>
      <p:ext uri="{BB962C8B-B14F-4D97-AF65-F5344CB8AC3E}">
        <p14:creationId xmlns:p14="http://schemas.microsoft.com/office/powerpoint/2010/main" val="974208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5538" y="1914816"/>
            <a:ext cx="11760919" cy="3340969"/>
          </a:xfrm>
        </p:spPr>
        <p:txBody>
          <a:bodyPr>
            <a:noAutofit/>
          </a:bodyPr>
          <a:lstStyle/>
          <a:p>
            <a:pPr algn="l"/>
            <a:r>
              <a:rPr lang="en-GB" sz="2600" kern="100" dirty="0">
                <a:effectLst/>
                <a:latin typeface="Calibri" panose="020F0502020204030204" pitchFamily="34" charset="0"/>
                <a:ea typeface="Calibri" panose="020F0502020204030204" pitchFamily="34" charset="0"/>
              </a:rPr>
              <a:t>Predominant form of discrimination was unpleasant and unfriendly treatment by other people, often of a very offensive and degrading nature: 58% of the responses, which shows the scale of the problem – especially if compared to architectural and infrastructural barriers, which were mentioned by 15% of people who said they experienced discrimination. Every tenth respondent from this group indicated refusal of service and failure to provide the service. These results show that discrimination against people with disabilities when travelling has a very strong social basis. It is not the architectural barriers that are the main obstacle, rather the lack of empathy among the people they travel with</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224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spc="-20" dirty="0">
                <a:latin typeface="Calibri" panose="020F0502020204030204" pitchFamily="34" charset="0"/>
              </a:rPr>
              <a:t> Discrimination experienced by </a:t>
            </a:r>
            <a:r>
              <a:rPr lang="en-GB" sz="3600" b="1" kern="100" spc="-20" dirty="0" err="1">
                <a:latin typeface="Calibri" panose="020F0502020204030204" pitchFamily="34" charset="0"/>
              </a:rPr>
              <a:t>PwD</a:t>
            </a:r>
            <a:r>
              <a:rPr lang="en-GB" sz="3600" b="1" kern="100" spc="-20" dirty="0">
                <a:latin typeface="Calibri" panose="020F0502020204030204" pitchFamily="34" charset="0"/>
              </a:rPr>
              <a:t> during their travels</a:t>
            </a:r>
          </a:p>
        </p:txBody>
      </p:sp>
    </p:spTree>
    <p:extLst>
      <p:ext uri="{BB962C8B-B14F-4D97-AF65-F5344CB8AC3E}">
        <p14:creationId xmlns:p14="http://schemas.microsoft.com/office/powerpoint/2010/main" val="98844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14313" y="2036452"/>
            <a:ext cx="11763374" cy="2860606"/>
          </a:xfrm>
        </p:spPr>
        <p:txBody>
          <a:bodyPr>
            <a:noAutofit/>
          </a:bodyPr>
          <a:lstStyle/>
          <a:p>
            <a:pPr algn="l">
              <a:lnSpc>
                <a:spcPct val="107000"/>
              </a:lnSpc>
              <a:spcAft>
                <a:spcPts val="8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The respondents’ characteristics also included the following variables by type of disability:</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limitations in everyday functioning</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limitation of individual mobility</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disability from birth</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 ability of leaving home to deal with everyday matters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Times New Roman" panose="02020603050405020304" pitchFamily="18" charset="0"/>
              </a:rPr>
              <a:t>The answers to all questions included in the interview questionnaires were summarised in numbers and percentages to enable further analyses using the data bank created</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118467" y="1206373"/>
            <a:ext cx="5629035"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Research methodology</a:t>
            </a:r>
            <a:endParaRPr lang="en-US" sz="3600" b="1" dirty="0">
              <a:latin typeface="+mn-lt"/>
            </a:endParaRPr>
          </a:p>
        </p:txBody>
      </p:sp>
    </p:spTree>
    <p:extLst>
      <p:ext uri="{BB962C8B-B14F-4D97-AF65-F5344CB8AC3E}">
        <p14:creationId xmlns:p14="http://schemas.microsoft.com/office/powerpoint/2010/main" val="4293714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40814" y="1920165"/>
            <a:ext cx="11484221" cy="3275031"/>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Respondents were asked two open questions: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(1) </a:t>
            </a:r>
            <a:r>
              <a:rPr lang="en-GB" sz="2400" kern="100" dirty="0">
                <a:effectLst/>
                <a:latin typeface="Calibri" panose="020F0502020204030204" pitchFamily="34" charset="0"/>
                <a:ea typeface="Calibri" panose="020F0502020204030204" pitchFamily="34" charset="0"/>
                <a:cs typeface="Calibri" panose="020F0502020204030204" pitchFamily="34" charset="0"/>
              </a:rPr>
              <a:t>based on your experience, which country or countries should your country follow in the field of accessible tourism? and</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(2) </a:t>
            </a:r>
            <a:r>
              <a:rPr lang="en-GB" sz="2400" kern="100" dirty="0">
                <a:effectLst/>
                <a:latin typeface="Calibri" panose="020F0502020204030204" pitchFamily="34" charset="0"/>
                <a:ea typeface="Calibri" panose="020F0502020204030204" pitchFamily="34" charset="0"/>
                <a:cs typeface="Calibri" panose="020F0502020204030204" pitchFamily="34" charset="0"/>
              </a:rPr>
              <a:t>in which countries and/or in your country, in which tourist destinations/attractions have you seen good examples of supporting the participation of people with disabilities in tourism?</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Please provide a country/town/attraction, a good example!</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rPr>
              <a:t>At both questions respondents had trouble giving examples (45% and 40%, respectively) mentioning none.</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rPr>
              <a:t>Of the countries mentioned, the top three were: the Netherlands 14%, Germany 7% and Austria 5%.</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a:effectLst/>
                <a:latin typeface="Calibri" panose="020F0502020204030204" pitchFamily="34" charset="0"/>
                <a:ea typeface="Calibri" panose="020F0502020204030204" pitchFamily="34" charset="0"/>
              </a:rPr>
              <a:t>In turn, respondents noted good examples of supporting the participation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disabilities in tourism in Austria (20%), Poland and Hungary (4% each)</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341798"/>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Countries and destinations mentioned as good examples</a:t>
            </a:r>
            <a:endParaRPr lang="en-GB" dirty="0">
              <a:latin typeface="+mn-lt"/>
            </a:endParaRPr>
          </a:p>
        </p:txBody>
      </p:sp>
    </p:spTree>
    <p:extLst>
      <p:ext uri="{BB962C8B-B14F-4D97-AF65-F5344CB8AC3E}">
        <p14:creationId xmlns:p14="http://schemas.microsoft.com/office/powerpoint/2010/main" val="636445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09550" y="2348376"/>
            <a:ext cx="11772899" cy="2880199"/>
          </a:xfrm>
        </p:spPr>
        <p:txBody>
          <a:bodyPr>
            <a:noAutofit/>
          </a:bodyPr>
          <a:lstStyle/>
          <a:p>
            <a:pPr algn="l"/>
            <a:r>
              <a:rPr lang="en-GB" sz="2600" kern="100" dirty="0">
                <a:effectLst/>
                <a:latin typeface="Calibri" panose="020F0502020204030204" pitchFamily="34" charset="0"/>
                <a:ea typeface="Calibri" panose="020F0502020204030204" pitchFamily="34" charset="0"/>
              </a:rPr>
              <a:t>Vast majority of respondents (52%) declared their willingness to help as volunteers in activities related to travel and tourism for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Every third respondent did not know what to answer or was not sure whether they would cope with such actions (33%)</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entire group of respondents is in favour of taking into account the specificity, problems and possible solutions in tourism for people with disabilities in the curricula of subjects related to tourism in higher education (97%). The same percentage believe that it would be useful to make university educational materials available online to increase knowledge about tourism available to people with disabilities</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Volunteering in and training of tourism for </a:t>
            </a:r>
            <a:r>
              <a:rPr lang="en-GB" sz="3600" b="1" dirty="0" err="1">
                <a:latin typeface="+mn-lt"/>
              </a:rPr>
              <a:t>PwD</a:t>
            </a:r>
            <a:endParaRPr lang="en-GB" sz="1050" dirty="0">
              <a:latin typeface="+mn-lt"/>
            </a:endParaRPr>
          </a:p>
        </p:txBody>
      </p:sp>
    </p:spTree>
    <p:extLst>
      <p:ext uri="{BB962C8B-B14F-4D97-AF65-F5344CB8AC3E}">
        <p14:creationId xmlns:p14="http://schemas.microsoft.com/office/powerpoint/2010/main" val="2072413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00028" y="2178463"/>
            <a:ext cx="4276725" cy="2965037"/>
          </a:xfrm>
        </p:spPr>
        <p:txBody>
          <a:bodyPr>
            <a:normAutofit/>
          </a:bodyPr>
          <a:lstStyle/>
          <a:p>
            <a:pPr algn="l"/>
            <a:r>
              <a:rPr lang="en-GB" sz="2600" kern="100" dirty="0">
                <a:effectLst/>
                <a:latin typeface="Calibri" panose="020F0502020204030204" pitchFamily="34" charset="0"/>
                <a:ea typeface="Calibri" panose="020F0502020204030204" pitchFamily="34" charset="0"/>
              </a:rPr>
              <a:t>Research</a:t>
            </a:r>
            <a:r>
              <a:rPr lang="hu-HU"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allowed for the diagnosis of the main challenges related to the development of accessible tourism, as well as the formulation of recommendations for its development</a:t>
            </a:r>
            <a:endParaRPr lang="en-US"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000" b="1" dirty="0">
                <a:latin typeface="+mn-lt"/>
              </a:rPr>
              <a:t>Travel patterns of people with disabilities – a summary</a:t>
            </a:r>
            <a:endParaRPr lang="en-GB" dirty="0">
              <a:latin typeface="+mn-lt"/>
            </a:endParaRPr>
          </a:p>
        </p:txBody>
      </p:sp>
      <p:pic>
        <p:nvPicPr>
          <p:cNvPr id="20" name="Kép 19" descr="A képen szöveg, képernyőkép, tervezés, Grafika látható&#10;&#10;Automatikusan generált leírás">
            <a:extLst>
              <a:ext uri="{FF2B5EF4-FFF2-40B4-BE49-F238E27FC236}">
                <a16:creationId xmlns:a16="http://schemas.microsoft.com/office/drawing/2014/main" id="{0D281F14-2CB8-AFE0-638E-744545F8F84C}"/>
              </a:ext>
            </a:extLst>
          </p:cNvPr>
          <p:cNvPicPr>
            <a:picLocks noChangeAspect="1"/>
          </p:cNvPicPr>
          <p:nvPr/>
        </p:nvPicPr>
        <p:blipFill rotWithShape="1">
          <a:blip r:embed="rId10">
            <a:extLst>
              <a:ext uri="{28A0092B-C50C-407E-A947-70E740481C1C}">
                <a14:useLocalDpi xmlns:a14="http://schemas.microsoft.com/office/drawing/2010/main" val="0"/>
              </a:ext>
            </a:extLst>
          </a:blip>
          <a:srcRect l="34297" t="35303" r="34062" b="35825"/>
          <a:stretch/>
        </p:blipFill>
        <p:spPr>
          <a:xfrm>
            <a:off x="4621463" y="1903156"/>
            <a:ext cx="7370509" cy="3336254"/>
          </a:xfrm>
          <a:prstGeom prst="rect">
            <a:avLst/>
          </a:prstGeom>
        </p:spPr>
      </p:pic>
    </p:spTree>
    <p:extLst>
      <p:ext uri="{BB962C8B-B14F-4D97-AF65-F5344CB8AC3E}">
        <p14:creationId xmlns:p14="http://schemas.microsoft.com/office/powerpoint/2010/main" val="873614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85734" y="1885790"/>
            <a:ext cx="11820528" cy="3306292"/>
          </a:xfrm>
        </p:spPr>
        <p:txBody>
          <a:bodyPr>
            <a:noAutofit/>
          </a:bodyPr>
          <a:lstStyle/>
          <a:p>
            <a:pPr algn="l"/>
            <a:r>
              <a:rPr lang="en-GB" sz="2600" kern="100" dirty="0">
                <a:solidFill>
                  <a:srgbClr val="000000"/>
                </a:solidFill>
                <a:effectLst/>
                <a:latin typeface="Calibri" panose="020F0502020204030204" pitchFamily="34" charset="0"/>
                <a:ea typeface="Calibri" panose="020F0502020204030204" pitchFamily="34" charset="0"/>
              </a:rPr>
              <a:t>Infrastructure and facilities barriers: inadequate physical infrastructure (</a:t>
            </a:r>
            <a:r>
              <a:rPr lang="en-GB" sz="2600" kern="100" dirty="0">
                <a:effectLst/>
                <a:latin typeface="Calibri" panose="020F0502020204030204" pitchFamily="34" charset="0"/>
                <a:ea typeface="Calibri" panose="020F0502020204030204" pitchFamily="34" charset="0"/>
                <a:cs typeface="Arial" panose="020B0604020202020204" pitchFamily="34" charset="0"/>
              </a:rPr>
              <a:t>destinations still lacking basic accessibility features such as ramps, elevators, accessible restrooms, and wide doorways), transportation barriers (public transportation, taxis, rental vehicles often lack the necessary adaptations for individuals with disabilities)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Also, numerous</a:t>
            </a:r>
            <a:r>
              <a:rPr lang="en-GB" sz="2600" kern="100" dirty="0">
                <a:effectLst/>
                <a:latin typeface="Calibri" panose="020F0502020204030204" pitchFamily="34" charset="0"/>
                <a:ea typeface="Calibri" panose="020F0502020204030204" pitchFamily="34" charset="0"/>
                <a:cs typeface="Arial" panose="020B0604020202020204" pitchFamily="34" charset="0"/>
              </a:rPr>
              <a:t> technology barriers</a:t>
            </a:r>
            <a:r>
              <a:rPr lang="en-GB"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cs typeface="Arial" panose="020B0604020202020204" pitchFamily="34" charset="0"/>
              </a:rPr>
              <a:t>lack of assistive technologies (not all destinations are equipped with the necessary assistive technologies like hearing loops, screen readers, or mobile apps that enhance accessibility), digital divide (access to and familiarity with assistive technology can vary widely, with some individuals with disabilities lacking the resources or knowledge to utilise these tools effectively)</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6052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spTree>
    <p:extLst>
      <p:ext uri="{BB962C8B-B14F-4D97-AF65-F5344CB8AC3E}">
        <p14:creationId xmlns:p14="http://schemas.microsoft.com/office/powerpoint/2010/main" val="2425051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66962" y="2095043"/>
            <a:ext cx="11467863" cy="2984913"/>
          </a:xfrm>
        </p:spPr>
        <p:txBody>
          <a:bodyPr>
            <a:noAutofit/>
          </a:bodyPr>
          <a:lstStyle/>
          <a:p>
            <a:pPr algn="l"/>
            <a:r>
              <a:rPr lang="en-GB" sz="2600" kern="100" dirty="0">
                <a:effectLst/>
                <a:latin typeface="Calibri" panose="020F0502020204030204" pitchFamily="34" charset="0"/>
                <a:ea typeface="Calibri" panose="020F0502020204030204" pitchFamily="34" charset="0"/>
                <a:cs typeface="Arial" panose="020B0604020202020204" pitchFamily="34" charset="0"/>
              </a:rPr>
              <a:t>Information and communication </a:t>
            </a:r>
            <a:r>
              <a:rPr lang="en-GB" sz="2600" kern="100" dirty="0">
                <a:effectLst/>
                <a:latin typeface="Calibri" panose="020F0502020204030204" pitchFamily="34" charset="0"/>
                <a:ea typeface="Calibri" panose="020F0502020204030204" pitchFamily="34" charset="0"/>
              </a:rPr>
              <a:t>difficulties</a:t>
            </a:r>
            <a:r>
              <a:rPr lang="en-GB" sz="2600" kern="100" dirty="0">
                <a:effectLst/>
                <a:latin typeface="Calibri" panose="020F0502020204030204" pitchFamily="34" charset="0"/>
                <a:ea typeface="Calibri" panose="020F0502020204030204" pitchFamily="34" charset="0"/>
                <a:cs typeface="Arial" panose="020B0604020202020204" pitchFamily="34" charset="0"/>
              </a:rPr>
              <a:t>: lack of information (often insufficient information available about the accessibility of destinations, accommodations, and attractions. This makes it difficult for travellers with disabilities to plan their trips confidently), inaccessible websites and booking systems (many tourism-related websites and online booking systems are not designed with accessibility in mind, making it hard for individuals with visual or cognitive impairments to use them), </a:t>
            </a:r>
            <a:r>
              <a:rPr lang="en-GB" sz="2600" kern="100" dirty="0">
                <a:effectLst/>
                <a:latin typeface="Calibri" panose="020F0502020204030204" pitchFamily="34" charset="0"/>
                <a:ea typeface="Calibri" panose="020F0502020204030204" pitchFamily="34" charset="0"/>
              </a:rPr>
              <a:t>form of information transfer (adapted to the needs of people with sensory disabilities, e.g. blind, deaf)</a:t>
            </a:r>
            <a:endParaRPr lang="en-US"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spTree>
    <p:extLst>
      <p:ext uri="{BB962C8B-B14F-4D97-AF65-F5344CB8AC3E}">
        <p14:creationId xmlns:p14="http://schemas.microsoft.com/office/powerpoint/2010/main" val="3022550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29270" y="2095043"/>
            <a:ext cx="11733456" cy="2998233"/>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cs typeface="Arial" panose="020B0604020202020204" pitchFamily="34" charset="0"/>
              </a:rPr>
              <a:t>Attitudinal barriers</a:t>
            </a:r>
            <a:r>
              <a:rPr lang="en-GB"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cs typeface="Arial" panose="020B0604020202020204" pitchFamily="34" charset="0"/>
              </a:rPr>
              <a:t>lack of awareness and training (tourism staff and service providers often lack awareness and training on how to help travellers with disabilities; it can lead to unintentional discrimination and inadequate service), negative attitudes (stereotypes and negative attitudes towards </a:t>
            </a:r>
            <a:r>
              <a:rPr lang="en-GB" sz="2600" kern="100" dirty="0" err="1">
                <a:effectLst/>
                <a:latin typeface="Calibri" panose="020F0502020204030204" pitchFamily="34" charset="0"/>
                <a:ea typeface="Calibri" panose="020F0502020204030204" pitchFamily="34" charset="0"/>
                <a:cs typeface="Arial" panose="020B0604020202020204" pitchFamily="34" charset="0"/>
              </a:rPr>
              <a:t>PwD</a:t>
            </a:r>
            <a:r>
              <a:rPr lang="en-GB" sz="2600" kern="100" dirty="0">
                <a:effectLst/>
                <a:latin typeface="Calibri" panose="020F0502020204030204" pitchFamily="34" charset="0"/>
                <a:ea typeface="Calibri" panose="020F0502020204030204" pitchFamily="34" charset="0"/>
                <a:cs typeface="Arial" panose="020B0604020202020204" pitchFamily="34" charset="0"/>
              </a:rPr>
              <a:t> can create an unwelcoming environment and discourage travel), </a:t>
            </a:r>
            <a:r>
              <a:rPr lang="en-GB" sz="2600" kern="100" dirty="0">
                <a:effectLst/>
                <a:latin typeface="Calibri" panose="020F0502020204030204" pitchFamily="34" charset="0"/>
                <a:ea typeface="Calibri" panose="020F0502020204030204" pitchFamily="34" charset="0"/>
              </a:rPr>
              <a:t>which may lead to feelings of discrimination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Economic barriers </a:t>
            </a:r>
            <a:r>
              <a:rPr lang="en-GB" sz="2600" kern="100" dirty="0">
                <a:effectLst/>
                <a:latin typeface="Calibri" panose="020F0502020204030204" pitchFamily="34" charset="0"/>
                <a:ea typeface="Calibri" panose="020F0502020204030204" pitchFamily="34" charset="0"/>
              </a:rPr>
              <a:t>as difficulties: </a:t>
            </a:r>
            <a:r>
              <a:rPr lang="en-GB" sz="2600" kern="100" dirty="0">
                <a:effectLst/>
                <a:latin typeface="Calibri" panose="020F0502020204030204" pitchFamily="34" charset="0"/>
                <a:ea typeface="Calibri" panose="020F0502020204030204" pitchFamily="34" charset="0"/>
                <a:cs typeface="Arial" panose="020B0604020202020204" pitchFamily="34" charset="0"/>
              </a:rPr>
              <a:t>higher costs (due to the need for specialised equipment, services, or accommodations, which may not be covered by standard travel insurance), limited funding and investment (there is often insufficient funding and investment in accessible tourism infrastructure and services)</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spTree>
    <p:extLst>
      <p:ext uri="{BB962C8B-B14F-4D97-AF65-F5344CB8AC3E}">
        <p14:creationId xmlns:p14="http://schemas.microsoft.com/office/powerpoint/2010/main" val="3143957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55114" y="2095044"/>
            <a:ext cx="11369921" cy="2975918"/>
          </a:xfrm>
        </p:spPr>
        <p:txBody>
          <a:bodyPr>
            <a:noAutofit/>
          </a:bodyPr>
          <a:lstStyle/>
          <a:p>
            <a:pPr algn="l"/>
            <a:r>
              <a:rPr lang="en-GB" sz="2600" kern="100" dirty="0">
                <a:effectLst/>
                <a:latin typeface="Calibri" panose="020F0502020204030204" pitchFamily="34" charset="0"/>
                <a:ea typeface="Calibri" panose="020F0502020204030204" pitchFamily="34" charset="0"/>
                <a:cs typeface="Arial" panose="020B0604020202020204" pitchFamily="34" charset="0"/>
              </a:rPr>
              <a:t>Policy and regulation </a:t>
            </a:r>
            <a:r>
              <a:rPr lang="en-GB" sz="2600" kern="100" dirty="0">
                <a:effectLst/>
                <a:latin typeface="Calibri" panose="020F0502020204030204" pitchFamily="34" charset="0"/>
                <a:ea typeface="Calibri" panose="020F0502020204030204" pitchFamily="34" charset="0"/>
              </a:rPr>
              <a:t>determine the development of tourism at levels from local to global and cause challenges such as: </a:t>
            </a:r>
            <a:r>
              <a:rPr lang="en-GB" sz="2600" kern="100" dirty="0">
                <a:effectLst/>
                <a:latin typeface="Calibri" panose="020F0502020204030204" pitchFamily="34" charset="0"/>
                <a:ea typeface="Calibri" panose="020F0502020204030204" pitchFamily="34" charset="0"/>
                <a:cs typeface="Arial" panose="020B0604020202020204" pitchFamily="34" charset="0"/>
              </a:rPr>
              <a:t>inconsistent standards (accessibility standards and regulations vary widely between countries and regions, leading to inconsistent experiences for travellers</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cs typeface="Arial" panose="020B0604020202020204" pitchFamily="34" charset="0"/>
              </a:rPr>
              <a:t>Compliance with international standards like the Americans with Disabilities Act (ADA) or the</a:t>
            </a:r>
            <a:r>
              <a:rPr lang="en-GB" sz="2600" kern="100" dirty="0">
                <a:solidFill>
                  <a:srgbClr val="000000"/>
                </a:solidFill>
                <a:effectLst/>
                <a:latin typeface="Calibri" panose="020F0502020204030204" pitchFamily="34" charset="0"/>
                <a:ea typeface="Calibri" panose="020F0502020204030204" pitchFamily="34" charset="0"/>
              </a:rPr>
              <a:t> European Accessibility Act is not uniform), enforcement issues (even where </a:t>
            </a:r>
            <a:r>
              <a:rPr lang="en-GB" sz="2600" kern="100" dirty="0">
                <a:effectLst/>
                <a:latin typeface="Calibri" panose="020F0502020204030204" pitchFamily="34" charset="0"/>
                <a:ea typeface="Calibri" panose="020F0502020204030204" pitchFamily="34" charset="0"/>
              </a:rPr>
              <a:t>laws and regulations exist, enforcement can be weak, leading to poor implementation and maintenance of accessibility features)</a:t>
            </a:r>
            <a:endParaRPr lang="en-US"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spTree>
    <p:extLst>
      <p:ext uri="{BB962C8B-B14F-4D97-AF65-F5344CB8AC3E}">
        <p14:creationId xmlns:p14="http://schemas.microsoft.com/office/powerpoint/2010/main" val="133284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00050" y="2589435"/>
            <a:ext cx="3409951" cy="1877791"/>
          </a:xfrm>
        </p:spPr>
        <p:txBody>
          <a:bodyPr>
            <a:normAutofit/>
          </a:bodyPr>
          <a:lstStyle/>
          <a:p>
            <a:pPr algn="l"/>
            <a:r>
              <a:rPr lang="en-GB" sz="2600" kern="100" dirty="0">
                <a:effectLst/>
                <a:latin typeface="Calibri" panose="020F0502020204030204" pitchFamily="34" charset="0"/>
                <a:ea typeface="Calibri" panose="020F0502020204030204" pitchFamily="34" charset="0"/>
              </a:rPr>
              <a:t>To overcome these challenges, a multifaceted approach is needed</a:t>
            </a:r>
            <a:endParaRPr lang="en-US"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pic>
        <p:nvPicPr>
          <p:cNvPr id="12" name="Kép 11" descr="A képen szöveg, szoftver, Számítógépes ikon, Weblap látható&#10;&#10;Automatikusan generált leírás">
            <a:extLst>
              <a:ext uri="{FF2B5EF4-FFF2-40B4-BE49-F238E27FC236}">
                <a16:creationId xmlns:a16="http://schemas.microsoft.com/office/drawing/2014/main" id="{97D32B9B-8781-9BC1-5647-86DB58272C36}"/>
              </a:ext>
            </a:extLst>
          </p:cNvPr>
          <p:cNvPicPr>
            <a:picLocks noChangeAspect="1"/>
          </p:cNvPicPr>
          <p:nvPr/>
        </p:nvPicPr>
        <p:blipFill rotWithShape="1">
          <a:blip r:embed="rId10">
            <a:extLst>
              <a:ext uri="{28A0092B-C50C-407E-A947-70E740481C1C}">
                <a14:useLocalDpi xmlns:a14="http://schemas.microsoft.com/office/drawing/2010/main" val="0"/>
              </a:ext>
            </a:extLst>
          </a:blip>
          <a:srcRect l="23047" t="46850" r="53203" b="31102"/>
          <a:stretch/>
        </p:blipFill>
        <p:spPr>
          <a:xfrm>
            <a:off x="4524375" y="2081707"/>
            <a:ext cx="6533515" cy="3008855"/>
          </a:xfrm>
          <a:prstGeom prst="rect">
            <a:avLst/>
          </a:prstGeom>
        </p:spPr>
      </p:pic>
    </p:spTree>
    <p:extLst>
      <p:ext uri="{BB962C8B-B14F-4D97-AF65-F5344CB8AC3E}">
        <p14:creationId xmlns:p14="http://schemas.microsoft.com/office/powerpoint/2010/main" val="473171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90501" y="1979803"/>
            <a:ext cx="11820524" cy="3163698"/>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cs typeface="Arial" panose="020B0604020202020204" pitchFamily="34" charset="0"/>
              </a:rPr>
              <a:t>Action is needed on many levels: investment in infrastructure (</a:t>
            </a:r>
            <a:r>
              <a:rPr lang="en-GB" sz="2600" kern="100" dirty="0">
                <a:solidFill>
                  <a:srgbClr val="000000"/>
                </a:solidFill>
                <a:effectLst/>
                <a:latin typeface="Calibri" panose="020F0502020204030204" pitchFamily="34" charset="0"/>
                <a:ea typeface="Calibri" panose="020F0502020204030204" pitchFamily="34" charset="0"/>
              </a:rPr>
              <a:t>governments and private sectors to invest in accessible infrastructure and transportation), </a:t>
            </a:r>
            <a:r>
              <a:rPr lang="en-GB" sz="2600" kern="100" dirty="0">
                <a:effectLst/>
                <a:latin typeface="Calibri" panose="020F0502020204030204" pitchFamily="34" charset="0"/>
                <a:ea typeface="Calibri" panose="020F0502020204030204" pitchFamily="34" charset="0"/>
                <a:cs typeface="Arial" panose="020B0604020202020204" pitchFamily="34" charset="0"/>
              </a:rPr>
              <a:t>training and awareness programmes (t</a:t>
            </a:r>
            <a:r>
              <a:rPr lang="en-GB" sz="2600" kern="100" dirty="0">
                <a:solidFill>
                  <a:srgbClr val="000000"/>
                </a:solidFill>
                <a:effectLst/>
                <a:latin typeface="Calibri" panose="020F0502020204030204" pitchFamily="34" charset="0"/>
                <a:ea typeface="Calibri" panose="020F0502020204030204" pitchFamily="34" charset="0"/>
              </a:rPr>
              <a:t>raining for tourism professionals on accessibility and inclusivity), </a:t>
            </a:r>
            <a:r>
              <a:rPr lang="en-GB" sz="2600" kern="100" dirty="0">
                <a:effectLst/>
                <a:latin typeface="Calibri" panose="020F0502020204030204" pitchFamily="34" charset="0"/>
                <a:ea typeface="Calibri" panose="020F0502020204030204" pitchFamily="34" charset="0"/>
                <a:cs typeface="Arial" panose="020B0604020202020204" pitchFamily="34" charset="0"/>
              </a:rPr>
              <a:t>policy harmonisation and enforcement (</a:t>
            </a:r>
            <a:r>
              <a:rPr lang="en-GB" sz="2600" kern="100" dirty="0">
                <a:solidFill>
                  <a:srgbClr val="000000"/>
                </a:solidFill>
                <a:effectLst/>
                <a:latin typeface="Calibri" panose="020F0502020204030204" pitchFamily="34" charset="0"/>
                <a:ea typeface="Calibri" panose="020F0502020204030204" pitchFamily="34" charset="0"/>
              </a:rPr>
              <a:t>consistent and enforced accessibility standards globally), </a:t>
            </a:r>
            <a:r>
              <a:rPr lang="en-GB" sz="2600" kern="100" dirty="0">
                <a:effectLst/>
                <a:latin typeface="Calibri" panose="020F0502020204030204" pitchFamily="34" charset="0"/>
                <a:ea typeface="Calibri" panose="020F0502020204030204" pitchFamily="34" charset="0"/>
                <a:cs typeface="Arial" panose="020B0604020202020204" pitchFamily="34" charset="0"/>
              </a:rPr>
              <a:t>inclusive design and technology (</a:t>
            </a:r>
            <a:r>
              <a:rPr lang="en-GB" sz="2600" kern="100" dirty="0">
                <a:solidFill>
                  <a:srgbClr val="000000"/>
                </a:solidFill>
                <a:effectLst/>
                <a:latin typeface="Calibri" panose="020F0502020204030204" pitchFamily="34" charset="0"/>
                <a:ea typeface="Calibri" panose="020F0502020204030204" pitchFamily="34" charset="0"/>
              </a:rPr>
              <a:t>developing and promoting accessible websites, apps, and technologies), </a:t>
            </a:r>
            <a:r>
              <a:rPr lang="en-GB" sz="2600" kern="100" dirty="0">
                <a:effectLst/>
                <a:latin typeface="Calibri" panose="020F0502020204030204" pitchFamily="34" charset="0"/>
                <a:ea typeface="Calibri" panose="020F0502020204030204" pitchFamily="34" charset="0"/>
                <a:cs typeface="Arial" panose="020B0604020202020204" pitchFamily="34" charset="0"/>
              </a:rPr>
              <a:t>accessible information (p</a:t>
            </a:r>
            <a:r>
              <a:rPr lang="en-GB" sz="2600" kern="100" dirty="0">
                <a:solidFill>
                  <a:srgbClr val="000000"/>
                </a:solidFill>
                <a:effectLst/>
                <a:latin typeface="Calibri" panose="020F0502020204030204" pitchFamily="34" charset="0"/>
                <a:ea typeface="Calibri" panose="020F0502020204030204" pitchFamily="34" charset="0"/>
              </a:rPr>
              <a:t>roviding detailed, accessible information about travel options and accommodations). By addressing these challenges, the tourism industry can become more inclusive, ensuring that everyone, regardless of their abilities, can enjoy travel experiences</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Travel patterns of people with disabilities – a summary</a:t>
            </a:r>
            <a:endParaRPr lang="en-GB" sz="1050" dirty="0">
              <a:latin typeface="+mn-lt"/>
            </a:endParaRPr>
          </a:p>
        </p:txBody>
      </p:sp>
    </p:spTree>
    <p:extLst>
      <p:ext uri="{BB962C8B-B14F-4D97-AF65-F5344CB8AC3E}">
        <p14:creationId xmlns:p14="http://schemas.microsoft.com/office/powerpoint/2010/main" val="197408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66698" y="2075993"/>
            <a:ext cx="11658600" cy="2840702"/>
          </a:xfrm>
        </p:spPr>
        <p:txBody>
          <a:bodyPr>
            <a:noAutofit/>
          </a:bodyPr>
          <a:lstStyle/>
          <a:p>
            <a:pPr algn="l"/>
            <a:r>
              <a:rPr lang="en-GB" sz="2400" kern="100" dirty="0">
                <a:effectLst/>
                <a:latin typeface="Calibri" panose="020F0502020204030204" pitchFamily="34" charset="0"/>
                <a:ea typeface="Calibri" panose="020F0502020204030204" pitchFamily="34" charset="0"/>
                <a:cs typeface="Calibri" panose="020F0502020204030204" pitchFamily="34" charset="0"/>
              </a:rPr>
              <a:t>In the group of respondents (n=1,175), a slight majority were women (54%), compared to men at 43%) – some did not want to answer. Self-description of limitations in everyday functioning as: “am slightly limited in my daily activities” and “intermittently need assistance with daily activities”, a small group of men (7%) and women (5%) “need constant supervision”</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Largest group of participants “can travel on all means of transport without any assistance” (36%) and “need assistance to get around on some public transport” (31%). Nearly half of men (49%) and women (47%) indicated their disability from birth</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spTree>
    <p:extLst>
      <p:ext uri="{BB962C8B-B14F-4D97-AF65-F5344CB8AC3E}">
        <p14:creationId xmlns:p14="http://schemas.microsoft.com/office/powerpoint/2010/main" val="10996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56837" y="1351522"/>
            <a:ext cx="6747720" cy="2449720"/>
          </a:xfrm>
        </p:spPr>
        <p:txBody>
          <a:bodyPr>
            <a:noAutofit/>
          </a:bodyPr>
          <a:lstStyle/>
          <a:p>
            <a:pPr algn="l"/>
            <a:r>
              <a:rPr lang="en-GB" sz="2200" kern="100" dirty="0">
                <a:effectLst/>
                <a:latin typeface="Calibri" panose="020F0502020204030204" pitchFamily="34" charset="0"/>
                <a:ea typeface="Calibri" panose="020F0502020204030204" pitchFamily="34" charset="0"/>
                <a:cs typeface="Calibri" panose="020F0502020204030204" pitchFamily="34" charset="0"/>
              </a:rPr>
              <a:t>Taking age into account, the study involved adults aged 18 to over 66. The most numerous groups were aged 36-50 (29%), 51-65 (19%) and 26-35 (19%). It can be noticed that the highest percentage of respondents stating that they “need constant supervision” are people in the youngest age group 18-25 years (14%). The largest part of this, the youngest group also said: I “cannot get around without an assistant person” (24%)</a:t>
            </a:r>
            <a:endParaRPr lang="en-GB" sz="22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21259" y="675356"/>
            <a:ext cx="5448060" cy="58503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graphicFrame>
        <p:nvGraphicFramePr>
          <p:cNvPr id="11" name="Táblázat 10">
            <a:extLst>
              <a:ext uri="{FF2B5EF4-FFF2-40B4-BE49-F238E27FC236}">
                <a16:creationId xmlns:a16="http://schemas.microsoft.com/office/drawing/2014/main" id="{E7A06EF6-C23E-51CC-D55F-6DAC3E8F8CE2}"/>
              </a:ext>
            </a:extLst>
          </p:cNvPr>
          <p:cNvGraphicFramePr>
            <a:graphicFrameLocks noGrp="1"/>
          </p:cNvGraphicFramePr>
          <p:nvPr>
            <p:extLst>
              <p:ext uri="{D42A27DB-BD31-4B8C-83A1-F6EECF244321}">
                <p14:modId xmlns:p14="http://schemas.microsoft.com/office/powerpoint/2010/main" val="1409249170"/>
              </p:ext>
            </p:extLst>
          </p:nvPr>
        </p:nvGraphicFramePr>
        <p:xfrm>
          <a:off x="6962775" y="953587"/>
          <a:ext cx="5126872" cy="4280355"/>
        </p:xfrm>
        <a:graphic>
          <a:graphicData uri="http://schemas.openxmlformats.org/drawingml/2006/table">
            <a:tbl>
              <a:tblPr firstRow="1" firstCol="1" bandRow="1">
                <a:tableStyleId>{5C22544A-7EE6-4342-B048-85BDC9FD1C3A}</a:tableStyleId>
              </a:tblPr>
              <a:tblGrid>
                <a:gridCol w="1137547">
                  <a:extLst>
                    <a:ext uri="{9D8B030D-6E8A-4147-A177-3AD203B41FA5}">
                      <a16:colId xmlns:a16="http://schemas.microsoft.com/office/drawing/2014/main" val="1572480115"/>
                    </a:ext>
                  </a:extLst>
                </a:gridCol>
                <a:gridCol w="549964">
                  <a:extLst>
                    <a:ext uri="{9D8B030D-6E8A-4147-A177-3AD203B41FA5}">
                      <a16:colId xmlns:a16="http://schemas.microsoft.com/office/drawing/2014/main" val="3003704284"/>
                    </a:ext>
                  </a:extLst>
                </a:gridCol>
                <a:gridCol w="549964">
                  <a:extLst>
                    <a:ext uri="{9D8B030D-6E8A-4147-A177-3AD203B41FA5}">
                      <a16:colId xmlns:a16="http://schemas.microsoft.com/office/drawing/2014/main" val="1462872505"/>
                    </a:ext>
                  </a:extLst>
                </a:gridCol>
                <a:gridCol w="549964">
                  <a:extLst>
                    <a:ext uri="{9D8B030D-6E8A-4147-A177-3AD203B41FA5}">
                      <a16:colId xmlns:a16="http://schemas.microsoft.com/office/drawing/2014/main" val="713685307"/>
                    </a:ext>
                  </a:extLst>
                </a:gridCol>
                <a:gridCol w="549964">
                  <a:extLst>
                    <a:ext uri="{9D8B030D-6E8A-4147-A177-3AD203B41FA5}">
                      <a16:colId xmlns:a16="http://schemas.microsoft.com/office/drawing/2014/main" val="3487130381"/>
                    </a:ext>
                  </a:extLst>
                </a:gridCol>
                <a:gridCol w="549964">
                  <a:extLst>
                    <a:ext uri="{9D8B030D-6E8A-4147-A177-3AD203B41FA5}">
                      <a16:colId xmlns:a16="http://schemas.microsoft.com/office/drawing/2014/main" val="2481310811"/>
                    </a:ext>
                  </a:extLst>
                </a:gridCol>
                <a:gridCol w="593277">
                  <a:extLst>
                    <a:ext uri="{9D8B030D-6E8A-4147-A177-3AD203B41FA5}">
                      <a16:colId xmlns:a16="http://schemas.microsoft.com/office/drawing/2014/main" val="3322573466"/>
                    </a:ext>
                  </a:extLst>
                </a:gridCol>
                <a:gridCol w="646228">
                  <a:extLst>
                    <a:ext uri="{9D8B030D-6E8A-4147-A177-3AD203B41FA5}">
                      <a16:colId xmlns:a16="http://schemas.microsoft.com/office/drawing/2014/main" val="2957731485"/>
                    </a:ext>
                  </a:extLst>
                </a:gridCol>
              </a:tblGrid>
              <a:tr h="398647">
                <a:tc>
                  <a:txBody>
                    <a:bodyPr/>
                    <a:lstStyle/>
                    <a:p>
                      <a:pPr algn="just">
                        <a:lnSpc>
                          <a:spcPct val="107000"/>
                        </a:lnSpc>
                        <a:spcAft>
                          <a:spcPts val="800"/>
                        </a:spcAft>
                      </a:pPr>
                      <a:r>
                        <a:rPr lang="en-GB" sz="1600" kern="100" dirty="0">
                          <a:effectLst/>
                        </a:rPr>
                        <a:t>Age</a:t>
                      </a:r>
                      <a:endParaRPr lang="hu-HU" sz="1600" kern="100" dirty="0">
                        <a:effectLst/>
                      </a:endParaRPr>
                    </a:p>
                  </a:txBody>
                  <a:tcPr marL="32887" marR="32887" marT="0" marB="0"/>
                </a:tc>
                <a:tc>
                  <a:txBody>
                    <a:bodyPr/>
                    <a:lstStyle/>
                    <a:p>
                      <a:pPr algn="ctr">
                        <a:lnSpc>
                          <a:spcPct val="107000"/>
                        </a:lnSpc>
                        <a:spcAft>
                          <a:spcPts val="800"/>
                        </a:spcAft>
                      </a:pPr>
                      <a:r>
                        <a:rPr lang="en-GB" sz="1600" kern="100" dirty="0">
                          <a:effectLst/>
                        </a:rPr>
                        <a:t>Q2.6</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Q2.1</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Q2.3</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Q2.4</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Q2.2</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Q2.5 </a:t>
                      </a:r>
                      <a:r>
                        <a:rPr lang="hu-HU" sz="1600" kern="100" dirty="0">
                          <a:effectLst/>
                        </a:rPr>
                        <a:t>.</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tc>
                  <a:txBody>
                    <a:bodyPr/>
                    <a:lstStyle/>
                    <a:p>
                      <a:pPr algn="ctr">
                        <a:lnSpc>
                          <a:spcPct val="107000"/>
                        </a:lnSpc>
                        <a:spcAft>
                          <a:spcPts val="800"/>
                        </a:spcAft>
                      </a:pPr>
                      <a:r>
                        <a:rPr lang="en-GB" sz="1600" kern="100" dirty="0">
                          <a:effectLst/>
                        </a:rPr>
                        <a:t>Totals</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tc>
                <a:extLst>
                  <a:ext uri="{0D108BD9-81ED-4DB2-BD59-A6C34878D82A}">
                    <a16:rowId xmlns:a16="http://schemas.microsoft.com/office/drawing/2014/main" val="834216259"/>
                  </a:ext>
                </a:extLst>
              </a:tr>
              <a:tr h="243658">
                <a:tc>
                  <a:txBody>
                    <a:bodyPr/>
                    <a:lstStyle/>
                    <a:p>
                      <a:pPr>
                        <a:lnSpc>
                          <a:spcPct val="107000"/>
                        </a:lnSpc>
                        <a:spcAft>
                          <a:spcPts val="800"/>
                        </a:spcAft>
                      </a:pPr>
                      <a:r>
                        <a:rPr lang="en-GB" sz="1600" kern="100" dirty="0">
                          <a:effectLst/>
                        </a:rPr>
                        <a:t>18-25</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57</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075894869"/>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40%</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439209334"/>
                  </a:ext>
                </a:extLst>
              </a:tr>
              <a:tr h="243658">
                <a:tc>
                  <a:txBody>
                    <a:bodyPr/>
                    <a:lstStyle/>
                    <a:p>
                      <a:pPr>
                        <a:lnSpc>
                          <a:spcPct val="107000"/>
                        </a:lnSpc>
                        <a:spcAft>
                          <a:spcPts val="800"/>
                        </a:spcAft>
                      </a:pPr>
                      <a:r>
                        <a:rPr lang="en-GB" sz="1600" kern="100">
                          <a:effectLst/>
                        </a:rPr>
                        <a:t>26-35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9</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98</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939341212"/>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17521051"/>
                  </a:ext>
                </a:extLst>
              </a:tr>
              <a:tr h="243658">
                <a:tc>
                  <a:txBody>
                    <a:bodyPr/>
                    <a:lstStyle/>
                    <a:p>
                      <a:pPr>
                        <a:lnSpc>
                          <a:spcPct val="107000"/>
                        </a:lnSpc>
                        <a:spcAft>
                          <a:spcPts val="800"/>
                        </a:spcAft>
                      </a:pPr>
                      <a:r>
                        <a:rPr lang="en-GB" sz="1600" kern="100">
                          <a:effectLst/>
                        </a:rPr>
                        <a:t>36-50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146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75</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335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11901711"/>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44%</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792486406"/>
                  </a:ext>
                </a:extLst>
              </a:tr>
              <a:tr h="243658">
                <a:tc>
                  <a:txBody>
                    <a:bodyPr/>
                    <a:lstStyle/>
                    <a:p>
                      <a:pPr>
                        <a:lnSpc>
                          <a:spcPct val="107000"/>
                        </a:lnSpc>
                        <a:spcAft>
                          <a:spcPts val="800"/>
                        </a:spcAft>
                      </a:pPr>
                      <a:r>
                        <a:rPr lang="en-GB" sz="1600" kern="100">
                          <a:effectLst/>
                        </a:rPr>
                        <a:t>51-65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123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36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788245408"/>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3332789289"/>
                  </a:ext>
                </a:extLst>
              </a:tr>
              <a:tr h="492847">
                <a:tc>
                  <a:txBody>
                    <a:bodyPr/>
                    <a:lstStyle/>
                    <a:p>
                      <a:pPr>
                        <a:lnSpc>
                          <a:spcPct val="107000"/>
                        </a:lnSpc>
                        <a:spcAft>
                          <a:spcPts val="800"/>
                        </a:spcAft>
                      </a:pPr>
                      <a:r>
                        <a:rPr lang="en-GB" sz="1600" kern="100">
                          <a:effectLst/>
                        </a:rPr>
                        <a:t>Older than 66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51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20</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190</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2944758663"/>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3%</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27%</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430521168"/>
                  </a:ext>
                </a:extLst>
              </a:tr>
              <a:tr h="507314">
                <a:tc>
                  <a:txBody>
                    <a:bodyPr/>
                    <a:lstStyle/>
                    <a:p>
                      <a:pPr>
                        <a:lnSpc>
                          <a:spcPct val="107000"/>
                        </a:lnSpc>
                        <a:spcAft>
                          <a:spcPts val="800"/>
                        </a:spcAft>
                      </a:pPr>
                      <a:r>
                        <a:rPr lang="en-GB" sz="1600" kern="100">
                          <a:effectLst/>
                        </a:rPr>
                        <a:t>Do not want to answer</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49</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216442644"/>
                  </a:ext>
                </a:extLst>
              </a:tr>
              <a:tr h="225319">
                <a:tc>
                  <a:txBody>
                    <a:bodyPr/>
                    <a:lstStyle/>
                    <a:p>
                      <a:pPr>
                        <a:lnSpc>
                          <a:spcPct val="107000"/>
                        </a:lnSpc>
                        <a:spcAft>
                          <a:spcPts val="800"/>
                        </a:spcAft>
                      </a:pPr>
                      <a:r>
                        <a:rPr lang="en-GB" sz="1600" kern="100">
                          <a:effectLst/>
                        </a:rPr>
                        <a:t> </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51%</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16%</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4%</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12%</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 </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2895059435"/>
                  </a:ext>
                </a:extLst>
              </a:tr>
              <a:tr h="368252">
                <a:tc>
                  <a:txBody>
                    <a:bodyPr/>
                    <a:lstStyle/>
                    <a:p>
                      <a:pPr>
                        <a:lnSpc>
                          <a:spcPct val="107000"/>
                        </a:lnSpc>
                        <a:spcAft>
                          <a:spcPts val="800"/>
                        </a:spcAft>
                      </a:pPr>
                      <a:r>
                        <a:rPr lang="en-GB" sz="1600" kern="100">
                          <a:effectLst/>
                        </a:rPr>
                        <a:t>All Groups</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49</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538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248</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145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a:effectLst/>
                        </a:rPr>
                        <a:t>115</a:t>
                      </a:r>
                      <a:endParaRPr lang="hu-HU" sz="1600" kern="10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71</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tc>
                  <a:txBody>
                    <a:bodyPr/>
                    <a:lstStyle/>
                    <a:p>
                      <a:pPr algn="ctr">
                        <a:lnSpc>
                          <a:spcPct val="107000"/>
                        </a:lnSpc>
                        <a:spcAft>
                          <a:spcPts val="800"/>
                        </a:spcAft>
                      </a:pPr>
                      <a:r>
                        <a:rPr lang="en-GB" sz="1600" kern="100" dirty="0">
                          <a:effectLst/>
                        </a:rPr>
                        <a:t>1</a:t>
                      </a:r>
                      <a:r>
                        <a:rPr lang="hu-HU" sz="1600" kern="100" dirty="0">
                          <a:effectLst/>
                        </a:rPr>
                        <a:t>,</a:t>
                      </a:r>
                      <a:r>
                        <a:rPr lang="en-GB" sz="1600" kern="100" dirty="0">
                          <a:effectLst/>
                        </a:rPr>
                        <a:t>166</a:t>
                      </a:r>
                      <a:endParaRPr lang="hu-HU" sz="1600" kern="100" dirty="0">
                        <a:effectLst/>
                        <a:latin typeface="Calibri" panose="020F0502020204030204" pitchFamily="34" charset="0"/>
                        <a:ea typeface="Calibri" panose="020F0502020204030204" pitchFamily="34" charset="0"/>
                        <a:cs typeface="Arial" panose="020B0604020202020204" pitchFamily="34" charset="0"/>
                      </a:endParaRPr>
                    </a:p>
                  </a:txBody>
                  <a:tcPr marL="32887" marR="32887" marT="0" marB="0" anchor="ctr"/>
                </a:tc>
                <a:extLst>
                  <a:ext uri="{0D108BD9-81ED-4DB2-BD59-A6C34878D82A}">
                    <a16:rowId xmlns:a16="http://schemas.microsoft.com/office/drawing/2014/main" val="106417192"/>
                  </a:ext>
                </a:extLst>
              </a:tr>
            </a:tbl>
          </a:graphicData>
        </a:graphic>
      </p:graphicFrame>
      <p:sp>
        <p:nvSpPr>
          <p:cNvPr id="14" name="Szövegdoboz 13">
            <a:extLst>
              <a:ext uri="{FF2B5EF4-FFF2-40B4-BE49-F238E27FC236}">
                <a16:creationId xmlns:a16="http://schemas.microsoft.com/office/drawing/2014/main" id="{E519A02A-7D8E-76BD-4F7F-277BB7FF2600}"/>
              </a:ext>
            </a:extLst>
          </p:cNvPr>
          <p:cNvSpPr txBox="1"/>
          <p:nvPr/>
        </p:nvSpPr>
        <p:spPr>
          <a:xfrm>
            <a:off x="145775" y="3753983"/>
            <a:ext cx="6816999" cy="1477328"/>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Q2: What is the statement you most agree with? Q2.1. am slightly limited in my daily activities, Q2.2. am very much limited in my daily activities, Q2.3. intermittently need assistance with daily activities, Q2.4. permanently need assistance with daily activities, Q2.5. need constant supervision, Q2.6. do not want to answer</a:t>
            </a:r>
            <a:endParaRPr lang="en-GB" dirty="0"/>
          </a:p>
        </p:txBody>
      </p:sp>
    </p:spTree>
    <p:extLst>
      <p:ext uri="{BB962C8B-B14F-4D97-AF65-F5344CB8AC3E}">
        <p14:creationId xmlns:p14="http://schemas.microsoft.com/office/powerpoint/2010/main" val="105280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2400" y="1645393"/>
            <a:ext cx="11572635" cy="3594018"/>
          </a:xfrm>
        </p:spPr>
        <p:txBody>
          <a:bodyPr>
            <a:noAutofit/>
          </a:bodyPr>
          <a:lstStyle/>
          <a:p>
            <a:pPr algn="l">
              <a:lnSpc>
                <a:spcPts val="2300"/>
              </a:lnSpc>
            </a:pPr>
            <a:r>
              <a:rPr lang="en-GB" sz="2200" kern="100" dirty="0">
                <a:effectLst/>
                <a:latin typeface="Calibri" panose="020F0502020204030204" pitchFamily="34" charset="0"/>
                <a:ea typeface="Calibri" panose="020F0502020204030204" pitchFamily="34" charset="0"/>
                <a:cs typeface="Calibri" panose="020F0502020204030204" pitchFamily="34" charset="0"/>
              </a:rPr>
              <a:t>Majority of respondents in the youngest age groups are </a:t>
            </a:r>
            <a:r>
              <a:rPr lang="en-GB" sz="22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200" kern="100" dirty="0">
                <a:effectLst/>
                <a:latin typeface="Calibri" panose="020F0502020204030204" pitchFamily="34" charset="0"/>
                <a:ea typeface="Calibri" panose="020F0502020204030204" pitchFamily="34" charset="0"/>
                <a:cs typeface="Calibri" panose="020F0502020204030204" pitchFamily="34" charset="0"/>
              </a:rPr>
              <a:t> since birth: in the group of 18-25 years old, they were 74% of respondents, in the group of 26-35 years old: 69%</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b="1" kern="100" dirty="0">
                <a:effectLst/>
                <a:latin typeface="Calibri" panose="020F0502020204030204" pitchFamily="34" charset="0"/>
                <a:ea typeface="Calibri" panose="020F0502020204030204" pitchFamily="34" charset="0"/>
                <a:cs typeface="Calibri" panose="020F0502020204030204" pitchFamily="34" charset="0"/>
              </a:rPr>
              <a:t>Marital status</a:t>
            </a:r>
            <a:r>
              <a:rPr lang="en-GB" sz="2200" kern="100" dirty="0">
                <a:effectLst/>
                <a:latin typeface="Calibri" panose="020F0502020204030204" pitchFamily="34" charset="0"/>
                <a:ea typeface="Calibri" panose="020F0502020204030204" pitchFamily="34" charset="0"/>
                <a:cs typeface="Calibri" panose="020F0502020204030204" pitchFamily="34" charset="0"/>
              </a:rPr>
              <a:t>, the most numerous indications included the categories of “single” (44%) and “married” (29%)</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Most common limitations: “I can’t get around without an assistant person” were mentioned in the group of singles (23%) and divorced people (22%). The largest number of </a:t>
            </a:r>
            <a:r>
              <a:rPr lang="en-GB" sz="22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200" kern="100" dirty="0">
                <a:effectLst/>
                <a:latin typeface="Calibri" panose="020F0502020204030204" pitchFamily="34" charset="0"/>
                <a:ea typeface="Calibri" panose="020F0502020204030204" pitchFamily="34" charset="0"/>
                <a:cs typeface="Calibri" panose="020F0502020204030204" pitchFamily="34" charset="0"/>
              </a:rPr>
              <a:t> since birth were in the single group (44%). In the “married” group it was 29%</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Question “What is your highest finished school education?” – most common answers: “Secondary school” (32%) and “Vocational school” (20%). Percentage of people with a university or bachelor’s degree decreases with the increase in limitations in everyday functioning from 59% in the „am slightly limited in my daily activities” group to 2% in the „need constant supervision group”, but there is no such relationship with regard to the limitation of individual mobility</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spTree>
    <p:extLst>
      <p:ext uri="{BB962C8B-B14F-4D97-AF65-F5344CB8AC3E}">
        <p14:creationId xmlns:p14="http://schemas.microsoft.com/office/powerpoint/2010/main" val="130590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03948" y="1914817"/>
            <a:ext cx="11630877" cy="3143846"/>
          </a:xfrm>
        </p:spPr>
        <p:txBody>
          <a:bodyPr>
            <a:noAutofit/>
          </a:bodyPr>
          <a:lstStyle/>
          <a:p>
            <a:pPr algn="l"/>
            <a:r>
              <a:rPr lang="en-GB" sz="2400" kern="100" dirty="0">
                <a:effectLst/>
                <a:latin typeface="Calibri" panose="020F0502020204030204" pitchFamily="34" charset="0"/>
                <a:ea typeface="Calibri" panose="020F0502020204030204" pitchFamily="34" charset="0"/>
              </a:rPr>
              <a:t>People with disabilities since birth predominantly indicated “maximum 8 classes of primary school” – 83% compared to 17% in the group with disabilities acquired after birth. They were also less likely to have higher education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Most frequent replies to the questions “Your employment conditions” were: Pensioner (20%), White-collar employee (18%) and Disability pensioner (18%). However, in the case of the White-collar employee group, there is a noticeable tendency for the percentage of employees to decrease as the limitations in everyday functioning increase. Also, the smallest percentage of people from the group that indicated their mobility limitations at the highest level (I can’t get around without an assistant person) white-collar employees</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181331"/>
            <a:ext cx="11258073"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Characteristics of respondents</a:t>
            </a:r>
            <a:endParaRPr lang="en-US" sz="3600" b="1" dirty="0">
              <a:latin typeface="+mn-lt"/>
            </a:endParaRPr>
          </a:p>
        </p:txBody>
      </p:sp>
    </p:spTree>
    <p:extLst>
      <p:ext uri="{BB962C8B-B14F-4D97-AF65-F5344CB8AC3E}">
        <p14:creationId xmlns:p14="http://schemas.microsoft.com/office/powerpoint/2010/main" val="254950032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300D8-7DD6-4B42-8888-B3E4B29F34E1}">
  <ds:schemaRefs>
    <ds:schemaRef ds:uri="ac3ceeb6-1211-470d-a6dd-af8769819f37"/>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817a2ea1-2e58-4ebf-ba4c-e5f93253230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501</TotalTime>
  <Words>8626</Words>
  <Application>Microsoft Office PowerPoint</Application>
  <PresentationFormat>Szélesvásznú</PresentationFormat>
  <Paragraphs>1263</Paragraphs>
  <Slides>58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58</vt:i4>
      </vt:variant>
    </vt:vector>
  </HeadingPairs>
  <TitlesOfParts>
    <vt:vector size="63" baseType="lpstr">
      <vt:lpstr>Arial</vt:lpstr>
      <vt:lpstr>Calibri</vt:lpstr>
      <vt:lpstr>Calibri Light</vt:lpstr>
      <vt:lpstr>Liberation Serif</vt:lpstr>
      <vt:lpstr>Office-téma</vt:lpstr>
      <vt:lpstr>The development of the innovative educational method of ACCESSIBLE tourism in Central Europe 2022-2-HU01-KA220-HED-000099410</vt:lpstr>
      <vt:lpstr>11. Analysis of travel patterns of people with disabilities based on primary research experiences in partner countries</vt:lpstr>
      <vt:lpstr>Research among people with various disabilities conducted in parallel in four countries: Croatia, Hungary, Poland and Romania, October 2023 – January 2024 on a total sample of 1,175 people Goal: to begin the development of accessible tourism, patterns of tourist behaviour of PwD, their limitations in tourist travel, as well as important directions of education of staff working in tourist services in the field of accessible tourism The basis for conducting the research: survey form developed jointly by teams representing the 4 countries involved in the project – in English, then translated into national languages. Research conducted face to face and based on an electronic form</vt:lpstr>
      <vt:lpstr>Selection of the sample based on availability. After collecting the responses, results prepared in English and in simple statistical summaries (number, percentage), enabling further, in-depth statistical analyses. Before discussing the research results, the characteristics of the respondents were presented, including features like – gender – age – marital status – the level of highest finished school education – employment conditions – type of settlement – place of residence of the respondent – the respondent’s country of residence. – type of disability</vt:lpstr>
      <vt:lpstr>The respondents’ characteristics also included the following variables by type of disability: – limitations in everyday functioning – limitation of individual mobility – disability from birth – ability of leaving home to deal with everyday matters The answers to all questions included in the interview questionnaires were summarised in numbers and percentages to enable further analyses using the data bank created</vt:lpstr>
      <vt:lpstr>In the group of respondents (n=1,175), a slight majority were women (54%), compared to men at 43%) – some did not want to answer. Self-description of limitations in everyday functioning as: “am slightly limited in my daily activities” and “intermittently need assistance with daily activities”, a small group of men (7%) and women (5%) “need constant supervision” Largest group of participants “can travel on all means of transport without any assistance” (36%) and “need assistance to get around on some public transport” (31%). Nearly half of men (49%) and women (47%) indicated their disability from birth</vt:lpstr>
      <vt:lpstr>Taking age into account, the study involved adults aged 18 to over 66. The most numerous groups were aged 36-50 (29%), 51-65 (19%) and 26-35 (19%). It can be noticed that the highest percentage of respondents stating that they “need constant supervision” are people in the youngest age group 18-25 years (14%). The largest part of this, the youngest group also said: I “cannot get around without an assistant person” (24%)</vt:lpstr>
      <vt:lpstr>Majority of respondents in the youngest age groups are PwD since birth: in the group of 18-25 years old, they were 74% of respondents, in the group of 26-35 years old: 69% Marital status, the most numerous indications included the categories of “single” (44%) and “married” (29%) Most common limitations: “I can’t get around without an assistant person” were mentioned in the group of singles (23%) and divorced people (22%). The largest number of PwD since birth were in the single group (44%). In the “married” group it was 29% Question “What is your highest finished school education?” – most common answers: “Secondary school” (32%) and “Vocational school” (20%). Percentage of people with a university or bachelor’s degree decreases with the increase in limitations in everyday functioning from 59% in the „am slightly limited in my daily activities” group to 2% in the „need constant supervision group”, but there is no such relationship with regard to the limitation of individual mobility</vt:lpstr>
      <vt:lpstr>People with disabilities since birth predominantly indicated “maximum 8 classes of primary school” – 83% compared to 17% in the group with disabilities acquired after birth. They were also less likely to have higher education Most frequent replies to the questions “Your employment conditions” were: Pensioner (20%), White-collar employee (18%) and Disability pensioner (18%). However, in the case of the White-collar employee group, there is a noticeable tendency for the percentage of employees to decrease as the limitations in everyday functioning increase. Also, the smallest percentage of people from the group that indicated their mobility limitations at the highest level (I can’t get around without an assistant person) white-collar employees</vt:lpstr>
      <vt:lpstr>In the case of PwD since birth or acquired after birth, no differences in indications in Disability pensioner category (50% in each group, while PwD since birth more often declared “Dependant” (79%) „What is the type of settlement where you live?” – largest group village (22%), followed by medium-sized city of 25,000 – 100,000 people (21%), capital city (14%) and international regional centre: up to 500,000 – 1 million people (11%) “In which country do you live?” – Romania (29%), Hungary (27%), Poland (25%) and Croatia (17%) Answers provided by the respondents analysed according to the declared types of disability, as an answer to the question Q1: „What disability do you live with? Multiple choice is possible!” Q1.1. Sight, Q1.2. Hearing, Q1.3. Locomotors, Q1. Speech Q1.5. ASD (Autism spectrum disorder), Q1.6. Intellectual disability, Q1.7. Psychosocial disability, Q1. 8. Multiple disabilities, Q1.9. Obstacle related to my age, Q1.10. Temporary disability (after an operation or illness, accident etc.), Q1.11. Other (please specify…)</vt:lpstr>
      <vt:lpstr>PowerPoint-bemutató</vt:lpstr>
      <vt:lpstr>A very important aspect of travelling are organisational issues, which may be more difficult in the case of tourism for PwD and the elderly. To identify the needs and model of travel organisation, respondents were asked in the survey about the issue of travel preparation, organisational and financial support, form of trip organisation and the main goal. One of the important aspects of travelling are companions. To the question ‘Who do you usually travel with?’ (Q14), respondents mostly answered with family (including spouse and children) (517 responses) and with friends and relatives (489 responses). They least frequently mentioned colleagues from workplace (122 responses) as travel companions and going on independent trips (212 responses). In this question, respondents could indicate several answers</vt:lpstr>
      <vt:lpstr>PowerPoint-bemutató</vt:lpstr>
      <vt:lpstr>‘Who organises the tours typically?’ – respondents indicated both people from their immediate environment – other family member (424 responses), independent organisation of trips with the help of e.g. booking platforms (372 responses), and NGO (non-governmental organisation) assisting people with disabilities (357 responses). Respondents could indicate several options</vt:lpstr>
      <vt:lpstr>Aspect of support in organising travel is also important: ‘To whom can you turn for help if you need assistance in organising and implementing your travel?’ – respondents answered to the family (655 responses), to NGO assisting PwD (351 responses), they also organise trips themselves (342 responses) – respondents could indicate several options</vt:lpstr>
      <vt:lpstr>Finances also important in organising travel: respondents were asked the question ‘To whom can you turn for help if you need assistance in organising and implementing your travel?’ – most respondents finance trips from their own budget (613 responses) and use help from family (379 responses). They also use several sources of financing mentioned in the survey (261 responses) – respondents could indicate several options</vt:lpstr>
      <vt:lpstr>The study also touched upon the issue of the form of travel, i.e. the type of group with which respondents would most like to go on a trip: ‘Please, indicate on a scale from 1 to 7 to what extent you agree with the following statements (1: do not agree at all; 7: fully agree)!’ Statements as follow: I prefer to travel with programmes for people with disabilities; I prefer to travel with integrational programmes (designed for both disables and non-disabled travellers); I prefer to travel with programmes that are not specifically designed for people with disabilities); I prefer to travel without any assistance</vt:lpstr>
      <vt:lpstr>Respondents equally prefer travelling with integrational programmes (207 answers, 19%) and individual travelling, without any assistance (203 responses, 18.9%), slightly less respondents indicated travelling with programmes that are not specifically designed for people with disabilities (117 responses, 16%) and travelling with programmes for people with disabilities (165 responses, 15%). Taking into account the last 3 results, from 5-7, the scores are also distributed evenly in all groups, with the least emphasis on the first of the mentioned variants: I prefer to travel with programmes for people with disabilities – 350 answers, 32%; I prefer to travel with integrational programmes (designed for both disables and non-disabled travellers) – 381 responses, 35%; I prefer to travel with programmes that are not specifically designed for people with disabilities – 373 responses, 34%; I prefer to travel without any assistance – 373 responses, 34.7%. However, taking into account only the result 1 – do not agree at all, respondents generally indicated trips organised without any assistance (388 responses, 36%)</vt:lpstr>
      <vt:lpstr>In programmes for people with disabilities, respondents with intellectual disability (39%) and with multiple disabilities (21%) would be most willing to participate (result 7 – I fully agree), the least willing, though (result 1 – I do not agree at all) respondents with temporary disability (42%) and with obstacles related to age (38%). Integrational programmes (designed for both disables and non-disabled travellers would be most willingly chosen (score 7 – I fully agree) by respondents with multiple disability (24%) and intellectual disability (27%) and the least willingly (score 1 – I do not agree at all) by respondents indicating other disabilities (27%), with temporary disability (25%), locomotive disability (24%) and with obstacles related to age (23%)</vt:lpstr>
      <vt:lpstr>Programmes that are not specifically designed for people with disabilities are preferred (result 7 – I fully agree) by respondents with ASD (22%), other disabilities (21%) and locomotive disabilities (20%). On the other hand, this form of travel corresponds least (score 1 – I do not agree at all) to people with intellectual disability (29%), with multiple disabilities (25%) and those indicating other disabilities (25%). Respondents with other disabilities (40%) and hearing problems (29%) would prefer to travel (score 7 – I fully agree) without any assistance. This form of travel would not be chosen (score 1 – I do not agree at all), by respondents with intellectual disability (70%) and with multiple disabilities (47%)</vt:lpstr>
      <vt:lpstr>Respondents were asked to rate how often they travel for each of the following 12 purposes – cultural, wellness, medical, active (sport), business, religious, nature trip, shopping, city sightseeing, visiting relatives and friends, visiting a concert, sporting event, exhibition, culinary, on a 4-point scale, 1 means – never, 2 -rarely, 3 – often, 4 – very often Generally speaking, respondents mostly (score 4) indicated visiting relatives and friends (393 responses out of 1083, 35.92%), nature trip (298 responses out of 1094, 27,23%) and culture (271 answers out of 1088, 24.9%) as the main purpose of their trips. The least common (result 1) is a business goal (750 answers out of 1053, 71.22%)</vt:lpstr>
      <vt:lpstr>Question: ‘Do you travel for recreational purposes?’ – of 1,175 respondents, 1,166 answered, of which 15% do not travel for recreational purposes, 49% travel with assistance, and 36% travel alone. The most “No” answers for a given type of disability were given by participants who had multiple disability (22%), obstacle related to age (18%) and psychosocial disability (17%). Fewest “No” answers were given by PwD from the speech (3%), hearing (6%) and sight (8%) groups. Those who most often travel for recreational purposes with assistance are people with intellectual disability (73%), sight (59%), locomotor and ASD (58%). The least likely disabled individuals to travel for recreational purposes with assistance are those with obstacle related to age (12%), speech (21%), and hearing (24%). Those who most often travel alone for recreational purposes include individuals with speech (76%), obstacle related to age (70%), and hearing (70%). In contrast, individuals who travel least often for recreational purposes on their own are those with intellectual disability (18%), locomotive disability (28%), and multiple disability (28%)</vt:lpstr>
      <vt:lpstr>Of 1,175 respondents, 1,103 answered this question, of which 21% did not encounter difficulties related to the use of transportation, while 17% of respondents very often encountered difficulties during this Analysing the data in terms of types of disabilities, it should be stated that the types of disabilities that encounter the least problems during the use of transportation are: Other, Obstacle related to my age, Temporary disabilities Types of disabilities that encounter the greatest problems during the use of transportation are: Locomotive, Multiple disability, ASD</vt:lpstr>
      <vt:lpstr>Of 1,175 respondents, 1,093 answered this question, of which 26% did not encounter difficulties related to the use of accommodation, while 13% of respondents very often encountered difficulties during the use of accommodation Analysing the data in terms of types of disabilities: the types of disabilities that encounter the least problems during the use of accommodation are Other, Obstacle related to my age, Temporary disability Types of disabilities that encounter the greatest problems when using accommodation are: Locomotive, Multiple disability, Intellectual disability and ASD</vt:lpstr>
      <vt:lpstr>Of 1,175 respondents, 1,085 answered this question, of which 28% did not encounter difficulties related to the use of a catering facility, while 9% of respondents very often encountered difficulties when using a catering facility In terms of types of disabilities: types of disabilities that encounter the least problems when using a catering facility are: Obstacle related to my age, Temporary disability, Intellectual disability Types of disabilities that encounter the greatest problems when using a catering facility are: Multiple disability, ASD, Intellectual disability</vt:lpstr>
      <vt:lpstr>Of 1,175 respondents, 1,063 answered this question, of which 21% did not encounter difficulties related to sport activities, while 18% of respondents very often encountered difficulties when using sport activities In terms of types of disabilities: types of disabilities that encounter the least problems when using sport activities are Psychosocial disabilities, ASD and Obstacle related to my age Types of disabilities that encounter the greatest problems when using sports activities are: Locomotive, Multiple disability and Intellectual disability</vt:lpstr>
      <vt:lpstr>Of 1,175 respondents, 1,085 answered this question, of which 20% did not encounter difficulties related to visiting attractions, while 12% of respondents very often encountered difficulties during visiting attractions In terms of types of disabilities: types of disabilities to encounter the least problems during visiting attractions are: other, obstacle related to my age, temporary disability Types of disabilities that encounter the greatest problems during visiting attractions are: Locomotive, Multiple disability, Intellectual disability and Sight</vt:lpstr>
      <vt:lpstr>Of 1,175 respondents, 1,099 answered this question, of which 20% did not encounter difficulties related to lack of reliable information on real accessibility, while 19% of respondents very often encountered such difficulties In terms of types of disabilities: the types of disabilities that are least likely to encounter problems related to lack of reliable information on real accessibility are: psychosocial disability, other, temporary disability and obstacle related to my age Types of disabilities that are most likely to encounter problems related to lack of reliable information on real accessibility are: Locomotive, Multiple disability and Sight</vt:lpstr>
      <vt:lpstr>Of 1,175 respondents, 1,141 answered this question, of which 45% did not need assistance while travelling, 55% of respondents declared that they used assistance while travelling In terms of the types of disabilities: the types of disabilities that need the least help while travelling are: speech, intellectual disability and psychosocial disability People who need the most help are those who have disabilities such as: Locomotive, Sight and Multiple disability</vt:lpstr>
      <vt:lpstr>Of 1,175 respondents, 1,143 answered this question, of which 9% did not travel in 2022, 10% travelled only once, 12% travelled twice, 11% travelled three times and as many as 58% of respondents declared that they had travelled more than three times during the specified period In terms of types of disabilities: types of disabilities that did not travel within their own country in 2022 are: obstacle related to my age (21%), ASD (14%) and multiple disabilities (10%) On the other hand, people with: Other (71%), Sight (68%) and Temporary disability (64%) travelled the most within their own country</vt:lpstr>
      <vt:lpstr>PowerPoint-bemutató</vt:lpstr>
      <vt:lpstr>Question: ‘How many times did you travel abroad in 2022?’ Of 1,175 respondents, 1,143 answered, of which 58% did not travel abroad in 2022, 14% travelled only once, 13% travelled twice, 6% travelled three times, and 9% of respondents declared that they had travelled more than three times abroad in 2022 In terms of types of disabilities: people with the following types of disabilities did not travel abroad in 2022: psychosocial disabilities (83%), intellectual disabilities (77%) and multiple disabilities (63%) People with temporary disability (30%), Speech (21%) and Hearing (12%) travelled abroad the most</vt:lpstr>
      <vt:lpstr>PowerPoint-bemutató</vt:lpstr>
      <vt:lpstr>Further questions: 1) ‘How many times did you travel in your country in 2018-2021?’ Of 1,175 respondents, 1,139 answered, of which 6% did not travel within their country in 2018-2021, 5% travelled only once, 6% travelled twice, 7% travelled three times and 76% of respondents declared that they had travelled more than three times within their country in 2019-2021 In terms of types of disabilities: the largest group of people with disabilities who did not travel within their own country in 2018–2021 included those with Psychosocial disabilities, ASD, and Obstacle related to my age The largest group of PwD who travelled within their own country during the indicated period included those with Other types of disabilities, Sight, and Temporary disability</vt:lpstr>
      <vt:lpstr>Further questions: 2) ‘How many times did you travel abroad in 2018-2021?’ Of 1,175 respondents, 1,143 answered this question, of which 37% did not travel abroad in 2018-2021, 14% travelled only once, 15% travelled twice, 10% travelled three times, and 24% of respondents declared that they travelled abroad more than three times between 2018 and 2021 In terms of types of disabilities: the biggest group of disabled individuals with the following types of disabilities did not travel abroad in 2018-2021: Intellectual disability, Obstacles related to my age, Multiple disability and Psychosocial disability In 2018-2021, the biggest group of disabled individuals with Temporary disability, Hearing, Locomotive and Other travelled abroad the most in 2018-2021</vt:lpstr>
      <vt:lpstr>Respondents – people with disabilities – were asked to determine the extent to which they agreed with various statements about travelling and tourism, marking their answers on a rating scale from 1 to 7, where 1 meant “I do not agree at all” and 7 meant “I completely agree with the statement” Respondents have very divided opinions on whether available tourism opportunities are improving in their countries of residence. The group that does not notice any improvement is more visible – 52% of ratings from 1 to 3. It is worth noting here that every tenth person definitely sees an improvement in the availability of tourism (12% of ratings “strongly agree” – 7)</vt:lpstr>
      <vt:lpstr>Making accessible tourism more common will require improving accessibility by introducing facilities, eliminating barriers and changing the attitude of third parties towards the needs of people with disabilities The research indicates problems that need to be overcome to make tourism more accessible. Strictly technical actions (improving infrastructure) will not always be needed. A number of barriers are non-physical – the approach to other people, the level of empathy, the ability to communicate with another person. The respondents’ statements show that a number of inconveniences during travel could be avoided if they received help from the staff (bus, train, tram) or from fellow passengers</vt:lpstr>
      <vt:lpstr>PowerPoint-bemutató</vt:lpstr>
      <vt:lpstr>Mark 1 if you do not agree at all, and 7 if you totally agree with the given statement! “Society in my country is more and more tolerant and open to the problems of people with disabilities”</vt:lpstr>
      <vt:lpstr>PowerPoint-bemutató</vt:lpstr>
      <vt:lpstr>Respondents note a constant problem with false information about accessibility by accommodation providers and other facilities. Clearly over half (54%) believe that this phenomenon is still common. It is worth noting that only slightly over ¼ of respondents report improvement in this area (27% of ratings from 5 to 7) Definitely more than half of the respondents (55% of ratings from 1 to 3) notice that people are bothered by spending their holidays in places where there are also people with disabilities. Every third respondent has the opposite opinion (29% of ratings from 5 to 7)</vt:lpstr>
      <vt:lpstr>75% of respondents believe (scores from 5 to 7) that if trains and buses in their country were more accessible to wheelchairs, more PwD would travel on them: opinion shared by 41% (score 7 marked). Only 19% (ratings 1 – 3) does not consider it a significant problem 77% of respondents marked ratings 5 to 7 (including 39% marking 7), who believe that the existence of tourist paths in forest parks, at least near cities, would make more people with disabilities go on trips. Only 16% do not share this opinion (select ratings from 1 to 3 Information about accessibility is important – 73% of respondents (scores 5 to 7) note that the existence of a reliable online collection of tourist trails accessible to people in wheelchairs would make more people choose nature hikes. Only every fifth person surveyed does not share this opinion (19% of responses range from 1 to 3)</vt:lpstr>
      <vt:lpstr>Please, specify how much you agree with the statements below! Mark 1: you do not agree at all, 7: you totally agree with the given statement! “If trains and coaches were more accessible by wheelchairs in my country, more PwD would travel.”</vt:lpstr>
      <vt:lpstr>Tourism is an important part of the lives of people (with disabilities) – 61% marked ratings 5 to 7. For 23% of respondents, tourism is less important (ratings 1 to 3). 64% of respondents (scores 5 to 7) believe that tourism significantly affects their well-being. Every fourth respondent has a different opinion (24% of ratings 1 to 3) More than ¾ of the respondents (77% with ratings from 5 to 7) claim that experiences related to tourism make them happier. As many as 52% of respondents marked a rating of 7 – the highest possible rating. Only 14% of people disagree (ratings from 1 to 3)</vt:lpstr>
      <vt:lpstr>Please, specify how much you agree with the statements below! Mark 1 if you do not agree at all, and 7 if you totally agree with the given statement! “My experiences from tourism make me happier”</vt:lpstr>
      <vt:lpstr>Please, specify how much you agree with the statements below! Mark 1 if you do not agree at all, and 7 if you totally agree with the given statement! “I have an increasing interest in the potential of virtual/digital tourism”</vt:lpstr>
      <vt:lpstr>75% of respondents (scores 1 to 3) did not use online tourism services, e.g. “visiting” a museum using an online application or participating in virtual tours. Only 17% have different experiences in this area (ratings 5 to 7). Only 8% of respondents (scores 5 to 7) own or plan to purchase a device that makes virtual experiences more enjoyable, e.g. VR glasses. As many as 88% of respondents have the opposite opinion. Situation similar with the use of modern technological tools (applications, AR, VR glasses when visiting the city and VR devices that facilitate and/or improve the travel experience) – here, too, the majority of respondents are not interested (77% of ratings from 1 to 3). Only 18% of respondents use these tools (ratings from 5 to 7)</vt:lpstr>
      <vt:lpstr>Very subjective feeling: each respondents has their own way of interpreting discrimination Not all respondents answered this question – almost one third of them (340 persons, 29%). The same number of people (340) said they had not experienced discrimination. The largest group, though, were those who encountered discrimination in travelling – 42% of respondents Persons who reported discrimination could describe what it was: data from 489 people, which can be analysed in many aspects. One of them is an attempt to assess whether the discrimination had a technical or human basis? That is, to what extent it resulted from the lack of appropriate infrastructure, and to what extent it resulted from an unprofessional approach to the client (a person with a disability as a client of a trip, hotel, restaurant) or inappropriate behaviour towards people with disabilities on the part of other people travelling or using tourist services (staying in same hotel, train, beach)</vt:lpstr>
      <vt:lpstr>Predominant form of discrimination was unpleasant and unfriendly treatment by other people, often of a very offensive and degrading nature: 58% of the responses, which shows the scale of the problem – especially if compared to architectural and infrastructural barriers, which were mentioned by 15% of people who said they experienced discrimination. Every tenth respondent from this group indicated refusal of service and failure to provide the service. These results show that discrimination against people with disabilities when travelling has a very strong social basis. It is not the architectural barriers that are the main obstacle, rather the lack of empathy among the people they travel with</vt:lpstr>
      <vt:lpstr>Respondents were asked two open questions: (1) based on your experience, which country or countries should your country follow in the field of accessible tourism? and (2) in which countries and/or in your country, in which tourist destinations/attractions have you seen good examples of supporting the participation of people with disabilities in tourism? Please provide a country/town/attraction, a good example! At both questions respondents had trouble giving examples (45% and 40%, respectively) mentioning none. Of the countries mentioned, the top three were: the Netherlands 14%, Germany 7% and Austria 5%. In turn, respondents noted good examples of supporting the participation of PwD disabilities in tourism in Austria (20%), Poland and Hungary (4% each)</vt:lpstr>
      <vt:lpstr>Vast majority of respondents (52%) declared their willingness to help as volunteers in activities related to travel and tourism for PwD. Every third respondent did not know what to answer or was not sure whether they would cope with such actions (33%) The entire group of respondents is in favour of taking into account the specificity, problems and possible solutions in tourism for people with disabilities in the curricula of subjects related to tourism in higher education (97%). The same percentage believe that it would be useful to make university educational materials available online to increase knowledge about tourism available to people with disabilities</vt:lpstr>
      <vt:lpstr>Research allowed for the diagnosis of the main challenges related to the development of accessible tourism, as well as the formulation of recommendations for its development</vt:lpstr>
      <vt:lpstr>Infrastructure and facilities barriers: inadequate physical infrastructure (destinations still lacking basic accessibility features such as ramps, elevators, accessible restrooms, and wide doorways), transportation barriers (public transportation, taxis, rental vehicles often lack the necessary adaptations for individuals with disabilities) Also, numerous technology barriers: lack of assistive technologies (not all destinations are equipped with the necessary assistive technologies like hearing loops, screen readers, or mobile apps that enhance accessibility), digital divide (access to and familiarity with assistive technology can vary widely, with some individuals with disabilities lacking the resources or knowledge to utilise these tools effectively)</vt:lpstr>
      <vt:lpstr>Information and communication difficulties: lack of information (often insufficient information available about the accessibility of destinations, accommodations, and attractions. This makes it difficult for travellers with disabilities to plan their trips confidently), inaccessible websites and booking systems (many tourism-related websites and online booking systems are not designed with accessibility in mind, making it hard for individuals with visual or cognitive impairments to use them), form of information transfer (adapted to the needs of people with sensory disabilities, e.g. blind, deaf)</vt:lpstr>
      <vt:lpstr>Attitudinal barriers: lack of awareness and training (tourism staff and service providers often lack awareness and training on how to help travellers with disabilities; it can lead to unintentional discrimination and inadequate service), negative attitudes (stereotypes and negative attitudes towards PwD can create an unwelcoming environment and discourage travel), which may lead to feelings of discrimination Economic barriers as difficulties: higher costs (due to the need for specialised equipment, services, or accommodations, which may not be covered by standard travel insurance), limited funding and investment (there is often insufficient funding and investment in accessible tourism infrastructure and services)</vt:lpstr>
      <vt:lpstr>Policy and regulation determine the development of tourism at levels from local to global and cause challenges such as: inconsistent standards (accessibility standards and regulations vary widely between countries and regions, leading to inconsistent experiences for travellers Compliance with international standards like the Americans with Disabilities Act (ADA) or the European Accessibility Act is not uniform), enforcement issues (even where laws and regulations exist, enforcement can be weak, leading to poor implementation and maintenance of accessibility features)</vt:lpstr>
      <vt:lpstr>To overcome these challenges, a multifaceted approach is needed</vt:lpstr>
      <vt:lpstr>Action is needed on many levels: investment in infrastructure (governments and private sectors to invest in accessible infrastructure and transportation), training and awareness programmes (training for tourism professionals on accessibility and inclusivity), policy harmonisation and enforcement (consistent and enforced accessibility standards globally), inclusive design and technology (developing and promoting accessible websites, apps, and technologies), accessible information (providing detailed, accessible information about travel options and accommodations). By addressing these challenges, the tourism industry can become more inclusive, ensuring that everyone, regardless of their abilities, can enjoy travel experiences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114</cp:revision>
  <dcterms:created xsi:type="dcterms:W3CDTF">2024-05-21T07:28:22Z</dcterms:created>
  <dcterms:modified xsi:type="dcterms:W3CDTF">2025-06-12T07:40:46Z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