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p2Z+/UuXlGeL5MQnaWWrh37x0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E2B6F-9A90-489E-99A2-686131943E5E}">
  <a:tblStyle styleId="{52CE2B6F-9A90-489E-99A2-686131943E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695c1acf3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g3695c1acf3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1400175"/>
            <a:ext cx="9143999" cy="148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latin typeface="Calibri"/>
                <a:ea typeface="Calibri"/>
                <a:cs typeface="Calibri"/>
                <a:sym typeface="Calibri"/>
              </a:rPr>
              <a:t>The development of the innovative educational method of ACCESSIBLE tourism in Central Europe</a:t>
            </a:r>
            <a:br>
              <a:rPr lang="hr" sz="3600" b="1">
                <a:latin typeface="Calibri"/>
                <a:ea typeface="Calibri"/>
                <a:cs typeface="Calibri"/>
                <a:sym typeface="Calibri"/>
              </a:rPr>
            </a:br>
            <a:r>
              <a:rPr lang="hr" sz="3100" b="1">
                <a:latin typeface="Calibri"/>
                <a:ea typeface="Calibri"/>
                <a:cs typeface="Calibri"/>
                <a:sym typeface="Calibri"/>
              </a:rPr>
              <a:t>2022-2-HU01-KA220-HED-000099410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45779" y="2884637"/>
            <a:ext cx="2102696" cy="20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>
            <a:spLocks noGrp="1"/>
          </p:cNvSpPr>
          <p:nvPr>
            <p:ph type="ctrTitle"/>
          </p:nvPr>
        </p:nvSpPr>
        <p:spPr>
          <a:xfrm>
            <a:off x="209548" y="1690767"/>
            <a:ext cx="11906252" cy="354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U slučaju osoba rođenih s invaliditetom ili invaliditetom stečenim nakon rođenja, nema razlika u indikacijama u kategoriji invalidskih umirovljenika (50% u svakoj skupini), dok se osobe rođene s invaliditetom češće izjašnjavaju kao “uzdržavane” (79%)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„U kakvom naselju živite?” – najveća skupina na selu (22%), zatim grad srednje veličine od 25 000 – 100 000 ljudi (21%), glavni grad (14%) i međunarodni regionalni centar: do 500 000 – 1 milijun ljudi (11%)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“U kojoj zemlji živite?" – Rumunjska (29%), Mađarska (27%), Poljska (25%) i Hrvatska (17%)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Odgovori ispitanika analiziranih prema deklariranim vrstama invaliditeta, kao odgovor na pitanje Q1: „S kojim invaliditetom živite? Mogućnost višestrukog odabira! ” P1.1. Vid, Q1.2. Sluh, P1.3. Lokomotorni, Q1. Govor, Q1.5. Poremećaj iz spektra autizma, Q1.6. Intelektualni invaliditet, P1.7. Psihosocijalni invaliditet, Q1. 8. Višestruki invaliditet, Q1.9. Prepreke povezane s dobi, P1.10. Privremena nesposobnost (nakon operacije ili bolesti, nesreće i sl.), P1.11. Ostalo (navedite…)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76200" y="1027335"/>
            <a:ext cx="5686426" cy="66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231500" y="1514711"/>
            <a:ext cx="6027059" cy="81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3" name="Google Shape;233;p11"/>
          <p:cNvGraphicFramePr/>
          <p:nvPr/>
        </p:nvGraphicFramePr>
        <p:xfrm>
          <a:off x="6391570" y="89709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192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Vrsta invaliditeta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P2.6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P2.1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P2.3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P2.4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P2.2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P2.5 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Ukupno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Privremena nesposobnost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66%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Prepreka vezana uz dob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83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Sluh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Lokomotorni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149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358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Višestruki invaliditet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Intelektualni invaliditet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Govor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 iz spektra autizma</a:t>
                      </a:r>
                      <a:endParaRPr/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60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Psihosocijalni invaliditet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33%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0%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48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538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248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145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115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71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u="none" strike="noStrike" cap="none"/>
                        <a:t>1 , 165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675" marR="36675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34" name="Google Shape;234;p11"/>
          <p:cNvSpPr txBox="1"/>
          <p:nvPr/>
        </p:nvSpPr>
        <p:spPr>
          <a:xfrm>
            <a:off x="50841" y="2367214"/>
            <a:ext cx="604515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P2: S kojom izjavom se najviše slažete? Q2.1. blago sam ograničen/a u svojim dnevnim aktivnostima, P2.2. vrlo sam ograničen/a u svojim dnevnim aktivnostima, P2.3. povremeno trebam pomoć u svakodnevnim aktivnostima, P2.4. trajno trebam pomoć u svakodnevnim aktivnostima, P2.5. potreban stalni nadzor, P2.6. ne želim odgovoriti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 txBox="1">
            <a:spLocks noGrp="1"/>
          </p:cNvSpPr>
          <p:nvPr>
            <p:ph type="ctrTitle"/>
          </p:nvPr>
        </p:nvSpPr>
        <p:spPr>
          <a:xfrm>
            <a:off x="285750" y="2180519"/>
            <a:ext cx="11620500" cy="305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Vrlo važan aspekt putovanja su organizacijska pitanja, koja mogu biti teža u slučaju turizma za osobe s invaliditetom i starije osobe. Kako bi se identificirale potrebe i model organizacije putovanja, ispitanici su u anketi upitani o problematici pripreme putovanja, organizacijskoj i financijskoj potpori, obliku organizacije putovanja i glavnom cilju. Jedan od važnih aspekata putovanja su suputnici. Na pitanje „S kim obično putujete?” (Q14), ispitanici su uglavnom odgovarali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s obitelji (uključujući supružnika i djecu)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(517 odgovora) te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s prijateljima i rodbinom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(489 odgovora). Najrjeđe su spominjali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kolege s posla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(122 odgovora) kao suputnike i odlaske na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samostalna putovanja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(212 odgovora).</a:t>
            </a:r>
            <a:r>
              <a:rPr lang="h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U ovom pitanju ispitanici su mogli navesti nekoliko odgovora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1084760" y="1136474"/>
            <a:ext cx="9696450" cy="10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Organizacija putovanja za osobe s invaliditetom i starije osobe i glavna svrha njihovog putovanja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 txBox="1"/>
          <p:nvPr/>
        </p:nvSpPr>
        <p:spPr>
          <a:xfrm>
            <a:off x="1084760" y="1178749"/>
            <a:ext cx="9696450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suputnici</a:t>
            </a:r>
            <a:endParaRPr/>
          </a:p>
        </p:txBody>
      </p:sp>
      <p:graphicFrame>
        <p:nvGraphicFramePr>
          <p:cNvPr id="262" name="Google Shape;262;p13"/>
          <p:cNvGraphicFramePr/>
          <p:nvPr/>
        </p:nvGraphicFramePr>
        <p:xfrm>
          <a:off x="0" y="350153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13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2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2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Putujem samostalno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obitelji (supružnik i djeca)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kolegama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roditeljima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 organiziranoj grupi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 asistenta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prijateljima, rodbinom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Ukupno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212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517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489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2,221</a:t>
                      </a:r>
                      <a:endParaRPr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3" name="Google Shape;263;p13"/>
          <p:cNvSpPr txBox="1"/>
          <p:nvPr/>
        </p:nvSpPr>
        <p:spPr>
          <a:xfrm>
            <a:off x="257175" y="1955743"/>
            <a:ext cx="114992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„S kime obično putujete?”: ispitanici su uglavnom odgovarali </a:t>
            </a:r>
            <a:r>
              <a:rPr lang="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obitelji (uključujući supružnika i djecu) </a:t>
            </a:r>
            <a:r>
              <a:rPr lang="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(517 odgovora) te </a:t>
            </a:r>
            <a:r>
              <a:rPr lang="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prijateljima i rodbinom </a:t>
            </a:r>
            <a:r>
              <a:rPr lang="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(489 odgovora). Najrjeđe su spominjali </a:t>
            </a:r>
            <a:r>
              <a:rPr lang="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kolege s posla </a:t>
            </a:r>
            <a:r>
              <a:rPr lang="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(122 odgovora) kao suputnike i odlaske na </a:t>
            </a:r>
            <a:r>
              <a:rPr lang="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samostalna putovanja </a:t>
            </a:r>
            <a:r>
              <a:rPr lang="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(212 odgovora)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>
            <a:spLocks noGrp="1"/>
          </p:cNvSpPr>
          <p:nvPr>
            <p:ph type="ctrTitle"/>
          </p:nvPr>
        </p:nvSpPr>
        <p:spPr>
          <a:xfrm>
            <a:off x="128587" y="1875319"/>
            <a:ext cx="11934825" cy="140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„Tko obično organizira obilaske?” – ispitanici su naveli i osobe iz svoje neposredne okoline –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drugog člana obitelji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(424 odgovora),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samostalnu organizaciju putovanja uz pomoć npr. booking platformi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(372 odgovora), ali 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nevladine organizacije koje pomažu osobama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(357 odgovora). Ispitanici su mogli navesti nekoliko opcija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 txBox="1"/>
          <p:nvPr/>
        </p:nvSpPr>
        <p:spPr>
          <a:xfrm>
            <a:off x="0" y="1107370"/>
            <a:ext cx="12063412" cy="74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organizatori putovanja</a:t>
            </a:r>
            <a:endParaRPr/>
          </a:p>
        </p:txBody>
      </p:sp>
      <p:graphicFrame>
        <p:nvGraphicFramePr>
          <p:cNvPr id="278" name="Google Shape;278;p14"/>
          <p:cNvGraphicFramePr/>
          <p:nvPr/>
        </p:nvGraphicFramePr>
        <p:xfrm>
          <a:off x="0" y="336449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138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6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3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Da, koristeći booking.com ili druge slične stranice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Turistička agencija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Nevladina organizacija koja pomaže osobama s invaliditetom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Suprug/a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Drugi član obitelji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Asistent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Atrakcije koje organiziraju obilaske, npr. muzeji, dvorci itd.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Ukupno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1,667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 txBox="1">
            <a:spLocks noGrp="1"/>
          </p:cNvSpPr>
          <p:nvPr>
            <p:ph type="ctrTitle"/>
          </p:nvPr>
        </p:nvSpPr>
        <p:spPr>
          <a:xfrm>
            <a:off x="0" y="1818558"/>
            <a:ext cx="12191999" cy="141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Važan je i aspekt podrške u organizaciji putovanja: „Kome se možete obratiti za pomoć ako trebate pomoć u organizaciji i realizaciji putovanja?” – ispitanici su odgovorili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obitelji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(655 odgovora),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nevladinoj organizaciji koja pomaže osobama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(351 odgovor), također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sami organiziraju putovanja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(342 odgovora) – ispitanici su mogli navesti nekoliko opcija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180975" y="1181325"/>
            <a:ext cx="11584927" cy="62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pomoć na putovanju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3" name="Google Shape;293;p15"/>
          <p:cNvGraphicFramePr/>
          <p:nvPr/>
        </p:nvGraphicFramePr>
        <p:xfrm>
          <a:off x="0" y="3451137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138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4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2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Mogu to napraviti sam/a, bez pomoći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Obitelj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Nevladina organizacija koja pomaže osobama s invaliditetom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Javna državna organizacija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Turistička agencija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Destinacijske menadžment organizacije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Turistički informativni uredi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Ukupno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1,912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>
            <a:spLocks noGrp="1"/>
          </p:cNvSpPr>
          <p:nvPr>
            <p:ph type="ctrTitle"/>
          </p:nvPr>
        </p:nvSpPr>
        <p:spPr>
          <a:xfrm>
            <a:off x="149707" y="1952999"/>
            <a:ext cx="11687176" cy="166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Financije su također važne u organizaciji putovanja: ispitanicima je postavljeno pitanje „Kome se možete obratiti za pomoć ako trebate pomoć u organizaciji i realizaciji putovanja?” – većina ispitanika putovanja financira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iz vlastitog proračuna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(613 odgovora) 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koristi pomoć obitelji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(379 odgovora). Također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koriste nekoliko izvora financiranja navedenih u anketi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(261 odgovor) – ispitanici su mogli navesti nekoliko opcija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/>
          <p:nvPr/>
        </p:nvSpPr>
        <p:spPr>
          <a:xfrm>
            <a:off x="1084760" y="1204992"/>
            <a:ext cx="9696450" cy="5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financiranje</a:t>
            </a:r>
            <a:endParaRPr/>
          </a:p>
        </p:txBody>
      </p:sp>
      <p:graphicFrame>
        <p:nvGraphicFramePr>
          <p:cNvPr id="308" name="Google Shape;308;p16"/>
          <p:cNvGraphicFramePr/>
          <p:nvPr/>
        </p:nvGraphicFramePr>
        <p:xfrm>
          <a:off x="431951" y="366602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154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Vlastiti prihod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Obitelj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Podrška (npr. od nevladinih organizacija)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Potpora države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Koristim nekoliko navedenih izvora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Destinacijske menadžment organizacije (nemam sredstava za putovanja)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Ukupno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Sve grupe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613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379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80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61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261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83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800" u="none" strike="noStrike" cap="none"/>
                        <a:t>1,477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7"/>
          <p:cNvSpPr txBox="1">
            <a:spLocks noGrp="1"/>
          </p:cNvSpPr>
          <p:nvPr>
            <p:ph type="ctrTitle"/>
          </p:nvPr>
        </p:nvSpPr>
        <p:spPr>
          <a:xfrm>
            <a:off x="128337" y="2305051"/>
            <a:ext cx="11887199" cy="28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Istraživanje se dotaklo i pitanja oblika putovanja, odnosno grupe s kojom bi ispitanici najradije išli na putovanje: „Molimo da na ljestvici od 1 do 7 označite u kojoj se mjeri slažete sa sljedećim tvrdnjama (1: uopće se ne slažem; 7: u potpunosti se slažem)”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Izjave: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Preferiram putovati s programima za osobe s invaliditetom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Preferiram putovati s integracijskim programima (osmišljenim i za osobe s invaliditetom i za putnike bez invaliditeta)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Preferiram putovati s programima koji nisu posebno namijenjeni osobama s invaliditetom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Preferiram putovati bez ičije pomoći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/>
          <p:nvPr/>
        </p:nvSpPr>
        <p:spPr>
          <a:xfrm>
            <a:off x="319759" y="1283031"/>
            <a:ext cx="11517123" cy="10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vrsta skupine s kojom ispitanici preferiraju putovati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 txBox="1">
            <a:spLocks noGrp="1"/>
          </p:cNvSpPr>
          <p:nvPr>
            <p:ph type="ctrTitle"/>
          </p:nvPr>
        </p:nvSpPr>
        <p:spPr>
          <a:xfrm>
            <a:off x="0" y="1696838"/>
            <a:ext cx="12192000" cy="347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Ispitanici podjednako preferiraju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putovanja s integracijskim programima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(207 odgovora, 19%) 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individualna putovanja, bez ikakve pomoći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(203 odgovora, 18,9%), nešto manje ispitanika navodi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putovanja s programima koji nisu posebno namijenjeni osobama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(117 odgovora, 16). %) i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putovanja s programima za osobe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(165 odgovora, 15%). Uzimajući u obzir posljednja 3 rezultata, od 5-7, bodovi su također ravnomjerno raspoređeni u svim skupinama, s najmanjim naglaskom na prvu od navedenih varijanti: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Preferiram putovati s programima za osobe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350 odgovora, 32 %;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Preferiram putovati s integracijskim programima (osmišljenim i za osobe s invaliditetom i za putnike bez invaliditeta)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381 odgovor, 35%;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Preferiram putovati s programima koji nisu posebno osmišljeni za osobe s invaliditetom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373 odgovora, 34%;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Preferiram putovati bez ičije pomoći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373 odgovora, 34,7%. Međutim, uzevši u obzir samo rezultat 1 – uopće se ne slažem, ispitanici su općenito naveli putovanja 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organizirana bez ikakve pomoći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(388 odgovora, 36%)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8"/>
          <p:cNvSpPr txBox="1"/>
          <p:nvPr/>
        </p:nvSpPr>
        <p:spPr>
          <a:xfrm>
            <a:off x="-1" y="1007510"/>
            <a:ext cx="12191999" cy="69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hr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vrsta programa s kojim se putuje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9"/>
          <p:cNvSpPr txBox="1">
            <a:spLocks noGrp="1"/>
          </p:cNvSpPr>
          <p:nvPr>
            <p:ph type="ctrTitle"/>
          </p:nvPr>
        </p:nvSpPr>
        <p:spPr>
          <a:xfrm>
            <a:off x="0" y="2185661"/>
            <a:ext cx="12191999" cy="307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programima za osobe s invaliditetom 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najspremnije bi sudjelovali ispitanici s intelektualnim (39%) i s višestrukim invaliditetom (21%) (rezultat 7 – potpuno se slažem), a najmanje (rezultat 1 – da uopće se ne slažem) ispitanici s privremenim invaliditetom (42%) i s preprekama vezanim uz dob (38%).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Integracijske programe (osmišljene i za putnike s invaliditetom i za putnike bez invaliditeta 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) najradije bi odabrali (ocjena 7 – potpuno se slažem) ispitanici s višestrukim (24%) i intelektualnim invaliditetom (27%), a najmanje rado (ocjena 1 – uopće se ne slažem) od strane ispitanika koji su naveli druge vrste invaliditeta (27%), s privremenom nesposobnošću (25%), lokomotornim invaliditetom (24%) i s preprekama vezanim uz dob (23%)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 txBox="1"/>
          <p:nvPr/>
        </p:nvSpPr>
        <p:spPr>
          <a:xfrm>
            <a:off x="352425" y="1181324"/>
            <a:ext cx="11315700" cy="10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korelacija željene vrste programa i pojedinih vrsta invaliditeta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130629" y="1662545"/>
            <a:ext cx="11875324" cy="9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latin typeface="Calibri"/>
                <a:ea typeface="Calibri"/>
                <a:cs typeface="Calibri"/>
                <a:sym typeface="Calibri"/>
              </a:rPr>
              <a:t>10. Analiza obrazaca putovanja osoba s invaliditetom na temelju primarnog istraživanja u partnerskim zemljama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1405" y="2896513"/>
            <a:ext cx="2102696" cy="20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0"/>
          <p:cNvSpPr txBox="1">
            <a:spLocks noGrp="1"/>
          </p:cNvSpPr>
          <p:nvPr>
            <p:ph type="ctrTitle"/>
          </p:nvPr>
        </p:nvSpPr>
        <p:spPr>
          <a:xfrm>
            <a:off x="166687" y="2203343"/>
            <a:ext cx="11858625" cy="301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Programe koji nisu posebno osmišljeni za osobe s invaliditetom 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preferiraju (rezultat 7 – potpuno se slažem) ispitanici s poremećajem iz spektra autizma (22%), drugim invaliditetom (21%) i lokomotornim oštećenjima (20%). S druge strane, ovaj oblik putovanja najmanje odgovara (ocjena 1 – uopće se ne slažem) osobama s intelektualnim (29%) i s višestrukim invaliditetom (25%) te onima s drugim teškoćama (25%). Ispitanici s drugim teškoćama (40%) i problemima sa sluhom (29%) radije bi putovali (ocjena 7 – potpuno se slažem) </a:t>
            </a:r>
            <a:r>
              <a:rPr lang="hr" sz="2600" i="1">
                <a:latin typeface="Calibri"/>
                <a:ea typeface="Calibri"/>
                <a:cs typeface="Calibri"/>
                <a:sym typeface="Calibri"/>
              </a:rPr>
              <a:t>bez ikakve pomoći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. Ovaj oblik putovanja ne bi odabrali (ocjena 1 – uopće se ne slažem) ispitanici s intelektualnim (70%) i s višestrukim invaliditetom (47%)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552450" y="1181324"/>
            <a:ext cx="10953750" cy="10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povezanost željene vrste programa i pojedinih vrsta invaliditeta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 txBox="1">
            <a:spLocks noGrp="1"/>
          </p:cNvSpPr>
          <p:nvPr>
            <p:ph type="ctrTitle"/>
          </p:nvPr>
        </p:nvSpPr>
        <p:spPr>
          <a:xfrm>
            <a:off x="170104" y="1941467"/>
            <a:ext cx="11851792" cy="309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Ispitanici su zamoljeni da procijene koliko često putuju za svaki od sljedećih 12 motiva – kultura, wellness, medicinski razlozi, aktivni (sportski), poslovni, vjerski, izlet u prirodu, kupovina, razgledavanje grada, posjet rodbini i prijateljima, posjet koncertu, sportski događaj, izložba, kulinarstvo; na ljestvici od 4 stupnja, 1 znači – nikad, 2 - rijetko, 3 – često, 4 – vrlo često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Općenito, ispitanici su uglavnom (ocjena 4) kao glavnu svrhu naveli posjet rodbini i prijateljima (393 odgovora, 35,92%), izlet u prirodu (298 odgovora, 27,23%) i kulturu (271 odgovor, 24,9%). Najrjeđi (rezultat 1) su poslovni motivi (750 odgovora, 71,22%)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170104" y="1117163"/>
            <a:ext cx="11851792" cy="7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glavna svrha putovanja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0" y="1796757"/>
            <a:ext cx="12192000" cy="344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Pitanje: „Putujete li u rekreativne svrhe?” – od 1.175 ispitanika odgovorilo ih je 1.166, od čega 15% ne putuje rekreativno, 49% putuje uz asistenciju, a 36% putuje samostalno. Najviše odgovora "Ne" za određenu vrstu invaliditeta dali su sudionici koji su imali višestruki invaliditet (22%), prepreku vezanu uz dob (18%) i psihosocijalni invaliditet (17%). Najmanje odgovora „Ne“ dale su osobe s poremećajima govora (3%), sluha (6%) i vida (8%). Oni koji najčešće putuju u rekreativne svrhe uz asistenciju su osobe s intelektualnim teškoćama (73%), poremećajima vida (59%), lokomotornim sustavom i poteškoćama iz spektra autizma (58%). Najmanje je vjerojatno da će s asistentom u rekreativne svrhe putovati osobe s poteškoćama vezanim uz dob (12%), govor (21%) i sluh (24%). Oni koji najčešće putuju samostalno u rekreacijske svrhe uključuju osobe s poremećajima govora (76%), preprekama vezanim uz dob (70%) i sluh (70%). Nasuprot tome, pojedinci koji sami rijetko putuju u rekreativne svrhe su oni s intelektualnim (18%), lokomotornim (28%) i višestrukim invaliditetom (28%)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0" y="1255387"/>
            <a:ext cx="12192000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Učestalost putovanja osoba s invaliditetom prema vrsti invaliditeta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3"/>
          <p:cNvSpPr txBox="1">
            <a:spLocks noGrp="1"/>
          </p:cNvSpPr>
          <p:nvPr>
            <p:ph type="ctrTitle"/>
          </p:nvPr>
        </p:nvSpPr>
        <p:spPr>
          <a:xfrm>
            <a:off x="0" y="2221380"/>
            <a:ext cx="12192000" cy="29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Na ovo pitanje odgovorilo je 1.103 ispitanika, od kojih 21% nije nailazilo na poteškoće vezane uz korištenje prijevoza, dok je 17% ispitanika vrlo često nailazilo na poteškoće tijekom ovog procesa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Analizirajući podatke s obzirom na vrste invaliditeta, treba konstatirati da su vrste invaliditeta koje se susreću s najmanje problema tijekom korištenja prijevoza - Ostalo, Prepreke vezane uz dob, Privremeni invaliditet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Vrste invaliditeta koje se susreću s najvećim problemima tijekom korištenja prijevoza su – lokomotorni invaliditet, višestruki invaliditet, poremećaji iz spektra autizma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3"/>
          <p:cNvSpPr txBox="1"/>
          <p:nvPr/>
        </p:nvSpPr>
        <p:spPr>
          <a:xfrm>
            <a:off x="438150" y="1309646"/>
            <a:ext cx="11398733" cy="9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korištenje prijevoza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ctrTitle"/>
          </p:nvPr>
        </p:nvSpPr>
        <p:spPr>
          <a:xfrm>
            <a:off x="0" y="2648967"/>
            <a:ext cx="12191999" cy="29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hr" sz="2500">
                <a:latin typeface="Calibri"/>
                <a:ea typeface="Calibri"/>
                <a:cs typeface="Calibri"/>
                <a:sym typeface="Calibri"/>
              </a:rPr>
              <a:t>Od 1.175 ispitanika, njih 1.093 odgovorilo je na ovo pitanje, od čega 26% nije imalo poteškoća u korištenju smještaja, dok je 13% ispitanika vrlo često nailazilo na poteškoće tijekom korištenja smještaja</a:t>
            </a:r>
            <a:br>
              <a:rPr lang="hr" sz="2500">
                <a:latin typeface="Calibri"/>
                <a:ea typeface="Calibri"/>
                <a:cs typeface="Calibri"/>
                <a:sym typeface="Calibri"/>
              </a:rPr>
            </a:br>
            <a:r>
              <a:rPr lang="hr" sz="2500">
                <a:latin typeface="Calibri"/>
                <a:ea typeface="Calibri"/>
                <a:cs typeface="Calibri"/>
                <a:sym typeface="Calibri"/>
              </a:rPr>
              <a:t>Analizirajući podatke prema vrstama invaliditeta: vrste invaliditeta koje se susreću s najmanje problema tijekom korištenja smještaja su Ostalo, Prepreke vezane uz dob, Privremeni invaliditet</a:t>
            </a:r>
            <a:br>
              <a:rPr lang="hr" sz="2500">
                <a:latin typeface="Calibri"/>
                <a:ea typeface="Calibri"/>
                <a:cs typeface="Calibri"/>
                <a:sym typeface="Calibri"/>
              </a:rPr>
            </a:br>
            <a:r>
              <a:rPr lang="hr" sz="2500">
                <a:latin typeface="Calibri"/>
                <a:ea typeface="Calibri"/>
                <a:cs typeface="Calibri"/>
                <a:sym typeface="Calibri"/>
              </a:rPr>
              <a:t>Vrste invaliditeta koji se susreću s najvećim problemima pri korištenju smještaja su: lokomotorni invaliditet, višestruki invaliditet, intelektualni invaliditet i poremećaji iz spektra autizma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4"/>
          <p:cNvSpPr txBox="1"/>
          <p:nvPr/>
        </p:nvSpPr>
        <p:spPr>
          <a:xfrm>
            <a:off x="438150" y="1422909"/>
            <a:ext cx="1139873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korištenje smještaja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5"/>
          <p:cNvSpPr txBox="1">
            <a:spLocks noGrp="1"/>
          </p:cNvSpPr>
          <p:nvPr>
            <p:ph type="ctrTitle"/>
          </p:nvPr>
        </p:nvSpPr>
        <p:spPr>
          <a:xfrm>
            <a:off x="0" y="2286001"/>
            <a:ext cx="12192000" cy="295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1.085 odgovorilo je na ovo pitanje, od čega 28% nije nailazilo na poteškoće vezane uz korištenje ugostiteljskog objekta, dok je 9% ispitanika vrlo često nailazilo na poteškoće u korištenju ugostiteljskog objekta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vrste invaliditeta koje imaju najmanje problema pri korištenju ugostiteljskog objekta su: Prepreke vezane za dob, Privremeni invaliditet, Intelektualni invaliditet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Vrste invaliditeta koje se susreću s najvećim problemima pri korištenju ugostiteljskih objekata su: Višestruki invaliditet, Poremećaji iz spektra autizma, Intelektualni invaliditet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38150" y="1245237"/>
            <a:ext cx="11398733" cy="9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korištenje ugostiteljskih objekata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6"/>
          <p:cNvSpPr txBox="1">
            <a:spLocks noGrp="1"/>
          </p:cNvSpPr>
          <p:nvPr>
            <p:ph type="ctrTitle"/>
          </p:nvPr>
        </p:nvSpPr>
        <p:spPr>
          <a:xfrm>
            <a:off x="323850" y="2214107"/>
            <a:ext cx="11513033" cy="294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1.063 odgovorilo je na ovo pitanje, od čega 21% nije nailazilo na poteškoće vezane uz sportske aktivnosti, dok je 18% ispitanika vrlo često nailazilo na poteškoće u bavljenju sportskim aktivnostima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vrste invaliditeta koje imaju najmanje problema pri korištenju sportskih aktivnosti su Psihosocijalne poteškoće, Poremećaji iz spektra autizma i Prepreke vezane uz dob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Vrste invaliditeta koje susreću najveće probleme pri korištenju sportskih aktivnosti su: Lokomotorni, Višestruki i Intelektualni invaliditet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6"/>
          <p:cNvSpPr txBox="1"/>
          <p:nvPr/>
        </p:nvSpPr>
        <p:spPr>
          <a:xfrm>
            <a:off x="438150" y="1181331"/>
            <a:ext cx="11398733" cy="98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sportske aktivnosti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>
            <a:spLocks noGrp="1"/>
          </p:cNvSpPr>
          <p:nvPr>
            <p:ph type="ctrTitle"/>
          </p:nvPr>
        </p:nvSpPr>
        <p:spPr>
          <a:xfrm>
            <a:off x="438150" y="2310082"/>
            <a:ext cx="11468100" cy="292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1.085 odgovorilo je na ovo pitanje, od čega 20% nije naišlo na poteškoće vezane uz obilazak atrakcija, dok je 12% ispitanika vrlo često nailazilo na poteškoće tijekom obilaska atrakcija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vrste invaliditeta koje se susreću s najmanje problema tijekom pojećivanja atrakcija: drugo, prepreke vezane uz dob, privremeni invaliditet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Vrste invaliditeta koje susreću najveće probleme tijekom posjeta atrakcijama su: lokomotorni, višestruki i intelektualni invaliditet i poremećaji vida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 txBox="1"/>
          <p:nvPr/>
        </p:nvSpPr>
        <p:spPr>
          <a:xfrm>
            <a:off x="438150" y="1181330"/>
            <a:ext cx="11398733" cy="10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posjećivanje atrakcija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8"/>
          <p:cNvSpPr txBox="1">
            <a:spLocks noGrp="1"/>
          </p:cNvSpPr>
          <p:nvPr>
            <p:ph type="ctrTitle"/>
          </p:nvPr>
        </p:nvSpPr>
        <p:spPr>
          <a:xfrm>
            <a:off x="0" y="2206868"/>
            <a:ext cx="12192000" cy="29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Od 1.175 ispitanika, 1.099 ih je odgovorilo na ovo pitanje, od čega ih 20% nije naišlo na poteškoće vezane uz nedostatak pouzdanih informacija o stvarnoj pristupačnosti, dok se 19% ispitanika vrlo često susrelo s takvim poteškoćama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U pogledu vrsta invaliditeta: vrste invaliditeta za koje je najmanje vjerojatno da će se susresti s problemima povezanim s nedostatkom pouzdanih informacija o stvarnoj pristupačnosti su: psihosocijalni invaliditet, ostalo, privremeni invaliditet i prepreke povezane s dobi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Vrste invaliditeta za koje je najvjerojatnije da će se susresti s problemima povezanim s nedostatkom pouzdanih informacija o stvarnoj pristupačnosti su: lokomotorni i višestruki invaliditet i poremećaji vida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8"/>
          <p:cNvSpPr txBox="1"/>
          <p:nvPr/>
        </p:nvSpPr>
        <p:spPr>
          <a:xfrm>
            <a:off x="0" y="1069036"/>
            <a:ext cx="12192000" cy="10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h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Poteškoće u obavljanju specifičnih aktivnosti osoba s invaliditetom na putovanju – nedostatak pouzdanih informacija o stvarnoj pristupačnosti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9"/>
          <p:cNvSpPr txBox="1">
            <a:spLocks noGrp="1"/>
          </p:cNvSpPr>
          <p:nvPr>
            <p:ph type="ctrTitle"/>
          </p:nvPr>
        </p:nvSpPr>
        <p:spPr>
          <a:xfrm>
            <a:off x="559192" y="2226415"/>
            <a:ext cx="11156647" cy="276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1.141 odgovorilo je na ovo pitanje, od kojih 45% ne treba pomoć na putovanju, a 55% ispitanika se izjasnilo da je koristilo pomoć na putovanju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vrste invaliditeta kojima je najmanje potrebna pomoć na putovanju su: govorni, intelektualni i psihosocijalni invaliditet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Ljudi kojima je potrebna najveća pomoć su oni koji imaju poteškoće kao što su: lokomotorni invaliditet, poremećaji vida i višestruki invaliditet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9"/>
          <p:cNvSpPr txBox="1"/>
          <p:nvPr/>
        </p:nvSpPr>
        <p:spPr>
          <a:xfrm>
            <a:off x="0" y="1389877"/>
            <a:ext cx="12192000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korištenje pomagala tijekom putovanja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>
            <a:spLocks noGrp="1"/>
          </p:cNvSpPr>
          <p:nvPr>
            <p:ph type="ctrTitle"/>
          </p:nvPr>
        </p:nvSpPr>
        <p:spPr>
          <a:xfrm>
            <a:off x="0" y="1858746"/>
            <a:ext cx="12192000" cy="32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Istraživanje među osobama s različitim invaliditetom paralelno provedeno u četiri zemlje: Hrvatskoj, Mađarskoj, Poljskoj i Rumunjskoj, u razdoblju od listopada 2023. do siječnja 2024. godine na ukupnom uzorku od 1.175 osoba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Cilj: započeti razvoj pristupačnog turizma, definirati obrasce turističkog ponašanja osoba s invaliditetom, njihova ograničenja u turističkim putovanjima, kao i važne pravce obrazovanja zaposlenika koji nude usluge u području pristupačnog turizma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Osnova za provođenje istraživanje: anketni upitnik kojeg su zajednički razvili timovi koji predstavljaju 4 zemlje uključene u projekt – na engleskom jeziku, zatim preveden na nacionalne jezike. Istraživanje provedeno licem u lice i putem elektroničkog obrasca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466963" y="1102574"/>
            <a:ext cx="11258073" cy="71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Metodologija istraživanja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0"/>
          <p:cNvSpPr txBox="1">
            <a:spLocks noGrp="1"/>
          </p:cNvSpPr>
          <p:nvPr>
            <p:ph type="ctrTitle"/>
          </p:nvPr>
        </p:nvSpPr>
        <p:spPr>
          <a:xfrm>
            <a:off x="0" y="2006212"/>
            <a:ext cx="12191999" cy="315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1.143 odgovorilo je na ovo pitanje, od kojih 9% nije putovalo u 2022. godini, 10% je putovalo samo jednom, 12% je putovalo dva puta, 11% je putovalo tri puta, a čak 58% ispitanika se izjasnilo da je putovalo više od tri puta tijekom navedenog razdoblja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vrste invaliditeta osoba koje nisu putovale unutar vlastite zemlje u 2022. godini su: prepreke povezane s dobi (21%), poremećaji iz spektra autizma (14%) i višestruki invaliditet (10%)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S druge strane, osobe s: opcijom drugo (71%), poremećajima vida (68%) i privremenim invaliditetom (64%) najviše su putovale unutar svoje zemlje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0" y="1256193"/>
            <a:ext cx="12192000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hr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učestalost putovanja unutar zemlje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1"/>
          <p:cNvSpPr txBox="1"/>
          <p:nvPr/>
        </p:nvSpPr>
        <p:spPr>
          <a:xfrm>
            <a:off x="85725" y="1956714"/>
            <a:ext cx="3712186" cy="23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učestalost putovanja unutar zemlje</a:t>
            </a:r>
            <a:endParaRPr/>
          </a:p>
        </p:txBody>
      </p:sp>
      <p:graphicFrame>
        <p:nvGraphicFramePr>
          <p:cNvPr id="518" name="Google Shape;518;p31"/>
          <p:cNvGraphicFramePr/>
          <p:nvPr/>
        </p:nvGraphicFramePr>
        <p:xfrm>
          <a:off x="3866201" y="96716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295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Grupirani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Niti jednom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Jednom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Dva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Tri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Više od tri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Privremeni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Prepreka vezana uz dob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Sluh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Lokomotorni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Višestruki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Intelektualni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Govor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Ostalo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Psihosocijalni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2"/>
          <p:cNvSpPr txBox="1">
            <a:spLocks noGrp="1"/>
          </p:cNvSpPr>
          <p:nvPr>
            <p:ph type="ctrTitle"/>
          </p:nvPr>
        </p:nvSpPr>
        <p:spPr>
          <a:xfrm>
            <a:off x="0" y="1913395"/>
            <a:ext cx="12191999" cy="329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Pitanje: „Koliko ste puta putovali u inozemstvo u 2022. godini?”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 odgovorilo je 1.143, od kojih 58% nije putovalo u inozemstvo u 2022. godini, 14% je putovalo samo jednom, 13% je putovalo dva puta, 6% je putovalo tri puta, a 9% ispitanika izjasnilo se da je putovalo više od tri puta u inozemstvo u 2022. godini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osobe sa sljedećim vrstama invaliditeta nisu putovale u inozemstvo u 2022.: psihosocijalni (83%), intelektualni (77%) i višestruki invaliditet (63%)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inozemstvo su najviše putovale osobe s privremenim invaliditetom (30%), te s poremećajima govora (21%) i sluha (12%)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2"/>
          <p:cNvSpPr txBox="1"/>
          <p:nvPr/>
        </p:nvSpPr>
        <p:spPr>
          <a:xfrm>
            <a:off x="396632" y="1633000"/>
            <a:ext cx="11398733" cy="60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učestalost putovanja u inozemstvo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3"/>
          <p:cNvSpPr txBox="1"/>
          <p:nvPr/>
        </p:nvSpPr>
        <p:spPr>
          <a:xfrm>
            <a:off x="70774" y="2070710"/>
            <a:ext cx="3559658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Putne navike osoba s invaliditetom – učestalost putovanja u inozemstvo</a:t>
            </a:r>
            <a:endParaRPr/>
          </a:p>
        </p:txBody>
      </p:sp>
      <p:graphicFrame>
        <p:nvGraphicFramePr>
          <p:cNvPr id="546" name="Google Shape;546;p33"/>
          <p:cNvGraphicFramePr/>
          <p:nvPr/>
        </p:nvGraphicFramePr>
        <p:xfrm>
          <a:off x="3654908" y="128752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324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Grupirani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Niti jednom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Jednom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Dva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Tri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Više od tri puta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Privremeni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Prepreka povezana dobi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Sluh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Lokomotorni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Višestruki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Intelektualni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Govor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Ostalo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Psihosocijalni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Sve grupe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663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4"/>
          <p:cNvSpPr txBox="1">
            <a:spLocks noGrp="1"/>
          </p:cNvSpPr>
          <p:nvPr>
            <p:ph type="ctrTitle"/>
          </p:nvPr>
        </p:nvSpPr>
        <p:spPr>
          <a:xfrm>
            <a:off x="0" y="1914817"/>
            <a:ext cx="12191998" cy="334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Dodatna pitanja: 1) „Koliko ste puta putovali unutar svoje zemlje tijekom 2018.-2021.?”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1.139 ih je odgovorilo, od čega 6% nije putovalo unutar svoje zemlje u razdoblju 2018.-2021., 5% je putovalo samo jednom, 6% je putovalo dva puta, 7% je putovalo tri puta, a 76% ispitanika je izjavilo da je putovalo više od tri puta unutar svoje zemlje u tom razdoblju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najveća skupina osoba s invaliditetom koje nisu putovale unutar vlastite zemlje u razdoblju 2018.-2021. uključivale su one s psihosocijalnim invaliditetom, poremećajima iz spektra autizma i preprekama povezanim s dobi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Najveća skupina osoba s invaliditetom koje su putovale unutar svoje zemlje tijekom navedenog razdoblja uključivali su one s drugim vrstama invaliditeta, poremećajima vida i privremenim invaliditetom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4"/>
          <p:cNvSpPr txBox="1"/>
          <p:nvPr/>
        </p:nvSpPr>
        <p:spPr>
          <a:xfrm>
            <a:off x="-1" y="958881"/>
            <a:ext cx="12191999" cy="65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Učestalost putovanja osoba s invaliditetom u širem vremenskom horizontu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5"/>
          <p:cNvSpPr txBox="1">
            <a:spLocks noGrp="1"/>
          </p:cNvSpPr>
          <p:nvPr>
            <p:ph type="ctrTitle"/>
          </p:nvPr>
        </p:nvSpPr>
        <p:spPr>
          <a:xfrm>
            <a:off x="0" y="1823072"/>
            <a:ext cx="12191999" cy="342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Dodatna pitanja: 2) „Koliko ste puta putovali u inozemstvo u razdoblju 2018.-2021.?”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 1.175 ispitanika, njih 1.143 odgovorilo je na ovo pitanje, od čega 37% nije putovalo u inozemstvo tijekom 2018.-2021., 14% je putovalo samo jednom, 15% je putovalo dva puta, 10% je putovalo tri puta, a 24% ispitanika je izjavilo da je u navedenom razdoblju putovalo više od tri puta u inozemstvo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 pogledu vrsta invaliditeta: najveća skupina osoba s invaliditetom koja nije putovala u inozemstvo u razdoblju 2018.-2021. uključivale su: Intelektualni invaliditet, Prepreke vezane uz dob, Višestruki invaliditet i Psihosocijalni invaliditet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Tijekom 2018.-2021., osobe s Privremenim invaliditetom, Poremećajima sluha, Lokomotornim invaliditetom i u skupini Ostalo najviše su putovale u inozemstvo</a:t>
            </a:r>
            <a:endParaRPr/>
          </a:p>
        </p:txBody>
      </p:sp>
      <p:pic>
        <p:nvPicPr>
          <p:cNvPr id="567" name="Google Shape;56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5"/>
          <p:cNvSpPr txBox="1"/>
          <p:nvPr/>
        </p:nvSpPr>
        <p:spPr>
          <a:xfrm>
            <a:off x="0" y="1004869"/>
            <a:ext cx="12191999" cy="65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Učestalost putovanja osoba s invaliditetom u širem vremenskom horizontu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6"/>
          <p:cNvSpPr txBox="1">
            <a:spLocks noGrp="1"/>
          </p:cNvSpPr>
          <p:nvPr>
            <p:ph type="ctrTitle"/>
          </p:nvPr>
        </p:nvSpPr>
        <p:spPr>
          <a:xfrm>
            <a:off x="228600" y="1853847"/>
            <a:ext cx="11734800" cy="332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Ispitanici su zamoljeni da utvrde u kojoj se mjeri slažu s različitim tvrdnjama o putovanjima i turizmu, ocjenjujući svoje odgovore na ljestvici od 1 do 7, pri čemu 1 znači „Uopće se ne slažem“, a 7 znači “U potpunosti se slažem s izjavom”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Ispitanici imaju vrlo podijeljena mišljenja o tome poboljšavaju li se dostupne turističke mogućnosti u njihovim zemljama. Vidljivija je skupina koja ne primjećuje poboljšanje – 52% ocjena od 1 do 3. Ovdje vrijedi napomenuti da svaka deseta osoba definitivno vidi poboljšanje u dostupnosti turizma (12% ocjene „u potpunosti se slažem“ – 7)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6"/>
          <p:cNvSpPr txBox="1"/>
          <p:nvPr/>
        </p:nvSpPr>
        <p:spPr>
          <a:xfrm>
            <a:off x="466724" y="1209559"/>
            <a:ext cx="11370159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 poboljšane pristupačnosti na pristupačni turizam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7"/>
          <p:cNvSpPr txBox="1">
            <a:spLocks noGrp="1"/>
          </p:cNvSpPr>
          <p:nvPr>
            <p:ph type="ctrTitle"/>
          </p:nvPr>
        </p:nvSpPr>
        <p:spPr>
          <a:xfrm>
            <a:off x="238123" y="1825620"/>
            <a:ext cx="11715750" cy="33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Učiniti pristupačni turizam uobičajenijim zahtijevat će poboljšanje pristupačnosti uvođenjem sadržaja, uklanjanjem prepreka i promjenom stava trećih strana prema potrebama osoba s invaliditetom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Istraživanje ukazuje na probleme koje je potrebno prevladati kako bi se turizam učinio pristupačnijim. Strogo tehničke radnje (poboljšanje infrastrukture) neće uvijek biti potrebne. Brojne barijere nisu fizičke – pristup drugim ljudima, razina empatije, sposobnost komunikacije s drugom osobom. Iz izjava ispitanika proizlazi da se brojne neugodnosti tijekom putovanja moglo izbjeći da im je pomoglo osoblje (autobus, vlak, tramvaj) ili suputnici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7"/>
          <p:cNvSpPr txBox="1"/>
          <p:nvPr/>
        </p:nvSpPr>
        <p:spPr>
          <a:xfrm>
            <a:off x="466962" y="1181331"/>
            <a:ext cx="11258073" cy="6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 poboljšane pristupačnosti na pristupačni turizam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5" name="Google Shape;615;p38"/>
          <p:cNvGraphicFramePr/>
          <p:nvPr/>
        </p:nvGraphicFramePr>
        <p:xfrm>
          <a:off x="4278836" y="984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1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Grupirani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30950" marR="3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30950" marR="309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Privremeni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Prepreke povezane s dobi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Sluh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Lokomotorni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Višestruki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Intelektualni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Psihosocijalni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L="30950" marR="309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16" name="Google Shape;616;p38"/>
          <p:cNvSpPr txBox="1"/>
          <p:nvPr/>
        </p:nvSpPr>
        <p:spPr>
          <a:xfrm>
            <a:off x="190364" y="2747047"/>
            <a:ext cx="41817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Molimo navedite stupanj slaganja s tvrdnjama ispod. Označite 1 ako se uopće ne slažete, a 7 ako se u potpunosti slažete s navedenom tvrdnjom. “Pružatelji turističkih usluga sve su spremniji i otvoreniji za primanje gostiju s invaliditetom”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8"/>
          <p:cNvSpPr txBox="1"/>
          <p:nvPr/>
        </p:nvSpPr>
        <p:spPr>
          <a:xfrm>
            <a:off x="0" y="1220370"/>
            <a:ext cx="43721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Spremnost pružatelja turističkih usluga za prijem gostiju s invaliditetom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g3695c1acf3a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g3695c1acf3a_2_0"/>
          <p:cNvSpPr txBox="1">
            <a:spLocks noGrp="1"/>
          </p:cNvSpPr>
          <p:nvPr>
            <p:ph type="ctrTitle"/>
          </p:nvPr>
        </p:nvSpPr>
        <p:spPr>
          <a:xfrm>
            <a:off x="257175" y="3367753"/>
            <a:ext cx="4086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" sz="2000"/>
              <a:t>Označite 1 ako se uopće ne slažete, a 7 ako se u potpunosti slažete s navedenom tvrdnjom. „Društvo u mojoj zemlji sve je tolerantnije i otvorenije za probleme osoba s invaliditetom.“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g3695c1acf3a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3695c1acf3a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3695c1acf3a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5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3695c1acf3a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3695c1acf3a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8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3695c1acf3a_2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49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3695c1acf3a_2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3695c1acf3a_2_0"/>
          <p:cNvSpPr txBox="1"/>
          <p:nvPr/>
        </p:nvSpPr>
        <p:spPr>
          <a:xfrm>
            <a:off x="257175" y="1181331"/>
            <a:ext cx="39624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hr" sz="2800" b="1">
                <a:latin typeface="Calibri"/>
                <a:ea typeface="Calibri"/>
                <a:cs typeface="Calibri"/>
                <a:sym typeface="Calibri"/>
              </a:rPr>
              <a:t>Društvo u istraživanim zemljama postaje tolerantnije i otvorenije prema problemima osoba s invaliditetom</a:t>
            </a:r>
            <a:r>
              <a:rPr lang="hr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2" name="Google Shape;632;g3695c1acf3a_2_0"/>
          <p:cNvGraphicFramePr/>
          <p:nvPr/>
        </p:nvGraphicFramePr>
        <p:xfrm>
          <a:off x="4343441" y="1294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2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Grupirani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Privremeni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Prepreke povezane s dobi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Sluh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Lokomotorni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Višestruki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Intelektualni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Psihosocijalni invaliditet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Sve grupe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950" marR="309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214313" y="1354992"/>
            <a:ext cx="11763374" cy="389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Odabir uzorka na temelju dostupnosti. Nakon prikupljanja odgovora, rezultati se pripremaju na engleskom jeziku i u jednostavnim statističkim sažetcima (broj, postotak), koji omogućuju daljnje, dubinske statističke analize. Prije rasprave o rezultatima istraživanja predstavljene su </a:t>
            </a:r>
            <a:r>
              <a:rPr lang="hr" sz="2400" b="1">
                <a:latin typeface="Calibri"/>
                <a:ea typeface="Calibri"/>
                <a:cs typeface="Calibri"/>
                <a:sym typeface="Calibri"/>
              </a:rPr>
              <a:t>karakteristike ispitanika, uključujući obilježja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poput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spola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dobi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bračnog stanja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stupnja najvišeg završenog obrazovanja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uvjeta zaposlenja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tipa naselja – mjesto stanovanja ispitanika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države prebivališta ispitanika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– vrsta invaliditeta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6096000" y="621507"/>
            <a:ext cx="5629035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Metodologija istraživanja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9"/>
          <p:cNvSpPr txBox="1"/>
          <p:nvPr/>
        </p:nvSpPr>
        <p:spPr>
          <a:xfrm>
            <a:off x="70504" y="963753"/>
            <a:ext cx="4053821" cy="137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Otvorenost društva za probleme osoba s invaliditetom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6" name="Google Shape;646;p39"/>
          <p:cNvGraphicFramePr/>
          <p:nvPr/>
        </p:nvGraphicFramePr>
        <p:xfrm>
          <a:off x="4234795" y="12484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38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Grupirani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Privremeni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Prepreke vezane uz dob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Vid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13%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Sluh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12%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Lokomotorni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Višestruki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Intelektualni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15%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Govor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Ostalo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Poremećaji iz spektra autizma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13%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22%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Psihosocijalni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18%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9%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Sve grupe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17%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16%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11%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10%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950" marR="409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47" name="Google Shape;647;p39"/>
          <p:cNvSpPr txBox="1"/>
          <p:nvPr/>
        </p:nvSpPr>
        <p:spPr>
          <a:xfrm>
            <a:off x="208658" y="2603448"/>
            <a:ext cx="377160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Molimo navedite stupanj slaganja s izjavama ispod. Označite 1 ako se uopće ne slažete, a 7 ako se u potpunosti slažete s navedenom tvrdnjom. “Društvo u mojoj zemlji sve je tolerantnije i otvorenije za probleme osoba s invaliditetom”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0"/>
          <p:cNvSpPr txBox="1">
            <a:spLocks noGrp="1"/>
          </p:cNvSpPr>
          <p:nvPr>
            <p:ph type="ctrTitle"/>
          </p:nvPr>
        </p:nvSpPr>
        <p:spPr>
          <a:xfrm>
            <a:off x="240632" y="1979803"/>
            <a:ext cx="11666889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Ispitanici bilježe stalan problem s lažnim informacijama o pristupačnosti od strane pružatelja usluga smještaja i drugih objekata. Više od polovice (54%) smatra da je ova pojava još uvijek česta. Vrijedno je napomenuti da tek nešto više od četvrtine ispitanika navodi poboljšanje u ovom području (27% ocjena od 5 do 7)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Definitivno više od polovice ispitanika (55% ocjena od 1 do 3) primjećuje da ljudi imaju problem s time da provode svoje ljetovanje u mjestima gdje ima i osoba s invaliditetom. Svaki treći ispitanik ima suprotno mišljenje (29% ocjena od 5 do 7)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0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Problemi s informacijama i stavom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1"/>
          <p:cNvSpPr txBox="1">
            <a:spLocks noGrp="1"/>
          </p:cNvSpPr>
          <p:nvPr>
            <p:ph type="ctrTitle"/>
          </p:nvPr>
        </p:nvSpPr>
        <p:spPr>
          <a:xfrm>
            <a:off x="0" y="2371811"/>
            <a:ext cx="12192000" cy="3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75% ispitanika (ocjene 5-7) vjeruje da bi više osoba s invaliditetom putovalo kada bi vlakovi i autobusi u njihovoj zemlji bili pristupačniji invalidskim kolicima: mišljenje dijeli 41% ispitanika (označeno 7). Samo 19% (ocjene 1 – 3) ne smatra to značajnim problemom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77% ispitanika ocijenilo je ocjenom 5 do 7 (od toga 39% ocjenom 7), tvrdnju da bi postojanje turističkih staza u park šumama, barem u blizini gradova, natjeralo više osoba s invaliditetom da idu na putovanja. Samo 16% ne dijeli ovo mišljenje (ocjene od 1 do 3)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Informacije o pristupačnosti su važne – 73% ispitanika (ocjene od 5 do 7) napominje da bi postojanje pouzdane online baze turističkih staza pristupačnih osobama u invalidskim kolicima motiviralo više ljudi na odluku o šetnji u prirodi. Tek svaki peti ispitanik ne dijeli ovo mišljenje (19% odgovora u rasponu od 1 do 3)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1"/>
          <p:cNvSpPr txBox="1"/>
          <p:nvPr/>
        </p:nvSpPr>
        <p:spPr>
          <a:xfrm>
            <a:off x="466963" y="1287886"/>
            <a:ext cx="11258073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 javnom prijevozu i pješačkim stazama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42"/>
          <p:cNvSpPr txBox="1">
            <a:spLocks noGrp="1"/>
          </p:cNvSpPr>
          <p:nvPr>
            <p:ph type="ctrTitle"/>
          </p:nvPr>
        </p:nvSpPr>
        <p:spPr>
          <a:xfrm>
            <a:off x="134092" y="3309601"/>
            <a:ext cx="4086225" cy="203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" sz="2000">
                <a:latin typeface="Calibri"/>
                <a:ea typeface="Calibri"/>
                <a:cs typeface="Calibri"/>
                <a:sym typeface="Calibri"/>
              </a:rPr>
              <a:t>Molimo navedite stupanj slaganja s izjavama ispod. Ocjena 1: uopće se ne slažem, 7: u potpunosti se slažem s navedenom tvrdnjom. „Kad bi vlakovi i autobusi u mojoj zemlji bili pristupačniji invalidskim kolicima, više bi bilo osoba s invaliditetom putovao.”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42"/>
          <p:cNvSpPr txBox="1"/>
          <p:nvPr/>
        </p:nvSpPr>
        <p:spPr>
          <a:xfrm>
            <a:off x="304800" y="971144"/>
            <a:ext cx="3781425" cy="213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Ovisnost između razine pristupačnosti vlakova i vagona invalidskim kolicima i učestalosti putovanja osoba s invaliditetom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90" name="Google Shape;690;p42"/>
          <p:cNvGraphicFramePr/>
          <p:nvPr/>
        </p:nvGraphicFramePr>
        <p:xfrm>
          <a:off x="4247108" y="1277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31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Grupirani invaliditet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1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2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3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4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6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7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 u="none" strike="noStrike" cap="none"/>
                        <a:t>Privremeni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Prepreke povezane s dobi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Vid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Sluh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Lokomotorni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Višestruki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Intelektualni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Govor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Ostalo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Poremećaji iz spektra autizma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Psihosocijalni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Sve grupe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3"/>
          <p:cNvSpPr txBox="1">
            <a:spLocks noGrp="1"/>
          </p:cNvSpPr>
          <p:nvPr>
            <p:ph type="ctrTitle"/>
          </p:nvPr>
        </p:nvSpPr>
        <p:spPr>
          <a:xfrm>
            <a:off x="368784" y="1995379"/>
            <a:ext cx="11468099" cy="29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Turizam je važan dio života osoba (s invaliditetom) – 61% ih je ocijenilo ocjenama od 5 do 7. Za 23% ispitanika turizam je manje važan (ocjene od 1 do 3). 64% ispitanika (ocjene od 5 do 7) smatra da turizam značajno utječe na njihovu dobrobit. Svaki četvrti ispitanik ima drugačije mišljenje (24% ocjena od 1 do 3)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Više od četvrtine ispitanika (77% s ocjenama od 5 do 7) tvrdi da ih iskustva vezana uz turizam čine sretnijima. Čak 52% ispitanika ocijenilo je ocjenu 7 – najvišu moguću ocjenu. Samo se 14% ljudi ne slaže (ocjene od 1 do 3)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3"/>
          <p:cNvSpPr txBox="1"/>
          <p:nvPr/>
        </p:nvSpPr>
        <p:spPr>
          <a:xfrm>
            <a:off x="466963" y="1374615"/>
            <a:ext cx="11258073" cy="60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Turizam i kvaliteta života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4"/>
          <p:cNvSpPr txBox="1">
            <a:spLocks noGrp="1"/>
          </p:cNvSpPr>
          <p:nvPr>
            <p:ph type="ctrTitle"/>
          </p:nvPr>
        </p:nvSpPr>
        <p:spPr>
          <a:xfrm>
            <a:off x="521983" y="3146681"/>
            <a:ext cx="4192892" cy="187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" sz="2000">
                <a:latin typeface="Calibri"/>
                <a:ea typeface="Calibri"/>
                <a:cs typeface="Calibri"/>
                <a:sym typeface="Calibri"/>
              </a:rPr>
              <a:t>Molimo navedite stupanj slaganja s izjavama ispod. Označite 1 ako se uopće ne slažete, a 7 ako se u potpunosti slažete s navedenom tvrdnjom. “Moja iskustva iz turizma čine me sretnijim(om) 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44"/>
          <p:cNvSpPr txBox="1"/>
          <p:nvPr/>
        </p:nvSpPr>
        <p:spPr>
          <a:xfrm>
            <a:off x="466962" y="1181330"/>
            <a:ext cx="4333637" cy="165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 turističkih doživljaja na razinu sreće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19" name="Google Shape;719;p44"/>
          <p:cNvGraphicFramePr/>
          <p:nvPr/>
        </p:nvGraphicFramePr>
        <p:xfrm>
          <a:off x="4714875" y="1294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17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Grupirani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Privremeni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Prepreke povezane s dobi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Vid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Sluh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Lokomotorni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Višestruki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Intelektualni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Govor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Ostalo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Psihosocijalni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Sve grupe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5"/>
          <p:cNvSpPr txBox="1">
            <a:spLocks noGrp="1"/>
          </p:cNvSpPr>
          <p:nvPr>
            <p:ph type="ctrTitle"/>
          </p:nvPr>
        </p:nvSpPr>
        <p:spPr>
          <a:xfrm>
            <a:off x="190499" y="3257782"/>
            <a:ext cx="4268347" cy="180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" sz="2000">
                <a:latin typeface="Calibri"/>
                <a:ea typeface="Calibri"/>
                <a:cs typeface="Calibri"/>
                <a:sym typeface="Calibri"/>
              </a:rPr>
              <a:t>Molimo navedite stupanj slaganja s izjavama ispod. Označite 1 ako se uopće ne slažete, a 7 ako se u potpunosti slažete s navedenom tvrdnjom. “Sve više me zanima potencijal virtualnog/digitalnog turizma”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5"/>
          <p:cNvSpPr txBox="1"/>
          <p:nvPr/>
        </p:nvSpPr>
        <p:spPr>
          <a:xfrm>
            <a:off x="190500" y="971144"/>
            <a:ext cx="4268346" cy="20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 za potencijal virtualnog/digitalnog turizma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4" name="Google Shape;734;p45"/>
          <p:cNvGraphicFramePr/>
          <p:nvPr/>
        </p:nvGraphicFramePr>
        <p:xfrm>
          <a:off x="4458847" y="1277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{52CE2B6F-9A90-489E-99A2-686131943E5E}</a:tableStyleId>
              </a:tblPr>
              <a:tblGrid>
                <a:gridCol w="32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Grupirani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Privremeni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Prepreke povezane s dobi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Vid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Sluh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Lokomotorni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Višestruki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Intelektualni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13%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Govor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Ostalo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7%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Poremećaji iz spektra autizma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34%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11%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Psihosocijalni invaliditet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55%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Sve grupe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39%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15%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12%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10%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6%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2000"/>
                        <a:t>8%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6"/>
          <p:cNvSpPr txBox="1">
            <a:spLocks noGrp="1"/>
          </p:cNvSpPr>
          <p:nvPr>
            <p:ph type="ctrTitle"/>
          </p:nvPr>
        </p:nvSpPr>
        <p:spPr>
          <a:xfrm>
            <a:off x="228598" y="1914816"/>
            <a:ext cx="11734800" cy="330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75% ispitanika (ocjene od 1 do 3) nije koristilo online turističke usluge, npr. „posjet“ muzeju pomoću online aplikacije ili sudjelovanje u virtualnim turama. Samo 17% ima drugačija iskustva u ovom području (ocjene od 5 do 7). Samo 8% ispitanika (rezultati od 5 do 7) posjeduje ili planira kupiti uređaj koji virtualna iskustva čini ugodnijim, npr. VR naočale. Suprotnog mišljenja je čak 88% ispitanika. Slična je situacija i s korištenjem suvremenih tehnoloških alata (aplikacije, AR, VR naočale prilikom posjeta gradu i VR uređaji koji olakšavaju i/ili poboljšavaju iskustvo putovanja) – ni ovdje većina ispitanika nije zainteresirana (77% ocjena od 1 do 3). Samo 18% ispitanika koristi ove alate (ocjene od 5 do 7)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46"/>
          <p:cNvSpPr txBox="1"/>
          <p:nvPr/>
        </p:nvSpPr>
        <p:spPr>
          <a:xfrm>
            <a:off x="1" y="1286397"/>
            <a:ext cx="12192000" cy="58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Korištenje online turističke usluge od strane osoba s invaliditetom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47"/>
          <p:cNvSpPr txBox="1">
            <a:spLocks noGrp="1"/>
          </p:cNvSpPr>
          <p:nvPr>
            <p:ph type="ctrTitle"/>
          </p:nvPr>
        </p:nvSpPr>
        <p:spPr>
          <a:xfrm>
            <a:off x="0" y="1825619"/>
            <a:ext cx="12192000" cy="34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Vrlo subjektivan osjećaj: svaki ispitanik ima svoj način tumačenja diskriminacije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Nisu svi ispitanici odgovorili na ovo pitanje – njih gotovo jedna trećina (340 osoba, 29%). Isti broj osoba (340) izjavilo je da nije doživjelo diskriminaciju. Najveća skupina činili su oni koji su se susreli s diskriminacijom pri putovanju – 42% ispitanika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Osobe koje su prijavile diskriminaciju znale su opisati o čemu se radi: podaci 489 osoba, koji se mogu analizirati s više aspekata. Jedan od njih je pokušaj procjene je li diskriminacija imala tehničku ili ljudsku osnovu. Odnosno, koliko je to rezultat nepostojanja odgovarajuće infrastrukture, a koliko neprofesionalnog pristupa klijentu (osoba s invaliditetom kao korisnik izleta, hotela, restorana) ili neprimjerenog ponašanja prema osobama s invaliditetom od strane drugih osoba koje putuju ili koriste turističke usluge (boravak u istom hotelu, vlaku, plaži)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47"/>
          <p:cNvSpPr txBox="1"/>
          <p:nvPr/>
        </p:nvSpPr>
        <p:spPr>
          <a:xfrm>
            <a:off x="0" y="1181330"/>
            <a:ext cx="12192000" cy="82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Diskriminacija koju su osobe s invaliditetom doživjele tijekom svojih putovanja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8"/>
          <p:cNvSpPr txBox="1">
            <a:spLocks noGrp="1"/>
          </p:cNvSpPr>
          <p:nvPr>
            <p:ph type="ctrTitle"/>
          </p:nvPr>
        </p:nvSpPr>
        <p:spPr>
          <a:xfrm>
            <a:off x="215538" y="1914816"/>
            <a:ext cx="11760919" cy="33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Prevladavajući oblik diskriminacije bilo je neugodno i neprijateljsko postupanje drugih osoba, često izrazito uvredljivog i ponižavajućeg karaktera: 58% odgovora, što govori o razmjerima problema – posebice u usporedbi s arhitektonskim i infrastrukturnim preprekama koje je spomenulo 15 % ljudi koji su rekli da su doživjeli diskriminaciju. Svaki deseti ispitanik iz ove skupine naveo je odbijanje usluge i nepružanje usluge. Ovi rezultati pokazuju da diskriminacija osoba s invaliditetom prilikom putovanja ima vrlo jaku društvenu osnovu. Nisu arhitektonske barijere glavna prepreka, već nedostatak empatije među ljudima s kojima putuju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9" name="Google Shape;76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8"/>
          <p:cNvSpPr txBox="1"/>
          <p:nvPr/>
        </p:nvSpPr>
        <p:spPr>
          <a:xfrm>
            <a:off x="0" y="1181331"/>
            <a:ext cx="12192000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Diskriminacija koju su osobe s invaliditetom doživjele tijekom svojih putovanja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ctrTitle"/>
          </p:nvPr>
        </p:nvSpPr>
        <p:spPr>
          <a:xfrm>
            <a:off x="214313" y="2036452"/>
            <a:ext cx="11763374" cy="286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Karakteristike ispitanika također su uključivale sljedeće varijable prema vrsti invaliditeta: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ograničenja u svakodnevnom funkcioniranju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ograničenje individualne pokretljivosti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invaliditet od rođenja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– sposobnost napuštanja doma radi rješavanja svakodnevnih stvari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Odgovori na sva pitanja uključena u upitnike sažeti su u apsolutno i u postocima kako bi se omogućile daljnje analize korištenjem stvorene banke podataka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3118467" y="1206373"/>
            <a:ext cx="5629035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Metodologija istraživanja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9"/>
          <p:cNvSpPr txBox="1">
            <a:spLocks noGrp="1"/>
          </p:cNvSpPr>
          <p:nvPr>
            <p:ph type="ctrTitle"/>
          </p:nvPr>
        </p:nvSpPr>
        <p:spPr>
          <a:xfrm>
            <a:off x="0" y="1996365"/>
            <a:ext cx="121920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Ispitanicima su postavljena dva otvorena pitanja: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(1) na temelju vašeg iskustva, koju bi zemlju ili zemlje vaša zemlja trebala slijediti u području pristupačnog turizma? i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(2) u kojim ste zemljama i/ili u vašoj zemlji, u kojim turističkim destinacijama/atrakcijama vidjeli dobre primjere potpore sudjelovanju osoba s invaliditetom u turizmu? Navedite zemlju/grad /atrakciju, dobar primjer!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Na oba pitanja ispitanici su imali problema s navođenjem primjera (45% odnosno 40%) ne spominjući niti jedan. Od spomenutih zemalja, prve tri su bile: Nizozemska 14%, Njemačka 7% i Austrija 5%. S druge strane, ispitanici su primijetili dobre primjere potpore sudjelovanju osoba s invaliditetom u turizmu u Austriji (20%), Poljskoj i Mađarskoj (svaka po 4%).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49"/>
          <p:cNvSpPr txBox="1"/>
          <p:nvPr/>
        </p:nvSpPr>
        <p:spPr>
          <a:xfrm>
            <a:off x="466962" y="1245546"/>
            <a:ext cx="11258073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Zemlje i destinacije navedene kao dobri primjeri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50"/>
          <p:cNvSpPr txBox="1">
            <a:spLocks noGrp="1"/>
          </p:cNvSpPr>
          <p:nvPr>
            <p:ph type="ctrTitle"/>
          </p:nvPr>
        </p:nvSpPr>
        <p:spPr>
          <a:xfrm>
            <a:off x="209550" y="2348376"/>
            <a:ext cx="11772899" cy="28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Većina ispitanika (52%) izrazila je spremnost da kao volonteri pomognu u aktivnostima vezanim uz putovanja i turizam za osobe s invaliditetom. Svaki treći ispitanik nije znao što bi odgovorio ili nije bio siguran hoće li se moći nositi s takvim akcijama (33%)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Cijela skupina ispitanika sklona je uvažavanju specifičnosti, problema i mogućih rješenja u turizmu za osobe s invaliditetom u nastavnim planovima i programima predmeta vezanih uz turizam u visokom obrazovanju (97%). Isti postotak vjeruje da bi bilo korisno sveučilišne obrazovne materijale učiniti dostupnima na internetu kako bi se povećalo znanje o turizmu dostupnom osobama s invaliditetom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7" name="Google Shape;79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50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Volontiranje i obuka u turizmu za osobe s invaliditetom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51"/>
          <p:cNvSpPr txBox="1">
            <a:spLocks noGrp="1"/>
          </p:cNvSpPr>
          <p:nvPr>
            <p:ph type="ctrTitle"/>
          </p:nvPr>
        </p:nvSpPr>
        <p:spPr>
          <a:xfrm>
            <a:off x="200028" y="2178463"/>
            <a:ext cx="4276725" cy="29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Istraživanje je omogućilo dijagnosticiranje glavnih izazova vezanih uz razvoj pristupačnog turizma, kao i formuliranje preporuka za njegov razvoj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51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" name="Google Shape;819;p51" descr="A képen szöveg, képernyőkép, tervezés, Grafika látható&#10;&#10;Automatikusan generált leírás"/>
          <p:cNvPicPr preferRelativeResize="0"/>
          <p:nvPr/>
        </p:nvPicPr>
        <p:blipFill rotWithShape="1">
          <a:blip r:embed="rId11">
            <a:alphaModFix/>
          </a:blip>
          <a:srcRect l="34297" t="35303" r="34062" b="35825"/>
          <a:stretch/>
        </p:blipFill>
        <p:spPr>
          <a:xfrm>
            <a:off x="4621463" y="1903156"/>
            <a:ext cx="7370509" cy="33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52"/>
          <p:cNvSpPr txBox="1">
            <a:spLocks noGrp="1"/>
          </p:cNvSpPr>
          <p:nvPr>
            <p:ph type="ctrTitle"/>
          </p:nvPr>
        </p:nvSpPr>
        <p:spPr>
          <a:xfrm>
            <a:off x="185734" y="1885790"/>
            <a:ext cx="11820528" cy="33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hr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Infrastrukturne prepreke</a:t>
            </a:r>
            <a:r>
              <a:rPr lang="hr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neadekvatna fizička infrastruktura (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odredišta još uvijek nemaju osnovne značajke pristupačnosti kao što su rampe, dizala, pristupačni toaleti i široka vrata), prometne prepreke (javni prijevoz, taksiji, vozila za iznajmljivanje često nemaju potrebne prilagodbe za osobe s invaliditetom)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 b="1">
                <a:latin typeface="Calibri"/>
                <a:ea typeface="Calibri"/>
                <a:cs typeface="Calibri"/>
                <a:sym typeface="Calibri"/>
              </a:rPr>
              <a:t>Brojne tehnološke prepreke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: nedostatak pomoćnih tehnologija (nisu sve destinacije opremljene potrebnim pomoćnim tehnologijama poput slušne petlje, čitača zaslona ili mobilnih aplikacija koje poboljšavaju pristupačnost), digitalni jaz (pristup i poznavanje pomoćne tehnologije može uvelike varirati, a nekim osobama s invaliditetom nedostaju resursi ili znanje za učinkovito korištenje ovih alata)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52"/>
          <p:cNvSpPr txBox="1"/>
          <p:nvPr/>
        </p:nvSpPr>
        <p:spPr>
          <a:xfrm>
            <a:off x="466962" y="1181331"/>
            <a:ext cx="11258073" cy="6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3"/>
          <p:cNvSpPr txBox="1">
            <a:spLocks noGrp="1"/>
          </p:cNvSpPr>
          <p:nvPr>
            <p:ph type="ctrTitle"/>
          </p:nvPr>
        </p:nvSpPr>
        <p:spPr>
          <a:xfrm>
            <a:off x="466962" y="2095043"/>
            <a:ext cx="11467863" cy="29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 b="1">
                <a:latin typeface="Calibri"/>
                <a:ea typeface="Calibri"/>
                <a:cs typeface="Calibri"/>
                <a:sym typeface="Calibri"/>
              </a:rPr>
              <a:t>Informacijske i komunikacijske poteškoće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: nedostatak informacija (često nedovoljno dostupnih informacija o pristupačnosti odredišta, smještaja i atrakcija, što putnicima s invaliditetom otežava pouzdano planiranje putovanja), nedostupne web stranice i sustavi rezervacija (mnoge web stranice povezane s turizmom i sustavi online rezervacija nisu dizajnirani imajući na umu pristupačnost, što otežava njihovo korištenje osobama s oštećenjima vida ili kognitivnih sposobnosti), oblik prijenosa informacija (prilagođeno potrebama osoba sa senzornim poteškoćama, npr. slijepih, gluhih)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53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54"/>
          <p:cNvSpPr txBox="1">
            <a:spLocks noGrp="1"/>
          </p:cNvSpPr>
          <p:nvPr>
            <p:ph type="ctrTitle"/>
          </p:nvPr>
        </p:nvSpPr>
        <p:spPr>
          <a:xfrm>
            <a:off x="229270" y="2247443"/>
            <a:ext cx="11733600" cy="29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615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400" b="1">
                <a:latin typeface="Calibri"/>
                <a:ea typeface="Calibri"/>
                <a:cs typeface="Calibri"/>
                <a:sym typeface="Calibri"/>
              </a:rPr>
              <a:t>Prepreke u stavovima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: nedostatak svijesti i obuke (turističko osoblje i pružatelji usluga često nemaju svijest i znanje o tome kako pomoći putnicima s invaliditetom; to može dovesti do nenamjerne diskriminacije i neadekvatne usluge), negativni stavovi (stereotipi i negativni stavovi prema osobama s invaliditetom mogu stvoriti nepoželjno okruženje i obeshrabriti putovanja), što može dovesti do osjećaja diskriminacije 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 b="1">
                <a:latin typeface="Calibri"/>
                <a:ea typeface="Calibri"/>
                <a:cs typeface="Calibri"/>
                <a:sym typeface="Calibri"/>
              </a:rPr>
              <a:t>Ekonomske prepreke kao poteškoće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: viši troškovi (zbog potrebe za specijaliziranom opremom, uslugama ili smještajem, što možda nije pokriveno standardnim putnim osiguranjem), ograničeno financiranje i ulaganje (često nema dovoljno sredstava i ulaganja u pristupačnu turističku infrastrukturu i usluge)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4" name="Google Shape;85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4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55"/>
          <p:cNvSpPr txBox="1">
            <a:spLocks noGrp="1"/>
          </p:cNvSpPr>
          <p:nvPr>
            <p:ph type="ctrTitle"/>
          </p:nvPr>
        </p:nvSpPr>
        <p:spPr>
          <a:xfrm>
            <a:off x="355114" y="2095044"/>
            <a:ext cx="11369921" cy="297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Politika i propisi određuju razvoj turizma od lokalne do globalne razine i uzrokuju izazove kao što su: nedosljedni standardi (standardi pristupačnosti i propisi uvelike se razlikuju među zemljama i regijama, što dovodi do nedosljednih iskustava za putnike) </a:t>
            </a:r>
            <a:br>
              <a:rPr lang="hr" sz="2600">
                <a:latin typeface="Calibri"/>
                <a:ea typeface="Calibri"/>
                <a:cs typeface="Calibri"/>
                <a:sym typeface="Calibri"/>
              </a:rPr>
            </a:b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Usklađenost s međunarodnim standardima (Zakon o Amerikancima s invaliditetom (ADA) i </a:t>
            </a:r>
            <a:r>
              <a:rPr lang="hr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Europski zakon o pristupačnosti nisu jedinstveni), pitanja provedbe (čak i tamo gdje </a:t>
            </a: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postoje zakoni i propisi, provedba može biti slaba, što dovodi do loše implementacije i održavanja značajki pristupačnosti)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8" name="Google Shape;868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5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56"/>
          <p:cNvSpPr txBox="1">
            <a:spLocks noGrp="1"/>
          </p:cNvSpPr>
          <p:nvPr>
            <p:ph type="ctrTitle"/>
          </p:nvPr>
        </p:nvSpPr>
        <p:spPr>
          <a:xfrm>
            <a:off x="400050" y="2589435"/>
            <a:ext cx="3409951" cy="187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600">
                <a:latin typeface="Calibri"/>
                <a:ea typeface="Calibri"/>
                <a:cs typeface="Calibri"/>
                <a:sym typeface="Calibri"/>
              </a:rPr>
              <a:t>Za prevladavanje ovih izazova potreban je sveobuhvatan pristup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2" name="Google Shape;8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56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0" name="Google Shape;890;p56" descr="A képen szöveg, szoftver, Számítógépes ikon, Weblap látható&#10;&#10;Automatikusan generált leírás"/>
          <p:cNvPicPr preferRelativeResize="0"/>
          <p:nvPr/>
        </p:nvPicPr>
        <p:blipFill rotWithShape="1">
          <a:blip r:embed="rId11">
            <a:alphaModFix/>
          </a:blip>
          <a:srcRect l="23047" t="46850" r="53203" b="31101"/>
          <a:stretch/>
        </p:blipFill>
        <p:spPr>
          <a:xfrm>
            <a:off x="4524375" y="2081707"/>
            <a:ext cx="6533515" cy="300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57"/>
          <p:cNvSpPr txBox="1">
            <a:spLocks noGrp="1"/>
          </p:cNvSpPr>
          <p:nvPr>
            <p:ph type="ctrTitle"/>
          </p:nvPr>
        </p:nvSpPr>
        <p:spPr>
          <a:xfrm>
            <a:off x="190501" y="1979803"/>
            <a:ext cx="11820524" cy="316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Potrebno je djelovati na mnogim razinama: ulaganje u infrastrukturu (</a:t>
            </a:r>
            <a:r>
              <a:rPr lang="h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vlade i privatni sektor trebaju ulagati u pristupačnu infrastrukturu i prijevoz),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programi obuke i podizanja svijesti (obuka </a:t>
            </a:r>
            <a:r>
              <a:rPr lang="h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 turističke stručnjake o pristupačnosti i inkluzivnosti),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usklađivanje i provedba politike (</a:t>
            </a:r>
            <a:r>
              <a:rPr lang="h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dosljedni i nametnuti standardi pristupačnosti globalno),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uključiv dizajn i tehnologija (</a:t>
            </a:r>
            <a:r>
              <a:rPr lang="h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razvoj i promocija pristupačnih web stranica, aplikacija i tehnologija),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pristupačne informacije (</a:t>
            </a:r>
            <a:r>
              <a:rPr lang="h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pružanje detaljnih, pristupačnih informacija o mogućnostima putovanja i smještaju). Rješavanjem ovih izazova, turizam može postati inkluzivniji, osiguravajući da svatko, bez obzira na svoje sposobnosti, može uživati u iskustvu putovanja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7" name="Google Shape;89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5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57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Obrasci putovanja osoba s invaliditetom – sažetak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266698" y="2075993"/>
            <a:ext cx="11658600" cy="284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U skupini ispitanika (n=1.175) neznatnu većinu činile su žene (54%), u odnosu na muškarce (43%) – neki nisu htjeli odgovoriti. Samoopis ograničenja u svakodnevnom funkcioniranju kao: “blago sam ograničen u svojim dnevnim aktivnostima” i “povremeno trebam pomoć u svakodnevnim aktivnostima”, mala skupina muškaraca (7%) i žena (5%) “treba stalni nadzor” Najveća skupina sudionika “može putovati svim prijevoznim sredstvima bez ikakve pomoći” (36%) i “treba pomoć u kretanju nekim javnim prijevozom” (31%). Gotovo polovica muškaraca (49%) i žena (47%) navela je da su rođeni s invaliditetom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21258" y="1371549"/>
            <a:ext cx="6833147" cy="2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Istraživanjem su obuhvaćene odrasle osobe u dobi od 18 do preko 66 godina. Najbrojnije skupine bile su u dobi od 36-50 (29%), 51-65 (19%) i 26-35 (19%). Primjećuje se da najveći postotak ispitanika koji navode da im je „potreban stalni nadzor“ čine osobe u najmlađoj dobnoj skupini 18-25 godina (14%). Najveći dio ove, najmlađe skupine također je rekao: “Ne mogu se kretati bez asistenta” (24%)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11928" y="787327"/>
            <a:ext cx="5448060" cy="58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6" name="Google Shape;176;p7"/>
          <p:cNvGraphicFramePr/>
          <p:nvPr/>
        </p:nvGraphicFramePr>
        <p:xfrm>
          <a:off x="6854406" y="101103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{52CE2B6F-9A90-489E-99A2-686131943E5E}</a:tableStyleId>
              </a:tblPr>
              <a:tblGrid>
                <a:gridCol w="95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Dob</a:t>
                      </a:r>
                      <a:endParaRPr sz="1600" u="none" strike="noStrike" cap="none"/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P2.6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P2.1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P2.3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P2.4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P2.2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P2.5 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Ukupno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18-25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26-35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98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221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9%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36-50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75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335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51-65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123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228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Stariji od 66 godina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190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Ne želim odgovoriti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Sve grupe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49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538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248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145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71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u="none" strike="noStrike" cap="none"/>
                        <a:t>1 , 166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875" marR="328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7" name="Google Shape;177;p7"/>
          <p:cNvSpPr txBox="1"/>
          <p:nvPr/>
        </p:nvSpPr>
        <p:spPr>
          <a:xfrm>
            <a:off x="0" y="3762082"/>
            <a:ext cx="697831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P2: S kojom izjavom se najviše slažete? Q2.1. blago sam ograničen/a u svojim dnevnim aktivnostima, P2.2. vrlo sam ograničen/a u svojim dnevnim aktivnostima, P2.3. povremeno trebam pomoć u svakodnevnim aktivnostima, P2.4. potrebna mi je stalna pomoć u svakodnevnim aktivnostima, P2.5. potreban mi je stalni nadzor, P2.6. ne želim odgovoriti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>
            <a:spLocks noGrp="1"/>
          </p:cNvSpPr>
          <p:nvPr>
            <p:ph type="ctrTitle"/>
          </p:nvPr>
        </p:nvSpPr>
        <p:spPr>
          <a:xfrm>
            <a:off x="152400" y="1645393"/>
            <a:ext cx="11572635" cy="359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Najviše ispitanika u najmlađim dobnim skupinama su osobe s invaliditetom od rođenja: u skupini od 18-25 godina činili su 74% ispitanika, u skupini od 26-35 godina 69%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 b="1">
                <a:latin typeface="Calibri"/>
                <a:ea typeface="Calibri"/>
                <a:cs typeface="Calibri"/>
                <a:sym typeface="Calibri"/>
              </a:rPr>
              <a:t>Bračni status</a:t>
            </a: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, najbrojnije su indikacije kategorije “samac” (44%) i “oženjen” (29%)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Najčešća ograničenja: “Ne mogu se kretati bez asistenta” spomenuta su u skupini samaca (23%) i razvedenih (22%). Najveći broj osoba rođenih s invaliditetom bio je u skupini samaca (44%). U skupini “oženjenih” bilo ih je 29% </a:t>
            </a:r>
            <a:br>
              <a:rPr lang="hr" sz="2200">
                <a:latin typeface="Calibri"/>
                <a:ea typeface="Calibri"/>
                <a:cs typeface="Calibri"/>
                <a:sym typeface="Calibri"/>
              </a:rPr>
            </a:br>
            <a:r>
              <a:rPr lang="hr" sz="2200">
                <a:latin typeface="Calibri"/>
                <a:ea typeface="Calibri"/>
                <a:cs typeface="Calibri"/>
                <a:sym typeface="Calibri"/>
              </a:rPr>
              <a:t>Pitanje “Koje je vaše najviše završeno obrazovanje?” – najčešći odgovori: “srednja škola” (32%) i “strukovna škola” (20%). Postotak osoba sa sveučilišnom ili prvostupničkom diplomom opada s porastom ograničenja u svakodnevnom funkcioniranju od 59% u skupini „blago sam ograničen u svojim dnevnim aktivnostima” na 2% u skupini „trebam stalni nadzor”, ali takve povezanosti nema u odnosu na ograničenje individualne pokretljivosti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66962" y="1181331"/>
            <a:ext cx="11258073" cy="57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686" y="5257323"/>
            <a:ext cx="1527831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>
            <a:spLocks noGrp="1"/>
          </p:cNvSpPr>
          <p:nvPr>
            <p:ph type="ctrTitle"/>
          </p:nvPr>
        </p:nvSpPr>
        <p:spPr>
          <a:xfrm>
            <a:off x="303948" y="1914817"/>
            <a:ext cx="11630877" cy="314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Osobe rođene s invaliditetom dominantno navode “maksimalno 8 razreda osnovne škole” – 83% u odnosu na 17% u skupini s invaliditetom stečenim nakon rođenja. Također je manje vjerojatno da će imati visoko obrazovanje</a:t>
            </a:r>
            <a:br>
              <a:rPr lang="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Najčešći odgovori na pitanje “radni status” bili su: umirovljenik (20%), radnik (18%) i invalidska mirovina (18%). Međutim, u slučaju skupine zaposlenika službenika</a:t>
            </a:r>
            <a:r>
              <a:rPr lang="hr" sz="24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" sz="2400">
                <a:latin typeface="Calibri"/>
                <a:ea typeface="Calibri"/>
                <a:cs typeface="Calibri"/>
                <a:sym typeface="Calibri"/>
              </a:rPr>
              <a:t>primjetna je tendencija smanjenja postotka zaposlenih kako se povećavaju ograničenja u svakodnevnom funkcioniranju. Također, najmanji postotak ljudi iz skupine koji su svoja ograničenja u kretanju naveli na najvišoj razini (ne mogu se kretati bez pomoćne osobe) su službenici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5239410"/>
            <a:ext cx="653204" cy="65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5178" y="5257322"/>
            <a:ext cx="653204" cy="65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6" y="6109186"/>
            <a:ext cx="11156647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569" y="5275313"/>
            <a:ext cx="1527831" cy="6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6223" y="136248"/>
            <a:ext cx="2973617" cy="7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36" y="176126"/>
            <a:ext cx="2828450" cy="5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6095" y="21008"/>
            <a:ext cx="1373780" cy="13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466962" y="1181331"/>
            <a:ext cx="11258073" cy="7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Karakteristike ispitanika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8143</Words>
  <Application>Microsoft Office PowerPoint</Application>
  <PresentationFormat>Szélesvásznú</PresentationFormat>
  <Paragraphs>1263</Paragraphs>
  <Slides>58</Slides>
  <Notes>58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Office-téma</vt:lpstr>
      <vt:lpstr>The development of the innovative educational method of ACCESSIBLE tourism in Central Europe 2022-2-HU01-KA220-HED-000099410</vt:lpstr>
      <vt:lpstr>10. Analiza obrazaca putovanja osoba s invaliditetom na temelju primarnog istraživanja u partnerskim zemljama</vt:lpstr>
      <vt:lpstr>Istraživanje među osobama s različitim invaliditetom paralelno provedeno u četiri zemlje: Hrvatskoj, Mađarskoj, Poljskoj i Rumunjskoj, u razdoblju od listopada 2023. do siječnja 2024. godine na ukupnom uzorku od 1.175 osoba  Cilj: započeti razvoj pristupačnog turizma, definirati obrasce turističkog ponašanja osoba s invaliditetom, njihova ograničenja u turističkim putovanjima, kao i važne pravce obrazovanja zaposlenika koji nude usluge u području pristupačnog turizma  Osnova za provođenje istraživanje: anketni upitnik kojeg su zajednički razvili timovi koji predstavljaju 4 zemlje uključene u projekt – na engleskom jeziku, zatim preveden na nacionalne jezike. Istraživanje provedeno licem u lice i putem elektroničkog obrasca</vt:lpstr>
      <vt:lpstr>Odabir uzorka na temelju dostupnosti. Nakon prikupljanja odgovora, rezultati se pripremaju na engleskom jeziku i u jednostavnim statističkim sažetcima (broj, postotak), koji omogućuju daljnje, dubinske statističke analize. Prije rasprave o rezultatima istraživanja predstavljene su karakteristike ispitanika, uključujući obilježja poput – spola  – dobi  – bračnog stanja  – stupnja najvišeg završenog obrazovanja  – uvjeta zaposlenja  – tipa naselja – mjesto stanovanja ispitanika  – države prebivališta ispitanika – vrsta invaliditeta</vt:lpstr>
      <vt:lpstr>Karakteristike ispitanika također su uključivale sljedeće varijable prema vrsti invaliditeta:  – ograničenja u svakodnevnom funkcioniranju  – ograničenje individualne pokretljivosti  – invaliditet od rođenja  – sposobnost napuštanja doma radi rješavanja svakodnevnih stvari  Odgovori na sva pitanja uključena u upitnike sažeti su u apsolutno i u postocima kako bi se omogućile daljnje analize korištenjem stvorene banke podataka</vt:lpstr>
      <vt:lpstr>U skupini ispitanika (n=1.175) neznatnu većinu činile su žene (54%), u odnosu na muškarce (43%) – neki nisu htjeli odgovoriti. Samoopis ograničenja u svakodnevnom funkcioniranju kao: “blago sam ograničen u svojim dnevnim aktivnostima” i “povremeno trebam pomoć u svakodnevnim aktivnostima”, mala skupina muškaraca (7%) i žena (5%) “treba stalni nadzor” Najveća skupina sudionika “može putovati svim prijevoznim sredstvima bez ikakve pomoći” (36%) i “treba pomoć u kretanju nekim javnim prijevozom” (31%). Gotovo polovica muškaraca (49%) i žena (47%) navela je da su rođeni s invaliditetom</vt:lpstr>
      <vt:lpstr>Istraživanjem su obuhvaćene odrasle osobe u dobi od 18 do preko 66 godina. Najbrojnije skupine bile su u dobi od 36-50 (29%), 51-65 (19%) i 26-35 (19%). Primjećuje se da najveći postotak ispitanika koji navode da im je „potreban stalni nadzor“ čine osobe u najmlađoj dobnoj skupini 18-25 godina (14%). Najveći dio ove, najmlađe skupine također je rekao: “Ne mogu se kretati bez asistenta” (24%)</vt:lpstr>
      <vt:lpstr>Najviše ispitanika u najmlađim dobnim skupinama su osobe s invaliditetom od rođenja: u skupini od 18-25 godina činili su 74% ispitanika, u skupini od 26-35 godina 69%  Bračni status, najbrojnije su indikacije kategorije “samac” (44%) i “oženjen” (29%)  Najčešća ograničenja: “Ne mogu se kretati bez asistenta” spomenuta su u skupini samaca (23%) i razvedenih (22%). Najveći broj osoba rođenih s invaliditetom bio je u skupini samaca (44%). U skupini “oženjenih” bilo ih je 29%  Pitanje “Koje je vaše najviše završeno obrazovanje?” – najčešći odgovori: “srednja škola” (32%) i “strukovna škola” (20%). Postotak osoba sa sveučilišnom ili prvostupničkom diplomom opada s porastom ograničenja u svakodnevnom funkcioniranju od 59% u skupini „blago sam ograničen u svojim dnevnim aktivnostima” na 2% u skupini „trebam stalni nadzor”, ali takve povezanosti nema u odnosu na ograničenje individualne pokretljivosti</vt:lpstr>
      <vt:lpstr>Osobe rođene s invaliditetom dominantno navode “maksimalno 8 razreda osnovne škole” – 83% u odnosu na 17% u skupini s invaliditetom stečenim nakon rođenja. Također je manje vjerojatno da će imati visoko obrazovanje Najčešći odgovori na pitanje “radni status” bili su: umirovljenik (20%), radnik (18%) i invalidska mirovina (18%). Međutim, u slučaju skupine zaposlenika službenika primjetna je tendencija smanjenja postotka zaposlenih kako se povećavaju ograničenja u svakodnevnom funkcioniranju. Također, najmanji postotak ljudi iz skupine koji su svoja ograničenja u kretanju naveli na najvišoj razini (ne mogu se kretati bez pomoćne osobe) su službenici</vt:lpstr>
      <vt:lpstr>U slučaju osoba rođenih s invaliditetom ili invaliditetom stečenim nakon rođenja, nema razlika u indikacijama u kategoriji invalidskih umirovljenika (50% u svakoj skupini), dok se osobe rođene s invaliditetom češće izjašnjavaju kao “uzdržavane” (79%)  „U kakvom naselju živite?” – najveća skupina na selu (22%), zatim grad srednje veličine od 25 000 – 100 000 ljudi (21%), glavni grad (14%) i međunarodni regionalni centar: do 500 000 – 1 milijun ljudi (11%)  “U kojoj zemlji živite?" – Rumunjska (29%), Mađarska (27%), Poljska (25%) i Hrvatska (17%)  Odgovori ispitanika analiziranih prema deklariranim vrstama invaliditeta, kao odgovor na pitanje Q1: „S kojim invaliditetom živite? Mogućnost višestrukog odabira! ” P1.1. Vid, Q1.2. Sluh, P1.3. Lokomotorni, Q1. Govor, Q1.5. Poremećaj iz spektra autizma, Q1.6. Intelektualni invaliditet, P1.7. Psihosocijalni invaliditet, Q1. 8. Višestruki invaliditet, Q1.9. Prepreke povezane s dobi, P1.10. Privremena nesposobnost (nakon operacije ili bolesti, nesreće i sl.), P1.11. Ostalo (navedite…)</vt:lpstr>
      <vt:lpstr>PowerPoint-bemutató</vt:lpstr>
      <vt:lpstr>Vrlo važan aspekt putovanja su organizacijska pitanja, koja mogu biti teža u slučaju turizma za osobe s invaliditetom i starije osobe. Kako bi se identificirale potrebe i model organizacije putovanja, ispitanici su u anketi upitani o problematici pripreme putovanja, organizacijskoj i financijskoj potpori, obliku organizacije putovanja i glavnom cilju. Jedan od važnih aspekata putovanja su suputnici. Na pitanje „S kim obično putujete?” (Q14), ispitanici su uglavnom odgovarali s obitelji (uključujući supružnika i djecu) (517 odgovora) te s prijateljima i rodbinom (489 odgovora). Najrjeđe su spominjali kolege s posla (122 odgovora) kao suputnike i odlaske na samostalna putovanja (212 odgovora). U ovom pitanju ispitanici su mogli navesti nekoliko odgovora</vt:lpstr>
      <vt:lpstr>PowerPoint-bemutató</vt:lpstr>
      <vt:lpstr>„Tko obično organizira obilaske?” – ispitanici su naveli i osobe iz svoje neposredne okoline – drugog člana obitelji (424 odgovora), samostalnu organizaciju putovanja uz pomoć npr. booking platformi (372 odgovora), ali i nevladine organizacije koje pomažu osobama s invaliditetom (357 odgovora). Ispitanici su mogli navesti nekoliko opcija</vt:lpstr>
      <vt:lpstr>Važan je i aspekt podrške u organizaciji putovanja: „Kome se možete obratiti za pomoć ako trebate pomoć u organizaciji i realizaciji putovanja?” – ispitanici su odgovorili obitelji (655 odgovora), nevladinoj organizaciji koja pomaže osobama s invaliditetom (351 odgovor), također sami organiziraju putovanja (342 odgovora) – ispitanici su mogli navesti nekoliko opcija</vt:lpstr>
      <vt:lpstr>Financije su također važne u organizaciji putovanja: ispitanicima je postavljeno pitanje „Kome se možete obratiti za pomoć ako trebate pomoć u organizaciji i realizaciji putovanja?” – većina ispitanika putovanja financira iz vlastitog proračuna (613 odgovora) i koristi pomoć obitelji (379 odgovora). Također koriste nekoliko izvora financiranja navedenih u anketi (261 odgovor) – ispitanici su mogli navesti nekoliko opcija</vt:lpstr>
      <vt:lpstr>Istraživanje se dotaklo i pitanja oblika putovanja, odnosno grupe s kojom bi ispitanici najradije išli na putovanje: „Molimo da na ljestvici od 1 do 7 označite u kojoj se mjeri slažete sa sljedećim tvrdnjama (1: uopće se ne slažem; 7: u potpunosti se slažem)”   Izjave: Preferiram putovati s programima za osobe s invaliditetom; Preferiram putovati s integracijskim programima (osmišljenim i za osobe s invaliditetom i za putnike bez invaliditeta); Preferiram putovati s programima koji nisu posebno namijenjeni osobama s invaliditetom; Preferiram putovati bez ičije pomoći</vt:lpstr>
      <vt:lpstr>Ispitanici podjednako preferiraju putovanja s integracijskim programima (207 odgovora, 19%) i individualna putovanja, bez ikakve pomoći (203 odgovora, 18,9%), nešto manje ispitanika navodi putovanja s programima koji nisu posebno namijenjeni osobama s invaliditetom (117 odgovora, 16). %) i putovanja s programima za osobe s invaliditetom (165 odgovora, 15%). Uzimajući u obzir posljednja 3 rezultata, od 5-7, bodovi su također ravnomjerno raspoređeni u svim skupinama, s najmanjim naglaskom na prvu od navedenih varijanti: Preferiram putovati s programima za osobe s invaliditetom – 350 odgovora, 32 %; Preferiram putovati s integracijskim programima (osmišljenim i za osobe s invaliditetom i za putnike bez invaliditeta) – 381 odgovor, 35%; Preferiram putovati s programima koji nisu posebno osmišljeni za osobe s invaliditetom – 373 odgovora, 34%; Preferiram putovati bez ičije pomoći – 373 odgovora, 34,7%. Međutim, uzevši u obzir samo rezultat 1 – uopće se ne slažem, ispitanici su općenito naveli putovanja organizirana bez ikakve pomoći (388 odgovora, 36%)</vt:lpstr>
      <vt:lpstr>U programima za osobe s invaliditetom najspremnije bi sudjelovali ispitanici s intelektualnim (39%) i s višestrukim invaliditetom (21%) (rezultat 7 – potpuno se slažem), a najmanje (rezultat 1 – da uopće se ne slažem) ispitanici s privremenim invaliditetom (42%) i s preprekama vezanim uz dob (38%). Integracijske programe (osmišljene i za putnike s invaliditetom i za putnike bez invaliditeta ) najradije bi odabrali (ocjena 7 – potpuno se slažem) ispitanici s višestrukim (24%) i intelektualnim invaliditetom (27%), a najmanje rado (ocjena 1 – uopće se ne slažem) od strane ispitanika koji su naveli druge vrste invaliditeta (27%), s privremenom nesposobnošću (25%), lokomotornim invaliditetom (24%) i s preprekama vezanim uz dob (23%)</vt:lpstr>
      <vt:lpstr>Programe koji nisu posebno osmišljeni za osobe s invaliditetom preferiraju (rezultat 7 – potpuno se slažem) ispitanici s poremećajem iz spektra autizma (22%), drugim invaliditetom (21%) i lokomotornim oštećenjima (20%). S druge strane, ovaj oblik putovanja najmanje odgovara (ocjena 1 – uopće se ne slažem) osobama s intelektualnim (29%) i s višestrukim invaliditetom (25%) te onima s drugim teškoćama (25%). Ispitanici s drugim teškoćama (40%) i problemima sa sluhom (29%) radije bi putovali (ocjena 7 – potpuno se slažem) bez ikakve pomoći. Ovaj oblik putovanja ne bi odabrali (ocjena 1 – uopće se ne slažem) ispitanici s intelektualnim (70%) i s višestrukim invaliditetom (47%)</vt:lpstr>
      <vt:lpstr>Ispitanici su zamoljeni da procijene koliko često putuju za svaki od sljedećih 12 motiva – kultura, wellness, medicinski razlozi, aktivni (sportski), poslovni, vjerski, izlet u prirodu, kupovina, razgledavanje grada, posjet rodbini i prijateljima, posjet koncertu, sportski događaj, izložba, kulinarstvo; na ljestvici od 4 stupnja, 1 znači – nikad, 2 - rijetko, 3 – često, 4 – vrlo često  Općenito, ispitanici su uglavnom (ocjena 4) kao glavnu svrhu naveli posjet rodbini i prijateljima (393 odgovora, 35,92%), izlet u prirodu (298 odgovora, 27,23%) i kulturu (271 odgovor, 24,9%). Najrjeđi (rezultat 1) su poslovni motivi (750 odgovora, 71,22%)</vt:lpstr>
      <vt:lpstr>Pitanje: „Putujete li u rekreativne svrhe?” – od 1.175 ispitanika odgovorilo ih je 1.166, od čega 15% ne putuje rekreativno, 49% putuje uz asistenciju, a 36% putuje samostalno. Najviše odgovora "Ne" za određenu vrstu invaliditeta dali su sudionici koji su imali višestruki invaliditet (22%), prepreku vezanu uz dob (18%) i psihosocijalni invaliditet (17%). Najmanje odgovora „Ne“ dale su osobe s poremećajima govora (3%), sluha (6%) i vida (8%). Oni koji najčešće putuju u rekreativne svrhe uz asistenciju su osobe s intelektualnim teškoćama (73%), poremećajima vida (59%), lokomotornim sustavom i poteškoćama iz spektra autizma (58%). Najmanje je vjerojatno da će s asistentom u rekreativne svrhe putovati osobe s poteškoćama vezanim uz dob (12%), govor (21%) i sluh (24%). Oni koji najčešće putuju samostalno u rekreacijske svrhe uključuju osobe s poremećajima govora (76%), preprekama vezanim uz dob (70%) i sluh (70%). Nasuprot tome, pojedinci koji sami rijetko putuju u rekreativne svrhe su oni s intelektualnim (18%), lokomotornim (28%) i višestrukim invaliditetom (28%)</vt:lpstr>
      <vt:lpstr>Na ovo pitanje odgovorilo je 1.103 ispitanika, od kojih 21% nije nailazilo na poteškoće vezane uz korištenje prijevoza, dok je 17% ispitanika vrlo često nailazilo na poteškoće tijekom ovog procesa  Analizirajući podatke s obzirom na vrste invaliditeta, treba konstatirati da su vrste invaliditeta koje se susreću s najmanje problema tijekom korištenja prijevoza - Ostalo, Prepreke vezane uz dob, Privremeni invaliditet  Vrste invaliditeta koje se susreću s najvećim problemima tijekom korištenja prijevoza su – lokomotorni invaliditet, višestruki invaliditet, poremećaji iz spektra autizma</vt:lpstr>
      <vt:lpstr>Od 1.175 ispitanika, njih 1.093 odgovorilo je na ovo pitanje, od čega 26% nije imalo poteškoća u korištenju smještaja, dok je 13% ispitanika vrlo često nailazilo na poteškoće tijekom korištenja smještaja Analizirajući podatke prema vrstama invaliditeta: vrste invaliditeta koje se susreću s najmanje problema tijekom korištenja smještaja su Ostalo, Prepreke vezane uz dob, Privremeni invaliditet Vrste invaliditeta koji se susreću s najvećim problemima pri korištenju smještaja su: lokomotorni invaliditet, višestruki invaliditet, intelektualni invaliditet i poremećaji iz spektra autizma</vt:lpstr>
      <vt:lpstr>Od 1.175 ispitanika, njih 1.085 odgovorilo je na ovo pitanje, od čega 28% nije nailazilo na poteškoće vezane uz korištenje ugostiteljskog objekta, dok je 9% ispitanika vrlo često nailazilo na poteškoće u korištenju ugostiteljskog objekta  U pogledu vrsta invaliditeta: vrste invaliditeta koje imaju najmanje problema pri korištenju ugostiteljskog objekta su: Prepreke vezane za dob, Privremeni invaliditet, Intelektualni invaliditet  Vrste invaliditeta koje se susreću s najvećim problemima pri korištenju ugostiteljskih objekata su: Višestruki invaliditet, Poremećaji iz spektra autizma, Intelektualni invaliditet</vt:lpstr>
      <vt:lpstr>Od 1.175 ispitanika, njih 1.063 odgovorilo je na ovo pitanje, od čega 21% nije nailazilo na poteškoće vezane uz sportske aktivnosti, dok je 18% ispitanika vrlo često nailazilo na poteškoće u bavljenju sportskim aktivnostima  U pogledu vrsta invaliditeta: vrste invaliditeta koje imaju najmanje problema pri korištenju sportskih aktivnosti su Psihosocijalne poteškoće, Poremećaji iz spektra autizma i Prepreke vezane uz dob  Vrste invaliditeta koje susreću najveće probleme pri korištenju sportskih aktivnosti su: Lokomotorni, Višestruki i Intelektualni invaliditet</vt:lpstr>
      <vt:lpstr>Od 1.175 ispitanika, njih 1.085 odgovorilo je na ovo pitanje, od čega 20% nije naišlo na poteškoće vezane uz obilazak atrakcija, dok je 12% ispitanika vrlo često nailazilo na poteškoće tijekom obilaska atrakcija U pogledu vrsta invaliditeta: vrste invaliditeta koje se susreću s najmanje problema tijekom pojećivanja atrakcija: drugo, prepreke vezane uz dob, privremeni invaliditet  Vrste invaliditeta koje susreću najveće probleme tijekom posjeta atrakcijama su: lokomotorni, višestruki i intelektualni invaliditet i poremećaji vida</vt:lpstr>
      <vt:lpstr>Od 1.175 ispitanika, 1.099 ih je odgovorilo na ovo pitanje, od čega ih 20% nije naišlo na poteškoće vezane uz nedostatak pouzdanih informacija o stvarnoj pristupačnosti, dok se 19% ispitanika vrlo često susrelo s takvim poteškoćama U pogledu vrsta invaliditeta: vrste invaliditeta za koje je najmanje vjerojatno da će se susresti s problemima povezanim s nedostatkom pouzdanih informacija o stvarnoj pristupačnosti su: psihosocijalni invaliditet, ostalo, privremeni invaliditet i prepreke povezane s dobi Vrste invaliditeta za koje je najvjerojatnije da će se susresti s problemima povezanim s nedostatkom pouzdanih informacija o stvarnoj pristupačnosti su: lokomotorni i višestruki invaliditet i poremećaji vida</vt:lpstr>
      <vt:lpstr>Od 1.175 ispitanika, njih 1.141 odgovorilo je na ovo pitanje, od kojih 45% ne treba pomoć na putovanju, a 55% ispitanika se izjasnilo da je koristilo pomoć na putovanju U pogledu vrsta invaliditeta: vrste invaliditeta kojima je najmanje potrebna pomoć na putovanju su: govorni, intelektualni i psihosocijalni invaliditet  Ljudi kojima je potrebna najveća pomoć su oni koji imaju poteškoće kao što su: lokomotorni invaliditet, poremećaji vida i višestruki invaliditet</vt:lpstr>
      <vt:lpstr>Od 1.175 ispitanika, njih 1.143 odgovorilo je na ovo pitanje, od kojih 9% nije putovalo u 2022. godini, 10% je putovalo samo jednom, 12% je putovalo dva puta, 11% je putovalo tri puta, a čak 58% ispitanika se izjasnilo da je putovalo više od tri puta tijekom navedenog razdoblja  U pogledu vrsta invaliditeta: vrste invaliditeta osoba koje nisu putovale unutar vlastite zemlje u 2022. godini su: prepreke povezane s dobi (21%), poremećaji iz spektra autizma (14%) i višestruki invaliditet (10%)  S druge strane, osobe s: opcijom drugo (71%), poremećajima vida (68%) i privremenim invaliditetom (64%) najviše su putovale unutar svoje zemlje</vt:lpstr>
      <vt:lpstr>PowerPoint-bemutató</vt:lpstr>
      <vt:lpstr>Pitanje: „Koliko ste puta putovali u inozemstvo u 2022. godini?”  Od 1.175 ispitanika odgovorilo je 1.143, od kojih 58% nije putovalo u inozemstvo u 2022. godini, 14% je putovalo samo jednom, 13% je putovalo dva puta, 6% je putovalo tri puta, a 9% ispitanika izjasnilo se da je putovalo više od tri puta u inozemstvo u 2022. godini  U pogledu vrsta invaliditeta: osobe sa sljedećim vrstama invaliditeta nisu putovale u inozemstvo u 2022.: psihosocijalni (83%), intelektualni (77%) i višestruki invaliditet (63%)  U inozemstvo su najviše putovale osobe s privremenim invaliditetom (30%), te s poremećajima govora (21%) i sluha (12%)</vt:lpstr>
      <vt:lpstr>PowerPoint-bemutató</vt:lpstr>
      <vt:lpstr>Dodatna pitanja: 1) „Koliko ste puta putovali unutar svoje zemlje tijekom 2018.-2021.?”  Od 1.175 ispitanika, 1.139 ih je odgovorilo, od čega 6% nije putovalo unutar svoje zemlje u razdoblju 2018.-2021., 5% je putovalo samo jednom, 6% je putovalo dva puta, 7% je putovalo tri puta, a 76% ispitanika je izjavilo da je putovalo više od tri puta unutar svoje zemlje u tom razdoblju U pogledu vrsta invaliditeta: najveća skupina osoba s invaliditetom koje nisu putovale unutar vlastite zemlje u razdoblju 2018.-2021. uključivale su one s psihosocijalnim invaliditetom, poremećajima iz spektra autizma i preprekama povezanim s dobi  Najveća skupina osoba s invaliditetom koje su putovale unutar svoje zemlje tijekom navedenog razdoblja uključivali su one s drugim vrstama invaliditeta, poremećajima vida i privremenim invaliditetom</vt:lpstr>
      <vt:lpstr>Dodatna pitanja: 2) „Koliko ste puta putovali u inozemstvo u razdoblju 2018.-2021.?”  Od 1.175 ispitanika, njih 1.143 odgovorilo je na ovo pitanje, od čega 37% nije putovalo u inozemstvo tijekom 2018.-2021., 14% je putovalo samo jednom, 15% je putovalo dva puta, 10% je putovalo tri puta, a 24% ispitanika je izjavilo da je u navedenom razdoblju putovalo više od tri puta u inozemstvo U pogledu vrsta invaliditeta: najveća skupina osoba s invaliditetom koja nije putovala u inozemstvo u razdoblju 2018.-2021. uključivale su: Intelektualni invaliditet, Prepreke vezane uz dob, Višestruki invaliditet i Psihosocijalni invaliditet  Tijekom 2018.-2021., osobe s Privremenim invaliditetom, Poremećajima sluha, Lokomotornim invaliditetom i u skupini Ostalo najviše su putovale u inozemstvo</vt:lpstr>
      <vt:lpstr>Ispitanici su zamoljeni da utvrde u kojoj se mjeri slažu s različitim tvrdnjama o putovanjima i turizmu, ocjenjujući svoje odgovore na ljestvici od 1 do 7, pri čemu 1 znači „Uopće se ne slažem“, a 7 znači “U potpunosti se slažem s izjavom”  Ispitanici imaju vrlo podijeljena mišljenja o tome poboljšavaju li se dostupne turističke mogućnosti u njihovim zemljama. Vidljivija je skupina koja ne primjećuje poboljšanje – 52% ocjena od 1 do 3. Ovdje vrijedi napomenuti da svaka deseta osoba definitivno vidi poboljšanje u dostupnosti turizma (12% ocjene „u potpunosti se slažem“ – 7)</vt:lpstr>
      <vt:lpstr>Učiniti pristupačni turizam uobičajenijim zahtijevat će poboljšanje pristupačnosti uvođenjem sadržaja, uklanjanjem prepreka i promjenom stava trećih strana prema potrebama osoba s invaliditetom Istraživanje ukazuje na probleme koje je potrebno prevladati kako bi se turizam učinio pristupačnijim. Strogo tehničke radnje (poboljšanje infrastrukture) neće uvijek biti potrebne. Brojne barijere nisu fizičke – pristup drugim ljudima, razina empatije, sposobnost komunikacije s drugom osobom. Iz izjava ispitanika proizlazi da se brojne neugodnosti tijekom putovanja moglo izbjeći da im je pomoglo osoblje (autobus, vlak, tramvaj) ili suputnici</vt:lpstr>
      <vt:lpstr>PowerPoint-bemutató</vt:lpstr>
      <vt:lpstr>Označite 1 ako se uopće ne slažete, a 7 ako se u potpunosti slažete s navedenom tvrdnjom. „Društvo u mojoj zemlji sve je tolerantnije i otvorenije za probleme osoba s invaliditetom.“</vt:lpstr>
      <vt:lpstr>PowerPoint-bemutató</vt:lpstr>
      <vt:lpstr>Ispitanici bilježe stalan problem s lažnim informacijama o pristupačnosti od strane pružatelja usluga smještaja i drugih objekata. Više od polovice (54%) smatra da je ova pojava još uvijek česta. Vrijedno je napomenuti da tek nešto više od četvrtine ispitanika navodi poboljšanje u ovom području (27% ocjena od 5 do 7)  Definitivno više od polovice ispitanika (55% ocjena od 1 do 3) primjećuje da ljudi imaju problem s time da provode svoje ljetovanje u mjestima gdje ima i osoba s invaliditetom. Svaki treći ispitanik ima suprotno mišljenje (29% ocjena od 5 do 7)</vt:lpstr>
      <vt:lpstr>75% ispitanika (ocjene 5-7) vjeruje da bi više osoba s invaliditetom putovalo kada bi vlakovi i autobusi u njihovoj zemlji bili pristupačniji invalidskim kolicima: mišljenje dijeli 41% ispitanika (označeno 7). Samo 19% (ocjene 1 – 3) ne smatra to značajnim problemom  77% ispitanika ocijenilo je ocjenom 5 do 7 (od toga 39% ocjenom 7), tvrdnju da bi postojanje turističkih staza u park šumama, barem u blizini gradova, natjeralo više osoba s invaliditetom da idu na putovanja. Samo 16% ne dijeli ovo mišljenje (ocjene od 1 do 3) Informacije o pristupačnosti su važne – 73% ispitanika (ocjene od 5 do 7) napominje da bi postojanje pouzdane online baze turističkih staza pristupačnih osobama u invalidskim kolicima motiviralo više ljudi na odluku o šetnji u prirodi. Tek svaki peti ispitanik ne dijeli ovo mišljenje (19% odgovora u rasponu od 1 do 3)</vt:lpstr>
      <vt:lpstr>Molimo navedite stupanj slaganja s izjavama ispod. Ocjena 1: uopće se ne slažem, 7: u potpunosti se slažem s navedenom tvrdnjom. „Kad bi vlakovi i autobusi u mojoj zemlji bili pristupačniji invalidskim kolicima, više bi bilo osoba s invaliditetom putovao.”</vt:lpstr>
      <vt:lpstr>Turizam je važan dio života osoba (s invaliditetom) – 61% ih je ocijenilo ocjenama od 5 do 7. Za 23% ispitanika turizam je manje važan (ocjene od 1 do 3). 64% ispitanika (ocjene od 5 do 7) smatra da turizam značajno utječe na njihovu dobrobit. Svaki četvrti ispitanik ima drugačije mišljenje (24% ocjena od 1 do 3)  Više od četvrtine ispitanika (77% s ocjenama od 5 do 7) tvrdi da ih iskustva vezana uz turizam čine sretnijima. Čak 52% ispitanika ocijenilo je ocjenu 7 – najvišu moguću ocjenu. Samo se 14% ljudi ne slaže (ocjene od 1 do 3)</vt:lpstr>
      <vt:lpstr>Molimo navedite stupanj slaganja s izjavama ispod. Označite 1 ako se uopće ne slažete, a 7 ako se u potpunosti slažete s navedenom tvrdnjom. “Moja iskustva iz turizma čine me sretnijim(om) ”</vt:lpstr>
      <vt:lpstr>Molimo navedite stupanj slaganja s izjavama ispod. Označite 1 ako se uopće ne slažete, a 7 ako se u potpunosti slažete s navedenom tvrdnjom. “Sve više me zanima potencijal virtualnog/digitalnog turizma”</vt:lpstr>
      <vt:lpstr>75% ispitanika (ocjene od 1 do 3) nije koristilo online turističke usluge, npr. „posjet“ muzeju pomoću online aplikacije ili sudjelovanje u virtualnim turama. Samo 17% ima drugačija iskustva u ovom području (ocjene od 5 do 7). Samo 8% ispitanika (rezultati od 5 do 7) posjeduje ili planira kupiti uređaj koji virtualna iskustva čini ugodnijim, npr. VR naočale. Suprotnog mišljenja je čak 88% ispitanika. Slična je situacija i s korištenjem suvremenih tehnoloških alata (aplikacije, AR, VR naočale prilikom posjeta gradu i VR uređaji koji olakšavaju i/ili poboljšavaju iskustvo putovanja) – ni ovdje većina ispitanika nije zainteresirana (77% ocjena od 1 do 3). Samo 18% ispitanika koristi ove alate (ocjene od 5 do 7)</vt:lpstr>
      <vt:lpstr>Vrlo subjektivan osjećaj: svaki ispitanik ima svoj način tumačenja diskriminacije  Nisu svi ispitanici odgovorili na ovo pitanje – njih gotovo jedna trećina (340 osoba, 29%). Isti broj osoba (340) izjavilo je da nije doživjelo diskriminaciju. Najveća skupina činili su oni koji su se susreli s diskriminacijom pri putovanju – 42% ispitanika Osobe koje su prijavile diskriminaciju znale su opisati o čemu se radi: podaci 489 osoba, koji se mogu analizirati s više aspekata. Jedan od njih je pokušaj procjene je li diskriminacija imala tehničku ili ljudsku osnovu. Odnosno, koliko je to rezultat nepostojanja odgovarajuće infrastrukture, a koliko neprofesionalnog pristupa klijentu (osoba s invaliditetom kao korisnik izleta, hotela, restorana) ili neprimjerenog ponašanja prema osobama s invaliditetom od strane drugih osoba koje putuju ili koriste turističke usluge (boravak u istom hotelu, vlaku, plaži)</vt:lpstr>
      <vt:lpstr>Prevladavajući oblik diskriminacije bilo je neugodno i neprijateljsko postupanje drugih osoba, često izrazito uvredljivog i ponižavajućeg karaktera: 58% odgovora, što govori o razmjerima problema – posebice u usporedbi s arhitektonskim i infrastrukturnim preprekama koje je spomenulo 15 % ljudi koji su rekli da su doživjeli diskriminaciju. Svaki deseti ispitanik iz ove skupine naveo je odbijanje usluge i nepružanje usluge. Ovi rezultati pokazuju da diskriminacija osoba s invaliditetom prilikom putovanja ima vrlo jaku društvenu osnovu. Nisu arhitektonske barijere glavna prepreka, već nedostatak empatije među ljudima s kojima putuju</vt:lpstr>
      <vt:lpstr>Ispitanicima su postavljena dva otvorena pitanja:  (1) na temelju vašeg iskustva, koju bi zemlju ili zemlje vaša zemlja trebala slijediti u području pristupačnog turizma? i  (2) u kojim ste zemljama i/ili u vašoj zemlji, u kojim turističkim destinacijama/atrakcijama vidjeli dobre primjere potpore sudjelovanju osoba s invaliditetom u turizmu? Navedite zemlju/grad /atrakciju, dobar primjer!  Na oba pitanja ispitanici su imali problema s navođenjem primjera (45% odnosno 40%) ne spominjući niti jedan. Od spomenutih zemalja, prve tri su bile: Nizozemska 14%, Njemačka 7% i Austrija 5%. S druge strane, ispitanici su primijetili dobre primjere potpore sudjelovanju osoba s invaliditetom u turizmu u Austriji (20%), Poljskoj i Mađarskoj (svaka po 4%).</vt:lpstr>
      <vt:lpstr>Većina ispitanika (52%) izrazila je spremnost da kao volonteri pomognu u aktivnostima vezanim uz putovanja i turizam za osobe s invaliditetom. Svaki treći ispitanik nije znao što bi odgovorio ili nije bio siguran hoće li se moći nositi s takvim akcijama (33%)  Cijela skupina ispitanika sklona je uvažavanju specifičnosti, problema i mogućih rješenja u turizmu za osobe s invaliditetom u nastavnim planovima i programima predmeta vezanih uz turizam u visokom obrazovanju (97%). Isti postotak vjeruje da bi bilo korisno sveučilišne obrazovne materijale učiniti dostupnima na internetu kako bi se povećalo znanje o turizmu dostupnom osobama s invaliditetom</vt:lpstr>
      <vt:lpstr>Istraživanje je omogućilo dijagnosticiranje glavnih izazova vezanih uz razvoj pristupačnog turizma, kao i formuliranje preporuka za njegov razvoj</vt:lpstr>
      <vt:lpstr>Infrastrukturne prepreke: neadekvatna fizička infrastruktura (odredišta još uvijek nemaju osnovne značajke pristupačnosti kao što su rampe, dizala, pristupačni toaleti i široka vrata), prometne prepreke (javni prijevoz, taksiji, vozila za iznajmljivanje često nemaju potrebne prilagodbe za osobe s invaliditetom)  Brojne tehnološke prepreke: nedostatak pomoćnih tehnologija (nisu sve destinacije opremljene potrebnim pomoćnim tehnologijama poput slušne petlje, čitača zaslona ili mobilnih aplikacija koje poboljšavaju pristupačnost), digitalni jaz (pristup i poznavanje pomoćne tehnologije može uvelike varirati, a nekim osobama s invaliditetom nedostaju resursi ili znanje za učinkovito korištenje ovih alata)</vt:lpstr>
      <vt:lpstr>Informacijske i komunikacijske poteškoće: nedostatak informacija (često nedovoljno dostupnih informacija o pristupačnosti odredišta, smještaja i atrakcija, što putnicima s invaliditetom otežava pouzdano planiranje putovanja), nedostupne web stranice i sustavi rezervacija (mnoge web stranice povezane s turizmom i sustavi online rezervacija nisu dizajnirani imajući na umu pristupačnost, što otežava njihovo korištenje osobama s oštećenjima vida ili kognitivnih sposobnosti), oblik prijenosa informacija (prilagođeno potrebama osoba sa senzornim poteškoćama, npr. slijepih, gluhih)</vt:lpstr>
      <vt:lpstr>Prepreke u stavovima: nedostatak svijesti i obuke (turističko osoblje i pružatelji usluga često nemaju svijest i znanje o tome kako pomoći putnicima s invaliditetom; to može dovesti do nenamjerne diskriminacije i neadekvatne usluge), negativni stavovi (stereotipi i negativni stavovi prema osobama s invaliditetom mogu stvoriti nepoželjno okruženje i obeshrabriti putovanja), što može dovesti do osjećaja diskriminacije  Ekonomske prepreke kao poteškoće: viši troškovi (zbog potrebe za specijaliziranom opremom, uslugama ili smještajem, što možda nije pokriveno standardnim putnim osiguranjem), ograničeno financiranje i ulaganje (često nema dovoljno sredstava i ulaganja u pristupačnu turističku infrastrukturu i usluge)</vt:lpstr>
      <vt:lpstr>Politika i propisi određuju razvoj turizma od lokalne do globalne razine i uzrokuju izazove kao što su: nedosljedni standardi (standardi pristupačnosti i propisi uvelike se razlikuju među zemljama i regijama, što dovodi do nedosljednih iskustava za putnike)  Usklađenost s međunarodnim standardima (Zakon o Amerikancima s invaliditetom (ADA) i Europski zakon o pristupačnosti nisu jedinstveni), pitanja provedbe (čak i tamo gdje postoje zakoni i propisi, provedba može biti slaba, što dovodi do loše implementacije i održavanja značajki pristupačnosti)</vt:lpstr>
      <vt:lpstr>Za prevladavanje ovih izazova potreban je sveobuhvatan pristup</vt:lpstr>
      <vt:lpstr>Potrebno je djelovati na mnogim razinama: ulaganje u infrastrukturu (vlade i privatni sektor trebaju ulagati u pristupačnu infrastrukturu i prijevoz), programi obuke i podizanja svijesti (obuka za turističke stručnjake o pristupačnosti i inkluzivnosti), usklađivanje i provedba politike (dosljedni i nametnuti standardi pristupačnosti globalno), uključiv dizajn i tehnologija (razvoj i promocija pristupačnih web stranica, aplikacija i tehnologija), pristupačne informacije (pružanje detaljnih, pristupačnih informacija o mogućnostima putovanja i smještaju). Rješavanjem ovih izazova, turizam može postati inkluzivniji, osiguravajući da svatko, bez obzira na svoje sposobnosti, može uživati u iskustvu putovanja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Nagy-Véber Veronika</dc:creator>
  <cp:lastModifiedBy>Nagy-Véber Veronika</cp:lastModifiedBy>
  <cp:revision>1</cp:revision>
  <dcterms:created xsi:type="dcterms:W3CDTF">2024-05-21T07:28:22Z</dcterms:created>
  <dcterms:modified xsi:type="dcterms:W3CDTF">2025-06-28T21:26:32Z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0x0101004835BEBF49BD8A41ABD81494AB850FBB</vt:lpwstr>
  </property>
</Properties>
</file>