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314" r:id="rId9"/>
    <p:sldId id="260" r:id="rId10"/>
    <p:sldId id="315" r:id="rId11"/>
    <p:sldId id="261" r:id="rId12"/>
    <p:sldId id="262" r:id="rId13"/>
    <p:sldId id="263" r:id="rId14"/>
    <p:sldId id="264" r:id="rId15"/>
    <p:sldId id="265" r:id="rId16"/>
    <p:sldId id="316" r:id="rId17"/>
    <p:sldId id="317" r:id="rId18"/>
    <p:sldId id="318" r:id="rId19"/>
    <p:sldId id="319" r:id="rId20"/>
    <p:sldId id="320" r:id="rId21"/>
    <p:sldId id="321" r:id="rId22"/>
    <p:sldId id="322" r:id="rId23"/>
    <p:sldId id="323" r:id="rId24"/>
    <p:sldId id="266" r:id="rId25"/>
    <p:sldId id="267" r:id="rId26"/>
    <p:sldId id="339" r:id="rId27"/>
    <p:sldId id="268" r:id="rId28"/>
    <p:sldId id="324" r:id="rId29"/>
    <p:sldId id="325" r:id="rId30"/>
    <p:sldId id="326" r:id="rId31"/>
    <p:sldId id="327" r:id="rId32"/>
    <p:sldId id="328" r:id="rId33"/>
    <p:sldId id="329" r:id="rId34"/>
    <p:sldId id="330" r:id="rId35"/>
    <p:sldId id="331" r:id="rId36"/>
    <p:sldId id="332" r:id="rId37"/>
    <p:sldId id="269" r:id="rId38"/>
    <p:sldId id="270" r:id="rId39"/>
    <p:sldId id="333" r:id="rId40"/>
    <p:sldId id="271" r:id="rId41"/>
    <p:sldId id="272" r:id="rId42"/>
    <p:sldId id="274" r:id="rId43"/>
    <p:sldId id="275" r:id="rId44"/>
    <p:sldId id="277"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334" r:id="rId58"/>
    <p:sldId id="335" r:id="rId59"/>
    <p:sldId id="336" r:id="rId60"/>
    <p:sldId id="337" r:id="rId61"/>
    <p:sldId id="33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AEB4E-C4A9-C3CE-1BDF-0E3F5BEA01BF}" v="2" dt="2025-04-16T15:30:27.100"/>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9B6895D1-16F1-4810-BD7D-5738BD226D18}"/>
    <pc:docChg chg="undo redo custSel addSld delSld modSld">
      <pc:chgData name="Dr. Raffay Zoltán" userId="3b1b2a3e-ec4a-4aa8-94e3-5e4ef067d11f" providerId="ADAL" clId="{9B6895D1-16F1-4810-BD7D-5738BD226D18}" dt="2025-01-17T16:59:02.777" v="3071" actId="1076"/>
      <pc:docMkLst>
        <pc:docMk/>
      </pc:docMkLst>
      <pc:sldChg chg="addSp modSp">
        <pc:chgData name="Dr. Raffay Zoltán" userId="3b1b2a3e-ec4a-4aa8-94e3-5e4ef067d11f" providerId="ADAL" clId="{9B6895D1-16F1-4810-BD7D-5738BD226D18}" dt="2025-01-17T11:10:51.117" v="0"/>
        <pc:sldMkLst>
          <pc:docMk/>
          <pc:sldMk cId="3794933049" sldId="256"/>
        </pc:sldMkLst>
        <pc:spChg chg="add mod">
          <ac:chgData name="Dr. Raffay Zoltán" userId="3b1b2a3e-ec4a-4aa8-94e3-5e4ef067d11f" providerId="ADAL" clId="{9B6895D1-16F1-4810-BD7D-5738BD226D18}" dt="2025-01-17T11:10:51.117" v="0"/>
          <ac:spMkLst>
            <pc:docMk/>
            <pc:sldMk cId="3794933049" sldId="256"/>
            <ac:spMk id="3" creationId="{10C10110-6D76-D1E0-3530-65A1AC698C40}"/>
          </ac:spMkLst>
        </pc:spChg>
      </pc:sldChg>
      <pc:sldChg chg="modSp mod">
        <pc:chgData name="Dr. Raffay Zoltán" userId="3b1b2a3e-ec4a-4aa8-94e3-5e4ef067d11f" providerId="ADAL" clId="{9B6895D1-16F1-4810-BD7D-5738BD226D18}" dt="2025-01-17T11:46:47.438" v="316" actId="790"/>
        <pc:sldMkLst>
          <pc:docMk/>
          <pc:sldMk cId="1441212110" sldId="257"/>
        </pc:sldMkLst>
        <pc:spChg chg="mod">
          <ac:chgData name="Dr. Raffay Zoltán" userId="3b1b2a3e-ec4a-4aa8-94e3-5e4ef067d11f" providerId="ADAL" clId="{9B6895D1-16F1-4810-BD7D-5738BD226D18}" dt="2025-01-17T11:46:42.022" v="315" actId="948"/>
          <ac:spMkLst>
            <pc:docMk/>
            <pc:sldMk cId="1441212110" sldId="257"/>
            <ac:spMk id="2" creationId="{EAFFC7EF-1843-81DF-280D-8BEF44216F38}"/>
          </ac:spMkLst>
        </pc:spChg>
        <pc:spChg chg="mod">
          <ac:chgData name="Dr. Raffay Zoltán" userId="3b1b2a3e-ec4a-4aa8-94e3-5e4ef067d11f" providerId="ADAL" clId="{9B6895D1-16F1-4810-BD7D-5738BD226D18}" dt="2025-01-17T11:46:47.438" v="316" actId="790"/>
          <ac:spMkLst>
            <pc:docMk/>
            <pc:sldMk cId="1441212110" sldId="257"/>
            <ac:spMk id="3" creationId="{AB622915-AE14-3290-A1E1-908608A0E015}"/>
          </ac:spMkLst>
        </pc:spChg>
      </pc:sldChg>
      <pc:sldChg chg="modSp mod">
        <pc:chgData name="Dr. Raffay Zoltán" userId="3b1b2a3e-ec4a-4aa8-94e3-5e4ef067d11f" providerId="ADAL" clId="{9B6895D1-16F1-4810-BD7D-5738BD226D18}" dt="2025-01-17T11:11:22.744" v="35" actId="20577"/>
        <pc:sldMkLst>
          <pc:docMk/>
          <pc:sldMk cId="1645023369" sldId="258"/>
        </pc:sldMkLst>
        <pc:spChg chg="mod">
          <ac:chgData name="Dr. Raffay Zoltán" userId="3b1b2a3e-ec4a-4aa8-94e3-5e4ef067d11f" providerId="ADAL" clId="{9B6895D1-16F1-4810-BD7D-5738BD226D18}" dt="2025-01-17T11:11:22.744" v="35" actId="20577"/>
          <ac:spMkLst>
            <pc:docMk/>
            <pc:sldMk cId="1645023369" sldId="258"/>
            <ac:spMk id="2" creationId="{D3584706-2332-2377-2C41-8BF037864DF1}"/>
          </ac:spMkLst>
        </pc:spChg>
      </pc:sldChg>
      <pc:sldChg chg="modSp mod">
        <pc:chgData name="Dr. Raffay Zoltán" userId="3b1b2a3e-ec4a-4aa8-94e3-5e4ef067d11f" providerId="ADAL" clId="{9B6895D1-16F1-4810-BD7D-5738BD226D18}" dt="2025-01-17T11:49:09.451" v="382" actId="948"/>
        <pc:sldMkLst>
          <pc:docMk/>
          <pc:sldMk cId="4239364104" sldId="259"/>
        </pc:sldMkLst>
        <pc:spChg chg="mod">
          <ac:chgData name="Dr. Raffay Zoltán" userId="3b1b2a3e-ec4a-4aa8-94e3-5e4ef067d11f" providerId="ADAL" clId="{9B6895D1-16F1-4810-BD7D-5738BD226D18}" dt="2025-01-17T11:49:09.451" v="382" actId="948"/>
          <ac:spMkLst>
            <pc:docMk/>
            <pc:sldMk cId="4239364104" sldId="259"/>
            <ac:spMk id="2" creationId="{717711F3-B6B6-5626-F025-0F609DF71F4F}"/>
          </ac:spMkLst>
        </pc:spChg>
        <pc:spChg chg="mod">
          <ac:chgData name="Dr. Raffay Zoltán" userId="3b1b2a3e-ec4a-4aa8-94e3-5e4ef067d11f" providerId="ADAL" clId="{9B6895D1-16F1-4810-BD7D-5738BD226D18}" dt="2025-01-17T11:46:50.770" v="317" actId="790"/>
          <ac:spMkLst>
            <pc:docMk/>
            <pc:sldMk cId="4239364104" sldId="259"/>
            <ac:spMk id="3" creationId="{4ECAD8B9-2FE6-7B96-F5C5-78D8683AE85D}"/>
          </ac:spMkLst>
        </pc:spChg>
      </pc:sldChg>
      <pc:sldChg chg="modSp mod">
        <pc:chgData name="Dr. Raffay Zoltán" userId="3b1b2a3e-ec4a-4aa8-94e3-5e4ef067d11f" providerId="ADAL" clId="{9B6895D1-16F1-4810-BD7D-5738BD226D18}" dt="2025-01-17T11:49:50.234" v="397" actId="14100"/>
        <pc:sldMkLst>
          <pc:docMk/>
          <pc:sldMk cId="109965338" sldId="260"/>
        </pc:sldMkLst>
        <pc:spChg chg="mod">
          <ac:chgData name="Dr. Raffay Zoltán" userId="3b1b2a3e-ec4a-4aa8-94e3-5e4ef067d11f" providerId="ADAL" clId="{9B6895D1-16F1-4810-BD7D-5738BD226D18}" dt="2025-01-17T11:49:50.234" v="397" actId="14100"/>
          <ac:spMkLst>
            <pc:docMk/>
            <pc:sldMk cId="109965338" sldId="260"/>
            <ac:spMk id="2" creationId="{717711F3-B6B6-5626-F025-0F609DF71F4F}"/>
          </ac:spMkLst>
        </pc:spChg>
        <pc:spChg chg="mod">
          <ac:chgData name="Dr. Raffay Zoltán" userId="3b1b2a3e-ec4a-4aa8-94e3-5e4ef067d11f" providerId="ADAL" clId="{9B6895D1-16F1-4810-BD7D-5738BD226D18}" dt="2025-01-17T11:46:53.532" v="319" actId="790"/>
          <ac:spMkLst>
            <pc:docMk/>
            <pc:sldMk cId="109965338" sldId="260"/>
            <ac:spMk id="3" creationId="{4ECAD8B9-2FE6-7B96-F5C5-78D8683AE85D}"/>
          </ac:spMkLst>
        </pc:spChg>
      </pc:sldChg>
      <pc:sldChg chg="modSp mod">
        <pc:chgData name="Dr. Raffay Zoltán" userId="3b1b2a3e-ec4a-4aa8-94e3-5e4ef067d11f" providerId="ADAL" clId="{9B6895D1-16F1-4810-BD7D-5738BD226D18}" dt="2025-01-17T11:51:28.610" v="421" actId="1076"/>
        <pc:sldMkLst>
          <pc:docMk/>
          <pc:sldMk cId="1305903364" sldId="261"/>
        </pc:sldMkLst>
        <pc:spChg chg="mod">
          <ac:chgData name="Dr. Raffay Zoltán" userId="3b1b2a3e-ec4a-4aa8-94e3-5e4ef067d11f" providerId="ADAL" clId="{9B6895D1-16F1-4810-BD7D-5738BD226D18}" dt="2025-01-17T11:51:28.610" v="421" actId="1076"/>
          <ac:spMkLst>
            <pc:docMk/>
            <pc:sldMk cId="1305903364" sldId="261"/>
            <ac:spMk id="2" creationId="{717711F3-B6B6-5626-F025-0F609DF71F4F}"/>
          </ac:spMkLst>
        </pc:spChg>
        <pc:spChg chg="mod">
          <ac:chgData name="Dr. Raffay Zoltán" userId="3b1b2a3e-ec4a-4aa8-94e3-5e4ef067d11f" providerId="ADAL" clId="{9B6895D1-16F1-4810-BD7D-5738BD226D18}" dt="2025-01-17T11:50:53.148" v="405" actId="1076"/>
          <ac:spMkLst>
            <pc:docMk/>
            <pc:sldMk cId="1305903364" sldId="261"/>
            <ac:spMk id="3" creationId="{4ECAD8B9-2FE6-7B96-F5C5-78D8683AE85D}"/>
          </ac:spMkLst>
        </pc:spChg>
      </pc:sldChg>
      <pc:sldChg chg="modSp mod">
        <pc:chgData name="Dr. Raffay Zoltán" userId="3b1b2a3e-ec4a-4aa8-94e3-5e4ef067d11f" providerId="ADAL" clId="{9B6895D1-16F1-4810-BD7D-5738BD226D18}" dt="2025-01-17T11:46:58.428" v="322" actId="790"/>
        <pc:sldMkLst>
          <pc:docMk/>
          <pc:sldMk cId="2549500325" sldId="262"/>
        </pc:sldMkLst>
        <pc:spChg chg="mod">
          <ac:chgData name="Dr. Raffay Zoltán" userId="3b1b2a3e-ec4a-4aa8-94e3-5e4ef067d11f" providerId="ADAL" clId="{9B6895D1-16F1-4810-BD7D-5738BD226D18}" dt="2025-01-17T11:21:59.968" v="87" actId="6549"/>
          <ac:spMkLst>
            <pc:docMk/>
            <pc:sldMk cId="2549500325" sldId="262"/>
            <ac:spMk id="2" creationId="{717711F3-B6B6-5626-F025-0F609DF71F4F}"/>
          </ac:spMkLst>
        </pc:spChg>
        <pc:spChg chg="mod">
          <ac:chgData name="Dr. Raffay Zoltán" userId="3b1b2a3e-ec4a-4aa8-94e3-5e4ef067d11f" providerId="ADAL" clId="{9B6895D1-16F1-4810-BD7D-5738BD226D18}" dt="2025-01-17T11:46:58.428" v="322" actId="790"/>
          <ac:spMkLst>
            <pc:docMk/>
            <pc:sldMk cId="2549500325" sldId="262"/>
            <ac:spMk id="3" creationId="{4ECAD8B9-2FE6-7B96-F5C5-78D8683AE85D}"/>
          </ac:spMkLst>
        </pc:spChg>
      </pc:sldChg>
      <pc:sldChg chg="modSp mod">
        <pc:chgData name="Dr. Raffay Zoltán" userId="3b1b2a3e-ec4a-4aa8-94e3-5e4ef067d11f" providerId="ADAL" clId="{9B6895D1-16F1-4810-BD7D-5738BD226D18}" dt="2025-01-17T11:52:16.273" v="431" actId="20577"/>
        <pc:sldMkLst>
          <pc:docMk/>
          <pc:sldMk cId="3749752119" sldId="263"/>
        </pc:sldMkLst>
        <pc:spChg chg="mod">
          <ac:chgData name="Dr. Raffay Zoltán" userId="3b1b2a3e-ec4a-4aa8-94e3-5e4ef067d11f" providerId="ADAL" clId="{9B6895D1-16F1-4810-BD7D-5738BD226D18}" dt="2025-01-17T11:52:16.273" v="431" actId="20577"/>
          <ac:spMkLst>
            <pc:docMk/>
            <pc:sldMk cId="3749752119" sldId="263"/>
            <ac:spMk id="2" creationId="{717711F3-B6B6-5626-F025-0F609DF71F4F}"/>
          </ac:spMkLst>
        </pc:spChg>
        <pc:spChg chg="mod">
          <ac:chgData name="Dr. Raffay Zoltán" userId="3b1b2a3e-ec4a-4aa8-94e3-5e4ef067d11f" providerId="ADAL" clId="{9B6895D1-16F1-4810-BD7D-5738BD226D18}" dt="2025-01-17T11:51:45.196" v="423" actId="1076"/>
          <ac:spMkLst>
            <pc:docMk/>
            <pc:sldMk cId="3749752119" sldId="263"/>
            <ac:spMk id="3" creationId="{4ECAD8B9-2FE6-7B96-F5C5-78D8683AE85D}"/>
          </ac:spMkLst>
        </pc:spChg>
      </pc:sldChg>
      <pc:sldChg chg="addSp delSp modSp mod">
        <pc:chgData name="Dr. Raffay Zoltán" userId="3b1b2a3e-ec4a-4aa8-94e3-5e4ef067d11f" providerId="ADAL" clId="{9B6895D1-16F1-4810-BD7D-5738BD226D18}" dt="2025-01-17T12:55:51.447" v="2348" actId="14734"/>
        <pc:sldMkLst>
          <pc:docMk/>
          <pc:sldMk cId="2217289161" sldId="264"/>
        </pc:sldMkLst>
        <pc:spChg chg="mod">
          <ac:chgData name="Dr. Raffay Zoltán" userId="3b1b2a3e-ec4a-4aa8-94e3-5e4ef067d11f" providerId="ADAL" clId="{9B6895D1-16F1-4810-BD7D-5738BD226D18}" dt="2025-01-17T12:49:28.068" v="2308" actId="1076"/>
          <ac:spMkLst>
            <pc:docMk/>
            <pc:sldMk cId="2217289161" sldId="264"/>
            <ac:spMk id="3" creationId="{4ECAD8B9-2FE6-7B96-F5C5-78D8683AE85D}"/>
          </ac:spMkLst>
        </pc:spChg>
        <pc:spChg chg="mod">
          <ac:chgData name="Dr. Raffay Zoltán" userId="3b1b2a3e-ec4a-4aa8-94e3-5e4ef067d11f" providerId="ADAL" clId="{9B6895D1-16F1-4810-BD7D-5738BD226D18}" dt="2025-01-17T12:51:51.126" v="2339" actId="14100"/>
          <ac:spMkLst>
            <pc:docMk/>
            <pc:sldMk cId="2217289161" sldId="264"/>
            <ac:spMk id="15" creationId="{E085BDBA-8322-C6AE-D307-CCB0201C8DE2}"/>
          </ac:spMkLst>
        </pc:spChg>
        <pc:graphicFrameChg chg="add del mod modGraphic">
          <ac:chgData name="Dr. Raffay Zoltán" userId="3b1b2a3e-ec4a-4aa8-94e3-5e4ef067d11f" providerId="ADAL" clId="{9B6895D1-16F1-4810-BD7D-5738BD226D18}" dt="2025-01-17T12:55:51.447" v="2348" actId="14734"/>
          <ac:graphicFrameMkLst>
            <pc:docMk/>
            <pc:sldMk cId="2217289161" sldId="264"/>
            <ac:graphicFrameMk id="14" creationId="{6593151F-1212-348B-2033-31DF8F33F96C}"/>
          </ac:graphicFrameMkLst>
        </pc:graphicFrameChg>
      </pc:sldChg>
      <pc:sldChg chg="modSp mod">
        <pc:chgData name="Dr. Raffay Zoltán" userId="3b1b2a3e-ec4a-4aa8-94e3-5e4ef067d11f" providerId="ADAL" clId="{9B6895D1-16F1-4810-BD7D-5738BD226D18}" dt="2025-01-17T11:53:31.069" v="495" actId="20577"/>
        <pc:sldMkLst>
          <pc:docMk/>
          <pc:sldMk cId="1036173700" sldId="265"/>
        </pc:sldMkLst>
        <pc:spChg chg="mod">
          <ac:chgData name="Dr. Raffay Zoltán" userId="3b1b2a3e-ec4a-4aa8-94e3-5e4ef067d11f" providerId="ADAL" clId="{9B6895D1-16F1-4810-BD7D-5738BD226D18}" dt="2025-01-17T11:53:31.069" v="495" actId="20577"/>
          <ac:spMkLst>
            <pc:docMk/>
            <pc:sldMk cId="1036173700" sldId="265"/>
            <ac:spMk id="2" creationId="{717711F3-B6B6-5626-F025-0F609DF71F4F}"/>
          </ac:spMkLst>
        </pc:spChg>
        <pc:spChg chg="mod">
          <ac:chgData name="Dr. Raffay Zoltán" userId="3b1b2a3e-ec4a-4aa8-94e3-5e4ef067d11f" providerId="ADAL" clId="{9B6895D1-16F1-4810-BD7D-5738BD226D18}" dt="2025-01-17T11:53:17.453" v="489" actId="20577"/>
          <ac:spMkLst>
            <pc:docMk/>
            <pc:sldMk cId="1036173700" sldId="265"/>
            <ac:spMk id="3" creationId="{4ECAD8B9-2FE6-7B96-F5C5-78D8683AE85D}"/>
          </ac:spMkLst>
        </pc:spChg>
      </pc:sldChg>
      <pc:sldChg chg="modSp mod">
        <pc:chgData name="Dr. Raffay Zoltán" userId="3b1b2a3e-ec4a-4aa8-94e3-5e4ef067d11f" providerId="ADAL" clId="{9B6895D1-16F1-4810-BD7D-5738BD226D18}" dt="2025-01-17T12:01:42.503" v="827" actId="14100"/>
        <pc:sldMkLst>
          <pc:docMk/>
          <pc:sldMk cId="722436134" sldId="266"/>
        </pc:sldMkLst>
        <pc:spChg chg="mod">
          <ac:chgData name="Dr. Raffay Zoltán" userId="3b1b2a3e-ec4a-4aa8-94e3-5e4ef067d11f" providerId="ADAL" clId="{9B6895D1-16F1-4810-BD7D-5738BD226D18}" dt="2025-01-17T12:01:42.503" v="827" actId="14100"/>
          <ac:spMkLst>
            <pc:docMk/>
            <pc:sldMk cId="722436134" sldId="266"/>
            <ac:spMk id="2" creationId="{717711F3-B6B6-5626-F025-0F609DF71F4F}"/>
          </ac:spMkLst>
        </pc:spChg>
        <pc:spChg chg="mod">
          <ac:chgData name="Dr. Raffay Zoltán" userId="3b1b2a3e-ec4a-4aa8-94e3-5e4ef067d11f" providerId="ADAL" clId="{9B6895D1-16F1-4810-BD7D-5738BD226D18}" dt="2025-01-17T11:59:43.256" v="779" actId="1076"/>
          <ac:spMkLst>
            <pc:docMk/>
            <pc:sldMk cId="722436134" sldId="266"/>
            <ac:spMk id="3" creationId="{4ECAD8B9-2FE6-7B96-F5C5-78D8683AE85D}"/>
          </ac:spMkLst>
        </pc:spChg>
      </pc:sldChg>
      <pc:sldChg chg="modSp mod">
        <pc:chgData name="Dr. Raffay Zoltán" userId="3b1b2a3e-ec4a-4aa8-94e3-5e4ef067d11f" providerId="ADAL" clId="{9B6895D1-16F1-4810-BD7D-5738BD226D18}" dt="2025-01-17T12:03:31.970" v="889" actId="14100"/>
        <pc:sldMkLst>
          <pc:docMk/>
          <pc:sldMk cId="1114092798" sldId="267"/>
        </pc:sldMkLst>
        <pc:spChg chg="mod">
          <ac:chgData name="Dr. Raffay Zoltán" userId="3b1b2a3e-ec4a-4aa8-94e3-5e4ef067d11f" providerId="ADAL" clId="{9B6895D1-16F1-4810-BD7D-5738BD226D18}" dt="2025-01-17T12:03:31.970" v="889" actId="14100"/>
          <ac:spMkLst>
            <pc:docMk/>
            <pc:sldMk cId="1114092798" sldId="267"/>
            <ac:spMk id="2" creationId="{717711F3-B6B6-5626-F025-0F609DF71F4F}"/>
          </ac:spMkLst>
        </pc:spChg>
        <pc:spChg chg="mod">
          <ac:chgData name="Dr. Raffay Zoltán" userId="3b1b2a3e-ec4a-4aa8-94e3-5e4ef067d11f" providerId="ADAL" clId="{9B6895D1-16F1-4810-BD7D-5738BD226D18}" dt="2025-01-17T12:03:17.592" v="885" actId="14100"/>
          <ac:spMkLst>
            <pc:docMk/>
            <pc:sldMk cId="1114092798" sldId="267"/>
            <ac:spMk id="3" creationId="{4ECAD8B9-2FE6-7B96-F5C5-78D8683AE85D}"/>
          </ac:spMkLst>
        </pc:spChg>
      </pc:sldChg>
      <pc:sldChg chg="modSp mod">
        <pc:chgData name="Dr. Raffay Zoltán" userId="3b1b2a3e-ec4a-4aa8-94e3-5e4ef067d11f" providerId="ADAL" clId="{9B6895D1-16F1-4810-BD7D-5738BD226D18}" dt="2025-01-17T12:03:44.655" v="914" actId="20577"/>
        <pc:sldMkLst>
          <pc:docMk/>
          <pc:sldMk cId="1045836876" sldId="268"/>
        </pc:sldMkLst>
        <pc:spChg chg="mod">
          <ac:chgData name="Dr. Raffay Zoltán" userId="3b1b2a3e-ec4a-4aa8-94e3-5e4ef067d11f" providerId="ADAL" clId="{9B6895D1-16F1-4810-BD7D-5738BD226D18}" dt="2025-01-17T11:31:33.678" v="172" actId="108"/>
          <ac:spMkLst>
            <pc:docMk/>
            <pc:sldMk cId="1045836876" sldId="268"/>
            <ac:spMk id="2" creationId="{717711F3-B6B6-5626-F025-0F609DF71F4F}"/>
          </ac:spMkLst>
        </pc:spChg>
        <pc:spChg chg="mod">
          <ac:chgData name="Dr. Raffay Zoltán" userId="3b1b2a3e-ec4a-4aa8-94e3-5e4ef067d11f" providerId="ADAL" clId="{9B6895D1-16F1-4810-BD7D-5738BD226D18}" dt="2025-01-17T12:03:44.655" v="914" actId="20577"/>
          <ac:spMkLst>
            <pc:docMk/>
            <pc:sldMk cId="1045836876" sldId="268"/>
            <ac:spMk id="3" creationId="{4ECAD8B9-2FE6-7B96-F5C5-78D8683AE85D}"/>
          </ac:spMkLst>
        </pc:spChg>
      </pc:sldChg>
      <pc:sldChg chg="modSp mod">
        <pc:chgData name="Dr. Raffay Zoltán" userId="3b1b2a3e-ec4a-4aa8-94e3-5e4ef067d11f" providerId="ADAL" clId="{9B6895D1-16F1-4810-BD7D-5738BD226D18}" dt="2025-01-17T13:43:16.404" v="2972" actId="790"/>
        <pc:sldMkLst>
          <pc:docMk/>
          <pc:sldMk cId="3844599787" sldId="269"/>
        </pc:sldMkLst>
        <pc:spChg chg="mod">
          <ac:chgData name="Dr. Raffay Zoltán" userId="3b1b2a3e-ec4a-4aa8-94e3-5e4ef067d11f" providerId="ADAL" clId="{9B6895D1-16F1-4810-BD7D-5738BD226D18}" dt="2025-01-17T13:42:44.014" v="2968" actId="14100"/>
          <ac:spMkLst>
            <pc:docMk/>
            <pc:sldMk cId="3844599787" sldId="269"/>
            <ac:spMk id="3" creationId="{4ECAD8B9-2FE6-7B96-F5C5-78D8683AE85D}"/>
          </ac:spMkLst>
        </pc:spChg>
        <pc:graphicFrameChg chg="mod modGraphic">
          <ac:chgData name="Dr. Raffay Zoltán" userId="3b1b2a3e-ec4a-4aa8-94e3-5e4ef067d11f" providerId="ADAL" clId="{9B6895D1-16F1-4810-BD7D-5738BD226D18}" dt="2025-01-17T13:43:16.404" v="2972" actId="790"/>
          <ac:graphicFrameMkLst>
            <pc:docMk/>
            <pc:sldMk cId="3844599787" sldId="269"/>
            <ac:graphicFrameMk id="14" creationId="{37BD7A7D-00EA-878D-FFCE-78274376F25A}"/>
          </ac:graphicFrameMkLst>
        </pc:graphicFrameChg>
      </pc:sldChg>
      <pc:sldChg chg="modSp mod">
        <pc:chgData name="Dr. Raffay Zoltán" userId="3b1b2a3e-ec4a-4aa8-94e3-5e4ef067d11f" providerId="ADAL" clId="{9B6895D1-16F1-4810-BD7D-5738BD226D18}" dt="2025-01-17T12:08:46.233" v="1180" actId="20577"/>
        <pc:sldMkLst>
          <pc:docMk/>
          <pc:sldMk cId="2751980413" sldId="270"/>
        </pc:sldMkLst>
        <pc:spChg chg="mod">
          <ac:chgData name="Dr. Raffay Zoltán" userId="3b1b2a3e-ec4a-4aa8-94e3-5e4ef067d11f" providerId="ADAL" clId="{9B6895D1-16F1-4810-BD7D-5738BD226D18}" dt="2025-01-17T11:35:37.402" v="214" actId="6549"/>
          <ac:spMkLst>
            <pc:docMk/>
            <pc:sldMk cId="2751980413" sldId="270"/>
            <ac:spMk id="2" creationId="{717711F3-B6B6-5626-F025-0F609DF71F4F}"/>
          </ac:spMkLst>
        </pc:spChg>
        <pc:spChg chg="mod">
          <ac:chgData name="Dr. Raffay Zoltán" userId="3b1b2a3e-ec4a-4aa8-94e3-5e4ef067d11f" providerId="ADAL" clId="{9B6895D1-16F1-4810-BD7D-5738BD226D18}" dt="2025-01-17T12:08:46.233" v="1180" actId="20577"/>
          <ac:spMkLst>
            <pc:docMk/>
            <pc:sldMk cId="2751980413" sldId="270"/>
            <ac:spMk id="3" creationId="{4ECAD8B9-2FE6-7B96-F5C5-78D8683AE85D}"/>
          </ac:spMkLst>
        </pc:spChg>
      </pc:sldChg>
      <pc:sldChg chg="modSp mod">
        <pc:chgData name="Dr. Raffay Zoltán" userId="3b1b2a3e-ec4a-4aa8-94e3-5e4ef067d11f" providerId="ADAL" clId="{9B6895D1-16F1-4810-BD7D-5738BD226D18}" dt="2025-01-17T12:09:17.135" v="1189" actId="313"/>
        <pc:sldMkLst>
          <pc:docMk/>
          <pc:sldMk cId="1491250269" sldId="271"/>
        </pc:sldMkLst>
        <pc:spChg chg="mod">
          <ac:chgData name="Dr. Raffay Zoltán" userId="3b1b2a3e-ec4a-4aa8-94e3-5e4ef067d11f" providerId="ADAL" clId="{9B6895D1-16F1-4810-BD7D-5738BD226D18}" dt="2025-01-17T12:09:17.135" v="1189" actId="313"/>
          <ac:spMkLst>
            <pc:docMk/>
            <pc:sldMk cId="1491250269" sldId="271"/>
            <ac:spMk id="2" creationId="{717711F3-B6B6-5626-F025-0F609DF71F4F}"/>
          </ac:spMkLst>
        </pc:spChg>
        <pc:spChg chg="mod">
          <ac:chgData name="Dr. Raffay Zoltán" userId="3b1b2a3e-ec4a-4aa8-94e3-5e4ef067d11f" providerId="ADAL" clId="{9B6895D1-16F1-4810-BD7D-5738BD226D18}" dt="2025-01-17T11:48:00.882" v="353" actId="790"/>
          <ac:spMkLst>
            <pc:docMk/>
            <pc:sldMk cId="1491250269" sldId="271"/>
            <ac:spMk id="3" creationId="{4ECAD8B9-2FE6-7B96-F5C5-78D8683AE85D}"/>
          </ac:spMkLst>
        </pc:spChg>
      </pc:sldChg>
      <pc:sldChg chg="modSp mod">
        <pc:chgData name="Dr. Raffay Zoltán" userId="3b1b2a3e-ec4a-4aa8-94e3-5e4ef067d11f" providerId="ADAL" clId="{9B6895D1-16F1-4810-BD7D-5738BD226D18}" dt="2025-01-17T12:10:35.957" v="1196" actId="1076"/>
        <pc:sldMkLst>
          <pc:docMk/>
          <pc:sldMk cId="3746317021" sldId="272"/>
        </pc:sldMkLst>
        <pc:spChg chg="mod">
          <ac:chgData name="Dr. Raffay Zoltán" userId="3b1b2a3e-ec4a-4aa8-94e3-5e4ef067d11f" providerId="ADAL" clId="{9B6895D1-16F1-4810-BD7D-5738BD226D18}" dt="2025-01-17T12:10:34.544" v="1195" actId="14100"/>
          <ac:spMkLst>
            <pc:docMk/>
            <pc:sldMk cId="3746317021" sldId="272"/>
            <ac:spMk id="2" creationId="{717711F3-B6B6-5626-F025-0F609DF71F4F}"/>
          </ac:spMkLst>
        </pc:spChg>
        <pc:spChg chg="mod">
          <ac:chgData name="Dr. Raffay Zoltán" userId="3b1b2a3e-ec4a-4aa8-94e3-5e4ef067d11f" providerId="ADAL" clId="{9B6895D1-16F1-4810-BD7D-5738BD226D18}" dt="2025-01-17T12:10:35.957" v="1196" actId="1076"/>
          <ac:spMkLst>
            <pc:docMk/>
            <pc:sldMk cId="3746317021" sldId="272"/>
            <ac:spMk id="3" creationId="{4ECAD8B9-2FE6-7B96-F5C5-78D8683AE85D}"/>
          </ac:spMkLst>
        </pc:spChg>
      </pc:sldChg>
      <pc:sldChg chg="modSp mod">
        <pc:chgData name="Dr. Raffay Zoltán" userId="3b1b2a3e-ec4a-4aa8-94e3-5e4ef067d11f" providerId="ADAL" clId="{9B6895D1-16F1-4810-BD7D-5738BD226D18}" dt="2025-01-17T16:59:02.777" v="3071" actId="1076"/>
        <pc:sldMkLst>
          <pc:docMk/>
          <pc:sldMk cId="1936962120" sldId="274"/>
        </pc:sldMkLst>
        <pc:spChg chg="mod">
          <ac:chgData name="Dr. Raffay Zoltán" userId="3b1b2a3e-ec4a-4aa8-94e3-5e4ef067d11f" providerId="ADAL" clId="{9B6895D1-16F1-4810-BD7D-5738BD226D18}" dt="2025-01-17T16:59:02.777" v="3071" actId="1076"/>
          <ac:spMkLst>
            <pc:docMk/>
            <pc:sldMk cId="1936962120" sldId="274"/>
            <ac:spMk id="16" creationId="{C59F04D8-83DD-C2B7-199F-6703F0392664}"/>
          </ac:spMkLst>
        </pc:spChg>
        <pc:spChg chg="mod">
          <ac:chgData name="Dr. Raffay Zoltán" userId="3b1b2a3e-ec4a-4aa8-94e3-5e4ef067d11f" providerId="ADAL" clId="{9B6895D1-16F1-4810-BD7D-5738BD226D18}" dt="2025-01-17T12:11:15.076" v="1300" actId="20577"/>
          <ac:spMkLst>
            <pc:docMk/>
            <pc:sldMk cId="1936962120" sldId="274"/>
            <ac:spMk id="18" creationId="{2CD88E1D-6300-A6C3-3A01-D43E66D2C4FA}"/>
          </ac:spMkLst>
        </pc:spChg>
        <pc:graphicFrameChg chg="mod modGraphic">
          <ac:chgData name="Dr. Raffay Zoltán" userId="3b1b2a3e-ec4a-4aa8-94e3-5e4ef067d11f" providerId="ADAL" clId="{9B6895D1-16F1-4810-BD7D-5738BD226D18}" dt="2025-01-17T13:45:00.374" v="2996" actId="790"/>
          <ac:graphicFrameMkLst>
            <pc:docMk/>
            <pc:sldMk cId="1936962120" sldId="274"/>
            <ac:graphicFrameMk id="14" creationId="{610E1FEE-82BA-F3AB-D1C4-9A8B49D39AF9}"/>
          </ac:graphicFrameMkLst>
        </pc:graphicFrameChg>
      </pc:sldChg>
      <pc:sldChg chg="modSp mod">
        <pc:chgData name="Dr. Raffay Zoltán" userId="3b1b2a3e-ec4a-4aa8-94e3-5e4ef067d11f" providerId="ADAL" clId="{9B6895D1-16F1-4810-BD7D-5738BD226D18}" dt="2025-01-17T13:45:54.557" v="3007" actId="790"/>
        <pc:sldMkLst>
          <pc:docMk/>
          <pc:sldMk cId="1821304808" sldId="275"/>
        </pc:sldMkLst>
        <pc:spChg chg="mod">
          <ac:chgData name="Dr. Raffay Zoltán" userId="3b1b2a3e-ec4a-4aa8-94e3-5e4ef067d11f" providerId="ADAL" clId="{9B6895D1-16F1-4810-BD7D-5738BD226D18}" dt="2025-01-17T13:45:42.704" v="3005" actId="14100"/>
          <ac:spMkLst>
            <pc:docMk/>
            <pc:sldMk cId="1821304808" sldId="275"/>
            <ac:spMk id="2" creationId="{717711F3-B6B6-5626-F025-0F609DF71F4F}"/>
          </ac:spMkLst>
        </pc:spChg>
        <pc:spChg chg="mod">
          <ac:chgData name="Dr. Raffay Zoltán" userId="3b1b2a3e-ec4a-4aa8-94e3-5e4ef067d11f" providerId="ADAL" clId="{9B6895D1-16F1-4810-BD7D-5738BD226D18}" dt="2025-01-17T12:13:25.761" v="1410" actId="6549"/>
          <ac:spMkLst>
            <pc:docMk/>
            <pc:sldMk cId="1821304808" sldId="275"/>
            <ac:spMk id="3" creationId="{4ECAD8B9-2FE6-7B96-F5C5-78D8683AE85D}"/>
          </ac:spMkLst>
        </pc:spChg>
        <pc:graphicFrameChg chg="mod modGraphic">
          <ac:chgData name="Dr. Raffay Zoltán" userId="3b1b2a3e-ec4a-4aa8-94e3-5e4ef067d11f" providerId="ADAL" clId="{9B6895D1-16F1-4810-BD7D-5738BD226D18}" dt="2025-01-17T13:45:54.557" v="3007" actId="790"/>
          <ac:graphicFrameMkLst>
            <pc:docMk/>
            <pc:sldMk cId="1821304808" sldId="275"/>
            <ac:graphicFrameMk id="11" creationId="{D4893D97-9818-769B-60FA-E3C006178BA9}"/>
          </ac:graphicFrameMkLst>
        </pc:graphicFrameChg>
      </pc:sldChg>
      <pc:sldChg chg="modSp del mod">
        <pc:chgData name="Dr. Raffay Zoltán" userId="3b1b2a3e-ec4a-4aa8-94e3-5e4ef067d11f" providerId="ADAL" clId="{9B6895D1-16F1-4810-BD7D-5738BD226D18}" dt="2025-01-17T12:13:31.475" v="1411" actId="47"/>
        <pc:sldMkLst>
          <pc:docMk/>
          <pc:sldMk cId="4018327224" sldId="276"/>
        </pc:sldMkLst>
        <pc:spChg chg="mod">
          <ac:chgData name="Dr. Raffay Zoltán" userId="3b1b2a3e-ec4a-4aa8-94e3-5e4ef067d11f" providerId="ADAL" clId="{9B6895D1-16F1-4810-BD7D-5738BD226D18}" dt="2025-01-17T11:48:06.866" v="357" actId="790"/>
          <ac:spMkLst>
            <pc:docMk/>
            <pc:sldMk cId="4018327224" sldId="276"/>
            <ac:spMk id="3" creationId="{4ECAD8B9-2FE6-7B96-F5C5-78D8683AE85D}"/>
          </ac:spMkLst>
        </pc:spChg>
        <pc:spChg chg="mod">
          <ac:chgData name="Dr. Raffay Zoltán" userId="3b1b2a3e-ec4a-4aa8-94e3-5e4ef067d11f" providerId="ADAL" clId="{9B6895D1-16F1-4810-BD7D-5738BD226D18}" dt="2025-01-17T11:38:22.148" v="233" actId="6549"/>
          <ac:spMkLst>
            <pc:docMk/>
            <pc:sldMk cId="4018327224" sldId="276"/>
            <ac:spMk id="16" creationId="{B3382DD1-D0B8-B21A-4BE6-C783B8353563}"/>
          </ac:spMkLst>
        </pc:spChg>
      </pc:sldChg>
      <pc:sldChg chg="modSp mod">
        <pc:chgData name="Dr. Raffay Zoltán" userId="3b1b2a3e-ec4a-4aa8-94e3-5e4ef067d11f" providerId="ADAL" clId="{9B6895D1-16F1-4810-BD7D-5738BD226D18}" dt="2025-01-17T12:15:07.510" v="1476" actId="20577"/>
        <pc:sldMkLst>
          <pc:docMk/>
          <pc:sldMk cId="847526166" sldId="277"/>
        </pc:sldMkLst>
        <pc:spChg chg="mod">
          <ac:chgData name="Dr. Raffay Zoltán" userId="3b1b2a3e-ec4a-4aa8-94e3-5e4ef067d11f" providerId="ADAL" clId="{9B6895D1-16F1-4810-BD7D-5738BD226D18}" dt="2025-01-17T12:15:07.510" v="1476" actId="20577"/>
          <ac:spMkLst>
            <pc:docMk/>
            <pc:sldMk cId="847526166" sldId="277"/>
            <ac:spMk id="2" creationId="{717711F3-B6B6-5626-F025-0F609DF71F4F}"/>
          </ac:spMkLst>
        </pc:spChg>
        <pc:spChg chg="mod">
          <ac:chgData name="Dr. Raffay Zoltán" userId="3b1b2a3e-ec4a-4aa8-94e3-5e4ef067d11f" providerId="ADAL" clId="{9B6895D1-16F1-4810-BD7D-5738BD226D18}" dt="2025-01-17T12:14:19.737" v="1449" actId="14100"/>
          <ac:spMkLst>
            <pc:docMk/>
            <pc:sldMk cId="847526166" sldId="277"/>
            <ac:spMk id="3" creationId="{4ECAD8B9-2FE6-7B96-F5C5-78D8683AE85D}"/>
          </ac:spMkLst>
        </pc:spChg>
      </pc:sldChg>
      <pc:sldChg chg="modSp mod">
        <pc:chgData name="Dr. Raffay Zoltán" userId="3b1b2a3e-ec4a-4aa8-94e3-5e4ef067d11f" providerId="ADAL" clId="{9B6895D1-16F1-4810-BD7D-5738BD226D18}" dt="2025-01-17T12:16:01.759" v="1547" actId="14100"/>
        <pc:sldMkLst>
          <pc:docMk/>
          <pc:sldMk cId="3660547472" sldId="278"/>
        </pc:sldMkLst>
        <pc:spChg chg="mod">
          <ac:chgData name="Dr. Raffay Zoltán" userId="3b1b2a3e-ec4a-4aa8-94e3-5e4ef067d11f" providerId="ADAL" clId="{9B6895D1-16F1-4810-BD7D-5738BD226D18}" dt="2025-01-17T12:16:01.759" v="1547" actId="14100"/>
          <ac:spMkLst>
            <pc:docMk/>
            <pc:sldMk cId="3660547472" sldId="278"/>
            <ac:spMk id="2" creationId="{717711F3-B6B6-5626-F025-0F609DF71F4F}"/>
          </ac:spMkLst>
        </pc:spChg>
        <pc:spChg chg="mod">
          <ac:chgData name="Dr. Raffay Zoltán" userId="3b1b2a3e-ec4a-4aa8-94e3-5e4ef067d11f" providerId="ADAL" clId="{9B6895D1-16F1-4810-BD7D-5738BD226D18}" dt="2025-01-17T12:15:59.208" v="1546" actId="1076"/>
          <ac:spMkLst>
            <pc:docMk/>
            <pc:sldMk cId="3660547472" sldId="278"/>
            <ac:spMk id="3" creationId="{4ECAD8B9-2FE6-7B96-F5C5-78D8683AE85D}"/>
          </ac:spMkLst>
        </pc:spChg>
      </pc:sldChg>
      <pc:sldChg chg="modSp mod">
        <pc:chgData name="Dr. Raffay Zoltán" userId="3b1b2a3e-ec4a-4aa8-94e3-5e4ef067d11f" providerId="ADAL" clId="{9B6895D1-16F1-4810-BD7D-5738BD226D18}" dt="2025-01-17T13:47:19.024" v="3023" actId="1076"/>
        <pc:sldMkLst>
          <pc:docMk/>
          <pc:sldMk cId="3279057517" sldId="279"/>
        </pc:sldMkLst>
        <pc:spChg chg="mod">
          <ac:chgData name="Dr. Raffay Zoltán" userId="3b1b2a3e-ec4a-4aa8-94e3-5e4ef067d11f" providerId="ADAL" clId="{9B6895D1-16F1-4810-BD7D-5738BD226D18}" dt="2025-01-17T13:47:19.024" v="3023" actId="1076"/>
          <ac:spMkLst>
            <pc:docMk/>
            <pc:sldMk cId="3279057517" sldId="279"/>
            <ac:spMk id="2" creationId="{717711F3-B6B6-5626-F025-0F609DF71F4F}"/>
          </ac:spMkLst>
        </pc:spChg>
        <pc:spChg chg="mod">
          <ac:chgData name="Dr. Raffay Zoltán" userId="3b1b2a3e-ec4a-4aa8-94e3-5e4ef067d11f" providerId="ADAL" clId="{9B6895D1-16F1-4810-BD7D-5738BD226D18}" dt="2025-01-17T12:17:02.757" v="1674" actId="14100"/>
          <ac:spMkLst>
            <pc:docMk/>
            <pc:sldMk cId="3279057517" sldId="279"/>
            <ac:spMk id="3" creationId="{4ECAD8B9-2FE6-7B96-F5C5-78D8683AE85D}"/>
          </ac:spMkLst>
        </pc:spChg>
        <pc:graphicFrameChg chg="mod modGraphic">
          <ac:chgData name="Dr. Raffay Zoltán" userId="3b1b2a3e-ec4a-4aa8-94e3-5e4ef067d11f" providerId="ADAL" clId="{9B6895D1-16F1-4810-BD7D-5738BD226D18}" dt="2025-01-17T13:47:10.233" v="3021" actId="14734"/>
          <ac:graphicFrameMkLst>
            <pc:docMk/>
            <pc:sldMk cId="3279057517" sldId="279"/>
            <ac:graphicFrameMk id="11" creationId="{B60E2FF2-2DF7-84B0-2E01-B4373D6CF60B}"/>
          </ac:graphicFrameMkLst>
        </pc:graphicFrameChg>
      </pc:sldChg>
      <pc:sldChg chg="modSp mod">
        <pc:chgData name="Dr. Raffay Zoltán" userId="3b1b2a3e-ec4a-4aa8-94e3-5e4ef067d11f" providerId="ADAL" clId="{9B6895D1-16F1-4810-BD7D-5738BD226D18}" dt="2025-01-17T12:18:29.645" v="1718" actId="14100"/>
        <pc:sldMkLst>
          <pc:docMk/>
          <pc:sldMk cId="2027283227" sldId="280"/>
        </pc:sldMkLst>
        <pc:spChg chg="mod">
          <ac:chgData name="Dr. Raffay Zoltán" userId="3b1b2a3e-ec4a-4aa8-94e3-5e4ef067d11f" providerId="ADAL" clId="{9B6895D1-16F1-4810-BD7D-5738BD226D18}" dt="2025-01-17T12:18:29.645" v="1718" actId="14100"/>
          <ac:spMkLst>
            <pc:docMk/>
            <pc:sldMk cId="2027283227" sldId="280"/>
            <ac:spMk id="2" creationId="{717711F3-B6B6-5626-F025-0F609DF71F4F}"/>
          </ac:spMkLst>
        </pc:spChg>
        <pc:spChg chg="mod">
          <ac:chgData name="Dr. Raffay Zoltán" userId="3b1b2a3e-ec4a-4aa8-94e3-5e4ef067d11f" providerId="ADAL" clId="{9B6895D1-16F1-4810-BD7D-5738BD226D18}" dt="2025-01-17T12:18:12.769" v="1714" actId="6549"/>
          <ac:spMkLst>
            <pc:docMk/>
            <pc:sldMk cId="2027283227" sldId="280"/>
            <ac:spMk id="3" creationId="{4ECAD8B9-2FE6-7B96-F5C5-78D8683AE85D}"/>
          </ac:spMkLst>
        </pc:spChg>
      </pc:sldChg>
      <pc:sldChg chg="modSp mod">
        <pc:chgData name="Dr. Raffay Zoltán" userId="3b1b2a3e-ec4a-4aa8-94e3-5e4ef067d11f" providerId="ADAL" clId="{9B6895D1-16F1-4810-BD7D-5738BD226D18}" dt="2025-01-17T13:48:22.634" v="3039" actId="1076"/>
        <pc:sldMkLst>
          <pc:docMk/>
          <pc:sldMk cId="3511871705" sldId="281"/>
        </pc:sldMkLst>
        <pc:spChg chg="mod">
          <ac:chgData name="Dr. Raffay Zoltán" userId="3b1b2a3e-ec4a-4aa8-94e3-5e4ef067d11f" providerId="ADAL" clId="{9B6895D1-16F1-4810-BD7D-5738BD226D18}" dt="2025-01-17T13:48:22.634" v="3039" actId="1076"/>
          <ac:spMkLst>
            <pc:docMk/>
            <pc:sldMk cId="3511871705" sldId="281"/>
            <ac:spMk id="2" creationId="{717711F3-B6B6-5626-F025-0F609DF71F4F}"/>
          </ac:spMkLst>
        </pc:spChg>
        <pc:spChg chg="mod">
          <ac:chgData name="Dr. Raffay Zoltán" userId="3b1b2a3e-ec4a-4aa8-94e3-5e4ef067d11f" providerId="ADAL" clId="{9B6895D1-16F1-4810-BD7D-5738BD226D18}" dt="2025-01-17T12:18:45.917" v="1785" actId="27636"/>
          <ac:spMkLst>
            <pc:docMk/>
            <pc:sldMk cId="3511871705" sldId="281"/>
            <ac:spMk id="3" creationId="{4ECAD8B9-2FE6-7B96-F5C5-78D8683AE85D}"/>
          </ac:spMkLst>
        </pc:spChg>
        <pc:graphicFrameChg chg="mod modGraphic">
          <ac:chgData name="Dr. Raffay Zoltán" userId="3b1b2a3e-ec4a-4aa8-94e3-5e4ef067d11f" providerId="ADAL" clId="{9B6895D1-16F1-4810-BD7D-5738BD226D18}" dt="2025-01-17T13:48:03.678" v="3036" actId="1076"/>
          <ac:graphicFrameMkLst>
            <pc:docMk/>
            <pc:sldMk cId="3511871705" sldId="281"/>
            <ac:graphicFrameMk id="11" creationId="{511EB8FC-3BCB-1AB8-80DC-06E05DE9A835}"/>
          </ac:graphicFrameMkLst>
        </pc:graphicFrameChg>
      </pc:sldChg>
      <pc:sldChg chg="modSp mod">
        <pc:chgData name="Dr. Raffay Zoltán" userId="3b1b2a3e-ec4a-4aa8-94e3-5e4ef067d11f" providerId="ADAL" clId="{9B6895D1-16F1-4810-BD7D-5738BD226D18}" dt="2025-01-17T13:48:34.414" v="3042" actId="14734"/>
        <pc:sldMkLst>
          <pc:docMk/>
          <pc:sldMk cId="2891284653" sldId="282"/>
        </pc:sldMkLst>
        <pc:spChg chg="mod">
          <ac:chgData name="Dr. Raffay Zoltán" userId="3b1b2a3e-ec4a-4aa8-94e3-5e4ef067d11f" providerId="ADAL" clId="{9B6895D1-16F1-4810-BD7D-5738BD226D18}" dt="2025-01-17T12:19:38.813" v="1857" actId="14100"/>
          <ac:spMkLst>
            <pc:docMk/>
            <pc:sldMk cId="2891284653" sldId="282"/>
            <ac:spMk id="2" creationId="{717711F3-B6B6-5626-F025-0F609DF71F4F}"/>
          </ac:spMkLst>
        </pc:spChg>
        <pc:spChg chg="mod">
          <ac:chgData name="Dr. Raffay Zoltán" userId="3b1b2a3e-ec4a-4aa8-94e3-5e4ef067d11f" providerId="ADAL" clId="{9B6895D1-16F1-4810-BD7D-5738BD226D18}" dt="2025-01-17T12:19:33.941" v="1855" actId="14100"/>
          <ac:spMkLst>
            <pc:docMk/>
            <pc:sldMk cId="2891284653" sldId="282"/>
            <ac:spMk id="3" creationId="{4ECAD8B9-2FE6-7B96-F5C5-78D8683AE85D}"/>
          </ac:spMkLst>
        </pc:spChg>
        <pc:graphicFrameChg chg="mod modGraphic">
          <ac:chgData name="Dr. Raffay Zoltán" userId="3b1b2a3e-ec4a-4aa8-94e3-5e4ef067d11f" providerId="ADAL" clId="{9B6895D1-16F1-4810-BD7D-5738BD226D18}" dt="2025-01-17T13:48:34.414" v="3042" actId="14734"/>
          <ac:graphicFrameMkLst>
            <pc:docMk/>
            <pc:sldMk cId="2891284653" sldId="282"/>
            <ac:graphicFrameMk id="11" creationId="{B090C6B2-1DBA-FAEC-6A95-45085338CC67}"/>
          </ac:graphicFrameMkLst>
        </pc:graphicFrameChg>
      </pc:sldChg>
      <pc:sldChg chg="modSp mod">
        <pc:chgData name="Dr. Raffay Zoltán" userId="3b1b2a3e-ec4a-4aa8-94e3-5e4ef067d11f" providerId="ADAL" clId="{9B6895D1-16F1-4810-BD7D-5738BD226D18}" dt="2025-01-17T12:20:46.077" v="1955" actId="1076"/>
        <pc:sldMkLst>
          <pc:docMk/>
          <pc:sldMk cId="3321934417" sldId="283"/>
        </pc:sldMkLst>
        <pc:spChg chg="mod">
          <ac:chgData name="Dr. Raffay Zoltán" userId="3b1b2a3e-ec4a-4aa8-94e3-5e4ef067d11f" providerId="ADAL" clId="{9B6895D1-16F1-4810-BD7D-5738BD226D18}" dt="2025-01-17T12:20:13.265" v="1945" actId="255"/>
          <ac:spMkLst>
            <pc:docMk/>
            <pc:sldMk cId="3321934417" sldId="283"/>
            <ac:spMk id="2" creationId="{717711F3-B6B6-5626-F025-0F609DF71F4F}"/>
          </ac:spMkLst>
        </pc:spChg>
        <pc:spChg chg="mod">
          <ac:chgData name="Dr. Raffay Zoltán" userId="3b1b2a3e-ec4a-4aa8-94e3-5e4ef067d11f" providerId="ADAL" clId="{9B6895D1-16F1-4810-BD7D-5738BD226D18}" dt="2025-01-17T12:20:46.077" v="1955" actId="1076"/>
          <ac:spMkLst>
            <pc:docMk/>
            <pc:sldMk cId="3321934417" sldId="283"/>
            <ac:spMk id="3" creationId="{4ECAD8B9-2FE6-7B96-F5C5-78D8683AE85D}"/>
          </ac:spMkLst>
        </pc:spChg>
      </pc:sldChg>
      <pc:sldChg chg="modSp mod">
        <pc:chgData name="Dr. Raffay Zoltán" userId="3b1b2a3e-ec4a-4aa8-94e3-5e4ef067d11f" providerId="ADAL" clId="{9B6895D1-16F1-4810-BD7D-5738BD226D18}" dt="2025-01-17T12:33:49.857" v="2161" actId="14100"/>
        <pc:sldMkLst>
          <pc:docMk/>
          <pc:sldMk cId="974208392" sldId="284"/>
        </pc:sldMkLst>
        <pc:spChg chg="mod">
          <ac:chgData name="Dr. Raffay Zoltán" userId="3b1b2a3e-ec4a-4aa8-94e3-5e4ef067d11f" providerId="ADAL" clId="{9B6895D1-16F1-4810-BD7D-5738BD226D18}" dt="2025-01-17T12:21:35.142" v="1962" actId="14100"/>
          <ac:spMkLst>
            <pc:docMk/>
            <pc:sldMk cId="974208392" sldId="284"/>
            <ac:spMk id="2" creationId="{717711F3-B6B6-5626-F025-0F609DF71F4F}"/>
          </ac:spMkLst>
        </pc:spChg>
        <pc:spChg chg="mod">
          <ac:chgData name="Dr. Raffay Zoltán" userId="3b1b2a3e-ec4a-4aa8-94e3-5e4ef067d11f" providerId="ADAL" clId="{9B6895D1-16F1-4810-BD7D-5738BD226D18}" dt="2025-01-17T12:33:49.857" v="2161" actId="14100"/>
          <ac:spMkLst>
            <pc:docMk/>
            <pc:sldMk cId="974208392" sldId="284"/>
            <ac:spMk id="3" creationId="{4ECAD8B9-2FE6-7B96-F5C5-78D8683AE85D}"/>
          </ac:spMkLst>
        </pc:spChg>
      </pc:sldChg>
      <pc:sldChg chg="modSp mod">
        <pc:chgData name="Dr. Raffay Zoltán" userId="3b1b2a3e-ec4a-4aa8-94e3-5e4ef067d11f" providerId="ADAL" clId="{9B6895D1-16F1-4810-BD7D-5738BD226D18}" dt="2025-01-17T12:34:01.880" v="2167" actId="14100"/>
        <pc:sldMkLst>
          <pc:docMk/>
          <pc:sldMk cId="988446232" sldId="285"/>
        </pc:sldMkLst>
        <pc:spChg chg="mod">
          <ac:chgData name="Dr. Raffay Zoltán" userId="3b1b2a3e-ec4a-4aa8-94e3-5e4ef067d11f" providerId="ADAL" clId="{9B6895D1-16F1-4810-BD7D-5738BD226D18}" dt="2025-01-17T12:21:45.077" v="1965" actId="14100"/>
          <ac:spMkLst>
            <pc:docMk/>
            <pc:sldMk cId="988446232" sldId="285"/>
            <ac:spMk id="2" creationId="{717711F3-B6B6-5626-F025-0F609DF71F4F}"/>
          </ac:spMkLst>
        </pc:spChg>
        <pc:spChg chg="mod">
          <ac:chgData name="Dr. Raffay Zoltán" userId="3b1b2a3e-ec4a-4aa8-94e3-5e4ef067d11f" providerId="ADAL" clId="{9B6895D1-16F1-4810-BD7D-5738BD226D18}" dt="2025-01-17T12:34:01.880" v="2167" actId="14100"/>
          <ac:spMkLst>
            <pc:docMk/>
            <pc:sldMk cId="988446232" sldId="285"/>
            <ac:spMk id="3" creationId="{4ECAD8B9-2FE6-7B96-F5C5-78D8683AE85D}"/>
          </ac:spMkLst>
        </pc:spChg>
      </pc:sldChg>
      <pc:sldChg chg="modSp mod">
        <pc:chgData name="Dr. Raffay Zoltán" userId="3b1b2a3e-ec4a-4aa8-94e3-5e4ef067d11f" providerId="ADAL" clId="{9B6895D1-16F1-4810-BD7D-5738BD226D18}" dt="2025-01-17T12:22:29.109" v="2024" actId="14100"/>
        <pc:sldMkLst>
          <pc:docMk/>
          <pc:sldMk cId="636445896" sldId="286"/>
        </pc:sldMkLst>
        <pc:spChg chg="mod">
          <ac:chgData name="Dr. Raffay Zoltán" userId="3b1b2a3e-ec4a-4aa8-94e3-5e4ef067d11f" providerId="ADAL" clId="{9B6895D1-16F1-4810-BD7D-5738BD226D18}" dt="2025-01-17T12:22:29.109" v="2024" actId="14100"/>
          <ac:spMkLst>
            <pc:docMk/>
            <pc:sldMk cId="636445896" sldId="286"/>
            <ac:spMk id="2" creationId="{717711F3-B6B6-5626-F025-0F609DF71F4F}"/>
          </ac:spMkLst>
        </pc:spChg>
        <pc:spChg chg="mod">
          <ac:chgData name="Dr. Raffay Zoltán" userId="3b1b2a3e-ec4a-4aa8-94e3-5e4ef067d11f" providerId="ADAL" clId="{9B6895D1-16F1-4810-BD7D-5738BD226D18}" dt="2025-01-17T12:22:08.518" v="2014" actId="1076"/>
          <ac:spMkLst>
            <pc:docMk/>
            <pc:sldMk cId="636445896" sldId="286"/>
            <ac:spMk id="3" creationId="{4ECAD8B9-2FE6-7B96-F5C5-78D8683AE85D}"/>
          </ac:spMkLst>
        </pc:spChg>
      </pc:sldChg>
      <pc:sldChg chg="modSp mod">
        <pc:chgData name="Dr. Raffay Zoltán" userId="3b1b2a3e-ec4a-4aa8-94e3-5e4ef067d11f" providerId="ADAL" clId="{9B6895D1-16F1-4810-BD7D-5738BD226D18}" dt="2025-01-17T12:23:26.561" v="2119" actId="14100"/>
        <pc:sldMkLst>
          <pc:docMk/>
          <pc:sldMk cId="2072413693" sldId="287"/>
        </pc:sldMkLst>
        <pc:spChg chg="mod">
          <ac:chgData name="Dr. Raffay Zoltán" userId="3b1b2a3e-ec4a-4aa8-94e3-5e4ef067d11f" providerId="ADAL" clId="{9B6895D1-16F1-4810-BD7D-5738BD226D18}" dt="2025-01-17T12:23:26.561" v="2119" actId="14100"/>
          <ac:spMkLst>
            <pc:docMk/>
            <pc:sldMk cId="2072413693" sldId="287"/>
            <ac:spMk id="2" creationId="{717711F3-B6B6-5626-F025-0F609DF71F4F}"/>
          </ac:spMkLst>
        </pc:spChg>
        <pc:spChg chg="mod">
          <ac:chgData name="Dr. Raffay Zoltán" userId="3b1b2a3e-ec4a-4aa8-94e3-5e4ef067d11f" providerId="ADAL" clId="{9B6895D1-16F1-4810-BD7D-5738BD226D18}" dt="2025-01-17T12:23:16.182" v="2115" actId="27636"/>
          <ac:spMkLst>
            <pc:docMk/>
            <pc:sldMk cId="2072413693" sldId="287"/>
            <ac:spMk id="3" creationId="{4ECAD8B9-2FE6-7B96-F5C5-78D8683AE85D}"/>
          </ac:spMkLst>
        </pc:spChg>
      </pc:sldChg>
      <pc:sldChg chg="addSp delSp modSp mod">
        <pc:chgData name="Dr. Raffay Zoltán" userId="3b1b2a3e-ec4a-4aa8-94e3-5e4ef067d11f" providerId="ADAL" clId="{9B6895D1-16F1-4810-BD7D-5738BD226D18}" dt="2025-01-17T13:51:15.163" v="3055" actId="14100"/>
        <pc:sldMkLst>
          <pc:docMk/>
          <pc:sldMk cId="873614479" sldId="288"/>
        </pc:sldMkLst>
        <pc:spChg chg="mod">
          <ac:chgData name="Dr. Raffay Zoltán" userId="3b1b2a3e-ec4a-4aa8-94e3-5e4ef067d11f" providerId="ADAL" clId="{9B6895D1-16F1-4810-BD7D-5738BD226D18}" dt="2025-01-17T13:51:15.163" v="3055" actId="14100"/>
          <ac:spMkLst>
            <pc:docMk/>
            <pc:sldMk cId="873614479" sldId="288"/>
            <ac:spMk id="2" creationId="{717711F3-B6B6-5626-F025-0F609DF71F4F}"/>
          </ac:spMkLst>
        </pc:spChg>
        <pc:spChg chg="mod">
          <ac:chgData name="Dr. Raffay Zoltán" userId="3b1b2a3e-ec4a-4aa8-94e3-5e4ef067d11f" providerId="ADAL" clId="{9B6895D1-16F1-4810-BD7D-5738BD226D18}" dt="2025-01-17T13:51:01.299" v="3050" actId="14100"/>
          <ac:spMkLst>
            <pc:docMk/>
            <pc:sldMk cId="873614479" sldId="288"/>
            <ac:spMk id="3" creationId="{4ECAD8B9-2FE6-7B96-F5C5-78D8683AE85D}"/>
          </ac:spMkLst>
        </pc:spChg>
        <pc:spChg chg="add mod">
          <ac:chgData name="Dr. Raffay Zoltán" userId="3b1b2a3e-ec4a-4aa8-94e3-5e4ef067d11f" providerId="ADAL" clId="{9B6895D1-16F1-4810-BD7D-5738BD226D18}" dt="2025-01-17T13:50:32.933" v="3045" actId="1076"/>
          <ac:spMkLst>
            <pc:docMk/>
            <pc:sldMk cId="873614479" sldId="288"/>
            <ac:spMk id="11" creationId="{008B52E4-A8AD-821E-2E7F-7D08E5613B92}"/>
          </ac:spMkLst>
        </pc:spChg>
        <pc:spChg chg="add del mod">
          <ac:chgData name="Dr. Raffay Zoltán" userId="3b1b2a3e-ec4a-4aa8-94e3-5e4ef067d11f" providerId="ADAL" clId="{9B6895D1-16F1-4810-BD7D-5738BD226D18}" dt="2025-01-17T13:50:40.053" v="3047" actId="478"/>
          <ac:spMkLst>
            <pc:docMk/>
            <pc:sldMk cId="873614479" sldId="288"/>
            <ac:spMk id="14" creationId="{A6D323DD-6AF0-CD20-6629-DEF65184D99F}"/>
          </ac:spMkLst>
        </pc:spChg>
        <pc:graphicFrameChg chg="add mod">
          <ac:chgData name="Dr. Raffay Zoltán" userId="3b1b2a3e-ec4a-4aa8-94e3-5e4ef067d11f" providerId="ADAL" clId="{9B6895D1-16F1-4810-BD7D-5738BD226D18}" dt="2025-01-17T13:51:09.105" v="3053" actId="14100"/>
          <ac:graphicFrameMkLst>
            <pc:docMk/>
            <pc:sldMk cId="873614479" sldId="288"/>
            <ac:graphicFrameMk id="12" creationId="{7F6F46F1-F0E6-85DE-0BE5-32C247DB02FE}"/>
          </ac:graphicFrameMkLst>
        </pc:graphicFrameChg>
        <pc:picChg chg="del">
          <ac:chgData name="Dr. Raffay Zoltán" userId="3b1b2a3e-ec4a-4aa8-94e3-5e4ef067d11f" providerId="ADAL" clId="{9B6895D1-16F1-4810-BD7D-5738BD226D18}" dt="2025-01-17T13:50:27.363" v="3043" actId="478"/>
          <ac:picMkLst>
            <pc:docMk/>
            <pc:sldMk cId="873614479" sldId="288"/>
            <ac:picMk id="20" creationId="{0D281F14-2CB8-AFE0-638E-744545F8F84C}"/>
          </ac:picMkLst>
        </pc:picChg>
      </pc:sldChg>
      <pc:sldChg chg="modSp mod">
        <pc:chgData name="Dr. Raffay Zoltán" userId="3b1b2a3e-ec4a-4aa8-94e3-5e4ef067d11f" providerId="ADAL" clId="{9B6895D1-16F1-4810-BD7D-5738BD226D18}" dt="2025-01-17T12:26:02.186" v="2124" actId="14100"/>
        <pc:sldMkLst>
          <pc:docMk/>
          <pc:sldMk cId="2425051403" sldId="289"/>
        </pc:sldMkLst>
        <pc:spChg chg="mod">
          <ac:chgData name="Dr. Raffay Zoltán" userId="3b1b2a3e-ec4a-4aa8-94e3-5e4ef067d11f" providerId="ADAL" clId="{9B6895D1-16F1-4810-BD7D-5738BD226D18}" dt="2025-01-17T12:26:02.186" v="2124" actId="14100"/>
          <ac:spMkLst>
            <pc:docMk/>
            <pc:sldMk cId="2425051403" sldId="289"/>
            <ac:spMk id="2" creationId="{717711F3-B6B6-5626-F025-0F609DF71F4F}"/>
          </ac:spMkLst>
        </pc:spChg>
        <pc:spChg chg="mod">
          <ac:chgData name="Dr. Raffay Zoltán" userId="3b1b2a3e-ec4a-4aa8-94e3-5e4ef067d11f" providerId="ADAL" clId="{9B6895D1-16F1-4810-BD7D-5738BD226D18}" dt="2025-01-17T11:48:26.044" v="370" actId="790"/>
          <ac:spMkLst>
            <pc:docMk/>
            <pc:sldMk cId="2425051403" sldId="289"/>
            <ac:spMk id="3" creationId="{4ECAD8B9-2FE6-7B96-F5C5-78D8683AE85D}"/>
          </ac:spMkLst>
        </pc:spChg>
      </pc:sldChg>
      <pc:sldChg chg="modSp mod">
        <pc:chgData name="Dr. Raffay Zoltán" userId="3b1b2a3e-ec4a-4aa8-94e3-5e4ef067d11f" providerId="ADAL" clId="{9B6895D1-16F1-4810-BD7D-5738BD226D18}" dt="2025-01-17T11:49:43.776" v="395" actId="20577"/>
        <pc:sldMkLst>
          <pc:docMk/>
          <pc:sldMk cId="4293714799" sldId="314"/>
        </pc:sldMkLst>
        <pc:spChg chg="mod">
          <ac:chgData name="Dr. Raffay Zoltán" userId="3b1b2a3e-ec4a-4aa8-94e3-5e4ef067d11f" providerId="ADAL" clId="{9B6895D1-16F1-4810-BD7D-5738BD226D18}" dt="2025-01-17T11:49:43.776" v="395" actId="20577"/>
          <ac:spMkLst>
            <pc:docMk/>
            <pc:sldMk cId="4293714799" sldId="314"/>
            <ac:spMk id="2" creationId="{717711F3-B6B6-5626-F025-0F609DF71F4F}"/>
          </ac:spMkLst>
        </pc:spChg>
        <pc:spChg chg="mod">
          <ac:chgData name="Dr. Raffay Zoltán" userId="3b1b2a3e-ec4a-4aa8-94e3-5e4ef067d11f" providerId="ADAL" clId="{9B6895D1-16F1-4810-BD7D-5738BD226D18}" dt="2025-01-17T11:49:21.766" v="384" actId="1076"/>
          <ac:spMkLst>
            <pc:docMk/>
            <pc:sldMk cId="4293714799" sldId="314"/>
            <ac:spMk id="3" creationId="{4ECAD8B9-2FE6-7B96-F5C5-78D8683AE85D}"/>
          </ac:spMkLst>
        </pc:spChg>
      </pc:sldChg>
      <pc:sldChg chg="modSp mod">
        <pc:chgData name="Dr. Raffay Zoltán" userId="3b1b2a3e-ec4a-4aa8-94e3-5e4ef067d11f" providerId="ADAL" clId="{9B6895D1-16F1-4810-BD7D-5738BD226D18}" dt="2025-01-17T12:40:28.442" v="2193"/>
        <pc:sldMkLst>
          <pc:docMk/>
          <pc:sldMk cId="1052805828" sldId="315"/>
        </pc:sldMkLst>
        <pc:spChg chg="mod">
          <ac:chgData name="Dr. Raffay Zoltán" userId="3b1b2a3e-ec4a-4aa8-94e3-5e4ef067d11f" providerId="ADAL" clId="{9B6895D1-16F1-4810-BD7D-5738BD226D18}" dt="2025-01-17T11:50:38.510" v="402" actId="948"/>
          <ac:spMkLst>
            <pc:docMk/>
            <pc:sldMk cId="1052805828" sldId="315"/>
            <ac:spMk id="2" creationId="{717711F3-B6B6-5626-F025-0F609DF71F4F}"/>
          </ac:spMkLst>
        </pc:spChg>
        <pc:spChg chg="mod">
          <ac:chgData name="Dr. Raffay Zoltán" userId="3b1b2a3e-ec4a-4aa8-94e3-5e4ef067d11f" providerId="ADAL" clId="{9B6895D1-16F1-4810-BD7D-5738BD226D18}" dt="2025-01-17T11:50:43.965" v="403" actId="1076"/>
          <ac:spMkLst>
            <pc:docMk/>
            <pc:sldMk cId="1052805828" sldId="315"/>
            <ac:spMk id="3" creationId="{4ECAD8B9-2FE6-7B96-F5C5-78D8683AE85D}"/>
          </ac:spMkLst>
        </pc:spChg>
        <pc:spChg chg="mod">
          <ac:chgData name="Dr. Raffay Zoltán" userId="3b1b2a3e-ec4a-4aa8-94e3-5e4ef067d11f" providerId="ADAL" clId="{9B6895D1-16F1-4810-BD7D-5738BD226D18}" dt="2025-01-17T11:50:16.184" v="400" actId="948"/>
          <ac:spMkLst>
            <pc:docMk/>
            <pc:sldMk cId="1052805828" sldId="315"/>
            <ac:spMk id="14" creationId="{E519A02A-7D8E-76BD-4F7F-277BB7FF2600}"/>
          </ac:spMkLst>
        </pc:spChg>
        <pc:graphicFrameChg chg="mod modGraphic">
          <ac:chgData name="Dr. Raffay Zoltán" userId="3b1b2a3e-ec4a-4aa8-94e3-5e4ef067d11f" providerId="ADAL" clId="{9B6895D1-16F1-4810-BD7D-5738BD226D18}" dt="2025-01-17T12:40:28.442" v="2193"/>
          <ac:graphicFrameMkLst>
            <pc:docMk/>
            <pc:sldMk cId="1052805828" sldId="315"/>
            <ac:graphicFrameMk id="11" creationId="{E7A06EF6-C23E-51CC-D55F-6DAC3E8F8CE2}"/>
          </ac:graphicFrameMkLst>
        </pc:graphicFrameChg>
      </pc:sldChg>
      <pc:sldChg chg="modSp mod">
        <pc:chgData name="Dr. Raffay Zoltán" userId="3b1b2a3e-ec4a-4aa8-94e3-5e4ef067d11f" providerId="ADAL" clId="{9B6895D1-16F1-4810-BD7D-5738BD226D18}" dt="2025-01-17T12:57:02.072" v="2361" actId="3064"/>
        <pc:sldMkLst>
          <pc:docMk/>
          <pc:sldMk cId="1491414769" sldId="316"/>
        </pc:sldMkLst>
        <pc:spChg chg="mod">
          <ac:chgData name="Dr. Raffay Zoltán" userId="3b1b2a3e-ec4a-4aa8-94e3-5e4ef067d11f" providerId="ADAL" clId="{9B6895D1-16F1-4810-BD7D-5738BD226D18}" dt="2025-01-17T11:53:45.244" v="506" actId="14100"/>
          <ac:spMkLst>
            <pc:docMk/>
            <pc:sldMk cId="1491414769" sldId="316"/>
            <ac:spMk id="3" creationId="{4ECAD8B9-2FE6-7B96-F5C5-78D8683AE85D}"/>
          </ac:spMkLst>
        </pc:spChg>
        <pc:spChg chg="mod">
          <ac:chgData name="Dr. Raffay Zoltán" userId="3b1b2a3e-ec4a-4aa8-94e3-5e4ef067d11f" providerId="ADAL" clId="{9B6895D1-16F1-4810-BD7D-5738BD226D18}" dt="2025-01-17T11:25:23.879" v="124" actId="20577"/>
          <ac:spMkLst>
            <pc:docMk/>
            <pc:sldMk cId="1491414769" sldId="316"/>
            <ac:spMk id="12" creationId="{B5745A87-62F2-2254-8081-91683F7FFE62}"/>
          </ac:spMkLst>
        </pc:spChg>
        <pc:graphicFrameChg chg="mod modGraphic">
          <ac:chgData name="Dr. Raffay Zoltán" userId="3b1b2a3e-ec4a-4aa8-94e3-5e4ef067d11f" providerId="ADAL" clId="{9B6895D1-16F1-4810-BD7D-5738BD226D18}" dt="2025-01-17T12:57:02.072" v="2361" actId="3064"/>
          <ac:graphicFrameMkLst>
            <pc:docMk/>
            <pc:sldMk cId="1491414769" sldId="316"/>
            <ac:graphicFrameMk id="11" creationId="{272F54CA-A6D2-238C-BCD5-B4FF3532917E}"/>
          </ac:graphicFrameMkLst>
        </pc:graphicFrameChg>
      </pc:sldChg>
      <pc:sldChg chg="modSp mod">
        <pc:chgData name="Dr. Raffay Zoltán" userId="3b1b2a3e-ec4a-4aa8-94e3-5e4ef067d11f" providerId="ADAL" clId="{9B6895D1-16F1-4810-BD7D-5738BD226D18}" dt="2025-01-17T13:02:17.751" v="2566" actId="1076"/>
        <pc:sldMkLst>
          <pc:docMk/>
          <pc:sldMk cId="2659098678" sldId="317"/>
        </pc:sldMkLst>
        <pc:spChg chg="mod">
          <ac:chgData name="Dr. Raffay Zoltán" userId="3b1b2a3e-ec4a-4aa8-94e3-5e4ef067d11f" providerId="ADAL" clId="{9B6895D1-16F1-4810-BD7D-5738BD226D18}" dt="2025-01-17T13:01:48.582" v="2559" actId="1076"/>
          <ac:spMkLst>
            <pc:docMk/>
            <pc:sldMk cId="2659098678" sldId="317"/>
            <ac:spMk id="2" creationId="{717711F3-B6B6-5626-F025-0F609DF71F4F}"/>
          </ac:spMkLst>
        </pc:spChg>
        <pc:spChg chg="mod">
          <ac:chgData name="Dr. Raffay Zoltán" userId="3b1b2a3e-ec4a-4aa8-94e3-5e4ef067d11f" providerId="ADAL" clId="{9B6895D1-16F1-4810-BD7D-5738BD226D18}" dt="2025-01-17T11:54:02.240" v="527" actId="14100"/>
          <ac:spMkLst>
            <pc:docMk/>
            <pc:sldMk cId="2659098678" sldId="317"/>
            <ac:spMk id="3" creationId="{4ECAD8B9-2FE6-7B96-F5C5-78D8683AE85D}"/>
          </ac:spMkLst>
        </pc:spChg>
        <pc:graphicFrameChg chg="mod modGraphic">
          <ac:chgData name="Dr. Raffay Zoltán" userId="3b1b2a3e-ec4a-4aa8-94e3-5e4ef067d11f" providerId="ADAL" clId="{9B6895D1-16F1-4810-BD7D-5738BD226D18}" dt="2025-01-17T13:02:17.751" v="2566" actId="1076"/>
          <ac:graphicFrameMkLst>
            <pc:docMk/>
            <pc:sldMk cId="2659098678" sldId="317"/>
            <ac:graphicFrameMk id="11" creationId="{7A67D8B7-A8D4-F04D-4A82-5960A8A1882F}"/>
          </ac:graphicFrameMkLst>
        </pc:graphicFrameChg>
      </pc:sldChg>
      <pc:sldChg chg="modSp mod">
        <pc:chgData name="Dr. Raffay Zoltán" userId="3b1b2a3e-ec4a-4aa8-94e3-5e4ef067d11f" providerId="ADAL" clId="{9B6895D1-16F1-4810-BD7D-5738BD226D18}" dt="2025-01-17T13:33:02.025" v="2709" actId="1076"/>
        <pc:sldMkLst>
          <pc:docMk/>
          <pc:sldMk cId="2254181959" sldId="318"/>
        </pc:sldMkLst>
        <pc:spChg chg="mod">
          <ac:chgData name="Dr. Raffay Zoltán" userId="3b1b2a3e-ec4a-4aa8-94e3-5e4ef067d11f" providerId="ADAL" clId="{9B6895D1-16F1-4810-BD7D-5738BD226D18}" dt="2025-01-17T13:32:57.350" v="2708" actId="1076"/>
          <ac:spMkLst>
            <pc:docMk/>
            <pc:sldMk cId="2254181959" sldId="318"/>
            <ac:spMk id="2" creationId="{717711F3-B6B6-5626-F025-0F609DF71F4F}"/>
          </ac:spMkLst>
        </pc:spChg>
        <pc:spChg chg="mod">
          <ac:chgData name="Dr. Raffay Zoltán" userId="3b1b2a3e-ec4a-4aa8-94e3-5e4ef067d11f" providerId="ADAL" clId="{9B6895D1-16F1-4810-BD7D-5738BD226D18}" dt="2025-01-17T11:54:23.574" v="550" actId="1076"/>
          <ac:spMkLst>
            <pc:docMk/>
            <pc:sldMk cId="2254181959" sldId="318"/>
            <ac:spMk id="3" creationId="{4ECAD8B9-2FE6-7B96-F5C5-78D8683AE85D}"/>
          </ac:spMkLst>
        </pc:spChg>
        <pc:graphicFrameChg chg="mod modGraphic">
          <ac:chgData name="Dr. Raffay Zoltán" userId="3b1b2a3e-ec4a-4aa8-94e3-5e4ef067d11f" providerId="ADAL" clId="{9B6895D1-16F1-4810-BD7D-5738BD226D18}" dt="2025-01-17T13:33:02.025" v="2709" actId="1076"/>
          <ac:graphicFrameMkLst>
            <pc:docMk/>
            <pc:sldMk cId="2254181959" sldId="318"/>
            <ac:graphicFrameMk id="11" creationId="{7A4EB3CE-963A-F109-37F5-5E85792CC41B}"/>
          </ac:graphicFrameMkLst>
        </pc:graphicFrameChg>
      </pc:sldChg>
      <pc:sldChg chg="addSp delSp modSp mod">
        <pc:chgData name="Dr. Raffay Zoltán" userId="3b1b2a3e-ec4a-4aa8-94e3-5e4ef067d11f" providerId="ADAL" clId="{9B6895D1-16F1-4810-BD7D-5738BD226D18}" dt="2025-01-17T13:35:38.045" v="2838" actId="6549"/>
        <pc:sldMkLst>
          <pc:docMk/>
          <pc:sldMk cId="397198647" sldId="319"/>
        </pc:sldMkLst>
        <pc:spChg chg="add del mod">
          <ac:chgData name="Dr. Raffay Zoltán" userId="3b1b2a3e-ec4a-4aa8-94e3-5e4ef067d11f" providerId="ADAL" clId="{9B6895D1-16F1-4810-BD7D-5738BD226D18}" dt="2025-01-17T13:35:31.926" v="2836" actId="790"/>
          <ac:spMkLst>
            <pc:docMk/>
            <pc:sldMk cId="397198647" sldId="319"/>
            <ac:spMk id="2" creationId="{717711F3-B6B6-5626-F025-0F609DF71F4F}"/>
          </ac:spMkLst>
        </pc:spChg>
        <pc:spChg chg="mod">
          <ac:chgData name="Dr. Raffay Zoltán" userId="3b1b2a3e-ec4a-4aa8-94e3-5e4ef067d11f" providerId="ADAL" clId="{9B6895D1-16F1-4810-BD7D-5738BD226D18}" dt="2025-01-17T13:35:21.705" v="2832" actId="1076"/>
          <ac:spMkLst>
            <pc:docMk/>
            <pc:sldMk cId="397198647" sldId="319"/>
            <ac:spMk id="3" creationId="{4ECAD8B9-2FE6-7B96-F5C5-78D8683AE85D}"/>
          </ac:spMkLst>
        </pc:spChg>
        <pc:spChg chg="add del mod">
          <ac:chgData name="Dr. Raffay Zoltán" userId="3b1b2a3e-ec4a-4aa8-94e3-5e4ef067d11f" providerId="ADAL" clId="{9B6895D1-16F1-4810-BD7D-5738BD226D18}" dt="2025-01-17T11:55:22.474" v="597" actId="478"/>
          <ac:spMkLst>
            <pc:docMk/>
            <pc:sldMk cId="397198647" sldId="319"/>
            <ac:spMk id="14" creationId="{0F39B23C-58A8-E878-FD69-A1ACFCEC7D8C}"/>
          </ac:spMkLst>
        </pc:spChg>
        <pc:graphicFrameChg chg="mod modGraphic">
          <ac:chgData name="Dr. Raffay Zoltán" userId="3b1b2a3e-ec4a-4aa8-94e3-5e4ef067d11f" providerId="ADAL" clId="{9B6895D1-16F1-4810-BD7D-5738BD226D18}" dt="2025-01-17T13:35:38.045" v="2838" actId="6549"/>
          <ac:graphicFrameMkLst>
            <pc:docMk/>
            <pc:sldMk cId="397198647" sldId="319"/>
            <ac:graphicFrameMk id="11" creationId="{9EA71021-FCE9-4BDF-869E-FFFB67930513}"/>
          </ac:graphicFrameMkLst>
        </pc:graphicFrameChg>
      </pc:sldChg>
      <pc:sldChg chg="modSp mod">
        <pc:chgData name="Dr. Raffay Zoltán" userId="3b1b2a3e-ec4a-4aa8-94e3-5e4ef067d11f" providerId="ADAL" clId="{9B6895D1-16F1-4810-BD7D-5738BD226D18}" dt="2025-01-17T11:56:42.707" v="656" actId="1076"/>
        <pc:sldMkLst>
          <pc:docMk/>
          <pc:sldMk cId="1058059736" sldId="320"/>
        </pc:sldMkLst>
        <pc:spChg chg="mod">
          <ac:chgData name="Dr. Raffay Zoltán" userId="3b1b2a3e-ec4a-4aa8-94e3-5e4ef067d11f" providerId="ADAL" clId="{9B6895D1-16F1-4810-BD7D-5738BD226D18}" dt="2025-01-17T11:56:42.707" v="656" actId="1076"/>
          <ac:spMkLst>
            <pc:docMk/>
            <pc:sldMk cId="1058059736" sldId="320"/>
            <ac:spMk id="2" creationId="{717711F3-B6B6-5626-F025-0F609DF71F4F}"/>
          </ac:spMkLst>
        </pc:spChg>
        <pc:spChg chg="mod">
          <ac:chgData name="Dr. Raffay Zoltán" userId="3b1b2a3e-ec4a-4aa8-94e3-5e4ef067d11f" providerId="ADAL" clId="{9B6895D1-16F1-4810-BD7D-5738BD226D18}" dt="2025-01-17T11:56:38.092" v="654" actId="1076"/>
          <ac:spMkLst>
            <pc:docMk/>
            <pc:sldMk cId="1058059736" sldId="320"/>
            <ac:spMk id="3" creationId="{4ECAD8B9-2FE6-7B96-F5C5-78D8683AE85D}"/>
          </ac:spMkLst>
        </pc:spChg>
      </pc:sldChg>
      <pc:sldChg chg="modSp mod">
        <pc:chgData name="Dr. Raffay Zoltán" userId="3b1b2a3e-ec4a-4aa8-94e3-5e4ef067d11f" providerId="ADAL" clId="{9B6895D1-16F1-4810-BD7D-5738BD226D18}" dt="2025-01-17T11:58:11.887" v="706" actId="20577"/>
        <pc:sldMkLst>
          <pc:docMk/>
          <pc:sldMk cId="1129973355" sldId="321"/>
        </pc:sldMkLst>
        <pc:spChg chg="mod">
          <ac:chgData name="Dr. Raffay Zoltán" userId="3b1b2a3e-ec4a-4aa8-94e3-5e4ef067d11f" providerId="ADAL" clId="{9B6895D1-16F1-4810-BD7D-5738BD226D18}" dt="2025-01-17T11:58:11.887" v="706" actId="20577"/>
          <ac:spMkLst>
            <pc:docMk/>
            <pc:sldMk cId="1129973355" sldId="321"/>
            <ac:spMk id="2" creationId="{717711F3-B6B6-5626-F025-0F609DF71F4F}"/>
          </ac:spMkLst>
        </pc:spChg>
        <pc:spChg chg="mod">
          <ac:chgData name="Dr. Raffay Zoltán" userId="3b1b2a3e-ec4a-4aa8-94e3-5e4ef067d11f" providerId="ADAL" clId="{9B6895D1-16F1-4810-BD7D-5738BD226D18}" dt="2025-01-17T11:57:21.662" v="680" actId="1076"/>
          <ac:spMkLst>
            <pc:docMk/>
            <pc:sldMk cId="1129973355" sldId="321"/>
            <ac:spMk id="3" creationId="{4ECAD8B9-2FE6-7B96-F5C5-78D8683AE85D}"/>
          </ac:spMkLst>
        </pc:spChg>
      </pc:sldChg>
      <pc:sldChg chg="modSp mod">
        <pc:chgData name="Dr. Raffay Zoltán" userId="3b1b2a3e-ec4a-4aa8-94e3-5e4ef067d11f" providerId="ADAL" clId="{9B6895D1-16F1-4810-BD7D-5738BD226D18}" dt="2025-01-17T11:59:01.202" v="750" actId="20577"/>
        <pc:sldMkLst>
          <pc:docMk/>
          <pc:sldMk cId="3196325433" sldId="322"/>
        </pc:sldMkLst>
        <pc:spChg chg="mod">
          <ac:chgData name="Dr. Raffay Zoltán" userId="3b1b2a3e-ec4a-4aa8-94e3-5e4ef067d11f" providerId="ADAL" clId="{9B6895D1-16F1-4810-BD7D-5738BD226D18}" dt="2025-01-17T11:58:53.383" v="748" actId="948"/>
          <ac:spMkLst>
            <pc:docMk/>
            <pc:sldMk cId="3196325433" sldId="322"/>
            <ac:spMk id="2" creationId="{717711F3-B6B6-5626-F025-0F609DF71F4F}"/>
          </ac:spMkLst>
        </pc:spChg>
        <pc:spChg chg="mod">
          <ac:chgData name="Dr. Raffay Zoltán" userId="3b1b2a3e-ec4a-4aa8-94e3-5e4ef067d11f" providerId="ADAL" clId="{9B6895D1-16F1-4810-BD7D-5738BD226D18}" dt="2025-01-17T11:59:01.202" v="750" actId="20577"/>
          <ac:spMkLst>
            <pc:docMk/>
            <pc:sldMk cId="3196325433" sldId="322"/>
            <ac:spMk id="3" creationId="{4ECAD8B9-2FE6-7B96-F5C5-78D8683AE85D}"/>
          </ac:spMkLst>
        </pc:spChg>
      </pc:sldChg>
      <pc:sldChg chg="modSp mod">
        <pc:chgData name="Dr. Raffay Zoltán" userId="3b1b2a3e-ec4a-4aa8-94e3-5e4ef067d11f" providerId="ADAL" clId="{9B6895D1-16F1-4810-BD7D-5738BD226D18}" dt="2025-01-17T11:59:25.197" v="755" actId="14100"/>
        <pc:sldMkLst>
          <pc:docMk/>
          <pc:sldMk cId="2605096181" sldId="323"/>
        </pc:sldMkLst>
        <pc:spChg chg="mod">
          <ac:chgData name="Dr. Raffay Zoltán" userId="3b1b2a3e-ec4a-4aa8-94e3-5e4ef067d11f" providerId="ADAL" clId="{9B6895D1-16F1-4810-BD7D-5738BD226D18}" dt="2025-01-17T11:59:25.197" v="755" actId="14100"/>
          <ac:spMkLst>
            <pc:docMk/>
            <pc:sldMk cId="2605096181" sldId="323"/>
            <ac:spMk id="2" creationId="{717711F3-B6B6-5626-F025-0F609DF71F4F}"/>
          </ac:spMkLst>
        </pc:spChg>
        <pc:spChg chg="mod">
          <ac:chgData name="Dr. Raffay Zoltán" userId="3b1b2a3e-ec4a-4aa8-94e3-5e4ef067d11f" providerId="ADAL" clId="{9B6895D1-16F1-4810-BD7D-5738BD226D18}" dt="2025-01-17T11:59:04.901" v="751"/>
          <ac:spMkLst>
            <pc:docMk/>
            <pc:sldMk cId="2605096181" sldId="323"/>
            <ac:spMk id="3" creationId="{4ECAD8B9-2FE6-7B96-F5C5-78D8683AE85D}"/>
          </ac:spMkLst>
        </pc:spChg>
      </pc:sldChg>
      <pc:sldChg chg="modSp mod">
        <pc:chgData name="Dr. Raffay Zoltán" userId="3b1b2a3e-ec4a-4aa8-94e3-5e4ef067d11f" providerId="ADAL" clId="{9B6895D1-16F1-4810-BD7D-5738BD226D18}" dt="2025-01-17T12:04:18.861" v="933" actId="20577"/>
        <pc:sldMkLst>
          <pc:docMk/>
          <pc:sldMk cId="2187593764" sldId="324"/>
        </pc:sldMkLst>
        <pc:spChg chg="mod">
          <ac:chgData name="Dr. Raffay Zoltán" userId="3b1b2a3e-ec4a-4aa8-94e3-5e4ef067d11f" providerId="ADAL" clId="{9B6895D1-16F1-4810-BD7D-5738BD226D18}" dt="2025-01-17T12:04:08.581" v="931" actId="14100"/>
          <ac:spMkLst>
            <pc:docMk/>
            <pc:sldMk cId="2187593764" sldId="324"/>
            <ac:spMk id="2" creationId="{717711F3-B6B6-5626-F025-0F609DF71F4F}"/>
          </ac:spMkLst>
        </pc:spChg>
        <pc:spChg chg="mod">
          <ac:chgData name="Dr. Raffay Zoltán" userId="3b1b2a3e-ec4a-4aa8-94e3-5e4ef067d11f" providerId="ADAL" clId="{9B6895D1-16F1-4810-BD7D-5738BD226D18}" dt="2025-01-17T12:04:18.861" v="933" actId="20577"/>
          <ac:spMkLst>
            <pc:docMk/>
            <pc:sldMk cId="2187593764" sldId="324"/>
            <ac:spMk id="3" creationId="{4ECAD8B9-2FE6-7B96-F5C5-78D8683AE85D}"/>
          </ac:spMkLst>
        </pc:spChg>
      </pc:sldChg>
      <pc:sldChg chg="modSp mod">
        <pc:chgData name="Dr. Raffay Zoltán" userId="3b1b2a3e-ec4a-4aa8-94e3-5e4ef067d11f" providerId="ADAL" clId="{9B6895D1-16F1-4810-BD7D-5738BD226D18}" dt="2025-01-17T12:04:44.912" v="956" actId="20577"/>
        <pc:sldMkLst>
          <pc:docMk/>
          <pc:sldMk cId="3715304266" sldId="325"/>
        </pc:sldMkLst>
        <pc:spChg chg="mod">
          <ac:chgData name="Dr. Raffay Zoltán" userId="3b1b2a3e-ec4a-4aa8-94e3-5e4ef067d11f" providerId="ADAL" clId="{9B6895D1-16F1-4810-BD7D-5738BD226D18}" dt="2025-01-17T12:04:44.912" v="956" actId="20577"/>
          <ac:spMkLst>
            <pc:docMk/>
            <pc:sldMk cId="3715304266" sldId="325"/>
            <ac:spMk id="2" creationId="{717711F3-B6B6-5626-F025-0F609DF71F4F}"/>
          </ac:spMkLst>
        </pc:spChg>
        <pc:spChg chg="mod">
          <ac:chgData name="Dr. Raffay Zoltán" userId="3b1b2a3e-ec4a-4aa8-94e3-5e4ef067d11f" providerId="ADAL" clId="{9B6895D1-16F1-4810-BD7D-5738BD226D18}" dt="2025-01-17T12:04:27.637" v="947"/>
          <ac:spMkLst>
            <pc:docMk/>
            <pc:sldMk cId="3715304266" sldId="325"/>
            <ac:spMk id="3" creationId="{4ECAD8B9-2FE6-7B96-F5C5-78D8683AE85D}"/>
          </ac:spMkLst>
        </pc:spChg>
      </pc:sldChg>
      <pc:sldChg chg="modSp mod">
        <pc:chgData name="Dr. Raffay Zoltán" userId="3b1b2a3e-ec4a-4aa8-94e3-5e4ef067d11f" providerId="ADAL" clId="{9B6895D1-16F1-4810-BD7D-5738BD226D18}" dt="2025-01-17T12:05:18.095" v="967" actId="948"/>
        <pc:sldMkLst>
          <pc:docMk/>
          <pc:sldMk cId="1932961408" sldId="326"/>
        </pc:sldMkLst>
        <pc:spChg chg="mod">
          <ac:chgData name="Dr. Raffay Zoltán" userId="3b1b2a3e-ec4a-4aa8-94e3-5e4ef067d11f" providerId="ADAL" clId="{9B6895D1-16F1-4810-BD7D-5738BD226D18}" dt="2025-01-17T12:05:18.095" v="967" actId="948"/>
          <ac:spMkLst>
            <pc:docMk/>
            <pc:sldMk cId="1932961408" sldId="326"/>
            <ac:spMk id="2" creationId="{717711F3-B6B6-5626-F025-0F609DF71F4F}"/>
          </ac:spMkLst>
        </pc:spChg>
        <pc:spChg chg="mod">
          <ac:chgData name="Dr. Raffay Zoltán" userId="3b1b2a3e-ec4a-4aa8-94e3-5e4ef067d11f" providerId="ADAL" clId="{9B6895D1-16F1-4810-BD7D-5738BD226D18}" dt="2025-01-17T12:05:07.241" v="965" actId="14100"/>
          <ac:spMkLst>
            <pc:docMk/>
            <pc:sldMk cId="1932961408" sldId="326"/>
            <ac:spMk id="3" creationId="{4ECAD8B9-2FE6-7B96-F5C5-78D8683AE85D}"/>
          </ac:spMkLst>
        </pc:spChg>
      </pc:sldChg>
      <pc:sldChg chg="modSp mod">
        <pc:chgData name="Dr. Raffay Zoltán" userId="3b1b2a3e-ec4a-4aa8-94e3-5e4ef067d11f" providerId="ADAL" clId="{9B6895D1-16F1-4810-BD7D-5738BD226D18}" dt="2025-01-17T12:05:54.107" v="999" actId="1076"/>
        <pc:sldMkLst>
          <pc:docMk/>
          <pc:sldMk cId="3964346418" sldId="327"/>
        </pc:sldMkLst>
        <pc:spChg chg="mod">
          <ac:chgData name="Dr. Raffay Zoltán" userId="3b1b2a3e-ec4a-4aa8-94e3-5e4ef067d11f" providerId="ADAL" clId="{9B6895D1-16F1-4810-BD7D-5738BD226D18}" dt="2025-01-17T12:05:54.107" v="999" actId="1076"/>
          <ac:spMkLst>
            <pc:docMk/>
            <pc:sldMk cId="3964346418" sldId="327"/>
            <ac:spMk id="2" creationId="{717711F3-B6B6-5626-F025-0F609DF71F4F}"/>
          </ac:spMkLst>
        </pc:spChg>
        <pc:spChg chg="mod">
          <ac:chgData name="Dr. Raffay Zoltán" userId="3b1b2a3e-ec4a-4aa8-94e3-5e4ef067d11f" providerId="ADAL" clId="{9B6895D1-16F1-4810-BD7D-5738BD226D18}" dt="2025-01-17T12:05:27.084" v="987" actId="20577"/>
          <ac:spMkLst>
            <pc:docMk/>
            <pc:sldMk cId="3964346418" sldId="327"/>
            <ac:spMk id="3" creationId="{4ECAD8B9-2FE6-7B96-F5C5-78D8683AE85D}"/>
          </ac:spMkLst>
        </pc:spChg>
      </pc:sldChg>
      <pc:sldChg chg="modSp mod">
        <pc:chgData name="Dr. Raffay Zoltán" userId="3b1b2a3e-ec4a-4aa8-94e3-5e4ef067d11f" providerId="ADAL" clId="{9B6895D1-16F1-4810-BD7D-5738BD226D18}" dt="2025-01-17T16:57:35.142" v="3059" actId="790"/>
        <pc:sldMkLst>
          <pc:docMk/>
          <pc:sldMk cId="2787729993" sldId="328"/>
        </pc:sldMkLst>
        <pc:spChg chg="mod">
          <ac:chgData name="Dr. Raffay Zoltán" userId="3b1b2a3e-ec4a-4aa8-94e3-5e4ef067d11f" providerId="ADAL" clId="{9B6895D1-16F1-4810-BD7D-5738BD226D18}" dt="2025-01-17T16:57:35.142" v="3059" actId="790"/>
          <ac:spMkLst>
            <pc:docMk/>
            <pc:sldMk cId="2787729993" sldId="328"/>
            <ac:spMk id="2" creationId="{717711F3-B6B6-5626-F025-0F609DF71F4F}"/>
          </ac:spMkLst>
        </pc:spChg>
        <pc:spChg chg="mod">
          <ac:chgData name="Dr. Raffay Zoltán" userId="3b1b2a3e-ec4a-4aa8-94e3-5e4ef067d11f" providerId="ADAL" clId="{9B6895D1-16F1-4810-BD7D-5738BD226D18}" dt="2025-01-17T12:06:42.761" v="1063" actId="1076"/>
          <ac:spMkLst>
            <pc:docMk/>
            <pc:sldMk cId="2787729993" sldId="328"/>
            <ac:spMk id="3" creationId="{4ECAD8B9-2FE6-7B96-F5C5-78D8683AE85D}"/>
          </ac:spMkLst>
        </pc:spChg>
      </pc:sldChg>
      <pc:sldChg chg="modSp mod">
        <pc:chgData name="Dr. Raffay Zoltán" userId="3b1b2a3e-ec4a-4aa8-94e3-5e4ef067d11f" providerId="ADAL" clId="{9B6895D1-16F1-4810-BD7D-5738BD226D18}" dt="2025-01-17T12:07:23.449" v="1098" actId="20577"/>
        <pc:sldMkLst>
          <pc:docMk/>
          <pc:sldMk cId="1660287559" sldId="329"/>
        </pc:sldMkLst>
        <pc:spChg chg="mod">
          <ac:chgData name="Dr. Raffay Zoltán" userId="3b1b2a3e-ec4a-4aa8-94e3-5e4ef067d11f" providerId="ADAL" clId="{9B6895D1-16F1-4810-BD7D-5738BD226D18}" dt="2025-01-17T12:07:23.449" v="1098" actId="20577"/>
          <ac:spMkLst>
            <pc:docMk/>
            <pc:sldMk cId="1660287559" sldId="329"/>
            <ac:spMk id="2" creationId="{717711F3-B6B6-5626-F025-0F609DF71F4F}"/>
          </ac:spMkLst>
        </pc:spChg>
        <pc:spChg chg="mod">
          <ac:chgData name="Dr. Raffay Zoltán" userId="3b1b2a3e-ec4a-4aa8-94e3-5e4ef067d11f" providerId="ADAL" clId="{9B6895D1-16F1-4810-BD7D-5738BD226D18}" dt="2025-01-17T12:07:14.665" v="1094" actId="20577"/>
          <ac:spMkLst>
            <pc:docMk/>
            <pc:sldMk cId="1660287559" sldId="329"/>
            <ac:spMk id="3" creationId="{4ECAD8B9-2FE6-7B96-F5C5-78D8683AE85D}"/>
          </ac:spMkLst>
        </pc:spChg>
      </pc:sldChg>
      <pc:sldChg chg="modSp mod">
        <pc:chgData name="Dr. Raffay Zoltán" userId="3b1b2a3e-ec4a-4aa8-94e3-5e4ef067d11f" providerId="ADAL" clId="{9B6895D1-16F1-4810-BD7D-5738BD226D18}" dt="2025-01-17T16:57:44.111" v="3060" actId="14100"/>
        <pc:sldMkLst>
          <pc:docMk/>
          <pc:sldMk cId="2324373152" sldId="330"/>
        </pc:sldMkLst>
        <pc:spChg chg="mod">
          <ac:chgData name="Dr. Raffay Zoltán" userId="3b1b2a3e-ec4a-4aa8-94e3-5e4ef067d11f" providerId="ADAL" clId="{9B6895D1-16F1-4810-BD7D-5738BD226D18}" dt="2025-01-17T16:57:44.111" v="3060" actId="14100"/>
          <ac:spMkLst>
            <pc:docMk/>
            <pc:sldMk cId="2324373152" sldId="330"/>
            <ac:spMk id="2" creationId="{717711F3-B6B6-5626-F025-0F609DF71F4F}"/>
          </ac:spMkLst>
        </pc:spChg>
        <pc:spChg chg="mod">
          <ac:chgData name="Dr. Raffay Zoltán" userId="3b1b2a3e-ec4a-4aa8-94e3-5e4ef067d11f" providerId="ADAL" clId="{9B6895D1-16F1-4810-BD7D-5738BD226D18}" dt="2025-01-17T12:07:41.316" v="1131" actId="14100"/>
          <ac:spMkLst>
            <pc:docMk/>
            <pc:sldMk cId="2324373152" sldId="330"/>
            <ac:spMk id="3" creationId="{4ECAD8B9-2FE6-7B96-F5C5-78D8683AE85D}"/>
          </ac:spMkLst>
        </pc:spChg>
      </pc:sldChg>
      <pc:sldChg chg="modSp mod">
        <pc:chgData name="Dr. Raffay Zoltán" userId="3b1b2a3e-ec4a-4aa8-94e3-5e4ef067d11f" providerId="ADAL" clId="{9B6895D1-16F1-4810-BD7D-5738BD226D18}" dt="2025-01-17T16:58:39.902" v="3070" actId="1076"/>
        <pc:sldMkLst>
          <pc:docMk/>
          <pc:sldMk cId="587713501" sldId="331"/>
        </pc:sldMkLst>
        <pc:spChg chg="mod">
          <ac:chgData name="Dr. Raffay Zoltán" userId="3b1b2a3e-ec4a-4aa8-94e3-5e4ef067d11f" providerId="ADAL" clId="{9B6895D1-16F1-4810-BD7D-5738BD226D18}" dt="2025-01-17T16:58:10.372" v="3065" actId="14100"/>
          <ac:spMkLst>
            <pc:docMk/>
            <pc:sldMk cId="587713501" sldId="331"/>
            <ac:spMk id="3" creationId="{4ECAD8B9-2FE6-7B96-F5C5-78D8683AE85D}"/>
          </ac:spMkLst>
        </pc:spChg>
        <pc:graphicFrameChg chg="mod modGraphic">
          <ac:chgData name="Dr. Raffay Zoltán" userId="3b1b2a3e-ec4a-4aa8-94e3-5e4ef067d11f" providerId="ADAL" clId="{9B6895D1-16F1-4810-BD7D-5738BD226D18}" dt="2025-01-17T16:58:39.902" v="3070" actId="1076"/>
          <ac:graphicFrameMkLst>
            <pc:docMk/>
            <pc:sldMk cId="587713501" sldId="331"/>
            <ac:graphicFrameMk id="14" creationId="{426689F4-F8EA-23B8-A2F4-E58BD30BA68F}"/>
          </ac:graphicFrameMkLst>
        </pc:graphicFrameChg>
        <pc:picChg chg="mod">
          <ac:chgData name="Dr. Raffay Zoltán" userId="3b1b2a3e-ec4a-4aa8-94e3-5e4ef067d11f" providerId="ADAL" clId="{9B6895D1-16F1-4810-BD7D-5738BD226D18}" dt="2025-01-17T16:57:52.642" v="3061" actId="1076"/>
          <ac:picMkLst>
            <pc:docMk/>
            <pc:sldMk cId="587713501" sldId="331"/>
            <ac:picMk id="4" creationId="{A7A68158-E6C0-41F7-DE86-63A4D25F41F3}"/>
          </ac:picMkLst>
        </pc:picChg>
        <pc:picChg chg="mod">
          <ac:chgData name="Dr. Raffay Zoltán" userId="3b1b2a3e-ec4a-4aa8-94e3-5e4ef067d11f" providerId="ADAL" clId="{9B6895D1-16F1-4810-BD7D-5738BD226D18}" dt="2025-01-17T16:57:52.642" v="3061" actId="1076"/>
          <ac:picMkLst>
            <pc:docMk/>
            <pc:sldMk cId="587713501" sldId="331"/>
            <ac:picMk id="5" creationId="{91B0CC2C-158C-34CE-8CDB-4935266A13E6}"/>
          </ac:picMkLst>
        </pc:picChg>
        <pc:picChg chg="mod">
          <ac:chgData name="Dr. Raffay Zoltán" userId="3b1b2a3e-ec4a-4aa8-94e3-5e4ef067d11f" providerId="ADAL" clId="{9B6895D1-16F1-4810-BD7D-5738BD226D18}" dt="2025-01-17T16:57:52.642" v="3061" actId="1076"/>
          <ac:picMkLst>
            <pc:docMk/>
            <pc:sldMk cId="587713501" sldId="331"/>
            <ac:picMk id="6" creationId="{518EBE9F-FDD2-2BF9-3380-DA6DCA5DD250}"/>
          </ac:picMkLst>
        </pc:picChg>
        <pc:picChg chg="mod">
          <ac:chgData name="Dr. Raffay Zoltán" userId="3b1b2a3e-ec4a-4aa8-94e3-5e4ef067d11f" providerId="ADAL" clId="{9B6895D1-16F1-4810-BD7D-5738BD226D18}" dt="2025-01-17T16:57:52.642" v="3061" actId="1076"/>
          <ac:picMkLst>
            <pc:docMk/>
            <pc:sldMk cId="587713501" sldId="331"/>
            <ac:picMk id="7" creationId="{6F7D4F0B-C43D-D444-E1BD-AB72A6EDEB6F}"/>
          </ac:picMkLst>
        </pc:picChg>
        <pc:picChg chg="mod">
          <ac:chgData name="Dr. Raffay Zoltán" userId="3b1b2a3e-ec4a-4aa8-94e3-5e4ef067d11f" providerId="ADAL" clId="{9B6895D1-16F1-4810-BD7D-5738BD226D18}" dt="2025-01-17T16:57:52.642" v="3061" actId="1076"/>
          <ac:picMkLst>
            <pc:docMk/>
            <pc:sldMk cId="587713501" sldId="331"/>
            <ac:picMk id="8" creationId="{025BB3FE-6C92-9A5E-3971-AB3BEC9A0C0A}"/>
          </ac:picMkLst>
        </pc:picChg>
        <pc:picChg chg="mod">
          <ac:chgData name="Dr. Raffay Zoltán" userId="3b1b2a3e-ec4a-4aa8-94e3-5e4ef067d11f" providerId="ADAL" clId="{9B6895D1-16F1-4810-BD7D-5738BD226D18}" dt="2025-01-17T16:57:52.642" v="3061" actId="1076"/>
          <ac:picMkLst>
            <pc:docMk/>
            <pc:sldMk cId="587713501" sldId="331"/>
            <ac:picMk id="9" creationId="{52B92344-0581-6BCB-CC4F-41942EB52512}"/>
          </ac:picMkLst>
        </pc:picChg>
        <pc:picChg chg="mod">
          <ac:chgData name="Dr. Raffay Zoltán" userId="3b1b2a3e-ec4a-4aa8-94e3-5e4ef067d11f" providerId="ADAL" clId="{9B6895D1-16F1-4810-BD7D-5738BD226D18}" dt="2025-01-17T16:57:52.642" v="3061" actId="1076"/>
          <ac:picMkLst>
            <pc:docMk/>
            <pc:sldMk cId="587713501" sldId="331"/>
            <ac:picMk id="10" creationId="{9371F714-E3D9-983A-1253-95E8E5FDCF5B}"/>
          </ac:picMkLst>
        </pc:picChg>
        <pc:picChg chg="mod">
          <ac:chgData name="Dr. Raffay Zoltán" userId="3b1b2a3e-ec4a-4aa8-94e3-5e4ef067d11f" providerId="ADAL" clId="{9B6895D1-16F1-4810-BD7D-5738BD226D18}" dt="2025-01-17T16:57:52.642" v="3061" actId="1076"/>
          <ac:picMkLst>
            <pc:docMk/>
            <pc:sldMk cId="587713501" sldId="331"/>
            <ac:picMk id="13" creationId="{88A1AAEC-1AB9-6B7F-7712-0560FF3411C3}"/>
          </ac:picMkLst>
        </pc:picChg>
      </pc:sldChg>
      <pc:sldChg chg="modSp mod">
        <pc:chgData name="Dr. Raffay Zoltán" userId="3b1b2a3e-ec4a-4aa8-94e3-5e4ef067d11f" providerId="ADAL" clId="{9B6895D1-16F1-4810-BD7D-5738BD226D18}" dt="2025-01-17T12:08:07.799" v="1141" actId="1076"/>
        <pc:sldMkLst>
          <pc:docMk/>
          <pc:sldMk cId="1281149910" sldId="332"/>
        </pc:sldMkLst>
        <pc:spChg chg="mod">
          <ac:chgData name="Dr. Raffay Zoltán" userId="3b1b2a3e-ec4a-4aa8-94e3-5e4ef067d11f" providerId="ADAL" clId="{9B6895D1-16F1-4810-BD7D-5738BD226D18}" dt="2025-01-17T12:08:05.594" v="1140" actId="1076"/>
          <ac:spMkLst>
            <pc:docMk/>
            <pc:sldMk cId="1281149910" sldId="332"/>
            <ac:spMk id="2" creationId="{717711F3-B6B6-5626-F025-0F609DF71F4F}"/>
          </ac:spMkLst>
        </pc:spChg>
        <pc:spChg chg="mod">
          <ac:chgData name="Dr. Raffay Zoltán" userId="3b1b2a3e-ec4a-4aa8-94e3-5e4ef067d11f" providerId="ADAL" clId="{9B6895D1-16F1-4810-BD7D-5738BD226D18}" dt="2025-01-17T12:08:07.799" v="1141" actId="1076"/>
          <ac:spMkLst>
            <pc:docMk/>
            <pc:sldMk cId="1281149910" sldId="332"/>
            <ac:spMk id="3" creationId="{4ECAD8B9-2FE6-7B96-F5C5-78D8683AE85D}"/>
          </ac:spMkLst>
        </pc:spChg>
      </pc:sldChg>
      <pc:sldChg chg="modSp mod">
        <pc:chgData name="Dr. Raffay Zoltán" userId="3b1b2a3e-ec4a-4aa8-94e3-5e4ef067d11f" providerId="ADAL" clId="{9B6895D1-16F1-4810-BD7D-5738BD226D18}" dt="2025-01-17T12:09:05.730" v="1184" actId="1076"/>
        <pc:sldMkLst>
          <pc:docMk/>
          <pc:sldMk cId="924655828" sldId="333"/>
        </pc:sldMkLst>
        <pc:spChg chg="mod">
          <ac:chgData name="Dr. Raffay Zoltán" userId="3b1b2a3e-ec4a-4aa8-94e3-5e4ef067d11f" providerId="ADAL" clId="{9B6895D1-16F1-4810-BD7D-5738BD226D18}" dt="2025-01-17T12:09:02.505" v="1183" actId="948"/>
          <ac:spMkLst>
            <pc:docMk/>
            <pc:sldMk cId="924655828" sldId="333"/>
            <ac:spMk id="2" creationId="{717711F3-B6B6-5626-F025-0F609DF71F4F}"/>
          </ac:spMkLst>
        </pc:spChg>
        <pc:spChg chg="mod">
          <ac:chgData name="Dr. Raffay Zoltán" userId="3b1b2a3e-ec4a-4aa8-94e3-5e4ef067d11f" providerId="ADAL" clId="{9B6895D1-16F1-4810-BD7D-5738BD226D18}" dt="2025-01-17T12:09:05.730" v="1184" actId="1076"/>
          <ac:spMkLst>
            <pc:docMk/>
            <pc:sldMk cId="924655828" sldId="333"/>
            <ac:spMk id="3" creationId="{4ECAD8B9-2FE6-7B96-F5C5-78D8683AE85D}"/>
          </ac:spMkLst>
        </pc:spChg>
      </pc:sldChg>
      <pc:sldChg chg="modSp mod">
        <pc:chgData name="Dr. Raffay Zoltán" userId="3b1b2a3e-ec4a-4aa8-94e3-5e4ef067d11f" providerId="ADAL" clId="{9B6895D1-16F1-4810-BD7D-5738BD226D18}" dt="2025-01-17T12:26:19.664" v="2129" actId="14100"/>
        <pc:sldMkLst>
          <pc:docMk/>
          <pc:sldMk cId="3022550512" sldId="334"/>
        </pc:sldMkLst>
        <pc:spChg chg="mod">
          <ac:chgData name="Dr. Raffay Zoltán" userId="3b1b2a3e-ec4a-4aa8-94e3-5e4ef067d11f" providerId="ADAL" clId="{9B6895D1-16F1-4810-BD7D-5738BD226D18}" dt="2025-01-17T12:26:19.664" v="2129" actId="14100"/>
          <ac:spMkLst>
            <pc:docMk/>
            <pc:sldMk cId="3022550512" sldId="334"/>
            <ac:spMk id="2" creationId="{717711F3-B6B6-5626-F025-0F609DF71F4F}"/>
          </ac:spMkLst>
        </pc:spChg>
        <pc:spChg chg="mod">
          <ac:chgData name="Dr. Raffay Zoltán" userId="3b1b2a3e-ec4a-4aa8-94e3-5e4ef067d11f" providerId="ADAL" clId="{9B6895D1-16F1-4810-BD7D-5738BD226D18}" dt="2025-01-17T12:26:09.041" v="2125" actId="1076"/>
          <ac:spMkLst>
            <pc:docMk/>
            <pc:sldMk cId="3022550512" sldId="334"/>
            <ac:spMk id="3" creationId="{4ECAD8B9-2FE6-7B96-F5C5-78D8683AE85D}"/>
          </ac:spMkLst>
        </pc:spChg>
      </pc:sldChg>
      <pc:sldChg chg="modSp mod">
        <pc:chgData name="Dr. Raffay Zoltán" userId="3b1b2a3e-ec4a-4aa8-94e3-5e4ef067d11f" providerId="ADAL" clId="{9B6895D1-16F1-4810-BD7D-5738BD226D18}" dt="2025-01-17T12:26:53.248" v="2140" actId="1076"/>
        <pc:sldMkLst>
          <pc:docMk/>
          <pc:sldMk cId="3143957682" sldId="335"/>
        </pc:sldMkLst>
        <pc:spChg chg="mod">
          <ac:chgData name="Dr. Raffay Zoltán" userId="3b1b2a3e-ec4a-4aa8-94e3-5e4ef067d11f" providerId="ADAL" clId="{9B6895D1-16F1-4810-BD7D-5738BD226D18}" dt="2025-01-17T12:26:53.248" v="2140" actId="1076"/>
          <ac:spMkLst>
            <pc:docMk/>
            <pc:sldMk cId="3143957682" sldId="335"/>
            <ac:spMk id="2" creationId="{717711F3-B6B6-5626-F025-0F609DF71F4F}"/>
          </ac:spMkLst>
        </pc:spChg>
        <pc:spChg chg="mod">
          <ac:chgData name="Dr. Raffay Zoltán" userId="3b1b2a3e-ec4a-4aa8-94e3-5e4ef067d11f" providerId="ADAL" clId="{9B6895D1-16F1-4810-BD7D-5738BD226D18}" dt="2025-01-17T12:26:33.724" v="2135" actId="1076"/>
          <ac:spMkLst>
            <pc:docMk/>
            <pc:sldMk cId="3143957682" sldId="335"/>
            <ac:spMk id="3" creationId="{4ECAD8B9-2FE6-7B96-F5C5-78D8683AE85D}"/>
          </ac:spMkLst>
        </pc:spChg>
        <pc:picChg chg="mod">
          <ac:chgData name="Dr. Raffay Zoltán" userId="3b1b2a3e-ec4a-4aa8-94e3-5e4ef067d11f" providerId="ADAL" clId="{9B6895D1-16F1-4810-BD7D-5738BD226D18}" dt="2025-01-17T12:26:27.334" v="2132" actId="1076"/>
          <ac:picMkLst>
            <pc:docMk/>
            <pc:sldMk cId="3143957682" sldId="335"/>
            <ac:picMk id="13" creationId="{88A1AAEC-1AB9-6B7F-7712-0560FF3411C3}"/>
          </ac:picMkLst>
        </pc:picChg>
      </pc:sldChg>
      <pc:sldChg chg="modSp mod">
        <pc:chgData name="Dr. Raffay Zoltán" userId="3b1b2a3e-ec4a-4aa8-94e3-5e4ef067d11f" providerId="ADAL" clId="{9B6895D1-16F1-4810-BD7D-5738BD226D18}" dt="2025-01-17T12:27:03.384" v="2143" actId="14100"/>
        <pc:sldMkLst>
          <pc:docMk/>
          <pc:sldMk cId="1332843112" sldId="336"/>
        </pc:sldMkLst>
        <pc:spChg chg="mod">
          <ac:chgData name="Dr. Raffay Zoltán" userId="3b1b2a3e-ec4a-4aa8-94e3-5e4ef067d11f" providerId="ADAL" clId="{9B6895D1-16F1-4810-BD7D-5738BD226D18}" dt="2025-01-17T12:27:03.384" v="2143" actId="14100"/>
          <ac:spMkLst>
            <pc:docMk/>
            <pc:sldMk cId="1332843112" sldId="336"/>
            <ac:spMk id="2" creationId="{717711F3-B6B6-5626-F025-0F609DF71F4F}"/>
          </ac:spMkLst>
        </pc:spChg>
        <pc:spChg chg="mod">
          <ac:chgData name="Dr. Raffay Zoltán" userId="3b1b2a3e-ec4a-4aa8-94e3-5e4ef067d11f" providerId="ADAL" clId="{9B6895D1-16F1-4810-BD7D-5738BD226D18}" dt="2025-01-17T12:27:00.161" v="2142" actId="1076"/>
          <ac:spMkLst>
            <pc:docMk/>
            <pc:sldMk cId="1332843112" sldId="336"/>
            <ac:spMk id="3" creationId="{4ECAD8B9-2FE6-7B96-F5C5-78D8683AE85D}"/>
          </ac:spMkLst>
        </pc:spChg>
      </pc:sldChg>
      <pc:sldChg chg="addSp delSp modSp mod">
        <pc:chgData name="Dr. Raffay Zoltán" userId="3b1b2a3e-ec4a-4aa8-94e3-5e4ef067d11f" providerId="ADAL" clId="{9B6895D1-16F1-4810-BD7D-5738BD226D18}" dt="2025-01-17T13:51:26.913" v="3056" actId="14100"/>
        <pc:sldMkLst>
          <pc:docMk/>
          <pc:sldMk cId="473171002" sldId="337"/>
        </pc:sldMkLst>
        <pc:spChg chg="mod">
          <ac:chgData name="Dr. Raffay Zoltán" userId="3b1b2a3e-ec4a-4aa8-94e3-5e4ef067d11f" providerId="ADAL" clId="{9B6895D1-16F1-4810-BD7D-5738BD226D18}" dt="2025-01-17T12:33:12.206" v="2159" actId="1076"/>
          <ac:spMkLst>
            <pc:docMk/>
            <pc:sldMk cId="473171002" sldId="337"/>
            <ac:spMk id="2" creationId="{717711F3-B6B6-5626-F025-0F609DF71F4F}"/>
          </ac:spMkLst>
        </pc:spChg>
        <pc:spChg chg="mod">
          <ac:chgData name="Dr. Raffay Zoltán" userId="3b1b2a3e-ec4a-4aa8-94e3-5e4ef067d11f" providerId="ADAL" clId="{9B6895D1-16F1-4810-BD7D-5738BD226D18}" dt="2025-01-17T13:51:26.913" v="3056" actId="14100"/>
          <ac:spMkLst>
            <pc:docMk/>
            <pc:sldMk cId="473171002" sldId="337"/>
            <ac:spMk id="3" creationId="{4ECAD8B9-2FE6-7B96-F5C5-78D8683AE85D}"/>
          </ac:spMkLst>
        </pc:spChg>
        <pc:spChg chg="add">
          <ac:chgData name="Dr. Raffay Zoltán" userId="3b1b2a3e-ec4a-4aa8-94e3-5e4ef067d11f" providerId="ADAL" clId="{9B6895D1-16F1-4810-BD7D-5738BD226D18}" dt="2025-01-17T12:32:38.445" v="2150"/>
          <ac:spMkLst>
            <pc:docMk/>
            <pc:sldMk cId="473171002" sldId="337"/>
            <ac:spMk id="11" creationId="{3BCC8536-81AD-CCAB-DF05-3844407C1231}"/>
          </ac:spMkLst>
        </pc:spChg>
        <pc:graphicFrameChg chg="add mod">
          <ac:chgData name="Dr. Raffay Zoltán" userId="3b1b2a3e-ec4a-4aa8-94e3-5e4ef067d11f" providerId="ADAL" clId="{9B6895D1-16F1-4810-BD7D-5738BD226D18}" dt="2025-01-17T12:33:09.402" v="2158" actId="14100"/>
          <ac:graphicFrameMkLst>
            <pc:docMk/>
            <pc:sldMk cId="473171002" sldId="337"/>
            <ac:graphicFrameMk id="14" creationId="{4F81DBA4-DE46-C424-EE13-7E3331515D42}"/>
          </ac:graphicFrameMkLst>
        </pc:graphicFrameChg>
        <pc:picChg chg="del">
          <ac:chgData name="Dr. Raffay Zoltán" userId="3b1b2a3e-ec4a-4aa8-94e3-5e4ef067d11f" providerId="ADAL" clId="{9B6895D1-16F1-4810-BD7D-5738BD226D18}" dt="2025-01-17T12:32:36.831" v="2149" actId="478"/>
          <ac:picMkLst>
            <pc:docMk/>
            <pc:sldMk cId="473171002" sldId="337"/>
            <ac:picMk id="12" creationId="{97D32B9B-8781-9BC1-5647-86DB58272C36}"/>
          </ac:picMkLst>
        </pc:picChg>
      </pc:sldChg>
      <pc:sldChg chg="modSp mod">
        <pc:chgData name="Dr. Raffay Zoltán" userId="3b1b2a3e-ec4a-4aa8-94e3-5e4ef067d11f" providerId="ADAL" clId="{9B6895D1-16F1-4810-BD7D-5738BD226D18}" dt="2025-01-17T12:27:17.952" v="2148" actId="1076"/>
        <pc:sldMkLst>
          <pc:docMk/>
          <pc:sldMk cId="1974081662" sldId="338"/>
        </pc:sldMkLst>
        <pc:spChg chg="mod">
          <ac:chgData name="Dr. Raffay Zoltán" userId="3b1b2a3e-ec4a-4aa8-94e3-5e4ef067d11f" providerId="ADAL" clId="{9B6895D1-16F1-4810-BD7D-5738BD226D18}" dt="2025-01-17T12:27:17.952" v="2148" actId="1076"/>
          <ac:spMkLst>
            <pc:docMk/>
            <pc:sldMk cId="1974081662" sldId="338"/>
            <ac:spMk id="2" creationId="{717711F3-B6B6-5626-F025-0F609DF71F4F}"/>
          </ac:spMkLst>
        </pc:spChg>
        <pc:spChg chg="mod">
          <ac:chgData name="Dr. Raffay Zoltán" userId="3b1b2a3e-ec4a-4aa8-94e3-5e4ef067d11f" providerId="ADAL" clId="{9B6895D1-16F1-4810-BD7D-5738BD226D18}" dt="2025-01-17T12:27:08.415" v="2144" actId="1076"/>
          <ac:spMkLst>
            <pc:docMk/>
            <pc:sldMk cId="1974081662" sldId="338"/>
            <ac:spMk id="3" creationId="{4ECAD8B9-2FE6-7B96-F5C5-78D8683AE85D}"/>
          </ac:spMkLst>
        </pc:spChg>
      </pc:sldChg>
      <pc:sldChg chg="modSp add mod">
        <pc:chgData name="Dr. Raffay Zoltán" userId="3b1b2a3e-ec4a-4aa8-94e3-5e4ef067d11f" providerId="ADAL" clId="{9B6895D1-16F1-4810-BD7D-5738BD226D18}" dt="2025-01-17T12:03:12.148" v="884" actId="1076"/>
        <pc:sldMkLst>
          <pc:docMk/>
          <pc:sldMk cId="2535761113" sldId="339"/>
        </pc:sldMkLst>
        <pc:spChg chg="mod">
          <ac:chgData name="Dr. Raffay Zoltán" userId="3b1b2a3e-ec4a-4aa8-94e3-5e4ef067d11f" providerId="ADAL" clId="{9B6895D1-16F1-4810-BD7D-5738BD226D18}" dt="2025-01-17T12:03:06.474" v="881" actId="1076"/>
          <ac:spMkLst>
            <pc:docMk/>
            <pc:sldMk cId="2535761113" sldId="339"/>
            <ac:spMk id="2" creationId="{C22C2B70-DACC-F5A5-AA9E-8FF2B758D65D}"/>
          </ac:spMkLst>
        </pc:spChg>
        <pc:spChg chg="mod">
          <ac:chgData name="Dr. Raffay Zoltán" userId="3b1b2a3e-ec4a-4aa8-94e3-5e4ef067d11f" providerId="ADAL" clId="{9B6895D1-16F1-4810-BD7D-5738BD226D18}" dt="2025-01-17T12:03:12.148" v="884" actId="1076"/>
          <ac:spMkLst>
            <pc:docMk/>
            <pc:sldMk cId="2535761113" sldId="339"/>
            <ac:spMk id="3" creationId="{EB13501B-5540-DAFF-FDE2-47C4E2290F0C}"/>
          </ac:spMkLst>
        </pc:spChg>
      </pc:sldChg>
    </pc:docChg>
  </pc:docChgLst>
  <pc:docChgLst>
    <pc:chgData clId="Web-{ED7AEB4E-C4A9-C3CE-1BDF-0E3F5BEA01BF}"/>
    <pc:docChg chg="modSld">
      <pc:chgData name="" userId="" providerId="" clId="Web-{ED7AEB4E-C4A9-C3CE-1BDF-0E3F5BEA01BF}" dt="2025-04-16T15:30:20.100" v="0" actId="20577"/>
      <pc:docMkLst>
        <pc:docMk/>
      </pc:docMkLst>
      <pc:sldChg chg="modSp">
        <pc:chgData name="" userId="" providerId="" clId="Web-{ED7AEB4E-C4A9-C3CE-1BDF-0E3F5BEA01BF}" dt="2025-04-16T15:30:20.100" v="0" actId="20577"/>
        <pc:sldMkLst>
          <pc:docMk/>
          <pc:sldMk cId="1645023369" sldId="258"/>
        </pc:sldMkLst>
        <pc:spChg chg="mod">
          <ac:chgData name="" userId="" providerId="" clId="Web-{ED7AEB4E-C4A9-C3CE-1BDF-0E3F5BEA01BF}" dt="2025-04-16T15:30:20.100" v="0" actId="20577"/>
          <ac:spMkLst>
            <pc:docMk/>
            <pc:sldMk cId="1645023369" sldId="258"/>
            <ac:spMk id="2" creationId="{D3584706-2332-2377-2C41-8BF037864D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F7A65-518E-46BE-AA67-9BC7CB6B32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2BECE5E3-EB60-4CF6-A0B4-226DC663F4BA}">
      <dgm:prSet phldrT="[Tekst]"/>
      <dgm:spPr>
        <a:xfrm>
          <a:off x="274320" y="161099"/>
          <a:ext cx="3840480" cy="38376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pl-PL" b="0" dirty="0">
              <a:solidFill>
                <a:sysClr val="window" lastClr="FFFFFF"/>
              </a:solidFill>
              <a:latin typeface="Aptos" panose="02110004020202020204"/>
              <a:ea typeface="+mn-ea"/>
              <a:cs typeface="+mn-cs"/>
            </a:rPr>
            <a:t>Infrastruktúra és létesítmények, </a:t>
          </a:r>
          <a:r>
            <a:rPr lang="hu-HU" b="0" dirty="0">
              <a:solidFill>
                <a:sysClr val="window" lastClr="FFFFFF"/>
              </a:solidFill>
              <a:latin typeface="Aptos" panose="02110004020202020204"/>
              <a:ea typeface="+mn-ea"/>
              <a:cs typeface="+mn-cs"/>
            </a:rPr>
            <a:t> </a:t>
          </a:r>
          <a:r>
            <a:rPr lang="hu-HU" dirty="0">
              <a:solidFill>
                <a:sysClr val="window" lastClr="FFFFFF"/>
              </a:solidFill>
              <a:latin typeface="Aptos" panose="02110004020202020204"/>
              <a:ea typeface="+mn-ea"/>
              <a:cs typeface="+mn-cs"/>
            </a:rPr>
            <a:t>műszaki korlátok</a:t>
          </a:r>
          <a:endParaRPr lang="pl-PL" b="0" dirty="0">
            <a:solidFill>
              <a:sysClr val="window" lastClr="FFFFFF"/>
            </a:solidFill>
            <a:latin typeface="Aptos" panose="02110004020202020204"/>
            <a:ea typeface="+mn-ea"/>
            <a:cs typeface="+mn-cs"/>
          </a:endParaRPr>
        </a:p>
      </dgm:t>
    </dgm:pt>
    <dgm:pt modelId="{9DA9817B-E330-4DAF-AD24-A50744089AB2}" type="parTrans" cxnId="{F93DEBCD-9541-4CA5-97D9-7A79D9F35DFC}">
      <dgm:prSet/>
      <dgm:spPr/>
      <dgm:t>
        <a:bodyPr/>
        <a:lstStyle/>
        <a:p>
          <a:pPr algn="l"/>
          <a:endParaRPr lang="pl-PL"/>
        </a:p>
      </dgm:t>
    </dgm:pt>
    <dgm:pt modelId="{D9DDCF8B-D3F4-4809-B0A3-779C9865BE51}" type="sibTrans" cxnId="{F93DEBCD-9541-4CA5-97D9-7A79D9F35DFC}">
      <dgm:prSet/>
      <dgm:spPr/>
      <dgm:t>
        <a:bodyPr/>
        <a:lstStyle/>
        <a:p>
          <a:pPr algn="l"/>
          <a:endParaRPr lang="pl-PL"/>
        </a:p>
      </dgm:t>
    </dgm:pt>
    <dgm:pt modelId="{D691B445-19AC-4DE7-8E69-0B63A2FB62D3}">
      <dgm:prSet phldrT="[Tekst]"/>
      <dgm:spPr>
        <a:xfrm>
          <a:off x="274320" y="1340460"/>
          <a:ext cx="3840480" cy="38376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hu-HU">
              <a:solidFill>
                <a:sysClr val="window" lastClr="FFFFFF"/>
              </a:solidFill>
              <a:latin typeface="Aptos" panose="02110004020202020204"/>
              <a:ea typeface="+mn-ea"/>
              <a:cs typeface="+mn-cs"/>
            </a:rPr>
            <a:t>Hozzállásbeli korlátok</a:t>
          </a:r>
        </a:p>
      </dgm:t>
    </dgm:pt>
    <dgm:pt modelId="{9C1EAEE3-CAB3-4D25-B8A1-0CCC67472B8C}" type="parTrans" cxnId="{C104841D-2283-475E-93C4-65634FC93966}">
      <dgm:prSet/>
      <dgm:spPr/>
      <dgm:t>
        <a:bodyPr/>
        <a:lstStyle/>
        <a:p>
          <a:pPr algn="l"/>
          <a:endParaRPr lang="pl-PL"/>
        </a:p>
      </dgm:t>
    </dgm:pt>
    <dgm:pt modelId="{2D16696F-F7BA-4881-8D3C-4D8C69DFB9E7}" type="sibTrans" cxnId="{C104841D-2283-475E-93C4-65634FC93966}">
      <dgm:prSet/>
      <dgm:spPr/>
      <dgm:t>
        <a:bodyPr/>
        <a:lstStyle/>
        <a:p>
          <a:pPr algn="l"/>
          <a:endParaRPr lang="pl-PL"/>
        </a:p>
      </dgm:t>
    </dgm:pt>
    <dgm:pt modelId="{32D30805-D405-471C-AF60-A22BDC2700F0}">
      <dgm:prSet phldrT="[Tekst]"/>
      <dgm:spPr>
        <a:xfrm>
          <a:off x="274320" y="1930140"/>
          <a:ext cx="3840480" cy="38376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hu-HU">
              <a:solidFill>
                <a:sysClr val="window" lastClr="FFFFFF"/>
              </a:solidFill>
              <a:latin typeface="Aptos" panose="02110004020202020204"/>
              <a:ea typeface="+mn-ea"/>
              <a:cs typeface="+mn-cs"/>
            </a:rPr>
            <a:t>Gazdasági korlátok</a:t>
          </a:r>
        </a:p>
      </dgm:t>
    </dgm:pt>
    <dgm:pt modelId="{9570FC55-9436-4B2E-A66C-1ED31A1CEC9B}" type="parTrans" cxnId="{FBB73F38-0337-4ADC-A8D9-612FA62CC086}">
      <dgm:prSet/>
      <dgm:spPr/>
      <dgm:t>
        <a:bodyPr/>
        <a:lstStyle/>
        <a:p>
          <a:pPr algn="l"/>
          <a:endParaRPr lang="pl-PL"/>
        </a:p>
      </dgm:t>
    </dgm:pt>
    <dgm:pt modelId="{4868CA81-9570-495F-8101-E4997F84960D}" type="sibTrans" cxnId="{FBB73F38-0337-4ADC-A8D9-612FA62CC086}">
      <dgm:prSet/>
      <dgm:spPr/>
      <dgm:t>
        <a:bodyPr/>
        <a:lstStyle/>
        <a:p>
          <a:pPr algn="l"/>
          <a:endParaRPr lang="pl-PL"/>
        </a:p>
      </dgm:t>
    </dgm:pt>
    <dgm:pt modelId="{73AB5368-2576-4538-AEAC-E3BCFFFE4652}">
      <dgm:prSet phldrT="[Tekst]"/>
      <dgm:spPr>
        <a:xfrm>
          <a:off x="274320" y="2519820"/>
          <a:ext cx="3840480" cy="38376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hu-HU">
              <a:solidFill>
                <a:sysClr val="window" lastClr="FFFFFF"/>
              </a:solidFill>
              <a:latin typeface="Aptos" panose="02110004020202020204"/>
              <a:ea typeface="+mn-ea"/>
              <a:cs typeface="+mn-cs"/>
            </a:rPr>
            <a:t>Szakpolitika és szabályozás</a:t>
          </a:r>
        </a:p>
      </dgm:t>
    </dgm:pt>
    <dgm:pt modelId="{0DE7C415-7D16-4130-A633-20AB9937B2E5}" type="parTrans" cxnId="{1F9186C9-CE6D-4270-B743-4B4A09B69907}">
      <dgm:prSet/>
      <dgm:spPr/>
      <dgm:t>
        <a:bodyPr/>
        <a:lstStyle/>
        <a:p>
          <a:pPr algn="l"/>
          <a:endParaRPr lang="pl-PL"/>
        </a:p>
      </dgm:t>
    </dgm:pt>
    <dgm:pt modelId="{6D0C5E1E-5511-400F-BE26-980313CA449A}" type="sibTrans" cxnId="{1F9186C9-CE6D-4270-B743-4B4A09B69907}">
      <dgm:prSet/>
      <dgm:spPr/>
      <dgm:t>
        <a:bodyPr/>
        <a:lstStyle/>
        <a:p>
          <a:pPr algn="l"/>
          <a:endParaRPr lang="pl-PL"/>
        </a:p>
      </dgm:t>
    </dgm:pt>
    <dgm:pt modelId="{F4D3E7D3-B36A-448F-912E-25923CF3ED8F}">
      <dgm:prSet phldrT="[Tekst]"/>
      <dgm:spPr>
        <a:xfrm>
          <a:off x="274320" y="750779"/>
          <a:ext cx="3840480" cy="38376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hu-HU">
              <a:solidFill>
                <a:sysClr val="window" lastClr="FFFFFF"/>
              </a:solidFill>
              <a:latin typeface="Aptos" panose="02110004020202020204"/>
              <a:ea typeface="+mn-ea"/>
              <a:cs typeface="+mn-cs"/>
            </a:rPr>
            <a:t>Információs és kommunikációs problémák</a:t>
          </a:r>
          <a:endParaRPr lang="pl-PL">
            <a:solidFill>
              <a:sysClr val="window" lastClr="FFFFFF"/>
            </a:solidFill>
            <a:latin typeface="Aptos" panose="02110004020202020204"/>
            <a:ea typeface="+mn-ea"/>
            <a:cs typeface="+mn-cs"/>
          </a:endParaRPr>
        </a:p>
      </dgm:t>
    </dgm:pt>
    <dgm:pt modelId="{D831D388-EF9C-413A-A462-FF1F2801D8DF}" type="parTrans" cxnId="{8FA5558B-178D-4DEF-A2E6-325E8458587B}">
      <dgm:prSet/>
      <dgm:spPr/>
      <dgm:t>
        <a:bodyPr/>
        <a:lstStyle/>
        <a:p>
          <a:pPr algn="l"/>
          <a:endParaRPr lang="pl-PL"/>
        </a:p>
      </dgm:t>
    </dgm:pt>
    <dgm:pt modelId="{76B4BC26-1924-45F7-BB8D-039BC0987A61}" type="sibTrans" cxnId="{8FA5558B-178D-4DEF-A2E6-325E8458587B}">
      <dgm:prSet/>
      <dgm:spPr/>
      <dgm:t>
        <a:bodyPr/>
        <a:lstStyle/>
        <a:p>
          <a:pPr algn="l"/>
          <a:endParaRPr lang="pl-PL"/>
        </a:p>
      </dgm:t>
    </dgm:pt>
    <dgm:pt modelId="{BD31DB0F-E36D-423A-BB7F-492616ADFA6A}" type="pres">
      <dgm:prSet presAssocID="{D44F7A65-518E-46BE-AA67-9BC7CB6B3288}" presName="linear" presStyleCnt="0">
        <dgm:presLayoutVars>
          <dgm:dir/>
          <dgm:animLvl val="lvl"/>
          <dgm:resizeHandles val="exact"/>
        </dgm:presLayoutVars>
      </dgm:prSet>
      <dgm:spPr/>
    </dgm:pt>
    <dgm:pt modelId="{CBD5964E-63F7-4EB5-8078-DF84E63AAD7E}" type="pres">
      <dgm:prSet presAssocID="{2BECE5E3-EB60-4CF6-A0B4-226DC663F4BA}" presName="parentLin" presStyleCnt="0"/>
      <dgm:spPr/>
    </dgm:pt>
    <dgm:pt modelId="{FCBE03C3-3CF1-4F29-8737-25E14EC03FE8}" type="pres">
      <dgm:prSet presAssocID="{2BECE5E3-EB60-4CF6-A0B4-226DC663F4BA}" presName="parentLeftMargin" presStyleLbl="node1" presStyleIdx="0" presStyleCnt="5"/>
      <dgm:spPr/>
    </dgm:pt>
    <dgm:pt modelId="{21FAD269-4792-4149-84FC-F4919F849B82}" type="pres">
      <dgm:prSet presAssocID="{2BECE5E3-EB60-4CF6-A0B4-226DC663F4BA}" presName="parentText" presStyleLbl="node1" presStyleIdx="0" presStyleCnt="5">
        <dgm:presLayoutVars>
          <dgm:chMax val="0"/>
          <dgm:bulletEnabled val="1"/>
        </dgm:presLayoutVars>
      </dgm:prSet>
      <dgm:spPr/>
    </dgm:pt>
    <dgm:pt modelId="{09F08232-EB9A-48BF-84EC-B1F9A6D28D55}" type="pres">
      <dgm:prSet presAssocID="{2BECE5E3-EB60-4CF6-A0B4-226DC663F4BA}" presName="negativeSpace" presStyleCnt="0"/>
      <dgm:spPr/>
    </dgm:pt>
    <dgm:pt modelId="{26F1E410-32ED-4B82-BEB6-A61491964A03}" type="pres">
      <dgm:prSet presAssocID="{2BECE5E3-EB60-4CF6-A0B4-226DC663F4BA}" presName="childText" presStyleLbl="conFgAcc1" presStyleIdx="0" presStyleCnt="5">
        <dgm:presLayoutVars>
          <dgm:bulletEnabled val="1"/>
        </dgm:presLayoutVars>
      </dgm:prSet>
      <dgm:spPr>
        <a:xfrm>
          <a:off x="0" y="352979"/>
          <a:ext cx="5486400" cy="3276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gm:spPr>
    </dgm:pt>
    <dgm:pt modelId="{D24A8142-E9EE-4008-A649-F9FEC1C094E1}" type="pres">
      <dgm:prSet presAssocID="{D9DDCF8B-D3F4-4809-B0A3-779C9865BE51}" presName="spaceBetweenRectangles" presStyleCnt="0"/>
      <dgm:spPr/>
    </dgm:pt>
    <dgm:pt modelId="{0B3C4AEB-E2A3-4F85-A546-6CD41CAEFC88}" type="pres">
      <dgm:prSet presAssocID="{F4D3E7D3-B36A-448F-912E-25923CF3ED8F}" presName="parentLin" presStyleCnt="0"/>
      <dgm:spPr/>
    </dgm:pt>
    <dgm:pt modelId="{9AF63CAA-D16D-4DE1-B1E2-3936C4445404}" type="pres">
      <dgm:prSet presAssocID="{F4D3E7D3-B36A-448F-912E-25923CF3ED8F}" presName="parentLeftMargin" presStyleLbl="node1" presStyleIdx="0" presStyleCnt="5"/>
      <dgm:spPr/>
    </dgm:pt>
    <dgm:pt modelId="{34734A36-EE1F-418D-82A0-F28305F35796}" type="pres">
      <dgm:prSet presAssocID="{F4D3E7D3-B36A-448F-912E-25923CF3ED8F}" presName="parentText" presStyleLbl="node1" presStyleIdx="1" presStyleCnt="5">
        <dgm:presLayoutVars>
          <dgm:chMax val="0"/>
          <dgm:bulletEnabled val="1"/>
        </dgm:presLayoutVars>
      </dgm:prSet>
      <dgm:spPr/>
    </dgm:pt>
    <dgm:pt modelId="{3181DF28-D4A1-4B2E-8887-6B621E97E277}" type="pres">
      <dgm:prSet presAssocID="{F4D3E7D3-B36A-448F-912E-25923CF3ED8F}" presName="negativeSpace" presStyleCnt="0"/>
      <dgm:spPr/>
    </dgm:pt>
    <dgm:pt modelId="{C3131BB0-8846-45C2-A5E7-3028F51D8B60}" type="pres">
      <dgm:prSet presAssocID="{F4D3E7D3-B36A-448F-912E-25923CF3ED8F}" presName="childText" presStyleLbl="conFgAcc1" presStyleIdx="1" presStyleCnt="5">
        <dgm:presLayoutVars>
          <dgm:bulletEnabled val="1"/>
        </dgm:presLayoutVars>
      </dgm:prSet>
      <dgm:spPr>
        <a:xfrm>
          <a:off x="0" y="942659"/>
          <a:ext cx="5486400" cy="3276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gm:spPr>
    </dgm:pt>
    <dgm:pt modelId="{F15A2D99-5BCC-4251-B8B4-4B754171EC6E}" type="pres">
      <dgm:prSet presAssocID="{76B4BC26-1924-45F7-BB8D-039BC0987A61}" presName="spaceBetweenRectangles" presStyleCnt="0"/>
      <dgm:spPr/>
    </dgm:pt>
    <dgm:pt modelId="{812042E7-CD7E-4695-BBB7-A0D3FB19F986}" type="pres">
      <dgm:prSet presAssocID="{D691B445-19AC-4DE7-8E69-0B63A2FB62D3}" presName="parentLin" presStyleCnt="0"/>
      <dgm:spPr/>
    </dgm:pt>
    <dgm:pt modelId="{E9D0105D-656B-45BC-9730-EBB72E53A0A7}" type="pres">
      <dgm:prSet presAssocID="{D691B445-19AC-4DE7-8E69-0B63A2FB62D3}" presName="parentLeftMargin" presStyleLbl="node1" presStyleIdx="1" presStyleCnt="5"/>
      <dgm:spPr/>
    </dgm:pt>
    <dgm:pt modelId="{3E7F9A93-577A-4E62-B440-2AED2461DE27}" type="pres">
      <dgm:prSet presAssocID="{D691B445-19AC-4DE7-8E69-0B63A2FB62D3}" presName="parentText" presStyleLbl="node1" presStyleIdx="2" presStyleCnt="5">
        <dgm:presLayoutVars>
          <dgm:chMax val="0"/>
          <dgm:bulletEnabled val="1"/>
        </dgm:presLayoutVars>
      </dgm:prSet>
      <dgm:spPr/>
    </dgm:pt>
    <dgm:pt modelId="{C97C1C75-F4B3-408C-A3F9-C3B5D18BAE33}" type="pres">
      <dgm:prSet presAssocID="{D691B445-19AC-4DE7-8E69-0B63A2FB62D3}" presName="negativeSpace" presStyleCnt="0"/>
      <dgm:spPr/>
    </dgm:pt>
    <dgm:pt modelId="{1B83957C-A43F-4044-8A36-7BBE00FC4EC4}" type="pres">
      <dgm:prSet presAssocID="{D691B445-19AC-4DE7-8E69-0B63A2FB62D3}" presName="childText" presStyleLbl="conFgAcc1" presStyleIdx="2" presStyleCnt="5">
        <dgm:presLayoutVars>
          <dgm:bulletEnabled val="1"/>
        </dgm:presLayoutVars>
      </dgm:prSet>
      <dgm:spPr>
        <a:xfrm>
          <a:off x="0" y="1532340"/>
          <a:ext cx="5486400" cy="3276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gm:spPr>
    </dgm:pt>
    <dgm:pt modelId="{9732630D-0F59-4226-BC1D-13AEFD510ECB}" type="pres">
      <dgm:prSet presAssocID="{2D16696F-F7BA-4881-8D3C-4D8C69DFB9E7}" presName="spaceBetweenRectangles" presStyleCnt="0"/>
      <dgm:spPr/>
    </dgm:pt>
    <dgm:pt modelId="{38298F60-8A4C-4ED0-A042-77FEAEEF47AF}" type="pres">
      <dgm:prSet presAssocID="{32D30805-D405-471C-AF60-A22BDC2700F0}" presName="parentLin" presStyleCnt="0"/>
      <dgm:spPr/>
    </dgm:pt>
    <dgm:pt modelId="{1A53554C-13FA-43BF-B890-90EE19886B42}" type="pres">
      <dgm:prSet presAssocID="{32D30805-D405-471C-AF60-A22BDC2700F0}" presName="parentLeftMargin" presStyleLbl="node1" presStyleIdx="2" presStyleCnt="5"/>
      <dgm:spPr/>
    </dgm:pt>
    <dgm:pt modelId="{35738686-D895-41A3-B718-E6FBE0671BEC}" type="pres">
      <dgm:prSet presAssocID="{32D30805-D405-471C-AF60-A22BDC2700F0}" presName="parentText" presStyleLbl="node1" presStyleIdx="3" presStyleCnt="5">
        <dgm:presLayoutVars>
          <dgm:chMax val="0"/>
          <dgm:bulletEnabled val="1"/>
        </dgm:presLayoutVars>
      </dgm:prSet>
      <dgm:spPr/>
    </dgm:pt>
    <dgm:pt modelId="{A401B5F3-DA50-4837-B0BA-D54453B18FCB}" type="pres">
      <dgm:prSet presAssocID="{32D30805-D405-471C-AF60-A22BDC2700F0}" presName="negativeSpace" presStyleCnt="0"/>
      <dgm:spPr/>
    </dgm:pt>
    <dgm:pt modelId="{DF79F8DB-4769-4032-8755-E15847934EED}" type="pres">
      <dgm:prSet presAssocID="{32D30805-D405-471C-AF60-A22BDC2700F0}" presName="childText" presStyleLbl="conFgAcc1" presStyleIdx="3" presStyleCnt="5">
        <dgm:presLayoutVars>
          <dgm:bulletEnabled val="1"/>
        </dgm:presLayoutVars>
      </dgm:prSet>
      <dgm:spPr>
        <a:xfrm>
          <a:off x="0" y="2122020"/>
          <a:ext cx="5486400" cy="3276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gm:spPr>
    </dgm:pt>
    <dgm:pt modelId="{81AC9813-6B74-4E79-A8CA-728E042873C2}" type="pres">
      <dgm:prSet presAssocID="{4868CA81-9570-495F-8101-E4997F84960D}" presName="spaceBetweenRectangles" presStyleCnt="0"/>
      <dgm:spPr/>
    </dgm:pt>
    <dgm:pt modelId="{84D0E646-6608-4EA4-95FE-B70105C71ECC}" type="pres">
      <dgm:prSet presAssocID="{73AB5368-2576-4538-AEAC-E3BCFFFE4652}" presName="parentLin" presStyleCnt="0"/>
      <dgm:spPr/>
    </dgm:pt>
    <dgm:pt modelId="{8109D25B-792E-4428-8674-9327815EEA8F}" type="pres">
      <dgm:prSet presAssocID="{73AB5368-2576-4538-AEAC-E3BCFFFE4652}" presName="parentLeftMargin" presStyleLbl="node1" presStyleIdx="3" presStyleCnt="5"/>
      <dgm:spPr/>
    </dgm:pt>
    <dgm:pt modelId="{C0726CAA-C28F-4031-A5C8-BB22ABE3E8DF}" type="pres">
      <dgm:prSet presAssocID="{73AB5368-2576-4538-AEAC-E3BCFFFE4652}" presName="parentText" presStyleLbl="node1" presStyleIdx="4" presStyleCnt="5">
        <dgm:presLayoutVars>
          <dgm:chMax val="0"/>
          <dgm:bulletEnabled val="1"/>
        </dgm:presLayoutVars>
      </dgm:prSet>
      <dgm:spPr/>
    </dgm:pt>
    <dgm:pt modelId="{FF8721D9-CF23-4287-A3E4-DFAAF088805A}" type="pres">
      <dgm:prSet presAssocID="{73AB5368-2576-4538-AEAC-E3BCFFFE4652}" presName="negativeSpace" presStyleCnt="0"/>
      <dgm:spPr/>
    </dgm:pt>
    <dgm:pt modelId="{0B3A0439-58A5-4DC2-BB95-770D9F32C0FA}" type="pres">
      <dgm:prSet presAssocID="{73AB5368-2576-4538-AEAC-E3BCFFFE4652}" presName="childText" presStyleLbl="conFgAcc1" presStyleIdx="4" presStyleCnt="5">
        <dgm:presLayoutVars>
          <dgm:bulletEnabled val="1"/>
        </dgm:presLayoutVars>
      </dgm:prSet>
      <dgm:spPr>
        <a:xfrm>
          <a:off x="0" y="2711700"/>
          <a:ext cx="5486400" cy="3276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gm:spPr>
    </dgm:pt>
  </dgm:ptLst>
  <dgm:cxnLst>
    <dgm:cxn modelId="{21F34500-DCCC-407B-90DE-79A77D4838EE}" type="presOf" srcId="{2BECE5E3-EB60-4CF6-A0B4-226DC663F4BA}" destId="{21FAD269-4792-4149-84FC-F4919F849B82}" srcOrd="1" destOrd="0" presId="urn:microsoft.com/office/officeart/2005/8/layout/list1"/>
    <dgm:cxn modelId="{BBD89205-E954-45EE-89B3-B3F17EA7139C}" type="presOf" srcId="{F4D3E7D3-B36A-448F-912E-25923CF3ED8F}" destId="{34734A36-EE1F-418D-82A0-F28305F35796}" srcOrd="1" destOrd="0" presId="urn:microsoft.com/office/officeart/2005/8/layout/list1"/>
    <dgm:cxn modelId="{C104841D-2283-475E-93C4-65634FC93966}" srcId="{D44F7A65-518E-46BE-AA67-9BC7CB6B3288}" destId="{D691B445-19AC-4DE7-8E69-0B63A2FB62D3}" srcOrd="2" destOrd="0" parTransId="{9C1EAEE3-CAB3-4D25-B8A1-0CCC67472B8C}" sibTransId="{2D16696F-F7BA-4881-8D3C-4D8C69DFB9E7}"/>
    <dgm:cxn modelId="{FBB73F38-0337-4ADC-A8D9-612FA62CC086}" srcId="{D44F7A65-518E-46BE-AA67-9BC7CB6B3288}" destId="{32D30805-D405-471C-AF60-A22BDC2700F0}" srcOrd="3" destOrd="0" parTransId="{9570FC55-9436-4B2E-A66C-1ED31A1CEC9B}" sibTransId="{4868CA81-9570-495F-8101-E4997F84960D}"/>
    <dgm:cxn modelId="{A3BF406A-40B1-4E82-AE10-5E63B882D0BD}" type="presOf" srcId="{32D30805-D405-471C-AF60-A22BDC2700F0}" destId="{35738686-D895-41A3-B718-E6FBE0671BEC}" srcOrd="1" destOrd="0" presId="urn:microsoft.com/office/officeart/2005/8/layout/list1"/>
    <dgm:cxn modelId="{D7A30B7A-A054-4159-90D1-15612DDC6E9C}" type="presOf" srcId="{D44F7A65-518E-46BE-AA67-9BC7CB6B3288}" destId="{BD31DB0F-E36D-423A-BB7F-492616ADFA6A}" srcOrd="0" destOrd="0" presId="urn:microsoft.com/office/officeart/2005/8/layout/list1"/>
    <dgm:cxn modelId="{E17B9A82-1731-4ECF-99D3-6E16982DA933}" type="presOf" srcId="{D691B445-19AC-4DE7-8E69-0B63A2FB62D3}" destId="{3E7F9A93-577A-4E62-B440-2AED2461DE27}" srcOrd="1" destOrd="0" presId="urn:microsoft.com/office/officeart/2005/8/layout/list1"/>
    <dgm:cxn modelId="{79570F89-81A2-435B-A980-43EC38544024}" type="presOf" srcId="{73AB5368-2576-4538-AEAC-E3BCFFFE4652}" destId="{8109D25B-792E-4428-8674-9327815EEA8F}" srcOrd="0" destOrd="0" presId="urn:microsoft.com/office/officeart/2005/8/layout/list1"/>
    <dgm:cxn modelId="{8FA5558B-178D-4DEF-A2E6-325E8458587B}" srcId="{D44F7A65-518E-46BE-AA67-9BC7CB6B3288}" destId="{F4D3E7D3-B36A-448F-912E-25923CF3ED8F}" srcOrd="1" destOrd="0" parTransId="{D831D388-EF9C-413A-A462-FF1F2801D8DF}" sibTransId="{76B4BC26-1924-45F7-BB8D-039BC0987A61}"/>
    <dgm:cxn modelId="{0B11249E-4E82-4DCC-BF77-282395F443F9}" type="presOf" srcId="{73AB5368-2576-4538-AEAC-E3BCFFFE4652}" destId="{C0726CAA-C28F-4031-A5C8-BB22ABE3E8DF}" srcOrd="1" destOrd="0" presId="urn:microsoft.com/office/officeart/2005/8/layout/list1"/>
    <dgm:cxn modelId="{9C61A7A5-243C-4849-BB7C-46EB5325FA7B}" type="presOf" srcId="{F4D3E7D3-B36A-448F-912E-25923CF3ED8F}" destId="{9AF63CAA-D16D-4DE1-B1E2-3936C4445404}" srcOrd="0" destOrd="0" presId="urn:microsoft.com/office/officeart/2005/8/layout/list1"/>
    <dgm:cxn modelId="{E68DCFB4-729D-46DF-9288-ACAB7B1AD1BA}" type="presOf" srcId="{2BECE5E3-EB60-4CF6-A0B4-226DC663F4BA}" destId="{FCBE03C3-3CF1-4F29-8737-25E14EC03FE8}" srcOrd="0" destOrd="0" presId="urn:microsoft.com/office/officeart/2005/8/layout/list1"/>
    <dgm:cxn modelId="{F3E85CC0-4083-4912-8B07-3C25E2187D89}" type="presOf" srcId="{32D30805-D405-471C-AF60-A22BDC2700F0}" destId="{1A53554C-13FA-43BF-B890-90EE19886B42}" srcOrd="0" destOrd="0" presId="urn:microsoft.com/office/officeart/2005/8/layout/list1"/>
    <dgm:cxn modelId="{1F9186C9-CE6D-4270-B743-4B4A09B69907}" srcId="{D44F7A65-518E-46BE-AA67-9BC7CB6B3288}" destId="{73AB5368-2576-4538-AEAC-E3BCFFFE4652}" srcOrd="4" destOrd="0" parTransId="{0DE7C415-7D16-4130-A633-20AB9937B2E5}" sibTransId="{6D0C5E1E-5511-400F-BE26-980313CA449A}"/>
    <dgm:cxn modelId="{6580A4CA-6F47-491F-B268-8E63DA85BF16}" type="presOf" srcId="{D691B445-19AC-4DE7-8E69-0B63A2FB62D3}" destId="{E9D0105D-656B-45BC-9730-EBB72E53A0A7}" srcOrd="0" destOrd="0" presId="urn:microsoft.com/office/officeart/2005/8/layout/list1"/>
    <dgm:cxn modelId="{F93DEBCD-9541-4CA5-97D9-7A79D9F35DFC}" srcId="{D44F7A65-518E-46BE-AA67-9BC7CB6B3288}" destId="{2BECE5E3-EB60-4CF6-A0B4-226DC663F4BA}" srcOrd="0" destOrd="0" parTransId="{9DA9817B-E330-4DAF-AD24-A50744089AB2}" sibTransId="{D9DDCF8B-D3F4-4809-B0A3-779C9865BE51}"/>
    <dgm:cxn modelId="{FC5F5753-423A-4561-93D7-4ED0B1977194}" type="presParOf" srcId="{BD31DB0F-E36D-423A-BB7F-492616ADFA6A}" destId="{CBD5964E-63F7-4EB5-8078-DF84E63AAD7E}" srcOrd="0" destOrd="0" presId="urn:microsoft.com/office/officeart/2005/8/layout/list1"/>
    <dgm:cxn modelId="{91A4BC1C-9879-489A-8D20-B4B2AE010663}" type="presParOf" srcId="{CBD5964E-63F7-4EB5-8078-DF84E63AAD7E}" destId="{FCBE03C3-3CF1-4F29-8737-25E14EC03FE8}" srcOrd="0" destOrd="0" presId="urn:microsoft.com/office/officeart/2005/8/layout/list1"/>
    <dgm:cxn modelId="{F0526612-437E-4713-8CA8-7C10EB229F1C}" type="presParOf" srcId="{CBD5964E-63F7-4EB5-8078-DF84E63AAD7E}" destId="{21FAD269-4792-4149-84FC-F4919F849B82}" srcOrd="1" destOrd="0" presId="urn:microsoft.com/office/officeart/2005/8/layout/list1"/>
    <dgm:cxn modelId="{86519459-DE54-4793-9A7F-9C82F42832FA}" type="presParOf" srcId="{BD31DB0F-E36D-423A-BB7F-492616ADFA6A}" destId="{09F08232-EB9A-48BF-84EC-B1F9A6D28D55}" srcOrd="1" destOrd="0" presId="urn:microsoft.com/office/officeart/2005/8/layout/list1"/>
    <dgm:cxn modelId="{3F801CAF-F985-410A-8AF5-C679E42FEA1C}" type="presParOf" srcId="{BD31DB0F-E36D-423A-BB7F-492616ADFA6A}" destId="{26F1E410-32ED-4B82-BEB6-A61491964A03}" srcOrd="2" destOrd="0" presId="urn:microsoft.com/office/officeart/2005/8/layout/list1"/>
    <dgm:cxn modelId="{944BDFF2-328D-4D33-A9D1-C7BC93D884F0}" type="presParOf" srcId="{BD31DB0F-E36D-423A-BB7F-492616ADFA6A}" destId="{D24A8142-E9EE-4008-A649-F9FEC1C094E1}" srcOrd="3" destOrd="0" presId="urn:microsoft.com/office/officeart/2005/8/layout/list1"/>
    <dgm:cxn modelId="{0A46150F-8626-4C62-AB7D-FA259E26234A}" type="presParOf" srcId="{BD31DB0F-E36D-423A-BB7F-492616ADFA6A}" destId="{0B3C4AEB-E2A3-4F85-A546-6CD41CAEFC88}" srcOrd="4" destOrd="0" presId="urn:microsoft.com/office/officeart/2005/8/layout/list1"/>
    <dgm:cxn modelId="{6B9A028D-E095-42EA-8878-A96454609792}" type="presParOf" srcId="{0B3C4AEB-E2A3-4F85-A546-6CD41CAEFC88}" destId="{9AF63CAA-D16D-4DE1-B1E2-3936C4445404}" srcOrd="0" destOrd="0" presId="urn:microsoft.com/office/officeart/2005/8/layout/list1"/>
    <dgm:cxn modelId="{C6060C87-66D8-4399-A797-C66CF168B613}" type="presParOf" srcId="{0B3C4AEB-E2A3-4F85-A546-6CD41CAEFC88}" destId="{34734A36-EE1F-418D-82A0-F28305F35796}" srcOrd="1" destOrd="0" presId="urn:microsoft.com/office/officeart/2005/8/layout/list1"/>
    <dgm:cxn modelId="{5988B0D8-6812-4E83-A8C6-E6703949F513}" type="presParOf" srcId="{BD31DB0F-E36D-423A-BB7F-492616ADFA6A}" destId="{3181DF28-D4A1-4B2E-8887-6B621E97E277}" srcOrd="5" destOrd="0" presId="urn:microsoft.com/office/officeart/2005/8/layout/list1"/>
    <dgm:cxn modelId="{C2F4B3F9-F4E2-4DE9-88BD-E3CA5790C099}" type="presParOf" srcId="{BD31DB0F-E36D-423A-BB7F-492616ADFA6A}" destId="{C3131BB0-8846-45C2-A5E7-3028F51D8B60}" srcOrd="6" destOrd="0" presId="urn:microsoft.com/office/officeart/2005/8/layout/list1"/>
    <dgm:cxn modelId="{BA76EB4B-8CBC-42AB-A23A-25EEA147107B}" type="presParOf" srcId="{BD31DB0F-E36D-423A-BB7F-492616ADFA6A}" destId="{F15A2D99-5BCC-4251-B8B4-4B754171EC6E}" srcOrd="7" destOrd="0" presId="urn:microsoft.com/office/officeart/2005/8/layout/list1"/>
    <dgm:cxn modelId="{08D8388C-F174-4895-8FB8-9FD97C72A82F}" type="presParOf" srcId="{BD31DB0F-E36D-423A-BB7F-492616ADFA6A}" destId="{812042E7-CD7E-4695-BBB7-A0D3FB19F986}" srcOrd="8" destOrd="0" presId="urn:microsoft.com/office/officeart/2005/8/layout/list1"/>
    <dgm:cxn modelId="{500F68C3-69D7-4EDA-89F9-CFA2C503A73E}" type="presParOf" srcId="{812042E7-CD7E-4695-BBB7-A0D3FB19F986}" destId="{E9D0105D-656B-45BC-9730-EBB72E53A0A7}" srcOrd="0" destOrd="0" presId="urn:microsoft.com/office/officeart/2005/8/layout/list1"/>
    <dgm:cxn modelId="{105DADAA-A765-47B6-8207-DF743A9F3520}" type="presParOf" srcId="{812042E7-CD7E-4695-BBB7-A0D3FB19F986}" destId="{3E7F9A93-577A-4E62-B440-2AED2461DE27}" srcOrd="1" destOrd="0" presId="urn:microsoft.com/office/officeart/2005/8/layout/list1"/>
    <dgm:cxn modelId="{9E55B996-980C-42D6-92EC-EBF00BE2C313}" type="presParOf" srcId="{BD31DB0F-E36D-423A-BB7F-492616ADFA6A}" destId="{C97C1C75-F4B3-408C-A3F9-C3B5D18BAE33}" srcOrd="9" destOrd="0" presId="urn:microsoft.com/office/officeart/2005/8/layout/list1"/>
    <dgm:cxn modelId="{4472C28E-B5C6-4065-A136-D9C95C299D29}" type="presParOf" srcId="{BD31DB0F-E36D-423A-BB7F-492616ADFA6A}" destId="{1B83957C-A43F-4044-8A36-7BBE00FC4EC4}" srcOrd="10" destOrd="0" presId="urn:microsoft.com/office/officeart/2005/8/layout/list1"/>
    <dgm:cxn modelId="{1C55BC75-364C-45A3-825A-A841AE9B85AA}" type="presParOf" srcId="{BD31DB0F-E36D-423A-BB7F-492616ADFA6A}" destId="{9732630D-0F59-4226-BC1D-13AEFD510ECB}" srcOrd="11" destOrd="0" presId="urn:microsoft.com/office/officeart/2005/8/layout/list1"/>
    <dgm:cxn modelId="{E3A3069E-16C7-4338-93A2-11D521C97042}" type="presParOf" srcId="{BD31DB0F-E36D-423A-BB7F-492616ADFA6A}" destId="{38298F60-8A4C-4ED0-A042-77FEAEEF47AF}" srcOrd="12" destOrd="0" presId="urn:microsoft.com/office/officeart/2005/8/layout/list1"/>
    <dgm:cxn modelId="{A0DAB907-BC53-4C66-B5A4-37079E41049F}" type="presParOf" srcId="{38298F60-8A4C-4ED0-A042-77FEAEEF47AF}" destId="{1A53554C-13FA-43BF-B890-90EE19886B42}" srcOrd="0" destOrd="0" presId="urn:microsoft.com/office/officeart/2005/8/layout/list1"/>
    <dgm:cxn modelId="{8313C008-0647-4F55-9AE2-F5F40AAB0943}" type="presParOf" srcId="{38298F60-8A4C-4ED0-A042-77FEAEEF47AF}" destId="{35738686-D895-41A3-B718-E6FBE0671BEC}" srcOrd="1" destOrd="0" presId="urn:microsoft.com/office/officeart/2005/8/layout/list1"/>
    <dgm:cxn modelId="{B4C1F716-0E56-4798-8A4B-1DB3D25C27B1}" type="presParOf" srcId="{BD31DB0F-E36D-423A-BB7F-492616ADFA6A}" destId="{A401B5F3-DA50-4837-B0BA-D54453B18FCB}" srcOrd="13" destOrd="0" presId="urn:microsoft.com/office/officeart/2005/8/layout/list1"/>
    <dgm:cxn modelId="{E9B43DFE-7F62-4CF5-92AB-82C785E5275B}" type="presParOf" srcId="{BD31DB0F-E36D-423A-BB7F-492616ADFA6A}" destId="{DF79F8DB-4769-4032-8755-E15847934EED}" srcOrd="14" destOrd="0" presId="urn:microsoft.com/office/officeart/2005/8/layout/list1"/>
    <dgm:cxn modelId="{EC21BF64-CBFE-40DA-B297-B1B65C17585E}" type="presParOf" srcId="{BD31DB0F-E36D-423A-BB7F-492616ADFA6A}" destId="{81AC9813-6B74-4E79-A8CA-728E042873C2}" srcOrd="15" destOrd="0" presId="urn:microsoft.com/office/officeart/2005/8/layout/list1"/>
    <dgm:cxn modelId="{A5A57C24-D059-4166-B533-8D93D30015C5}" type="presParOf" srcId="{BD31DB0F-E36D-423A-BB7F-492616ADFA6A}" destId="{84D0E646-6608-4EA4-95FE-B70105C71ECC}" srcOrd="16" destOrd="0" presId="urn:microsoft.com/office/officeart/2005/8/layout/list1"/>
    <dgm:cxn modelId="{D1C33D60-66A2-4DDE-8964-1FBDAA53A517}" type="presParOf" srcId="{84D0E646-6608-4EA4-95FE-B70105C71ECC}" destId="{8109D25B-792E-4428-8674-9327815EEA8F}" srcOrd="0" destOrd="0" presId="urn:microsoft.com/office/officeart/2005/8/layout/list1"/>
    <dgm:cxn modelId="{C4837535-8830-4F2E-94C4-70E17CBFEF06}" type="presParOf" srcId="{84D0E646-6608-4EA4-95FE-B70105C71ECC}" destId="{C0726CAA-C28F-4031-A5C8-BB22ABE3E8DF}" srcOrd="1" destOrd="0" presId="urn:microsoft.com/office/officeart/2005/8/layout/list1"/>
    <dgm:cxn modelId="{EDCBBED0-9386-47CE-A817-5E4047D46009}" type="presParOf" srcId="{BD31DB0F-E36D-423A-BB7F-492616ADFA6A}" destId="{FF8721D9-CF23-4287-A3E4-DFAAF088805A}" srcOrd="17" destOrd="0" presId="urn:microsoft.com/office/officeart/2005/8/layout/list1"/>
    <dgm:cxn modelId="{E7772689-8CA5-4746-ABDF-C1ABB907138D}" type="presParOf" srcId="{BD31DB0F-E36D-423A-BB7F-492616ADFA6A}" destId="{0B3A0439-58A5-4DC2-BB95-770D9F32C0FA}" srcOrd="18"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9815C8-3A2C-460F-9FF8-9D5E4608B5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FD0C67-C4EC-4A27-815A-4F29CA8D3DC3}">
      <dgm:prSet phldrT="[Tekst]"/>
      <dgm:spPr>
        <a:xfrm>
          <a:off x="274320" y="50399"/>
          <a:ext cx="3840480" cy="41328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l-PL" b="1">
              <a:solidFill>
                <a:sysClr val="window" lastClr="FFFFFF"/>
              </a:solidFill>
              <a:latin typeface="Aptos" panose="02110004020202020204"/>
              <a:ea typeface="+mn-ea"/>
              <a:cs typeface="+mn-cs"/>
            </a:rPr>
            <a:t>Infrastruktúrába történő beruházás</a:t>
          </a:r>
          <a:endParaRPr lang="pl-PL">
            <a:solidFill>
              <a:sysClr val="window" lastClr="FFFFFF"/>
            </a:solidFill>
            <a:latin typeface="Aptos" panose="02110004020202020204"/>
            <a:ea typeface="+mn-ea"/>
            <a:cs typeface="+mn-cs"/>
          </a:endParaRPr>
        </a:p>
      </dgm:t>
    </dgm:pt>
    <dgm:pt modelId="{D6BCB4AD-AAAC-44E5-97D7-80FB3CF3ACA4}" type="parTrans" cxnId="{A68959E7-96FC-4D5E-A100-4D2011629F38}">
      <dgm:prSet/>
      <dgm:spPr/>
      <dgm:t>
        <a:bodyPr/>
        <a:lstStyle/>
        <a:p>
          <a:endParaRPr lang="pl-PL"/>
        </a:p>
      </dgm:t>
    </dgm:pt>
    <dgm:pt modelId="{94688B5B-31A2-4CE3-9110-44EF1C5B8761}" type="sibTrans" cxnId="{A68959E7-96FC-4D5E-A100-4D2011629F38}">
      <dgm:prSet/>
      <dgm:spPr/>
      <dgm:t>
        <a:bodyPr/>
        <a:lstStyle/>
        <a:p>
          <a:endParaRPr lang="pl-PL"/>
        </a:p>
      </dgm:t>
    </dgm:pt>
    <dgm:pt modelId="{88328F87-1EB0-452A-96E0-FE1D55606416}">
      <dgm:prSet phldrT="[Tekst]"/>
      <dgm:spPr>
        <a:xfrm>
          <a:off x="274320" y="685440"/>
          <a:ext cx="3840480" cy="41328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l-PL" b="1">
              <a:solidFill>
                <a:sysClr val="window" lastClr="FFFFFF"/>
              </a:solidFill>
              <a:latin typeface="Aptos" panose="02110004020202020204"/>
              <a:ea typeface="+mn-ea"/>
              <a:cs typeface="+mn-cs"/>
            </a:rPr>
            <a:t>Képzési és figyelemfelkeltő programok</a:t>
          </a:r>
          <a:endParaRPr lang="pl-PL">
            <a:solidFill>
              <a:sysClr val="window" lastClr="FFFFFF"/>
            </a:solidFill>
            <a:latin typeface="Aptos" panose="02110004020202020204"/>
            <a:ea typeface="+mn-ea"/>
            <a:cs typeface="+mn-cs"/>
          </a:endParaRPr>
        </a:p>
      </dgm:t>
    </dgm:pt>
    <dgm:pt modelId="{6CF4B5E5-58FD-447E-B437-E76E393301C2}" type="parTrans" cxnId="{669DF219-5F25-4895-A457-E2AB5C974BDC}">
      <dgm:prSet/>
      <dgm:spPr/>
      <dgm:t>
        <a:bodyPr/>
        <a:lstStyle/>
        <a:p>
          <a:endParaRPr lang="pl-PL"/>
        </a:p>
      </dgm:t>
    </dgm:pt>
    <dgm:pt modelId="{1B84C72F-E9B0-4B47-94D5-78F365399466}" type="sibTrans" cxnId="{669DF219-5F25-4895-A457-E2AB5C974BDC}">
      <dgm:prSet/>
      <dgm:spPr/>
      <dgm:t>
        <a:bodyPr/>
        <a:lstStyle/>
        <a:p>
          <a:endParaRPr lang="pl-PL"/>
        </a:p>
      </dgm:t>
    </dgm:pt>
    <dgm:pt modelId="{1BD64A11-EC58-4FE5-A915-CBE494C56DD6}">
      <dgm:prSet phldrT="[Tekst]"/>
      <dgm:spPr>
        <a:xfrm>
          <a:off x="274320" y="1320480"/>
          <a:ext cx="3840480" cy="41328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l-PL" b="1">
              <a:solidFill>
                <a:sysClr val="window" lastClr="FFFFFF"/>
              </a:solidFill>
              <a:latin typeface="Aptos" panose="02110004020202020204"/>
              <a:ea typeface="+mn-ea"/>
              <a:cs typeface="+mn-cs"/>
            </a:rPr>
            <a:t>Szakpolitikák egységesítése és betartatása</a:t>
          </a:r>
          <a:endParaRPr lang="pl-PL">
            <a:solidFill>
              <a:sysClr val="window" lastClr="FFFFFF"/>
            </a:solidFill>
            <a:latin typeface="Aptos" panose="02110004020202020204"/>
            <a:ea typeface="+mn-ea"/>
            <a:cs typeface="+mn-cs"/>
          </a:endParaRPr>
        </a:p>
      </dgm:t>
    </dgm:pt>
    <dgm:pt modelId="{B408AB8A-1245-47AE-A503-470CDA0C1200}" type="parTrans" cxnId="{838FC59B-3D02-4E90-A569-095A530C48E3}">
      <dgm:prSet/>
      <dgm:spPr/>
      <dgm:t>
        <a:bodyPr/>
        <a:lstStyle/>
        <a:p>
          <a:endParaRPr lang="pl-PL"/>
        </a:p>
      </dgm:t>
    </dgm:pt>
    <dgm:pt modelId="{93F30274-07FD-4A56-BFA1-42CEFCA03B77}" type="sibTrans" cxnId="{838FC59B-3D02-4E90-A569-095A530C48E3}">
      <dgm:prSet/>
      <dgm:spPr/>
      <dgm:t>
        <a:bodyPr/>
        <a:lstStyle/>
        <a:p>
          <a:endParaRPr lang="pl-PL"/>
        </a:p>
      </dgm:t>
    </dgm:pt>
    <dgm:pt modelId="{6556792A-A43B-4B7B-9DB8-AD3AD5DFCB85}">
      <dgm:prSet/>
      <dgm:spPr>
        <a:xfrm>
          <a:off x="274320" y="1955520"/>
          <a:ext cx="3840480" cy="41328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l-PL" b="1" dirty="0">
              <a:solidFill>
                <a:sysClr val="window" lastClr="FFFFFF"/>
              </a:solidFill>
              <a:latin typeface="Aptos" panose="02110004020202020204"/>
              <a:ea typeface="+mn-ea"/>
              <a:cs typeface="+mn-cs"/>
            </a:rPr>
            <a:t>Befogadó tervezés és technológia</a:t>
          </a:r>
          <a:endParaRPr lang="pl-PL" dirty="0">
            <a:solidFill>
              <a:sysClr val="window" lastClr="FFFFFF"/>
            </a:solidFill>
            <a:latin typeface="Aptos" panose="02110004020202020204"/>
            <a:ea typeface="+mn-ea"/>
            <a:cs typeface="+mn-cs"/>
          </a:endParaRPr>
        </a:p>
      </dgm:t>
    </dgm:pt>
    <dgm:pt modelId="{551277BB-5AC8-4458-8DC4-83D5CBD339BD}" type="parTrans" cxnId="{33280BA0-33EC-4B65-A9A5-F935B5644E4E}">
      <dgm:prSet/>
      <dgm:spPr/>
      <dgm:t>
        <a:bodyPr/>
        <a:lstStyle/>
        <a:p>
          <a:endParaRPr lang="pl-PL"/>
        </a:p>
      </dgm:t>
    </dgm:pt>
    <dgm:pt modelId="{B56FA95D-A93E-401D-840C-5ECD30AD1670}" type="sibTrans" cxnId="{33280BA0-33EC-4B65-A9A5-F935B5644E4E}">
      <dgm:prSet/>
      <dgm:spPr/>
      <dgm:t>
        <a:bodyPr/>
        <a:lstStyle/>
        <a:p>
          <a:endParaRPr lang="pl-PL"/>
        </a:p>
      </dgm:t>
    </dgm:pt>
    <dgm:pt modelId="{4A464E7B-3064-4AA3-9C27-44249C277A6B}">
      <dgm:prSet/>
      <dgm:spPr>
        <a:xfrm>
          <a:off x="274320" y="2590560"/>
          <a:ext cx="3840480" cy="41328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l-PL" b="1">
              <a:solidFill>
                <a:sysClr val="window" lastClr="FFFFFF"/>
              </a:solidFill>
              <a:latin typeface="Aptos" panose="02110004020202020204"/>
              <a:ea typeface="+mn-ea"/>
              <a:cs typeface="+mn-cs"/>
            </a:rPr>
            <a:t>Információ az akadálymentességről</a:t>
          </a:r>
          <a:endParaRPr lang="pl-PL">
            <a:solidFill>
              <a:sysClr val="window" lastClr="FFFFFF"/>
            </a:solidFill>
            <a:latin typeface="Aptos" panose="02110004020202020204"/>
            <a:ea typeface="+mn-ea"/>
            <a:cs typeface="+mn-cs"/>
          </a:endParaRPr>
        </a:p>
      </dgm:t>
    </dgm:pt>
    <dgm:pt modelId="{2FA4AF73-3BBE-45CB-B672-6C7F9510FD76}" type="parTrans" cxnId="{77394FB5-BB09-46A0-A1A0-C7BB37A84E36}">
      <dgm:prSet/>
      <dgm:spPr/>
      <dgm:t>
        <a:bodyPr/>
        <a:lstStyle/>
        <a:p>
          <a:endParaRPr lang="pl-PL"/>
        </a:p>
      </dgm:t>
    </dgm:pt>
    <dgm:pt modelId="{F552CC9F-0451-4509-9D20-6E563AD5B4CC}" type="sibTrans" cxnId="{77394FB5-BB09-46A0-A1A0-C7BB37A84E36}">
      <dgm:prSet/>
      <dgm:spPr/>
      <dgm:t>
        <a:bodyPr/>
        <a:lstStyle/>
        <a:p>
          <a:endParaRPr lang="pl-PL"/>
        </a:p>
      </dgm:t>
    </dgm:pt>
    <dgm:pt modelId="{BF642720-23F4-409E-853B-F68AE51F2817}" type="pres">
      <dgm:prSet presAssocID="{D39815C8-3A2C-460F-9FF8-9D5E4608B5E9}" presName="linear" presStyleCnt="0">
        <dgm:presLayoutVars>
          <dgm:dir/>
          <dgm:animLvl val="lvl"/>
          <dgm:resizeHandles val="exact"/>
        </dgm:presLayoutVars>
      </dgm:prSet>
      <dgm:spPr/>
    </dgm:pt>
    <dgm:pt modelId="{05994283-BD5A-4115-85A9-32FD3F77E9A8}" type="pres">
      <dgm:prSet presAssocID="{BCFD0C67-C4EC-4A27-815A-4F29CA8D3DC3}" presName="parentLin" presStyleCnt="0"/>
      <dgm:spPr/>
    </dgm:pt>
    <dgm:pt modelId="{F0627E51-A1C3-407A-BF3F-7664481C8613}" type="pres">
      <dgm:prSet presAssocID="{BCFD0C67-C4EC-4A27-815A-4F29CA8D3DC3}" presName="parentLeftMargin" presStyleLbl="node1" presStyleIdx="0" presStyleCnt="5"/>
      <dgm:spPr/>
    </dgm:pt>
    <dgm:pt modelId="{76FBEC43-18F9-493D-87AD-58FFA9925447}" type="pres">
      <dgm:prSet presAssocID="{BCFD0C67-C4EC-4A27-815A-4F29CA8D3DC3}" presName="parentText" presStyleLbl="node1" presStyleIdx="0" presStyleCnt="5">
        <dgm:presLayoutVars>
          <dgm:chMax val="0"/>
          <dgm:bulletEnabled val="1"/>
        </dgm:presLayoutVars>
      </dgm:prSet>
      <dgm:spPr/>
    </dgm:pt>
    <dgm:pt modelId="{A151699B-B1C6-4AE2-9840-329C7FFF67C1}" type="pres">
      <dgm:prSet presAssocID="{BCFD0C67-C4EC-4A27-815A-4F29CA8D3DC3}" presName="negativeSpace" presStyleCnt="0"/>
      <dgm:spPr/>
    </dgm:pt>
    <dgm:pt modelId="{9711E2DC-3949-4E1C-8B5A-649888EB0EF0}" type="pres">
      <dgm:prSet presAssocID="{BCFD0C67-C4EC-4A27-815A-4F29CA8D3DC3}" presName="childText" presStyleLbl="conFgAcc1" presStyleIdx="0" presStyleCnt="5">
        <dgm:presLayoutVars>
          <dgm:bulletEnabled val="1"/>
        </dgm:presLayoutVars>
      </dgm:prSet>
      <dgm:spPr>
        <a:xfrm>
          <a:off x="0" y="257039"/>
          <a:ext cx="5486400" cy="3528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gm:spPr>
    </dgm:pt>
    <dgm:pt modelId="{D5FE4697-04EC-4891-8EA2-34EEBFF0C54E}" type="pres">
      <dgm:prSet presAssocID="{94688B5B-31A2-4CE3-9110-44EF1C5B8761}" presName="spaceBetweenRectangles" presStyleCnt="0"/>
      <dgm:spPr/>
    </dgm:pt>
    <dgm:pt modelId="{688B3B1C-4C09-4741-B0CA-0540AC5F72BD}" type="pres">
      <dgm:prSet presAssocID="{88328F87-1EB0-452A-96E0-FE1D55606416}" presName="parentLin" presStyleCnt="0"/>
      <dgm:spPr/>
    </dgm:pt>
    <dgm:pt modelId="{930E6C3F-6D8B-4170-9323-72D94628C1A3}" type="pres">
      <dgm:prSet presAssocID="{88328F87-1EB0-452A-96E0-FE1D55606416}" presName="parentLeftMargin" presStyleLbl="node1" presStyleIdx="0" presStyleCnt="5"/>
      <dgm:spPr/>
    </dgm:pt>
    <dgm:pt modelId="{B79CC24A-4782-44EA-9C21-589EE3DAA312}" type="pres">
      <dgm:prSet presAssocID="{88328F87-1EB0-452A-96E0-FE1D55606416}" presName="parentText" presStyleLbl="node1" presStyleIdx="1" presStyleCnt="5">
        <dgm:presLayoutVars>
          <dgm:chMax val="0"/>
          <dgm:bulletEnabled val="1"/>
        </dgm:presLayoutVars>
      </dgm:prSet>
      <dgm:spPr/>
    </dgm:pt>
    <dgm:pt modelId="{DDC65737-E0E8-41A6-80B3-5DD173EABB44}" type="pres">
      <dgm:prSet presAssocID="{88328F87-1EB0-452A-96E0-FE1D55606416}" presName="negativeSpace" presStyleCnt="0"/>
      <dgm:spPr/>
    </dgm:pt>
    <dgm:pt modelId="{24A387F7-6439-4164-A452-94062ECF86E6}" type="pres">
      <dgm:prSet presAssocID="{88328F87-1EB0-452A-96E0-FE1D55606416}" presName="childText" presStyleLbl="conFgAcc1" presStyleIdx="1" presStyleCnt="5">
        <dgm:presLayoutVars>
          <dgm:bulletEnabled val="1"/>
        </dgm:presLayoutVars>
      </dgm:prSet>
      <dgm:spPr>
        <a:xfrm>
          <a:off x="0" y="892080"/>
          <a:ext cx="5486400" cy="3528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gm:spPr>
    </dgm:pt>
    <dgm:pt modelId="{B8BA1780-58D9-4F3D-B279-C2A523EE9953}" type="pres">
      <dgm:prSet presAssocID="{1B84C72F-E9B0-4B47-94D5-78F365399466}" presName="spaceBetweenRectangles" presStyleCnt="0"/>
      <dgm:spPr/>
    </dgm:pt>
    <dgm:pt modelId="{76530FE8-D65F-4B39-9477-B26E72CA8B89}" type="pres">
      <dgm:prSet presAssocID="{1BD64A11-EC58-4FE5-A915-CBE494C56DD6}" presName="parentLin" presStyleCnt="0"/>
      <dgm:spPr/>
    </dgm:pt>
    <dgm:pt modelId="{D0F3F406-CEE2-477F-88FC-E38F61DB6299}" type="pres">
      <dgm:prSet presAssocID="{1BD64A11-EC58-4FE5-A915-CBE494C56DD6}" presName="parentLeftMargin" presStyleLbl="node1" presStyleIdx="1" presStyleCnt="5"/>
      <dgm:spPr/>
    </dgm:pt>
    <dgm:pt modelId="{4BF3ECE2-F872-481A-90ED-159B602C546F}" type="pres">
      <dgm:prSet presAssocID="{1BD64A11-EC58-4FE5-A915-CBE494C56DD6}" presName="parentText" presStyleLbl="node1" presStyleIdx="2" presStyleCnt="5">
        <dgm:presLayoutVars>
          <dgm:chMax val="0"/>
          <dgm:bulletEnabled val="1"/>
        </dgm:presLayoutVars>
      </dgm:prSet>
      <dgm:spPr/>
    </dgm:pt>
    <dgm:pt modelId="{DAB81B45-7143-435A-AA42-A6C98589C774}" type="pres">
      <dgm:prSet presAssocID="{1BD64A11-EC58-4FE5-A915-CBE494C56DD6}" presName="negativeSpace" presStyleCnt="0"/>
      <dgm:spPr/>
    </dgm:pt>
    <dgm:pt modelId="{B9F4C6FD-02F6-4374-83F2-CB5FBD64E5E5}" type="pres">
      <dgm:prSet presAssocID="{1BD64A11-EC58-4FE5-A915-CBE494C56DD6}" presName="childText" presStyleLbl="conFgAcc1" presStyleIdx="2" presStyleCnt="5">
        <dgm:presLayoutVars>
          <dgm:bulletEnabled val="1"/>
        </dgm:presLayoutVars>
      </dgm:prSet>
      <dgm:spPr>
        <a:xfrm>
          <a:off x="0" y="1527120"/>
          <a:ext cx="5486400" cy="3528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gm:spPr>
    </dgm:pt>
    <dgm:pt modelId="{D54DE176-E060-402B-9A99-919431815F92}" type="pres">
      <dgm:prSet presAssocID="{93F30274-07FD-4A56-BFA1-42CEFCA03B77}" presName="spaceBetweenRectangles" presStyleCnt="0"/>
      <dgm:spPr/>
    </dgm:pt>
    <dgm:pt modelId="{13682495-59B8-4CF6-9E21-5E0E71C97006}" type="pres">
      <dgm:prSet presAssocID="{6556792A-A43B-4B7B-9DB8-AD3AD5DFCB85}" presName="parentLin" presStyleCnt="0"/>
      <dgm:spPr/>
    </dgm:pt>
    <dgm:pt modelId="{16B8AAD9-BF62-4D93-BD0B-6DE69D8299B5}" type="pres">
      <dgm:prSet presAssocID="{6556792A-A43B-4B7B-9DB8-AD3AD5DFCB85}" presName="parentLeftMargin" presStyleLbl="node1" presStyleIdx="2" presStyleCnt="5"/>
      <dgm:spPr/>
    </dgm:pt>
    <dgm:pt modelId="{6836727F-B43B-447A-96FC-822D34B25573}" type="pres">
      <dgm:prSet presAssocID="{6556792A-A43B-4B7B-9DB8-AD3AD5DFCB85}" presName="parentText" presStyleLbl="node1" presStyleIdx="3" presStyleCnt="5">
        <dgm:presLayoutVars>
          <dgm:chMax val="0"/>
          <dgm:bulletEnabled val="1"/>
        </dgm:presLayoutVars>
      </dgm:prSet>
      <dgm:spPr/>
    </dgm:pt>
    <dgm:pt modelId="{65DB5E1D-734B-44AC-A59E-B5998A8AFA65}" type="pres">
      <dgm:prSet presAssocID="{6556792A-A43B-4B7B-9DB8-AD3AD5DFCB85}" presName="negativeSpace" presStyleCnt="0"/>
      <dgm:spPr/>
    </dgm:pt>
    <dgm:pt modelId="{EE9CB472-47EF-41B0-AC11-10E17AEA974A}" type="pres">
      <dgm:prSet presAssocID="{6556792A-A43B-4B7B-9DB8-AD3AD5DFCB85}" presName="childText" presStyleLbl="conFgAcc1" presStyleIdx="3" presStyleCnt="5">
        <dgm:presLayoutVars>
          <dgm:bulletEnabled val="1"/>
        </dgm:presLayoutVars>
      </dgm:prSet>
      <dgm:spPr>
        <a:xfrm>
          <a:off x="0" y="2162160"/>
          <a:ext cx="5486400" cy="3528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gm:spPr>
    </dgm:pt>
    <dgm:pt modelId="{6273D46E-8E8A-491D-A413-A3BA7AC1608E}" type="pres">
      <dgm:prSet presAssocID="{B56FA95D-A93E-401D-840C-5ECD30AD1670}" presName="spaceBetweenRectangles" presStyleCnt="0"/>
      <dgm:spPr/>
    </dgm:pt>
    <dgm:pt modelId="{52442D88-4C7E-4137-BC86-799281E6F2DD}" type="pres">
      <dgm:prSet presAssocID="{4A464E7B-3064-4AA3-9C27-44249C277A6B}" presName="parentLin" presStyleCnt="0"/>
      <dgm:spPr/>
    </dgm:pt>
    <dgm:pt modelId="{83CF321B-0683-4455-94DA-88EC8B7296B0}" type="pres">
      <dgm:prSet presAssocID="{4A464E7B-3064-4AA3-9C27-44249C277A6B}" presName="parentLeftMargin" presStyleLbl="node1" presStyleIdx="3" presStyleCnt="5"/>
      <dgm:spPr/>
    </dgm:pt>
    <dgm:pt modelId="{5B52E318-4E82-48CB-9F03-FE28801F2233}" type="pres">
      <dgm:prSet presAssocID="{4A464E7B-3064-4AA3-9C27-44249C277A6B}" presName="parentText" presStyleLbl="node1" presStyleIdx="4" presStyleCnt="5">
        <dgm:presLayoutVars>
          <dgm:chMax val="0"/>
          <dgm:bulletEnabled val="1"/>
        </dgm:presLayoutVars>
      </dgm:prSet>
      <dgm:spPr/>
    </dgm:pt>
    <dgm:pt modelId="{056F6C7B-2A53-4794-8D42-F340EFC63B81}" type="pres">
      <dgm:prSet presAssocID="{4A464E7B-3064-4AA3-9C27-44249C277A6B}" presName="negativeSpace" presStyleCnt="0"/>
      <dgm:spPr/>
    </dgm:pt>
    <dgm:pt modelId="{0FA62D2B-9E84-4E7A-93EC-AE0F27BC6A7E}" type="pres">
      <dgm:prSet presAssocID="{4A464E7B-3064-4AA3-9C27-44249C277A6B}" presName="childText" presStyleLbl="conFgAcc1" presStyleIdx="4" presStyleCnt="5">
        <dgm:presLayoutVars>
          <dgm:bulletEnabled val="1"/>
        </dgm:presLayoutVars>
      </dgm:prSet>
      <dgm:spPr>
        <a:xfrm>
          <a:off x="0" y="2797200"/>
          <a:ext cx="5486400" cy="3528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gm:spPr>
    </dgm:pt>
  </dgm:ptLst>
  <dgm:cxnLst>
    <dgm:cxn modelId="{CBE28812-AAD4-4A80-BC83-00954E110E3C}" type="presOf" srcId="{BCFD0C67-C4EC-4A27-815A-4F29CA8D3DC3}" destId="{76FBEC43-18F9-493D-87AD-58FFA9925447}" srcOrd="1" destOrd="0" presId="urn:microsoft.com/office/officeart/2005/8/layout/list1"/>
    <dgm:cxn modelId="{669DF219-5F25-4895-A457-E2AB5C974BDC}" srcId="{D39815C8-3A2C-460F-9FF8-9D5E4608B5E9}" destId="{88328F87-1EB0-452A-96E0-FE1D55606416}" srcOrd="1" destOrd="0" parTransId="{6CF4B5E5-58FD-447E-B437-E76E393301C2}" sibTransId="{1B84C72F-E9B0-4B47-94D5-78F365399466}"/>
    <dgm:cxn modelId="{F2E8501B-B6C5-4FC9-9CDD-CDBBAF29E3B6}" type="presOf" srcId="{1BD64A11-EC58-4FE5-A915-CBE494C56DD6}" destId="{4BF3ECE2-F872-481A-90ED-159B602C546F}" srcOrd="1" destOrd="0" presId="urn:microsoft.com/office/officeart/2005/8/layout/list1"/>
    <dgm:cxn modelId="{9D480328-B91C-4265-BA21-21A60CB5790C}" type="presOf" srcId="{1BD64A11-EC58-4FE5-A915-CBE494C56DD6}" destId="{D0F3F406-CEE2-477F-88FC-E38F61DB6299}" srcOrd="0" destOrd="0" presId="urn:microsoft.com/office/officeart/2005/8/layout/list1"/>
    <dgm:cxn modelId="{E39EEE28-769C-4218-8B90-AB7AE848A222}" type="presOf" srcId="{4A464E7B-3064-4AA3-9C27-44249C277A6B}" destId="{5B52E318-4E82-48CB-9F03-FE28801F2233}" srcOrd="1" destOrd="0" presId="urn:microsoft.com/office/officeart/2005/8/layout/list1"/>
    <dgm:cxn modelId="{98E7BA42-3BEF-4A69-962F-899A8F5901B2}" type="presOf" srcId="{4A464E7B-3064-4AA3-9C27-44249C277A6B}" destId="{83CF321B-0683-4455-94DA-88EC8B7296B0}" srcOrd="0" destOrd="0" presId="urn:microsoft.com/office/officeart/2005/8/layout/list1"/>
    <dgm:cxn modelId="{99CAC585-BCB8-43B6-A3C9-EA5028C6F373}" type="presOf" srcId="{6556792A-A43B-4B7B-9DB8-AD3AD5DFCB85}" destId="{6836727F-B43B-447A-96FC-822D34B25573}" srcOrd="1" destOrd="0" presId="urn:microsoft.com/office/officeart/2005/8/layout/list1"/>
    <dgm:cxn modelId="{6B1DEB85-CE9B-493D-BA18-588D9826E8F5}" type="presOf" srcId="{88328F87-1EB0-452A-96E0-FE1D55606416}" destId="{B79CC24A-4782-44EA-9C21-589EE3DAA312}" srcOrd="1" destOrd="0" presId="urn:microsoft.com/office/officeart/2005/8/layout/list1"/>
    <dgm:cxn modelId="{838FC59B-3D02-4E90-A569-095A530C48E3}" srcId="{D39815C8-3A2C-460F-9FF8-9D5E4608B5E9}" destId="{1BD64A11-EC58-4FE5-A915-CBE494C56DD6}" srcOrd="2" destOrd="0" parTransId="{B408AB8A-1245-47AE-A503-470CDA0C1200}" sibTransId="{93F30274-07FD-4A56-BFA1-42CEFCA03B77}"/>
    <dgm:cxn modelId="{33280BA0-33EC-4B65-A9A5-F935B5644E4E}" srcId="{D39815C8-3A2C-460F-9FF8-9D5E4608B5E9}" destId="{6556792A-A43B-4B7B-9DB8-AD3AD5DFCB85}" srcOrd="3" destOrd="0" parTransId="{551277BB-5AC8-4458-8DC4-83D5CBD339BD}" sibTransId="{B56FA95D-A93E-401D-840C-5ECD30AD1670}"/>
    <dgm:cxn modelId="{77394FB5-BB09-46A0-A1A0-C7BB37A84E36}" srcId="{D39815C8-3A2C-460F-9FF8-9D5E4608B5E9}" destId="{4A464E7B-3064-4AA3-9C27-44249C277A6B}" srcOrd="4" destOrd="0" parTransId="{2FA4AF73-3BBE-45CB-B672-6C7F9510FD76}" sibTransId="{F552CC9F-0451-4509-9D20-6E563AD5B4CC}"/>
    <dgm:cxn modelId="{573DAABD-4492-49A0-8A8E-77B60817944A}" type="presOf" srcId="{BCFD0C67-C4EC-4A27-815A-4F29CA8D3DC3}" destId="{F0627E51-A1C3-407A-BF3F-7664481C8613}" srcOrd="0" destOrd="0" presId="urn:microsoft.com/office/officeart/2005/8/layout/list1"/>
    <dgm:cxn modelId="{3130DBCE-A9DA-4DC0-9284-23C2FC6B16A9}" type="presOf" srcId="{6556792A-A43B-4B7B-9DB8-AD3AD5DFCB85}" destId="{16B8AAD9-BF62-4D93-BD0B-6DE69D8299B5}" srcOrd="0" destOrd="0" presId="urn:microsoft.com/office/officeart/2005/8/layout/list1"/>
    <dgm:cxn modelId="{A68959E7-96FC-4D5E-A100-4D2011629F38}" srcId="{D39815C8-3A2C-460F-9FF8-9D5E4608B5E9}" destId="{BCFD0C67-C4EC-4A27-815A-4F29CA8D3DC3}" srcOrd="0" destOrd="0" parTransId="{D6BCB4AD-AAAC-44E5-97D7-80FB3CF3ACA4}" sibTransId="{94688B5B-31A2-4CE3-9110-44EF1C5B8761}"/>
    <dgm:cxn modelId="{9EA322EB-F217-4FE5-B690-3D4B8C3928FB}" type="presOf" srcId="{88328F87-1EB0-452A-96E0-FE1D55606416}" destId="{930E6C3F-6D8B-4170-9323-72D94628C1A3}" srcOrd="0" destOrd="0" presId="urn:microsoft.com/office/officeart/2005/8/layout/list1"/>
    <dgm:cxn modelId="{DAC626F5-E22B-4A7A-9ADC-0F0BE8F4246E}" type="presOf" srcId="{D39815C8-3A2C-460F-9FF8-9D5E4608B5E9}" destId="{BF642720-23F4-409E-853B-F68AE51F2817}" srcOrd="0" destOrd="0" presId="urn:microsoft.com/office/officeart/2005/8/layout/list1"/>
    <dgm:cxn modelId="{9FE54443-C979-4DB7-81D7-2175DEA525C6}" type="presParOf" srcId="{BF642720-23F4-409E-853B-F68AE51F2817}" destId="{05994283-BD5A-4115-85A9-32FD3F77E9A8}" srcOrd="0" destOrd="0" presId="urn:microsoft.com/office/officeart/2005/8/layout/list1"/>
    <dgm:cxn modelId="{74C22C97-CA27-4779-B06B-BB7F29BC1BD1}" type="presParOf" srcId="{05994283-BD5A-4115-85A9-32FD3F77E9A8}" destId="{F0627E51-A1C3-407A-BF3F-7664481C8613}" srcOrd="0" destOrd="0" presId="urn:microsoft.com/office/officeart/2005/8/layout/list1"/>
    <dgm:cxn modelId="{B8C29566-B1BF-46B3-A69D-F5AD307A983D}" type="presParOf" srcId="{05994283-BD5A-4115-85A9-32FD3F77E9A8}" destId="{76FBEC43-18F9-493D-87AD-58FFA9925447}" srcOrd="1" destOrd="0" presId="urn:microsoft.com/office/officeart/2005/8/layout/list1"/>
    <dgm:cxn modelId="{5378C940-2F06-4265-A8C2-96D18B0F8FDC}" type="presParOf" srcId="{BF642720-23F4-409E-853B-F68AE51F2817}" destId="{A151699B-B1C6-4AE2-9840-329C7FFF67C1}" srcOrd="1" destOrd="0" presId="urn:microsoft.com/office/officeart/2005/8/layout/list1"/>
    <dgm:cxn modelId="{A07F0EDE-D850-4CC6-BCDC-5D9CB8AB2587}" type="presParOf" srcId="{BF642720-23F4-409E-853B-F68AE51F2817}" destId="{9711E2DC-3949-4E1C-8B5A-649888EB0EF0}" srcOrd="2" destOrd="0" presId="urn:microsoft.com/office/officeart/2005/8/layout/list1"/>
    <dgm:cxn modelId="{BE1918F0-2A76-471A-BFDB-3D5DC38A5C60}" type="presParOf" srcId="{BF642720-23F4-409E-853B-F68AE51F2817}" destId="{D5FE4697-04EC-4891-8EA2-34EEBFF0C54E}" srcOrd="3" destOrd="0" presId="urn:microsoft.com/office/officeart/2005/8/layout/list1"/>
    <dgm:cxn modelId="{D88C1CB1-6CB7-416C-A351-0AB0E1AC77E1}" type="presParOf" srcId="{BF642720-23F4-409E-853B-F68AE51F2817}" destId="{688B3B1C-4C09-4741-B0CA-0540AC5F72BD}" srcOrd="4" destOrd="0" presId="urn:microsoft.com/office/officeart/2005/8/layout/list1"/>
    <dgm:cxn modelId="{1A6EDE27-2874-4F30-9E97-83916B184A4B}" type="presParOf" srcId="{688B3B1C-4C09-4741-B0CA-0540AC5F72BD}" destId="{930E6C3F-6D8B-4170-9323-72D94628C1A3}" srcOrd="0" destOrd="0" presId="urn:microsoft.com/office/officeart/2005/8/layout/list1"/>
    <dgm:cxn modelId="{DBA10020-615F-4FF5-8ECB-58A5E987B29E}" type="presParOf" srcId="{688B3B1C-4C09-4741-B0CA-0540AC5F72BD}" destId="{B79CC24A-4782-44EA-9C21-589EE3DAA312}" srcOrd="1" destOrd="0" presId="urn:microsoft.com/office/officeart/2005/8/layout/list1"/>
    <dgm:cxn modelId="{902CA206-E76B-4781-98B1-97DA3546ACB7}" type="presParOf" srcId="{BF642720-23F4-409E-853B-F68AE51F2817}" destId="{DDC65737-E0E8-41A6-80B3-5DD173EABB44}" srcOrd="5" destOrd="0" presId="urn:microsoft.com/office/officeart/2005/8/layout/list1"/>
    <dgm:cxn modelId="{DBF49E82-5019-4160-8BC6-BE5DA6F0F23A}" type="presParOf" srcId="{BF642720-23F4-409E-853B-F68AE51F2817}" destId="{24A387F7-6439-4164-A452-94062ECF86E6}" srcOrd="6" destOrd="0" presId="urn:microsoft.com/office/officeart/2005/8/layout/list1"/>
    <dgm:cxn modelId="{6C23B844-DDA5-42B2-95B1-E6FD2665F910}" type="presParOf" srcId="{BF642720-23F4-409E-853B-F68AE51F2817}" destId="{B8BA1780-58D9-4F3D-B279-C2A523EE9953}" srcOrd="7" destOrd="0" presId="urn:microsoft.com/office/officeart/2005/8/layout/list1"/>
    <dgm:cxn modelId="{C6519BB5-4976-4E4B-BF00-06F3F04FA075}" type="presParOf" srcId="{BF642720-23F4-409E-853B-F68AE51F2817}" destId="{76530FE8-D65F-4B39-9477-B26E72CA8B89}" srcOrd="8" destOrd="0" presId="urn:microsoft.com/office/officeart/2005/8/layout/list1"/>
    <dgm:cxn modelId="{DDC71E23-D1F4-4AC7-BE92-B68DCFB15C10}" type="presParOf" srcId="{76530FE8-D65F-4B39-9477-B26E72CA8B89}" destId="{D0F3F406-CEE2-477F-88FC-E38F61DB6299}" srcOrd="0" destOrd="0" presId="urn:microsoft.com/office/officeart/2005/8/layout/list1"/>
    <dgm:cxn modelId="{96ADDACF-E609-4E5C-8E7C-815A08A34567}" type="presParOf" srcId="{76530FE8-D65F-4B39-9477-B26E72CA8B89}" destId="{4BF3ECE2-F872-481A-90ED-159B602C546F}" srcOrd="1" destOrd="0" presId="urn:microsoft.com/office/officeart/2005/8/layout/list1"/>
    <dgm:cxn modelId="{B52A7704-9937-4902-B96B-01DD81066FBF}" type="presParOf" srcId="{BF642720-23F4-409E-853B-F68AE51F2817}" destId="{DAB81B45-7143-435A-AA42-A6C98589C774}" srcOrd="9" destOrd="0" presId="urn:microsoft.com/office/officeart/2005/8/layout/list1"/>
    <dgm:cxn modelId="{7A231181-7539-485A-A70B-543C0C1DB654}" type="presParOf" srcId="{BF642720-23F4-409E-853B-F68AE51F2817}" destId="{B9F4C6FD-02F6-4374-83F2-CB5FBD64E5E5}" srcOrd="10" destOrd="0" presId="urn:microsoft.com/office/officeart/2005/8/layout/list1"/>
    <dgm:cxn modelId="{07493BE3-44FA-4EA0-8F98-629E8BB937EC}" type="presParOf" srcId="{BF642720-23F4-409E-853B-F68AE51F2817}" destId="{D54DE176-E060-402B-9A99-919431815F92}" srcOrd="11" destOrd="0" presId="urn:microsoft.com/office/officeart/2005/8/layout/list1"/>
    <dgm:cxn modelId="{38B3EF74-F89A-4CBE-B994-4225A37C5EDF}" type="presParOf" srcId="{BF642720-23F4-409E-853B-F68AE51F2817}" destId="{13682495-59B8-4CF6-9E21-5E0E71C97006}" srcOrd="12" destOrd="0" presId="urn:microsoft.com/office/officeart/2005/8/layout/list1"/>
    <dgm:cxn modelId="{D698B4CA-87BB-403E-BAD7-DCCAE96F784E}" type="presParOf" srcId="{13682495-59B8-4CF6-9E21-5E0E71C97006}" destId="{16B8AAD9-BF62-4D93-BD0B-6DE69D8299B5}" srcOrd="0" destOrd="0" presId="urn:microsoft.com/office/officeart/2005/8/layout/list1"/>
    <dgm:cxn modelId="{E0E1A221-ECDD-4F3D-A840-D5B1F115B940}" type="presParOf" srcId="{13682495-59B8-4CF6-9E21-5E0E71C97006}" destId="{6836727F-B43B-447A-96FC-822D34B25573}" srcOrd="1" destOrd="0" presId="urn:microsoft.com/office/officeart/2005/8/layout/list1"/>
    <dgm:cxn modelId="{9A759243-B16C-4BF4-96E6-259E2DBBCDF0}" type="presParOf" srcId="{BF642720-23F4-409E-853B-F68AE51F2817}" destId="{65DB5E1D-734B-44AC-A59E-B5998A8AFA65}" srcOrd="13" destOrd="0" presId="urn:microsoft.com/office/officeart/2005/8/layout/list1"/>
    <dgm:cxn modelId="{EFD69336-0624-4993-A2EB-F5BD16A2FCF4}" type="presParOf" srcId="{BF642720-23F4-409E-853B-F68AE51F2817}" destId="{EE9CB472-47EF-41B0-AC11-10E17AEA974A}" srcOrd="14" destOrd="0" presId="urn:microsoft.com/office/officeart/2005/8/layout/list1"/>
    <dgm:cxn modelId="{0D7F0EC4-127F-435C-A0CF-08C70E0A0AF4}" type="presParOf" srcId="{BF642720-23F4-409E-853B-F68AE51F2817}" destId="{6273D46E-8E8A-491D-A413-A3BA7AC1608E}" srcOrd="15" destOrd="0" presId="urn:microsoft.com/office/officeart/2005/8/layout/list1"/>
    <dgm:cxn modelId="{82F95B03-DD6E-4A20-92E1-55AE264025DB}" type="presParOf" srcId="{BF642720-23F4-409E-853B-F68AE51F2817}" destId="{52442D88-4C7E-4137-BC86-799281E6F2DD}" srcOrd="16" destOrd="0" presId="urn:microsoft.com/office/officeart/2005/8/layout/list1"/>
    <dgm:cxn modelId="{6B4499AD-F3C2-4A9B-B161-D768AC8B79EB}" type="presParOf" srcId="{52442D88-4C7E-4137-BC86-799281E6F2DD}" destId="{83CF321B-0683-4455-94DA-88EC8B7296B0}" srcOrd="0" destOrd="0" presId="urn:microsoft.com/office/officeart/2005/8/layout/list1"/>
    <dgm:cxn modelId="{1DA5C442-3290-4B45-AD64-4A7C9D62CEA2}" type="presParOf" srcId="{52442D88-4C7E-4137-BC86-799281E6F2DD}" destId="{5B52E318-4E82-48CB-9F03-FE28801F2233}" srcOrd="1" destOrd="0" presId="urn:microsoft.com/office/officeart/2005/8/layout/list1"/>
    <dgm:cxn modelId="{531E5E81-642E-4A0A-A01D-F718B7796130}" type="presParOf" srcId="{BF642720-23F4-409E-853B-F68AE51F2817}" destId="{056F6C7B-2A53-4794-8D42-F340EFC63B81}" srcOrd="17" destOrd="0" presId="urn:microsoft.com/office/officeart/2005/8/layout/list1"/>
    <dgm:cxn modelId="{921B3F3C-00DC-4353-825B-CA4DC365CCE2}" type="presParOf" srcId="{BF642720-23F4-409E-853B-F68AE51F2817}" destId="{0FA62D2B-9E84-4E7A-93EC-AE0F27BC6A7E}" srcOrd="18"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1E410-32ED-4B82-BEB6-A61491964A03}">
      <dsp:nvSpPr>
        <dsp:cNvPr id="0" name=""/>
        <dsp:cNvSpPr/>
      </dsp:nvSpPr>
      <dsp:spPr>
        <a:xfrm>
          <a:off x="0" y="267795"/>
          <a:ext cx="7110503" cy="3780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1FAD269-4792-4149-84FC-F4919F849B82}">
      <dsp:nvSpPr>
        <dsp:cNvPr id="0" name=""/>
        <dsp:cNvSpPr/>
      </dsp:nvSpPr>
      <dsp:spPr>
        <a:xfrm>
          <a:off x="355525" y="46395"/>
          <a:ext cx="4977352" cy="44280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32" tIns="0" rIns="188132" bIns="0" numCol="1" spcCol="1270" anchor="ctr" anchorCtr="0">
          <a:noAutofit/>
        </a:bodyPr>
        <a:lstStyle/>
        <a:p>
          <a:pPr marL="0" lvl="0" indent="0" algn="l" defTabSz="666750">
            <a:lnSpc>
              <a:spcPct val="90000"/>
            </a:lnSpc>
            <a:spcBef>
              <a:spcPct val="0"/>
            </a:spcBef>
            <a:spcAft>
              <a:spcPct val="35000"/>
            </a:spcAft>
            <a:buNone/>
          </a:pPr>
          <a:r>
            <a:rPr lang="pl-PL" sz="1500" b="0" kern="1200" dirty="0">
              <a:solidFill>
                <a:sysClr val="window" lastClr="FFFFFF"/>
              </a:solidFill>
              <a:latin typeface="Aptos" panose="02110004020202020204"/>
              <a:ea typeface="+mn-ea"/>
              <a:cs typeface="+mn-cs"/>
            </a:rPr>
            <a:t>Infrastruktúra és létesítmények, </a:t>
          </a:r>
          <a:r>
            <a:rPr lang="hu-HU" sz="1500" b="0" kern="1200" dirty="0">
              <a:solidFill>
                <a:sysClr val="window" lastClr="FFFFFF"/>
              </a:solidFill>
              <a:latin typeface="Aptos" panose="02110004020202020204"/>
              <a:ea typeface="+mn-ea"/>
              <a:cs typeface="+mn-cs"/>
            </a:rPr>
            <a:t> </a:t>
          </a:r>
          <a:r>
            <a:rPr lang="hu-HU" sz="1500" kern="1200" dirty="0">
              <a:solidFill>
                <a:sysClr val="window" lastClr="FFFFFF"/>
              </a:solidFill>
              <a:latin typeface="Aptos" panose="02110004020202020204"/>
              <a:ea typeface="+mn-ea"/>
              <a:cs typeface="+mn-cs"/>
            </a:rPr>
            <a:t>műszaki korlátok</a:t>
          </a:r>
          <a:endParaRPr lang="pl-PL" sz="1500" b="0" kern="1200" dirty="0">
            <a:solidFill>
              <a:sysClr val="window" lastClr="FFFFFF"/>
            </a:solidFill>
            <a:latin typeface="Aptos" panose="02110004020202020204"/>
            <a:ea typeface="+mn-ea"/>
            <a:cs typeface="+mn-cs"/>
          </a:endParaRPr>
        </a:p>
      </dsp:txBody>
      <dsp:txXfrm>
        <a:off x="377141" y="68011"/>
        <a:ext cx="4934120" cy="399568"/>
      </dsp:txXfrm>
    </dsp:sp>
    <dsp:sp modelId="{C3131BB0-8846-45C2-A5E7-3028F51D8B60}">
      <dsp:nvSpPr>
        <dsp:cNvPr id="0" name=""/>
        <dsp:cNvSpPr/>
      </dsp:nvSpPr>
      <dsp:spPr>
        <a:xfrm>
          <a:off x="0" y="948195"/>
          <a:ext cx="7110503" cy="3780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4734A36-EE1F-418D-82A0-F28305F35796}">
      <dsp:nvSpPr>
        <dsp:cNvPr id="0" name=""/>
        <dsp:cNvSpPr/>
      </dsp:nvSpPr>
      <dsp:spPr>
        <a:xfrm>
          <a:off x="355525" y="726795"/>
          <a:ext cx="4977352" cy="44280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32" tIns="0" rIns="188132" bIns="0" numCol="1" spcCol="1270" anchor="ctr" anchorCtr="0">
          <a:noAutofit/>
        </a:bodyPr>
        <a:lstStyle/>
        <a:p>
          <a:pPr marL="0" lvl="0" indent="0" algn="l" defTabSz="666750">
            <a:lnSpc>
              <a:spcPct val="90000"/>
            </a:lnSpc>
            <a:spcBef>
              <a:spcPct val="0"/>
            </a:spcBef>
            <a:spcAft>
              <a:spcPct val="35000"/>
            </a:spcAft>
            <a:buNone/>
          </a:pPr>
          <a:r>
            <a:rPr lang="hu-HU" sz="1500" kern="1200">
              <a:solidFill>
                <a:sysClr val="window" lastClr="FFFFFF"/>
              </a:solidFill>
              <a:latin typeface="Aptos" panose="02110004020202020204"/>
              <a:ea typeface="+mn-ea"/>
              <a:cs typeface="+mn-cs"/>
            </a:rPr>
            <a:t>Információs és kommunikációs problémák</a:t>
          </a:r>
          <a:endParaRPr lang="pl-PL" sz="1500" kern="1200">
            <a:solidFill>
              <a:sysClr val="window" lastClr="FFFFFF"/>
            </a:solidFill>
            <a:latin typeface="Aptos" panose="02110004020202020204"/>
            <a:ea typeface="+mn-ea"/>
            <a:cs typeface="+mn-cs"/>
          </a:endParaRPr>
        </a:p>
      </dsp:txBody>
      <dsp:txXfrm>
        <a:off x="377141" y="748411"/>
        <a:ext cx="4934120" cy="399568"/>
      </dsp:txXfrm>
    </dsp:sp>
    <dsp:sp modelId="{1B83957C-A43F-4044-8A36-7BBE00FC4EC4}">
      <dsp:nvSpPr>
        <dsp:cNvPr id="0" name=""/>
        <dsp:cNvSpPr/>
      </dsp:nvSpPr>
      <dsp:spPr>
        <a:xfrm>
          <a:off x="0" y="1628595"/>
          <a:ext cx="7110503" cy="3780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E7F9A93-577A-4E62-B440-2AED2461DE27}">
      <dsp:nvSpPr>
        <dsp:cNvPr id="0" name=""/>
        <dsp:cNvSpPr/>
      </dsp:nvSpPr>
      <dsp:spPr>
        <a:xfrm>
          <a:off x="355525" y="1407195"/>
          <a:ext cx="4977352" cy="44280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32" tIns="0" rIns="188132" bIns="0" numCol="1" spcCol="1270" anchor="ctr" anchorCtr="0">
          <a:noAutofit/>
        </a:bodyPr>
        <a:lstStyle/>
        <a:p>
          <a:pPr marL="0" lvl="0" indent="0" algn="l" defTabSz="666750">
            <a:lnSpc>
              <a:spcPct val="90000"/>
            </a:lnSpc>
            <a:spcBef>
              <a:spcPct val="0"/>
            </a:spcBef>
            <a:spcAft>
              <a:spcPct val="35000"/>
            </a:spcAft>
            <a:buNone/>
          </a:pPr>
          <a:r>
            <a:rPr lang="hu-HU" sz="1500" kern="1200">
              <a:solidFill>
                <a:sysClr val="window" lastClr="FFFFFF"/>
              </a:solidFill>
              <a:latin typeface="Aptos" panose="02110004020202020204"/>
              <a:ea typeface="+mn-ea"/>
              <a:cs typeface="+mn-cs"/>
            </a:rPr>
            <a:t>Hozzállásbeli korlátok</a:t>
          </a:r>
        </a:p>
      </dsp:txBody>
      <dsp:txXfrm>
        <a:off x="377141" y="1428811"/>
        <a:ext cx="4934120" cy="399568"/>
      </dsp:txXfrm>
    </dsp:sp>
    <dsp:sp modelId="{DF79F8DB-4769-4032-8755-E15847934EED}">
      <dsp:nvSpPr>
        <dsp:cNvPr id="0" name=""/>
        <dsp:cNvSpPr/>
      </dsp:nvSpPr>
      <dsp:spPr>
        <a:xfrm>
          <a:off x="0" y="2308995"/>
          <a:ext cx="7110503" cy="3780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5738686-D895-41A3-B718-E6FBE0671BEC}">
      <dsp:nvSpPr>
        <dsp:cNvPr id="0" name=""/>
        <dsp:cNvSpPr/>
      </dsp:nvSpPr>
      <dsp:spPr>
        <a:xfrm>
          <a:off x="355525" y="2087595"/>
          <a:ext cx="4977352" cy="44280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32" tIns="0" rIns="188132" bIns="0" numCol="1" spcCol="1270" anchor="ctr" anchorCtr="0">
          <a:noAutofit/>
        </a:bodyPr>
        <a:lstStyle/>
        <a:p>
          <a:pPr marL="0" lvl="0" indent="0" algn="l" defTabSz="666750">
            <a:lnSpc>
              <a:spcPct val="90000"/>
            </a:lnSpc>
            <a:spcBef>
              <a:spcPct val="0"/>
            </a:spcBef>
            <a:spcAft>
              <a:spcPct val="35000"/>
            </a:spcAft>
            <a:buNone/>
          </a:pPr>
          <a:r>
            <a:rPr lang="hu-HU" sz="1500" kern="1200">
              <a:solidFill>
                <a:sysClr val="window" lastClr="FFFFFF"/>
              </a:solidFill>
              <a:latin typeface="Aptos" panose="02110004020202020204"/>
              <a:ea typeface="+mn-ea"/>
              <a:cs typeface="+mn-cs"/>
            </a:rPr>
            <a:t>Gazdasági korlátok</a:t>
          </a:r>
        </a:p>
      </dsp:txBody>
      <dsp:txXfrm>
        <a:off x="377141" y="2109211"/>
        <a:ext cx="4934120" cy="399568"/>
      </dsp:txXfrm>
    </dsp:sp>
    <dsp:sp modelId="{0B3A0439-58A5-4DC2-BB95-770D9F32C0FA}">
      <dsp:nvSpPr>
        <dsp:cNvPr id="0" name=""/>
        <dsp:cNvSpPr/>
      </dsp:nvSpPr>
      <dsp:spPr>
        <a:xfrm>
          <a:off x="0" y="2989395"/>
          <a:ext cx="7110503" cy="3780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0726CAA-C28F-4031-A5C8-BB22ABE3E8DF}">
      <dsp:nvSpPr>
        <dsp:cNvPr id="0" name=""/>
        <dsp:cNvSpPr/>
      </dsp:nvSpPr>
      <dsp:spPr>
        <a:xfrm>
          <a:off x="355525" y="2767995"/>
          <a:ext cx="4977352" cy="44280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32" tIns="0" rIns="188132" bIns="0" numCol="1" spcCol="1270" anchor="ctr" anchorCtr="0">
          <a:noAutofit/>
        </a:bodyPr>
        <a:lstStyle/>
        <a:p>
          <a:pPr marL="0" lvl="0" indent="0" algn="l" defTabSz="666750">
            <a:lnSpc>
              <a:spcPct val="90000"/>
            </a:lnSpc>
            <a:spcBef>
              <a:spcPct val="0"/>
            </a:spcBef>
            <a:spcAft>
              <a:spcPct val="35000"/>
            </a:spcAft>
            <a:buNone/>
          </a:pPr>
          <a:r>
            <a:rPr lang="hu-HU" sz="1500" kern="1200">
              <a:solidFill>
                <a:sysClr val="window" lastClr="FFFFFF"/>
              </a:solidFill>
              <a:latin typeface="Aptos" panose="02110004020202020204"/>
              <a:ea typeface="+mn-ea"/>
              <a:cs typeface="+mn-cs"/>
            </a:rPr>
            <a:t>Szakpolitika és szabályozás</a:t>
          </a:r>
        </a:p>
      </dsp:txBody>
      <dsp:txXfrm>
        <a:off x="377141" y="2789611"/>
        <a:ext cx="4934120"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1E2DC-3949-4E1C-8B5A-649888EB0EF0}">
      <dsp:nvSpPr>
        <dsp:cNvPr id="0" name=""/>
        <dsp:cNvSpPr/>
      </dsp:nvSpPr>
      <dsp:spPr>
        <a:xfrm>
          <a:off x="0" y="293555"/>
          <a:ext cx="6887688" cy="3780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6FBEC43-18F9-493D-87AD-58FFA9925447}">
      <dsp:nvSpPr>
        <dsp:cNvPr id="0" name=""/>
        <dsp:cNvSpPr/>
      </dsp:nvSpPr>
      <dsp:spPr>
        <a:xfrm>
          <a:off x="344384" y="72155"/>
          <a:ext cx="4821381" cy="44280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237" tIns="0" rIns="182237" bIns="0" numCol="1" spcCol="1270" anchor="ctr" anchorCtr="0">
          <a:noAutofit/>
        </a:bodyPr>
        <a:lstStyle/>
        <a:p>
          <a:pPr marL="0" lvl="0" indent="0" algn="l" defTabSz="666750">
            <a:lnSpc>
              <a:spcPct val="90000"/>
            </a:lnSpc>
            <a:spcBef>
              <a:spcPct val="0"/>
            </a:spcBef>
            <a:spcAft>
              <a:spcPct val="35000"/>
            </a:spcAft>
            <a:buNone/>
          </a:pPr>
          <a:r>
            <a:rPr lang="pl-PL" sz="1500" b="1" kern="1200">
              <a:solidFill>
                <a:sysClr val="window" lastClr="FFFFFF"/>
              </a:solidFill>
              <a:latin typeface="Aptos" panose="02110004020202020204"/>
              <a:ea typeface="+mn-ea"/>
              <a:cs typeface="+mn-cs"/>
            </a:rPr>
            <a:t>Infrastruktúrába történő beruházás</a:t>
          </a:r>
          <a:endParaRPr lang="pl-PL" sz="1500" kern="1200">
            <a:solidFill>
              <a:sysClr val="window" lastClr="FFFFFF"/>
            </a:solidFill>
            <a:latin typeface="Aptos" panose="02110004020202020204"/>
            <a:ea typeface="+mn-ea"/>
            <a:cs typeface="+mn-cs"/>
          </a:endParaRPr>
        </a:p>
      </dsp:txBody>
      <dsp:txXfrm>
        <a:off x="366000" y="93771"/>
        <a:ext cx="4778149" cy="399568"/>
      </dsp:txXfrm>
    </dsp:sp>
    <dsp:sp modelId="{24A387F7-6439-4164-A452-94062ECF86E6}">
      <dsp:nvSpPr>
        <dsp:cNvPr id="0" name=""/>
        <dsp:cNvSpPr/>
      </dsp:nvSpPr>
      <dsp:spPr>
        <a:xfrm>
          <a:off x="0" y="973956"/>
          <a:ext cx="6887688" cy="3780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79CC24A-4782-44EA-9C21-589EE3DAA312}">
      <dsp:nvSpPr>
        <dsp:cNvPr id="0" name=""/>
        <dsp:cNvSpPr/>
      </dsp:nvSpPr>
      <dsp:spPr>
        <a:xfrm>
          <a:off x="344384" y="752555"/>
          <a:ext cx="4821381" cy="44280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237" tIns="0" rIns="182237" bIns="0" numCol="1" spcCol="1270" anchor="ctr" anchorCtr="0">
          <a:noAutofit/>
        </a:bodyPr>
        <a:lstStyle/>
        <a:p>
          <a:pPr marL="0" lvl="0" indent="0" algn="l" defTabSz="666750">
            <a:lnSpc>
              <a:spcPct val="90000"/>
            </a:lnSpc>
            <a:spcBef>
              <a:spcPct val="0"/>
            </a:spcBef>
            <a:spcAft>
              <a:spcPct val="35000"/>
            </a:spcAft>
            <a:buNone/>
          </a:pPr>
          <a:r>
            <a:rPr lang="pl-PL" sz="1500" b="1" kern="1200">
              <a:solidFill>
                <a:sysClr val="window" lastClr="FFFFFF"/>
              </a:solidFill>
              <a:latin typeface="Aptos" panose="02110004020202020204"/>
              <a:ea typeface="+mn-ea"/>
              <a:cs typeface="+mn-cs"/>
            </a:rPr>
            <a:t>Képzési és figyelemfelkeltő programok</a:t>
          </a:r>
          <a:endParaRPr lang="pl-PL" sz="1500" kern="1200">
            <a:solidFill>
              <a:sysClr val="window" lastClr="FFFFFF"/>
            </a:solidFill>
            <a:latin typeface="Aptos" panose="02110004020202020204"/>
            <a:ea typeface="+mn-ea"/>
            <a:cs typeface="+mn-cs"/>
          </a:endParaRPr>
        </a:p>
      </dsp:txBody>
      <dsp:txXfrm>
        <a:off x="366000" y="774171"/>
        <a:ext cx="4778149" cy="399568"/>
      </dsp:txXfrm>
    </dsp:sp>
    <dsp:sp modelId="{B9F4C6FD-02F6-4374-83F2-CB5FBD64E5E5}">
      <dsp:nvSpPr>
        <dsp:cNvPr id="0" name=""/>
        <dsp:cNvSpPr/>
      </dsp:nvSpPr>
      <dsp:spPr>
        <a:xfrm>
          <a:off x="0" y="1654356"/>
          <a:ext cx="6887688" cy="3780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BF3ECE2-F872-481A-90ED-159B602C546F}">
      <dsp:nvSpPr>
        <dsp:cNvPr id="0" name=""/>
        <dsp:cNvSpPr/>
      </dsp:nvSpPr>
      <dsp:spPr>
        <a:xfrm>
          <a:off x="344384" y="1432956"/>
          <a:ext cx="4821381" cy="44280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237" tIns="0" rIns="182237" bIns="0" numCol="1" spcCol="1270" anchor="ctr" anchorCtr="0">
          <a:noAutofit/>
        </a:bodyPr>
        <a:lstStyle/>
        <a:p>
          <a:pPr marL="0" lvl="0" indent="0" algn="l" defTabSz="666750">
            <a:lnSpc>
              <a:spcPct val="90000"/>
            </a:lnSpc>
            <a:spcBef>
              <a:spcPct val="0"/>
            </a:spcBef>
            <a:spcAft>
              <a:spcPct val="35000"/>
            </a:spcAft>
            <a:buNone/>
          </a:pPr>
          <a:r>
            <a:rPr lang="pl-PL" sz="1500" b="1" kern="1200">
              <a:solidFill>
                <a:sysClr val="window" lastClr="FFFFFF"/>
              </a:solidFill>
              <a:latin typeface="Aptos" panose="02110004020202020204"/>
              <a:ea typeface="+mn-ea"/>
              <a:cs typeface="+mn-cs"/>
            </a:rPr>
            <a:t>Szakpolitikák egységesítése és betartatása</a:t>
          </a:r>
          <a:endParaRPr lang="pl-PL" sz="1500" kern="1200">
            <a:solidFill>
              <a:sysClr val="window" lastClr="FFFFFF"/>
            </a:solidFill>
            <a:latin typeface="Aptos" panose="02110004020202020204"/>
            <a:ea typeface="+mn-ea"/>
            <a:cs typeface="+mn-cs"/>
          </a:endParaRPr>
        </a:p>
      </dsp:txBody>
      <dsp:txXfrm>
        <a:off x="366000" y="1454572"/>
        <a:ext cx="4778149" cy="399568"/>
      </dsp:txXfrm>
    </dsp:sp>
    <dsp:sp modelId="{EE9CB472-47EF-41B0-AC11-10E17AEA974A}">
      <dsp:nvSpPr>
        <dsp:cNvPr id="0" name=""/>
        <dsp:cNvSpPr/>
      </dsp:nvSpPr>
      <dsp:spPr>
        <a:xfrm>
          <a:off x="0" y="2334756"/>
          <a:ext cx="6887688" cy="3780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836727F-B43B-447A-96FC-822D34B25573}">
      <dsp:nvSpPr>
        <dsp:cNvPr id="0" name=""/>
        <dsp:cNvSpPr/>
      </dsp:nvSpPr>
      <dsp:spPr>
        <a:xfrm>
          <a:off x="344384" y="2113356"/>
          <a:ext cx="4821381" cy="44280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237" tIns="0" rIns="182237" bIns="0" numCol="1" spcCol="1270" anchor="ctr" anchorCtr="0">
          <a:noAutofit/>
        </a:bodyPr>
        <a:lstStyle/>
        <a:p>
          <a:pPr marL="0" lvl="0" indent="0" algn="l" defTabSz="666750">
            <a:lnSpc>
              <a:spcPct val="90000"/>
            </a:lnSpc>
            <a:spcBef>
              <a:spcPct val="0"/>
            </a:spcBef>
            <a:spcAft>
              <a:spcPct val="35000"/>
            </a:spcAft>
            <a:buNone/>
          </a:pPr>
          <a:r>
            <a:rPr lang="pl-PL" sz="1500" b="1" kern="1200" dirty="0">
              <a:solidFill>
                <a:sysClr val="window" lastClr="FFFFFF"/>
              </a:solidFill>
              <a:latin typeface="Aptos" panose="02110004020202020204"/>
              <a:ea typeface="+mn-ea"/>
              <a:cs typeface="+mn-cs"/>
            </a:rPr>
            <a:t>Befogadó tervezés és technológia</a:t>
          </a:r>
          <a:endParaRPr lang="pl-PL" sz="1500" kern="1200" dirty="0">
            <a:solidFill>
              <a:sysClr val="window" lastClr="FFFFFF"/>
            </a:solidFill>
            <a:latin typeface="Aptos" panose="02110004020202020204"/>
            <a:ea typeface="+mn-ea"/>
            <a:cs typeface="+mn-cs"/>
          </a:endParaRPr>
        </a:p>
      </dsp:txBody>
      <dsp:txXfrm>
        <a:off x="366000" y="2134972"/>
        <a:ext cx="4778149" cy="399568"/>
      </dsp:txXfrm>
    </dsp:sp>
    <dsp:sp modelId="{0FA62D2B-9E84-4E7A-93EC-AE0F27BC6A7E}">
      <dsp:nvSpPr>
        <dsp:cNvPr id="0" name=""/>
        <dsp:cNvSpPr/>
      </dsp:nvSpPr>
      <dsp:spPr>
        <a:xfrm>
          <a:off x="0" y="3015156"/>
          <a:ext cx="6887688" cy="378000"/>
        </a:xfrm>
        <a:prstGeom prst="rect">
          <a:avLst/>
        </a:prstGeom>
        <a:solidFill>
          <a:sysClr val="window" lastClr="FFFFFF">
            <a:alpha val="90000"/>
            <a:hueOff val="0"/>
            <a:satOff val="0"/>
            <a:lumOff val="0"/>
            <a:alphaOff val="0"/>
          </a:sysClr>
        </a:solidFill>
        <a:ln w="1270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B52E318-4E82-48CB-9F03-FE28801F2233}">
      <dsp:nvSpPr>
        <dsp:cNvPr id="0" name=""/>
        <dsp:cNvSpPr/>
      </dsp:nvSpPr>
      <dsp:spPr>
        <a:xfrm>
          <a:off x="344384" y="2793756"/>
          <a:ext cx="4821381" cy="442800"/>
        </a:xfrm>
        <a:prstGeom prst="round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237" tIns="0" rIns="182237" bIns="0" numCol="1" spcCol="1270" anchor="ctr" anchorCtr="0">
          <a:noAutofit/>
        </a:bodyPr>
        <a:lstStyle/>
        <a:p>
          <a:pPr marL="0" lvl="0" indent="0" algn="l" defTabSz="666750">
            <a:lnSpc>
              <a:spcPct val="90000"/>
            </a:lnSpc>
            <a:spcBef>
              <a:spcPct val="0"/>
            </a:spcBef>
            <a:spcAft>
              <a:spcPct val="35000"/>
            </a:spcAft>
            <a:buNone/>
          </a:pPr>
          <a:r>
            <a:rPr lang="pl-PL" sz="1500" b="1" kern="1200">
              <a:solidFill>
                <a:sysClr val="window" lastClr="FFFFFF"/>
              </a:solidFill>
              <a:latin typeface="Aptos" panose="02110004020202020204"/>
              <a:ea typeface="+mn-ea"/>
              <a:cs typeface="+mn-cs"/>
            </a:rPr>
            <a:t>Információ az akadálymentességről</a:t>
          </a:r>
          <a:endParaRPr lang="pl-PL" sz="1500" kern="1200">
            <a:solidFill>
              <a:sysClr val="window" lastClr="FFFFFF"/>
            </a:solidFill>
            <a:latin typeface="Aptos" panose="02110004020202020204"/>
            <a:ea typeface="+mn-ea"/>
            <a:cs typeface="+mn-cs"/>
          </a:endParaRPr>
        </a:p>
      </dsp:txBody>
      <dsp:txXfrm>
        <a:off x="366000" y="2815372"/>
        <a:ext cx="4778149"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Layout" Target="../diagrams/layout1.xml"/><Relationship Id="rId5" Type="http://schemas.openxmlformats.org/officeDocument/2006/relationships/image" Target="../media/image4.png"/><Relationship Id="rId10" Type="http://schemas.openxmlformats.org/officeDocument/2006/relationships/diagramData" Target="../diagrams/data1.xml"/><Relationship Id="rId4" Type="http://schemas.openxmlformats.org/officeDocument/2006/relationships/image" Target="../media/image3.png"/><Relationship Id="rId9" Type="http://schemas.openxmlformats.org/officeDocument/2006/relationships/image" Target="../media/image9.png"/><Relationship Id="rId14" Type="http://schemas.microsoft.com/office/2007/relationships/diagramDrawing" Target="../diagrams/drawing1.xml"/></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Layout" Target="../diagrams/layout2.xml"/><Relationship Id="rId5" Type="http://schemas.openxmlformats.org/officeDocument/2006/relationships/image" Target="../media/image4.png"/><Relationship Id="rId10" Type="http://schemas.openxmlformats.org/officeDocument/2006/relationships/diagramData" Target="../diagrams/data2.xml"/><Relationship Id="rId4" Type="http://schemas.openxmlformats.org/officeDocument/2006/relationships/image" Target="../media/image3.png"/><Relationship Id="rId9" Type="http://schemas.openxmlformats.org/officeDocument/2006/relationships/image" Target="../media/image9.png"/><Relationship Id="rId14" Type="http://schemas.microsoft.com/office/2007/relationships/diagramDrawing" Target="../diagrams/drawing2.xml"/></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
        <p:nvSpPr>
          <p:cNvPr id="3" name="Szövegdoboz 2">
            <a:extLst>
              <a:ext uri="{FF2B5EF4-FFF2-40B4-BE49-F238E27FC236}">
                <a16:creationId xmlns:a16="http://schemas.microsoft.com/office/drawing/2014/main" id="{10C10110-6D76-D1E0-3530-65A1AC698C40}"/>
              </a:ext>
            </a:extLst>
          </p:cNvPr>
          <p:cNvSpPr txBox="1"/>
          <p:nvPr/>
        </p:nvSpPr>
        <p:spPr>
          <a:xfrm>
            <a:off x="7460622" y="2929214"/>
            <a:ext cx="4376261" cy="2246769"/>
          </a:xfrm>
          <a:prstGeom prst="rect">
            <a:avLst/>
          </a:prstGeom>
          <a:noFill/>
        </p:spPr>
        <p:txBody>
          <a:bodyPr wrap="square">
            <a:spAutoFit/>
          </a:bodyPr>
          <a:lstStyle/>
          <a:p>
            <a:pPr algn="r"/>
            <a:r>
              <a:rPr lang="hu-HU" sz="2800" b="1" dirty="0">
                <a:ea typeface="+mj-ea"/>
                <a:cs typeface="+mj-cs"/>
              </a:rPr>
              <a:t>Az akadálymentes turizmus innovatív oktatási módszertanának kifejlesztése Közép-Európában </a:t>
            </a:r>
          </a:p>
        </p:txBody>
      </p:sp>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79663" y="1373325"/>
            <a:ext cx="12032673" cy="3757760"/>
          </a:xfrm>
        </p:spPr>
        <p:txBody>
          <a:bodyPr>
            <a:noAutofit/>
          </a:bodyPr>
          <a:lstStyle/>
          <a:p>
            <a:pPr algn="l">
              <a:lnSpc>
                <a:spcPts val="2400"/>
              </a:lnSpc>
            </a:pPr>
            <a:r>
              <a:rPr lang="hu-HU" sz="2200" kern="100" dirty="0">
                <a:latin typeface="Calibri" panose="020F0502020204030204" pitchFamily="34" charset="0"/>
              </a:rPr>
              <a:t>A születés óta fogyatékossággal élő személyek vagy a születés után szerzettek esetében nincs különbség a rokkantnyugdíjas kategóriában (50% mindkét csoportban, míg a születés óta fogyatékossággal élő személyek gyakrabban nyilatkoztak „eltartottként” (79%)</a:t>
            </a:r>
            <a:br>
              <a:rPr lang="hu-HU" sz="2200" kern="100" dirty="0">
                <a:latin typeface="Calibri" panose="020F0502020204030204" pitchFamily="34" charset="0"/>
              </a:rPr>
            </a:br>
            <a:r>
              <a:rPr lang="hu-HU" sz="2200" kern="100" dirty="0">
                <a:latin typeface="Calibri" panose="020F0502020204030204" pitchFamily="34" charset="0"/>
              </a:rPr>
              <a:t>„Milyen típusú településen él?” – legnagyobb csoport falu (22%), ezt követi a közepes méretű város 25 000-100 000 fővel (21%), a főváros (14%) és a nemzetközi regionális központ: 500 000-1 millió főig </a:t>
            </a:r>
            <a:r>
              <a:rPr lang="en-GB" sz="2200" kern="100" dirty="0">
                <a:latin typeface="Calibri" panose="020F0502020204030204" pitchFamily="34" charset="0"/>
              </a:rPr>
              <a:t>(11%)</a:t>
            </a:r>
            <a:br>
              <a:rPr lang="en-GB" sz="2200" kern="100" dirty="0">
                <a:effectLst/>
                <a:latin typeface="Calibri" panose="020F0502020204030204" pitchFamily="34" charset="0"/>
                <a:ea typeface="Times New Roman" panose="02020603050405020304" pitchFamily="18" charset="0"/>
              </a:rPr>
            </a:br>
            <a:r>
              <a:rPr lang="hu-HU" sz="2200" kern="100" dirty="0">
                <a:latin typeface="Calibri" panose="020F0502020204030204" pitchFamily="34" charset="0"/>
              </a:rPr>
              <a:t>„Melyik országban él?” – Románia (29%), Magyarország (27%), Lengyelország (25%), Horvátország (17%).</a:t>
            </a:r>
            <a:br>
              <a:rPr lang="hu-HU" sz="2200" kern="100" dirty="0">
                <a:latin typeface="Calibri" panose="020F0502020204030204" pitchFamily="34" charset="0"/>
              </a:rPr>
            </a:br>
            <a:r>
              <a:rPr lang="hu-HU" sz="2200" kern="100" dirty="0">
                <a:latin typeface="Calibri" panose="020F0502020204030204" pitchFamily="34" charset="0"/>
              </a:rPr>
              <a:t>A válaszadók által adott válaszok a bejelentett fogyatékossági típusok szerint elemezve, az 1. kérdésre adott válaszként: „Milyen fogyatékossággal él? Többszörös választás lehetséges!” K1.1. Látás, K1.2. Hallás, K1.3. Mozgássérültek, K1. Beszéd K1.5. ASD (autizmus spektrumzavar), K1.6. Értelmi fogyatékosság, K1.7. Pszichoszociális fogyatékosság, K1. 8. Többszörös fogyatékosság, K1.9. Életkorommal kapcsolatos akadály, K1.10. Átmeneti fogyatékosság (műtét vagy betegség után, baleset stb.), K1.11. Egyéb (kérjük, adja meg </a:t>
            </a:r>
            <a:r>
              <a:rPr lang="en-GB" sz="2200" kern="100" dirty="0">
                <a:latin typeface="Calibri" panose="020F0502020204030204" pitchFamily="34" charset="0"/>
              </a:rPr>
              <a:t>…)</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5932985" y="709894"/>
            <a:ext cx="5686426" cy="6634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válaszadók jellemzői</a:t>
            </a:r>
          </a:p>
        </p:txBody>
      </p:sp>
    </p:spTree>
    <p:extLst>
      <p:ext uri="{BB962C8B-B14F-4D97-AF65-F5344CB8AC3E}">
        <p14:creationId xmlns:p14="http://schemas.microsoft.com/office/powerpoint/2010/main" val="374975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3048" y="804712"/>
            <a:ext cx="5249143" cy="817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válaszadók jellemzői</a:t>
            </a:r>
          </a:p>
        </p:txBody>
      </p:sp>
      <p:graphicFrame>
        <p:nvGraphicFramePr>
          <p:cNvPr id="14" name="Táblázat 13">
            <a:extLst>
              <a:ext uri="{FF2B5EF4-FFF2-40B4-BE49-F238E27FC236}">
                <a16:creationId xmlns:a16="http://schemas.microsoft.com/office/drawing/2014/main" id="{6593151F-1212-348B-2033-31DF8F33F96C}"/>
              </a:ext>
            </a:extLst>
          </p:cNvPr>
          <p:cNvGraphicFramePr>
            <a:graphicFrameLocks noGrp="1"/>
          </p:cNvGraphicFramePr>
          <p:nvPr>
            <p:extLst>
              <p:ext uri="{D42A27DB-BD31-4B8C-83A1-F6EECF244321}">
                <p14:modId xmlns:p14="http://schemas.microsoft.com/office/powerpoint/2010/main" val="903739748"/>
              </p:ext>
            </p:extLst>
          </p:nvPr>
        </p:nvGraphicFramePr>
        <p:xfrm>
          <a:off x="5036517" y="1409748"/>
          <a:ext cx="6944249" cy="3603354"/>
        </p:xfrm>
        <a:graphic>
          <a:graphicData uri="http://schemas.openxmlformats.org/drawingml/2006/table">
            <a:tbl>
              <a:tblPr firstRow="1" firstCol="1" bandRow="1">
                <a:tableStyleId>{5C22544A-7EE6-4342-B048-85BDC9FD1C3A}</a:tableStyleId>
              </a:tblPr>
              <a:tblGrid>
                <a:gridCol w="2938254">
                  <a:extLst>
                    <a:ext uri="{9D8B030D-6E8A-4147-A177-3AD203B41FA5}">
                      <a16:colId xmlns:a16="http://schemas.microsoft.com/office/drawing/2014/main" val="3337127599"/>
                    </a:ext>
                  </a:extLst>
                </a:gridCol>
                <a:gridCol w="638656">
                  <a:extLst>
                    <a:ext uri="{9D8B030D-6E8A-4147-A177-3AD203B41FA5}">
                      <a16:colId xmlns:a16="http://schemas.microsoft.com/office/drawing/2014/main" val="1083345865"/>
                    </a:ext>
                  </a:extLst>
                </a:gridCol>
                <a:gridCol w="650937">
                  <a:extLst>
                    <a:ext uri="{9D8B030D-6E8A-4147-A177-3AD203B41FA5}">
                      <a16:colId xmlns:a16="http://schemas.microsoft.com/office/drawing/2014/main" val="1636337674"/>
                    </a:ext>
                  </a:extLst>
                </a:gridCol>
                <a:gridCol w="712347">
                  <a:extLst>
                    <a:ext uri="{9D8B030D-6E8A-4147-A177-3AD203B41FA5}">
                      <a16:colId xmlns:a16="http://schemas.microsoft.com/office/drawing/2014/main" val="2756275379"/>
                    </a:ext>
                  </a:extLst>
                </a:gridCol>
                <a:gridCol w="712347">
                  <a:extLst>
                    <a:ext uri="{9D8B030D-6E8A-4147-A177-3AD203B41FA5}">
                      <a16:colId xmlns:a16="http://schemas.microsoft.com/office/drawing/2014/main" val="565944993"/>
                    </a:ext>
                  </a:extLst>
                </a:gridCol>
                <a:gridCol w="564965">
                  <a:extLst>
                    <a:ext uri="{9D8B030D-6E8A-4147-A177-3AD203B41FA5}">
                      <a16:colId xmlns:a16="http://schemas.microsoft.com/office/drawing/2014/main" val="4017395870"/>
                    </a:ext>
                  </a:extLst>
                </a:gridCol>
                <a:gridCol w="726743">
                  <a:extLst>
                    <a:ext uri="{9D8B030D-6E8A-4147-A177-3AD203B41FA5}">
                      <a16:colId xmlns:a16="http://schemas.microsoft.com/office/drawing/2014/main" val="2094347989"/>
                    </a:ext>
                  </a:extLst>
                </a:gridCol>
              </a:tblGrid>
              <a:tr h="386885">
                <a:tc>
                  <a:txBody>
                    <a:bodyPr/>
                    <a:lstStyle/>
                    <a:p>
                      <a:pPr algn="ctr">
                        <a:lnSpc>
                          <a:spcPts val="2200"/>
                        </a:lnSpc>
                        <a:spcAft>
                          <a:spcPts val="0"/>
                        </a:spcAft>
                      </a:pPr>
                      <a:r>
                        <a:rPr lang="hu-HU" sz="1800" b="1" kern="100" noProof="0" dirty="0">
                          <a:solidFill>
                            <a:schemeClr val="lt1"/>
                          </a:solidFill>
                          <a:effectLst/>
                          <a:latin typeface="+mn-lt"/>
                          <a:ea typeface="+mn-ea"/>
                          <a:cs typeface="+mn-cs"/>
                        </a:rPr>
                        <a:t>Fogyatékosság típusa</a:t>
                      </a:r>
                    </a:p>
                  </a:txBody>
                  <a:tcPr marL="36671" marR="36671" marT="0" marB="0"/>
                </a:tc>
                <a:tc>
                  <a:txBody>
                    <a:bodyPr/>
                    <a:lstStyle/>
                    <a:p>
                      <a:pPr algn="ctr">
                        <a:lnSpc>
                          <a:spcPts val="2200"/>
                        </a:lnSpc>
                        <a:spcAft>
                          <a:spcPts val="0"/>
                        </a:spcAft>
                      </a:pPr>
                      <a:r>
                        <a:rPr lang="hu-HU" sz="1800" kern="100" noProof="0" dirty="0">
                          <a:effectLst/>
                        </a:rPr>
                        <a:t>K2.6.</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ts val="2200"/>
                        </a:lnSpc>
                        <a:spcAft>
                          <a:spcPts val="0"/>
                        </a:spcAft>
                      </a:pPr>
                      <a:r>
                        <a:rPr lang="hu-HU" sz="1800" kern="100" noProof="0" dirty="0">
                          <a:effectLst/>
                        </a:rPr>
                        <a:t>K2.1.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ts val="2200"/>
                        </a:lnSpc>
                        <a:spcAft>
                          <a:spcPts val="0"/>
                        </a:spcAft>
                      </a:pPr>
                      <a:r>
                        <a:rPr lang="hu-HU" sz="1800" kern="100" noProof="0" dirty="0">
                          <a:effectLst/>
                        </a:rPr>
                        <a:t>K2.3.</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ts val="2200"/>
                        </a:lnSpc>
                        <a:spcAft>
                          <a:spcPts val="0"/>
                        </a:spcAft>
                      </a:pPr>
                      <a:r>
                        <a:rPr lang="hu-HU" sz="1800" kern="100" noProof="0" dirty="0">
                          <a:effectLst/>
                        </a:rPr>
                        <a:t>K2.4.</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ts val="2200"/>
                        </a:lnSpc>
                        <a:spcAft>
                          <a:spcPts val="0"/>
                        </a:spcAft>
                      </a:pPr>
                      <a:r>
                        <a:rPr lang="hu-HU" sz="1800" kern="100" noProof="0" dirty="0">
                          <a:effectLst/>
                        </a:rPr>
                        <a:t>K2.2.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ts val="2200"/>
                        </a:lnSpc>
                        <a:spcAft>
                          <a:spcPts val="0"/>
                        </a:spcAft>
                      </a:pPr>
                      <a:r>
                        <a:rPr lang="hu-HU" sz="1800" kern="100" noProof="0" dirty="0">
                          <a:effectLst/>
                        </a:rPr>
                        <a:t>K2.5.</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extLst>
                  <a:ext uri="{0D108BD9-81ED-4DB2-BD59-A6C34878D82A}">
                    <a16:rowId xmlns:a16="http://schemas.microsoft.com/office/drawing/2014/main" val="1694336936"/>
                  </a:ext>
                </a:extLst>
              </a:tr>
              <a:tr h="281549">
                <a:tc>
                  <a:txBody>
                    <a:bodyPr/>
                    <a:lstStyle/>
                    <a:p>
                      <a:pPr>
                        <a:lnSpc>
                          <a:spcPts val="2200"/>
                        </a:lnSpc>
                        <a:spcAft>
                          <a:spcPts val="0"/>
                        </a:spcAft>
                      </a:pPr>
                      <a:r>
                        <a:rPr lang="hu-HU" sz="1800" b="1" kern="100" noProof="0" dirty="0">
                          <a:solidFill>
                            <a:schemeClr val="lt1"/>
                          </a:solidFill>
                          <a:effectLst/>
                          <a:latin typeface="+mn-lt"/>
                          <a:ea typeface="+mn-ea"/>
                          <a:cs typeface="+mn-cs"/>
                        </a:rPr>
                        <a:t>Átmeneti fogyatékosság</a:t>
                      </a:r>
                    </a:p>
                  </a:txBody>
                  <a:tcPr marL="36671" marR="36671" marT="0" marB="0" anchor="ctr"/>
                </a:tc>
                <a:tc>
                  <a:txBody>
                    <a:bodyPr/>
                    <a:lstStyle/>
                    <a:p>
                      <a:pPr algn="r">
                        <a:lnSpc>
                          <a:spcPts val="2200"/>
                        </a:lnSpc>
                        <a:spcAft>
                          <a:spcPts val="0"/>
                        </a:spcAft>
                      </a:pPr>
                      <a:r>
                        <a:rPr lang="hu-HU" sz="1800" kern="100" noProof="0" dirty="0">
                          <a:effectLst/>
                        </a:rPr>
                        <a:t>17%</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66%</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4%</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88746643"/>
                  </a:ext>
                </a:extLst>
              </a:tr>
              <a:tr h="310762">
                <a:tc>
                  <a:txBody>
                    <a:bodyPr/>
                    <a:lstStyle/>
                    <a:p>
                      <a:pPr>
                        <a:lnSpc>
                          <a:spcPts val="2200"/>
                        </a:lnSpc>
                        <a:spcAft>
                          <a:spcPts val="0"/>
                        </a:spcAft>
                      </a:pPr>
                      <a:r>
                        <a:rPr lang="hu-HU" sz="1800" b="1" kern="100" noProof="0" dirty="0">
                          <a:solidFill>
                            <a:schemeClr val="lt1"/>
                          </a:solidFill>
                          <a:effectLst/>
                          <a:latin typeface="+mn-lt"/>
                          <a:ea typeface="+mn-ea"/>
                          <a:cs typeface="+mn-cs"/>
                        </a:rPr>
                        <a:t>Korból adódó akadály</a:t>
                      </a:r>
                    </a:p>
                  </a:txBody>
                  <a:tcPr marL="36671" marR="36671" marT="0" marB="0" anchor="ctr"/>
                </a:tc>
                <a:tc>
                  <a:txBody>
                    <a:bodyPr/>
                    <a:lstStyle/>
                    <a:p>
                      <a:pPr algn="r">
                        <a:lnSpc>
                          <a:spcPts val="2200"/>
                        </a:lnSpc>
                        <a:spcAft>
                          <a:spcPts val="0"/>
                        </a:spcAft>
                      </a:pPr>
                      <a:r>
                        <a:rPr lang="hu-HU" sz="1800" kern="100" noProof="0" dirty="0">
                          <a:effectLst/>
                        </a:rPr>
                        <a:t>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71%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22%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4%</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2771220277"/>
                  </a:ext>
                </a:extLst>
              </a:tr>
              <a:tr h="206266">
                <a:tc>
                  <a:txBody>
                    <a:bodyPr/>
                    <a:lstStyle/>
                    <a:p>
                      <a:pPr>
                        <a:lnSpc>
                          <a:spcPts val="2200"/>
                        </a:lnSpc>
                        <a:spcAft>
                          <a:spcPts val="0"/>
                        </a:spcAft>
                      </a:pPr>
                      <a:r>
                        <a:rPr lang="hu-HU" sz="1800" b="1" kern="100" noProof="0" dirty="0">
                          <a:solidFill>
                            <a:schemeClr val="lt1"/>
                          </a:solidFill>
                          <a:effectLst/>
                          <a:latin typeface="+mn-lt"/>
                          <a:ea typeface="+mn-ea"/>
                          <a:cs typeface="+mn-cs"/>
                        </a:rPr>
                        <a:t>Látás</a:t>
                      </a:r>
                    </a:p>
                  </a:txBody>
                  <a:tcPr marL="36671" marR="36671" marT="0" marB="0" anchor="ctr"/>
                </a:tc>
                <a:tc>
                  <a:txBody>
                    <a:bodyPr/>
                    <a:lstStyle/>
                    <a:p>
                      <a:pPr algn="r">
                        <a:lnSpc>
                          <a:spcPts val="2200"/>
                        </a:lnSpc>
                        <a:spcAft>
                          <a:spcPts val="0"/>
                        </a:spcAft>
                      </a:pPr>
                      <a:r>
                        <a:rPr lang="hu-HU" sz="1800" kern="100" noProof="0" dirty="0">
                          <a:effectLst/>
                        </a:rPr>
                        <a:t>10%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51%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31%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5%</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4%</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3537336614"/>
                  </a:ext>
                </a:extLst>
              </a:tr>
              <a:tr h="206266">
                <a:tc>
                  <a:txBody>
                    <a:bodyPr/>
                    <a:lstStyle/>
                    <a:p>
                      <a:pPr>
                        <a:lnSpc>
                          <a:spcPts val="2200"/>
                        </a:lnSpc>
                        <a:spcAft>
                          <a:spcPts val="0"/>
                        </a:spcAft>
                      </a:pPr>
                      <a:r>
                        <a:rPr lang="hu-HU" sz="1800" b="1" kern="100" noProof="0" dirty="0">
                          <a:solidFill>
                            <a:schemeClr val="lt1"/>
                          </a:solidFill>
                          <a:effectLst/>
                          <a:latin typeface="+mn-lt"/>
                          <a:ea typeface="+mn-ea"/>
                          <a:cs typeface="+mn-cs"/>
                        </a:rPr>
                        <a:t>Hallás</a:t>
                      </a:r>
                    </a:p>
                  </a:txBody>
                  <a:tcPr marL="36671" marR="36671" marT="0" marB="0" anchor="ctr"/>
                </a:tc>
                <a:tc>
                  <a:txBody>
                    <a:bodyPr/>
                    <a:lstStyle/>
                    <a:p>
                      <a:pPr algn="r">
                        <a:lnSpc>
                          <a:spcPts val="2200"/>
                        </a:lnSpc>
                        <a:spcAft>
                          <a:spcPts val="0"/>
                        </a:spcAft>
                      </a:pPr>
                      <a:r>
                        <a:rPr lang="hu-HU" sz="1800" kern="100" noProof="0" dirty="0">
                          <a:effectLst/>
                        </a:rPr>
                        <a:t>6%</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67%</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21%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4%</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860594679"/>
                  </a:ext>
                </a:extLst>
              </a:tr>
              <a:tr h="206266">
                <a:tc>
                  <a:txBody>
                    <a:bodyPr/>
                    <a:lstStyle/>
                    <a:p>
                      <a:pPr>
                        <a:lnSpc>
                          <a:spcPts val="2200"/>
                        </a:lnSpc>
                        <a:spcAft>
                          <a:spcPts val="0"/>
                        </a:spcAft>
                      </a:pPr>
                      <a:r>
                        <a:rPr lang="hu-HU" sz="1800" b="1" kern="100" noProof="0" dirty="0">
                          <a:solidFill>
                            <a:schemeClr val="lt1"/>
                          </a:solidFill>
                          <a:effectLst/>
                          <a:latin typeface="+mn-lt"/>
                          <a:ea typeface="+mn-ea"/>
                          <a:cs typeface="+mn-cs"/>
                        </a:rPr>
                        <a:t>Mozgásszervi</a:t>
                      </a:r>
                    </a:p>
                  </a:txBody>
                  <a:tcPr marL="36671" marR="36671" marT="0" marB="0" anchor="ctr"/>
                </a:tc>
                <a:tc>
                  <a:txBody>
                    <a:bodyPr/>
                    <a:lstStyle/>
                    <a:p>
                      <a:pPr algn="r">
                        <a:lnSpc>
                          <a:spcPts val="2200"/>
                        </a:lnSpc>
                        <a:spcAft>
                          <a:spcPts val="0"/>
                        </a:spcAft>
                      </a:pPr>
                      <a:r>
                        <a:rPr lang="hu-HU" sz="1800" kern="100" noProof="0" dirty="0">
                          <a:effectLst/>
                        </a:rPr>
                        <a:t>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42%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18%</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19%</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18%</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885932908"/>
                  </a:ext>
                </a:extLst>
              </a:tr>
              <a:tr h="270885">
                <a:tc>
                  <a:txBody>
                    <a:bodyPr/>
                    <a:lstStyle/>
                    <a:p>
                      <a:pPr>
                        <a:lnSpc>
                          <a:spcPts val="2200"/>
                        </a:lnSpc>
                        <a:spcAft>
                          <a:spcPts val="0"/>
                        </a:spcAft>
                      </a:pPr>
                      <a:r>
                        <a:rPr lang="hu-HU" sz="1800" b="1" kern="100" noProof="0" dirty="0">
                          <a:solidFill>
                            <a:schemeClr val="lt1"/>
                          </a:solidFill>
                          <a:effectLst/>
                          <a:latin typeface="+mn-lt"/>
                          <a:ea typeface="+mn-ea"/>
                          <a:cs typeface="+mn-cs"/>
                        </a:rPr>
                        <a:t>Többszörös fogyatékosság</a:t>
                      </a:r>
                    </a:p>
                  </a:txBody>
                  <a:tcPr marL="36671" marR="36671" marT="0" marB="0" anchor="ctr"/>
                </a:tc>
                <a:tc>
                  <a:txBody>
                    <a:bodyPr/>
                    <a:lstStyle/>
                    <a:p>
                      <a:pPr algn="r">
                        <a:lnSpc>
                          <a:spcPts val="2200"/>
                        </a:lnSpc>
                        <a:spcAft>
                          <a:spcPts val="0"/>
                        </a:spcAft>
                      </a:pPr>
                      <a:r>
                        <a:rPr lang="hu-HU" sz="1800" kern="100" noProof="0" dirty="0">
                          <a:effectLst/>
                        </a:rPr>
                        <a:t>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37%</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21%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15%</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15%</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2258954109"/>
                  </a:ext>
                </a:extLst>
              </a:tr>
              <a:tr h="347744">
                <a:tc>
                  <a:txBody>
                    <a:bodyPr/>
                    <a:lstStyle/>
                    <a:p>
                      <a:pPr>
                        <a:lnSpc>
                          <a:spcPts val="2200"/>
                        </a:lnSpc>
                        <a:spcAft>
                          <a:spcPts val="0"/>
                        </a:spcAft>
                      </a:pPr>
                      <a:r>
                        <a:rPr lang="hu-HU" sz="1800" b="1" kern="100" noProof="0" dirty="0">
                          <a:solidFill>
                            <a:schemeClr val="lt1"/>
                          </a:solidFill>
                          <a:effectLst/>
                          <a:latin typeface="+mn-lt"/>
                          <a:ea typeface="+mn-ea"/>
                          <a:cs typeface="+mn-cs"/>
                        </a:rPr>
                        <a:t>Értelmi fogyatékosság</a:t>
                      </a:r>
                    </a:p>
                  </a:txBody>
                  <a:tcPr marL="36671" marR="36671" marT="0" marB="0" anchor="ctr"/>
                </a:tc>
                <a:tc>
                  <a:txBody>
                    <a:bodyPr/>
                    <a:lstStyle/>
                    <a:p>
                      <a:pPr algn="r">
                        <a:lnSpc>
                          <a:spcPts val="2200"/>
                        </a:lnSpc>
                        <a:spcAft>
                          <a:spcPts val="0"/>
                        </a:spcAft>
                      </a:pPr>
                      <a:r>
                        <a:rPr lang="hu-HU" sz="1800" kern="100" noProof="0" dirty="0">
                          <a:effectLst/>
                        </a:rPr>
                        <a:t>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29%</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30%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22%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6%</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4117570816"/>
                  </a:ext>
                </a:extLst>
              </a:tr>
              <a:tr h="206266">
                <a:tc>
                  <a:txBody>
                    <a:bodyPr/>
                    <a:lstStyle/>
                    <a:p>
                      <a:pPr>
                        <a:lnSpc>
                          <a:spcPts val="2200"/>
                        </a:lnSpc>
                        <a:spcAft>
                          <a:spcPts val="0"/>
                        </a:spcAft>
                      </a:pPr>
                      <a:r>
                        <a:rPr lang="hu-HU" sz="1800" b="1" kern="100" noProof="0" dirty="0">
                          <a:solidFill>
                            <a:schemeClr val="lt1"/>
                          </a:solidFill>
                          <a:effectLst/>
                          <a:latin typeface="+mn-lt"/>
                          <a:ea typeface="+mn-ea"/>
                          <a:cs typeface="+mn-cs"/>
                        </a:rPr>
                        <a:t>Beszéd</a:t>
                      </a:r>
                    </a:p>
                  </a:txBody>
                  <a:tcPr marL="36671" marR="36671" marT="0" marB="0" anchor="ctr"/>
                </a:tc>
                <a:tc>
                  <a:txBody>
                    <a:bodyPr/>
                    <a:lstStyle/>
                    <a:p>
                      <a:pPr algn="r">
                        <a:lnSpc>
                          <a:spcPts val="2200"/>
                        </a:lnSpc>
                        <a:spcAft>
                          <a:spcPts val="0"/>
                        </a:spcAft>
                      </a:pPr>
                      <a:r>
                        <a:rPr lang="hu-HU" sz="1800" kern="100" noProof="0" dirty="0">
                          <a:effectLst/>
                        </a:rPr>
                        <a:t>11%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71%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7%</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854126892"/>
                  </a:ext>
                </a:extLst>
              </a:tr>
              <a:tr h="206266">
                <a:tc>
                  <a:txBody>
                    <a:bodyPr/>
                    <a:lstStyle/>
                    <a:p>
                      <a:pPr>
                        <a:lnSpc>
                          <a:spcPts val="2200"/>
                        </a:lnSpc>
                        <a:spcAft>
                          <a:spcPts val="0"/>
                        </a:spcAft>
                      </a:pPr>
                      <a:r>
                        <a:rPr lang="hu-HU" sz="1800" b="1" kern="100" noProof="0" dirty="0">
                          <a:solidFill>
                            <a:schemeClr val="lt1"/>
                          </a:solidFill>
                          <a:effectLst/>
                          <a:latin typeface="+mn-lt"/>
                          <a:ea typeface="+mn-ea"/>
                          <a:cs typeface="+mn-cs"/>
                        </a:rPr>
                        <a:t>Egyéb</a:t>
                      </a:r>
                    </a:p>
                  </a:txBody>
                  <a:tcPr marL="36671" marR="36671" marT="0" marB="0" anchor="ctr"/>
                </a:tc>
                <a:tc>
                  <a:txBody>
                    <a:bodyPr/>
                    <a:lstStyle/>
                    <a:p>
                      <a:pPr algn="r">
                        <a:lnSpc>
                          <a:spcPts val="2200"/>
                        </a:lnSpc>
                        <a:spcAft>
                          <a:spcPts val="0"/>
                        </a:spcAft>
                      </a:pPr>
                      <a:r>
                        <a:rPr lang="hu-HU" sz="1800" kern="100" noProof="0" dirty="0">
                          <a:effectLst/>
                        </a:rPr>
                        <a:t>19%</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59%</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13%</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6%</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3%</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403296816"/>
                  </a:ext>
                </a:extLst>
              </a:tr>
              <a:tr h="206266">
                <a:tc>
                  <a:txBody>
                    <a:bodyPr/>
                    <a:lstStyle/>
                    <a:p>
                      <a:pPr>
                        <a:lnSpc>
                          <a:spcPts val="2200"/>
                        </a:lnSpc>
                        <a:spcAft>
                          <a:spcPts val="0"/>
                        </a:spcAft>
                      </a:pPr>
                      <a:r>
                        <a:rPr lang="hu-HU" sz="1800" b="1" kern="100" noProof="0" dirty="0">
                          <a:solidFill>
                            <a:schemeClr val="lt1"/>
                          </a:solidFill>
                          <a:effectLst/>
                          <a:latin typeface="+mn-lt"/>
                          <a:ea typeface="+mn-ea"/>
                          <a:cs typeface="+mn-cs"/>
                        </a:rPr>
                        <a:t>ASD</a:t>
                      </a:r>
                    </a:p>
                  </a:txBody>
                  <a:tcPr marL="36671" marR="36671" marT="0" marB="0" anchor="ctr"/>
                </a:tc>
                <a:tc>
                  <a:txBody>
                    <a:bodyPr/>
                    <a:lstStyle/>
                    <a:p>
                      <a:pPr algn="r">
                        <a:lnSpc>
                          <a:spcPts val="2200"/>
                        </a:lnSpc>
                        <a:spcAft>
                          <a:spcPts val="0"/>
                        </a:spcAft>
                      </a:pPr>
                      <a:r>
                        <a:rPr lang="hu-HU" sz="1800" kern="100" noProof="0" dirty="0">
                          <a:effectLst/>
                        </a:rPr>
                        <a:t>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42%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28%</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17%</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885351030"/>
                  </a:ext>
                </a:extLst>
              </a:tr>
              <a:tr h="386279">
                <a:tc>
                  <a:txBody>
                    <a:bodyPr/>
                    <a:lstStyle/>
                    <a:p>
                      <a:pPr>
                        <a:lnSpc>
                          <a:spcPts val="2200"/>
                        </a:lnSpc>
                        <a:spcAft>
                          <a:spcPts val="0"/>
                        </a:spcAft>
                      </a:pPr>
                      <a:r>
                        <a:rPr lang="hu-HU" sz="1800" b="1" kern="100" noProof="0" dirty="0">
                          <a:solidFill>
                            <a:schemeClr val="lt1"/>
                          </a:solidFill>
                          <a:effectLst/>
                          <a:latin typeface="+mn-lt"/>
                          <a:ea typeface="+mn-ea"/>
                          <a:cs typeface="+mn-cs"/>
                        </a:rPr>
                        <a:t>Pszichoszociális fogyatékosság</a:t>
                      </a:r>
                    </a:p>
                  </a:txBody>
                  <a:tcPr marL="36671" marR="36671" marT="0" marB="0" anchor="ctr"/>
                </a:tc>
                <a:tc>
                  <a:txBody>
                    <a:bodyPr/>
                    <a:lstStyle/>
                    <a:p>
                      <a:pPr algn="r">
                        <a:lnSpc>
                          <a:spcPts val="2200"/>
                        </a:lnSpc>
                        <a:spcAft>
                          <a:spcPts val="0"/>
                        </a:spcAft>
                      </a:pPr>
                      <a:r>
                        <a:rPr lang="hu-HU" sz="1800" kern="100" noProof="0" dirty="0">
                          <a:effectLst/>
                        </a:rPr>
                        <a:t>17%</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33%</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42%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8%</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2200"/>
                        </a:lnSpc>
                        <a:spcAft>
                          <a:spcPts val="0"/>
                        </a:spcAft>
                      </a:pPr>
                      <a:r>
                        <a:rPr lang="hu-HU" sz="1800" kern="100" noProof="0" dirty="0">
                          <a:effectLst/>
                        </a:rPr>
                        <a:t>0%</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4159752019"/>
                  </a:ext>
                </a:extLst>
              </a:tr>
            </a:tbl>
          </a:graphicData>
        </a:graphic>
      </p:graphicFrame>
      <p:sp>
        <p:nvSpPr>
          <p:cNvPr id="15" name="Szövegdoboz 14">
            <a:extLst>
              <a:ext uri="{FF2B5EF4-FFF2-40B4-BE49-F238E27FC236}">
                <a16:creationId xmlns:a16="http://schemas.microsoft.com/office/drawing/2014/main" id="{E085BDBA-8322-C6AE-D307-CCB0201C8DE2}"/>
              </a:ext>
            </a:extLst>
          </p:cNvPr>
          <p:cNvSpPr txBox="1"/>
          <p:nvPr/>
        </p:nvSpPr>
        <p:spPr>
          <a:xfrm>
            <a:off x="231501" y="1721885"/>
            <a:ext cx="4661134" cy="3481851"/>
          </a:xfrm>
          <a:prstGeom prst="rect">
            <a:avLst/>
          </a:prstGeom>
          <a:noFill/>
        </p:spPr>
        <p:txBody>
          <a:bodyPr wrap="square">
            <a:spAutoFit/>
          </a:bodyPr>
          <a:lstStyle/>
          <a:p>
            <a:pPr algn="r">
              <a:lnSpc>
                <a:spcPts val="2200"/>
              </a:lnSpc>
            </a:pPr>
            <a:r>
              <a:rPr lang="hu-HU" sz="2200" dirty="0">
                <a:effectLst/>
                <a:ea typeface="Aptos" panose="020B0004020202020204" pitchFamily="34" charset="0"/>
              </a:rPr>
              <a:t>2. kérdés: Melyik az az állítás, amellyel a leginkább egyetért? </a:t>
            </a:r>
            <a:r>
              <a:rPr lang="hu-HU" sz="2200" kern="100" dirty="0"/>
              <a:t>K2.1. kissé korlátozott vagyok a napi tevékenységeimben, K2.2. nagyon korlátozott vagyok a napi tevékenységeimben, K2.3. időszakosan segítségre van szükségem a napi tevékenységeimben, K2.4. állandóan segítségre van szükségem a napi tevékenységeimben, K2.5. állandó felügyeletre van szükségem, K2.6. nem kívánok válaszolni</a:t>
            </a:r>
            <a:endParaRPr lang="en-GB" sz="2200" kern="100" dirty="0"/>
          </a:p>
        </p:txBody>
      </p:sp>
    </p:spTree>
    <p:extLst>
      <p:ext uri="{BB962C8B-B14F-4D97-AF65-F5344CB8AC3E}">
        <p14:creationId xmlns:p14="http://schemas.microsoft.com/office/powerpoint/2010/main" val="221728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85750" y="2180519"/>
            <a:ext cx="11620500" cy="3058891"/>
          </a:xfrm>
        </p:spPr>
        <p:txBody>
          <a:bodyPr>
            <a:noAutofit/>
          </a:bodyPr>
          <a:lstStyle/>
          <a:p>
            <a:pPr algn="l"/>
            <a:r>
              <a:rPr lang="hu-HU" sz="2400" kern="100" dirty="0">
                <a:latin typeface="Calibri" panose="020F0502020204030204" pitchFamily="34" charset="0"/>
              </a:rPr>
              <a:t>Az utazás nagyon fontos szempontja a szervezési kérdések, amelyek a fogyatékossággal élők és az idősek turizmusa esetében nehezebbek lehetnek. Az utazásszervezés igényeinek és modelljének azonosítása érdekében a felmérésben a válaszadókat az utazásra való felkészülés, a szervezési és pénzügyi támogatás, az utazásszervezés formája és a fő cél kérdéséről kérdeztük. Az utazás egyik fontos szempontja a társak. A „Kivel szokott utazni?” kérdésre a válaszadók </a:t>
            </a:r>
            <a:r>
              <a:rPr lang="hu-HU" sz="2400" i="1" kern="100" dirty="0">
                <a:latin typeface="Calibri" panose="020F0502020204030204" pitchFamily="34" charset="0"/>
              </a:rPr>
              <a:t>többnyire családdal (beleértve a házastársat és a gyermekeket)</a:t>
            </a:r>
            <a:r>
              <a:rPr lang="hu-HU" sz="2400" kern="100" dirty="0">
                <a:latin typeface="Calibri" panose="020F0502020204030204" pitchFamily="34" charset="0"/>
              </a:rPr>
              <a:t> (517 válasz), illetve </a:t>
            </a:r>
            <a:r>
              <a:rPr lang="hu-HU" sz="2400" i="1" kern="100" dirty="0">
                <a:latin typeface="Calibri" panose="020F0502020204030204" pitchFamily="34" charset="0"/>
              </a:rPr>
              <a:t>barátokkal és rokonokkal </a:t>
            </a:r>
            <a:r>
              <a:rPr lang="hu-HU" sz="2400" kern="100" dirty="0">
                <a:latin typeface="Calibri" panose="020F0502020204030204" pitchFamily="34" charset="0"/>
              </a:rPr>
              <a:t>(489 válasz) válaszoltak. A legkevesebben a </a:t>
            </a:r>
            <a:r>
              <a:rPr lang="hu-HU" sz="2400" i="1" kern="100" dirty="0">
                <a:latin typeface="Calibri" panose="020F0502020204030204" pitchFamily="34" charset="0"/>
              </a:rPr>
              <a:t>munkahelyi kollégákat </a:t>
            </a:r>
            <a:r>
              <a:rPr lang="hu-HU" sz="2400" kern="100" dirty="0">
                <a:latin typeface="Calibri" panose="020F0502020204030204" pitchFamily="34" charset="0"/>
              </a:rPr>
              <a:t>(122 válasz) említették útitársként, illetve a </a:t>
            </a:r>
            <a:r>
              <a:rPr lang="hu-HU" sz="2400" i="1" kern="100" dirty="0">
                <a:latin typeface="Calibri" panose="020F0502020204030204" pitchFamily="34" charset="0"/>
              </a:rPr>
              <a:t>független utazásokat </a:t>
            </a:r>
            <a:r>
              <a:rPr lang="hu-HU" sz="2400" kern="100" dirty="0">
                <a:latin typeface="Calibri" panose="020F0502020204030204" pitchFamily="34" charset="0"/>
              </a:rPr>
              <a:t>(212 válasz). Erre a kérdésre a válaszadók több választ is adhattak</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084760" y="1136474"/>
            <a:ext cx="9696450" cy="10220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hu-HU" sz="3600" b="1" noProof="0" dirty="0">
                <a:latin typeface="+mn-lt"/>
              </a:rPr>
              <a:t>A fogyatékossággal élők és az idősek utazásai, illetve az utazás fő oka</a:t>
            </a:r>
          </a:p>
        </p:txBody>
      </p:sp>
    </p:spTree>
    <p:extLst>
      <p:ext uri="{BB962C8B-B14F-4D97-AF65-F5344CB8AC3E}">
        <p14:creationId xmlns:p14="http://schemas.microsoft.com/office/powerpoint/2010/main" val="103617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5595" y="1178749"/>
            <a:ext cx="10984245" cy="798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hu-HU" sz="3600" b="1" noProof="0" dirty="0">
                <a:latin typeface="+mn-lt"/>
              </a:rPr>
              <a:t>A fogyatékossággal élők utazási szokásai – útitársak</a:t>
            </a:r>
          </a:p>
        </p:txBody>
      </p:sp>
      <p:graphicFrame>
        <p:nvGraphicFramePr>
          <p:cNvPr id="11" name="Táblázat 10">
            <a:extLst>
              <a:ext uri="{FF2B5EF4-FFF2-40B4-BE49-F238E27FC236}">
                <a16:creationId xmlns:a16="http://schemas.microsoft.com/office/drawing/2014/main" id="{272F54CA-A6D2-238C-BCD5-B4FF3532917E}"/>
              </a:ext>
            </a:extLst>
          </p:cNvPr>
          <p:cNvGraphicFramePr>
            <a:graphicFrameLocks noGrp="1"/>
          </p:cNvGraphicFramePr>
          <p:nvPr>
            <p:extLst>
              <p:ext uri="{D42A27DB-BD31-4B8C-83A1-F6EECF244321}">
                <p14:modId xmlns:p14="http://schemas.microsoft.com/office/powerpoint/2010/main" val="923090169"/>
              </p:ext>
            </p:extLst>
          </p:nvPr>
        </p:nvGraphicFramePr>
        <p:xfrm>
          <a:off x="257175" y="3617211"/>
          <a:ext cx="11499231" cy="1441451"/>
        </p:xfrm>
        <a:graphic>
          <a:graphicData uri="http://schemas.openxmlformats.org/drawingml/2006/table">
            <a:tbl>
              <a:tblPr firstRow="1" firstCol="1" bandRow="1">
                <a:tableStyleId>{5C22544A-7EE6-4342-B048-85BDC9FD1C3A}</a:tableStyleId>
              </a:tblPr>
              <a:tblGrid>
                <a:gridCol w="977265">
                  <a:extLst>
                    <a:ext uri="{9D8B030D-6E8A-4147-A177-3AD203B41FA5}">
                      <a16:colId xmlns:a16="http://schemas.microsoft.com/office/drawing/2014/main" val="1321096225"/>
                    </a:ext>
                  </a:extLst>
                </a:gridCol>
                <a:gridCol w="914994">
                  <a:extLst>
                    <a:ext uri="{9D8B030D-6E8A-4147-A177-3AD203B41FA5}">
                      <a16:colId xmlns:a16="http://schemas.microsoft.com/office/drawing/2014/main" val="4260576846"/>
                    </a:ext>
                  </a:extLst>
                </a:gridCol>
                <a:gridCol w="1413163">
                  <a:extLst>
                    <a:ext uri="{9D8B030D-6E8A-4147-A177-3AD203B41FA5}">
                      <a16:colId xmlns:a16="http://schemas.microsoft.com/office/drawing/2014/main" val="3814195453"/>
                    </a:ext>
                  </a:extLst>
                </a:gridCol>
                <a:gridCol w="1615045">
                  <a:extLst>
                    <a:ext uri="{9D8B030D-6E8A-4147-A177-3AD203B41FA5}">
                      <a16:colId xmlns:a16="http://schemas.microsoft.com/office/drawing/2014/main" val="975545686"/>
                    </a:ext>
                  </a:extLst>
                </a:gridCol>
                <a:gridCol w="1056903">
                  <a:extLst>
                    <a:ext uri="{9D8B030D-6E8A-4147-A177-3AD203B41FA5}">
                      <a16:colId xmlns:a16="http://schemas.microsoft.com/office/drawing/2014/main" val="3467361047"/>
                    </a:ext>
                  </a:extLst>
                </a:gridCol>
                <a:gridCol w="1258785">
                  <a:extLst>
                    <a:ext uri="{9D8B030D-6E8A-4147-A177-3AD203B41FA5}">
                      <a16:colId xmlns:a16="http://schemas.microsoft.com/office/drawing/2014/main" val="2494680248"/>
                    </a:ext>
                  </a:extLst>
                </a:gridCol>
                <a:gridCol w="1211283">
                  <a:extLst>
                    <a:ext uri="{9D8B030D-6E8A-4147-A177-3AD203B41FA5}">
                      <a16:colId xmlns:a16="http://schemas.microsoft.com/office/drawing/2014/main" val="2460189718"/>
                    </a:ext>
                  </a:extLst>
                </a:gridCol>
                <a:gridCol w="1270660">
                  <a:extLst>
                    <a:ext uri="{9D8B030D-6E8A-4147-A177-3AD203B41FA5}">
                      <a16:colId xmlns:a16="http://schemas.microsoft.com/office/drawing/2014/main" val="1027442656"/>
                    </a:ext>
                  </a:extLst>
                </a:gridCol>
                <a:gridCol w="736270">
                  <a:extLst>
                    <a:ext uri="{9D8B030D-6E8A-4147-A177-3AD203B41FA5}">
                      <a16:colId xmlns:a16="http://schemas.microsoft.com/office/drawing/2014/main" val="2265705813"/>
                    </a:ext>
                  </a:extLst>
                </a:gridCol>
                <a:gridCol w="1044863">
                  <a:extLst>
                    <a:ext uri="{9D8B030D-6E8A-4147-A177-3AD203B41FA5}">
                      <a16:colId xmlns:a16="http://schemas.microsoft.com/office/drawing/2014/main" val="1425644989"/>
                    </a:ext>
                  </a:extLst>
                </a:gridCol>
              </a:tblGrid>
              <a:tr h="355600">
                <a:tc>
                  <a:txBody>
                    <a:bodyPr/>
                    <a:lstStyle/>
                    <a:p>
                      <a:pPr algn="ctr">
                        <a:lnSpc>
                          <a:spcPct val="107000"/>
                        </a:lnSpc>
                        <a:spcAft>
                          <a:spcPts val="800"/>
                        </a:spcAft>
                      </a:pP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hu-HU" sz="1800" kern="100" noProof="0" dirty="0">
                          <a:effectLst/>
                          <a:latin typeface="+mn-lt"/>
                        </a:rPr>
                        <a:t>Egyedül utazom</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hu-HU" sz="1800" kern="100" noProof="0" dirty="0">
                          <a:effectLst/>
                          <a:latin typeface="+mn-lt"/>
                        </a:rPr>
                        <a:t>Családdal (házastárs és gyerekek)</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hu-HU" sz="1800" kern="100" noProof="0" dirty="0">
                          <a:effectLst/>
                          <a:latin typeface="+mn-lt"/>
                        </a:rPr>
                        <a:t>Munkatársakkal</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hu-HU" sz="1800" kern="100" noProof="0" dirty="0">
                          <a:effectLst/>
                          <a:latin typeface="+mn-lt"/>
                        </a:rPr>
                        <a:t>Szülőkkel</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hu-HU" sz="1800" kern="100" noProof="0" dirty="0">
                          <a:effectLst/>
                          <a:latin typeface="+mn-lt"/>
                        </a:rPr>
                        <a:t>Szervezett csoporttal</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hu-HU" sz="1800" kern="100" noProof="0" dirty="0">
                          <a:effectLst/>
                          <a:latin typeface="+mn-lt"/>
                        </a:rPr>
                        <a:t>Segítő személlyel</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hu-HU" sz="1800" kern="100" noProof="0" dirty="0">
                          <a:effectLst/>
                          <a:latin typeface="+mn-lt"/>
                        </a:rPr>
                        <a:t>Barátokkal, rokonokkal</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hu-HU" sz="1800" kern="100" noProof="0" dirty="0">
                          <a:effectLst/>
                          <a:latin typeface="+mn-lt"/>
                        </a:rPr>
                        <a:t>Egyéb</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hu-HU" sz="1800" kern="100" noProof="0" dirty="0">
                          <a:effectLst/>
                          <a:latin typeface="+mn-lt"/>
                        </a:rPr>
                        <a:t>Összesen</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054398739"/>
                  </a:ext>
                </a:extLst>
              </a:tr>
              <a:tr h="171450">
                <a:tc>
                  <a:txBody>
                    <a:bodyPr/>
                    <a:lstStyle/>
                    <a:p>
                      <a:pPr>
                        <a:lnSpc>
                          <a:spcPct val="107000"/>
                        </a:lnSpc>
                        <a:spcAft>
                          <a:spcPts val="800"/>
                        </a:spcAft>
                      </a:pPr>
                      <a:r>
                        <a:rPr lang="hu-HU" sz="1800" kern="100" noProof="0" dirty="0">
                          <a:effectLst/>
                          <a:latin typeface="+mn-lt"/>
                        </a:rPr>
                        <a:t>Minden típus</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marL="0" algn="r" defTabSz="914400" rtl="0" eaLnBrk="1" latinLnBrk="0" hangingPunct="1">
                        <a:lnSpc>
                          <a:spcPct val="100000"/>
                        </a:lnSpc>
                        <a:spcAft>
                          <a:spcPts val="0"/>
                        </a:spcAft>
                      </a:pPr>
                      <a:r>
                        <a:rPr lang="hu-HU" sz="1800" kern="100" noProof="0" dirty="0">
                          <a:solidFill>
                            <a:schemeClr val="dk1"/>
                          </a:solidFill>
                          <a:effectLst/>
                          <a:latin typeface="+mn-lt"/>
                          <a:ea typeface="+mn-ea"/>
                          <a:cs typeface="+mn-cs"/>
                        </a:rPr>
                        <a:t>212</a:t>
                      </a:r>
                    </a:p>
                  </a:txBody>
                  <a:tcPr marL="44450" marR="44450" marT="0" marB="0" anchor="ctr"/>
                </a:tc>
                <a:tc>
                  <a:txBody>
                    <a:bodyPr/>
                    <a:lstStyle/>
                    <a:p>
                      <a:pPr marL="0" algn="r" defTabSz="914400" rtl="0" eaLnBrk="1" latinLnBrk="0" hangingPunct="1">
                        <a:lnSpc>
                          <a:spcPct val="100000"/>
                        </a:lnSpc>
                        <a:spcAft>
                          <a:spcPts val="0"/>
                        </a:spcAft>
                      </a:pPr>
                      <a:r>
                        <a:rPr lang="hu-HU" sz="1800" kern="100" noProof="0" dirty="0">
                          <a:solidFill>
                            <a:schemeClr val="dk1"/>
                          </a:solidFill>
                          <a:effectLst/>
                          <a:latin typeface="+mn-lt"/>
                          <a:ea typeface="+mn-ea"/>
                          <a:cs typeface="+mn-cs"/>
                        </a:rPr>
                        <a:t>517</a:t>
                      </a:r>
                    </a:p>
                  </a:txBody>
                  <a:tcPr marL="44450" marR="44450" marT="0" marB="0" anchor="ctr"/>
                </a:tc>
                <a:tc>
                  <a:txBody>
                    <a:bodyPr/>
                    <a:lstStyle/>
                    <a:p>
                      <a:pPr marL="0" algn="r" defTabSz="914400" rtl="0" eaLnBrk="1" latinLnBrk="0" hangingPunct="1">
                        <a:lnSpc>
                          <a:spcPct val="100000"/>
                        </a:lnSpc>
                        <a:spcAft>
                          <a:spcPts val="0"/>
                        </a:spcAft>
                      </a:pPr>
                      <a:r>
                        <a:rPr lang="hu-HU" sz="1800" kern="100" noProof="0" dirty="0">
                          <a:solidFill>
                            <a:schemeClr val="dk1"/>
                          </a:solidFill>
                          <a:effectLst/>
                          <a:latin typeface="+mn-lt"/>
                          <a:ea typeface="+mn-ea"/>
                          <a:cs typeface="+mn-cs"/>
                        </a:rPr>
                        <a:t>122</a:t>
                      </a:r>
                    </a:p>
                  </a:txBody>
                  <a:tcPr marL="44450" marR="44450" marT="0" marB="0" anchor="ctr"/>
                </a:tc>
                <a:tc>
                  <a:txBody>
                    <a:bodyPr/>
                    <a:lstStyle/>
                    <a:p>
                      <a:pPr marL="0" algn="r" defTabSz="914400" rtl="0" eaLnBrk="1" latinLnBrk="0" hangingPunct="1">
                        <a:lnSpc>
                          <a:spcPct val="100000"/>
                        </a:lnSpc>
                        <a:spcAft>
                          <a:spcPts val="0"/>
                        </a:spcAft>
                      </a:pPr>
                      <a:r>
                        <a:rPr lang="hu-HU" sz="1800" kern="100" noProof="0" dirty="0">
                          <a:solidFill>
                            <a:schemeClr val="dk1"/>
                          </a:solidFill>
                          <a:effectLst/>
                          <a:latin typeface="+mn-lt"/>
                          <a:ea typeface="+mn-ea"/>
                          <a:cs typeface="+mn-cs"/>
                        </a:rPr>
                        <a:t>333</a:t>
                      </a:r>
                    </a:p>
                  </a:txBody>
                  <a:tcPr marL="44450" marR="44450" marT="0" marB="0" anchor="ctr"/>
                </a:tc>
                <a:tc>
                  <a:txBody>
                    <a:bodyPr/>
                    <a:lstStyle/>
                    <a:p>
                      <a:pPr marL="0" algn="r" defTabSz="914400" rtl="0" eaLnBrk="1" latinLnBrk="0" hangingPunct="1">
                        <a:lnSpc>
                          <a:spcPct val="100000"/>
                        </a:lnSpc>
                        <a:spcAft>
                          <a:spcPts val="0"/>
                        </a:spcAft>
                      </a:pPr>
                      <a:r>
                        <a:rPr lang="hu-HU" sz="1800" kern="100" noProof="0" dirty="0">
                          <a:solidFill>
                            <a:schemeClr val="dk1"/>
                          </a:solidFill>
                          <a:effectLst/>
                          <a:latin typeface="+mn-lt"/>
                          <a:ea typeface="+mn-ea"/>
                          <a:cs typeface="+mn-cs"/>
                        </a:rPr>
                        <a:t>333</a:t>
                      </a:r>
                    </a:p>
                  </a:txBody>
                  <a:tcPr marL="44450" marR="44450" marT="0" marB="0" anchor="ctr"/>
                </a:tc>
                <a:tc>
                  <a:txBody>
                    <a:bodyPr/>
                    <a:lstStyle/>
                    <a:p>
                      <a:pPr marL="0" algn="r" defTabSz="914400" rtl="0" eaLnBrk="1" latinLnBrk="0" hangingPunct="1">
                        <a:lnSpc>
                          <a:spcPct val="100000"/>
                        </a:lnSpc>
                        <a:spcAft>
                          <a:spcPts val="0"/>
                        </a:spcAft>
                      </a:pPr>
                      <a:r>
                        <a:rPr lang="hu-HU" sz="1800" kern="100" noProof="0" dirty="0">
                          <a:solidFill>
                            <a:schemeClr val="dk1"/>
                          </a:solidFill>
                          <a:effectLst/>
                          <a:latin typeface="+mn-lt"/>
                          <a:ea typeface="+mn-ea"/>
                          <a:cs typeface="+mn-cs"/>
                        </a:rPr>
                        <a:t>183</a:t>
                      </a:r>
                    </a:p>
                  </a:txBody>
                  <a:tcPr marL="44450" marR="44450" marT="0" marB="0" anchor="ctr"/>
                </a:tc>
                <a:tc>
                  <a:txBody>
                    <a:bodyPr/>
                    <a:lstStyle/>
                    <a:p>
                      <a:pPr marL="0" algn="r" defTabSz="914400" rtl="0" eaLnBrk="1" latinLnBrk="0" hangingPunct="1">
                        <a:lnSpc>
                          <a:spcPct val="100000"/>
                        </a:lnSpc>
                        <a:spcAft>
                          <a:spcPts val="0"/>
                        </a:spcAft>
                      </a:pPr>
                      <a:r>
                        <a:rPr lang="hu-HU" sz="1800" kern="100" noProof="0" dirty="0">
                          <a:solidFill>
                            <a:schemeClr val="dk1"/>
                          </a:solidFill>
                          <a:effectLst/>
                          <a:latin typeface="+mn-lt"/>
                          <a:ea typeface="+mn-ea"/>
                          <a:cs typeface="+mn-cs"/>
                        </a:rPr>
                        <a:t>489</a:t>
                      </a:r>
                    </a:p>
                  </a:txBody>
                  <a:tcPr marL="44450" marR="44450" marT="0" marB="0" anchor="ctr"/>
                </a:tc>
                <a:tc>
                  <a:txBody>
                    <a:bodyPr/>
                    <a:lstStyle/>
                    <a:p>
                      <a:pPr marL="0" algn="r" defTabSz="914400" rtl="0" eaLnBrk="1" latinLnBrk="0" hangingPunct="1">
                        <a:lnSpc>
                          <a:spcPct val="100000"/>
                        </a:lnSpc>
                        <a:spcAft>
                          <a:spcPts val="0"/>
                        </a:spcAft>
                      </a:pPr>
                      <a:r>
                        <a:rPr lang="hu-HU" sz="1800" kern="100" noProof="0" dirty="0">
                          <a:solidFill>
                            <a:schemeClr val="dk1"/>
                          </a:solidFill>
                          <a:effectLst/>
                          <a:latin typeface="+mn-lt"/>
                          <a:ea typeface="+mn-ea"/>
                          <a:cs typeface="+mn-cs"/>
                        </a:rPr>
                        <a:t>32</a:t>
                      </a:r>
                    </a:p>
                  </a:txBody>
                  <a:tcPr marL="44450" marR="44450" marT="0" marB="0" anchor="ctr"/>
                </a:tc>
                <a:tc>
                  <a:txBody>
                    <a:bodyPr/>
                    <a:lstStyle/>
                    <a:p>
                      <a:pPr marL="0" algn="r" defTabSz="914400" rtl="0" eaLnBrk="1" latinLnBrk="0" hangingPunct="1">
                        <a:lnSpc>
                          <a:spcPct val="100000"/>
                        </a:lnSpc>
                        <a:spcAft>
                          <a:spcPts val="0"/>
                        </a:spcAft>
                      </a:pPr>
                      <a:r>
                        <a:rPr lang="hu-HU" sz="1800" kern="100" noProof="0" dirty="0">
                          <a:solidFill>
                            <a:schemeClr val="dk1"/>
                          </a:solidFill>
                          <a:effectLst/>
                          <a:latin typeface="+mn-lt"/>
                          <a:ea typeface="+mn-ea"/>
                          <a:cs typeface="+mn-cs"/>
                        </a:rPr>
                        <a:t>2221</a:t>
                      </a:r>
                    </a:p>
                  </a:txBody>
                  <a:tcPr marL="44450" marR="44450" marT="0" marB="0" anchor="ctr"/>
                </a:tc>
                <a:extLst>
                  <a:ext uri="{0D108BD9-81ED-4DB2-BD59-A6C34878D82A}">
                    <a16:rowId xmlns:a16="http://schemas.microsoft.com/office/drawing/2014/main" val="2217202290"/>
                  </a:ext>
                </a:extLst>
              </a:tr>
            </a:tbl>
          </a:graphicData>
        </a:graphic>
      </p:graphicFrame>
      <p:sp>
        <p:nvSpPr>
          <p:cNvPr id="12" name="Szövegdoboz 11">
            <a:extLst>
              <a:ext uri="{FF2B5EF4-FFF2-40B4-BE49-F238E27FC236}">
                <a16:creationId xmlns:a16="http://schemas.microsoft.com/office/drawing/2014/main" id="{B5745A87-62F2-2254-8081-91683F7FFE62}"/>
              </a:ext>
            </a:extLst>
          </p:cNvPr>
          <p:cNvSpPr txBox="1"/>
          <p:nvPr/>
        </p:nvSpPr>
        <p:spPr>
          <a:xfrm>
            <a:off x="257175" y="1955743"/>
            <a:ext cx="11499230" cy="1569660"/>
          </a:xfrm>
          <a:prstGeom prst="rect">
            <a:avLst/>
          </a:prstGeom>
          <a:noFill/>
        </p:spPr>
        <p:txBody>
          <a:bodyPr wrap="square">
            <a:spAutoFit/>
          </a:bodyPr>
          <a:lstStyle/>
          <a:p>
            <a:r>
              <a:rPr lang="hu-HU" kern="100" dirty="0">
                <a:latin typeface="Times New Roman" panose="02020603050405020304" pitchFamily="18" charset="0"/>
              </a:rPr>
              <a:t>„</a:t>
            </a:r>
            <a:r>
              <a:rPr lang="hu-HU" sz="2400" kern="100" dirty="0">
                <a:latin typeface="Calibri" panose="020F0502020204030204" pitchFamily="34" charset="0"/>
              </a:rPr>
              <a:t>Kivel szokott utazni?”: a válaszadók többnyire a </a:t>
            </a:r>
            <a:r>
              <a:rPr lang="hu-HU" sz="2400" i="1" kern="100" dirty="0">
                <a:latin typeface="Calibri" panose="020F0502020204030204" pitchFamily="34" charset="0"/>
              </a:rPr>
              <a:t>családdal (beleértve a házastársat és a gyermekeket)</a:t>
            </a:r>
            <a:r>
              <a:rPr lang="hu-HU" sz="2400" kern="100" dirty="0">
                <a:latin typeface="Calibri" panose="020F0502020204030204" pitchFamily="34" charset="0"/>
              </a:rPr>
              <a:t> (517 válasz), valamint </a:t>
            </a:r>
            <a:r>
              <a:rPr lang="hu-HU" sz="2400" i="1" kern="100" dirty="0">
                <a:latin typeface="Calibri" panose="020F0502020204030204" pitchFamily="34" charset="0"/>
              </a:rPr>
              <a:t>barátokkal és rokonokkal</a:t>
            </a:r>
            <a:r>
              <a:rPr lang="hu-HU" sz="2400" kern="100" dirty="0">
                <a:latin typeface="Calibri" panose="020F0502020204030204" pitchFamily="34" charset="0"/>
              </a:rPr>
              <a:t> (489 válasz) válaszoltak. A legkevesebben a </a:t>
            </a:r>
            <a:r>
              <a:rPr lang="hu-HU" sz="2400" i="1" kern="100" dirty="0">
                <a:latin typeface="Calibri" panose="020F0502020204030204" pitchFamily="34" charset="0"/>
              </a:rPr>
              <a:t>munkatársakat</a:t>
            </a:r>
            <a:r>
              <a:rPr lang="hu-HU" sz="2400" kern="100" dirty="0">
                <a:latin typeface="Calibri" panose="020F0502020204030204" pitchFamily="34" charset="0"/>
              </a:rPr>
              <a:t> (122 válasz) említették útitársként, illetve a </a:t>
            </a:r>
            <a:r>
              <a:rPr lang="hu-HU" sz="2400" i="1" kern="100" dirty="0">
                <a:latin typeface="Calibri" panose="020F0502020204030204" pitchFamily="34" charset="0"/>
              </a:rPr>
              <a:t>független utazásokat </a:t>
            </a:r>
            <a:r>
              <a:rPr lang="hu-HU" sz="2400" kern="100" dirty="0">
                <a:latin typeface="Calibri" panose="020F0502020204030204" pitchFamily="34" charset="0"/>
              </a:rPr>
              <a:t>(212 válasz). Több lehetőséget is meg lehetett jelölni</a:t>
            </a:r>
          </a:p>
        </p:txBody>
      </p:sp>
    </p:spTree>
    <p:extLst>
      <p:ext uri="{BB962C8B-B14F-4D97-AF65-F5344CB8AC3E}">
        <p14:creationId xmlns:p14="http://schemas.microsoft.com/office/powerpoint/2010/main" val="149141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28587" y="1816872"/>
            <a:ext cx="11934825" cy="1407157"/>
          </a:xfrm>
        </p:spPr>
        <p:txBody>
          <a:bodyPr>
            <a:noAutofit/>
          </a:bodyPr>
          <a:lstStyle/>
          <a:p>
            <a:pPr algn="l"/>
            <a:r>
              <a:rPr lang="hu-HU" sz="2400" kern="100" dirty="0">
                <a:latin typeface="Calibri" panose="020F0502020204030204" pitchFamily="34" charset="0"/>
              </a:rPr>
              <a:t>„Jellemzően ki szervezi a túrákat?” – a válaszadók egyaránt megjelölték a közvetlen környezetükből származó személyeket – </a:t>
            </a:r>
            <a:r>
              <a:rPr lang="hu-HU" sz="2400" i="1" kern="100" dirty="0">
                <a:latin typeface="Calibri" panose="020F0502020204030204" pitchFamily="34" charset="0"/>
              </a:rPr>
              <a:t>más családtagot </a:t>
            </a:r>
            <a:r>
              <a:rPr lang="hu-HU" sz="2400" kern="100" dirty="0">
                <a:latin typeface="Calibri" panose="020F0502020204030204" pitchFamily="34" charset="0"/>
              </a:rPr>
              <a:t>(424 válasz), az </a:t>
            </a:r>
            <a:r>
              <a:rPr lang="hu-HU" sz="2400" i="1" kern="100" dirty="0">
                <a:latin typeface="Calibri" panose="020F0502020204030204" pitchFamily="34" charset="0"/>
              </a:rPr>
              <a:t>utazások önálló szervezését pl. foglalási platformok segítségével </a:t>
            </a:r>
            <a:r>
              <a:rPr lang="hu-HU" sz="2400" kern="100" dirty="0">
                <a:latin typeface="Calibri" panose="020F0502020204030204" pitchFamily="34" charset="0"/>
              </a:rPr>
              <a:t>(372 válasz), valamint a </a:t>
            </a:r>
            <a:r>
              <a:rPr lang="hu-HU" sz="2400" i="1" kern="100" dirty="0">
                <a:latin typeface="Calibri" panose="020F0502020204030204" pitchFamily="34" charset="0"/>
              </a:rPr>
              <a:t>fogyatékossággal élőket segítő civil szervezeteket</a:t>
            </a:r>
            <a:r>
              <a:rPr lang="hu-HU" sz="2400" kern="100" dirty="0">
                <a:latin typeface="Calibri" panose="020F0502020204030204" pitchFamily="34" charset="0"/>
              </a:rPr>
              <a:t> (357 válasz). A válaszadók több lehetőséget is megjelölhettek</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1107370"/>
            <a:ext cx="11934824" cy="741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hu-HU" sz="3600" b="1" noProof="0" dirty="0">
                <a:latin typeface="+mn-lt"/>
              </a:rPr>
              <a:t>A fogyatékossággal élők utazási szokásai – az utazás szervezői</a:t>
            </a:r>
          </a:p>
        </p:txBody>
      </p:sp>
      <p:graphicFrame>
        <p:nvGraphicFramePr>
          <p:cNvPr id="11" name="Táblázat 10">
            <a:extLst>
              <a:ext uri="{FF2B5EF4-FFF2-40B4-BE49-F238E27FC236}">
                <a16:creationId xmlns:a16="http://schemas.microsoft.com/office/drawing/2014/main" id="{7A67D8B7-A8D4-F04D-4A82-5960A8A1882F}"/>
              </a:ext>
            </a:extLst>
          </p:cNvPr>
          <p:cNvGraphicFramePr>
            <a:graphicFrameLocks noGrp="1"/>
          </p:cNvGraphicFramePr>
          <p:nvPr>
            <p:extLst>
              <p:ext uri="{D42A27DB-BD31-4B8C-83A1-F6EECF244321}">
                <p14:modId xmlns:p14="http://schemas.microsoft.com/office/powerpoint/2010/main" val="1899930125"/>
              </p:ext>
            </p:extLst>
          </p:nvPr>
        </p:nvGraphicFramePr>
        <p:xfrm>
          <a:off x="273537" y="3376839"/>
          <a:ext cx="11563346" cy="1645920"/>
        </p:xfrm>
        <a:graphic>
          <a:graphicData uri="http://schemas.openxmlformats.org/drawingml/2006/table">
            <a:tbl>
              <a:tblPr firstRow="1" firstCol="1" bandRow="1">
                <a:tableStyleId>{5C22544A-7EE6-4342-B048-85BDC9FD1C3A}</a:tableStyleId>
              </a:tblPr>
              <a:tblGrid>
                <a:gridCol w="925871">
                  <a:extLst>
                    <a:ext uri="{9D8B030D-6E8A-4147-A177-3AD203B41FA5}">
                      <a16:colId xmlns:a16="http://schemas.microsoft.com/office/drawing/2014/main" val="865369453"/>
                    </a:ext>
                  </a:extLst>
                </a:gridCol>
                <a:gridCol w="1686296">
                  <a:extLst>
                    <a:ext uri="{9D8B030D-6E8A-4147-A177-3AD203B41FA5}">
                      <a16:colId xmlns:a16="http://schemas.microsoft.com/office/drawing/2014/main" val="3867332828"/>
                    </a:ext>
                  </a:extLst>
                </a:gridCol>
                <a:gridCol w="783771">
                  <a:extLst>
                    <a:ext uri="{9D8B030D-6E8A-4147-A177-3AD203B41FA5}">
                      <a16:colId xmlns:a16="http://schemas.microsoft.com/office/drawing/2014/main" val="1122261324"/>
                    </a:ext>
                  </a:extLst>
                </a:gridCol>
                <a:gridCol w="1591294">
                  <a:extLst>
                    <a:ext uri="{9D8B030D-6E8A-4147-A177-3AD203B41FA5}">
                      <a16:colId xmlns:a16="http://schemas.microsoft.com/office/drawing/2014/main" val="204114350"/>
                    </a:ext>
                  </a:extLst>
                </a:gridCol>
                <a:gridCol w="997527">
                  <a:extLst>
                    <a:ext uri="{9D8B030D-6E8A-4147-A177-3AD203B41FA5}">
                      <a16:colId xmlns:a16="http://schemas.microsoft.com/office/drawing/2014/main" val="517111095"/>
                    </a:ext>
                  </a:extLst>
                </a:gridCol>
                <a:gridCol w="1021278">
                  <a:extLst>
                    <a:ext uri="{9D8B030D-6E8A-4147-A177-3AD203B41FA5}">
                      <a16:colId xmlns:a16="http://schemas.microsoft.com/office/drawing/2014/main" val="1755883013"/>
                    </a:ext>
                  </a:extLst>
                </a:gridCol>
                <a:gridCol w="866899">
                  <a:extLst>
                    <a:ext uri="{9D8B030D-6E8A-4147-A177-3AD203B41FA5}">
                      <a16:colId xmlns:a16="http://schemas.microsoft.com/office/drawing/2014/main" val="4211587488"/>
                    </a:ext>
                  </a:extLst>
                </a:gridCol>
                <a:gridCol w="2023539">
                  <a:extLst>
                    <a:ext uri="{9D8B030D-6E8A-4147-A177-3AD203B41FA5}">
                      <a16:colId xmlns:a16="http://schemas.microsoft.com/office/drawing/2014/main" val="3204794361"/>
                    </a:ext>
                  </a:extLst>
                </a:gridCol>
                <a:gridCol w="707785">
                  <a:extLst>
                    <a:ext uri="{9D8B030D-6E8A-4147-A177-3AD203B41FA5}">
                      <a16:colId xmlns:a16="http://schemas.microsoft.com/office/drawing/2014/main" val="2026714795"/>
                    </a:ext>
                  </a:extLst>
                </a:gridCol>
                <a:gridCol w="959086">
                  <a:extLst>
                    <a:ext uri="{9D8B030D-6E8A-4147-A177-3AD203B41FA5}">
                      <a16:colId xmlns:a16="http://schemas.microsoft.com/office/drawing/2014/main" val="2285697506"/>
                    </a:ext>
                  </a:extLst>
                </a:gridCol>
              </a:tblGrid>
              <a:tr h="409575">
                <a:tc>
                  <a:txBody>
                    <a:bodyPr/>
                    <a:lstStyle/>
                    <a:p>
                      <a:pPr algn="ctr">
                        <a:lnSpc>
                          <a:spcPct val="100000"/>
                        </a:lnSpc>
                        <a:spcAft>
                          <a:spcPts val="0"/>
                        </a:spcAft>
                      </a:pP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hu-HU" sz="1800" kern="100" noProof="0" dirty="0">
                          <a:effectLst/>
                          <a:latin typeface="+mn-lt"/>
                        </a:rPr>
                        <a:t>Én, a booking.com vagy más hasonló oldalon</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hu-HU" sz="1800" kern="100" noProof="0" dirty="0">
                          <a:effectLst/>
                          <a:latin typeface="+mn-lt"/>
                        </a:rPr>
                        <a:t>Utazási iroda</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hu-HU" sz="1800" kern="100" noProof="0" dirty="0">
                          <a:effectLst/>
                          <a:latin typeface="+mn-lt"/>
                        </a:rPr>
                        <a:t>Fogyatékosokat segítő civil szervezet</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hu-HU" sz="1800" kern="100" noProof="0" dirty="0">
                          <a:effectLst/>
                          <a:latin typeface="+mn-lt"/>
                        </a:rPr>
                        <a:t>Házastárs</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hu-HU" sz="1800" b="1" kern="100" noProof="0" dirty="0">
                          <a:solidFill>
                            <a:schemeClr val="lt1"/>
                          </a:solidFill>
                          <a:effectLst/>
                          <a:latin typeface="+mn-lt"/>
                          <a:ea typeface="+mn-ea"/>
                          <a:cs typeface="+mn-cs"/>
                        </a:rPr>
                        <a:t>Más családtag</a:t>
                      </a:r>
                    </a:p>
                  </a:txBody>
                  <a:tcPr marL="44450" marR="44450" marT="0" marB="0" anchor="ctr"/>
                </a:tc>
                <a:tc>
                  <a:txBody>
                    <a:bodyPr/>
                    <a:lstStyle/>
                    <a:p>
                      <a:pPr algn="ctr">
                        <a:lnSpc>
                          <a:spcPct val="100000"/>
                        </a:lnSpc>
                        <a:spcAft>
                          <a:spcPts val="0"/>
                        </a:spcAft>
                      </a:pPr>
                      <a:r>
                        <a:rPr lang="hu-HU" sz="1800" kern="100" noProof="0" dirty="0">
                          <a:effectLst/>
                          <a:latin typeface="+mn-lt"/>
                        </a:rPr>
                        <a:t>Segítő személy</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hu-HU" sz="1800" kern="100" noProof="0" dirty="0">
                          <a:effectLst/>
                          <a:latin typeface="+mn-lt"/>
                        </a:rPr>
                        <a:t>Túrákat szervező attrakciók, pl. múzeumok, várak stb.</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hu-HU" sz="1800" kern="100" noProof="0" dirty="0">
                          <a:effectLst/>
                          <a:latin typeface="+mn-lt"/>
                        </a:rPr>
                        <a:t>Egyéb</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hu-HU" sz="1800" kern="100" noProof="0" dirty="0">
                          <a:effectLst/>
                          <a:latin typeface="+mn-lt"/>
                        </a:rPr>
                        <a:t>Összesen</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825228617"/>
                  </a:ext>
                </a:extLst>
              </a:tr>
              <a:tr h="197485">
                <a:tc>
                  <a:txBody>
                    <a:bodyPr/>
                    <a:lstStyle/>
                    <a:p>
                      <a:pPr>
                        <a:lnSpc>
                          <a:spcPct val="100000"/>
                        </a:lnSpc>
                        <a:spcAft>
                          <a:spcPts val="0"/>
                        </a:spcAft>
                      </a:pPr>
                      <a:r>
                        <a:rPr lang="hu-HU" sz="1800" kern="100" noProof="0" dirty="0">
                          <a:effectLst/>
                          <a:latin typeface="+mn-lt"/>
                        </a:rPr>
                        <a:t>Minden típus</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hu-HU" sz="1800" kern="100" noProof="0" dirty="0">
                          <a:effectLst/>
                          <a:latin typeface="+mn-lt"/>
                        </a:rPr>
                        <a:t>372</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hu-HU" sz="1800" kern="100" noProof="0" dirty="0">
                          <a:effectLst/>
                          <a:latin typeface="+mn-lt"/>
                        </a:rPr>
                        <a:t>130</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hu-HU" sz="1800" kern="100" noProof="0" dirty="0">
                          <a:effectLst/>
                          <a:latin typeface="+mn-lt"/>
                        </a:rPr>
                        <a:t>357</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hu-HU" sz="1800" kern="100" noProof="0" dirty="0">
                          <a:effectLst/>
                          <a:latin typeface="+mn-lt"/>
                        </a:rPr>
                        <a:t>143</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hu-HU" sz="1800" kern="100" noProof="0" dirty="0">
                          <a:effectLst/>
                          <a:latin typeface="+mn-lt"/>
                        </a:rPr>
                        <a:t>424</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hu-HU" sz="1800" kern="100" noProof="0" dirty="0">
                          <a:effectLst/>
                          <a:latin typeface="+mn-lt"/>
                        </a:rPr>
                        <a:t>108</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hu-HU" sz="1800" kern="100" noProof="0" dirty="0">
                          <a:effectLst/>
                          <a:latin typeface="+mn-lt"/>
                        </a:rPr>
                        <a:t>76</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hu-HU" sz="1800" kern="100" noProof="0" dirty="0">
                          <a:effectLst/>
                          <a:latin typeface="+mn-lt"/>
                        </a:rPr>
                        <a:t>57</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hu-HU" sz="1800" kern="100" noProof="0" dirty="0">
                          <a:effectLst/>
                          <a:latin typeface="+mn-lt"/>
                        </a:rPr>
                        <a:t>1,667</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11639635"/>
                  </a:ext>
                </a:extLst>
              </a:tr>
            </a:tbl>
          </a:graphicData>
        </a:graphic>
      </p:graphicFrame>
    </p:spTree>
    <p:extLst>
      <p:ext uri="{BB962C8B-B14F-4D97-AF65-F5344CB8AC3E}">
        <p14:creationId xmlns:p14="http://schemas.microsoft.com/office/powerpoint/2010/main" val="2659098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80975" y="1904952"/>
            <a:ext cx="11830050" cy="1457452"/>
          </a:xfrm>
        </p:spPr>
        <p:txBody>
          <a:bodyPr>
            <a:noAutofit/>
          </a:bodyPr>
          <a:lstStyle/>
          <a:p>
            <a:pPr algn="l"/>
            <a:r>
              <a:rPr lang="hu-HU" sz="2400" kern="100" dirty="0">
                <a:latin typeface="Calibri" panose="020F0502020204030204" pitchFamily="34" charset="0"/>
              </a:rPr>
              <a:t>Az utazás megszervezésében nyújtott támogatás is fontos: „Kihez fordulhat segítségért, ha segítségre van szüksége az utazás megszervezésében és megvalósításában?” – a válaszadók a </a:t>
            </a:r>
            <a:r>
              <a:rPr lang="hu-HU" sz="2400" i="1" kern="100" dirty="0">
                <a:latin typeface="Calibri" panose="020F0502020204030204" pitchFamily="34" charset="0"/>
              </a:rPr>
              <a:t>családhoz</a:t>
            </a:r>
            <a:r>
              <a:rPr lang="hu-HU" sz="2400" kern="100" dirty="0">
                <a:latin typeface="Calibri" panose="020F0502020204030204" pitchFamily="34" charset="0"/>
              </a:rPr>
              <a:t> (655 válasz), a </a:t>
            </a:r>
            <a:r>
              <a:rPr lang="hu-HU" sz="2400" i="1" kern="100" dirty="0">
                <a:latin typeface="Calibri" panose="020F0502020204030204" pitchFamily="34" charset="0"/>
              </a:rPr>
              <a:t>fogyatékossággal élőket segítő civil szervezetekhez </a:t>
            </a:r>
            <a:r>
              <a:rPr lang="hu-HU" sz="2400" kern="100" dirty="0">
                <a:latin typeface="Calibri" panose="020F0502020204030204" pitchFamily="34" charset="0"/>
              </a:rPr>
              <a:t>(351 válasz), illetve </a:t>
            </a:r>
            <a:r>
              <a:rPr lang="hu-HU" sz="2400" i="1" kern="100" dirty="0">
                <a:latin typeface="Calibri" panose="020F0502020204030204" pitchFamily="34" charset="0"/>
              </a:rPr>
              <a:t>maguk szervezik az utazásokat </a:t>
            </a:r>
            <a:r>
              <a:rPr lang="hu-HU" sz="2400" kern="100" dirty="0">
                <a:latin typeface="Calibri" panose="020F0502020204030204" pitchFamily="34" charset="0"/>
              </a:rPr>
              <a:t>(342 válasz) – több lehetőséget is megjelölhettek</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80975" y="1110018"/>
            <a:ext cx="12011025" cy="6294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hu-HU" sz="3600" b="1" noProof="0" dirty="0">
                <a:latin typeface="+mn-lt"/>
              </a:rPr>
              <a:t>A fogyatékossággal élők utazási szokásai – segítség az út során</a:t>
            </a:r>
          </a:p>
        </p:txBody>
      </p:sp>
      <p:graphicFrame>
        <p:nvGraphicFramePr>
          <p:cNvPr id="11" name="Táblázat 10">
            <a:extLst>
              <a:ext uri="{FF2B5EF4-FFF2-40B4-BE49-F238E27FC236}">
                <a16:creationId xmlns:a16="http://schemas.microsoft.com/office/drawing/2014/main" id="{7A4EB3CE-963A-F109-37F5-5E85792CC41B}"/>
              </a:ext>
            </a:extLst>
          </p:cNvPr>
          <p:cNvGraphicFramePr>
            <a:graphicFrameLocks noGrp="1"/>
          </p:cNvGraphicFramePr>
          <p:nvPr>
            <p:extLst>
              <p:ext uri="{D42A27DB-BD31-4B8C-83A1-F6EECF244321}">
                <p14:modId xmlns:p14="http://schemas.microsoft.com/office/powerpoint/2010/main" val="1191005524"/>
              </p:ext>
            </p:extLst>
          </p:nvPr>
        </p:nvGraphicFramePr>
        <p:xfrm>
          <a:off x="257175" y="3609095"/>
          <a:ext cx="11579708" cy="1396937"/>
        </p:xfrm>
        <a:graphic>
          <a:graphicData uri="http://schemas.openxmlformats.org/drawingml/2006/table">
            <a:tbl>
              <a:tblPr firstRow="1" firstCol="1" bandRow="1">
                <a:tableStyleId>{5C22544A-7EE6-4342-B048-85BDC9FD1C3A}</a:tableStyleId>
              </a:tblPr>
              <a:tblGrid>
                <a:gridCol w="894731">
                  <a:extLst>
                    <a:ext uri="{9D8B030D-6E8A-4147-A177-3AD203B41FA5}">
                      <a16:colId xmlns:a16="http://schemas.microsoft.com/office/drawing/2014/main" val="3310560706"/>
                    </a:ext>
                  </a:extLst>
                </a:gridCol>
                <a:gridCol w="1531917">
                  <a:extLst>
                    <a:ext uri="{9D8B030D-6E8A-4147-A177-3AD203B41FA5}">
                      <a16:colId xmlns:a16="http://schemas.microsoft.com/office/drawing/2014/main" val="239400073"/>
                    </a:ext>
                  </a:extLst>
                </a:gridCol>
                <a:gridCol w="950026">
                  <a:extLst>
                    <a:ext uri="{9D8B030D-6E8A-4147-A177-3AD203B41FA5}">
                      <a16:colId xmlns:a16="http://schemas.microsoft.com/office/drawing/2014/main" val="1771290708"/>
                    </a:ext>
                  </a:extLst>
                </a:gridCol>
                <a:gridCol w="1638795">
                  <a:extLst>
                    <a:ext uri="{9D8B030D-6E8A-4147-A177-3AD203B41FA5}">
                      <a16:colId xmlns:a16="http://schemas.microsoft.com/office/drawing/2014/main" val="3254118883"/>
                    </a:ext>
                  </a:extLst>
                </a:gridCol>
                <a:gridCol w="1175657">
                  <a:extLst>
                    <a:ext uri="{9D8B030D-6E8A-4147-A177-3AD203B41FA5}">
                      <a16:colId xmlns:a16="http://schemas.microsoft.com/office/drawing/2014/main" val="2283079316"/>
                    </a:ext>
                  </a:extLst>
                </a:gridCol>
                <a:gridCol w="950026">
                  <a:extLst>
                    <a:ext uri="{9D8B030D-6E8A-4147-A177-3AD203B41FA5}">
                      <a16:colId xmlns:a16="http://schemas.microsoft.com/office/drawing/2014/main" val="3120031222"/>
                    </a:ext>
                  </a:extLst>
                </a:gridCol>
                <a:gridCol w="1033154">
                  <a:extLst>
                    <a:ext uri="{9D8B030D-6E8A-4147-A177-3AD203B41FA5}">
                      <a16:colId xmlns:a16="http://schemas.microsoft.com/office/drawing/2014/main" val="1051361484"/>
                    </a:ext>
                  </a:extLst>
                </a:gridCol>
                <a:gridCol w="1543792">
                  <a:extLst>
                    <a:ext uri="{9D8B030D-6E8A-4147-A177-3AD203B41FA5}">
                      <a16:colId xmlns:a16="http://schemas.microsoft.com/office/drawing/2014/main" val="921462105"/>
                    </a:ext>
                  </a:extLst>
                </a:gridCol>
                <a:gridCol w="771896">
                  <a:extLst>
                    <a:ext uri="{9D8B030D-6E8A-4147-A177-3AD203B41FA5}">
                      <a16:colId xmlns:a16="http://schemas.microsoft.com/office/drawing/2014/main" val="3428269596"/>
                    </a:ext>
                  </a:extLst>
                </a:gridCol>
                <a:gridCol w="1089714">
                  <a:extLst>
                    <a:ext uri="{9D8B030D-6E8A-4147-A177-3AD203B41FA5}">
                      <a16:colId xmlns:a16="http://schemas.microsoft.com/office/drawing/2014/main" val="3936099378"/>
                    </a:ext>
                  </a:extLst>
                </a:gridCol>
              </a:tblGrid>
              <a:tr h="418465">
                <a:tc>
                  <a:txBody>
                    <a:bodyPr/>
                    <a:lstStyle/>
                    <a:p>
                      <a:pPr marL="0" algn="ctr" defTabSz="914400" rtl="0" eaLnBrk="1" latinLnBrk="0" hangingPunct="1">
                        <a:lnSpc>
                          <a:spcPct val="100000"/>
                        </a:lnSpc>
                        <a:spcAft>
                          <a:spcPts val="0"/>
                        </a:spcAft>
                      </a:pPr>
                      <a:endParaRPr lang="hu-HU" sz="1800" b="1" kern="100" noProof="0" dirty="0">
                        <a:solidFill>
                          <a:schemeClr val="lt1"/>
                        </a:solidFill>
                        <a:effectLst/>
                        <a:latin typeface="+mn-lt"/>
                        <a:ea typeface="+mn-ea"/>
                        <a:cs typeface="+mn-cs"/>
                      </a:endParaRPr>
                    </a:p>
                  </a:txBody>
                  <a:tcPr marL="44450" marR="44450" marT="0" marB="0" anchor="ctr"/>
                </a:tc>
                <a:tc>
                  <a:txBody>
                    <a:bodyPr/>
                    <a:lstStyle/>
                    <a:p>
                      <a:pPr marL="0" algn="ctr" defTabSz="914400" rtl="0" eaLnBrk="1" latinLnBrk="0" hangingPunct="1">
                        <a:lnSpc>
                          <a:spcPct val="100000"/>
                        </a:lnSpc>
                        <a:spcAft>
                          <a:spcPts val="0"/>
                        </a:spcAft>
                      </a:pPr>
                      <a:r>
                        <a:rPr lang="hu-HU" sz="1800" b="1" kern="100" noProof="0" dirty="0">
                          <a:solidFill>
                            <a:schemeClr val="lt1"/>
                          </a:solidFill>
                          <a:effectLst/>
                          <a:latin typeface="+mn-lt"/>
                          <a:ea typeface="+mn-ea"/>
                          <a:cs typeface="+mn-cs"/>
                        </a:rPr>
                        <a:t>Megoldom egyedül, segítség nélkül</a:t>
                      </a:r>
                    </a:p>
                  </a:txBody>
                  <a:tcPr marL="44450" marR="44450" marT="0" marB="0" anchor="ctr"/>
                </a:tc>
                <a:tc>
                  <a:txBody>
                    <a:bodyPr/>
                    <a:lstStyle/>
                    <a:p>
                      <a:pPr marL="0" algn="ctr" defTabSz="914400" rtl="0" eaLnBrk="1" latinLnBrk="0" hangingPunct="1">
                        <a:lnSpc>
                          <a:spcPct val="100000"/>
                        </a:lnSpc>
                        <a:spcAft>
                          <a:spcPts val="0"/>
                        </a:spcAft>
                      </a:pPr>
                      <a:r>
                        <a:rPr lang="hu-HU" sz="1800" b="1" kern="100" noProof="0" dirty="0">
                          <a:solidFill>
                            <a:schemeClr val="lt1"/>
                          </a:solidFill>
                          <a:effectLst/>
                          <a:latin typeface="+mn-lt"/>
                          <a:ea typeface="+mn-ea"/>
                          <a:cs typeface="+mn-cs"/>
                        </a:rPr>
                        <a:t>Család</a:t>
                      </a:r>
                    </a:p>
                  </a:txBody>
                  <a:tcPr marL="44450" marR="44450" marT="0" marB="0" anchor="ctr"/>
                </a:tc>
                <a:tc>
                  <a:txBody>
                    <a:bodyPr/>
                    <a:lstStyle/>
                    <a:p>
                      <a:pPr marL="0" algn="ctr" defTabSz="914400" rtl="0" eaLnBrk="1" latinLnBrk="0" hangingPunct="1">
                        <a:lnSpc>
                          <a:spcPct val="100000"/>
                        </a:lnSpc>
                        <a:spcAft>
                          <a:spcPts val="0"/>
                        </a:spcAft>
                      </a:pPr>
                      <a:r>
                        <a:rPr lang="hu-HU" sz="1800" b="1" kern="100" noProof="0" dirty="0">
                          <a:solidFill>
                            <a:schemeClr val="lt1"/>
                          </a:solidFill>
                          <a:effectLst/>
                          <a:latin typeface="+mn-lt"/>
                          <a:ea typeface="+mn-ea"/>
                          <a:cs typeface="+mn-cs"/>
                        </a:rPr>
                        <a:t>Fogyatékosokat segítő civil szervezet</a:t>
                      </a:r>
                    </a:p>
                  </a:txBody>
                  <a:tcPr marL="44450" marR="44450" marT="0" marB="0" anchor="ctr"/>
                </a:tc>
                <a:tc>
                  <a:txBody>
                    <a:bodyPr/>
                    <a:lstStyle/>
                    <a:p>
                      <a:pPr marL="0" algn="ctr" defTabSz="914400" rtl="0" eaLnBrk="1" latinLnBrk="0" hangingPunct="1">
                        <a:lnSpc>
                          <a:spcPct val="100000"/>
                        </a:lnSpc>
                        <a:spcAft>
                          <a:spcPts val="0"/>
                        </a:spcAft>
                      </a:pPr>
                      <a:r>
                        <a:rPr lang="hu-HU" sz="1800" b="1" kern="100" noProof="0" dirty="0">
                          <a:solidFill>
                            <a:schemeClr val="lt1"/>
                          </a:solidFill>
                          <a:effectLst/>
                          <a:latin typeface="+mn-lt"/>
                          <a:ea typeface="+mn-ea"/>
                          <a:cs typeface="+mn-cs"/>
                        </a:rPr>
                        <a:t>Állami szervezet</a:t>
                      </a:r>
                    </a:p>
                  </a:txBody>
                  <a:tcPr marL="44450" marR="44450" marT="0" marB="0" anchor="ctr"/>
                </a:tc>
                <a:tc>
                  <a:txBody>
                    <a:bodyPr/>
                    <a:lstStyle/>
                    <a:p>
                      <a:pPr marL="0" algn="ctr" defTabSz="914400" rtl="0" eaLnBrk="1" latinLnBrk="0" hangingPunct="1">
                        <a:lnSpc>
                          <a:spcPct val="100000"/>
                        </a:lnSpc>
                        <a:spcAft>
                          <a:spcPts val="0"/>
                        </a:spcAft>
                      </a:pPr>
                      <a:r>
                        <a:rPr lang="hu-HU" sz="1800" b="1" kern="100" noProof="0" dirty="0">
                          <a:solidFill>
                            <a:schemeClr val="lt1"/>
                          </a:solidFill>
                          <a:effectLst/>
                          <a:latin typeface="+mn-lt"/>
                          <a:ea typeface="+mn-ea"/>
                          <a:cs typeface="+mn-cs"/>
                        </a:rPr>
                        <a:t>Utazási iroda</a:t>
                      </a:r>
                    </a:p>
                  </a:txBody>
                  <a:tcPr marL="44450" marR="44450" marT="0" marB="0" anchor="ctr"/>
                </a:tc>
                <a:tc>
                  <a:txBody>
                    <a:bodyPr/>
                    <a:lstStyle/>
                    <a:p>
                      <a:pPr marL="0" algn="ctr" defTabSz="914400" rtl="0" eaLnBrk="1" latinLnBrk="0" hangingPunct="1">
                        <a:lnSpc>
                          <a:spcPct val="100000"/>
                        </a:lnSpc>
                        <a:spcAft>
                          <a:spcPts val="0"/>
                        </a:spcAft>
                      </a:pPr>
                      <a:r>
                        <a:rPr lang="hu-HU" sz="1800" b="1" kern="100" noProof="0" dirty="0">
                          <a:solidFill>
                            <a:schemeClr val="lt1"/>
                          </a:solidFill>
                          <a:effectLst/>
                          <a:latin typeface="+mn-lt"/>
                          <a:ea typeface="+mn-ea"/>
                          <a:cs typeface="+mn-cs"/>
                        </a:rPr>
                        <a:t>TDM szervezet</a:t>
                      </a:r>
                    </a:p>
                  </a:txBody>
                  <a:tcPr marL="44450" marR="44450" marT="0" marB="0" anchor="ctr"/>
                </a:tc>
                <a:tc>
                  <a:txBody>
                    <a:bodyPr/>
                    <a:lstStyle/>
                    <a:p>
                      <a:pPr marL="0" algn="ctr" defTabSz="914400" rtl="0" eaLnBrk="1" latinLnBrk="0" hangingPunct="1">
                        <a:lnSpc>
                          <a:spcPct val="100000"/>
                        </a:lnSpc>
                        <a:spcAft>
                          <a:spcPts val="0"/>
                        </a:spcAft>
                      </a:pPr>
                      <a:r>
                        <a:rPr lang="hu-HU" sz="1800" b="1" kern="100" noProof="0" dirty="0">
                          <a:solidFill>
                            <a:schemeClr val="lt1"/>
                          </a:solidFill>
                          <a:effectLst/>
                          <a:latin typeface="+mn-lt"/>
                          <a:ea typeface="+mn-ea"/>
                          <a:cs typeface="+mn-cs"/>
                        </a:rPr>
                        <a:t>Turisztikai információs iroda</a:t>
                      </a:r>
                    </a:p>
                  </a:txBody>
                  <a:tcPr marL="44450" marR="44450" marT="0" marB="0" anchor="ctr"/>
                </a:tc>
                <a:tc>
                  <a:txBody>
                    <a:bodyPr/>
                    <a:lstStyle/>
                    <a:p>
                      <a:pPr marL="0" algn="ctr" defTabSz="914400" rtl="0" eaLnBrk="1" latinLnBrk="0" hangingPunct="1">
                        <a:lnSpc>
                          <a:spcPct val="100000"/>
                        </a:lnSpc>
                        <a:spcAft>
                          <a:spcPts val="0"/>
                        </a:spcAft>
                      </a:pPr>
                      <a:r>
                        <a:rPr lang="hu-HU" sz="1800" b="1" kern="100" noProof="0" dirty="0">
                          <a:solidFill>
                            <a:schemeClr val="lt1"/>
                          </a:solidFill>
                          <a:effectLst/>
                          <a:latin typeface="+mn-lt"/>
                          <a:ea typeface="+mn-ea"/>
                          <a:cs typeface="+mn-cs"/>
                        </a:rPr>
                        <a:t>Egyéb</a:t>
                      </a:r>
                    </a:p>
                  </a:txBody>
                  <a:tcPr marL="44450" marR="44450" marT="0" marB="0" anchor="ctr"/>
                </a:tc>
                <a:tc>
                  <a:txBody>
                    <a:bodyPr/>
                    <a:lstStyle/>
                    <a:p>
                      <a:pPr marL="0" algn="ctr" defTabSz="914400" rtl="0" eaLnBrk="1" latinLnBrk="0" hangingPunct="1">
                        <a:lnSpc>
                          <a:spcPct val="100000"/>
                        </a:lnSpc>
                        <a:spcAft>
                          <a:spcPts val="0"/>
                        </a:spcAft>
                      </a:pPr>
                      <a:r>
                        <a:rPr lang="hu-HU" sz="1800" b="1" kern="100" noProof="0" dirty="0">
                          <a:solidFill>
                            <a:schemeClr val="lt1"/>
                          </a:solidFill>
                          <a:effectLst/>
                          <a:latin typeface="+mn-lt"/>
                          <a:ea typeface="+mn-ea"/>
                          <a:cs typeface="+mn-cs"/>
                        </a:rPr>
                        <a:t>Összesen</a:t>
                      </a:r>
                    </a:p>
                  </a:txBody>
                  <a:tcPr marL="44450" marR="44450" marT="0" marB="0" anchor="ctr"/>
                </a:tc>
                <a:extLst>
                  <a:ext uri="{0D108BD9-81ED-4DB2-BD59-A6C34878D82A}">
                    <a16:rowId xmlns:a16="http://schemas.microsoft.com/office/drawing/2014/main" val="709799438"/>
                  </a:ext>
                </a:extLst>
              </a:tr>
              <a:tr h="200025">
                <a:tc>
                  <a:txBody>
                    <a:bodyPr/>
                    <a:lstStyle/>
                    <a:p>
                      <a:pPr>
                        <a:lnSpc>
                          <a:spcPct val="107000"/>
                        </a:lnSpc>
                        <a:spcAft>
                          <a:spcPts val="800"/>
                        </a:spcAft>
                      </a:pPr>
                      <a:r>
                        <a:rPr lang="hu-HU" sz="1800" kern="100" noProof="0" dirty="0">
                          <a:effectLst/>
                          <a:latin typeface="+mn-lt"/>
                        </a:rPr>
                        <a:t>Minden típus</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1800" kern="100" noProof="0" dirty="0">
                          <a:effectLst/>
                          <a:latin typeface="+mn-lt"/>
                        </a:rPr>
                        <a:t>342</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1800" kern="100" noProof="0" dirty="0">
                          <a:effectLst/>
                          <a:latin typeface="+mn-lt"/>
                        </a:rPr>
                        <a:t>655</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1800" kern="100" noProof="0" dirty="0">
                          <a:effectLst/>
                          <a:latin typeface="+mn-lt"/>
                        </a:rPr>
                        <a:t>351</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1800" kern="100" noProof="0" dirty="0">
                          <a:effectLst/>
                          <a:latin typeface="+mn-lt"/>
                        </a:rPr>
                        <a:t>25</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1800" kern="100" noProof="0" dirty="0">
                          <a:effectLst/>
                          <a:latin typeface="+mn-lt"/>
                        </a:rPr>
                        <a:t>248</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1800" kern="100" noProof="0" dirty="0">
                          <a:effectLst/>
                          <a:latin typeface="+mn-lt"/>
                        </a:rPr>
                        <a:t>5</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1800" kern="100" noProof="0" dirty="0">
                          <a:effectLst/>
                          <a:latin typeface="+mn-lt"/>
                        </a:rPr>
                        <a:t>188</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1800" kern="100" noProof="0" dirty="0">
                          <a:effectLst/>
                          <a:latin typeface="+mn-lt"/>
                        </a:rPr>
                        <a:t>98</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1800" kern="100" noProof="0" dirty="0">
                          <a:effectLst/>
                          <a:latin typeface="+mn-lt"/>
                        </a:rPr>
                        <a:t>1912</a:t>
                      </a:r>
                      <a:endParaRPr lang="hu-HU" sz="1800" kern="100" noProof="0" dirty="0">
                        <a:effectLst/>
                        <a:latin typeface="+mn-lt"/>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417447824"/>
                  </a:ext>
                </a:extLst>
              </a:tr>
            </a:tbl>
          </a:graphicData>
        </a:graphic>
      </p:graphicFrame>
    </p:spTree>
    <p:extLst>
      <p:ext uri="{BB962C8B-B14F-4D97-AF65-F5344CB8AC3E}">
        <p14:creationId xmlns:p14="http://schemas.microsoft.com/office/powerpoint/2010/main" val="225418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49707" y="1738254"/>
            <a:ext cx="11687176" cy="1766023"/>
          </a:xfrm>
        </p:spPr>
        <p:txBody>
          <a:bodyPr>
            <a:noAutofit/>
          </a:bodyPr>
          <a:lstStyle/>
          <a:p>
            <a:pPr algn="l"/>
            <a:r>
              <a:rPr lang="hu-HU" sz="2400" kern="100" dirty="0">
                <a:latin typeface="Calibri" panose="020F0502020204030204" pitchFamily="34" charset="0"/>
              </a:rPr>
              <a:t>Az utazás megszervezésében az anyagiak is fontosak – a  kérdés: „Kihez fordulhat segítségért, ha segítségre van szüksége az utazás megszervezésében és megvalósításában?” – a legtöbb válaszadó az utazásokat </a:t>
            </a:r>
            <a:r>
              <a:rPr lang="hu-HU" sz="2400" i="1" kern="100" dirty="0">
                <a:latin typeface="Calibri" panose="020F0502020204030204" pitchFamily="34" charset="0"/>
              </a:rPr>
              <a:t>saját költségvetéséből </a:t>
            </a:r>
            <a:r>
              <a:rPr lang="hu-HU" sz="2400" kern="100" dirty="0">
                <a:latin typeface="Calibri" panose="020F0502020204030204" pitchFamily="34" charset="0"/>
              </a:rPr>
              <a:t>finanszírozza (613 válasz), és a </a:t>
            </a:r>
            <a:r>
              <a:rPr lang="hu-HU" sz="2400" i="1" kern="100" dirty="0">
                <a:latin typeface="Calibri" panose="020F0502020204030204" pitchFamily="34" charset="0"/>
              </a:rPr>
              <a:t>család segítségét veszi igénybe </a:t>
            </a:r>
            <a:r>
              <a:rPr lang="hu-HU" sz="2400" kern="100" dirty="0">
                <a:latin typeface="Calibri" panose="020F0502020204030204" pitchFamily="34" charset="0"/>
              </a:rPr>
              <a:t>(379 válasz). Emellett </a:t>
            </a:r>
            <a:r>
              <a:rPr lang="hu-HU" sz="2400" i="1" kern="100" dirty="0">
                <a:latin typeface="Calibri" panose="020F0502020204030204" pitchFamily="34" charset="0"/>
              </a:rPr>
              <a:t>több, a felmérésben említett finanszírozási forrást </a:t>
            </a:r>
            <a:r>
              <a:rPr lang="hu-HU" sz="2400" kern="100" dirty="0">
                <a:latin typeface="Calibri" panose="020F0502020204030204" pitchFamily="34" charset="0"/>
              </a:rPr>
              <a:t>is igénybe vesznek (261 válasz) – a válaszadók több lehetőséget is megjelölhettek</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49707" y="1179465"/>
            <a:ext cx="11452485" cy="5914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hu-HU" sz="3600" b="1" noProof="0" dirty="0">
                <a:latin typeface="+mn-lt"/>
              </a:rPr>
              <a:t>A fogyatékossággal élők utazási szokásai – anyagi források</a:t>
            </a:r>
          </a:p>
        </p:txBody>
      </p:sp>
      <p:graphicFrame>
        <p:nvGraphicFramePr>
          <p:cNvPr id="11" name="Táblázat 10">
            <a:extLst>
              <a:ext uri="{FF2B5EF4-FFF2-40B4-BE49-F238E27FC236}">
                <a16:creationId xmlns:a16="http://schemas.microsoft.com/office/drawing/2014/main" id="{9EA71021-FCE9-4BDF-869E-FFFB67930513}"/>
              </a:ext>
            </a:extLst>
          </p:cNvPr>
          <p:cNvGraphicFramePr>
            <a:graphicFrameLocks noGrp="1"/>
          </p:cNvGraphicFramePr>
          <p:nvPr>
            <p:extLst>
              <p:ext uri="{D42A27DB-BD31-4B8C-83A1-F6EECF244321}">
                <p14:modId xmlns:p14="http://schemas.microsoft.com/office/powerpoint/2010/main" val="234196280"/>
              </p:ext>
            </p:extLst>
          </p:nvPr>
        </p:nvGraphicFramePr>
        <p:xfrm>
          <a:off x="344384" y="3553030"/>
          <a:ext cx="11492498" cy="1601724"/>
        </p:xfrm>
        <a:graphic>
          <a:graphicData uri="http://schemas.openxmlformats.org/drawingml/2006/table">
            <a:tbl>
              <a:tblPr firstRow="1" firstCol="1" bandRow="1">
                <a:tableStyleId>{5C22544A-7EE6-4342-B048-85BDC9FD1C3A}</a:tableStyleId>
              </a:tblPr>
              <a:tblGrid>
                <a:gridCol w="1597626">
                  <a:extLst>
                    <a:ext uri="{9D8B030D-6E8A-4147-A177-3AD203B41FA5}">
                      <a16:colId xmlns:a16="http://schemas.microsoft.com/office/drawing/2014/main" val="163948752"/>
                    </a:ext>
                  </a:extLst>
                </a:gridCol>
                <a:gridCol w="1271727">
                  <a:extLst>
                    <a:ext uri="{9D8B030D-6E8A-4147-A177-3AD203B41FA5}">
                      <a16:colId xmlns:a16="http://schemas.microsoft.com/office/drawing/2014/main" val="3428078221"/>
                    </a:ext>
                  </a:extLst>
                </a:gridCol>
                <a:gridCol w="905488">
                  <a:extLst>
                    <a:ext uri="{9D8B030D-6E8A-4147-A177-3AD203B41FA5}">
                      <a16:colId xmlns:a16="http://schemas.microsoft.com/office/drawing/2014/main" val="2540341305"/>
                    </a:ext>
                  </a:extLst>
                </a:gridCol>
                <a:gridCol w="1465462">
                  <a:extLst>
                    <a:ext uri="{9D8B030D-6E8A-4147-A177-3AD203B41FA5}">
                      <a16:colId xmlns:a16="http://schemas.microsoft.com/office/drawing/2014/main" val="3337177808"/>
                    </a:ext>
                  </a:extLst>
                </a:gridCol>
                <a:gridCol w="1215261">
                  <a:extLst>
                    <a:ext uri="{9D8B030D-6E8A-4147-A177-3AD203B41FA5}">
                      <a16:colId xmlns:a16="http://schemas.microsoft.com/office/drawing/2014/main" val="3895476446"/>
                    </a:ext>
                  </a:extLst>
                </a:gridCol>
                <a:gridCol w="2251808">
                  <a:extLst>
                    <a:ext uri="{9D8B030D-6E8A-4147-A177-3AD203B41FA5}">
                      <a16:colId xmlns:a16="http://schemas.microsoft.com/office/drawing/2014/main" val="178363945"/>
                    </a:ext>
                  </a:extLst>
                </a:gridCol>
                <a:gridCol w="1513119">
                  <a:extLst>
                    <a:ext uri="{9D8B030D-6E8A-4147-A177-3AD203B41FA5}">
                      <a16:colId xmlns:a16="http://schemas.microsoft.com/office/drawing/2014/main" val="1491312345"/>
                    </a:ext>
                  </a:extLst>
                </a:gridCol>
                <a:gridCol w="1272007">
                  <a:extLst>
                    <a:ext uri="{9D8B030D-6E8A-4147-A177-3AD203B41FA5}">
                      <a16:colId xmlns:a16="http://schemas.microsoft.com/office/drawing/2014/main" val="56543082"/>
                    </a:ext>
                  </a:extLst>
                </a:gridCol>
              </a:tblGrid>
              <a:tr h="418465">
                <a:tc>
                  <a:txBody>
                    <a:bodyPr/>
                    <a:lstStyle/>
                    <a:p>
                      <a:pPr algn="ctr">
                        <a:lnSpc>
                          <a:spcPct val="107000"/>
                        </a:lnSpc>
                        <a:spcAft>
                          <a:spcPts val="800"/>
                        </a:spcAft>
                      </a:pP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hu-HU" sz="2000" kern="100" noProof="0" dirty="0">
                          <a:effectLst/>
                        </a:rPr>
                        <a:t>Saját jövedelem</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hu-HU" sz="2000" kern="100" noProof="0" dirty="0">
                          <a:effectLst/>
                        </a:rPr>
                        <a:t>Család</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hu-HU" sz="2000" kern="100" noProof="0" dirty="0">
                          <a:effectLst/>
                        </a:rPr>
                        <a:t>Támogatás (pl. civil szervezettől)</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hu-HU" sz="2000" kern="100" noProof="0" dirty="0">
                          <a:effectLst/>
                        </a:rPr>
                        <a:t>Állami támogatás</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hu-HU" sz="2000" b="1" kern="100" noProof="0" dirty="0">
                          <a:solidFill>
                            <a:schemeClr val="lt1"/>
                          </a:solidFill>
                          <a:effectLst/>
                          <a:latin typeface="+mn-lt"/>
                          <a:ea typeface="+mn-ea"/>
                          <a:cs typeface="+mn-cs"/>
                        </a:rPr>
                        <a:t>Több említett finanszírozási forrást is igénybe veszek </a:t>
                      </a:r>
                    </a:p>
                  </a:txBody>
                  <a:tcPr marL="44450" marR="44450" marT="0" marB="0"/>
                </a:tc>
                <a:tc>
                  <a:txBody>
                    <a:bodyPr/>
                    <a:lstStyle/>
                    <a:p>
                      <a:pPr algn="ctr">
                        <a:lnSpc>
                          <a:spcPct val="107000"/>
                        </a:lnSpc>
                        <a:spcAft>
                          <a:spcPts val="800"/>
                        </a:spcAft>
                      </a:pPr>
                      <a:r>
                        <a:rPr lang="hu-HU" sz="2000" kern="100" noProof="0" dirty="0">
                          <a:effectLst/>
                        </a:rPr>
                        <a:t>TDM (nincs pénzem utazni)</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hu-HU" sz="2000" kern="100" noProof="0" dirty="0">
                          <a:effectLst/>
                        </a:rPr>
                        <a:t>Összesen</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632578111"/>
                  </a:ext>
                </a:extLst>
              </a:tr>
              <a:tr h="200025">
                <a:tc>
                  <a:txBody>
                    <a:bodyPr/>
                    <a:lstStyle/>
                    <a:p>
                      <a:pPr>
                        <a:lnSpc>
                          <a:spcPct val="107000"/>
                        </a:lnSpc>
                        <a:spcAft>
                          <a:spcPts val="800"/>
                        </a:spcAft>
                      </a:pPr>
                      <a:r>
                        <a:rPr lang="hu-HU" sz="2000" kern="100" noProof="0" dirty="0">
                          <a:effectLst/>
                        </a:rPr>
                        <a:t>Minden típus</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2000" kern="100" noProof="0" dirty="0">
                          <a:effectLst/>
                        </a:rPr>
                        <a:t>613</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2000" kern="100" noProof="0" dirty="0">
                          <a:effectLst/>
                        </a:rPr>
                        <a:t>379</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2000" kern="100" noProof="0" dirty="0">
                          <a:effectLst/>
                        </a:rPr>
                        <a:t>80</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hu-HU" sz="2000" kern="100" noProof="0" dirty="0">
                          <a:effectLst/>
                        </a:rPr>
                        <a:t>61</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2000" kern="100" noProof="0" dirty="0">
                          <a:effectLst/>
                        </a:rPr>
                        <a:t>261</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2000" kern="100" noProof="0" dirty="0">
                          <a:effectLst/>
                        </a:rPr>
                        <a:t>83</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hu-HU" sz="2000" kern="100" noProof="0" dirty="0">
                          <a:effectLst/>
                        </a:rPr>
                        <a:t>1477</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36284102"/>
                  </a:ext>
                </a:extLst>
              </a:tr>
            </a:tbl>
          </a:graphicData>
        </a:graphic>
      </p:graphicFrame>
    </p:spTree>
    <p:extLst>
      <p:ext uri="{BB962C8B-B14F-4D97-AF65-F5344CB8AC3E}">
        <p14:creationId xmlns:p14="http://schemas.microsoft.com/office/powerpoint/2010/main" val="39719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84404" y="2171231"/>
            <a:ext cx="11552479" cy="3070258"/>
          </a:xfrm>
        </p:spPr>
        <p:txBody>
          <a:bodyPr>
            <a:noAutofit/>
          </a:bodyPr>
          <a:lstStyle/>
          <a:p>
            <a:pPr algn="l"/>
            <a:r>
              <a:rPr lang="hu-HU" sz="2400" kern="100" dirty="0">
                <a:latin typeface="Calibri" panose="020F0502020204030204" pitchFamily="34" charset="0"/>
              </a:rPr>
              <a:t>A tanulmány kitért az utazás formájának kérdésére is, azaz arra, hogy a válaszadók milyen típusú csoporttal szeretnének a legszívesebben elutazni: „Kérem, jelölje meg egy 1-től 7-ig terjedő skálán, hogy mennyire ért egyet az alábbi állításokkal (1: egyáltalán nem ért egyet; 7: teljes mértékben egyetért)!”</a:t>
            </a:r>
            <a:br>
              <a:rPr lang="en-GB" sz="2400" kern="100" dirty="0">
                <a:effectLst/>
                <a:latin typeface="Calibri" panose="020F0502020204030204" pitchFamily="34" charset="0"/>
                <a:ea typeface="Calibri" panose="020F0502020204030204" pitchFamily="34" charset="0"/>
              </a:rPr>
            </a:br>
            <a:r>
              <a:rPr lang="hu-HU" sz="2400" kern="100" dirty="0">
                <a:latin typeface="Calibri" panose="020F0502020204030204" pitchFamily="34" charset="0"/>
              </a:rPr>
              <a:t>Az állítások a következők: </a:t>
            </a:r>
            <a:r>
              <a:rPr lang="hu-HU" sz="2400" i="1" kern="100" dirty="0">
                <a:latin typeface="Calibri" panose="020F0502020204030204" pitchFamily="34" charset="0"/>
              </a:rPr>
              <a:t>Legszívesebben fogyatékossággal élőknek szóló programokkal utaznék; Legszívesebben integrációs programokkal utaznék (fogyatékossággal élők és nem fogyatékossággal élők számára egyaránt kialakított programokkal); Legszívesebben olyan programokkal utaznék, amelyeket nem kifejezetten fogyatékossággal élők számára alakítottak ki); Legszívesebben segítség nélkül utaznék</a:t>
            </a:r>
            <a:endParaRPr lang="en-GB" sz="2400" i="1"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084760" y="1133380"/>
            <a:ext cx="9696450" cy="10220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hu-HU" sz="3600" b="1" noProof="0" dirty="0">
                <a:latin typeface="+mn-lt"/>
              </a:rPr>
              <a:t>A fogyatékossággal élők utazási szokásai – akikkel szívesen utaznak</a:t>
            </a:r>
          </a:p>
        </p:txBody>
      </p:sp>
    </p:spTree>
    <p:extLst>
      <p:ext uri="{BB962C8B-B14F-4D97-AF65-F5344CB8AC3E}">
        <p14:creationId xmlns:p14="http://schemas.microsoft.com/office/powerpoint/2010/main" val="105805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33350" y="1694611"/>
            <a:ext cx="11925300" cy="3609541"/>
          </a:xfrm>
        </p:spPr>
        <p:txBody>
          <a:bodyPr>
            <a:noAutofit/>
          </a:bodyPr>
          <a:lstStyle/>
          <a:p>
            <a:pPr algn="l">
              <a:lnSpc>
                <a:spcPts val="2100"/>
              </a:lnSpc>
            </a:pPr>
            <a:r>
              <a:rPr lang="hu-HU" sz="2400" dirty="0">
                <a:effectLst/>
                <a:latin typeface="+mn-lt"/>
                <a:ea typeface="Aptos" panose="020B0004020202020204" pitchFamily="34" charset="0"/>
              </a:rPr>
              <a:t>A válaszadók egyformán kedvelik </a:t>
            </a:r>
            <a:r>
              <a:rPr lang="hu-HU" sz="2400" i="1" dirty="0">
                <a:effectLst/>
                <a:latin typeface="+mn-lt"/>
                <a:ea typeface="Aptos" panose="020B0004020202020204" pitchFamily="34" charset="0"/>
              </a:rPr>
              <a:t>az integrációs programokkal való utazást </a:t>
            </a:r>
            <a:r>
              <a:rPr lang="hu-HU" sz="2400" dirty="0">
                <a:effectLst/>
                <a:latin typeface="+mn-lt"/>
                <a:ea typeface="Aptos" panose="020B0004020202020204" pitchFamily="34" charset="0"/>
              </a:rPr>
              <a:t>(207 válasz, 19%) és </a:t>
            </a:r>
            <a:r>
              <a:rPr lang="hu-HU" sz="2400" i="1" dirty="0">
                <a:effectLst/>
                <a:latin typeface="+mn-lt"/>
                <a:ea typeface="Aptos" panose="020B0004020202020204" pitchFamily="34" charset="0"/>
              </a:rPr>
              <a:t>az egyéni, segítség nélküli utazást </a:t>
            </a:r>
            <a:r>
              <a:rPr lang="hu-HU" sz="2400" dirty="0">
                <a:effectLst/>
                <a:latin typeface="+mn-lt"/>
                <a:ea typeface="Aptos" panose="020B0004020202020204" pitchFamily="34" charset="0"/>
              </a:rPr>
              <a:t>(203 válasz, 18,9%), valamivel kevesebben jelezték, hogy </a:t>
            </a:r>
            <a:r>
              <a:rPr lang="hu-HU" sz="2400" i="1" dirty="0">
                <a:effectLst/>
                <a:latin typeface="+mn-lt"/>
                <a:ea typeface="Aptos" panose="020B0004020202020204" pitchFamily="34" charset="0"/>
              </a:rPr>
              <a:t>nem kifejezetten fogyatékossággal élők számára tervezett programokkal utaznak </a:t>
            </a:r>
            <a:r>
              <a:rPr lang="hu-HU" sz="2400" dirty="0">
                <a:effectLst/>
                <a:latin typeface="+mn-lt"/>
                <a:ea typeface="Aptos" panose="020B0004020202020204" pitchFamily="34" charset="0"/>
              </a:rPr>
              <a:t>(117 válasz, 16%), illetve </a:t>
            </a:r>
            <a:r>
              <a:rPr lang="hu-HU" sz="2400" i="1" dirty="0">
                <a:effectLst/>
                <a:latin typeface="+mn-lt"/>
                <a:ea typeface="Aptos" panose="020B0004020202020204" pitchFamily="34" charset="0"/>
              </a:rPr>
              <a:t>fogyatékossággal élőknek szóló programokkal utaznak </a:t>
            </a:r>
            <a:r>
              <a:rPr lang="hu-HU" sz="2400" dirty="0">
                <a:effectLst/>
                <a:latin typeface="+mn-lt"/>
                <a:ea typeface="Aptos" panose="020B0004020202020204" pitchFamily="34" charset="0"/>
              </a:rPr>
              <a:t>(165 válasz, 15%). Az utolsó 3 eredményt figyelembe véve, az 5-7. helyről, a pontszámok szintén egyenletesen oszlanak meg minden csoportban, a legkisebb hangsúlyt az első említett változat kapta: </a:t>
            </a:r>
            <a:r>
              <a:rPr lang="hu-HU" sz="2400" i="1" dirty="0">
                <a:effectLst/>
                <a:latin typeface="+mn-lt"/>
                <a:ea typeface="Aptos" panose="020B0004020202020204" pitchFamily="34" charset="0"/>
              </a:rPr>
              <a:t>Inkább fogyatékossággal élők számára szervezett programokkal utazom – </a:t>
            </a:r>
            <a:r>
              <a:rPr lang="hu-HU" sz="2400" dirty="0">
                <a:effectLst/>
                <a:latin typeface="+mn-lt"/>
                <a:ea typeface="Aptos" panose="020B0004020202020204" pitchFamily="34" charset="0"/>
              </a:rPr>
              <a:t>350 válasz, 32%; </a:t>
            </a:r>
            <a:r>
              <a:rPr lang="hu-HU" sz="2400" i="1" dirty="0">
                <a:effectLst/>
                <a:latin typeface="+mn-lt"/>
                <a:ea typeface="Aptos" panose="020B0004020202020204" pitchFamily="34" charset="0"/>
              </a:rPr>
              <a:t>Inkább integrációs programokkal utazom (fogyatékossággal élő és nem fogyatékossággal élő utazók számára egyaránt) – </a:t>
            </a:r>
            <a:r>
              <a:rPr lang="hu-HU" sz="2400" dirty="0">
                <a:effectLst/>
                <a:latin typeface="+mn-lt"/>
                <a:ea typeface="Aptos" panose="020B0004020202020204" pitchFamily="34" charset="0"/>
              </a:rPr>
              <a:t>381 válasz, 35%; </a:t>
            </a:r>
            <a:r>
              <a:rPr lang="hu-HU" sz="2400" i="1" dirty="0">
                <a:effectLst/>
                <a:latin typeface="+mn-lt"/>
                <a:ea typeface="Aptos" panose="020B0004020202020204" pitchFamily="34" charset="0"/>
              </a:rPr>
              <a:t>Inkább olyan programokkal utazom, amelyeket nem kifejezetten fogyatékossággal élők számára terveztek – </a:t>
            </a:r>
            <a:r>
              <a:rPr lang="hu-HU" sz="2400" dirty="0">
                <a:effectLst/>
                <a:latin typeface="+mn-lt"/>
                <a:ea typeface="Aptos" panose="020B0004020202020204" pitchFamily="34" charset="0"/>
              </a:rPr>
              <a:t>373 válasz, 34%; </a:t>
            </a:r>
            <a:r>
              <a:rPr lang="hu-HU" sz="2400" i="1" dirty="0">
                <a:effectLst/>
                <a:latin typeface="+mn-lt"/>
                <a:ea typeface="Aptos" panose="020B0004020202020204" pitchFamily="34" charset="0"/>
              </a:rPr>
              <a:t>Inkább segítség nélkül utazom – </a:t>
            </a:r>
            <a:r>
              <a:rPr lang="hu-HU" sz="2400" dirty="0">
                <a:effectLst/>
                <a:latin typeface="+mn-lt"/>
                <a:ea typeface="Aptos" panose="020B0004020202020204" pitchFamily="34" charset="0"/>
              </a:rPr>
              <a:t>373 válasz, 34,7%. Ha azonban csak az 1. értéket – egyáltalán nem értek egyet – vesszük figyelembe, a válaszadók általában a </a:t>
            </a:r>
            <a:r>
              <a:rPr lang="hu-HU" sz="2400" i="1" dirty="0">
                <a:effectLst/>
                <a:latin typeface="+mn-lt"/>
                <a:ea typeface="Aptos" panose="020B0004020202020204" pitchFamily="34" charset="0"/>
              </a:rPr>
              <a:t>segítség nélkül szervezett </a:t>
            </a:r>
            <a:r>
              <a:rPr lang="hu-HU" sz="2400" dirty="0">
                <a:effectLst/>
                <a:latin typeface="+mn-lt"/>
                <a:ea typeface="Aptos" panose="020B0004020202020204" pitchFamily="34" charset="0"/>
              </a:rPr>
              <a:t>utazásokat jelölték meg (388 válasz</a:t>
            </a:r>
            <a:r>
              <a:rPr lang="en-GB" sz="2400" kern="100" dirty="0">
                <a:effectLst/>
                <a:latin typeface="+mn-lt"/>
                <a:ea typeface="Calibri" panose="020F0502020204030204" pitchFamily="34" charset="0"/>
              </a:rPr>
              <a:t>, 36</a:t>
            </a:r>
            <a:r>
              <a:rPr lang="en-GB" sz="2400" kern="100" dirty="0">
                <a:latin typeface="+mn-lt"/>
              </a:rPr>
              <a:t>%)</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1050323"/>
            <a:ext cx="12192000" cy="6969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hu-HU" sz="3600" b="1" noProof="0" dirty="0">
                <a:latin typeface="+mn-lt"/>
              </a:rPr>
              <a:t>A fogyatékossággal élők utazási szokásai – népszerű programok</a:t>
            </a:r>
          </a:p>
        </p:txBody>
      </p:sp>
    </p:spTree>
    <p:extLst>
      <p:ext uri="{BB962C8B-B14F-4D97-AF65-F5344CB8AC3E}">
        <p14:creationId xmlns:p14="http://schemas.microsoft.com/office/powerpoint/2010/main" val="1129973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66687" y="2203343"/>
            <a:ext cx="11858625" cy="3071969"/>
          </a:xfrm>
        </p:spPr>
        <p:txBody>
          <a:bodyPr>
            <a:noAutofit/>
          </a:bodyPr>
          <a:lstStyle/>
          <a:p>
            <a:pPr algn="l">
              <a:lnSpc>
                <a:spcPts val="2400"/>
              </a:lnSpc>
            </a:pPr>
            <a:r>
              <a:rPr lang="hu-HU" sz="2200" i="1" dirty="0">
                <a:effectLst/>
                <a:latin typeface="+mn-lt"/>
                <a:ea typeface="Aptos" panose="020B0004020202020204" pitchFamily="34" charset="0"/>
              </a:rPr>
              <a:t>A fogyatékossággal élők számára szervezett programokban </a:t>
            </a:r>
            <a:r>
              <a:rPr lang="hu-HU" sz="2200" dirty="0">
                <a:effectLst/>
                <a:latin typeface="+mn-lt"/>
                <a:ea typeface="Aptos" panose="020B0004020202020204" pitchFamily="34" charset="0"/>
              </a:rPr>
              <a:t>az értelmi fogyatékossággal élők (39%) és a halmozottan fogyatékossággal élők (21%) lennének a leginkább hajlandóak részt venni (7. eredmény – teljes mértékben egyetértek), a legkevésbé hajlandóak (1 –  egyáltalán nem értek egyet) az átmeneti fogyatékossággal élők (42%) és az életkorukkal kapcsolatos akadályok (38%). </a:t>
            </a:r>
            <a:r>
              <a:rPr lang="hu-HU" sz="2200" i="1" dirty="0">
                <a:effectLst/>
                <a:latin typeface="+mn-lt"/>
                <a:ea typeface="Aptos" panose="020B0004020202020204" pitchFamily="34" charset="0"/>
              </a:rPr>
              <a:t>Az integrációs programokat (amelyeket a fogyatékossággal élők és a nem fogyatékossággal élő utazók számára egyaránt terveztek</a:t>
            </a:r>
            <a:r>
              <a:rPr lang="hu-HU" sz="2200" dirty="0">
                <a:effectLst/>
                <a:latin typeface="+mn-lt"/>
                <a:ea typeface="Aptos" panose="020B0004020202020204" pitchFamily="34" charset="0"/>
              </a:rPr>
              <a:t>) a legkészségesebben (7-es eredmény – teljes mértékben egyetértek) a többszörös fogyatékossággal élő (24%) és az értelmi fogyatékossággal élő (27%) válaszadók választanák, a legkevésbé pedig (1-es eredmény – egyáltalán nem értek egyet) az egyéb fogyatékosságot megjelölő (27%), az átmeneti fogyatékossággal élő (25%), a mozgásszervi fogyatékossággal élő (24%) és az életkorral kapcsolatos akadályokkal rendelkező válaszadók </a:t>
            </a:r>
            <a:r>
              <a:rPr lang="en-GB" sz="2200" kern="100" dirty="0">
                <a:effectLst/>
                <a:latin typeface="+mn-lt"/>
                <a:ea typeface="Calibri" panose="020F0502020204030204" pitchFamily="34" charset="0"/>
                <a:cs typeface="Calibri" panose="020F0502020204030204" pitchFamily="34" charset="0"/>
              </a:rPr>
              <a:t>(23%)</a:t>
            </a:r>
            <a:endParaRPr lang="hu-HU" sz="2200" kern="100" dirty="0">
              <a:effectLst/>
              <a:latin typeface="+mn-lt"/>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352425" y="1181324"/>
            <a:ext cx="11315700" cy="10220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hu-HU" sz="3600" b="1" noProof="0" dirty="0">
                <a:latin typeface="+mn-lt"/>
              </a:rPr>
              <a:t>A fogyatékossággal élők utazási szokásai – a népszerű programok és a fogyatékosság összefüggései</a:t>
            </a:r>
          </a:p>
        </p:txBody>
      </p:sp>
    </p:spTree>
    <p:extLst>
      <p:ext uri="{BB962C8B-B14F-4D97-AF65-F5344CB8AC3E}">
        <p14:creationId xmlns:p14="http://schemas.microsoft.com/office/powerpoint/2010/main" val="319632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662545"/>
            <a:ext cx="11875324" cy="971880"/>
          </a:xfrm>
        </p:spPr>
        <p:txBody>
          <a:bodyPr>
            <a:normAutofit fontScale="90000"/>
          </a:bodyPr>
          <a:lstStyle/>
          <a:p>
            <a:r>
              <a:rPr lang="hu-HU" sz="3600" b="1" dirty="0">
                <a:latin typeface="+mn-lt"/>
              </a:rPr>
              <a:t>11. A fogyatékossággal élők utazási szokásai a partner országokban végzett primer kutatás eredményei alapján</a:t>
            </a:r>
            <a:endParaRPr lang="en-US"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81405" y="2896513"/>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66687" y="2203343"/>
            <a:ext cx="11858625" cy="3010969"/>
          </a:xfrm>
        </p:spPr>
        <p:txBody>
          <a:bodyPr>
            <a:noAutofit/>
          </a:bodyPr>
          <a:lstStyle/>
          <a:p>
            <a:pPr algn="l">
              <a:lnSpc>
                <a:spcPts val="2600"/>
              </a:lnSpc>
            </a:pPr>
            <a:r>
              <a:rPr lang="hu-HU" sz="2600" i="1" kern="100" dirty="0">
                <a:effectLst/>
                <a:latin typeface="+mn-lt"/>
                <a:ea typeface="Aptos" panose="020B0004020202020204" pitchFamily="34" charset="0"/>
              </a:rPr>
              <a:t>A nem kifejezetten a fogyatékossággal élők számára tervezett programokat </a:t>
            </a:r>
            <a:r>
              <a:rPr lang="hu-HU" sz="2600" kern="100" dirty="0">
                <a:effectLst/>
                <a:latin typeface="+mn-lt"/>
                <a:ea typeface="Aptos" panose="020B0004020202020204" pitchFamily="34" charset="0"/>
              </a:rPr>
              <a:t>a fogyatékossággal élők (7. eredmény – teljesen egyetértek) az ASD-s (22%), az egyéb fogyatékossággal élők (21%) és a mozgásszervi fogyatékossággal élők (20%) részesítik előnyben. Másrészt ez az utazási forma felel meg legkevésbé (1 – egyáltalán nem értek egyet) az értelmi fogyatékossággal élőknek (29%), a halmozottan fogyatékosoknak (25%) és az egyéb fogyatékosságot megjelölőknek (25%). Az egyéb fogyatékossággal élők (40%) és a hallássérültek (29%) inkább </a:t>
            </a:r>
            <a:r>
              <a:rPr lang="hu-HU" sz="2600" i="1" kern="100" dirty="0">
                <a:effectLst/>
                <a:latin typeface="+mn-lt"/>
                <a:ea typeface="Aptos" panose="020B0004020202020204" pitchFamily="34" charset="0"/>
              </a:rPr>
              <a:t>segítség nélkül </a:t>
            </a:r>
            <a:r>
              <a:rPr lang="hu-HU" sz="2600" kern="100" dirty="0">
                <a:effectLst/>
                <a:latin typeface="+mn-lt"/>
                <a:ea typeface="Aptos" panose="020B0004020202020204" pitchFamily="34" charset="0"/>
              </a:rPr>
              <a:t>utaznának (7 – teljesen egyetértek). Az értelmi fogyatékossággal élők (70%) és a több fogyatékossággal élők (47%) nem választanák ezt az utazási formát </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552450" y="1181324"/>
            <a:ext cx="10953750" cy="10220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hu-HU" sz="3600" b="1" noProof="0" dirty="0">
                <a:latin typeface="+mn-lt"/>
              </a:rPr>
              <a:t>A fogyatékossággal élők utazási szokásai – a népszerű programok és a fogyatékosság összefüggései</a:t>
            </a:r>
          </a:p>
        </p:txBody>
      </p:sp>
    </p:spTree>
    <p:extLst>
      <p:ext uri="{BB962C8B-B14F-4D97-AF65-F5344CB8AC3E}">
        <p14:creationId xmlns:p14="http://schemas.microsoft.com/office/powerpoint/2010/main" val="260509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70104" y="1862842"/>
            <a:ext cx="11851792" cy="3159917"/>
          </a:xfrm>
        </p:spPr>
        <p:txBody>
          <a:bodyPr>
            <a:noAutofit/>
          </a:bodyPr>
          <a:lstStyle/>
          <a:p>
            <a:pPr algn="l">
              <a:lnSpc>
                <a:spcPts val="2600"/>
              </a:lnSpc>
            </a:pPr>
            <a:r>
              <a:rPr lang="hu-HU" sz="2600" kern="100" dirty="0">
                <a:latin typeface="Calibri" panose="020F0502020204030204" pitchFamily="34" charset="0"/>
              </a:rPr>
              <a:t>A válaszadókat arra kértük, hogy írják le, a következő 12 cél – kulturális; wellness, egészségügyi; aktív (sport); üzleti; vallási; természeti utazás; vásárlás; városnézés; rokonok és barátok meglátogatása; koncert, sportesemény, kiállítás; kulináris látogatás – mindegyikéért milyen gyakran utaznak egy 4 pontos skálán, ahol az 1 azt jelenti, hogy soha, 2 – ritkán, 3 – gyakran, 4 – nagyon gyakran</a:t>
            </a:r>
            <a:br>
              <a:rPr lang="hu-HU" sz="2600" kern="100" dirty="0">
                <a:latin typeface="Calibri" panose="020F0502020204030204" pitchFamily="34" charset="0"/>
              </a:rPr>
            </a:br>
            <a:r>
              <a:rPr lang="hu-HU" sz="2600" kern="100" dirty="0">
                <a:latin typeface="Calibri" panose="020F0502020204030204" pitchFamily="34" charset="0"/>
              </a:rPr>
              <a:t>Általánosságban elmondható, hogy a válaszadók leggyakrabban (4-es érték) a rokonok és barátok meglátogatását (1083 válaszból 393, 35,92%), a természetjárást (1094 válaszból 298, 27,23%) és a kultúrát (1088 válaszból 271, 24,9%) jelölték meg utazásuk fő céljaként. A legkevésbé gyakori (1. érték) az üzleti cél (1053-ból 750 válasz</a:t>
            </a:r>
            <a:r>
              <a:rPr lang="en-GB" sz="2600" kern="100" dirty="0">
                <a:latin typeface="Calibri" panose="020F0502020204030204" pitchFamily="34" charset="0"/>
              </a:rPr>
              <a:t>, 71.22%)</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70104" y="1018713"/>
            <a:ext cx="11666779" cy="7601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hu-HU" sz="3600" b="1" noProof="0" dirty="0">
                <a:latin typeface="+mn-lt"/>
              </a:rPr>
              <a:t>A fogyatékossággal élők utazási szokásai – az utazás fő célja</a:t>
            </a:r>
          </a:p>
        </p:txBody>
      </p:sp>
    </p:spTree>
    <p:extLst>
      <p:ext uri="{BB962C8B-B14F-4D97-AF65-F5344CB8AC3E}">
        <p14:creationId xmlns:p14="http://schemas.microsoft.com/office/powerpoint/2010/main" val="722436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53059" y="2132103"/>
            <a:ext cx="11810999" cy="3153636"/>
          </a:xfrm>
        </p:spPr>
        <p:txBody>
          <a:bodyPr>
            <a:noAutofit/>
          </a:bodyPr>
          <a:lstStyle/>
          <a:p>
            <a:pPr algn="l">
              <a:lnSpc>
                <a:spcPts val="2600"/>
              </a:lnSpc>
            </a:pPr>
            <a:r>
              <a:rPr lang="hu-HU" sz="2600" kern="100" dirty="0">
                <a:latin typeface="Calibri" panose="020F0502020204030204" pitchFamily="34" charset="0"/>
              </a:rPr>
              <a:t>Kérdés: „Utazik-e Ön szabadidős céllal?” – 1175 válaszadóból 1166 válaszolt, ebből 15% nem utazik szabadidős céllal, 49% segítséggel, 36% pedig egyedül. A legtöbb „nem” választ egy adott fogyatékossági típusra vonatkozóan azok a résztvevők adták, akiknek többszörös fogyatékosságuk volt (22%), az életkorral kapcsolatos akadályoztatás (18%) és a pszichoszociális fogyatékosság (17%). A legkevesebb „nem” választ a beszéd- (3%), a hallás- (6%) és a látássérültek (8%) csoportjából származó fogyatékossággal élők adták. Azok, akik leggyakrabban segítséggel utaznak szabadidős céllal, az értelmi fogyatékosok (73%), a látássérültek (59%), a mozgásszervi fogyatékosok és az ASD-</a:t>
            </a:r>
            <a:r>
              <a:rPr lang="hu-HU" sz="2600" kern="100" dirty="0" err="1">
                <a:latin typeface="Calibri" panose="020F0502020204030204" pitchFamily="34" charset="0"/>
              </a:rPr>
              <a:t>sek</a:t>
            </a:r>
            <a:r>
              <a:rPr lang="hu-HU" sz="2600" kern="100" dirty="0">
                <a:latin typeface="Calibri" panose="020F0502020204030204" pitchFamily="34" charset="0"/>
              </a:rPr>
              <a:t> (58%)</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78284" y="1218390"/>
            <a:ext cx="11658599" cy="10501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utazási gyakorisága és a fogyatékosság típusa</a:t>
            </a:r>
            <a:endParaRPr lang="hu-HU" sz="3600" noProof="0" dirty="0">
              <a:latin typeface="+mn-lt"/>
            </a:endParaRPr>
          </a:p>
        </p:txBody>
      </p:sp>
    </p:spTree>
    <p:extLst>
      <p:ext uri="{BB962C8B-B14F-4D97-AF65-F5344CB8AC3E}">
        <p14:creationId xmlns:p14="http://schemas.microsoft.com/office/powerpoint/2010/main" val="111409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5B01-EB95-4934-9223-34CCE904DA4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64C16C-5D86-5D86-9CDA-43963253647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22C2B70-DACC-F5A5-AA9E-8FF2B758D65D}"/>
              </a:ext>
            </a:extLst>
          </p:cNvPr>
          <p:cNvSpPr>
            <a:spLocks noGrp="1"/>
          </p:cNvSpPr>
          <p:nvPr>
            <p:ph type="ctrTitle"/>
          </p:nvPr>
        </p:nvSpPr>
        <p:spPr>
          <a:xfrm>
            <a:off x="276226" y="2486142"/>
            <a:ext cx="11810999" cy="2580780"/>
          </a:xfrm>
        </p:spPr>
        <p:txBody>
          <a:bodyPr>
            <a:noAutofit/>
          </a:bodyPr>
          <a:lstStyle/>
          <a:p>
            <a:pPr algn="l">
              <a:lnSpc>
                <a:spcPts val="2800"/>
              </a:lnSpc>
            </a:pPr>
            <a:r>
              <a:rPr lang="hu-HU" sz="2600" kern="100" dirty="0">
                <a:latin typeface="Calibri" panose="020F0502020204030204" pitchFamily="34" charset="0"/>
              </a:rPr>
              <a:t>A legkevésbé azok a fogyatékossággal élők utaznak segítséggel szabadidős céllal, akiknek az életkorukhoz (12%), a beszédhez (21%) és a hallásukhoz (24%) kapcsolódó akadályoztatásuk van. Azok, akik leggyakrabban egyedül utaznak szabadidős céllal, a beszédfogyatékosok (76%), az életkorral kapcsolatos akadályoztatásban szenvedők (70%) és a hallássérültek (70%). Ezzel szemben azok a személyek, akik a legritkábban utaznak egyedül szabadidős céllal, az értelmi fogyatékosok (18%), a mozgásszervi fogyatékosok (28%) és a halmozottan fogyatékosok </a:t>
            </a:r>
            <a:r>
              <a:rPr lang="en-GB" sz="2600" kern="100" dirty="0">
                <a:latin typeface="Calibri" panose="020F0502020204030204" pitchFamily="34" charset="0"/>
              </a:rPr>
              <a:t>(28%)</a:t>
            </a:r>
          </a:p>
        </p:txBody>
      </p:sp>
      <p:pic>
        <p:nvPicPr>
          <p:cNvPr id="5" name="Kép 4">
            <a:extLst>
              <a:ext uri="{FF2B5EF4-FFF2-40B4-BE49-F238E27FC236}">
                <a16:creationId xmlns:a16="http://schemas.microsoft.com/office/drawing/2014/main" id="{F5700732-717D-3C9F-05E8-254C137B10A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2E5DA89-6ABD-D088-FAC7-91743C42259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3531FF4-3F94-2852-6A58-72298C2AF6A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B9E237B-226A-C280-1CCF-C489B7C2EE4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CC77017-E6F0-F5B2-4C61-355CD9F7634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BD785F1-6603-0F33-99C3-0E6E1CD8A34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10A98C2-9ED5-8DAE-530A-83E28E8D1D0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B13501B-5540-DAFF-FDE2-47C4E2290F0C}"/>
              </a:ext>
            </a:extLst>
          </p:cNvPr>
          <p:cNvSpPr txBox="1">
            <a:spLocks/>
          </p:cNvSpPr>
          <p:nvPr/>
        </p:nvSpPr>
        <p:spPr>
          <a:xfrm>
            <a:off x="178284" y="1293131"/>
            <a:ext cx="11658599" cy="10974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utazási gyakorisága és a fogyatékosság típusa</a:t>
            </a:r>
            <a:endParaRPr lang="hu-HU" sz="3600" noProof="0" dirty="0">
              <a:latin typeface="+mn-lt"/>
            </a:endParaRPr>
          </a:p>
        </p:txBody>
      </p:sp>
    </p:spTree>
    <p:extLst>
      <p:ext uri="{BB962C8B-B14F-4D97-AF65-F5344CB8AC3E}">
        <p14:creationId xmlns:p14="http://schemas.microsoft.com/office/powerpoint/2010/main" val="2535761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28600" y="2221380"/>
            <a:ext cx="11734799" cy="2976072"/>
          </a:xfrm>
        </p:spPr>
        <p:txBody>
          <a:bodyPr>
            <a:noAutofit/>
          </a:bodyPr>
          <a:lstStyle/>
          <a:p>
            <a:pPr algn="l"/>
            <a:r>
              <a:rPr lang="hu-HU" sz="2600" kern="100" dirty="0">
                <a:latin typeface="Calibri" panose="020F0502020204030204" pitchFamily="34" charset="0"/>
              </a:rPr>
              <a:t>1175 válaszadóból 1103 válaszolt erre a kérdésre, akik közül 21% nem találkozott nehézségekkel a közlekedés igénybevételével kapcsolatban, míg a válaszadók 17%-a nagyon gyakran találkozott nehézségekkel eközben.</a:t>
            </a:r>
            <a:br>
              <a:rPr lang="hu-HU" sz="2600" kern="100" dirty="0">
                <a:latin typeface="Calibri" panose="020F0502020204030204" pitchFamily="34" charset="0"/>
              </a:rPr>
            </a:br>
            <a:r>
              <a:rPr lang="hu-HU" sz="2600" kern="100" dirty="0">
                <a:latin typeface="Calibri" panose="020F0502020204030204" pitchFamily="34" charset="0"/>
              </a:rPr>
              <a:t>Az adatokat a fogyatékossági típusok szempontjából elemezve megállapítható, hogy a fogyatékossági típusok közül az alábbiakat érinti a legkevesebb probléma a közlekedés igénybevétele során: Egyéb, Korommal kapcsolatos akadály, Átmeneti fogyatékosság.</a:t>
            </a:r>
            <a:br>
              <a:rPr lang="hu-HU" sz="2600" kern="100" dirty="0">
                <a:latin typeface="Calibri" panose="020F0502020204030204" pitchFamily="34" charset="0"/>
              </a:rPr>
            </a:br>
            <a:r>
              <a:rPr lang="hu-HU" sz="2600" kern="100" dirty="0">
                <a:latin typeface="Calibri" panose="020F0502020204030204" pitchFamily="34" charset="0"/>
              </a:rPr>
              <a:t>A közlekedés során a legnagyobb problémákat okozó fogyatékossági típusok a következők: Mozgássérült, Többszörös fogyatékosság</a:t>
            </a:r>
            <a:r>
              <a:rPr lang="en-GB" sz="2600" kern="100" dirty="0">
                <a:latin typeface="Calibri" panose="020F0502020204030204" pitchFamily="34" charset="0"/>
              </a:rPr>
              <a:t>, ASD</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309646"/>
            <a:ext cx="11398733" cy="9394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effectLst/>
                <a:latin typeface="Calibri" panose="020F0502020204030204" pitchFamily="34" charset="0"/>
                <a:ea typeface="Calibri" panose="020F0502020204030204" pitchFamily="34" charset="0"/>
              </a:rPr>
              <a:t>A fogyatékossággal élők utazásai során felmerülő nehézségek – közlekedés igénybe vétele</a:t>
            </a:r>
            <a:endParaRPr lang="hu-HU" sz="3200" b="1" noProof="0" dirty="0">
              <a:latin typeface="+mn-lt"/>
            </a:endParaRPr>
          </a:p>
        </p:txBody>
      </p:sp>
    </p:spTree>
    <p:extLst>
      <p:ext uri="{BB962C8B-B14F-4D97-AF65-F5344CB8AC3E}">
        <p14:creationId xmlns:p14="http://schemas.microsoft.com/office/powerpoint/2010/main" val="1045836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96633" y="2245509"/>
            <a:ext cx="11398733" cy="3029804"/>
          </a:xfrm>
        </p:spPr>
        <p:txBody>
          <a:bodyPr>
            <a:noAutofit/>
          </a:bodyPr>
          <a:lstStyle/>
          <a:p>
            <a:pPr algn="l">
              <a:lnSpc>
                <a:spcPts val="2600"/>
              </a:lnSpc>
            </a:pPr>
            <a:r>
              <a:rPr lang="hu-HU" sz="2600" kern="100" dirty="0">
                <a:latin typeface="Calibri" panose="020F0502020204030204" pitchFamily="34" charset="0"/>
              </a:rPr>
              <a:t>1175 válaszadóból 1093-an válaszoltak erre a kérdésre, akiknek 26%-a nem találkozott a szálláshasználattal kapcsolatos nehézségekkel, míg a válaszadók 13%-a nagyon gyakran találkozott nehézségekkel a szálláshasználat során.</a:t>
            </a:r>
            <a:br>
              <a:rPr lang="hu-HU" sz="2600" kern="100" dirty="0">
                <a:latin typeface="Calibri" panose="020F0502020204030204" pitchFamily="34" charset="0"/>
              </a:rPr>
            </a:br>
            <a:r>
              <a:rPr lang="hu-HU" sz="2600" kern="100" dirty="0">
                <a:latin typeface="Calibri" panose="020F0502020204030204" pitchFamily="34" charset="0"/>
              </a:rPr>
              <a:t>Az adatokat a fogyatékossági típusok szerint elemezve: a fogyatékossági típusok közül a szálláshely-használat során a legkevesebb problémával a következők találkoznak: Egyéb, Életkorommal kapcsolatos akadály, Átmeneti fogyatékosság.</a:t>
            </a:r>
            <a:br>
              <a:rPr lang="hu-HU" sz="2600" kern="100" dirty="0">
                <a:latin typeface="Calibri" panose="020F0502020204030204" pitchFamily="34" charset="0"/>
              </a:rPr>
            </a:br>
            <a:r>
              <a:rPr lang="hu-HU" sz="2600" kern="100" dirty="0">
                <a:latin typeface="Calibri" panose="020F0502020204030204" pitchFamily="34" charset="0"/>
              </a:rPr>
              <a:t>Azok a fogyatékossági típusok, amelyek a szálláshasználat során a legnagyobb problémákat okozzák, a következők: Mozgásszervi fogyatékosság, Többszörös fogyatékosság, Értelmi fogyatékosság és </a:t>
            </a:r>
            <a:r>
              <a:rPr lang="en-GB" sz="2600" kern="100" dirty="0">
                <a:latin typeface="Calibri" panose="020F0502020204030204" pitchFamily="34" charset="0"/>
              </a:rPr>
              <a:t>ASD</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422909"/>
            <a:ext cx="11398733" cy="798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effectLst/>
                <a:latin typeface="Calibri" panose="020F0502020204030204" pitchFamily="34" charset="0"/>
                <a:ea typeface="Calibri" panose="020F0502020204030204" pitchFamily="34" charset="0"/>
              </a:rPr>
              <a:t>A fogyatékossággal élők utazásai során felmerülő nehézségek – </a:t>
            </a:r>
            <a:r>
              <a:rPr lang="hu-HU" sz="3200" b="1" kern="100" noProof="0" dirty="0">
                <a:latin typeface="Calibri" panose="020F0502020204030204" pitchFamily="34" charset="0"/>
              </a:rPr>
              <a:t>szálláshely </a:t>
            </a:r>
            <a:r>
              <a:rPr lang="hu-HU" sz="3200" b="1" kern="100" noProof="0" dirty="0">
                <a:effectLst/>
                <a:latin typeface="Calibri" panose="020F0502020204030204" pitchFamily="34" charset="0"/>
                <a:ea typeface="Calibri" panose="020F0502020204030204" pitchFamily="34" charset="0"/>
              </a:rPr>
              <a:t>igénybe vétele</a:t>
            </a:r>
            <a:endParaRPr lang="hu-HU" sz="3200" b="1" kern="100" noProof="0" dirty="0">
              <a:latin typeface="Calibri" panose="020F0502020204030204" pitchFamily="34" charset="0"/>
            </a:endParaRPr>
          </a:p>
        </p:txBody>
      </p:sp>
    </p:spTree>
    <p:extLst>
      <p:ext uri="{BB962C8B-B14F-4D97-AF65-F5344CB8AC3E}">
        <p14:creationId xmlns:p14="http://schemas.microsoft.com/office/powerpoint/2010/main" val="2187593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97708" y="2189280"/>
            <a:ext cx="11994292" cy="3050131"/>
          </a:xfrm>
        </p:spPr>
        <p:txBody>
          <a:bodyPr>
            <a:noAutofit/>
          </a:bodyPr>
          <a:lstStyle/>
          <a:p>
            <a:pPr algn="l">
              <a:lnSpc>
                <a:spcPts val="2600"/>
              </a:lnSpc>
            </a:pPr>
            <a:r>
              <a:rPr lang="hu-HU" sz="2600" kern="100" dirty="0">
                <a:latin typeface="Calibri" panose="020F0502020204030204" pitchFamily="34" charset="0"/>
              </a:rPr>
              <a:t>1175 válaszadóból 1085 válaszolt erre a kérdésre, közülük 28% nem találkozott nehézségekkel az étkezési létesítmény használatával kapcsolatban, míg a válaszadók 9%-a nagyon gyakran találkozott nehézségekkel az étkezési létesítmény használata során</a:t>
            </a:r>
            <a:br>
              <a:rPr lang="hu-HU" sz="2600" kern="100" dirty="0">
                <a:latin typeface="Calibri" panose="020F0502020204030204" pitchFamily="34" charset="0"/>
              </a:rPr>
            </a:br>
            <a:r>
              <a:rPr lang="hu-HU" sz="2600" kern="100" dirty="0">
                <a:latin typeface="Calibri" panose="020F0502020204030204" pitchFamily="34" charset="0"/>
              </a:rPr>
              <a:t>A fogyatékossági típusok tekintetében: a fogyatékossági típusok, amelyek a legkevesebb nehézséggel találkoznak a vendéglátóhely használata során, a következők: Korommal kapcsolatos akadály, Átmeneti fogyatékosság, Értelmi fogyatékosság.</a:t>
            </a:r>
            <a:br>
              <a:rPr lang="hu-HU" sz="2600" kern="100" dirty="0">
                <a:latin typeface="Calibri" panose="020F0502020204030204" pitchFamily="34" charset="0"/>
              </a:rPr>
            </a:br>
            <a:r>
              <a:rPr lang="hu-HU" sz="2600" kern="100" dirty="0">
                <a:latin typeface="Calibri" panose="020F0502020204030204" pitchFamily="34" charset="0"/>
              </a:rPr>
              <a:t>A fogyatékossági típusok, amelyek a legnagyobb problémákat okozzák az étkeztetési létesítmény használata során, a következők: Többszörös fogyatékosság, ASD, Értelmi fogyatékosság</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245237"/>
            <a:ext cx="11398733" cy="9440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effectLst/>
                <a:latin typeface="Calibri" panose="020F0502020204030204" pitchFamily="34" charset="0"/>
                <a:ea typeface="Calibri" panose="020F0502020204030204" pitchFamily="34" charset="0"/>
              </a:rPr>
              <a:t>A fogyatékossággal élők utazásai során felmerülő nehézségek – </a:t>
            </a:r>
            <a:r>
              <a:rPr lang="hu-HU" sz="3200" b="1" kern="100" noProof="0" dirty="0">
                <a:latin typeface="Calibri" panose="020F0502020204030204" pitchFamily="34" charset="0"/>
              </a:rPr>
              <a:t>vendéglátás </a:t>
            </a:r>
            <a:r>
              <a:rPr lang="hu-HU" sz="3200" b="1" kern="100" noProof="0" dirty="0">
                <a:effectLst/>
                <a:latin typeface="Calibri" panose="020F0502020204030204" pitchFamily="34" charset="0"/>
                <a:ea typeface="Calibri" panose="020F0502020204030204" pitchFamily="34" charset="0"/>
              </a:rPr>
              <a:t>igénybe vétele</a:t>
            </a:r>
            <a:endParaRPr lang="hu-HU" sz="3200" b="1" kern="100" noProof="0" dirty="0">
              <a:latin typeface="Calibri" panose="020F0502020204030204" pitchFamily="34" charset="0"/>
            </a:endParaRPr>
          </a:p>
        </p:txBody>
      </p:sp>
    </p:spTree>
    <p:extLst>
      <p:ext uri="{BB962C8B-B14F-4D97-AF65-F5344CB8AC3E}">
        <p14:creationId xmlns:p14="http://schemas.microsoft.com/office/powerpoint/2010/main" val="371530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23850" y="1914817"/>
            <a:ext cx="11513033" cy="3243176"/>
          </a:xfrm>
        </p:spPr>
        <p:txBody>
          <a:bodyPr>
            <a:noAutofit/>
          </a:bodyPr>
          <a:lstStyle/>
          <a:p>
            <a:pPr algn="l">
              <a:lnSpc>
                <a:spcPts val="2700"/>
              </a:lnSpc>
            </a:pPr>
            <a:r>
              <a:rPr lang="hu-HU" sz="2600" kern="100" dirty="0">
                <a:effectLst/>
                <a:latin typeface="Calibri" panose="020F0502020204030204" pitchFamily="34" charset="0"/>
                <a:ea typeface="Calibri" panose="020F0502020204030204" pitchFamily="34" charset="0"/>
              </a:rPr>
              <a:t>1</a:t>
            </a:r>
            <a:r>
              <a:rPr lang="en-GB" sz="2600" kern="100" dirty="0">
                <a:latin typeface="Calibri" panose="020F0502020204030204" pitchFamily="34" charset="0"/>
              </a:rPr>
              <a:t>175 </a:t>
            </a:r>
            <a:r>
              <a:rPr lang="hu-HU" sz="2600" kern="100" dirty="0">
                <a:latin typeface="Calibri" panose="020F0502020204030204" pitchFamily="34" charset="0"/>
              </a:rPr>
              <a:t>válaszadóból 1063 válaszolt erre a kérdésre, ebből 21% nem találkozott a sporttevékenységekkel kapcsolatos nehézségekkel, míg a válaszadók 18%-a nagyon gyakran találkozott nehézségekkel a sporttevékenységek igénybevétele során.</a:t>
            </a:r>
            <a:br>
              <a:rPr lang="hu-HU" sz="2600" kern="100" dirty="0">
                <a:latin typeface="Calibri" panose="020F0502020204030204" pitchFamily="34" charset="0"/>
              </a:rPr>
            </a:br>
            <a:r>
              <a:rPr lang="hu-HU" sz="2600" kern="100" dirty="0">
                <a:latin typeface="Calibri" panose="020F0502020204030204" pitchFamily="34" charset="0"/>
              </a:rPr>
              <a:t>A fogyatékossági típusok tekintetében: azok a fogyatékossági típusok, amelyek a legkevesebb nehézséggel találkoznak a sporttevékenységek igénybevételekor, a pszichoszociális fogyatékosságok, az ASD és az életkorommal kapcsolatos akadályok.</a:t>
            </a:r>
            <a:br>
              <a:rPr lang="hu-HU" sz="2600" kern="100" dirty="0">
                <a:latin typeface="Calibri" panose="020F0502020204030204" pitchFamily="34" charset="0"/>
              </a:rPr>
            </a:br>
            <a:r>
              <a:rPr lang="hu-HU" sz="2600" kern="100" dirty="0">
                <a:latin typeface="Calibri" panose="020F0502020204030204" pitchFamily="34" charset="0"/>
              </a:rPr>
              <a:t>Azok a fogyatékossági típusok, amelyek a legnagyobb problémákat okozzák a sporttevékenységek használata során, a következők: Mozgásszervi fogyatékosság, Többszörös fogyatékosság és Értelmi fogyatékosság</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1181331"/>
            <a:ext cx="1219200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effectLst/>
                <a:latin typeface="Calibri" panose="020F0502020204030204" pitchFamily="34" charset="0"/>
                <a:ea typeface="Calibri" panose="020F0502020204030204" pitchFamily="34" charset="0"/>
              </a:rPr>
              <a:t>A fogyatékossággal élők utazásai során felmerülő nehézségek –</a:t>
            </a:r>
            <a:r>
              <a:rPr lang="hu-HU" sz="3000" b="1" kern="100" noProof="0" dirty="0">
                <a:latin typeface="Calibri" panose="020F0502020204030204" pitchFamily="34" charset="0"/>
              </a:rPr>
              <a:t> sportolás</a:t>
            </a:r>
          </a:p>
        </p:txBody>
      </p:sp>
    </p:spTree>
    <p:extLst>
      <p:ext uri="{BB962C8B-B14F-4D97-AF65-F5344CB8AC3E}">
        <p14:creationId xmlns:p14="http://schemas.microsoft.com/office/powerpoint/2010/main" val="1932961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403466" y="2059139"/>
            <a:ext cx="11468100" cy="3180271"/>
          </a:xfrm>
        </p:spPr>
        <p:txBody>
          <a:bodyPr>
            <a:noAutofit/>
          </a:bodyPr>
          <a:lstStyle/>
          <a:p>
            <a:pPr algn="l">
              <a:lnSpc>
                <a:spcPts val="2600"/>
              </a:lnSpc>
            </a:pPr>
            <a:r>
              <a:rPr lang="en-GB" sz="2600" kern="100" dirty="0">
                <a:latin typeface="Calibri" panose="020F0502020204030204" pitchFamily="34" charset="0"/>
              </a:rPr>
              <a:t>1175 </a:t>
            </a:r>
            <a:r>
              <a:rPr lang="hu-HU" sz="2600" kern="100" dirty="0">
                <a:latin typeface="Calibri" panose="020F0502020204030204" pitchFamily="34" charset="0"/>
              </a:rPr>
              <a:t>válaszadóból 1085 válaszolt erre a kérdésre, közülük 20% nem találkozott nehézségekkel a látnivalók látogatása során, míg a válaszadók 12%-a nagyon gyakran találkozott nehézségekkel a látnivalók látogatása során.</a:t>
            </a:r>
            <a:br>
              <a:rPr lang="hu-HU" sz="2600" kern="100" dirty="0">
                <a:latin typeface="Calibri" panose="020F0502020204030204" pitchFamily="34" charset="0"/>
              </a:rPr>
            </a:br>
            <a:r>
              <a:rPr lang="hu-HU" sz="2600" kern="100" dirty="0">
                <a:latin typeface="Calibri" panose="020F0502020204030204" pitchFamily="34" charset="0"/>
              </a:rPr>
              <a:t>A fogyatékossági típusok tekintetében: a következő fogyatékossági típusok jelentik a legkevesebb problémát a látnivalók látogatása során: egyéb, életkorommal kapcsolatos akadály, átmeneti fogyatékosság.</a:t>
            </a:r>
            <a:br>
              <a:rPr lang="hu-HU" sz="2600" kern="100" dirty="0">
                <a:latin typeface="Calibri" panose="020F0502020204030204" pitchFamily="34" charset="0"/>
              </a:rPr>
            </a:br>
            <a:r>
              <a:rPr lang="hu-HU" sz="2600" kern="100" dirty="0">
                <a:latin typeface="Calibri" panose="020F0502020204030204" pitchFamily="34" charset="0"/>
              </a:rPr>
              <a:t>Azok a fogyatékossági típusok, amelyek a legnagyobb problémákat okozzák a látnivalók látogatása során, a következők: Mozgássérült, halmozottan fogyatékos, értelmi fogyatékos és látássérült</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181330"/>
            <a:ext cx="11398733" cy="10255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effectLst/>
                <a:latin typeface="Calibri" panose="020F0502020204030204" pitchFamily="34" charset="0"/>
                <a:ea typeface="Calibri" panose="020F0502020204030204" pitchFamily="34" charset="0"/>
              </a:rPr>
              <a:t>A fogyatékossággal élők utazásai során felmerülő nehézségek –</a:t>
            </a:r>
            <a:r>
              <a:rPr lang="hu-HU" sz="3200" b="1" kern="100" noProof="0" dirty="0">
                <a:latin typeface="Calibri" panose="020F0502020204030204" pitchFamily="34" charset="0"/>
              </a:rPr>
              <a:t> vonzerők felkeresése</a:t>
            </a:r>
          </a:p>
        </p:txBody>
      </p:sp>
    </p:spTree>
    <p:extLst>
      <p:ext uri="{BB962C8B-B14F-4D97-AF65-F5344CB8AC3E}">
        <p14:creationId xmlns:p14="http://schemas.microsoft.com/office/powerpoint/2010/main" val="3964346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28600" y="2126744"/>
            <a:ext cx="11734799" cy="3148569"/>
          </a:xfrm>
        </p:spPr>
        <p:txBody>
          <a:bodyPr>
            <a:noAutofit/>
          </a:bodyPr>
          <a:lstStyle/>
          <a:p>
            <a:pPr algn="l">
              <a:lnSpc>
                <a:spcPts val="2400"/>
              </a:lnSpc>
            </a:pPr>
            <a:r>
              <a:rPr lang="hu-HU" sz="2400" kern="100" noProof="0" dirty="0">
                <a:latin typeface="Calibri" panose="020F0502020204030204" pitchFamily="34" charset="0"/>
              </a:rPr>
              <a:t>1175 válaszadóból 1099 válaszolt erre a kérdésre, amelyből 20% nem találkozott a tényleges hozzáférhetőségre vonatkozó megbízható információk hiányával kapcsolatos nehézségekkel, míg a válaszadók 19%-a nagyon gyakran találkozott ilyen nehézségekkel.</a:t>
            </a:r>
            <a:br>
              <a:rPr lang="hu-HU" sz="2400" kern="100" noProof="0" dirty="0">
                <a:latin typeface="Calibri" panose="020F0502020204030204" pitchFamily="34" charset="0"/>
              </a:rPr>
            </a:br>
            <a:r>
              <a:rPr lang="hu-HU" sz="2400" kern="100" noProof="0" dirty="0">
                <a:latin typeface="Calibri" panose="020F0502020204030204" pitchFamily="34" charset="0"/>
              </a:rPr>
              <a:t>A fogyatékossági típusok tekintetében: a fogyatékossági típusok közül a legkevésbé a következő típusok esetében merülnek fel a valós akadálymentesítésre vonatkozó megbízható információk hiányával kapcsolatos problémák: pszichoszociális fogyatékosság, egyéb, átmeneti fogyatékosság és az életkorommal kapcsolatos akadály</a:t>
            </a:r>
            <a:br>
              <a:rPr lang="hu-HU" sz="2400" kern="100" noProof="0" dirty="0">
                <a:latin typeface="Calibri" panose="020F0502020204030204" pitchFamily="34" charset="0"/>
              </a:rPr>
            </a:br>
            <a:r>
              <a:rPr lang="hu-HU" sz="2400" kern="100" noProof="0" dirty="0">
                <a:latin typeface="Calibri" panose="020F0502020204030204" pitchFamily="34" charset="0"/>
              </a:rPr>
              <a:t>Azok a fogyatékossági típusok, amelyek a legnagyobb valószínűséggel találkoznak a valós akadálymentességre vonatkozó megbízható információk hiányával kapcsolatos problémákkal, a következők: Mozgáskorlátozottság, halmozottan fogyatékos és látássérült</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111961"/>
            <a:ext cx="11398733" cy="10255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effectLst/>
                <a:latin typeface="Calibri" panose="020F0502020204030204" pitchFamily="34" charset="0"/>
                <a:ea typeface="Calibri" panose="020F0502020204030204" pitchFamily="34" charset="0"/>
              </a:rPr>
              <a:t>A fogyatékossággal élők utazásai során felmerülő nehézségek – az akadálymentességre vonatkozó </a:t>
            </a:r>
            <a:r>
              <a:rPr lang="hu-HU" sz="3200" b="1" kern="100" noProof="0" dirty="0">
                <a:latin typeface="Calibri" panose="020F0502020204030204" pitchFamily="34" charset="0"/>
              </a:rPr>
              <a:t>megbízható információ hiánya</a:t>
            </a:r>
          </a:p>
        </p:txBody>
      </p:sp>
    </p:spTree>
    <p:extLst>
      <p:ext uri="{BB962C8B-B14F-4D97-AF65-F5344CB8AC3E}">
        <p14:creationId xmlns:p14="http://schemas.microsoft.com/office/powerpoint/2010/main" val="278772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356216" y="1836060"/>
            <a:ext cx="11588133" cy="3297915"/>
          </a:xfrm>
        </p:spPr>
        <p:txBody>
          <a:bodyPr>
            <a:noAutofit/>
          </a:bodyPr>
          <a:lstStyle/>
          <a:p>
            <a:pPr algn="l">
              <a:lnSpc>
                <a:spcPts val="2500"/>
              </a:lnSpc>
            </a:pPr>
            <a:r>
              <a:rPr lang="hu-HU" sz="2600" kern="100" dirty="0">
                <a:latin typeface="Calibri" panose="020F0502020204030204" pitchFamily="34" charset="0"/>
              </a:rPr>
              <a:t>A különböző fogyatékossággal élő emberek körében négy országban párhuzamosan végzett kutatás: Horvátországban, Magyarországon, Lengyelországban és Romániában, 2023 októbere és 2024 januárja között, összesen 1175 fős mintán.</a:t>
            </a:r>
            <a:br>
              <a:rPr lang="hu-HU" sz="2600" kern="100" dirty="0">
                <a:latin typeface="Calibri" panose="020F0502020204030204" pitchFamily="34" charset="0"/>
              </a:rPr>
            </a:br>
            <a:r>
              <a:rPr lang="hu-HU" sz="2600" kern="100" dirty="0">
                <a:latin typeface="Calibri" panose="020F0502020204030204" pitchFamily="34" charset="0"/>
              </a:rPr>
              <a:t>Cél: az akadálymentes turizmus fejlesztésének megkezdése, a fogyatékossággal élők turisztikai viselkedési mintái, a turisztikai utazásokban mutatkozó korlátaik, valamint a turisztikai szolgáltatásokban dolgozó személyzet oktatásának fontos irányai az akadálymentes turizmus területén.</a:t>
            </a:r>
            <a:br>
              <a:rPr lang="hu-HU" sz="2600" kern="100" dirty="0">
                <a:latin typeface="Calibri" panose="020F0502020204030204" pitchFamily="34" charset="0"/>
              </a:rPr>
            </a:br>
            <a:r>
              <a:rPr lang="hu-HU" sz="2600" kern="100" dirty="0">
                <a:latin typeface="Calibri" panose="020F0502020204030204" pitchFamily="34" charset="0"/>
              </a:rPr>
              <a:t>A kutatás elvégzésének alapja: a projektben részt vevő 4 országot képviselő csapatok által közösen kidolgozott kérdőív – angol nyelven, majd nemzeti nyelvekre lefordítva. Személyesen és elektronikus űrlapon alapuló kutatás</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102574"/>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Kutatási módszertan</a:t>
            </a: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559192" y="2095043"/>
            <a:ext cx="11156647" cy="2963619"/>
          </a:xfrm>
        </p:spPr>
        <p:txBody>
          <a:bodyPr>
            <a:noAutofit/>
          </a:bodyPr>
          <a:lstStyle/>
          <a:p>
            <a:pPr algn="l"/>
            <a:r>
              <a:rPr lang="en-GB" sz="2600" kern="100" dirty="0">
                <a:latin typeface="Calibri" panose="020F0502020204030204" pitchFamily="34" charset="0"/>
              </a:rPr>
              <a:t>1175 </a:t>
            </a:r>
            <a:r>
              <a:rPr lang="hu-HU" sz="2600" kern="100" dirty="0">
                <a:latin typeface="Calibri" panose="020F0502020204030204" pitchFamily="34" charset="0"/>
              </a:rPr>
              <a:t>válaszadóból 1141 válaszolt erre a kérdésre, akiknek 45%-a nem szorult segítségre utazás közben, 55%-a pedig úgy nyilatkozott, hogy igénybe vett segítséget utazás közben.</a:t>
            </a:r>
            <a:br>
              <a:rPr lang="hu-HU" sz="2600" kern="100" dirty="0">
                <a:latin typeface="Calibri" panose="020F0502020204030204" pitchFamily="34" charset="0"/>
              </a:rPr>
            </a:br>
            <a:r>
              <a:rPr lang="hu-HU" sz="2600" kern="100" dirty="0">
                <a:latin typeface="Calibri" panose="020F0502020204030204" pitchFamily="34" charset="0"/>
              </a:rPr>
              <a:t>A fogyatékosság típusait tekintve: a következő fogyatékossági típusok igénylik a legkevesebb segítséget utazás közben: beszédfogyatékosság, értelmi fogyatékosság és pszichoszociális fogyatékosság.</a:t>
            </a:r>
            <a:br>
              <a:rPr lang="hu-HU" sz="2600" kern="100" dirty="0">
                <a:latin typeface="Calibri" panose="020F0502020204030204" pitchFamily="34" charset="0"/>
              </a:rPr>
            </a:br>
            <a:r>
              <a:rPr lang="hu-HU" sz="2600" kern="100" dirty="0">
                <a:latin typeface="Calibri" panose="020F0502020204030204" pitchFamily="34" charset="0"/>
              </a:rPr>
              <a:t>A legtöbb segítségre azok szorulnak, akiknek olyan fogyatékosságaik vannak, mint például: mozgásszervi, látási és halmozottan fogyatékosok</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181331"/>
            <a:ext cx="11398733" cy="798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effectLst/>
                <a:latin typeface="Calibri" panose="020F0502020204030204" pitchFamily="34" charset="0"/>
                <a:ea typeface="Calibri" panose="020F0502020204030204" pitchFamily="34" charset="0"/>
              </a:rPr>
              <a:t>A fogyatékossággal élők utazási szokásai </a:t>
            </a:r>
            <a:r>
              <a:rPr lang="hu-HU" sz="3200" b="1" noProof="0" dirty="0">
                <a:latin typeface="+mn-lt"/>
              </a:rPr>
              <a:t>– segítség az utazás során</a:t>
            </a:r>
          </a:p>
        </p:txBody>
      </p:sp>
    </p:spTree>
    <p:extLst>
      <p:ext uri="{BB962C8B-B14F-4D97-AF65-F5344CB8AC3E}">
        <p14:creationId xmlns:p14="http://schemas.microsoft.com/office/powerpoint/2010/main" val="1660287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84391" y="2066033"/>
            <a:ext cx="11823217" cy="2993150"/>
          </a:xfrm>
        </p:spPr>
        <p:txBody>
          <a:bodyPr>
            <a:noAutofit/>
          </a:bodyPr>
          <a:lstStyle/>
          <a:p>
            <a:pPr algn="l"/>
            <a:r>
              <a:rPr lang="en-GB" sz="2600" kern="100" dirty="0">
                <a:latin typeface="Calibri" panose="020F0502020204030204" pitchFamily="34" charset="0"/>
              </a:rPr>
              <a:t>1175 </a:t>
            </a:r>
            <a:r>
              <a:rPr lang="hu-HU" sz="2600" kern="100" dirty="0">
                <a:latin typeface="Calibri" panose="020F0502020204030204" pitchFamily="34" charset="0"/>
              </a:rPr>
              <a:t>válaszadóból 1143 válaszolt erre a kérdésre, akik közül 9% nem utazott 2022-ben, 10% csak egyszer, 12% kétszer, 11% háromszor, és a válaszadók 58%-a nyilatkozott úgy, hogy a megadott időszakban több mint háromszor utazott.</a:t>
            </a:r>
            <a:br>
              <a:rPr lang="hu-HU" sz="2600" kern="100" dirty="0">
                <a:latin typeface="Calibri" panose="020F0502020204030204" pitchFamily="34" charset="0"/>
              </a:rPr>
            </a:br>
            <a:r>
              <a:rPr lang="hu-HU" sz="2600" kern="100" dirty="0">
                <a:latin typeface="Calibri" panose="020F0502020204030204" pitchFamily="34" charset="0"/>
              </a:rPr>
              <a:t>A fogyatékossági típusok tekintetében: a fogyatékossági típusok, amelyek 2022-ben nem utaztak a saját országukon belül a következők: életkorommal kapcsolatos akadály (21%), ASD (14%) és többszörös fogyatékosság (10%).</a:t>
            </a:r>
            <a:br>
              <a:rPr lang="hu-HU" sz="2600" kern="100" dirty="0">
                <a:latin typeface="Calibri" panose="020F0502020204030204" pitchFamily="34" charset="0"/>
              </a:rPr>
            </a:br>
            <a:r>
              <a:rPr lang="hu-HU" sz="2600" kern="100" dirty="0">
                <a:latin typeface="Calibri" panose="020F0502020204030204" pitchFamily="34" charset="0"/>
              </a:rPr>
              <a:t>Másrészt a következőkkel rendelkező személyek: Egyéb (71%), látás (68%) és átmeneti fogyatékosság (64%) utazott a legtöbbet a saját országán belül</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9560" y="1272728"/>
            <a:ext cx="1214244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noProof="0" dirty="0">
                <a:latin typeface="+mn-lt"/>
              </a:rPr>
              <a:t>A fogyatékossággal élők utazási szokásai – belföldi utazás gyakorisága</a:t>
            </a:r>
          </a:p>
        </p:txBody>
      </p:sp>
    </p:spTree>
    <p:extLst>
      <p:ext uri="{BB962C8B-B14F-4D97-AF65-F5344CB8AC3E}">
        <p14:creationId xmlns:p14="http://schemas.microsoft.com/office/powerpoint/2010/main" val="2324373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615564" y="5236315"/>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630879" y="5218402"/>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502056" y="5236314"/>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787114" y="6088178"/>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498447" y="5254305"/>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553101" y="115240"/>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787114" y="155118"/>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352973" y="0"/>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 y="1935706"/>
            <a:ext cx="3135087" cy="23717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noProof="0" dirty="0">
                <a:latin typeface="+mn-lt"/>
              </a:rPr>
              <a:t>A fogyatékossággal élők utazási szokásai – belföldi utazás gyakorisága</a:t>
            </a:r>
          </a:p>
        </p:txBody>
      </p:sp>
      <p:graphicFrame>
        <p:nvGraphicFramePr>
          <p:cNvPr id="14" name="Táblázat 13">
            <a:extLst>
              <a:ext uri="{FF2B5EF4-FFF2-40B4-BE49-F238E27FC236}">
                <a16:creationId xmlns:a16="http://schemas.microsoft.com/office/drawing/2014/main" id="{426689F4-F8EA-23B8-A2F4-E58BD30BA68F}"/>
              </a:ext>
            </a:extLst>
          </p:cNvPr>
          <p:cNvGraphicFramePr>
            <a:graphicFrameLocks noGrp="1"/>
          </p:cNvGraphicFramePr>
          <p:nvPr>
            <p:extLst>
              <p:ext uri="{D42A27DB-BD31-4B8C-83A1-F6EECF244321}">
                <p14:modId xmlns:p14="http://schemas.microsoft.com/office/powerpoint/2010/main" val="187713740"/>
              </p:ext>
            </p:extLst>
          </p:nvPr>
        </p:nvGraphicFramePr>
        <p:xfrm>
          <a:off x="3135086" y="1291905"/>
          <a:ext cx="8922449" cy="3962400"/>
        </p:xfrm>
        <a:graphic>
          <a:graphicData uri="http://schemas.openxmlformats.org/drawingml/2006/table">
            <a:tbl>
              <a:tblPr firstRow="1" firstCol="1" bandRow="1">
                <a:tableStyleId>{5C22544A-7EE6-4342-B048-85BDC9FD1C3A}</a:tableStyleId>
              </a:tblPr>
              <a:tblGrid>
                <a:gridCol w="3439355">
                  <a:extLst>
                    <a:ext uri="{9D8B030D-6E8A-4147-A177-3AD203B41FA5}">
                      <a16:colId xmlns:a16="http://schemas.microsoft.com/office/drawing/2014/main" val="3113402000"/>
                    </a:ext>
                  </a:extLst>
                </a:gridCol>
                <a:gridCol w="940610">
                  <a:extLst>
                    <a:ext uri="{9D8B030D-6E8A-4147-A177-3AD203B41FA5}">
                      <a16:colId xmlns:a16="http://schemas.microsoft.com/office/drawing/2014/main" val="3806614116"/>
                    </a:ext>
                  </a:extLst>
                </a:gridCol>
                <a:gridCol w="905337">
                  <a:extLst>
                    <a:ext uri="{9D8B030D-6E8A-4147-A177-3AD203B41FA5}">
                      <a16:colId xmlns:a16="http://schemas.microsoft.com/office/drawing/2014/main" val="2119530379"/>
                    </a:ext>
                  </a:extLst>
                </a:gridCol>
                <a:gridCol w="933730">
                  <a:extLst>
                    <a:ext uri="{9D8B030D-6E8A-4147-A177-3AD203B41FA5}">
                      <a16:colId xmlns:a16="http://schemas.microsoft.com/office/drawing/2014/main" val="860000012"/>
                    </a:ext>
                  </a:extLst>
                </a:gridCol>
                <a:gridCol w="1282905">
                  <a:extLst>
                    <a:ext uri="{9D8B030D-6E8A-4147-A177-3AD203B41FA5}">
                      <a16:colId xmlns:a16="http://schemas.microsoft.com/office/drawing/2014/main" val="1855161883"/>
                    </a:ext>
                  </a:extLst>
                </a:gridCol>
                <a:gridCol w="1420512">
                  <a:extLst>
                    <a:ext uri="{9D8B030D-6E8A-4147-A177-3AD203B41FA5}">
                      <a16:colId xmlns:a16="http://schemas.microsoft.com/office/drawing/2014/main" val="776449185"/>
                    </a:ext>
                  </a:extLst>
                </a:gridCol>
              </a:tblGrid>
              <a:tr h="295044">
                <a:tc>
                  <a:txBody>
                    <a:bodyPr/>
                    <a:lstStyle/>
                    <a:p>
                      <a:pPr algn="ctr">
                        <a:lnSpc>
                          <a:spcPct val="100000"/>
                        </a:lnSpc>
                        <a:spcAft>
                          <a:spcPts val="0"/>
                        </a:spcAft>
                      </a:pPr>
                      <a:r>
                        <a:rPr lang="hu-HU" sz="2000" kern="100" noProof="0" dirty="0">
                          <a:effectLst/>
                        </a:rPr>
                        <a:t>Fogyatékosság típusa</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hu-HU" sz="2000" kern="100" dirty="0">
                          <a:effectLst/>
                          <a:latin typeface="Calibri" panose="020F0502020204030204" pitchFamily="34" charset="0"/>
                          <a:ea typeface="Calibri" panose="020F0502020204030204" pitchFamily="34" charset="0"/>
                          <a:cs typeface="Arial" panose="020B0604020202020204" pitchFamily="34" charset="0"/>
                        </a:rPr>
                        <a:t>Egyszer sem</a:t>
                      </a:r>
                    </a:p>
                  </a:txBody>
                  <a:tcPr marL="44450" marR="44450" marT="0" marB="0"/>
                </a:tc>
                <a:tc>
                  <a:txBody>
                    <a:bodyPr/>
                    <a:lstStyle/>
                    <a:p>
                      <a:pPr algn="ctr">
                        <a:lnSpc>
                          <a:spcPct val="100000"/>
                        </a:lnSpc>
                        <a:spcAft>
                          <a:spcPts val="0"/>
                        </a:spcAft>
                      </a:pPr>
                      <a:r>
                        <a:rPr lang="hu-HU" sz="2000" kern="100" dirty="0">
                          <a:effectLst/>
                          <a:latin typeface="Calibri" panose="020F0502020204030204" pitchFamily="34" charset="0"/>
                          <a:ea typeface="Calibri" panose="020F0502020204030204" pitchFamily="34" charset="0"/>
                          <a:cs typeface="Arial" panose="020B0604020202020204" pitchFamily="34" charset="0"/>
                        </a:rPr>
                        <a:t>Egyszer</a:t>
                      </a:r>
                    </a:p>
                  </a:txBody>
                  <a:tcPr marL="44450" marR="44450" marT="0" marB="0"/>
                </a:tc>
                <a:tc>
                  <a:txBody>
                    <a:bodyPr/>
                    <a:lstStyle/>
                    <a:p>
                      <a:pPr algn="ctr">
                        <a:lnSpc>
                          <a:spcPct val="100000"/>
                        </a:lnSpc>
                        <a:spcAft>
                          <a:spcPts val="0"/>
                        </a:spcAft>
                      </a:pPr>
                      <a:r>
                        <a:rPr lang="hu-HU" sz="2000" kern="100" dirty="0">
                          <a:effectLst/>
                          <a:latin typeface="Calibri" panose="020F0502020204030204" pitchFamily="34" charset="0"/>
                          <a:ea typeface="Calibri" panose="020F0502020204030204" pitchFamily="34" charset="0"/>
                          <a:cs typeface="Arial" panose="020B0604020202020204" pitchFamily="34" charset="0"/>
                        </a:rPr>
                        <a:t>Kétszer</a:t>
                      </a:r>
                    </a:p>
                  </a:txBody>
                  <a:tcPr marL="44450" marR="44450" marT="0" marB="0"/>
                </a:tc>
                <a:tc>
                  <a:txBody>
                    <a:bodyPr/>
                    <a:lstStyle/>
                    <a:p>
                      <a:pPr algn="ctr">
                        <a:lnSpc>
                          <a:spcPct val="100000"/>
                        </a:lnSpc>
                        <a:spcAft>
                          <a:spcPts val="0"/>
                        </a:spcAft>
                      </a:pPr>
                      <a:r>
                        <a:rPr lang="hu-HU" sz="2000" kern="100" dirty="0">
                          <a:effectLst/>
                        </a:rPr>
                        <a:t>Háromszor</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hu-HU" sz="2000" kern="100" dirty="0">
                          <a:effectLst/>
                        </a:rPr>
                        <a:t>Háromnál többször</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777071105"/>
                  </a:ext>
                </a:extLst>
              </a:tr>
              <a:tr h="161925">
                <a:tc>
                  <a:txBody>
                    <a:bodyPr/>
                    <a:lstStyle/>
                    <a:p>
                      <a:pPr>
                        <a:lnSpc>
                          <a:spcPct val="100000"/>
                        </a:lnSpc>
                        <a:spcAft>
                          <a:spcPts val="0"/>
                        </a:spcAft>
                      </a:pPr>
                      <a:r>
                        <a:rPr lang="hu-HU" sz="2000" kern="100" noProof="0" dirty="0">
                          <a:effectLst/>
                        </a:rPr>
                        <a:t>Átmeneti fogyatékosság</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11%</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03590748"/>
                  </a:ext>
                </a:extLst>
              </a:tr>
              <a:tr h="161925">
                <a:tc>
                  <a:txBody>
                    <a:bodyPr/>
                    <a:lstStyle/>
                    <a:p>
                      <a:pPr>
                        <a:lnSpc>
                          <a:spcPct val="100000"/>
                        </a:lnSpc>
                        <a:spcAft>
                          <a:spcPts val="0"/>
                        </a:spcAft>
                      </a:pPr>
                      <a:r>
                        <a:rPr lang="hu-HU" sz="2000" kern="100" noProof="0" dirty="0">
                          <a:effectLst/>
                        </a:rPr>
                        <a:t>Korból adódó akadály</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21%</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15%</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45%</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102249048"/>
                  </a:ext>
                </a:extLst>
              </a:tr>
              <a:tr h="161925">
                <a:tc>
                  <a:txBody>
                    <a:bodyPr/>
                    <a:lstStyle/>
                    <a:p>
                      <a:pPr>
                        <a:lnSpc>
                          <a:spcPct val="100000"/>
                        </a:lnSpc>
                        <a:spcAft>
                          <a:spcPts val="0"/>
                        </a:spcAft>
                      </a:pPr>
                      <a:r>
                        <a:rPr lang="hu-HU" sz="2000" kern="100" noProof="0" dirty="0">
                          <a:effectLst/>
                        </a:rPr>
                        <a:t>Látás</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93735243"/>
                  </a:ext>
                </a:extLst>
              </a:tr>
              <a:tr h="161925">
                <a:tc>
                  <a:txBody>
                    <a:bodyPr/>
                    <a:lstStyle/>
                    <a:p>
                      <a:pPr>
                        <a:lnSpc>
                          <a:spcPct val="100000"/>
                        </a:lnSpc>
                        <a:spcAft>
                          <a:spcPts val="0"/>
                        </a:spcAft>
                      </a:pPr>
                      <a:r>
                        <a:rPr lang="hu-HU" sz="2000" kern="100" noProof="0" dirty="0">
                          <a:effectLst/>
                        </a:rPr>
                        <a:t>Hallás</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a:effectLst/>
                        </a:rPr>
                        <a:t>12%</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61%</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95421550"/>
                  </a:ext>
                </a:extLst>
              </a:tr>
              <a:tr h="174022">
                <a:tc>
                  <a:txBody>
                    <a:bodyPr/>
                    <a:lstStyle/>
                    <a:p>
                      <a:pPr>
                        <a:lnSpc>
                          <a:spcPct val="100000"/>
                        </a:lnSpc>
                        <a:spcAft>
                          <a:spcPts val="0"/>
                        </a:spcAft>
                      </a:pPr>
                      <a:r>
                        <a:rPr lang="hu-HU" sz="2000" kern="100" noProof="0" dirty="0">
                          <a:effectLst/>
                        </a:rPr>
                        <a:t>Mozgásszervi</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56%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777584378"/>
                  </a:ext>
                </a:extLst>
              </a:tr>
              <a:tr h="161925">
                <a:tc>
                  <a:txBody>
                    <a:bodyPr/>
                    <a:lstStyle/>
                    <a:p>
                      <a:pPr>
                        <a:lnSpc>
                          <a:spcPct val="100000"/>
                        </a:lnSpc>
                        <a:spcAft>
                          <a:spcPts val="0"/>
                        </a:spcAft>
                      </a:pPr>
                      <a:r>
                        <a:rPr lang="hu-HU" sz="2000" kern="100" noProof="0" dirty="0">
                          <a:effectLst/>
                        </a:rPr>
                        <a:t>Többszörös fogyatékosság</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928592314"/>
                  </a:ext>
                </a:extLst>
              </a:tr>
              <a:tr h="161925">
                <a:tc>
                  <a:txBody>
                    <a:bodyPr/>
                    <a:lstStyle/>
                    <a:p>
                      <a:pPr>
                        <a:lnSpc>
                          <a:spcPct val="100000"/>
                        </a:lnSpc>
                        <a:spcAft>
                          <a:spcPts val="0"/>
                        </a:spcAft>
                      </a:pPr>
                      <a:r>
                        <a:rPr lang="hu-HU" sz="2000" kern="100" noProof="0" dirty="0">
                          <a:effectLst/>
                        </a:rPr>
                        <a:t>Értelmi fogyatékosság</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15%</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51%</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22332155"/>
                  </a:ext>
                </a:extLst>
              </a:tr>
              <a:tr h="161925">
                <a:tc>
                  <a:txBody>
                    <a:bodyPr/>
                    <a:lstStyle/>
                    <a:p>
                      <a:pPr>
                        <a:lnSpc>
                          <a:spcPct val="100000"/>
                        </a:lnSpc>
                        <a:spcAft>
                          <a:spcPts val="0"/>
                        </a:spcAft>
                      </a:pPr>
                      <a:r>
                        <a:rPr lang="hu-HU" sz="2000" kern="100" noProof="0" dirty="0">
                          <a:effectLst/>
                        </a:rPr>
                        <a:t>Beszéd</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24%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55%</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631964860"/>
                  </a:ext>
                </a:extLst>
              </a:tr>
              <a:tr h="161925">
                <a:tc>
                  <a:txBody>
                    <a:bodyPr/>
                    <a:lstStyle/>
                    <a:p>
                      <a:pPr>
                        <a:lnSpc>
                          <a:spcPct val="100000"/>
                        </a:lnSpc>
                        <a:spcAft>
                          <a:spcPts val="0"/>
                        </a:spcAft>
                      </a:pPr>
                      <a:r>
                        <a:rPr lang="hu-HU" sz="2000" kern="100" noProof="0" dirty="0">
                          <a:effectLst/>
                        </a:rPr>
                        <a:t>Egyéb</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71%</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718646624"/>
                  </a:ext>
                </a:extLst>
              </a:tr>
              <a:tr h="161925">
                <a:tc>
                  <a:txBody>
                    <a:bodyPr/>
                    <a:lstStyle/>
                    <a:p>
                      <a:pPr>
                        <a:lnSpc>
                          <a:spcPct val="100000"/>
                        </a:lnSpc>
                        <a:spcAft>
                          <a:spcPts val="0"/>
                        </a:spcAft>
                      </a:pPr>
                      <a:r>
                        <a:rPr lang="hu-HU" sz="2000" kern="100" noProof="0" dirty="0">
                          <a:effectLst/>
                        </a:rPr>
                        <a:t>ASD</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46%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523865174"/>
                  </a:ext>
                </a:extLst>
              </a:tr>
              <a:tr h="161925">
                <a:tc>
                  <a:txBody>
                    <a:bodyPr/>
                    <a:lstStyle/>
                    <a:p>
                      <a:pPr>
                        <a:lnSpc>
                          <a:spcPct val="100000"/>
                        </a:lnSpc>
                        <a:spcAft>
                          <a:spcPts val="0"/>
                        </a:spcAft>
                      </a:pPr>
                      <a:r>
                        <a:rPr lang="hu-HU" sz="2000" kern="100" noProof="0" dirty="0">
                          <a:effectLst/>
                        </a:rPr>
                        <a:t>Pszichoszociális fogyatékosság</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a:effectLst/>
                        </a:rPr>
                        <a:t>17%</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a:effectLst/>
                        </a:rPr>
                        <a:t>8%</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58%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34094011"/>
                  </a:ext>
                </a:extLst>
              </a:tr>
            </a:tbl>
          </a:graphicData>
        </a:graphic>
      </p:graphicFrame>
    </p:spTree>
    <p:extLst>
      <p:ext uri="{BB962C8B-B14F-4D97-AF65-F5344CB8AC3E}">
        <p14:creationId xmlns:p14="http://schemas.microsoft.com/office/powerpoint/2010/main" val="587713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42887" y="2011646"/>
            <a:ext cx="11706225" cy="3296234"/>
          </a:xfrm>
        </p:spPr>
        <p:txBody>
          <a:bodyPr>
            <a:noAutofit/>
          </a:bodyPr>
          <a:lstStyle/>
          <a:p>
            <a:pPr algn="l"/>
            <a:r>
              <a:rPr lang="hu-HU" sz="2600" kern="100" dirty="0">
                <a:latin typeface="Calibri" panose="020F0502020204030204" pitchFamily="34" charset="0"/>
              </a:rPr>
              <a:t>Kérdés: „Hányszor utazott külföldre 2022-ben?</a:t>
            </a:r>
            <a:br>
              <a:rPr lang="hu-HU" sz="2600" kern="100" dirty="0">
                <a:latin typeface="Calibri" panose="020F0502020204030204" pitchFamily="34" charset="0"/>
              </a:rPr>
            </a:br>
            <a:r>
              <a:rPr lang="hu-HU" sz="2600" kern="100" dirty="0">
                <a:latin typeface="Calibri" panose="020F0502020204030204" pitchFamily="34" charset="0"/>
              </a:rPr>
              <a:t>1175 válaszadóból 1143-an válaszoltak, akik közül 58% nem utazott külföldre 2022-ben, 14% csak egyszer, 13% kétszer, 6% háromszor, és a válaszadók 9%-a nyilatkozott úgy, hogy több mint háromszor utazott külföldre 2022-ben.</a:t>
            </a:r>
            <a:br>
              <a:rPr lang="hu-HU" sz="2600" kern="100" dirty="0">
                <a:latin typeface="Calibri" panose="020F0502020204030204" pitchFamily="34" charset="0"/>
              </a:rPr>
            </a:br>
            <a:r>
              <a:rPr lang="hu-HU" sz="2600" kern="100" dirty="0">
                <a:latin typeface="Calibri" panose="020F0502020204030204" pitchFamily="34" charset="0"/>
              </a:rPr>
              <a:t>A fogyatékosság típusait tekintve: a következő típusú fogyatékossággal élők nem utaztak külföldre 2022-ben: pszichoszociális fogyatékosság (83%), értelmi fogyatékosság (77%) és többszörös fogyatékosság (63%).</a:t>
            </a:r>
            <a:br>
              <a:rPr lang="hu-HU" sz="2600" kern="100" dirty="0">
                <a:latin typeface="Calibri" panose="020F0502020204030204" pitchFamily="34" charset="0"/>
              </a:rPr>
            </a:br>
            <a:r>
              <a:rPr lang="hu-HU" sz="2600" kern="100" dirty="0">
                <a:latin typeface="Calibri" panose="020F0502020204030204" pitchFamily="34" charset="0"/>
              </a:rPr>
              <a:t>Az átmeneti fogyatékossággal (30%), beszédfogyatékossággal (21%) és hallásfogyatékossággal (12%) élők utaztak a legtöbbet külföldre</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12231" y="1148767"/>
            <a:ext cx="11836881" cy="6023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noProof="0" dirty="0">
                <a:latin typeface="+mn-lt"/>
              </a:rPr>
              <a:t>A fogyatékossággal élők utazási szokásai – külföldi utazás gyakorisága</a:t>
            </a:r>
          </a:p>
        </p:txBody>
      </p:sp>
    </p:spTree>
    <p:extLst>
      <p:ext uri="{BB962C8B-B14F-4D97-AF65-F5344CB8AC3E}">
        <p14:creationId xmlns:p14="http://schemas.microsoft.com/office/powerpoint/2010/main" val="128114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70774" y="1555668"/>
            <a:ext cx="3064312" cy="28498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noProof="0" dirty="0">
                <a:latin typeface="+mn-lt"/>
              </a:rPr>
              <a:t>A fogyatékossággal élők utazási szokásai – külföldi utazás gyakorisága</a:t>
            </a:r>
          </a:p>
        </p:txBody>
      </p:sp>
      <p:graphicFrame>
        <p:nvGraphicFramePr>
          <p:cNvPr id="14" name="Táblázat 13">
            <a:extLst>
              <a:ext uri="{FF2B5EF4-FFF2-40B4-BE49-F238E27FC236}">
                <a16:creationId xmlns:a16="http://schemas.microsoft.com/office/drawing/2014/main" id="{37BD7A7D-00EA-878D-FFCE-78274376F25A}"/>
              </a:ext>
            </a:extLst>
          </p:cNvPr>
          <p:cNvGraphicFramePr>
            <a:graphicFrameLocks noGrp="1"/>
          </p:cNvGraphicFramePr>
          <p:nvPr>
            <p:extLst>
              <p:ext uri="{D42A27DB-BD31-4B8C-83A1-F6EECF244321}">
                <p14:modId xmlns:p14="http://schemas.microsoft.com/office/powerpoint/2010/main" val="3121284338"/>
              </p:ext>
            </p:extLst>
          </p:nvPr>
        </p:nvGraphicFramePr>
        <p:xfrm>
          <a:off x="3135086" y="1266431"/>
          <a:ext cx="8986140" cy="3987800"/>
        </p:xfrm>
        <a:graphic>
          <a:graphicData uri="http://schemas.openxmlformats.org/drawingml/2006/table">
            <a:tbl>
              <a:tblPr firstRow="1" firstCol="1" bandRow="1">
                <a:tableStyleId>{5C22544A-7EE6-4342-B048-85BDC9FD1C3A}</a:tableStyleId>
              </a:tblPr>
              <a:tblGrid>
                <a:gridCol w="3323991">
                  <a:extLst>
                    <a:ext uri="{9D8B030D-6E8A-4147-A177-3AD203B41FA5}">
                      <a16:colId xmlns:a16="http://schemas.microsoft.com/office/drawing/2014/main" val="3048990809"/>
                    </a:ext>
                  </a:extLst>
                </a:gridCol>
                <a:gridCol w="929287">
                  <a:extLst>
                    <a:ext uri="{9D8B030D-6E8A-4147-A177-3AD203B41FA5}">
                      <a16:colId xmlns:a16="http://schemas.microsoft.com/office/drawing/2014/main" val="3388340625"/>
                    </a:ext>
                  </a:extLst>
                </a:gridCol>
                <a:gridCol w="1024600">
                  <a:extLst>
                    <a:ext uri="{9D8B030D-6E8A-4147-A177-3AD203B41FA5}">
                      <a16:colId xmlns:a16="http://schemas.microsoft.com/office/drawing/2014/main" val="3678146478"/>
                    </a:ext>
                  </a:extLst>
                </a:gridCol>
                <a:gridCol w="976944">
                  <a:extLst>
                    <a:ext uri="{9D8B030D-6E8A-4147-A177-3AD203B41FA5}">
                      <a16:colId xmlns:a16="http://schemas.microsoft.com/office/drawing/2014/main" val="158542088"/>
                    </a:ext>
                  </a:extLst>
                </a:gridCol>
                <a:gridCol w="1322448">
                  <a:extLst>
                    <a:ext uri="{9D8B030D-6E8A-4147-A177-3AD203B41FA5}">
                      <a16:colId xmlns:a16="http://schemas.microsoft.com/office/drawing/2014/main" val="793278431"/>
                    </a:ext>
                  </a:extLst>
                </a:gridCol>
                <a:gridCol w="1408870">
                  <a:extLst>
                    <a:ext uri="{9D8B030D-6E8A-4147-A177-3AD203B41FA5}">
                      <a16:colId xmlns:a16="http://schemas.microsoft.com/office/drawing/2014/main" val="1974116658"/>
                    </a:ext>
                  </a:extLst>
                </a:gridCol>
              </a:tblGrid>
              <a:tr h="502920">
                <a:tc>
                  <a:txBody>
                    <a:bodyPr/>
                    <a:lstStyle/>
                    <a:p>
                      <a:pPr algn="ctr">
                        <a:lnSpc>
                          <a:spcPct val="100000"/>
                        </a:lnSpc>
                        <a:spcAft>
                          <a:spcPts val="0"/>
                        </a:spcAft>
                      </a:pPr>
                      <a:r>
                        <a:rPr lang="hu-HU" sz="2000" kern="100" noProof="0" dirty="0">
                          <a:effectLst/>
                        </a:rPr>
                        <a:t>Fogyatékosság típusa</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hu-HU" sz="2000" kern="100" noProof="0" dirty="0">
                          <a:effectLst/>
                          <a:latin typeface="Calibri" panose="020F0502020204030204" pitchFamily="34" charset="0"/>
                          <a:ea typeface="Calibri" panose="020F0502020204030204" pitchFamily="34" charset="0"/>
                          <a:cs typeface="Arial" panose="020B0604020202020204" pitchFamily="34" charset="0"/>
                        </a:rPr>
                        <a:t>Egyszer sem</a:t>
                      </a:r>
                    </a:p>
                  </a:txBody>
                  <a:tcPr marL="44450" marR="44450" marT="0" marB="0"/>
                </a:tc>
                <a:tc>
                  <a:txBody>
                    <a:bodyPr/>
                    <a:lstStyle/>
                    <a:p>
                      <a:pPr algn="ctr">
                        <a:lnSpc>
                          <a:spcPct val="100000"/>
                        </a:lnSpc>
                        <a:spcAft>
                          <a:spcPts val="0"/>
                        </a:spcAft>
                      </a:pPr>
                      <a:r>
                        <a:rPr lang="hu-HU" sz="2000" kern="100" noProof="0" dirty="0">
                          <a:effectLst/>
                          <a:latin typeface="Calibri" panose="020F0502020204030204" pitchFamily="34" charset="0"/>
                          <a:ea typeface="Calibri" panose="020F0502020204030204" pitchFamily="34" charset="0"/>
                          <a:cs typeface="Arial" panose="020B0604020202020204" pitchFamily="34" charset="0"/>
                        </a:rPr>
                        <a:t>Egyszer</a:t>
                      </a:r>
                    </a:p>
                  </a:txBody>
                  <a:tcPr marL="44450" marR="44450" marT="0" marB="0"/>
                </a:tc>
                <a:tc>
                  <a:txBody>
                    <a:bodyPr/>
                    <a:lstStyle/>
                    <a:p>
                      <a:pPr algn="ctr">
                        <a:lnSpc>
                          <a:spcPct val="100000"/>
                        </a:lnSpc>
                        <a:spcAft>
                          <a:spcPts val="0"/>
                        </a:spcAft>
                      </a:pPr>
                      <a:r>
                        <a:rPr lang="hu-HU" sz="2000" kern="100" noProof="0" dirty="0">
                          <a:effectLst/>
                          <a:latin typeface="Calibri" panose="020F0502020204030204" pitchFamily="34" charset="0"/>
                          <a:ea typeface="Calibri" panose="020F0502020204030204" pitchFamily="34" charset="0"/>
                          <a:cs typeface="Arial" panose="020B0604020202020204" pitchFamily="34" charset="0"/>
                        </a:rPr>
                        <a:t>Kétszer</a:t>
                      </a:r>
                    </a:p>
                  </a:txBody>
                  <a:tcPr marL="44450" marR="44450" marT="0" marB="0"/>
                </a:tc>
                <a:tc>
                  <a:txBody>
                    <a:bodyPr/>
                    <a:lstStyle/>
                    <a:p>
                      <a:pPr algn="ctr">
                        <a:lnSpc>
                          <a:spcPct val="100000"/>
                        </a:lnSpc>
                        <a:spcAft>
                          <a:spcPts val="0"/>
                        </a:spcAft>
                      </a:pPr>
                      <a:r>
                        <a:rPr lang="hu-HU" sz="2000" kern="100" noProof="0" dirty="0">
                          <a:effectLst/>
                        </a:rPr>
                        <a:t>Háromszor</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hu-HU" sz="2000" kern="100" noProof="0" dirty="0">
                          <a:effectLst/>
                        </a:rPr>
                        <a:t>Háromnál többször</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3549758584"/>
                  </a:ext>
                </a:extLst>
              </a:tr>
              <a:tr h="161925">
                <a:tc>
                  <a:txBody>
                    <a:bodyPr/>
                    <a:lstStyle/>
                    <a:p>
                      <a:pPr>
                        <a:lnSpc>
                          <a:spcPts val="2200"/>
                        </a:lnSpc>
                        <a:spcAft>
                          <a:spcPts val="0"/>
                        </a:spcAft>
                      </a:pPr>
                      <a:r>
                        <a:rPr lang="hu-HU" sz="2000" kern="100" noProof="0" dirty="0">
                          <a:effectLst/>
                        </a:rPr>
                        <a:t>Átmeneti fogyatékosság</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38%</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8%</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23%</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2%</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30%</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23166048"/>
                  </a:ext>
                </a:extLst>
              </a:tr>
              <a:tr h="161925">
                <a:tc>
                  <a:txBody>
                    <a:bodyPr/>
                    <a:lstStyle/>
                    <a:p>
                      <a:pPr>
                        <a:lnSpc>
                          <a:spcPct val="100000"/>
                        </a:lnSpc>
                        <a:spcAft>
                          <a:spcPts val="0"/>
                        </a:spcAft>
                      </a:pPr>
                      <a:r>
                        <a:rPr lang="hu-HU" sz="2000" kern="100" noProof="0" dirty="0">
                          <a:effectLst/>
                        </a:rPr>
                        <a:t>Korból adódó akadály</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56%</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16%</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20%</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0%</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9%</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585179761"/>
                  </a:ext>
                </a:extLst>
              </a:tr>
              <a:tr h="161925">
                <a:tc>
                  <a:txBody>
                    <a:bodyPr/>
                    <a:lstStyle/>
                    <a:p>
                      <a:pPr>
                        <a:lnSpc>
                          <a:spcPts val="2200"/>
                        </a:lnSpc>
                        <a:spcAft>
                          <a:spcPts val="0"/>
                        </a:spcAft>
                      </a:pPr>
                      <a:r>
                        <a:rPr lang="hu-HU" sz="2000" kern="100" noProof="0" dirty="0">
                          <a:effectLst/>
                        </a:rPr>
                        <a:t>Látás</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56%</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15%</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9%</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10%</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9%</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143010229"/>
                  </a:ext>
                </a:extLst>
              </a:tr>
              <a:tr h="161925">
                <a:tc>
                  <a:txBody>
                    <a:bodyPr/>
                    <a:lstStyle/>
                    <a:p>
                      <a:pPr>
                        <a:lnSpc>
                          <a:spcPts val="2200"/>
                        </a:lnSpc>
                        <a:spcAft>
                          <a:spcPts val="0"/>
                        </a:spcAft>
                      </a:pPr>
                      <a:r>
                        <a:rPr lang="hu-HU" sz="2000" kern="100" noProof="0" dirty="0">
                          <a:effectLst/>
                        </a:rPr>
                        <a:t>Hallás</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51%</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20%</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14%</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4%</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12%</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959071955"/>
                  </a:ext>
                </a:extLst>
              </a:tr>
              <a:tr h="161925">
                <a:tc>
                  <a:txBody>
                    <a:bodyPr/>
                    <a:lstStyle/>
                    <a:p>
                      <a:pPr>
                        <a:lnSpc>
                          <a:spcPts val="2200"/>
                        </a:lnSpc>
                        <a:spcAft>
                          <a:spcPts val="0"/>
                        </a:spcAft>
                      </a:pPr>
                      <a:r>
                        <a:rPr lang="hu-HU" sz="2000" kern="100" noProof="0" dirty="0">
                          <a:effectLst/>
                        </a:rPr>
                        <a:t>Mozgásszervi</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57%</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16%</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13%</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5%</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8%</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158129016"/>
                  </a:ext>
                </a:extLst>
              </a:tr>
              <a:tr h="161925">
                <a:tc>
                  <a:txBody>
                    <a:bodyPr/>
                    <a:lstStyle/>
                    <a:p>
                      <a:pPr>
                        <a:lnSpc>
                          <a:spcPts val="2200"/>
                        </a:lnSpc>
                        <a:spcAft>
                          <a:spcPts val="0"/>
                        </a:spcAft>
                      </a:pPr>
                      <a:r>
                        <a:rPr lang="hu-HU" sz="2000" kern="100" noProof="0" dirty="0">
                          <a:effectLst/>
                        </a:rPr>
                        <a:t>Többszörös fogyatékosság</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63%</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10%</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12%</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9%</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6%</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49918537"/>
                  </a:ext>
                </a:extLst>
              </a:tr>
              <a:tr h="161925">
                <a:tc>
                  <a:txBody>
                    <a:bodyPr/>
                    <a:lstStyle/>
                    <a:p>
                      <a:pPr>
                        <a:lnSpc>
                          <a:spcPts val="2200"/>
                        </a:lnSpc>
                        <a:spcAft>
                          <a:spcPts val="0"/>
                        </a:spcAft>
                      </a:pPr>
                      <a:r>
                        <a:rPr lang="hu-HU" sz="2000" kern="100" noProof="0" dirty="0">
                          <a:effectLst/>
                        </a:rPr>
                        <a:t>Értelmi fogyatékosság</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77%</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12%</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2%</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3%</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7%</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901071010"/>
                  </a:ext>
                </a:extLst>
              </a:tr>
              <a:tr h="161925">
                <a:tc>
                  <a:txBody>
                    <a:bodyPr/>
                    <a:lstStyle/>
                    <a:p>
                      <a:pPr>
                        <a:lnSpc>
                          <a:spcPts val="2200"/>
                        </a:lnSpc>
                        <a:spcAft>
                          <a:spcPts val="0"/>
                        </a:spcAft>
                      </a:pPr>
                      <a:r>
                        <a:rPr lang="hu-HU" sz="2000" kern="100" noProof="0" dirty="0">
                          <a:effectLst/>
                        </a:rPr>
                        <a:t>Beszéd</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34%</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14%</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24%</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7%</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21%</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338296831"/>
                  </a:ext>
                </a:extLst>
              </a:tr>
              <a:tr h="161925">
                <a:tc>
                  <a:txBody>
                    <a:bodyPr/>
                    <a:lstStyle/>
                    <a:p>
                      <a:pPr>
                        <a:lnSpc>
                          <a:spcPts val="2200"/>
                        </a:lnSpc>
                        <a:spcAft>
                          <a:spcPts val="0"/>
                        </a:spcAft>
                      </a:pPr>
                      <a:r>
                        <a:rPr lang="hu-HU" sz="2000" kern="100" noProof="0" dirty="0">
                          <a:effectLst/>
                        </a:rPr>
                        <a:t>Egyéb</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48%</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29%</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13%</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6%</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3%</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67536057"/>
                  </a:ext>
                </a:extLst>
              </a:tr>
              <a:tr h="161925">
                <a:tc>
                  <a:txBody>
                    <a:bodyPr/>
                    <a:lstStyle/>
                    <a:p>
                      <a:pPr>
                        <a:lnSpc>
                          <a:spcPts val="2200"/>
                        </a:lnSpc>
                        <a:spcAft>
                          <a:spcPts val="0"/>
                        </a:spcAft>
                      </a:pPr>
                      <a:r>
                        <a:rPr lang="hu-HU" sz="2000" kern="100" noProof="0" dirty="0">
                          <a:effectLst/>
                        </a:rPr>
                        <a:t>ASD</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59%</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24%</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10%</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5%</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2%</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214568245"/>
                  </a:ext>
                </a:extLst>
              </a:tr>
              <a:tr h="161925">
                <a:tc>
                  <a:txBody>
                    <a:bodyPr/>
                    <a:lstStyle/>
                    <a:p>
                      <a:pPr>
                        <a:lnSpc>
                          <a:spcPts val="2200"/>
                        </a:lnSpc>
                        <a:spcAft>
                          <a:spcPts val="0"/>
                        </a:spcAft>
                      </a:pPr>
                      <a:r>
                        <a:rPr lang="hu-HU" sz="2000" kern="100" noProof="0" dirty="0">
                          <a:effectLst/>
                        </a:rPr>
                        <a:t>Pszichoszociális fogyatékosság</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83%</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8%</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8%</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0%</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0%</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983886584"/>
                  </a:ext>
                </a:extLst>
              </a:tr>
              <a:tr h="161925">
                <a:tc>
                  <a:txBody>
                    <a:bodyPr/>
                    <a:lstStyle/>
                    <a:p>
                      <a:pPr>
                        <a:lnSpc>
                          <a:spcPts val="2200"/>
                        </a:lnSpc>
                        <a:spcAft>
                          <a:spcPts val="0"/>
                        </a:spcAft>
                      </a:pPr>
                      <a:r>
                        <a:rPr lang="hu-HU" sz="2000" kern="100" noProof="0" dirty="0">
                          <a:effectLst/>
                        </a:rPr>
                        <a:t>Minden típus</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663</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166</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147</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69</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hu-HU" sz="2000" kern="100" noProof="0" dirty="0">
                          <a:effectLst/>
                        </a:rPr>
                        <a:t>98</a:t>
                      </a:r>
                      <a:endParaRPr lang="hu-HU"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373063848"/>
                  </a:ext>
                </a:extLst>
              </a:tr>
            </a:tbl>
          </a:graphicData>
        </a:graphic>
      </p:graphicFrame>
    </p:spTree>
    <p:extLst>
      <p:ext uri="{BB962C8B-B14F-4D97-AF65-F5344CB8AC3E}">
        <p14:creationId xmlns:p14="http://schemas.microsoft.com/office/powerpoint/2010/main" val="3844599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90499" y="1914817"/>
            <a:ext cx="11811000" cy="3342506"/>
          </a:xfrm>
        </p:spPr>
        <p:txBody>
          <a:bodyPr>
            <a:noAutofit/>
          </a:bodyPr>
          <a:lstStyle/>
          <a:p>
            <a:pPr algn="l">
              <a:lnSpc>
                <a:spcPts val="2600"/>
              </a:lnSpc>
            </a:pPr>
            <a:r>
              <a:rPr lang="hu-HU" sz="2600" kern="100" dirty="0">
                <a:latin typeface="Calibri" panose="020F0502020204030204" pitchFamily="34" charset="0"/>
              </a:rPr>
              <a:t>További kérdések: 1) „Hányszor utazott az Ön országában 2018-2021-ben?”.</a:t>
            </a:r>
            <a:br>
              <a:rPr lang="hu-HU" sz="2600" kern="100" dirty="0">
                <a:latin typeface="Calibri" panose="020F0502020204030204" pitchFamily="34" charset="0"/>
              </a:rPr>
            </a:br>
            <a:r>
              <a:rPr lang="hu-HU" sz="2600" kern="100" dirty="0">
                <a:latin typeface="Calibri" panose="020F0502020204030204" pitchFamily="34" charset="0"/>
              </a:rPr>
              <a:t>1175 válaszadóból 1139 válaszolt, ebből 6% nem utazott az országán belül 2018-2021-ben, 5% csak egyszer, 6% kétszer, 7% háromszor, és a válaszadók 76%-a nyilatkozott úgy, hogy több mint háromszor utazott az országán belül 2019-2021-ben.</a:t>
            </a:r>
            <a:br>
              <a:rPr lang="hu-HU" sz="2600" kern="100" dirty="0">
                <a:latin typeface="Calibri" panose="020F0502020204030204" pitchFamily="34" charset="0"/>
              </a:rPr>
            </a:br>
            <a:r>
              <a:rPr lang="hu-HU" sz="2600" kern="100" dirty="0">
                <a:latin typeface="Calibri" panose="020F0502020204030204" pitchFamily="34" charset="0"/>
              </a:rPr>
              <a:t>A fogyatékosság típusait tekintve: a fogyatékossággal élők legnagyobb csoportját, akik 2018-2021-ben nem utaztak saját országukon belül, a pszichoszociális fogyatékossággal élők, az ASD-vel élők és az életkorommal kapcsolatos akadályok alkották.</a:t>
            </a:r>
            <a:br>
              <a:rPr lang="hu-HU" sz="2600" kern="100" dirty="0">
                <a:latin typeface="Calibri" panose="020F0502020204030204" pitchFamily="34" charset="0"/>
              </a:rPr>
            </a:br>
            <a:r>
              <a:rPr lang="hu-HU" sz="2600" kern="100" dirty="0">
                <a:latin typeface="Calibri" panose="020F0502020204030204" pitchFamily="34" charset="0"/>
              </a:rPr>
              <a:t>A jelzett időszakban a saját országukon belül utazó fogyatékossággal élő személyek legnagyobb csoportjába az Egyéb típusú fogyatékossággal élők, a Látás és az Átmeneti fogyatékossággal élők tartoztak</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1181331"/>
            <a:ext cx="12191999" cy="6548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utazási gyakorisága hosszabb idő alatt</a:t>
            </a:r>
          </a:p>
        </p:txBody>
      </p:sp>
    </p:spTree>
    <p:extLst>
      <p:ext uri="{BB962C8B-B14F-4D97-AF65-F5344CB8AC3E}">
        <p14:creationId xmlns:p14="http://schemas.microsoft.com/office/powerpoint/2010/main" val="2751980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90499" y="1836169"/>
            <a:ext cx="11811000" cy="3421153"/>
          </a:xfrm>
        </p:spPr>
        <p:txBody>
          <a:bodyPr>
            <a:noAutofit/>
          </a:bodyPr>
          <a:lstStyle/>
          <a:p>
            <a:pPr algn="l">
              <a:lnSpc>
                <a:spcPts val="2400"/>
              </a:lnSpc>
            </a:pPr>
            <a:r>
              <a:rPr lang="hu-HU" sz="2600" kern="100" dirty="0">
                <a:latin typeface="Calibri" panose="020F0502020204030204" pitchFamily="34" charset="0"/>
              </a:rPr>
              <a:t>További kérdések: 2) „Hányszor utazott külföldre 2018-2021-ben?”.</a:t>
            </a:r>
            <a:br>
              <a:rPr lang="hu-HU" sz="2600" kern="100" dirty="0">
                <a:latin typeface="Calibri" panose="020F0502020204030204" pitchFamily="34" charset="0"/>
              </a:rPr>
            </a:br>
            <a:r>
              <a:rPr lang="hu-HU" sz="2600" kern="100" dirty="0">
                <a:latin typeface="Calibri" panose="020F0502020204030204" pitchFamily="34" charset="0"/>
              </a:rPr>
              <a:t>1175 válaszadóból 1143 válaszolt erre a kérdésre, akik közül 37% nem utazott külföldre 2018-2021-ben, 14% csak egyszer, 15% kétszer, 10% háromszor, és a válaszadók 24%-a nyilatkozott úgy, hogy több mint háromszor utazott külföldre 2018 és 2021 között.</a:t>
            </a:r>
            <a:br>
              <a:rPr lang="hu-HU" sz="2600" kern="100" dirty="0">
                <a:latin typeface="Calibri" panose="020F0502020204030204" pitchFamily="34" charset="0"/>
              </a:rPr>
            </a:br>
            <a:r>
              <a:rPr lang="hu-HU" sz="2600" kern="100" dirty="0">
                <a:latin typeface="Calibri" panose="020F0502020204030204" pitchFamily="34" charset="0"/>
              </a:rPr>
              <a:t>A fogyatékosság típusait tekintve: a következő fogyatékossági típusokkal rendelkező fogyatékossággal élők legnagyobb csoportja nem utazott külföldre 2018-2021-ben: Értelmi fogyatékosság, Életkorommal kapcsolatos akadályok, Többszörös fogyatékosság és Pszichoszociális fogyatékosság.</a:t>
            </a:r>
            <a:br>
              <a:rPr lang="hu-HU" sz="2600" kern="100" dirty="0">
                <a:latin typeface="Calibri" panose="020F0502020204030204" pitchFamily="34" charset="0"/>
              </a:rPr>
            </a:br>
            <a:r>
              <a:rPr lang="hu-HU" sz="2600" kern="100" dirty="0">
                <a:latin typeface="Calibri" panose="020F0502020204030204" pitchFamily="34" charset="0"/>
              </a:rPr>
              <a:t>2018-2021-ben az Átmeneti fogyatékossággal élő, a Hallássérült, a Mozgássérült és az Egyéb fogyatékossággal élő fogyatékos személyek legnagyobb csoportja utazott a legtöbbet külföldre 2018-2021-ben</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1133380"/>
            <a:ext cx="12191999" cy="6548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utazási gyakorisága hosszabb idő alatt</a:t>
            </a:r>
          </a:p>
        </p:txBody>
      </p:sp>
    </p:spTree>
    <p:extLst>
      <p:ext uri="{BB962C8B-B14F-4D97-AF65-F5344CB8AC3E}">
        <p14:creationId xmlns:p14="http://schemas.microsoft.com/office/powerpoint/2010/main" val="924655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28600" y="1853847"/>
            <a:ext cx="11734800" cy="3329973"/>
          </a:xfrm>
        </p:spPr>
        <p:txBody>
          <a:bodyPr>
            <a:noAutofit/>
          </a:bodyPr>
          <a:lstStyle/>
          <a:p>
            <a:pPr algn="l">
              <a:lnSpc>
                <a:spcPts val="2600"/>
              </a:lnSpc>
            </a:pPr>
            <a:r>
              <a:rPr lang="hu-HU" sz="2600" kern="100" dirty="0">
                <a:latin typeface="Calibri" panose="020F0502020204030204" pitchFamily="34" charset="0"/>
                <a:cs typeface="Arial" panose="020B0604020202020204" pitchFamily="34" charset="0"/>
              </a:rPr>
              <a:t>A válaszadókat – fogyatékossággal élőket – arra kérték, hogy határozzák meg, mennyire értenek egyet az utazással és a turizmussal kapcsolatos különböző állításokkal, válaszukat egy 1-től 7-ig terjedő skálán jelölték meg, ahol az 1 azt jelenti, hogy „egyáltalán nem értek egyet”, a 7 pedig azt, hogy „teljesen egyetértek az állítással”</a:t>
            </a:r>
            <a:br>
              <a:rPr lang="hu-HU" sz="2600" kern="100" dirty="0">
                <a:latin typeface="Calibri" panose="020F0502020204030204" pitchFamily="34" charset="0"/>
                <a:cs typeface="Arial" panose="020B0604020202020204" pitchFamily="34" charset="0"/>
              </a:rPr>
            </a:br>
            <a:r>
              <a:rPr lang="hu-HU" sz="2600" kern="100" dirty="0">
                <a:latin typeface="Calibri" panose="020F0502020204030204" pitchFamily="34" charset="0"/>
                <a:cs typeface="Arial" panose="020B0604020202020204" pitchFamily="34" charset="0"/>
              </a:rPr>
              <a:t>A válaszadók véleménye nagyon megoszlik azzal kapcsolatban, hogy a rendelkezésre álló turisztikai lehetőségek javulnak-e a lakóhelyük szerinti országban. A javulást nem észlelő csoport nagyobb arányban jelenik meg – az 1-től 3-ig terjedő értékelések 52%-a. Itt érdemes megjegyezni, hogy minden tizedik személy határozottan javulást lát a turisztikai lehetőségek elérhetőségében (az értékelések 12%-a „teljesen egyetért” – </a:t>
            </a:r>
            <a:r>
              <a:rPr lang="en-GB" sz="2600" kern="100" dirty="0">
                <a:latin typeface="Calibri" panose="020F0502020204030204" pitchFamily="34" charset="0"/>
                <a:cs typeface="Arial" panose="020B0604020202020204" pitchFamily="34" charset="0"/>
              </a:rPr>
              <a:t>7)</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724" y="1209559"/>
            <a:ext cx="1137015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effectLst/>
                <a:latin typeface="Calibri" panose="020F0502020204030204" pitchFamily="34" charset="0"/>
                <a:ea typeface="Calibri" panose="020F0502020204030204" pitchFamily="34" charset="0"/>
              </a:rPr>
              <a:t>Az akadálymentesítés hatása az akadálymentes turizmusra</a:t>
            </a:r>
            <a:endParaRPr lang="hu-HU" sz="3200" noProof="0" dirty="0">
              <a:latin typeface="+mn-lt"/>
            </a:endParaRPr>
          </a:p>
        </p:txBody>
      </p:sp>
    </p:spTree>
    <p:extLst>
      <p:ext uri="{BB962C8B-B14F-4D97-AF65-F5344CB8AC3E}">
        <p14:creationId xmlns:p14="http://schemas.microsoft.com/office/powerpoint/2010/main" val="1491250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38123" y="2027958"/>
            <a:ext cx="11715750" cy="3159395"/>
          </a:xfrm>
        </p:spPr>
        <p:txBody>
          <a:bodyPr>
            <a:noAutofit/>
          </a:bodyPr>
          <a:lstStyle/>
          <a:p>
            <a:pPr algn="l"/>
            <a:r>
              <a:rPr lang="hu-HU" sz="2400" kern="100" dirty="0">
                <a:latin typeface="Calibri" panose="020F0502020204030204" pitchFamily="34" charset="0"/>
                <a:cs typeface="Arial" panose="020B0604020202020204" pitchFamily="34" charset="0"/>
              </a:rPr>
              <a:t>Az akadálymentes turizmus elterjedtebbé tételéhez az akadálymentesítés javítására van szükség a létesítmények bevezetésével, az akadályok felszámolásával és a harmadik felek hozzáállásának megváltoztatásával a fogyatékossággal élők igényeihez</a:t>
            </a:r>
            <a:br>
              <a:rPr lang="hu-HU" sz="2400" kern="100" dirty="0">
                <a:latin typeface="Calibri" panose="020F0502020204030204" pitchFamily="34" charset="0"/>
                <a:cs typeface="Arial" panose="020B0604020202020204" pitchFamily="34" charset="0"/>
              </a:rPr>
            </a:br>
            <a:r>
              <a:rPr lang="hu-HU" sz="2400" kern="100" dirty="0">
                <a:latin typeface="Calibri" panose="020F0502020204030204" pitchFamily="34" charset="0"/>
                <a:cs typeface="Arial" panose="020B0604020202020204" pitchFamily="34" charset="0"/>
              </a:rPr>
              <a:t>A kutatás rámutat azokra a problémákra, amelyeket le kell küzdeni a turizmus akadálymentesítéséhez. Nem mindig lesz szükség szigorúan technikai jellegű intézkedésekre (az infrastruktúra javítása). Számos akadály nem fizikai jellegű – a többi emberhez való hozzáállás, az empátia szintje, a másik emberrel való kommunikáció képessége. A válaszadók nyilatkozatai azt mutatják, hogy az utazás során számos kellemetlenség elkerülhető lenne, ha a személyzet (busz, vonat, villamos) vagy az utastársak segítenének nekik</a:t>
            </a:r>
            <a:endParaRPr lang="en-GB" sz="2400" kern="100" dirty="0">
              <a:latin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247714"/>
            <a:ext cx="11258073" cy="60001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noProof="0" dirty="0">
                <a:effectLst/>
                <a:latin typeface="Calibri" panose="020F0502020204030204" pitchFamily="34" charset="0"/>
                <a:ea typeface="Calibri" panose="020F0502020204030204" pitchFamily="34" charset="0"/>
              </a:rPr>
              <a:t>Az akadálymentesítés hatása az akadálymentes turizmusra</a:t>
            </a:r>
            <a:endParaRPr lang="hu-HU" sz="3600" noProof="0" dirty="0">
              <a:latin typeface="+mn-lt"/>
            </a:endParaRPr>
          </a:p>
        </p:txBody>
      </p:sp>
    </p:spTree>
    <p:extLst>
      <p:ext uri="{BB962C8B-B14F-4D97-AF65-F5344CB8AC3E}">
        <p14:creationId xmlns:p14="http://schemas.microsoft.com/office/powerpoint/2010/main" val="3746317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graphicFrame>
        <p:nvGraphicFramePr>
          <p:cNvPr id="14" name="Táblázat 13">
            <a:extLst>
              <a:ext uri="{FF2B5EF4-FFF2-40B4-BE49-F238E27FC236}">
                <a16:creationId xmlns:a16="http://schemas.microsoft.com/office/drawing/2014/main" id="{610E1FEE-82BA-F3AB-D1C4-9A8B49D39AF9}"/>
              </a:ext>
            </a:extLst>
          </p:cNvPr>
          <p:cNvGraphicFramePr>
            <a:graphicFrameLocks noGrp="1"/>
          </p:cNvGraphicFramePr>
          <p:nvPr>
            <p:extLst>
              <p:ext uri="{D42A27DB-BD31-4B8C-83A1-F6EECF244321}">
                <p14:modId xmlns:p14="http://schemas.microsoft.com/office/powerpoint/2010/main" val="1708644337"/>
              </p:ext>
            </p:extLst>
          </p:nvPr>
        </p:nvGraphicFramePr>
        <p:xfrm>
          <a:off x="4251366" y="1264640"/>
          <a:ext cx="7673936" cy="3992682"/>
        </p:xfrm>
        <a:graphic>
          <a:graphicData uri="http://schemas.openxmlformats.org/drawingml/2006/table">
            <a:tbl>
              <a:tblPr>
                <a:tableStyleId>{5C22544A-7EE6-4342-B048-85BDC9FD1C3A}</a:tableStyleId>
              </a:tblPr>
              <a:tblGrid>
                <a:gridCol w="3538847">
                  <a:extLst>
                    <a:ext uri="{9D8B030D-6E8A-4147-A177-3AD203B41FA5}">
                      <a16:colId xmlns:a16="http://schemas.microsoft.com/office/drawing/2014/main" val="575720780"/>
                    </a:ext>
                  </a:extLst>
                </a:gridCol>
                <a:gridCol w="688769">
                  <a:extLst>
                    <a:ext uri="{9D8B030D-6E8A-4147-A177-3AD203B41FA5}">
                      <a16:colId xmlns:a16="http://schemas.microsoft.com/office/drawing/2014/main" val="4115826326"/>
                    </a:ext>
                  </a:extLst>
                </a:gridCol>
                <a:gridCol w="581891">
                  <a:extLst>
                    <a:ext uri="{9D8B030D-6E8A-4147-A177-3AD203B41FA5}">
                      <a16:colId xmlns:a16="http://schemas.microsoft.com/office/drawing/2014/main" val="3112436677"/>
                    </a:ext>
                  </a:extLst>
                </a:gridCol>
                <a:gridCol w="522514">
                  <a:extLst>
                    <a:ext uri="{9D8B030D-6E8A-4147-A177-3AD203B41FA5}">
                      <a16:colId xmlns:a16="http://schemas.microsoft.com/office/drawing/2014/main" val="1927682324"/>
                    </a:ext>
                  </a:extLst>
                </a:gridCol>
                <a:gridCol w="570016">
                  <a:extLst>
                    <a:ext uri="{9D8B030D-6E8A-4147-A177-3AD203B41FA5}">
                      <a16:colId xmlns:a16="http://schemas.microsoft.com/office/drawing/2014/main" val="2302022570"/>
                    </a:ext>
                  </a:extLst>
                </a:gridCol>
                <a:gridCol w="593766">
                  <a:extLst>
                    <a:ext uri="{9D8B030D-6E8A-4147-A177-3AD203B41FA5}">
                      <a16:colId xmlns:a16="http://schemas.microsoft.com/office/drawing/2014/main" val="764884433"/>
                    </a:ext>
                  </a:extLst>
                </a:gridCol>
                <a:gridCol w="605641">
                  <a:extLst>
                    <a:ext uri="{9D8B030D-6E8A-4147-A177-3AD203B41FA5}">
                      <a16:colId xmlns:a16="http://schemas.microsoft.com/office/drawing/2014/main" val="3189407842"/>
                    </a:ext>
                  </a:extLst>
                </a:gridCol>
                <a:gridCol w="572492">
                  <a:extLst>
                    <a:ext uri="{9D8B030D-6E8A-4147-A177-3AD203B41FA5}">
                      <a16:colId xmlns:a16="http://schemas.microsoft.com/office/drawing/2014/main" val="3340049407"/>
                    </a:ext>
                  </a:extLst>
                </a:gridCol>
              </a:tblGrid>
              <a:tr h="335082">
                <a:tc>
                  <a:txBody>
                    <a:bodyPr/>
                    <a:lstStyle/>
                    <a:p>
                      <a:pPr algn="ctr">
                        <a:lnSpc>
                          <a:spcPct val="100000"/>
                        </a:lnSpc>
                      </a:pPr>
                      <a:r>
                        <a:rPr lang="hu-HU" sz="2000" kern="150" noProof="0" dirty="0">
                          <a:effectLst/>
                        </a:rPr>
                        <a:t>Fogyatékosság típusa</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lnSpc>
                          <a:spcPct val="100000"/>
                        </a:lnSpc>
                      </a:pPr>
                      <a:r>
                        <a:rPr lang="hu-HU" sz="2000" kern="150" noProof="0" dirty="0">
                          <a:effectLst/>
                        </a:rPr>
                        <a:t>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lnSpc>
                          <a:spcPct val="100000"/>
                        </a:lnSpc>
                      </a:pPr>
                      <a:r>
                        <a:rPr lang="hu-HU" sz="2000" kern="150" noProof="0" dirty="0">
                          <a:effectLst/>
                        </a:rPr>
                        <a:t>2</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lnSpc>
                          <a:spcPct val="100000"/>
                        </a:lnSpc>
                      </a:pPr>
                      <a:r>
                        <a:rPr lang="hu-HU" sz="2000" kern="150" noProof="0" dirty="0">
                          <a:effectLst/>
                        </a:rPr>
                        <a:t>3</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lnSpc>
                          <a:spcPct val="100000"/>
                        </a:lnSpc>
                      </a:pPr>
                      <a:r>
                        <a:rPr lang="hu-HU" sz="2000" kern="150" noProof="0" dirty="0">
                          <a:effectLst/>
                        </a:rPr>
                        <a:t>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lnSpc>
                          <a:spcPct val="100000"/>
                        </a:lnSpc>
                      </a:pPr>
                      <a:r>
                        <a:rPr lang="hu-HU" sz="2000" kern="150" noProof="0" dirty="0">
                          <a:effectLst/>
                        </a:rPr>
                        <a:t>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lnSpc>
                          <a:spcPct val="100000"/>
                        </a:lnSpc>
                      </a:pPr>
                      <a:r>
                        <a:rPr lang="hu-HU" sz="2000" kern="150" noProof="0" dirty="0">
                          <a:effectLst/>
                          <a:latin typeface="Liberation Serif"/>
                          <a:ea typeface="NSimSun" panose="02010609030101010101" pitchFamily="49" charset="-122"/>
                          <a:cs typeface="Lucida Sans" panose="020B0602030504020204" pitchFamily="34" charset="0"/>
                        </a:rPr>
                        <a:t>6</a:t>
                      </a:r>
                    </a:p>
                  </a:txBody>
                  <a:tcPr marL="30956" marR="30956" marT="0" marB="0"/>
                </a:tc>
                <a:tc>
                  <a:txBody>
                    <a:bodyPr/>
                    <a:lstStyle/>
                    <a:p>
                      <a:pPr algn="ctr">
                        <a:lnSpc>
                          <a:spcPct val="100000"/>
                        </a:lnSpc>
                      </a:pPr>
                      <a:r>
                        <a:rPr lang="hu-HU" sz="2000" kern="150" noProof="0" dirty="0">
                          <a:solidFill>
                            <a:schemeClr val="dk1"/>
                          </a:solidFill>
                          <a:effectLst/>
                          <a:latin typeface="+mn-lt"/>
                          <a:ea typeface="+mn-ea"/>
                          <a:cs typeface="+mn-cs"/>
                        </a:rPr>
                        <a:t>7</a:t>
                      </a:r>
                    </a:p>
                  </a:txBody>
                  <a:tcPr marL="30956" marR="30956" marT="0" marB="0"/>
                </a:tc>
                <a:extLst>
                  <a:ext uri="{0D108BD9-81ED-4DB2-BD59-A6C34878D82A}">
                    <a16:rowId xmlns:a16="http://schemas.microsoft.com/office/drawing/2014/main" val="3309579263"/>
                  </a:ext>
                </a:extLst>
              </a:tr>
              <a:tr h="221516">
                <a:tc>
                  <a:txBody>
                    <a:bodyPr/>
                    <a:lstStyle/>
                    <a:p>
                      <a:pPr>
                        <a:lnSpc>
                          <a:spcPct val="100000"/>
                        </a:lnSpc>
                      </a:pPr>
                      <a:r>
                        <a:rPr lang="hu-HU" sz="2000" kern="150" noProof="0" dirty="0">
                          <a:effectLst/>
                        </a:rPr>
                        <a:t>Átmeneti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13%</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19%</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solidFill>
                            <a:schemeClr val="dk1"/>
                          </a:solidFill>
                          <a:effectLst/>
                          <a:latin typeface="+mn-lt"/>
                          <a:ea typeface="+mn-ea"/>
                          <a:cs typeface="+mn-cs"/>
                        </a:rPr>
                        <a:t>13%</a:t>
                      </a:r>
                    </a:p>
                  </a:txBody>
                  <a:tcPr marL="30956" marR="30956" marT="0" marB="0" anchor="ctr"/>
                </a:tc>
                <a:extLst>
                  <a:ext uri="{0D108BD9-81ED-4DB2-BD59-A6C34878D82A}">
                    <a16:rowId xmlns:a16="http://schemas.microsoft.com/office/drawing/2014/main" val="477385079"/>
                  </a:ext>
                </a:extLst>
              </a:tr>
              <a:tr h="231631">
                <a:tc>
                  <a:txBody>
                    <a:bodyPr/>
                    <a:lstStyle/>
                    <a:p>
                      <a:pPr>
                        <a:lnSpc>
                          <a:spcPct val="100000"/>
                        </a:lnSpc>
                      </a:pPr>
                      <a:r>
                        <a:rPr lang="hu-HU" sz="2000" kern="150" noProof="0" dirty="0">
                          <a:effectLst/>
                        </a:rPr>
                        <a:t>Korból adódó akadály</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solidFill>
                            <a:schemeClr val="dk1"/>
                          </a:solidFill>
                          <a:effectLst/>
                          <a:latin typeface="+mn-lt"/>
                          <a:ea typeface="+mn-ea"/>
                          <a:cs typeface="+mn-cs"/>
                        </a:rPr>
                        <a:t>19%</a:t>
                      </a:r>
                    </a:p>
                  </a:txBody>
                  <a:tcPr marL="30956" marR="30956" marT="0" marB="0" anchor="ctr"/>
                </a:tc>
                <a:extLst>
                  <a:ext uri="{0D108BD9-81ED-4DB2-BD59-A6C34878D82A}">
                    <a16:rowId xmlns:a16="http://schemas.microsoft.com/office/drawing/2014/main" val="2475216483"/>
                  </a:ext>
                </a:extLst>
              </a:tr>
              <a:tr h="112770">
                <a:tc>
                  <a:txBody>
                    <a:bodyPr/>
                    <a:lstStyle/>
                    <a:p>
                      <a:pPr>
                        <a:lnSpc>
                          <a:spcPct val="100000"/>
                        </a:lnSpc>
                      </a:pPr>
                      <a:r>
                        <a:rPr lang="hu-HU" sz="2000" kern="150" noProof="0" dirty="0">
                          <a:effectLst/>
                        </a:rPr>
                        <a:t>Látás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12%</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solidFill>
                            <a:schemeClr val="dk1"/>
                          </a:solidFill>
                          <a:effectLst/>
                          <a:latin typeface="+mn-lt"/>
                          <a:ea typeface="+mn-ea"/>
                          <a:cs typeface="+mn-cs"/>
                        </a:rPr>
                        <a:t>8%</a:t>
                      </a:r>
                    </a:p>
                  </a:txBody>
                  <a:tcPr marL="30956" marR="30956" marT="0" marB="0" anchor="ctr"/>
                </a:tc>
                <a:extLst>
                  <a:ext uri="{0D108BD9-81ED-4DB2-BD59-A6C34878D82A}">
                    <a16:rowId xmlns:a16="http://schemas.microsoft.com/office/drawing/2014/main" val="2858213966"/>
                  </a:ext>
                </a:extLst>
              </a:tr>
              <a:tr h="112770">
                <a:tc>
                  <a:txBody>
                    <a:bodyPr/>
                    <a:lstStyle/>
                    <a:p>
                      <a:pPr>
                        <a:lnSpc>
                          <a:spcPct val="100000"/>
                        </a:lnSpc>
                      </a:pPr>
                      <a:r>
                        <a:rPr lang="hu-HU" sz="2000" kern="150" noProof="0" dirty="0">
                          <a:effectLst/>
                        </a:rPr>
                        <a:t>Hallás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9%</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solidFill>
                            <a:schemeClr val="dk1"/>
                          </a:solidFill>
                          <a:effectLst/>
                          <a:latin typeface="+mn-lt"/>
                          <a:ea typeface="+mn-ea"/>
                          <a:cs typeface="+mn-cs"/>
                        </a:rPr>
                        <a:t>20%</a:t>
                      </a:r>
                    </a:p>
                  </a:txBody>
                  <a:tcPr marL="30956" marR="30956" marT="0" marB="0" anchor="ctr"/>
                </a:tc>
                <a:extLst>
                  <a:ext uri="{0D108BD9-81ED-4DB2-BD59-A6C34878D82A}">
                    <a16:rowId xmlns:a16="http://schemas.microsoft.com/office/drawing/2014/main" val="1241424461"/>
                  </a:ext>
                </a:extLst>
              </a:tr>
              <a:tr h="112770">
                <a:tc>
                  <a:txBody>
                    <a:bodyPr/>
                    <a:lstStyle/>
                    <a:p>
                      <a:pPr>
                        <a:lnSpc>
                          <a:spcPct val="100000"/>
                        </a:lnSpc>
                      </a:pPr>
                      <a:r>
                        <a:rPr lang="hu-HU" sz="2000" kern="150" noProof="0" dirty="0">
                          <a:effectLst/>
                        </a:rPr>
                        <a:t>Mozgásszervi</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12%</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23%</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9%</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solidFill>
                            <a:schemeClr val="dk1"/>
                          </a:solidFill>
                          <a:effectLst/>
                          <a:latin typeface="+mn-lt"/>
                          <a:ea typeface="+mn-ea"/>
                          <a:cs typeface="+mn-cs"/>
                        </a:rPr>
                        <a:t>6%</a:t>
                      </a:r>
                    </a:p>
                  </a:txBody>
                  <a:tcPr marL="30956" marR="30956" marT="0" marB="0" anchor="ctr"/>
                </a:tc>
                <a:extLst>
                  <a:ext uri="{0D108BD9-81ED-4DB2-BD59-A6C34878D82A}">
                    <a16:rowId xmlns:a16="http://schemas.microsoft.com/office/drawing/2014/main" val="1786209890"/>
                  </a:ext>
                </a:extLst>
              </a:tr>
              <a:tr h="221516">
                <a:tc>
                  <a:txBody>
                    <a:bodyPr/>
                    <a:lstStyle/>
                    <a:p>
                      <a:pPr>
                        <a:lnSpc>
                          <a:spcPct val="100000"/>
                        </a:lnSpc>
                      </a:pPr>
                      <a:r>
                        <a:rPr lang="hu-HU" sz="2000" kern="150" noProof="0" dirty="0">
                          <a:effectLst/>
                        </a:rPr>
                        <a:t>Többszörös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13%</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solidFill>
                            <a:schemeClr val="dk1"/>
                          </a:solidFill>
                          <a:effectLst/>
                          <a:latin typeface="+mn-lt"/>
                          <a:ea typeface="+mn-ea"/>
                          <a:cs typeface="+mn-cs"/>
                        </a:rPr>
                        <a:t>10%</a:t>
                      </a:r>
                    </a:p>
                  </a:txBody>
                  <a:tcPr marL="30956" marR="30956" marT="0" marB="0" anchor="ctr"/>
                </a:tc>
                <a:extLst>
                  <a:ext uri="{0D108BD9-81ED-4DB2-BD59-A6C34878D82A}">
                    <a16:rowId xmlns:a16="http://schemas.microsoft.com/office/drawing/2014/main" val="758441979"/>
                  </a:ext>
                </a:extLst>
              </a:tr>
              <a:tr h="200621">
                <a:tc>
                  <a:txBody>
                    <a:bodyPr/>
                    <a:lstStyle/>
                    <a:p>
                      <a:pPr>
                        <a:lnSpc>
                          <a:spcPct val="100000"/>
                        </a:lnSpc>
                      </a:pPr>
                      <a:r>
                        <a:rPr lang="hu-HU" sz="2000" kern="150" noProof="0" dirty="0">
                          <a:effectLst/>
                        </a:rPr>
                        <a:t>Értelmi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29%</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9%</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solidFill>
                            <a:schemeClr val="dk1"/>
                          </a:solidFill>
                          <a:effectLst/>
                          <a:latin typeface="+mn-lt"/>
                          <a:ea typeface="+mn-ea"/>
                          <a:cs typeface="+mn-cs"/>
                        </a:rPr>
                        <a:t>7%</a:t>
                      </a:r>
                    </a:p>
                  </a:txBody>
                  <a:tcPr marL="30956" marR="30956" marT="0" marB="0" anchor="ctr"/>
                </a:tc>
                <a:extLst>
                  <a:ext uri="{0D108BD9-81ED-4DB2-BD59-A6C34878D82A}">
                    <a16:rowId xmlns:a16="http://schemas.microsoft.com/office/drawing/2014/main" val="3275574815"/>
                  </a:ext>
                </a:extLst>
              </a:tr>
              <a:tr h="112770">
                <a:tc>
                  <a:txBody>
                    <a:bodyPr/>
                    <a:lstStyle/>
                    <a:p>
                      <a:pPr>
                        <a:lnSpc>
                          <a:spcPct val="100000"/>
                        </a:lnSpc>
                      </a:pPr>
                      <a:r>
                        <a:rPr lang="hu-HU" sz="2000" kern="150" noProof="0" dirty="0">
                          <a:effectLst/>
                        </a:rPr>
                        <a:t>Beszéd</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36%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46%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solidFill>
                            <a:schemeClr val="dk1"/>
                          </a:solidFill>
                          <a:effectLst/>
                          <a:latin typeface="+mn-lt"/>
                          <a:ea typeface="+mn-ea"/>
                          <a:cs typeface="+mn-cs"/>
                        </a:rPr>
                        <a:t>0%</a:t>
                      </a:r>
                    </a:p>
                  </a:txBody>
                  <a:tcPr marL="30956" marR="30956" marT="0" marB="0" anchor="ctr"/>
                </a:tc>
                <a:extLst>
                  <a:ext uri="{0D108BD9-81ED-4DB2-BD59-A6C34878D82A}">
                    <a16:rowId xmlns:a16="http://schemas.microsoft.com/office/drawing/2014/main" val="1956939419"/>
                  </a:ext>
                </a:extLst>
              </a:tr>
              <a:tr h="112770">
                <a:tc>
                  <a:txBody>
                    <a:bodyPr/>
                    <a:lstStyle/>
                    <a:p>
                      <a:pPr>
                        <a:lnSpc>
                          <a:spcPct val="100000"/>
                        </a:lnSpc>
                      </a:pPr>
                      <a:r>
                        <a:rPr lang="hu-HU" sz="2000" kern="150" noProof="0" dirty="0">
                          <a:effectLst/>
                        </a:rPr>
                        <a:t>Egyéb</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solidFill>
                            <a:schemeClr val="dk1"/>
                          </a:solidFill>
                          <a:effectLst/>
                          <a:latin typeface="+mn-lt"/>
                          <a:ea typeface="+mn-ea"/>
                          <a:cs typeface="+mn-cs"/>
                        </a:rPr>
                        <a:t>10%</a:t>
                      </a:r>
                    </a:p>
                  </a:txBody>
                  <a:tcPr marL="30956" marR="30956" marT="0" marB="0" anchor="ctr"/>
                </a:tc>
                <a:extLst>
                  <a:ext uri="{0D108BD9-81ED-4DB2-BD59-A6C34878D82A}">
                    <a16:rowId xmlns:a16="http://schemas.microsoft.com/office/drawing/2014/main" val="964949419"/>
                  </a:ext>
                </a:extLst>
              </a:tr>
              <a:tr h="112770">
                <a:tc>
                  <a:txBody>
                    <a:bodyPr/>
                    <a:lstStyle/>
                    <a:p>
                      <a:pPr>
                        <a:lnSpc>
                          <a:spcPct val="100000"/>
                        </a:lnSpc>
                      </a:pPr>
                      <a:r>
                        <a:rPr lang="hu-HU" sz="2000" kern="150" noProof="0" dirty="0">
                          <a:effectLst/>
                        </a:rPr>
                        <a:t>ASD</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13%</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solidFill>
                            <a:schemeClr val="dk1"/>
                          </a:solidFill>
                          <a:effectLst/>
                          <a:latin typeface="+mn-lt"/>
                          <a:ea typeface="+mn-ea"/>
                          <a:cs typeface="+mn-cs"/>
                        </a:rPr>
                        <a:t>8%</a:t>
                      </a:r>
                    </a:p>
                  </a:txBody>
                  <a:tcPr marL="30956" marR="30956" marT="0" marB="0" anchor="ctr"/>
                </a:tc>
                <a:extLst>
                  <a:ext uri="{0D108BD9-81ED-4DB2-BD59-A6C34878D82A}">
                    <a16:rowId xmlns:a16="http://schemas.microsoft.com/office/drawing/2014/main" val="696165969"/>
                  </a:ext>
                </a:extLst>
              </a:tr>
              <a:tr h="221516">
                <a:tc>
                  <a:txBody>
                    <a:bodyPr/>
                    <a:lstStyle/>
                    <a:p>
                      <a:pPr>
                        <a:lnSpc>
                          <a:spcPct val="100000"/>
                        </a:lnSpc>
                      </a:pPr>
                      <a:r>
                        <a:rPr lang="hu-HU" sz="2000" kern="150" noProof="0" dirty="0">
                          <a:effectLst/>
                        </a:rPr>
                        <a:t>Pszichoszociális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30%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solidFill>
                            <a:schemeClr val="dk1"/>
                          </a:solidFill>
                          <a:effectLst/>
                          <a:latin typeface="+mn-lt"/>
                          <a:ea typeface="+mn-ea"/>
                          <a:cs typeface="+mn-cs"/>
                        </a:rPr>
                        <a:t>10%</a:t>
                      </a:r>
                    </a:p>
                  </a:txBody>
                  <a:tcPr marL="30956" marR="30956" marT="0" marB="0" anchor="ctr"/>
                </a:tc>
                <a:extLst>
                  <a:ext uri="{0D108BD9-81ED-4DB2-BD59-A6C34878D82A}">
                    <a16:rowId xmlns:a16="http://schemas.microsoft.com/office/drawing/2014/main" val="1657926206"/>
                  </a:ext>
                </a:extLst>
              </a:tr>
              <a:tr h="112770">
                <a:tc>
                  <a:txBody>
                    <a:bodyPr/>
                    <a:lstStyle/>
                    <a:p>
                      <a:pPr>
                        <a:lnSpc>
                          <a:spcPct val="100000"/>
                        </a:lnSpc>
                      </a:pPr>
                      <a:r>
                        <a:rPr lang="hu-HU" sz="2000" kern="150" noProof="0" dirty="0">
                          <a:effectLst/>
                        </a:rPr>
                        <a:t>Minden típus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24%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14%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effectLst/>
                        </a:rPr>
                        <a:t>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hu-HU" sz="2000" kern="150" noProof="0" dirty="0">
                          <a:solidFill>
                            <a:schemeClr val="dk1"/>
                          </a:solidFill>
                          <a:effectLst/>
                          <a:latin typeface="+mn-lt"/>
                          <a:ea typeface="+mn-ea"/>
                          <a:cs typeface="+mn-cs"/>
                        </a:rPr>
                        <a:t>9%</a:t>
                      </a:r>
                    </a:p>
                  </a:txBody>
                  <a:tcPr marL="30956" marR="30956" marT="0" marB="0" anchor="ctr"/>
                </a:tc>
                <a:extLst>
                  <a:ext uri="{0D108BD9-81ED-4DB2-BD59-A6C34878D82A}">
                    <a16:rowId xmlns:a16="http://schemas.microsoft.com/office/drawing/2014/main" val="14691016"/>
                  </a:ext>
                </a:extLst>
              </a:tr>
            </a:tbl>
          </a:graphicData>
        </a:graphic>
      </p:graphicFrame>
      <p:sp>
        <p:nvSpPr>
          <p:cNvPr id="16" name="Szövegdoboz 15">
            <a:extLst>
              <a:ext uri="{FF2B5EF4-FFF2-40B4-BE49-F238E27FC236}">
                <a16:creationId xmlns:a16="http://schemas.microsoft.com/office/drawing/2014/main" id="{C59F04D8-83DD-C2B7-199F-6703F0392664}"/>
              </a:ext>
            </a:extLst>
          </p:cNvPr>
          <p:cNvSpPr txBox="1"/>
          <p:nvPr/>
        </p:nvSpPr>
        <p:spPr>
          <a:xfrm>
            <a:off x="190364" y="2654071"/>
            <a:ext cx="4061002" cy="2554545"/>
          </a:xfrm>
          <a:prstGeom prst="rect">
            <a:avLst/>
          </a:prstGeom>
          <a:noFill/>
        </p:spPr>
        <p:txBody>
          <a:bodyPr wrap="square">
            <a:spAutoFit/>
          </a:bodyPr>
          <a:lstStyle/>
          <a:p>
            <a:r>
              <a:rPr lang="hu-HU" sz="2000" kern="100" dirty="0">
                <a:latin typeface="Calibri" panose="020F0502020204030204" pitchFamily="34" charset="0"/>
              </a:rPr>
              <a:t>Kérjük, adja meg, mennyire ért egyet az alábbi állításokkal! Jelölje az 1-est, ha egyáltalán nem ért egyet, és a 7-est, ha teljesen egyetért az adott állítással! „A turisztikai szolgáltatók egyre felkészültebbek és nyitottabbak a fogyatékossággal élő vendégek fogadására”</a:t>
            </a:r>
          </a:p>
        </p:txBody>
      </p:sp>
      <p:sp>
        <p:nvSpPr>
          <p:cNvPr id="18" name="Szövegdoboz 17">
            <a:extLst>
              <a:ext uri="{FF2B5EF4-FFF2-40B4-BE49-F238E27FC236}">
                <a16:creationId xmlns:a16="http://schemas.microsoft.com/office/drawing/2014/main" id="{2CD88E1D-6300-A6C3-3A01-D43E66D2C4FA}"/>
              </a:ext>
            </a:extLst>
          </p:cNvPr>
          <p:cNvSpPr txBox="1"/>
          <p:nvPr/>
        </p:nvSpPr>
        <p:spPr>
          <a:xfrm>
            <a:off x="0" y="1220370"/>
            <a:ext cx="4372145" cy="1384995"/>
          </a:xfrm>
          <a:prstGeom prst="rect">
            <a:avLst/>
          </a:prstGeom>
          <a:noFill/>
        </p:spPr>
        <p:txBody>
          <a:bodyPr wrap="square">
            <a:spAutoFit/>
          </a:bodyPr>
          <a:lstStyle/>
          <a:p>
            <a:pPr algn="ctr"/>
            <a:r>
              <a:rPr lang="hu-HU" sz="2800" b="1" kern="100" noProof="0" dirty="0">
                <a:effectLst/>
                <a:latin typeface="Calibri" panose="020F0502020204030204" pitchFamily="34" charset="0"/>
                <a:ea typeface="Calibri" panose="020F0502020204030204" pitchFamily="34" charset="0"/>
              </a:rPr>
              <a:t>A turisztikai szolgáltatók készsége fogyatékossággal élő vendégek fogadására</a:t>
            </a:r>
            <a:endParaRPr lang="hu-HU" sz="2800" b="1" noProof="0" dirty="0"/>
          </a:p>
        </p:txBody>
      </p:sp>
    </p:spTree>
    <p:extLst>
      <p:ext uri="{BB962C8B-B14F-4D97-AF65-F5344CB8AC3E}">
        <p14:creationId xmlns:p14="http://schemas.microsoft.com/office/powerpoint/2010/main" val="193696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14313" y="1354992"/>
            <a:ext cx="11763374" cy="3899123"/>
          </a:xfrm>
        </p:spPr>
        <p:txBody>
          <a:bodyPr>
            <a:noAutofit/>
          </a:bodyPr>
          <a:lstStyle/>
          <a:p>
            <a:pPr lvl="0" algn="l">
              <a:lnSpc>
                <a:spcPts val="2300"/>
              </a:lnSpc>
            </a:pPr>
            <a:r>
              <a:rPr lang="hu-HU" sz="2400" kern="100" dirty="0">
                <a:latin typeface="Calibri" panose="020F0502020204030204" pitchFamily="34" charset="0"/>
              </a:rPr>
              <a:t>Minta kiválasztása a rendelkezésre állás alapján. A válaszok begyűjtése után az eredmények angol nyelven és egyszerű statisztikai összefoglalókban (szám, százalék) készültek, ami lehetővé teszi a további, mélyreható statisztikai elemzéseket. A kutatási eredmények megvitatása előtt bemutatták a </a:t>
            </a:r>
            <a:r>
              <a:rPr lang="hu-HU" sz="2400" b="1" kern="100" dirty="0">
                <a:latin typeface="Calibri" panose="020F0502020204030204" pitchFamily="34" charset="0"/>
              </a:rPr>
              <a:t>válaszadók jellemzőit</a:t>
            </a:r>
            <a:r>
              <a:rPr lang="hu-HU" sz="2400" kern="100" dirty="0">
                <a:latin typeface="Calibri" panose="020F0502020204030204" pitchFamily="34" charset="0"/>
              </a:rPr>
              <a:t>, beleértve az olyan jellemzőket, mint például</a:t>
            </a:r>
            <a:br>
              <a:rPr lang="hu-HU" sz="2400" kern="100" dirty="0">
                <a:latin typeface="Calibri" panose="020F0502020204030204" pitchFamily="34" charset="0"/>
              </a:rPr>
            </a:br>
            <a:r>
              <a:rPr lang="hu-HU" sz="2400" kern="100" dirty="0">
                <a:latin typeface="Calibri" panose="020F0502020204030204" pitchFamily="34" charset="0"/>
              </a:rPr>
              <a:t>- nem</a:t>
            </a:r>
            <a:br>
              <a:rPr lang="hu-HU" sz="2400" kern="100" dirty="0">
                <a:latin typeface="Calibri" panose="020F0502020204030204" pitchFamily="34" charset="0"/>
              </a:rPr>
            </a:br>
            <a:r>
              <a:rPr lang="hu-HU" sz="2400" kern="100" dirty="0">
                <a:latin typeface="Calibri" panose="020F0502020204030204" pitchFamily="34" charset="0"/>
              </a:rPr>
              <a:t>- életkor</a:t>
            </a:r>
            <a:br>
              <a:rPr lang="hu-HU" sz="2400" kern="100" dirty="0">
                <a:latin typeface="Calibri" panose="020F0502020204030204" pitchFamily="34" charset="0"/>
              </a:rPr>
            </a:br>
            <a:r>
              <a:rPr lang="hu-HU" sz="2400" kern="100" dirty="0">
                <a:latin typeface="Calibri" panose="020F0502020204030204" pitchFamily="34" charset="0"/>
              </a:rPr>
              <a:t>- családi állapot</a:t>
            </a:r>
            <a:br>
              <a:rPr lang="hu-HU" sz="2400" kern="100" dirty="0">
                <a:latin typeface="Calibri" panose="020F0502020204030204" pitchFamily="34" charset="0"/>
              </a:rPr>
            </a:br>
            <a:r>
              <a:rPr lang="hu-HU" sz="2400" kern="100" dirty="0">
                <a:latin typeface="Calibri" panose="020F0502020204030204" pitchFamily="34" charset="0"/>
              </a:rPr>
              <a:t>- a legmagasabb befejezett iskolai végzettség szintje</a:t>
            </a:r>
            <a:br>
              <a:rPr lang="hu-HU" sz="2400" kern="100" dirty="0">
                <a:latin typeface="Calibri" panose="020F0502020204030204" pitchFamily="34" charset="0"/>
              </a:rPr>
            </a:br>
            <a:r>
              <a:rPr lang="hu-HU" sz="2400" kern="100" dirty="0">
                <a:latin typeface="Calibri" panose="020F0502020204030204" pitchFamily="34" charset="0"/>
              </a:rPr>
              <a:t>- a foglalkoztatási feltételek</a:t>
            </a:r>
            <a:br>
              <a:rPr lang="hu-HU" sz="2400" kern="100" dirty="0">
                <a:latin typeface="Calibri" panose="020F0502020204030204" pitchFamily="34" charset="0"/>
              </a:rPr>
            </a:br>
            <a:r>
              <a:rPr lang="hu-HU" sz="2400" kern="100" dirty="0">
                <a:latin typeface="Calibri" panose="020F0502020204030204" pitchFamily="34" charset="0"/>
              </a:rPr>
              <a:t>- a település típusa – a válaszadó lakóhelye</a:t>
            </a:r>
            <a:br>
              <a:rPr lang="hu-HU" sz="2400" kern="100" dirty="0">
                <a:latin typeface="Calibri" panose="020F0502020204030204" pitchFamily="34" charset="0"/>
              </a:rPr>
            </a:br>
            <a:r>
              <a:rPr lang="hu-HU" sz="2400" kern="100" dirty="0">
                <a:latin typeface="Calibri" panose="020F0502020204030204" pitchFamily="34" charset="0"/>
              </a:rPr>
              <a:t>- a válaszadó lakóhelye szerinti ország.</a:t>
            </a:r>
            <a:br>
              <a:rPr lang="hu-HU" sz="2400" kern="100" dirty="0">
                <a:latin typeface="Calibri" panose="020F0502020204030204" pitchFamily="34" charset="0"/>
              </a:rPr>
            </a:br>
            <a:r>
              <a:rPr lang="hu-HU" sz="2400" kern="100" dirty="0">
                <a:latin typeface="Calibri" panose="020F0502020204030204" pitchFamily="34" charset="0"/>
              </a:rPr>
              <a:t>- a fogyatékosság típusa</a:t>
            </a:r>
            <a:endParaRPr lang="en-US" sz="24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6096000" y="621507"/>
            <a:ext cx="5629035"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Kutatási módszertan</a:t>
            </a:r>
          </a:p>
        </p:txBody>
      </p:sp>
    </p:spTree>
    <p:extLst>
      <p:ext uri="{BB962C8B-B14F-4D97-AF65-F5344CB8AC3E}">
        <p14:creationId xmlns:p14="http://schemas.microsoft.com/office/powerpoint/2010/main" val="4239364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83127" y="2848935"/>
            <a:ext cx="4136447" cy="2396609"/>
          </a:xfrm>
        </p:spPr>
        <p:txBody>
          <a:bodyPr>
            <a:noAutofit/>
          </a:bodyPr>
          <a:lstStyle/>
          <a:p>
            <a:pPr algn="l"/>
            <a:r>
              <a:rPr lang="hu-HU" sz="2200" kern="100" dirty="0">
                <a:latin typeface="Calibri" panose="020F0502020204030204" pitchFamily="34" charset="0"/>
              </a:rPr>
              <a:t>Jelölje az 1-est, ha egyáltalán nem ért egyet, és a 7-est, ha teljesen egyetért az adott állítással! „Országomban a társadalom egyre toleránsabb és nyitottabb a fogyatékossággal élők problémái iránt”</a:t>
            </a:r>
            <a:endParaRPr lang="en-US" sz="22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257175" y="971144"/>
            <a:ext cx="3962399" cy="18777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noProof="0" dirty="0">
                <a:solidFill>
                  <a:srgbClr val="000000"/>
                </a:solidFill>
                <a:effectLst/>
                <a:latin typeface="Calibri" panose="020F0502020204030204" pitchFamily="34" charset="0"/>
                <a:ea typeface="Calibri" panose="020F0502020204030204" pitchFamily="34" charset="0"/>
              </a:rPr>
              <a:t>A társadalom nyitottsága </a:t>
            </a:r>
            <a:r>
              <a:rPr lang="hu-HU" sz="2800" b="1" kern="100" noProof="0" dirty="0">
                <a:effectLst/>
                <a:latin typeface="Calibri" panose="020F0502020204030204" pitchFamily="34" charset="0"/>
                <a:ea typeface="Calibri" panose="020F0502020204030204" pitchFamily="34" charset="0"/>
              </a:rPr>
              <a:t>fogyatékossággal élők </a:t>
            </a:r>
            <a:r>
              <a:rPr lang="hu-HU" sz="2800" b="1" kern="100" noProof="0" dirty="0">
                <a:solidFill>
                  <a:srgbClr val="000000"/>
                </a:solidFill>
                <a:effectLst/>
                <a:latin typeface="Calibri" panose="020F0502020204030204" pitchFamily="34" charset="0"/>
                <a:ea typeface="Calibri" panose="020F0502020204030204" pitchFamily="34" charset="0"/>
              </a:rPr>
              <a:t>problémái iránt</a:t>
            </a:r>
            <a:endParaRPr lang="hu-HU" sz="2800" b="1" noProof="0" dirty="0">
              <a:latin typeface="+mn-lt"/>
            </a:endParaRPr>
          </a:p>
        </p:txBody>
      </p:sp>
      <p:graphicFrame>
        <p:nvGraphicFramePr>
          <p:cNvPr id="11" name="Táblázat 10">
            <a:extLst>
              <a:ext uri="{FF2B5EF4-FFF2-40B4-BE49-F238E27FC236}">
                <a16:creationId xmlns:a16="http://schemas.microsoft.com/office/drawing/2014/main" id="{D4893D97-9818-769B-60FA-E3C006178BA9}"/>
              </a:ext>
            </a:extLst>
          </p:cNvPr>
          <p:cNvGraphicFramePr>
            <a:graphicFrameLocks noGrp="1"/>
          </p:cNvGraphicFramePr>
          <p:nvPr>
            <p:extLst>
              <p:ext uri="{D42A27DB-BD31-4B8C-83A1-F6EECF244321}">
                <p14:modId xmlns:p14="http://schemas.microsoft.com/office/powerpoint/2010/main" val="549646901"/>
              </p:ext>
            </p:extLst>
          </p:nvPr>
        </p:nvGraphicFramePr>
        <p:xfrm>
          <a:off x="4374666" y="1294922"/>
          <a:ext cx="7560158" cy="3962400"/>
        </p:xfrm>
        <a:graphic>
          <a:graphicData uri="http://schemas.openxmlformats.org/drawingml/2006/table">
            <a:tbl>
              <a:tblPr>
                <a:tableStyleId>{5C22544A-7EE6-4342-B048-85BDC9FD1C3A}</a:tableStyleId>
              </a:tblPr>
              <a:tblGrid>
                <a:gridCol w="3463048">
                  <a:extLst>
                    <a:ext uri="{9D8B030D-6E8A-4147-A177-3AD203B41FA5}">
                      <a16:colId xmlns:a16="http://schemas.microsoft.com/office/drawing/2014/main" val="1376645012"/>
                    </a:ext>
                  </a:extLst>
                </a:gridCol>
                <a:gridCol w="558141">
                  <a:extLst>
                    <a:ext uri="{9D8B030D-6E8A-4147-A177-3AD203B41FA5}">
                      <a16:colId xmlns:a16="http://schemas.microsoft.com/office/drawing/2014/main" val="1295847262"/>
                    </a:ext>
                  </a:extLst>
                </a:gridCol>
                <a:gridCol w="534389">
                  <a:extLst>
                    <a:ext uri="{9D8B030D-6E8A-4147-A177-3AD203B41FA5}">
                      <a16:colId xmlns:a16="http://schemas.microsoft.com/office/drawing/2014/main" val="3129704921"/>
                    </a:ext>
                  </a:extLst>
                </a:gridCol>
                <a:gridCol w="617517">
                  <a:extLst>
                    <a:ext uri="{9D8B030D-6E8A-4147-A177-3AD203B41FA5}">
                      <a16:colId xmlns:a16="http://schemas.microsoft.com/office/drawing/2014/main" val="3719473771"/>
                    </a:ext>
                  </a:extLst>
                </a:gridCol>
                <a:gridCol w="676894">
                  <a:extLst>
                    <a:ext uri="{9D8B030D-6E8A-4147-A177-3AD203B41FA5}">
                      <a16:colId xmlns:a16="http://schemas.microsoft.com/office/drawing/2014/main" val="4169670265"/>
                    </a:ext>
                  </a:extLst>
                </a:gridCol>
                <a:gridCol w="605641">
                  <a:extLst>
                    <a:ext uri="{9D8B030D-6E8A-4147-A177-3AD203B41FA5}">
                      <a16:colId xmlns:a16="http://schemas.microsoft.com/office/drawing/2014/main" val="1218731622"/>
                    </a:ext>
                  </a:extLst>
                </a:gridCol>
                <a:gridCol w="558140">
                  <a:extLst>
                    <a:ext uri="{9D8B030D-6E8A-4147-A177-3AD203B41FA5}">
                      <a16:colId xmlns:a16="http://schemas.microsoft.com/office/drawing/2014/main" val="1842967110"/>
                    </a:ext>
                  </a:extLst>
                </a:gridCol>
                <a:gridCol w="546388">
                  <a:extLst>
                    <a:ext uri="{9D8B030D-6E8A-4147-A177-3AD203B41FA5}">
                      <a16:colId xmlns:a16="http://schemas.microsoft.com/office/drawing/2014/main" val="453286958"/>
                    </a:ext>
                  </a:extLst>
                </a:gridCol>
              </a:tblGrid>
              <a:tr h="0">
                <a:tc>
                  <a:txBody>
                    <a:bodyPr/>
                    <a:lstStyle/>
                    <a:p>
                      <a:pPr algn="ctr">
                        <a:lnSpc>
                          <a:spcPct val="100000"/>
                        </a:lnSpc>
                      </a:pPr>
                      <a:r>
                        <a:rPr lang="hu-HU" sz="2000" kern="150" noProof="0" dirty="0">
                          <a:effectLst/>
                        </a:rPr>
                        <a:t>Fogyatékosság típusa</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r>
                        <a:rPr lang="hu-HU" sz="2000" kern="150" noProof="0" dirty="0">
                          <a:effectLst/>
                        </a:rPr>
                        <a:t>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hu-HU" sz="2000" kern="150" noProof="0" dirty="0">
                          <a:effectLst/>
                        </a:rPr>
                        <a:t>2</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hu-HU" sz="2000" kern="150" noProof="0" dirty="0">
                          <a:effectLst/>
                        </a:rPr>
                        <a:t>3</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hu-HU" sz="2000" kern="150" noProof="0" dirty="0">
                          <a:effectLst/>
                        </a:rPr>
                        <a:t>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hu-HU" sz="2000" kern="150" noProof="0" dirty="0">
                          <a:effectLst/>
                        </a:rPr>
                        <a:t>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hu-HU" sz="2000" kern="150" noProof="0" dirty="0">
                          <a:effectLst/>
                        </a:rPr>
                        <a:t>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hu-HU" sz="2000" kern="150" noProof="0" dirty="0">
                          <a:effectLst/>
                        </a:rPr>
                        <a:t>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tc>
                <a:extLst>
                  <a:ext uri="{0D108BD9-81ED-4DB2-BD59-A6C34878D82A}">
                    <a16:rowId xmlns:a16="http://schemas.microsoft.com/office/drawing/2014/main" val="96007773"/>
                  </a:ext>
                </a:extLst>
              </a:tr>
              <a:tr h="161925">
                <a:tc>
                  <a:txBody>
                    <a:bodyPr/>
                    <a:lstStyle/>
                    <a:p>
                      <a:pPr>
                        <a:lnSpc>
                          <a:spcPct val="100000"/>
                        </a:lnSpc>
                      </a:pPr>
                      <a:r>
                        <a:rPr lang="hu-HU" sz="2000" kern="150" noProof="0" dirty="0">
                          <a:effectLst/>
                        </a:rPr>
                        <a:t>Átmeneti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hu-HU" sz="2000" kern="150" noProof="0" dirty="0">
                          <a:effectLst/>
                        </a:rPr>
                        <a:t>16%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31%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4008966265"/>
                  </a:ext>
                </a:extLst>
              </a:tr>
              <a:tr h="161925">
                <a:tc>
                  <a:txBody>
                    <a:bodyPr/>
                    <a:lstStyle/>
                    <a:p>
                      <a:pPr>
                        <a:lnSpc>
                          <a:spcPct val="100000"/>
                        </a:lnSpc>
                      </a:pPr>
                      <a:r>
                        <a:rPr lang="hu-HU" sz="2000" kern="150" noProof="0" dirty="0">
                          <a:effectLst/>
                        </a:rPr>
                        <a:t>Korból adódó akadály</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hu-HU" sz="2000" kern="150" noProof="0" dirty="0">
                          <a:effectLst/>
                        </a:rPr>
                        <a:t>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058745318"/>
                  </a:ext>
                </a:extLst>
              </a:tr>
              <a:tr h="161925">
                <a:tc>
                  <a:txBody>
                    <a:bodyPr/>
                    <a:lstStyle/>
                    <a:p>
                      <a:pPr>
                        <a:lnSpc>
                          <a:spcPct val="100000"/>
                        </a:lnSpc>
                      </a:pPr>
                      <a:r>
                        <a:rPr lang="hu-HU" sz="2000" kern="150" noProof="0" dirty="0">
                          <a:effectLst/>
                        </a:rPr>
                        <a:t>Látás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hu-HU" sz="2000" kern="150" noProof="0" dirty="0">
                          <a:effectLst/>
                        </a:rPr>
                        <a:t>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13%</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9%</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790720265"/>
                  </a:ext>
                </a:extLst>
              </a:tr>
              <a:tr h="161925">
                <a:tc>
                  <a:txBody>
                    <a:bodyPr/>
                    <a:lstStyle/>
                    <a:p>
                      <a:pPr>
                        <a:lnSpc>
                          <a:spcPct val="100000"/>
                        </a:lnSpc>
                      </a:pPr>
                      <a:r>
                        <a:rPr lang="hu-HU" sz="2000" kern="150" noProof="0" dirty="0">
                          <a:effectLst/>
                        </a:rPr>
                        <a:t>Hallás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hu-HU" sz="2000" kern="150" noProof="0" dirty="0">
                          <a:effectLst/>
                        </a:rPr>
                        <a:t>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12%</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735735617"/>
                  </a:ext>
                </a:extLst>
              </a:tr>
              <a:tr h="161925">
                <a:tc>
                  <a:txBody>
                    <a:bodyPr/>
                    <a:lstStyle/>
                    <a:p>
                      <a:pPr>
                        <a:lnSpc>
                          <a:spcPct val="100000"/>
                        </a:lnSpc>
                      </a:pPr>
                      <a:r>
                        <a:rPr lang="hu-HU" sz="2000" kern="150" noProof="0" dirty="0">
                          <a:effectLst/>
                        </a:rPr>
                        <a:t>Mozgásszervi</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838195061"/>
                  </a:ext>
                </a:extLst>
              </a:tr>
              <a:tr h="161925">
                <a:tc>
                  <a:txBody>
                    <a:bodyPr/>
                    <a:lstStyle/>
                    <a:p>
                      <a:pPr>
                        <a:lnSpc>
                          <a:spcPct val="100000"/>
                        </a:lnSpc>
                      </a:pPr>
                      <a:r>
                        <a:rPr lang="hu-HU" sz="2000" kern="150" noProof="0" dirty="0">
                          <a:effectLst/>
                        </a:rPr>
                        <a:t>Többszörös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707151310"/>
                  </a:ext>
                </a:extLst>
              </a:tr>
              <a:tr h="161925">
                <a:tc>
                  <a:txBody>
                    <a:bodyPr/>
                    <a:lstStyle/>
                    <a:p>
                      <a:pPr>
                        <a:lnSpc>
                          <a:spcPct val="100000"/>
                        </a:lnSpc>
                      </a:pPr>
                      <a:r>
                        <a:rPr lang="hu-HU" sz="2000" kern="150" noProof="0" dirty="0">
                          <a:effectLst/>
                        </a:rPr>
                        <a:t>Értelmi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hu-HU" sz="2000" kern="150" noProof="0" dirty="0">
                          <a:effectLst/>
                        </a:rPr>
                        <a:t>9%</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19%</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15%</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268856852"/>
                  </a:ext>
                </a:extLst>
              </a:tr>
              <a:tr h="161925">
                <a:tc>
                  <a:txBody>
                    <a:bodyPr/>
                    <a:lstStyle/>
                    <a:p>
                      <a:pPr>
                        <a:lnSpc>
                          <a:spcPct val="100000"/>
                        </a:lnSpc>
                      </a:pPr>
                      <a:r>
                        <a:rPr lang="hu-HU" sz="2000" kern="150" noProof="0" dirty="0">
                          <a:effectLst/>
                        </a:rPr>
                        <a:t>Beszéd</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hu-HU" sz="2000" kern="150" noProof="0" dirty="0">
                          <a:effectLst/>
                        </a:rPr>
                        <a:t>3%</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3%</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448616706"/>
                  </a:ext>
                </a:extLst>
              </a:tr>
              <a:tr h="161925">
                <a:tc>
                  <a:txBody>
                    <a:bodyPr/>
                    <a:lstStyle/>
                    <a:p>
                      <a:pPr>
                        <a:lnSpc>
                          <a:spcPct val="100000"/>
                        </a:lnSpc>
                      </a:pPr>
                      <a:r>
                        <a:rPr lang="hu-HU" sz="2000" kern="150" noProof="0" dirty="0">
                          <a:effectLst/>
                        </a:rPr>
                        <a:t>Egyéb</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hu-HU" sz="2000" kern="150" noProof="0" dirty="0">
                          <a:effectLst/>
                        </a:rPr>
                        <a:t>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31%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223711759"/>
                  </a:ext>
                </a:extLst>
              </a:tr>
              <a:tr h="161925">
                <a:tc>
                  <a:txBody>
                    <a:bodyPr/>
                    <a:lstStyle/>
                    <a:p>
                      <a:pPr>
                        <a:lnSpc>
                          <a:spcPct val="100000"/>
                        </a:lnSpc>
                      </a:pPr>
                      <a:r>
                        <a:rPr lang="hu-HU" sz="2000" kern="150" noProof="0" dirty="0">
                          <a:effectLst/>
                        </a:rPr>
                        <a:t>ASD</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hu-HU" sz="2000" kern="150" noProof="0" dirty="0">
                          <a:effectLst/>
                        </a:rPr>
                        <a:t>13%</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22%</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4%</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25846122"/>
                  </a:ext>
                </a:extLst>
              </a:tr>
              <a:tr h="161925">
                <a:tc>
                  <a:txBody>
                    <a:bodyPr/>
                    <a:lstStyle/>
                    <a:p>
                      <a:pPr>
                        <a:lnSpc>
                          <a:spcPct val="100000"/>
                        </a:lnSpc>
                      </a:pPr>
                      <a:r>
                        <a:rPr lang="hu-HU" sz="2000" kern="150" noProof="0" dirty="0">
                          <a:effectLst/>
                        </a:rPr>
                        <a:t>Pszichoszociális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hu-HU" sz="2000" kern="150" noProof="0" dirty="0">
                          <a:effectLst/>
                        </a:rPr>
                        <a:t>9%</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9%</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18%</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9%</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202641201"/>
                  </a:ext>
                </a:extLst>
              </a:tr>
              <a:tr h="161925">
                <a:tc>
                  <a:txBody>
                    <a:bodyPr/>
                    <a:lstStyle/>
                    <a:p>
                      <a:pPr>
                        <a:lnSpc>
                          <a:spcPct val="100000"/>
                        </a:lnSpc>
                      </a:pPr>
                      <a:r>
                        <a:rPr lang="hu-HU" sz="2000" kern="150" noProof="0" dirty="0">
                          <a:effectLst/>
                        </a:rPr>
                        <a:t>Minden típus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17%</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21%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16%</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11%</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hu-HU" sz="2000" kern="150" noProof="0" dirty="0">
                          <a:effectLst/>
                        </a:rPr>
                        <a:t>10%</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719053163"/>
                  </a:ext>
                </a:extLst>
              </a:tr>
            </a:tbl>
          </a:graphicData>
        </a:graphic>
      </p:graphicFrame>
    </p:spTree>
    <p:extLst>
      <p:ext uri="{BB962C8B-B14F-4D97-AF65-F5344CB8AC3E}">
        <p14:creationId xmlns:p14="http://schemas.microsoft.com/office/powerpoint/2010/main" val="1821304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71235" y="1914816"/>
            <a:ext cx="11465648" cy="3307603"/>
          </a:xfrm>
        </p:spPr>
        <p:txBody>
          <a:bodyPr>
            <a:noAutofit/>
          </a:bodyPr>
          <a:lstStyle/>
          <a:p>
            <a:pPr algn="l"/>
            <a:r>
              <a:rPr lang="hu-HU" sz="2600" kern="100" dirty="0">
                <a:latin typeface="Calibri" panose="020F0502020204030204" pitchFamily="34" charset="0"/>
              </a:rPr>
              <a:t>A válaszadóknak állandó problémát jelentenek a szálláshely-szolgáltatók és más létesítmények által a hozzáférhetőséggel kapcsolatban nyújtott hamis információk. Egyértelműen több mint a felük (54%) úgy véli, hogy ez a jelenség még mindig gyakori. Érdemes megjegyezni, hogy a válaszadóknak csak valamivel több mint negyede számolt be javulásról ezen a területen (27% az 5 és 7 közötti értékek)</a:t>
            </a:r>
            <a:br>
              <a:rPr lang="hu-HU" sz="2600" kern="100" dirty="0">
                <a:latin typeface="Calibri" panose="020F0502020204030204" pitchFamily="34" charset="0"/>
              </a:rPr>
            </a:br>
            <a:r>
              <a:rPr lang="hu-HU" sz="2600" kern="100" dirty="0">
                <a:latin typeface="Calibri" panose="020F0502020204030204" pitchFamily="34" charset="0"/>
              </a:rPr>
              <a:t>A válaszadók határozottan több mint fele (az 1-3 közötti értékelések 55%-a) úgy látja, hogy az embereket zavarja, ha olyan helyen töltik a szabadságukat, ahol fogyatékossággal élők is vannak. Minden harmadik válaszadó ezzel ellentétes véleményen van (29% 5 és 7 közötti érték</a:t>
            </a:r>
            <a:r>
              <a:rPr lang="en-GB" sz="2600" kern="100" dirty="0">
                <a:latin typeface="Calibri" panose="020F0502020204030204" pitchFamily="34" charset="0"/>
              </a:rPr>
              <a:t>)</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6401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Információs és hozzáállásbeli problémák</a:t>
            </a:r>
            <a:endParaRPr lang="hu-HU" noProof="0" dirty="0">
              <a:latin typeface="+mn-lt"/>
            </a:endParaRPr>
          </a:p>
        </p:txBody>
      </p:sp>
    </p:spTree>
    <p:extLst>
      <p:ext uri="{BB962C8B-B14F-4D97-AF65-F5344CB8AC3E}">
        <p14:creationId xmlns:p14="http://schemas.microsoft.com/office/powerpoint/2010/main" val="847526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57158" y="1831743"/>
            <a:ext cx="11877675" cy="3445685"/>
          </a:xfrm>
        </p:spPr>
        <p:txBody>
          <a:bodyPr>
            <a:noAutofit/>
          </a:bodyPr>
          <a:lstStyle/>
          <a:p>
            <a:pPr algn="l">
              <a:lnSpc>
                <a:spcPts val="2200"/>
              </a:lnSpc>
            </a:pPr>
            <a:r>
              <a:rPr lang="hu-HU" sz="2200" kern="100" dirty="0">
                <a:latin typeface="Calibri" panose="020F0502020204030204" pitchFamily="34" charset="0"/>
              </a:rPr>
              <a:t>A válaszadók 75%-a úgy véli (5 és 7 közötti pontszámok), hogy ha az országukban a vonatok és buszok jobban hozzáférhetőek lennének a kerekesszékkel közlekedők számára, több mozgássérült utazna azokon: 41% osztja ezt a véleményt (7-es pontszám). Mindössze 19% (1-3-as értékelés) nem tartja ezt jelentős problémának.</a:t>
            </a:r>
            <a:br>
              <a:rPr lang="hu-HU" sz="2200" kern="100" dirty="0">
                <a:latin typeface="Calibri" panose="020F0502020204030204" pitchFamily="34" charset="0"/>
              </a:rPr>
            </a:br>
            <a:r>
              <a:rPr lang="hu-HU" sz="2200" kern="100" dirty="0">
                <a:latin typeface="Calibri" panose="020F0502020204030204" pitchFamily="34" charset="0"/>
              </a:rPr>
              <a:t>A válaszadók 77%-a jelölte meg az 5-7-es értékelést (ebből 39% jelölte meg a 7-es értéket), akik úgy vélik, hogy a turistautak megléte az erdei parkokban, legalábbis a városok közelében, több fogyatékossággal élő embert indítana kirándulásra. Mindössze 16% nem osztja ezt a véleményt (1-től 3-ig terjedő értékelések megjelölése).</a:t>
            </a:r>
            <a:br>
              <a:rPr lang="hu-HU" sz="2200" kern="100" dirty="0">
                <a:latin typeface="Calibri" panose="020F0502020204030204" pitchFamily="34" charset="0"/>
              </a:rPr>
            </a:br>
            <a:r>
              <a:rPr lang="hu-HU" sz="2200" kern="100" dirty="0">
                <a:latin typeface="Calibri" panose="020F0502020204030204" pitchFamily="34" charset="0"/>
              </a:rPr>
              <a:t>Az akadálymentesítéssel kapcsolatos információk fontosak – a válaszadók 73%-a (5-től 7-ig terjedő pontszámok) megjegyzi, hogy a kerekesszékesek számára is hozzáférhető turistautak megbízható online gyűjteményének megléte több embert késztetne arra, hogy a természetjárást válassza. Csak minden ötödik megkérdezett nem osztja ezt a véleményt (a válaszok 19%-a 1 és 3 közötti</a:t>
            </a:r>
            <a:r>
              <a:rPr lang="en-GB" sz="2200" kern="100" dirty="0">
                <a:latin typeface="Calibri" panose="020F0502020204030204" pitchFamily="34" charset="0"/>
              </a:rPr>
              <a:t>)</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58" y="125337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tömegközlekedés és a túraútvonalak elérhetősége</a:t>
            </a:r>
            <a:endParaRPr lang="hu-HU" noProof="0" dirty="0">
              <a:latin typeface="+mn-lt"/>
            </a:endParaRPr>
          </a:p>
        </p:txBody>
      </p:sp>
    </p:spTree>
    <p:extLst>
      <p:ext uri="{BB962C8B-B14F-4D97-AF65-F5344CB8AC3E}">
        <p14:creationId xmlns:p14="http://schemas.microsoft.com/office/powerpoint/2010/main" val="3660547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18319" y="3164754"/>
            <a:ext cx="4001985" cy="2038756"/>
          </a:xfrm>
        </p:spPr>
        <p:txBody>
          <a:bodyPr>
            <a:noAutofit/>
          </a:bodyPr>
          <a:lstStyle/>
          <a:p>
            <a:pPr algn="l">
              <a:lnSpc>
                <a:spcPts val="2200"/>
              </a:lnSpc>
            </a:pPr>
            <a:r>
              <a:rPr lang="hu-HU" sz="2000" kern="100" dirty="0">
                <a:latin typeface="Calibri" panose="020F0502020204030204" pitchFamily="34" charset="0"/>
              </a:rPr>
              <a:t>Mennyire ért egyet az alábbi állításokkal? 1: egyáltalán nem ért egyet, 7: teljesen egyetért! „Ha országomban a vonatok és autóbuszok kerekesszékkel jobban megközelíthetőek lennének, több mozgássérült ember utazna”</a:t>
            </a:r>
            <a:endParaRPr lang="en-US" sz="20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971144"/>
            <a:ext cx="4238624" cy="21397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2700"/>
              </a:lnSpc>
            </a:pPr>
            <a:r>
              <a:rPr lang="hu-HU" sz="2800" b="1" noProof="0" dirty="0">
                <a:latin typeface="+mn-lt"/>
              </a:rPr>
              <a:t>A vonatok és buszok </a:t>
            </a:r>
            <a:r>
              <a:rPr lang="hu-HU" sz="2800" b="1" dirty="0">
                <a:latin typeface="+mn-lt"/>
              </a:rPr>
              <a:t>kerekesszékes megközelíthetősége és a fogyatékkal élők utazási gyakorisága közti összefüggés</a:t>
            </a:r>
            <a:endParaRPr lang="hu-HU" sz="2800" b="1" noProof="0" dirty="0">
              <a:latin typeface="+mn-lt"/>
            </a:endParaRPr>
          </a:p>
        </p:txBody>
      </p:sp>
      <p:graphicFrame>
        <p:nvGraphicFramePr>
          <p:cNvPr id="11" name="Táblázat 10">
            <a:extLst>
              <a:ext uri="{FF2B5EF4-FFF2-40B4-BE49-F238E27FC236}">
                <a16:creationId xmlns:a16="http://schemas.microsoft.com/office/drawing/2014/main" id="{B60E2FF2-2DF7-84B0-2E01-B4373D6CF60B}"/>
              </a:ext>
            </a:extLst>
          </p:cNvPr>
          <p:cNvGraphicFramePr>
            <a:graphicFrameLocks noGrp="1"/>
          </p:cNvGraphicFramePr>
          <p:nvPr>
            <p:extLst>
              <p:ext uri="{D42A27DB-BD31-4B8C-83A1-F6EECF244321}">
                <p14:modId xmlns:p14="http://schemas.microsoft.com/office/powerpoint/2010/main" val="264890373"/>
              </p:ext>
            </p:extLst>
          </p:nvPr>
        </p:nvGraphicFramePr>
        <p:xfrm>
          <a:off x="4247109" y="1277010"/>
          <a:ext cx="7772162" cy="3962400"/>
        </p:xfrm>
        <a:graphic>
          <a:graphicData uri="http://schemas.openxmlformats.org/drawingml/2006/table">
            <a:tbl>
              <a:tblPr>
                <a:tableStyleId>{5C22544A-7EE6-4342-B048-85BDC9FD1C3A}</a:tableStyleId>
              </a:tblPr>
              <a:tblGrid>
                <a:gridCol w="3602481">
                  <a:extLst>
                    <a:ext uri="{9D8B030D-6E8A-4147-A177-3AD203B41FA5}">
                      <a16:colId xmlns:a16="http://schemas.microsoft.com/office/drawing/2014/main" val="2024195674"/>
                    </a:ext>
                  </a:extLst>
                </a:gridCol>
                <a:gridCol w="605641">
                  <a:extLst>
                    <a:ext uri="{9D8B030D-6E8A-4147-A177-3AD203B41FA5}">
                      <a16:colId xmlns:a16="http://schemas.microsoft.com/office/drawing/2014/main" val="1882677928"/>
                    </a:ext>
                  </a:extLst>
                </a:gridCol>
                <a:gridCol w="641268">
                  <a:extLst>
                    <a:ext uri="{9D8B030D-6E8A-4147-A177-3AD203B41FA5}">
                      <a16:colId xmlns:a16="http://schemas.microsoft.com/office/drawing/2014/main" val="2708656743"/>
                    </a:ext>
                  </a:extLst>
                </a:gridCol>
                <a:gridCol w="558140">
                  <a:extLst>
                    <a:ext uri="{9D8B030D-6E8A-4147-A177-3AD203B41FA5}">
                      <a16:colId xmlns:a16="http://schemas.microsoft.com/office/drawing/2014/main" val="2157562746"/>
                    </a:ext>
                  </a:extLst>
                </a:gridCol>
                <a:gridCol w="581891">
                  <a:extLst>
                    <a:ext uri="{9D8B030D-6E8A-4147-A177-3AD203B41FA5}">
                      <a16:colId xmlns:a16="http://schemas.microsoft.com/office/drawing/2014/main" val="403862863"/>
                    </a:ext>
                  </a:extLst>
                </a:gridCol>
                <a:gridCol w="570015">
                  <a:extLst>
                    <a:ext uri="{9D8B030D-6E8A-4147-A177-3AD203B41FA5}">
                      <a16:colId xmlns:a16="http://schemas.microsoft.com/office/drawing/2014/main" val="3781692791"/>
                    </a:ext>
                  </a:extLst>
                </a:gridCol>
                <a:gridCol w="629393">
                  <a:extLst>
                    <a:ext uri="{9D8B030D-6E8A-4147-A177-3AD203B41FA5}">
                      <a16:colId xmlns:a16="http://schemas.microsoft.com/office/drawing/2014/main" val="726315463"/>
                    </a:ext>
                  </a:extLst>
                </a:gridCol>
                <a:gridCol w="583333">
                  <a:extLst>
                    <a:ext uri="{9D8B030D-6E8A-4147-A177-3AD203B41FA5}">
                      <a16:colId xmlns:a16="http://schemas.microsoft.com/office/drawing/2014/main" val="1257892354"/>
                    </a:ext>
                  </a:extLst>
                </a:gridCol>
              </a:tblGrid>
              <a:tr h="173990">
                <a:tc>
                  <a:txBody>
                    <a:bodyPr/>
                    <a:lstStyle/>
                    <a:p>
                      <a:pPr algn="ctr">
                        <a:lnSpc>
                          <a:spcPct val="100000"/>
                        </a:lnSpc>
                      </a:pPr>
                      <a:r>
                        <a:rPr lang="hu-HU" sz="2000" kern="150" noProof="0" dirty="0">
                          <a:effectLst/>
                        </a:rPr>
                        <a:t>Fogyatékosság típusa</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r>
                        <a:rPr lang="en-GB" sz="2000" kern="150">
                          <a:effectLst/>
                        </a:rPr>
                        <a:t>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extLst>
                  <a:ext uri="{0D108BD9-81ED-4DB2-BD59-A6C34878D82A}">
                    <a16:rowId xmlns:a16="http://schemas.microsoft.com/office/drawing/2014/main" val="1634950869"/>
                  </a:ext>
                </a:extLst>
              </a:tr>
              <a:tr h="161925">
                <a:tc>
                  <a:txBody>
                    <a:bodyPr/>
                    <a:lstStyle/>
                    <a:p>
                      <a:pPr>
                        <a:lnSpc>
                          <a:spcPct val="100000"/>
                        </a:lnSpc>
                      </a:pPr>
                      <a:r>
                        <a:rPr lang="hu-HU" sz="2000" kern="150" noProof="0" dirty="0">
                          <a:effectLst/>
                        </a:rPr>
                        <a:t>Átmeneti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011172977"/>
                  </a:ext>
                </a:extLst>
              </a:tr>
              <a:tr h="161925">
                <a:tc>
                  <a:txBody>
                    <a:bodyPr/>
                    <a:lstStyle/>
                    <a:p>
                      <a:pPr>
                        <a:lnSpc>
                          <a:spcPct val="100000"/>
                        </a:lnSpc>
                      </a:pPr>
                      <a:r>
                        <a:rPr lang="hu-HU" sz="2000" kern="150" noProof="0" dirty="0">
                          <a:effectLst/>
                        </a:rPr>
                        <a:t>Korból adódó akadály</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4165497774"/>
                  </a:ext>
                </a:extLst>
              </a:tr>
              <a:tr h="161925">
                <a:tc>
                  <a:txBody>
                    <a:bodyPr/>
                    <a:lstStyle/>
                    <a:p>
                      <a:pPr>
                        <a:lnSpc>
                          <a:spcPct val="100000"/>
                        </a:lnSpc>
                      </a:pPr>
                      <a:r>
                        <a:rPr lang="hu-HU" sz="2000" kern="150" noProof="0" dirty="0">
                          <a:effectLst/>
                        </a:rPr>
                        <a:t>Látás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4088421779"/>
                  </a:ext>
                </a:extLst>
              </a:tr>
              <a:tr h="161925">
                <a:tc>
                  <a:txBody>
                    <a:bodyPr/>
                    <a:lstStyle/>
                    <a:p>
                      <a:pPr>
                        <a:lnSpc>
                          <a:spcPct val="100000"/>
                        </a:lnSpc>
                      </a:pPr>
                      <a:r>
                        <a:rPr lang="hu-HU" sz="2000" kern="150" noProof="0" dirty="0">
                          <a:effectLst/>
                        </a:rPr>
                        <a:t>Hallás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200380136"/>
                  </a:ext>
                </a:extLst>
              </a:tr>
              <a:tr h="161925">
                <a:tc>
                  <a:txBody>
                    <a:bodyPr/>
                    <a:lstStyle/>
                    <a:p>
                      <a:pPr>
                        <a:lnSpc>
                          <a:spcPct val="100000"/>
                        </a:lnSpc>
                      </a:pPr>
                      <a:r>
                        <a:rPr lang="hu-HU" sz="2000" kern="150" noProof="0" dirty="0">
                          <a:effectLst/>
                        </a:rPr>
                        <a:t>Mozgásszervi</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dirty="0">
                          <a:effectLst/>
                        </a:rPr>
                        <a:t>6%</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978329604"/>
                  </a:ext>
                </a:extLst>
              </a:tr>
              <a:tr h="161925">
                <a:tc>
                  <a:txBody>
                    <a:bodyPr/>
                    <a:lstStyle/>
                    <a:p>
                      <a:pPr>
                        <a:lnSpc>
                          <a:spcPct val="100000"/>
                        </a:lnSpc>
                      </a:pPr>
                      <a:r>
                        <a:rPr lang="hu-HU" sz="2000" kern="150" noProof="0" dirty="0">
                          <a:effectLst/>
                        </a:rPr>
                        <a:t>Többszörös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180745047"/>
                  </a:ext>
                </a:extLst>
              </a:tr>
              <a:tr h="161925">
                <a:tc>
                  <a:txBody>
                    <a:bodyPr/>
                    <a:lstStyle/>
                    <a:p>
                      <a:pPr>
                        <a:lnSpc>
                          <a:spcPct val="100000"/>
                        </a:lnSpc>
                      </a:pPr>
                      <a:r>
                        <a:rPr lang="hu-HU" sz="2000" kern="150" noProof="0" dirty="0">
                          <a:effectLst/>
                        </a:rPr>
                        <a:t>Értelmi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4%</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739951652"/>
                  </a:ext>
                </a:extLst>
              </a:tr>
              <a:tr h="161925">
                <a:tc>
                  <a:txBody>
                    <a:bodyPr/>
                    <a:lstStyle/>
                    <a:p>
                      <a:pPr>
                        <a:lnSpc>
                          <a:spcPct val="100000"/>
                        </a:lnSpc>
                      </a:pPr>
                      <a:r>
                        <a:rPr lang="hu-HU" sz="2000" kern="150" noProof="0" dirty="0">
                          <a:effectLst/>
                        </a:rPr>
                        <a:t>Beszéd</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649734623"/>
                  </a:ext>
                </a:extLst>
              </a:tr>
              <a:tr h="161925">
                <a:tc>
                  <a:txBody>
                    <a:bodyPr/>
                    <a:lstStyle/>
                    <a:p>
                      <a:pPr>
                        <a:lnSpc>
                          <a:spcPct val="100000"/>
                        </a:lnSpc>
                      </a:pPr>
                      <a:r>
                        <a:rPr lang="hu-HU" sz="2000" kern="150" noProof="0" dirty="0">
                          <a:effectLst/>
                        </a:rPr>
                        <a:t>Egyéb</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4%</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561971899"/>
                  </a:ext>
                </a:extLst>
              </a:tr>
              <a:tr h="161925">
                <a:tc>
                  <a:txBody>
                    <a:bodyPr/>
                    <a:lstStyle/>
                    <a:p>
                      <a:pPr>
                        <a:lnSpc>
                          <a:spcPct val="100000"/>
                        </a:lnSpc>
                      </a:pPr>
                      <a:r>
                        <a:rPr lang="hu-HU" sz="2000" kern="150" noProof="0" dirty="0">
                          <a:effectLst/>
                        </a:rPr>
                        <a:t>ASD</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7%</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875677048"/>
                  </a:ext>
                </a:extLst>
              </a:tr>
              <a:tr h="161925">
                <a:tc>
                  <a:txBody>
                    <a:bodyPr/>
                    <a:lstStyle/>
                    <a:p>
                      <a:pPr>
                        <a:lnSpc>
                          <a:spcPct val="100000"/>
                        </a:lnSpc>
                      </a:pPr>
                      <a:r>
                        <a:rPr lang="hu-HU" sz="2000" kern="150" noProof="0" dirty="0">
                          <a:effectLst/>
                        </a:rPr>
                        <a:t>Pszichoszociális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0%</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30%</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895271537"/>
                  </a:ext>
                </a:extLst>
              </a:tr>
              <a:tr h="161925">
                <a:tc>
                  <a:txBody>
                    <a:bodyPr/>
                    <a:lstStyle/>
                    <a:p>
                      <a:pPr>
                        <a:lnSpc>
                          <a:spcPct val="100000"/>
                        </a:lnSpc>
                      </a:pPr>
                      <a:r>
                        <a:rPr lang="hu-HU" sz="2000" kern="150" noProof="0" dirty="0">
                          <a:effectLst/>
                        </a:rPr>
                        <a:t>Minden típus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25%</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41%</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315862881"/>
                  </a:ext>
                </a:extLst>
              </a:tr>
            </a:tbl>
          </a:graphicData>
        </a:graphic>
      </p:graphicFrame>
    </p:spTree>
    <p:extLst>
      <p:ext uri="{BB962C8B-B14F-4D97-AF65-F5344CB8AC3E}">
        <p14:creationId xmlns:p14="http://schemas.microsoft.com/office/powerpoint/2010/main" val="3279057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56937" y="1977007"/>
            <a:ext cx="11468099" cy="3171989"/>
          </a:xfrm>
        </p:spPr>
        <p:txBody>
          <a:bodyPr>
            <a:noAutofit/>
          </a:bodyPr>
          <a:lstStyle/>
          <a:p>
            <a:pPr algn="l">
              <a:lnSpc>
                <a:spcPts val="2700"/>
              </a:lnSpc>
            </a:pPr>
            <a:r>
              <a:rPr lang="hu-HU" sz="2600" kern="100" dirty="0">
                <a:latin typeface="Calibri" panose="020F0502020204030204" pitchFamily="34" charset="0"/>
              </a:rPr>
              <a:t>A turizmus fontos része a (fogyatékossággal élő) emberek életének – 61%-</a:t>
            </a:r>
            <a:r>
              <a:rPr lang="hu-HU" sz="2600" kern="100" dirty="0" err="1">
                <a:latin typeface="Calibri" panose="020F0502020204030204" pitchFamily="34" charset="0"/>
              </a:rPr>
              <a:t>uk</a:t>
            </a:r>
            <a:r>
              <a:rPr lang="hu-HU" sz="2600" kern="100" dirty="0">
                <a:latin typeface="Calibri" panose="020F0502020204030204" pitchFamily="34" charset="0"/>
              </a:rPr>
              <a:t> jelölte meg az 5-7-es értékelést. A válaszadók 23%-a számára a turizmus kevésbé fontos (1-3-as értékelés). A válaszadók 64%-a (5-7-es értékelések) úgy véli, hogy a turizmus jelentősen befolyásolja a jólétüket. Minden negyedik válaszadónak más a véleménye (24% az 1-3-as értékeléseknél)</a:t>
            </a:r>
            <a:br>
              <a:rPr lang="hu-HU" sz="2600" kern="100" dirty="0">
                <a:latin typeface="Calibri" panose="020F0502020204030204" pitchFamily="34" charset="0"/>
              </a:rPr>
            </a:br>
            <a:r>
              <a:rPr lang="hu-HU" sz="2600" kern="100" dirty="0">
                <a:latin typeface="Calibri" panose="020F0502020204030204" pitchFamily="34" charset="0"/>
              </a:rPr>
              <a:t>A válaszadók több mint ¾-e (77% az 5-7-es értékelésekkel) állítja, hogy a turizmussal kapcsolatos élmények boldogabbá teszik őket. A válaszadók 52%-a jelölte meg a 7-es értékelést – a lehető legmagasabb értékelést. Mindössze 14%-</a:t>
            </a:r>
            <a:r>
              <a:rPr lang="hu-HU" sz="2600" kern="100" dirty="0" err="1">
                <a:latin typeface="Calibri" panose="020F0502020204030204" pitchFamily="34" charset="0"/>
              </a:rPr>
              <a:t>uk</a:t>
            </a:r>
            <a:r>
              <a:rPr lang="hu-HU" sz="2600" kern="100" dirty="0">
                <a:latin typeface="Calibri" panose="020F0502020204030204" pitchFamily="34" charset="0"/>
              </a:rPr>
              <a:t> nem ért egyet (1-3 közötti értékek</a:t>
            </a:r>
            <a:r>
              <a:rPr lang="en-GB" sz="2600" kern="100" dirty="0">
                <a:latin typeface="Calibri" panose="020F0502020204030204" pitchFamily="34" charset="0"/>
              </a:rPr>
              <a:t>)</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374615"/>
            <a:ext cx="11258073" cy="6023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Turizmus és életminőség</a:t>
            </a:r>
            <a:endParaRPr lang="hu-HU" noProof="0" dirty="0">
              <a:latin typeface="+mn-lt"/>
            </a:endParaRPr>
          </a:p>
        </p:txBody>
      </p:sp>
    </p:spTree>
    <p:extLst>
      <p:ext uri="{BB962C8B-B14F-4D97-AF65-F5344CB8AC3E}">
        <p14:creationId xmlns:p14="http://schemas.microsoft.com/office/powerpoint/2010/main" val="2027283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466962" y="3150637"/>
            <a:ext cx="4085643" cy="1869018"/>
          </a:xfrm>
        </p:spPr>
        <p:txBody>
          <a:bodyPr>
            <a:normAutofit/>
          </a:bodyPr>
          <a:lstStyle/>
          <a:p>
            <a:pPr algn="l"/>
            <a:r>
              <a:rPr lang="hu-HU" sz="2000" kern="100" dirty="0">
                <a:latin typeface="Calibri" panose="020F0502020204030204" pitchFamily="34" charset="0"/>
              </a:rPr>
              <a:t>Kérjük, adja meg, mennyire ért egyet az alábbi állításokkal! Jelölje az 1-est, ha egyáltalán nem ért egyet, és a 7-est, ha teljesen egyetért az adott állítással! „A turizmusban szerzett tapasztalataim boldogabbá tesznek”</a:t>
            </a:r>
            <a:endParaRPr lang="en-US" sz="20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0"/>
            <a:ext cx="4333637" cy="1657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noProof="0" dirty="0">
                <a:effectLst/>
                <a:latin typeface="Calibri" panose="020F0502020204030204" pitchFamily="34" charset="0"/>
                <a:ea typeface="Calibri" panose="020F0502020204030204" pitchFamily="34" charset="0"/>
              </a:rPr>
              <a:t>A turisztikai élmények hatása a boldogság szintjére</a:t>
            </a:r>
            <a:endParaRPr lang="hu-HU" sz="3600" b="1" noProof="0" dirty="0">
              <a:latin typeface="+mn-lt"/>
            </a:endParaRPr>
          </a:p>
        </p:txBody>
      </p:sp>
      <p:graphicFrame>
        <p:nvGraphicFramePr>
          <p:cNvPr id="11" name="Táblázat 10">
            <a:extLst>
              <a:ext uri="{FF2B5EF4-FFF2-40B4-BE49-F238E27FC236}">
                <a16:creationId xmlns:a16="http://schemas.microsoft.com/office/drawing/2014/main" id="{511EB8FC-3BCB-1AB8-80DC-06E05DE9A835}"/>
              </a:ext>
            </a:extLst>
          </p:cNvPr>
          <p:cNvGraphicFramePr>
            <a:graphicFrameLocks noGrp="1"/>
          </p:cNvGraphicFramePr>
          <p:nvPr>
            <p:extLst>
              <p:ext uri="{D42A27DB-BD31-4B8C-83A1-F6EECF244321}">
                <p14:modId xmlns:p14="http://schemas.microsoft.com/office/powerpoint/2010/main" val="558123094"/>
              </p:ext>
            </p:extLst>
          </p:nvPr>
        </p:nvGraphicFramePr>
        <p:xfrm>
          <a:off x="4714875" y="1294922"/>
          <a:ext cx="7243577" cy="3962400"/>
        </p:xfrm>
        <a:graphic>
          <a:graphicData uri="http://schemas.openxmlformats.org/drawingml/2006/table">
            <a:tbl>
              <a:tblPr>
                <a:tableStyleId>{5C22544A-7EE6-4342-B048-85BDC9FD1C3A}</a:tableStyleId>
              </a:tblPr>
              <a:tblGrid>
                <a:gridCol w="3205967">
                  <a:extLst>
                    <a:ext uri="{9D8B030D-6E8A-4147-A177-3AD203B41FA5}">
                      <a16:colId xmlns:a16="http://schemas.microsoft.com/office/drawing/2014/main" val="628893056"/>
                    </a:ext>
                  </a:extLst>
                </a:gridCol>
                <a:gridCol w="581890">
                  <a:extLst>
                    <a:ext uri="{9D8B030D-6E8A-4147-A177-3AD203B41FA5}">
                      <a16:colId xmlns:a16="http://schemas.microsoft.com/office/drawing/2014/main" val="2280328568"/>
                    </a:ext>
                  </a:extLst>
                </a:gridCol>
                <a:gridCol w="546265">
                  <a:extLst>
                    <a:ext uri="{9D8B030D-6E8A-4147-A177-3AD203B41FA5}">
                      <a16:colId xmlns:a16="http://schemas.microsoft.com/office/drawing/2014/main" val="1167959951"/>
                    </a:ext>
                  </a:extLst>
                </a:gridCol>
                <a:gridCol w="593767">
                  <a:extLst>
                    <a:ext uri="{9D8B030D-6E8A-4147-A177-3AD203B41FA5}">
                      <a16:colId xmlns:a16="http://schemas.microsoft.com/office/drawing/2014/main" val="854470192"/>
                    </a:ext>
                  </a:extLst>
                </a:gridCol>
                <a:gridCol w="570015">
                  <a:extLst>
                    <a:ext uri="{9D8B030D-6E8A-4147-A177-3AD203B41FA5}">
                      <a16:colId xmlns:a16="http://schemas.microsoft.com/office/drawing/2014/main" val="1124820101"/>
                    </a:ext>
                  </a:extLst>
                </a:gridCol>
                <a:gridCol w="570016">
                  <a:extLst>
                    <a:ext uri="{9D8B030D-6E8A-4147-A177-3AD203B41FA5}">
                      <a16:colId xmlns:a16="http://schemas.microsoft.com/office/drawing/2014/main" val="2440753424"/>
                    </a:ext>
                  </a:extLst>
                </a:gridCol>
                <a:gridCol w="605641">
                  <a:extLst>
                    <a:ext uri="{9D8B030D-6E8A-4147-A177-3AD203B41FA5}">
                      <a16:colId xmlns:a16="http://schemas.microsoft.com/office/drawing/2014/main" val="481786025"/>
                    </a:ext>
                  </a:extLst>
                </a:gridCol>
                <a:gridCol w="570016">
                  <a:extLst>
                    <a:ext uri="{9D8B030D-6E8A-4147-A177-3AD203B41FA5}">
                      <a16:colId xmlns:a16="http://schemas.microsoft.com/office/drawing/2014/main" val="3160516656"/>
                    </a:ext>
                  </a:extLst>
                </a:gridCol>
              </a:tblGrid>
              <a:tr h="0">
                <a:tc>
                  <a:txBody>
                    <a:bodyPr/>
                    <a:lstStyle/>
                    <a:p>
                      <a:pPr algn="ctr">
                        <a:lnSpc>
                          <a:spcPct val="100000"/>
                        </a:lnSpc>
                      </a:pPr>
                      <a:r>
                        <a:rPr lang="hu-HU" sz="2000" kern="150" noProof="0" dirty="0">
                          <a:effectLst/>
                        </a:rPr>
                        <a:t>Fogyatékosság típusa</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r>
                        <a:rPr lang="en-GB" sz="2000" kern="150">
                          <a:effectLst/>
                        </a:rPr>
                        <a:t>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extLst>
                  <a:ext uri="{0D108BD9-81ED-4DB2-BD59-A6C34878D82A}">
                    <a16:rowId xmlns:a16="http://schemas.microsoft.com/office/drawing/2014/main" val="1461617849"/>
                  </a:ext>
                </a:extLst>
              </a:tr>
              <a:tr h="161925">
                <a:tc>
                  <a:txBody>
                    <a:bodyPr/>
                    <a:lstStyle/>
                    <a:p>
                      <a:pPr>
                        <a:lnSpc>
                          <a:spcPct val="100000"/>
                        </a:lnSpc>
                      </a:pPr>
                      <a:r>
                        <a:rPr lang="hu-HU" sz="2000" kern="150" noProof="0" dirty="0">
                          <a:effectLst/>
                        </a:rPr>
                        <a:t>Átmeneti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446493724"/>
                  </a:ext>
                </a:extLst>
              </a:tr>
              <a:tr h="161925">
                <a:tc>
                  <a:txBody>
                    <a:bodyPr/>
                    <a:lstStyle/>
                    <a:p>
                      <a:pPr>
                        <a:lnSpc>
                          <a:spcPct val="100000"/>
                        </a:lnSpc>
                      </a:pPr>
                      <a:r>
                        <a:rPr lang="hu-HU" sz="2000" kern="150" noProof="0" dirty="0">
                          <a:effectLst/>
                        </a:rPr>
                        <a:t>Korból adódó akadály</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4%</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9%</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9%</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4222266593"/>
                  </a:ext>
                </a:extLst>
              </a:tr>
              <a:tr h="161925">
                <a:tc>
                  <a:txBody>
                    <a:bodyPr/>
                    <a:lstStyle/>
                    <a:p>
                      <a:pPr>
                        <a:lnSpc>
                          <a:spcPct val="100000"/>
                        </a:lnSpc>
                      </a:pPr>
                      <a:r>
                        <a:rPr lang="hu-HU" sz="2000" kern="150" noProof="0" dirty="0">
                          <a:effectLst/>
                        </a:rPr>
                        <a:t>Látás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649211971"/>
                  </a:ext>
                </a:extLst>
              </a:tr>
              <a:tr h="161925">
                <a:tc>
                  <a:txBody>
                    <a:bodyPr/>
                    <a:lstStyle/>
                    <a:p>
                      <a:pPr>
                        <a:lnSpc>
                          <a:spcPct val="100000"/>
                        </a:lnSpc>
                      </a:pPr>
                      <a:r>
                        <a:rPr lang="hu-HU" sz="2000" kern="150" noProof="0" dirty="0">
                          <a:effectLst/>
                        </a:rPr>
                        <a:t>Hallás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604031250"/>
                  </a:ext>
                </a:extLst>
              </a:tr>
              <a:tr h="161925">
                <a:tc>
                  <a:txBody>
                    <a:bodyPr/>
                    <a:lstStyle/>
                    <a:p>
                      <a:pPr>
                        <a:lnSpc>
                          <a:spcPct val="100000"/>
                        </a:lnSpc>
                      </a:pPr>
                      <a:r>
                        <a:rPr lang="hu-HU" sz="2000" kern="150" noProof="0" dirty="0">
                          <a:effectLst/>
                        </a:rPr>
                        <a:t>Mozgásszervi</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419810135"/>
                  </a:ext>
                </a:extLst>
              </a:tr>
              <a:tr h="161925">
                <a:tc>
                  <a:txBody>
                    <a:bodyPr/>
                    <a:lstStyle/>
                    <a:p>
                      <a:pPr>
                        <a:lnSpc>
                          <a:spcPct val="100000"/>
                        </a:lnSpc>
                      </a:pPr>
                      <a:r>
                        <a:rPr lang="hu-HU" sz="2000" kern="150" noProof="0" dirty="0">
                          <a:effectLst/>
                        </a:rPr>
                        <a:t>Többszörös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084998443"/>
                  </a:ext>
                </a:extLst>
              </a:tr>
              <a:tr h="161925">
                <a:tc>
                  <a:txBody>
                    <a:bodyPr/>
                    <a:lstStyle/>
                    <a:p>
                      <a:pPr>
                        <a:lnSpc>
                          <a:spcPct val="100000"/>
                        </a:lnSpc>
                      </a:pPr>
                      <a:r>
                        <a:rPr lang="hu-HU" sz="2000" kern="150" noProof="0" dirty="0">
                          <a:effectLst/>
                        </a:rPr>
                        <a:t>Értelmi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667785912"/>
                  </a:ext>
                </a:extLst>
              </a:tr>
              <a:tr h="161925">
                <a:tc>
                  <a:txBody>
                    <a:bodyPr/>
                    <a:lstStyle/>
                    <a:p>
                      <a:pPr>
                        <a:lnSpc>
                          <a:spcPct val="100000"/>
                        </a:lnSpc>
                      </a:pPr>
                      <a:r>
                        <a:rPr lang="hu-HU" sz="2000" kern="150" noProof="0" dirty="0">
                          <a:effectLst/>
                        </a:rPr>
                        <a:t>Beszéd</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866436723"/>
                  </a:ext>
                </a:extLst>
              </a:tr>
              <a:tr h="161925">
                <a:tc>
                  <a:txBody>
                    <a:bodyPr/>
                    <a:lstStyle/>
                    <a:p>
                      <a:pPr>
                        <a:lnSpc>
                          <a:spcPct val="100000"/>
                        </a:lnSpc>
                      </a:pPr>
                      <a:r>
                        <a:rPr lang="hu-HU" sz="2000" kern="150" noProof="0" dirty="0">
                          <a:effectLst/>
                        </a:rPr>
                        <a:t>Egyéb</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557506181"/>
                  </a:ext>
                </a:extLst>
              </a:tr>
              <a:tr h="161925">
                <a:tc>
                  <a:txBody>
                    <a:bodyPr/>
                    <a:lstStyle/>
                    <a:p>
                      <a:pPr>
                        <a:lnSpc>
                          <a:spcPct val="100000"/>
                        </a:lnSpc>
                      </a:pPr>
                      <a:r>
                        <a:rPr lang="hu-HU" sz="2000" kern="150" noProof="0" dirty="0">
                          <a:effectLst/>
                        </a:rPr>
                        <a:t>ASD</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720572325"/>
                  </a:ext>
                </a:extLst>
              </a:tr>
              <a:tr h="161925">
                <a:tc>
                  <a:txBody>
                    <a:bodyPr/>
                    <a:lstStyle/>
                    <a:p>
                      <a:pPr>
                        <a:lnSpc>
                          <a:spcPct val="100000"/>
                        </a:lnSpc>
                      </a:pPr>
                      <a:r>
                        <a:rPr lang="hu-HU" sz="2000" kern="150" noProof="0" dirty="0">
                          <a:effectLst/>
                        </a:rPr>
                        <a:t>Pszichoszociális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968967822"/>
                  </a:ext>
                </a:extLst>
              </a:tr>
              <a:tr h="161925">
                <a:tc>
                  <a:txBody>
                    <a:bodyPr/>
                    <a:lstStyle/>
                    <a:p>
                      <a:pPr>
                        <a:lnSpc>
                          <a:spcPct val="100000"/>
                        </a:lnSpc>
                      </a:pPr>
                      <a:r>
                        <a:rPr lang="hu-HU" sz="2000" kern="150" noProof="0" dirty="0">
                          <a:effectLst/>
                        </a:rPr>
                        <a:t>Minden típus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52%</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690499021"/>
                  </a:ext>
                </a:extLst>
              </a:tr>
            </a:tbl>
          </a:graphicData>
        </a:graphic>
      </p:graphicFrame>
    </p:spTree>
    <p:extLst>
      <p:ext uri="{BB962C8B-B14F-4D97-AF65-F5344CB8AC3E}">
        <p14:creationId xmlns:p14="http://schemas.microsoft.com/office/powerpoint/2010/main" val="3511871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90499" y="2986964"/>
            <a:ext cx="4108369" cy="2071700"/>
          </a:xfrm>
        </p:spPr>
        <p:txBody>
          <a:bodyPr>
            <a:noAutofit/>
          </a:bodyPr>
          <a:lstStyle/>
          <a:p>
            <a:pPr algn="l"/>
            <a:r>
              <a:rPr lang="hu-HU" sz="2000" kern="100" dirty="0">
                <a:latin typeface="Calibri" panose="020F0502020204030204" pitchFamily="34" charset="0"/>
              </a:rPr>
              <a:t>Kérjük, adja meg, mennyire ért egyet az alábbi állításokkal! Jelölje az 1-est, ha egyáltalán nem ért egyet, és a 7-est, ha teljesen egyetért az adott állítással! „Egyre inkább érdeklődöm a virtuális/digitális turizmusban rejlő lehetőségek iránt”</a:t>
            </a:r>
            <a:endParaRPr lang="en-US" sz="20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90500" y="971144"/>
            <a:ext cx="4268346" cy="18008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spc="-20" noProof="0" dirty="0">
                <a:latin typeface="Calibri" panose="020F0502020204030204" pitchFamily="34" charset="0"/>
              </a:rPr>
              <a:t>A virtuális/digitális turizmus lehetőségei iránti érdeklődés</a:t>
            </a:r>
          </a:p>
        </p:txBody>
      </p:sp>
      <p:graphicFrame>
        <p:nvGraphicFramePr>
          <p:cNvPr id="11" name="Táblázat 10">
            <a:extLst>
              <a:ext uri="{FF2B5EF4-FFF2-40B4-BE49-F238E27FC236}">
                <a16:creationId xmlns:a16="http://schemas.microsoft.com/office/drawing/2014/main" id="{B090C6B2-1DBA-FAEC-6A95-45085338CC67}"/>
              </a:ext>
            </a:extLst>
          </p:cNvPr>
          <p:cNvGraphicFramePr>
            <a:graphicFrameLocks noGrp="1"/>
          </p:cNvGraphicFramePr>
          <p:nvPr>
            <p:extLst>
              <p:ext uri="{D42A27DB-BD31-4B8C-83A1-F6EECF244321}">
                <p14:modId xmlns:p14="http://schemas.microsoft.com/office/powerpoint/2010/main" val="451698669"/>
              </p:ext>
            </p:extLst>
          </p:nvPr>
        </p:nvGraphicFramePr>
        <p:xfrm>
          <a:off x="4458847" y="1277010"/>
          <a:ext cx="7542653" cy="3962400"/>
        </p:xfrm>
        <a:graphic>
          <a:graphicData uri="http://schemas.openxmlformats.org/drawingml/2006/table">
            <a:tbl>
              <a:tblPr>
                <a:tableStyleId>{5C22544A-7EE6-4342-B048-85BDC9FD1C3A}</a:tableStyleId>
              </a:tblPr>
              <a:tblGrid>
                <a:gridCol w="3236363">
                  <a:extLst>
                    <a:ext uri="{9D8B030D-6E8A-4147-A177-3AD203B41FA5}">
                      <a16:colId xmlns:a16="http://schemas.microsoft.com/office/drawing/2014/main" val="2757380964"/>
                    </a:ext>
                  </a:extLst>
                </a:gridCol>
                <a:gridCol w="676894">
                  <a:extLst>
                    <a:ext uri="{9D8B030D-6E8A-4147-A177-3AD203B41FA5}">
                      <a16:colId xmlns:a16="http://schemas.microsoft.com/office/drawing/2014/main" val="1691233302"/>
                    </a:ext>
                  </a:extLst>
                </a:gridCol>
                <a:gridCol w="531864">
                  <a:extLst>
                    <a:ext uri="{9D8B030D-6E8A-4147-A177-3AD203B41FA5}">
                      <a16:colId xmlns:a16="http://schemas.microsoft.com/office/drawing/2014/main" val="1967200007"/>
                    </a:ext>
                  </a:extLst>
                </a:gridCol>
                <a:gridCol w="723900">
                  <a:extLst>
                    <a:ext uri="{9D8B030D-6E8A-4147-A177-3AD203B41FA5}">
                      <a16:colId xmlns:a16="http://schemas.microsoft.com/office/drawing/2014/main" val="3227751045"/>
                    </a:ext>
                  </a:extLst>
                </a:gridCol>
                <a:gridCol w="695325">
                  <a:extLst>
                    <a:ext uri="{9D8B030D-6E8A-4147-A177-3AD203B41FA5}">
                      <a16:colId xmlns:a16="http://schemas.microsoft.com/office/drawing/2014/main" val="2774245865"/>
                    </a:ext>
                  </a:extLst>
                </a:gridCol>
                <a:gridCol w="600075">
                  <a:extLst>
                    <a:ext uri="{9D8B030D-6E8A-4147-A177-3AD203B41FA5}">
                      <a16:colId xmlns:a16="http://schemas.microsoft.com/office/drawing/2014/main" val="2900195721"/>
                    </a:ext>
                  </a:extLst>
                </a:gridCol>
                <a:gridCol w="500258">
                  <a:extLst>
                    <a:ext uri="{9D8B030D-6E8A-4147-A177-3AD203B41FA5}">
                      <a16:colId xmlns:a16="http://schemas.microsoft.com/office/drawing/2014/main" val="1153665921"/>
                    </a:ext>
                  </a:extLst>
                </a:gridCol>
                <a:gridCol w="577974">
                  <a:extLst>
                    <a:ext uri="{9D8B030D-6E8A-4147-A177-3AD203B41FA5}">
                      <a16:colId xmlns:a16="http://schemas.microsoft.com/office/drawing/2014/main" val="2168907475"/>
                    </a:ext>
                  </a:extLst>
                </a:gridCol>
              </a:tblGrid>
              <a:tr h="170815">
                <a:tc>
                  <a:txBody>
                    <a:bodyPr/>
                    <a:lstStyle/>
                    <a:p>
                      <a:pPr algn="ctr">
                        <a:lnSpc>
                          <a:spcPct val="100000"/>
                        </a:lnSpc>
                      </a:pPr>
                      <a:r>
                        <a:rPr lang="hu-HU" sz="2000" kern="150" noProof="0" dirty="0">
                          <a:effectLst/>
                        </a:rPr>
                        <a:t>Fogyatékosság típusa</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r>
                        <a:rPr lang="en-GB" sz="2000" kern="150">
                          <a:effectLst/>
                        </a:rPr>
                        <a:t>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dirty="0">
                          <a:effectLst/>
                        </a:rPr>
                        <a:t>4</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dirty="0">
                          <a:effectLst/>
                        </a:rPr>
                        <a:t>5</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dirty="0">
                          <a:effectLst/>
                        </a:rPr>
                        <a:t>6</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extLst>
                  <a:ext uri="{0D108BD9-81ED-4DB2-BD59-A6C34878D82A}">
                    <a16:rowId xmlns:a16="http://schemas.microsoft.com/office/drawing/2014/main" val="92054602"/>
                  </a:ext>
                </a:extLst>
              </a:tr>
              <a:tr h="161925">
                <a:tc>
                  <a:txBody>
                    <a:bodyPr/>
                    <a:lstStyle/>
                    <a:p>
                      <a:pPr>
                        <a:lnSpc>
                          <a:spcPct val="100000"/>
                        </a:lnSpc>
                      </a:pPr>
                      <a:r>
                        <a:rPr lang="hu-HU" sz="2000" kern="150" noProof="0" dirty="0">
                          <a:effectLst/>
                        </a:rPr>
                        <a:t>Átmeneti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38%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4212764044"/>
                  </a:ext>
                </a:extLst>
              </a:tr>
              <a:tr h="161925">
                <a:tc>
                  <a:txBody>
                    <a:bodyPr/>
                    <a:lstStyle/>
                    <a:p>
                      <a:pPr>
                        <a:lnSpc>
                          <a:spcPct val="100000"/>
                        </a:lnSpc>
                      </a:pPr>
                      <a:r>
                        <a:rPr lang="hu-HU" sz="2000" kern="150" noProof="0" dirty="0">
                          <a:effectLst/>
                        </a:rPr>
                        <a:t>Korból adódó akadály</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49%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4%</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607437787"/>
                  </a:ext>
                </a:extLst>
              </a:tr>
              <a:tr h="161925">
                <a:tc>
                  <a:txBody>
                    <a:bodyPr/>
                    <a:lstStyle/>
                    <a:p>
                      <a:pPr>
                        <a:lnSpc>
                          <a:spcPct val="100000"/>
                        </a:lnSpc>
                      </a:pPr>
                      <a:r>
                        <a:rPr lang="hu-HU" sz="2000" kern="150" noProof="0" dirty="0">
                          <a:effectLst/>
                        </a:rPr>
                        <a:t>Látás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52%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521478708"/>
                  </a:ext>
                </a:extLst>
              </a:tr>
              <a:tr h="161925">
                <a:tc>
                  <a:txBody>
                    <a:bodyPr/>
                    <a:lstStyle/>
                    <a:p>
                      <a:pPr>
                        <a:lnSpc>
                          <a:spcPct val="100000"/>
                        </a:lnSpc>
                      </a:pPr>
                      <a:r>
                        <a:rPr lang="hu-HU" sz="2000" kern="150" noProof="0" dirty="0">
                          <a:effectLst/>
                        </a:rPr>
                        <a:t>Hallás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27%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746066309"/>
                  </a:ext>
                </a:extLst>
              </a:tr>
              <a:tr h="161925">
                <a:tc>
                  <a:txBody>
                    <a:bodyPr/>
                    <a:lstStyle/>
                    <a:p>
                      <a:pPr>
                        <a:lnSpc>
                          <a:spcPct val="100000"/>
                        </a:lnSpc>
                      </a:pPr>
                      <a:r>
                        <a:rPr lang="hu-HU" sz="2000" kern="150" noProof="0" dirty="0">
                          <a:effectLst/>
                        </a:rPr>
                        <a:t>Mozgásszervi</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37%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1250533"/>
                  </a:ext>
                </a:extLst>
              </a:tr>
              <a:tr h="161925">
                <a:tc>
                  <a:txBody>
                    <a:bodyPr/>
                    <a:lstStyle/>
                    <a:p>
                      <a:pPr>
                        <a:lnSpc>
                          <a:spcPct val="100000"/>
                        </a:lnSpc>
                      </a:pPr>
                      <a:r>
                        <a:rPr lang="hu-HU" sz="2000" kern="150" noProof="0" dirty="0">
                          <a:effectLst/>
                        </a:rPr>
                        <a:t>Többszörös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36%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10%</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235405260"/>
                  </a:ext>
                </a:extLst>
              </a:tr>
              <a:tr h="161925">
                <a:tc>
                  <a:txBody>
                    <a:bodyPr/>
                    <a:lstStyle/>
                    <a:p>
                      <a:pPr>
                        <a:lnSpc>
                          <a:spcPct val="100000"/>
                        </a:lnSpc>
                      </a:pPr>
                      <a:r>
                        <a:rPr lang="hu-HU" sz="2000" kern="150" noProof="0" dirty="0">
                          <a:effectLst/>
                        </a:rPr>
                        <a:t>Értelmi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46%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373540004"/>
                  </a:ext>
                </a:extLst>
              </a:tr>
              <a:tr h="161925">
                <a:tc>
                  <a:txBody>
                    <a:bodyPr/>
                    <a:lstStyle/>
                    <a:p>
                      <a:pPr>
                        <a:lnSpc>
                          <a:spcPct val="100000"/>
                        </a:lnSpc>
                      </a:pPr>
                      <a:r>
                        <a:rPr lang="hu-HU" sz="2000" kern="150" noProof="0" dirty="0">
                          <a:effectLst/>
                        </a:rPr>
                        <a:t>Beszéd</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dirty="0">
                          <a:effectLst/>
                        </a:rPr>
                        <a:t>42%</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248229187"/>
                  </a:ext>
                </a:extLst>
              </a:tr>
              <a:tr h="161925">
                <a:tc>
                  <a:txBody>
                    <a:bodyPr/>
                    <a:lstStyle/>
                    <a:p>
                      <a:pPr>
                        <a:lnSpc>
                          <a:spcPct val="100000"/>
                        </a:lnSpc>
                      </a:pPr>
                      <a:r>
                        <a:rPr lang="hu-HU" sz="2000" kern="150" noProof="0" dirty="0">
                          <a:effectLst/>
                        </a:rPr>
                        <a:t>Egyéb</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39%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491018288"/>
                  </a:ext>
                </a:extLst>
              </a:tr>
              <a:tr h="161925">
                <a:tc>
                  <a:txBody>
                    <a:bodyPr/>
                    <a:lstStyle/>
                    <a:p>
                      <a:pPr>
                        <a:lnSpc>
                          <a:spcPct val="100000"/>
                        </a:lnSpc>
                      </a:pPr>
                      <a:r>
                        <a:rPr lang="hu-HU" sz="2000" kern="150" noProof="0" dirty="0">
                          <a:effectLst/>
                        </a:rPr>
                        <a:t>ASD</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34%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450807757"/>
                  </a:ext>
                </a:extLst>
              </a:tr>
              <a:tr h="161925">
                <a:tc>
                  <a:txBody>
                    <a:bodyPr/>
                    <a:lstStyle/>
                    <a:p>
                      <a:pPr>
                        <a:lnSpc>
                          <a:spcPct val="100000"/>
                        </a:lnSpc>
                      </a:pPr>
                      <a:r>
                        <a:rPr lang="hu-HU" sz="2000" kern="150" noProof="0" dirty="0">
                          <a:effectLst/>
                        </a:rPr>
                        <a:t>Pszichoszociális fogyatékosság</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55%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795869632"/>
                  </a:ext>
                </a:extLst>
              </a:tr>
              <a:tr h="161925">
                <a:tc>
                  <a:txBody>
                    <a:bodyPr/>
                    <a:lstStyle/>
                    <a:p>
                      <a:pPr>
                        <a:lnSpc>
                          <a:spcPct val="100000"/>
                        </a:lnSpc>
                      </a:pPr>
                      <a:r>
                        <a:rPr lang="hu-HU" sz="2000" kern="150" noProof="0" dirty="0">
                          <a:effectLst/>
                        </a:rPr>
                        <a:t>Minden típus</a:t>
                      </a:r>
                      <a:endParaRPr lang="hu-HU"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r>
                        <a:rPr lang="en-GB" sz="2000" kern="150">
                          <a:effectLst/>
                        </a:rPr>
                        <a:t>39%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8%</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015902247"/>
                  </a:ext>
                </a:extLst>
              </a:tr>
            </a:tbl>
          </a:graphicData>
        </a:graphic>
      </p:graphicFrame>
    </p:spTree>
    <p:extLst>
      <p:ext uri="{BB962C8B-B14F-4D97-AF65-F5344CB8AC3E}">
        <p14:creationId xmlns:p14="http://schemas.microsoft.com/office/powerpoint/2010/main" val="2891284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28598" y="1914816"/>
            <a:ext cx="11734800" cy="3308060"/>
          </a:xfrm>
        </p:spPr>
        <p:txBody>
          <a:bodyPr>
            <a:noAutofit/>
          </a:bodyPr>
          <a:lstStyle/>
          <a:p>
            <a:pPr algn="l"/>
            <a:r>
              <a:rPr lang="hu-HU" sz="2400" kern="100" dirty="0">
                <a:latin typeface="Calibri" panose="020F0502020204030204" pitchFamily="34" charset="0"/>
              </a:rPr>
              <a:t>A válaszadók 75%-a (1-3. pontszám) nem vett igénybe online turisztikai szolgáltatásokat, például nem „látogatott" meg egy múzeumot online alkalmazás segítségével, vagy nem vett részt virtuális túrákon. Mindössze 17%-</a:t>
            </a:r>
            <a:r>
              <a:rPr lang="hu-HU" sz="2400" kern="100" dirty="0" err="1">
                <a:latin typeface="Calibri" panose="020F0502020204030204" pitchFamily="34" charset="0"/>
              </a:rPr>
              <a:t>uknak</a:t>
            </a:r>
            <a:r>
              <a:rPr lang="hu-HU" sz="2400" kern="100" dirty="0">
                <a:latin typeface="Calibri" panose="020F0502020204030204" pitchFamily="34" charset="0"/>
              </a:rPr>
              <a:t> vannak eltérő tapasztalatai ezen a területen (5-7-es értékelések). A válaszadók mindössze 8%-a (5-7. pontszám) rendelkezik vagy tervezi olyan eszköz beszerzését, amely a virtuális élményeket élvezetesebbé teszi, pl. VR-szemüveg. A válaszadók 88%-a ellenkező véleményen van. Hasonló a helyzet a modern technológiai eszközök használatával (alkalmazások, AR, VR-szemüvegek városlátogatáskor és az utazási élményt megkönnyítő és/vagy javító VR-eszközök) – itt is a válaszadók többsége nem érdeklődik (1-től 3-ig terjedő értékelések 77%-a). A válaszadók mindössze 18%-a használja ezeket az eszközöket (5-7 közötti értékelések</a:t>
            </a:r>
            <a:r>
              <a:rPr lang="en-GB" sz="2400" kern="100" dirty="0">
                <a:latin typeface="Calibri" panose="020F0502020204030204" pitchFamily="34" charset="0"/>
              </a:rPr>
              <a:t>)</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1266508"/>
            <a:ext cx="12192000" cy="5872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spc="-20" noProof="0" dirty="0">
                <a:latin typeface="Calibri" panose="020F0502020204030204" pitchFamily="34" charset="0"/>
              </a:rPr>
              <a:t>Online turisztikai szolgálatások fogyatékossággal élők általi igénybevétele</a:t>
            </a:r>
          </a:p>
        </p:txBody>
      </p:sp>
    </p:spTree>
    <p:extLst>
      <p:ext uri="{BB962C8B-B14F-4D97-AF65-F5344CB8AC3E}">
        <p14:creationId xmlns:p14="http://schemas.microsoft.com/office/powerpoint/2010/main" val="3321934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71156" y="1682796"/>
            <a:ext cx="11849393" cy="3498088"/>
          </a:xfrm>
        </p:spPr>
        <p:txBody>
          <a:bodyPr>
            <a:noAutofit/>
          </a:bodyPr>
          <a:lstStyle/>
          <a:p>
            <a:pPr algn="l">
              <a:lnSpc>
                <a:spcPts val="2200"/>
              </a:lnSpc>
            </a:pPr>
            <a:r>
              <a:rPr lang="hu-HU" sz="2400" kern="100" dirty="0">
                <a:latin typeface="Calibri" panose="020F0502020204030204" pitchFamily="34" charset="0"/>
              </a:rPr>
              <a:t>Nagyon szubjektív érzés: minden válaszadó sajátosan értelmezi a megkülönböztetést.</a:t>
            </a:r>
            <a:br>
              <a:rPr lang="hu-HU" sz="2400" kern="100" dirty="0">
                <a:latin typeface="Calibri" panose="020F0502020204030204" pitchFamily="34" charset="0"/>
              </a:rPr>
            </a:br>
            <a:r>
              <a:rPr lang="hu-HU" sz="2400" kern="100" dirty="0">
                <a:latin typeface="Calibri" panose="020F0502020204030204" pitchFamily="34" charset="0"/>
              </a:rPr>
              <a:t>Nem minden válaszadó válaszolt – csaknem egyharmaduk (340 fő, 29%). Ugyanennyien (340 fő) azt mondták, hogy nem tapasztaltak diszkriminációt. A legnagyobb csoportot azonban azok alkották, akik utazás közben találkoztak diszkriminációval – a válaszadók 42%-a</a:t>
            </a:r>
            <a:br>
              <a:rPr lang="hu-HU" sz="2400" kern="100" dirty="0">
                <a:latin typeface="Calibri" panose="020F0502020204030204" pitchFamily="34" charset="0"/>
              </a:rPr>
            </a:br>
            <a:r>
              <a:rPr lang="hu-HU" sz="2400" kern="100" dirty="0">
                <a:latin typeface="Calibri" panose="020F0502020204030204" pitchFamily="34" charset="0"/>
              </a:rPr>
              <a:t>A diszkriminációról beszámoló személyek le tudták írni, hogy mi volt az: 489 személy adatai, amelyek több szempontból is elemezhetőek. Ezek közül az egyik, hogy megpróbáljuk felmérni, hogy a diszkriminációnak technikai vagy emberi alapja volt-e? Azaz, hogy mennyiben a megfelelő infrastruktúra hiányából, és mennyiben az ügyfélhez (a fogyatékossággal élő személyhez, mint az utazás, szálloda, étterem ügyfeléhez) való szakszerűtlen hozzáállásból, vagy a fogyatékossággal élő emberekkel szembeni nem megfelelő viselkedésből az utazó vagy a turisztikai szolgáltatásokat igénybe vevő többi személy részéről (ugyanabban a szállodában, vonaton, strandon való tartózkodás) fakadt</a:t>
            </a:r>
            <a:r>
              <a:rPr lang="en-GB" sz="2400" kern="100" dirty="0">
                <a:latin typeface="Calibri" panose="020F0502020204030204" pitchFamily="34" charset="0"/>
              </a:rPr>
              <a:t>)</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1038508"/>
            <a:ext cx="12192000" cy="644288"/>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spc="-20" noProof="0" dirty="0">
                <a:latin typeface="Calibri" panose="020F0502020204030204" pitchFamily="34" charset="0"/>
              </a:rPr>
              <a:t> A fogyatékossággal élők utazásaik során tapasztalt megkülönböztetése</a:t>
            </a:r>
          </a:p>
        </p:txBody>
      </p:sp>
    </p:spTree>
    <p:extLst>
      <p:ext uri="{BB962C8B-B14F-4D97-AF65-F5344CB8AC3E}">
        <p14:creationId xmlns:p14="http://schemas.microsoft.com/office/powerpoint/2010/main" val="974208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15538" y="2095043"/>
            <a:ext cx="11760919" cy="3045038"/>
          </a:xfrm>
        </p:spPr>
        <p:txBody>
          <a:bodyPr>
            <a:noAutofit/>
          </a:bodyPr>
          <a:lstStyle/>
          <a:p>
            <a:pPr algn="l"/>
            <a:r>
              <a:rPr lang="hu-HU" sz="2400" kern="100" dirty="0">
                <a:latin typeface="Calibri" panose="020F0502020204030204" pitchFamily="34" charset="0"/>
              </a:rPr>
              <a:t>A megkülönböztetés uralkodó formája a mások által alkalmazott kellemetlen és barátságtalan bánásmód volt, amely gyakran nagyon sértő és megalázó jellegű volt: A válaszok 58%-a, ami a probléma nagyságrendjét mutatja – különösen, ha összehasonlítjuk az építészeti és infrastrukturális akadályokkal, amelyeket a diszkriminációt tapasztaltak 15%-a említett. Ebből a csoportból minden tizedik válaszadó a szolgáltatás megtagadását és a szolgáltatás nyújtásának elmulasztását jelölte meg. Ezek az eredmények azt mutatják, hogy a fogyatékossággal élőkkel szembeni megkülönböztetésnek az utazás során nagyon erős társadalmi alapja van. Nem az építészeti akadályok jelentik a legfőbb akadályt, hanem inkább az empátia hiánya az utazó emberek körében</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06878" y="1181331"/>
            <a:ext cx="11970327" cy="72249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spc="-20" noProof="0" dirty="0">
                <a:latin typeface="Calibri" panose="020F0502020204030204" pitchFamily="34" charset="0"/>
              </a:rPr>
              <a:t> </a:t>
            </a:r>
            <a:r>
              <a:rPr lang="hu-HU" sz="4000" b="1" kern="100" spc="-20" dirty="0">
                <a:latin typeface="Calibri" panose="020F0502020204030204" pitchFamily="34" charset="0"/>
              </a:rPr>
              <a:t>A fogyatékossággal élők utazásaik során tapasztalt megkülönböztetése</a:t>
            </a:r>
          </a:p>
        </p:txBody>
      </p:sp>
    </p:spTree>
    <p:extLst>
      <p:ext uri="{BB962C8B-B14F-4D97-AF65-F5344CB8AC3E}">
        <p14:creationId xmlns:p14="http://schemas.microsoft.com/office/powerpoint/2010/main" val="98844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14313" y="1689993"/>
            <a:ext cx="11763374" cy="3350678"/>
          </a:xfrm>
        </p:spPr>
        <p:txBody>
          <a:bodyPr>
            <a:noAutofit/>
          </a:bodyPr>
          <a:lstStyle/>
          <a:p>
            <a:pPr algn="l">
              <a:lnSpc>
                <a:spcPct val="100000"/>
              </a:lnSpc>
              <a:spcAft>
                <a:spcPts val="800"/>
              </a:spcAft>
            </a:pPr>
            <a:r>
              <a:rPr lang="hu-HU" sz="2400" kern="100" dirty="0">
                <a:latin typeface="Calibri" panose="020F0502020204030204" pitchFamily="34" charset="0"/>
                <a:cs typeface="Calibri" panose="020F0502020204030204" pitchFamily="34" charset="0"/>
              </a:rPr>
              <a:t>A válaszadók jellemzői a következő változókat is magukban foglalták a fogyatékosság típusa szerint:</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 a mindennapi élet korlátai</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 az egyéni mobilitás korlátozása</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 fogyatékosság születéstől fogva</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 az otthonról való kilépés képessége a mindennapi ügyek intézése érdekében</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Az interjúkérdőívekben szereplő valamennyi kérdésre adott válaszokat számokban és százalékokban foglalták össze, hogy a további elemzéseket a létrehozott adatbank segítségével elvégezhessék</a:t>
            </a:r>
            <a:endParaRPr lang="en-GB" sz="24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5932985" y="847720"/>
            <a:ext cx="5629035"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Kutatási módszertan</a:t>
            </a:r>
          </a:p>
        </p:txBody>
      </p:sp>
    </p:spTree>
    <p:extLst>
      <p:ext uri="{BB962C8B-B14F-4D97-AF65-F5344CB8AC3E}">
        <p14:creationId xmlns:p14="http://schemas.microsoft.com/office/powerpoint/2010/main" val="4293714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40814" y="1768081"/>
            <a:ext cx="11484221" cy="3427115"/>
          </a:xfrm>
        </p:spPr>
        <p:txBody>
          <a:bodyPr>
            <a:noAutofit/>
          </a:bodyPr>
          <a:lstStyle/>
          <a:p>
            <a:pPr algn="l">
              <a:lnSpc>
                <a:spcPts val="2400"/>
              </a:lnSpc>
            </a:pPr>
            <a:r>
              <a:rPr lang="hu-HU" sz="2400" kern="100" dirty="0">
                <a:latin typeface="Calibri" panose="020F0502020204030204" pitchFamily="34" charset="0"/>
              </a:rPr>
              <a:t>A válaszadóknak két nyitott kérdést tettek fel:</a:t>
            </a:r>
            <a:br>
              <a:rPr lang="hu-HU" sz="2400" kern="100" dirty="0">
                <a:latin typeface="Calibri" panose="020F0502020204030204" pitchFamily="34" charset="0"/>
              </a:rPr>
            </a:br>
            <a:r>
              <a:rPr lang="hu-HU" sz="2400" kern="100" dirty="0">
                <a:latin typeface="Calibri" panose="020F0502020204030204" pitchFamily="34" charset="0"/>
              </a:rPr>
              <a:t>(1) az Ön tapasztalatai alapján melyik országnak vagy országoknak kellene követnie az országát az akadálymentes turizmus területén? és</a:t>
            </a:r>
            <a:br>
              <a:rPr lang="hu-HU" sz="2400" kern="100" dirty="0">
                <a:latin typeface="Calibri" panose="020F0502020204030204" pitchFamily="34" charset="0"/>
              </a:rPr>
            </a:br>
            <a:r>
              <a:rPr lang="hu-HU" sz="2400" kern="100" dirty="0">
                <a:latin typeface="Calibri" panose="020F0502020204030204" pitchFamily="34" charset="0"/>
              </a:rPr>
              <a:t>(2) mely országokban és/vagy az Ön országában, mely turisztikai célpontokban/vonzerőkben látott jó példákat a fogyatékossággal élők turizmusban való részvételének támogatására? Kérjük, adjon meg egy országot/várost/vonzerőt, jó példát!</a:t>
            </a:r>
            <a:br>
              <a:rPr lang="hu-HU" sz="2400" kern="100" dirty="0">
                <a:latin typeface="Calibri" panose="020F0502020204030204" pitchFamily="34" charset="0"/>
              </a:rPr>
            </a:br>
            <a:r>
              <a:rPr lang="hu-HU" sz="2400" kern="100" dirty="0">
                <a:latin typeface="Calibri" panose="020F0502020204030204" pitchFamily="34" charset="0"/>
              </a:rPr>
              <a:t>A válaszadók mindkét kérdésnél nehezen tudtak példát mondani (45%, illetve 40%) egyetlen példát sem említettek. Az említett országok közül az első három helyezett a következő volt: Hollandia 14%, Németország 7% és Ausztria 5%. A válaszadók viszont jó példákat említettek a fogyatékossággal élő személyek turizmusban való részvételének támogatására Ausztriában (20%), Lengyelországban és Magyarországon (egyenként </a:t>
            </a:r>
            <a:r>
              <a:rPr lang="en-GB" sz="2400" kern="100" dirty="0">
                <a:latin typeface="Calibri" panose="020F0502020204030204" pitchFamily="34" charset="0"/>
              </a:rPr>
              <a:t>4%)</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189714"/>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Jó példaként említett országok és desztinációk</a:t>
            </a:r>
            <a:endParaRPr lang="hu-HU" noProof="0" dirty="0">
              <a:latin typeface="+mn-lt"/>
            </a:endParaRPr>
          </a:p>
        </p:txBody>
      </p:sp>
    </p:spTree>
    <p:extLst>
      <p:ext uri="{BB962C8B-B14F-4D97-AF65-F5344CB8AC3E}">
        <p14:creationId xmlns:p14="http://schemas.microsoft.com/office/powerpoint/2010/main" val="636445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09550" y="2095043"/>
            <a:ext cx="11772899" cy="3047038"/>
          </a:xfrm>
        </p:spPr>
        <p:txBody>
          <a:bodyPr>
            <a:noAutofit/>
          </a:bodyPr>
          <a:lstStyle/>
          <a:p>
            <a:pPr algn="l"/>
            <a:r>
              <a:rPr lang="hu-HU" sz="2400" kern="100" dirty="0">
                <a:latin typeface="Calibri" panose="020F0502020204030204" pitchFamily="34" charset="0"/>
              </a:rPr>
              <a:t>A válaszadók túlnyomó többsége (52%) kijelentette, hogy hajlandó önkéntesként segíteni a fogyatékossággal élők utazásával és turizmusával kapcsolatos tevékenységekben. Minden harmadik válaszadó nem tudta, mit válaszoljon, vagy nem volt biztos abban, hogy megbirkózna-e ilyen tevékenységekkel (33%)</a:t>
            </a:r>
            <a:br>
              <a:rPr lang="hu-HU" sz="2400" kern="100" dirty="0">
                <a:latin typeface="Calibri" panose="020F0502020204030204" pitchFamily="34" charset="0"/>
              </a:rPr>
            </a:br>
            <a:r>
              <a:rPr lang="hu-HU" sz="2400" kern="100" dirty="0">
                <a:latin typeface="Calibri" panose="020F0502020204030204" pitchFamily="34" charset="0"/>
              </a:rPr>
              <a:t>A válaszadók teljes csoportja támogatja, hogy a felsőoktatásban a turizmussal kapcsolatos tantárgyak tantervében figyelembe vegyék a fogyatékossággal élők turizmusának sajátosságait, problémáit és lehetséges megoldásait (97%). Ugyanez az arány úgy véli, hogy hasznos lenne, ha az egyetemi oktatási anyagokat online elérhetővé tennék, hogy növeljék a fogyatékossággal élők számára elérhető ismereteket a turizmusról</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1181331"/>
            <a:ext cx="12192000" cy="79847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Önkéntes munka és képzés a fogyatékossággal élők turizmusa terén</a:t>
            </a:r>
            <a:endParaRPr lang="hu-HU" sz="1050" noProof="0" dirty="0">
              <a:latin typeface="+mn-lt"/>
            </a:endParaRPr>
          </a:p>
        </p:txBody>
      </p:sp>
    </p:spTree>
    <p:extLst>
      <p:ext uri="{BB962C8B-B14F-4D97-AF65-F5344CB8AC3E}">
        <p14:creationId xmlns:p14="http://schemas.microsoft.com/office/powerpoint/2010/main" val="2072413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00028" y="2427940"/>
            <a:ext cx="4371972" cy="2595528"/>
          </a:xfrm>
        </p:spPr>
        <p:txBody>
          <a:bodyPr>
            <a:normAutofit/>
          </a:bodyPr>
          <a:lstStyle/>
          <a:p>
            <a:pPr algn="l"/>
            <a:r>
              <a:rPr lang="hu-HU" sz="2600" kern="100" dirty="0">
                <a:latin typeface="Calibri" panose="020F0502020204030204" pitchFamily="34" charset="0"/>
              </a:rPr>
              <a:t>A kutatás lehetővé tette az akadálymentes turizmus fejlesztésével kapcsolatos főbb kihívások feltárását, valamint a fejlesztésre vonatkozó ajánlások megfogalmazását</a:t>
            </a:r>
            <a:endParaRPr lang="en-US"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6532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6000" b="1" noProof="0" dirty="0">
                <a:latin typeface="+mn-lt"/>
              </a:rPr>
              <a:t>A fogyatékossággal élők utazási szokásai – összefoglalás</a:t>
            </a:r>
            <a:endParaRPr lang="hu-HU" noProof="0" dirty="0">
              <a:latin typeface="+mn-lt"/>
            </a:endParaRPr>
          </a:p>
        </p:txBody>
      </p:sp>
      <p:sp>
        <p:nvSpPr>
          <p:cNvPr id="11" name="Rectangle 2">
            <a:extLst>
              <a:ext uri="{FF2B5EF4-FFF2-40B4-BE49-F238E27FC236}">
                <a16:creationId xmlns:a16="http://schemas.microsoft.com/office/drawing/2014/main" id="{008B52E4-A8AD-821E-2E7F-7D08E5613B92}"/>
              </a:ext>
            </a:extLst>
          </p:cNvPr>
          <p:cNvSpPr>
            <a:spLocks noChangeArrowheads="1"/>
          </p:cNvSpPr>
          <p:nvPr/>
        </p:nvSpPr>
        <p:spPr bwMode="auto">
          <a:xfrm>
            <a:off x="4858738" y="19707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graphicFrame>
        <p:nvGraphicFramePr>
          <p:cNvPr id="12" name="Diagram 11">
            <a:extLst>
              <a:ext uri="{FF2B5EF4-FFF2-40B4-BE49-F238E27FC236}">
                <a16:creationId xmlns:a16="http://schemas.microsoft.com/office/drawing/2014/main" id="{7F6F46F1-F0E6-85DE-0BE5-32C247DB02FE}"/>
              </a:ext>
            </a:extLst>
          </p:cNvPr>
          <p:cNvGraphicFramePr>
            <a:graphicFrameLocks/>
          </p:cNvGraphicFramePr>
          <p:nvPr>
            <p:extLst>
              <p:ext uri="{D42A27DB-BD31-4B8C-83A1-F6EECF244321}">
                <p14:modId xmlns:p14="http://schemas.microsoft.com/office/powerpoint/2010/main" val="1380018424"/>
              </p:ext>
            </p:extLst>
          </p:nvPr>
        </p:nvGraphicFramePr>
        <p:xfrm>
          <a:off x="4726379" y="1825619"/>
          <a:ext cx="7110503" cy="341379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873614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85734" y="1786584"/>
            <a:ext cx="11820528" cy="3405498"/>
          </a:xfrm>
        </p:spPr>
        <p:txBody>
          <a:bodyPr>
            <a:noAutofit/>
          </a:bodyPr>
          <a:lstStyle/>
          <a:p>
            <a:pPr algn="l">
              <a:lnSpc>
                <a:spcPts val="2400"/>
              </a:lnSpc>
            </a:pPr>
            <a:r>
              <a:rPr lang="hu-HU" sz="2400" kern="100" dirty="0">
                <a:latin typeface="Calibri" panose="020F0502020204030204" pitchFamily="34" charset="0"/>
                <a:cs typeface="Arial" panose="020B0604020202020204" pitchFamily="34" charset="0"/>
              </a:rPr>
              <a:t>Infrastrukturális és létesítménybeli akadályok: nem megfelelő fizikai infrastruktúra (az desztinációk még mindig nem rendelkeznek alapvető akadálymentesítési funkciókkal, mint például rámpák, liftek, akadálymentes mosdók és széles ajtók), közlekedési akadályok (a tömegközlekedés, a taxik, a bérelt járművek gyakran nem rendelkeznek a fogyatékossággal élők számára szükséges alkalmazkodással)</a:t>
            </a:r>
            <a:br>
              <a:rPr lang="hu-HU" sz="2400" kern="100" dirty="0">
                <a:latin typeface="Calibri" panose="020F0502020204030204" pitchFamily="34" charset="0"/>
                <a:cs typeface="Arial" panose="020B0604020202020204" pitchFamily="34" charset="0"/>
              </a:rPr>
            </a:br>
            <a:r>
              <a:rPr lang="hu-HU" sz="2400" kern="100" dirty="0">
                <a:latin typeface="Calibri" panose="020F0502020204030204" pitchFamily="34" charset="0"/>
                <a:cs typeface="Arial" panose="020B0604020202020204" pitchFamily="34" charset="0"/>
              </a:rPr>
              <a:t>Számos technológiai akadály: a segédtechnológiák hiánya (nem minden desztináció rendelkezik a szükséges segédtechnológiákkal, mint például hallóhurokkal, képernyőolvasókkal vagy a hozzáférhetőséget javító mobilalkalmazásokkal), digitális szakadék (a segédtechnológiákhoz való hozzáférés és azok ismerete nagyon eltérő lehet, és egyes fogyatékossággal élő személyek nem rendelkeznek az ezen eszközök hatékony használatához szükséges erőforrásokkal vagy ismeretekkel</a:t>
            </a:r>
            <a:r>
              <a:rPr lang="en-GB" sz="2400" kern="100" dirty="0">
                <a:latin typeface="Calibri" panose="020F0502020204030204" pitchFamily="34" charset="0"/>
                <a:cs typeface="Arial" panose="020B0604020202020204" pitchFamily="34" charset="0"/>
              </a:rPr>
              <a:t>)</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6052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utazási szokásai – összefoglalás</a:t>
            </a:r>
            <a:endParaRPr lang="hu-HU" sz="1050" noProof="0" dirty="0">
              <a:latin typeface="+mn-lt"/>
            </a:endParaRPr>
          </a:p>
        </p:txBody>
      </p:sp>
    </p:spTree>
    <p:extLst>
      <p:ext uri="{BB962C8B-B14F-4D97-AF65-F5344CB8AC3E}">
        <p14:creationId xmlns:p14="http://schemas.microsoft.com/office/powerpoint/2010/main" val="2425051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99053" y="2095044"/>
            <a:ext cx="11992947" cy="2927716"/>
          </a:xfrm>
        </p:spPr>
        <p:txBody>
          <a:bodyPr>
            <a:noAutofit/>
          </a:bodyPr>
          <a:lstStyle/>
          <a:p>
            <a:pPr algn="l"/>
            <a:r>
              <a:rPr lang="hu-HU" sz="2600" kern="100" dirty="0">
                <a:latin typeface="Calibri" panose="020F0502020204030204" pitchFamily="34" charset="0"/>
              </a:rPr>
              <a:t>Információs és kommunikációs nehézségek: információhiány (gyakran nem áll rendelkezésre elegendő információ az desztinációk, szálláshelyek és látnivalók megközelíthetőségéről. Ez megnehezíti a fogyatékossággal élő utazók számára, hogy magabiztosan tervezzék meg utazásukat), nem hozzáférhető weboldalak és foglalási rendszerek (számos, a turizmussal kapcsolatos weboldal és online foglalási rendszer nem az akadálymentesség figyelembevételével készült, így a látási vagy kognitív károsodással élő személyek nehezen tudják használni azokat), az információátadás formája (az érzékszervi fogyatékossággal élő, pl. vak, siket emberek igényeihez igazított</a:t>
            </a:r>
            <a:r>
              <a:rPr lang="en-GB" sz="2600" kern="100" dirty="0">
                <a:latin typeface="Calibri" panose="020F0502020204030204" pitchFamily="34" charset="0"/>
              </a:rPr>
              <a:t>)</a:t>
            </a:r>
            <a:endParaRPr lang="en-US"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025532"/>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utazási szokásai – összefoglalás</a:t>
            </a:r>
            <a:endParaRPr lang="hu-HU" sz="1050" noProof="0" dirty="0">
              <a:latin typeface="+mn-lt"/>
            </a:endParaRPr>
          </a:p>
        </p:txBody>
      </p:sp>
    </p:spTree>
    <p:extLst>
      <p:ext uri="{BB962C8B-B14F-4D97-AF65-F5344CB8AC3E}">
        <p14:creationId xmlns:p14="http://schemas.microsoft.com/office/powerpoint/2010/main" val="3022550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39486" y="1750382"/>
            <a:ext cx="11913022" cy="3524931"/>
          </a:xfrm>
        </p:spPr>
        <p:txBody>
          <a:bodyPr>
            <a:noAutofit/>
          </a:bodyPr>
          <a:lstStyle/>
          <a:p>
            <a:pPr algn="l">
              <a:lnSpc>
                <a:spcPts val="2400"/>
              </a:lnSpc>
            </a:pPr>
            <a:r>
              <a:rPr lang="hu-HU" sz="2400" kern="100" dirty="0">
                <a:latin typeface="Calibri" panose="020F0502020204030204" pitchFamily="34" charset="0"/>
                <a:cs typeface="Arial" panose="020B0604020202020204" pitchFamily="34" charset="0"/>
              </a:rPr>
              <a:t>Attitűdbeli akadályok: a tudatosság és a képzés hiánya (az idegenforgalmi személyzet és a szolgáltatók gyakran nem ismerik és nem képzik ki magukat arra vonatkozóan, hogy hogyan segítsenek a fogyatékossággal élő utazóknak; ez nem szándékos megkülönböztetéshez és nem megfelelő szolgáltatáshoz vezethet), negatív hozzáállás (a fogyatékossággal élő személyekkel kapcsolatos sztereotípiák és negatív hozzáállás barátságtalan környezetet teremthet és visszatarthatja az utazástól), ami a megkülönböztetés érzéséhez vezethet.</a:t>
            </a:r>
            <a:br>
              <a:rPr lang="hu-HU" sz="2400" kern="100" dirty="0">
                <a:latin typeface="Calibri" panose="020F0502020204030204" pitchFamily="34" charset="0"/>
                <a:cs typeface="Arial" panose="020B0604020202020204" pitchFamily="34" charset="0"/>
              </a:rPr>
            </a:br>
            <a:r>
              <a:rPr lang="hu-HU" sz="2400" kern="100" dirty="0">
                <a:latin typeface="Calibri" panose="020F0502020204030204" pitchFamily="34" charset="0"/>
                <a:cs typeface="Arial" panose="020B0604020202020204" pitchFamily="34" charset="0"/>
              </a:rPr>
              <a:t>gazdasági akadályok, mint nehézségek: magasabb költségek (mivel speciális felszerelésekre, szolgáltatásokra vagy szállásokra van szükség, amelyekre a szokásos utasbiztosítások nem feltétlenül nyújtanak fedezetet), korlátozott finanszírozás és beruházások (gyakran nem áll rendelkezésre elegendő finanszírozás és beruházás az akadálymentes turisztikai infrastruktúrába és szolgáltatásokba</a:t>
            </a:r>
            <a:r>
              <a:rPr lang="en-GB" sz="2400" kern="100" dirty="0">
                <a:latin typeface="Calibri" panose="020F0502020204030204" pitchFamily="34" charset="0"/>
                <a:cs typeface="Arial" panose="020B0604020202020204" pitchFamily="34" charset="0"/>
              </a:rPr>
              <a:t>)</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1" y="999545"/>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utazási szokásai – összefoglalás</a:t>
            </a:r>
            <a:endParaRPr lang="hu-HU" sz="1050" noProof="0" dirty="0">
              <a:latin typeface="+mn-lt"/>
            </a:endParaRPr>
          </a:p>
        </p:txBody>
      </p:sp>
    </p:spTree>
    <p:extLst>
      <p:ext uri="{BB962C8B-B14F-4D97-AF65-F5344CB8AC3E}">
        <p14:creationId xmlns:p14="http://schemas.microsoft.com/office/powerpoint/2010/main" val="3143957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55114" y="1870998"/>
            <a:ext cx="11369921" cy="3331334"/>
          </a:xfrm>
        </p:spPr>
        <p:txBody>
          <a:bodyPr>
            <a:noAutofit/>
          </a:bodyPr>
          <a:lstStyle/>
          <a:p>
            <a:pPr algn="l"/>
            <a:r>
              <a:rPr lang="hu-HU" sz="2600" kern="100" dirty="0">
                <a:latin typeface="Calibri" panose="020F0502020204030204" pitchFamily="34" charset="0"/>
              </a:rPr>
              <a:t>A szakpolitika és a szabályozás helyi és globális szinten is meghatározza a turizmus fejlődését, és olyan kihívásokat okoz, mint például: következetlen szabványok (a hozzáférhetőségi szabványok és előírások országonként és régiónként nagyon eltérőek, ami az utazók számára következetlen élményeket eredményez).</a:t>
            </a:r>
            <a:br>
              <a:rPr lang="hu-HU" sz="2600" kern="100" dirty="0">
                <a:latin typeface="Calibri" panose="020F0502020204030204" pitchFamily="34" charset="0"/>
              </a:rPr>
            </a:br>
            <a:r>
              <a:rPr lang="hu-HU" sz="2600" kern="100" dirty="0">
                <a:latin typeface="Calibri" panose="020F0502020204030204" pitchFamily="34" charset="0"/>
              </a:rPr>
              <a:t>A nemzetközi szabványoknak, például a fogyatékossággal élő amerikaiakról szóló törvénynek (ADA) vagy az európai akadálymentesítési törvénynek való megfelelés nem egységes), végrehajtási problémák (még ott is, ahol léteznek törvények és előírások, a végrehajtás gyenge lehet, ami az akadálymentesítés hiányos végrehajtásához és karbantartásához vezet</a:t>
            </a:r>
            <a:r>
              <a:rPr lang="en-GB" sz="2600" kern="100" dirty="0">
                <a:latin typeface="Calibri" panose="020F0502020204030204" pitchFamily="34" charset="0"/>
              </a:rPr>
              <a:t>)</a:t>
            </a:r>
            <a:endParaRPr lang="en-US"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072526"/>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utazási szokásai – összefoglalás</a:t>
            </a:r>
            <a:endParaRPr lang="hu-HU" sz="1050" noProof="0" dirty="0">
              <a:latin typeface="+mn-lt"/>
            </a:endParaRPr>
          </a:p>
        </p:txBody>
      </p:sp>
    </p:spTree>
    <p:extLst>
      <p:ext uri="{BB962C8B-B14F-4D97-AF65-F5344CB8AC3E}">
        <p14:creationId xmlns:p14="http://schemas.microsoft.com/office/powerpoint/2010/main" val="1332843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79652" y="2490104"/>
            <a:ext cx="3409951" cy="1877791"/>
          </a:xfrm>
        </p:spPr>
        <p:txBody>
          <a:bodyPr>
            <a:normAutofit/>
          </a:bodyPr>
          <a:lstStyle/>
          <a:p>
            <a:pPr algn="l"/>
            <a:r>
              <a:rPr lang="hu-HU" sz="2600" kern="100" dirty="0">
                <a:latin typeface="Calibri" panose="020F0502020204030204" pitchFamily="34" charset="0"/>
              </a:rPr>
              <a:t>E kihívások leküzdéséhez sokoldalú megközelítésre van szükség</a:t>
            </a:r>
            <a:endParaRPr lang="en-US"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055305"/>
            <a:ext cx="11258073" cy="6695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utazási szokásai – összefoglalás</a:t>
            </a:r>
            <a:endParaRPr lang="hu-HU" sz="1050" noProof="0" dirty="0">
              <a:latin typeface="+mn-lt"/>
            </a:endParaRPr>
          </a:p>
        </p:txBody>
      </p:sp>
      <p:sp>
        <p:nvSpPr>
          <p:cNvPr id="11" name="Rectangle 2">
            <a:extLst>
              <a:ext uri="{FF2B5EF4-FFF2-40B4-BE49-F238E27FC236}">
                <a16:creationId xmlns:a16="http://schemas.microsoft.com/office/drawing/2014/main" id="{3BCC8536-81AD-CCAB-DF05-3844407C123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graphicFrame>
        <p:nvGraphicFramePr>
          <p:cNvPr id="14" name="Diagram 13">
            <a:extLst>
              <a:ext uri="{FF2B5EF4-FFF2-40B4-BE49-F238E27FC236}">
                <a16:creationId xmlns:a16="http://schemas.microsoft.com/office/drawing/2014/main" id="{4F81DBA4-DE46-C424-EE13-7E3331515D42}"/>
              </a:ext>
            </a:extLst>
          </p:cNvPr>
          <p:cNvGraphicFramePr>
            <a:graphicFrameLocks/>
          </p:cNvGraphicFramePr>
          <p:nvPr>
            <p:extLst>
              <p:ext uri="{D42A27DB-BD31-4B8C-83A1-F6EECF244321}">
                <p14:modId xmlns:p14="http://schemas.microsoft.com/office/powerpoint/2010/main" val="1668470812"/>
              </p:ext>
            </p:extLst>
          </p:nvPr>
        </p:nvGraphicFramePr>
        <p:xfrm>
          <a:off x="4275117" y="1724817"/>
          <a:ext cx="6887688" cy="346531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73171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85738" y="1921798"/>
            <a:ext cx="11820524" cy="3263396"/>
          </a:xfrm>
        </p:spPr>
        <p:txBody>
          <a:bodyPr>
            <a:noAutofit/>
          </a:bodyPr>
          <a:lstStyle/>
          <a:p>
            <a:pPr algn="l">
              <a:lnSpc>
                <a:spcPts val="2400"/>
              </a:lnSpc>
            </a:pPr>
            <a:r>
              <a:rPr lang="en-GB" sz="2600" kern="100" dirty="0">
                <a:latin typeface="Calibri" panose="020F0502020204030204" pitchFamily="34" charset="0"/>
                <a:cs typeface="Arial" panose="020B0604020202020204" pitchFamily="34" charset="0"/>
              </a:rPr>
              <a:t>Action </a:t>
            </a:r>
            <a:r>
              <a:rPr lang="hu-HU" sz="2600" kern="100" dirty="0">
                <a:latin typeface="Calibri" panose="020F0502020204030204" pitchFamily="34" charset="0"/>
                <a:cs typeface="Arial" panose="020B0604020202020204" pitchFamily="34" charset="0"/>
              </a:rPr>
              <a:t>Több szinten is szükség van cselekvésre: infrastrukturális beruházások (a kormányok és a magánszektorok fektessenek be az akadálymentes infrastruktúrába és közlekedésbe), képzési és tudatosságnövelő programok (a turisztikai szakemberek képzése az akadálymentesítésről és a befogadásról), szakpolitikai harmonizáció és végrehajtás (következetes és világszerte érvényesített akadálymentesítési szabványok), befogadó tervezés és technológia (akadálymentes weboldalak, alkalmazások és technológiák fejlesztése és támogatása), hozzáférhető tájékoztatás (részletes, hozzáférhető információk nyújtása az utazási lehetőségekről és szálláshelyekről). E kihívások kezelésével a turisztikai ágazat inkluzívabbá válhat, biztosítva, hogy képességeiktől függetlenül mindenki élvezhesse az utazási élményeket</a:t>
            </a:r>
            <a:endParaRPr lang="en-GB" sz="2600" kern="100" dirty="0">
              <a:latin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030629"/>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utazási szokásai – összefoglalás</a:t>
            </a:r>
            <a:endParaRPr lang="hu-HU" sz="1050" noProof="0" dirty="0">
              <a:latin typeface="+mn-lt"/>
            </a:endParaRPr>
          </a:p>
        </p:txBody>
      </p:sp>
    </p:spTree>
    <p:extLst>
      <p:ext uri="{BB962C8B-B14F-4D97-AF65-F5344CB8AC3E}">
        <p14:creationId xmlns:p14="http://schemas.microsoft.com/office/powerpoint/2010/main" val="197408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66698" y="1979803"/>
            <a:ext cx="11658600" cy="3078859"/>
          </a:xfrm>
        </p:spPr>
        <p:txBody>
          <a:bodyPr>
            <a:noAutofit/>
          </a:bodyPr>
          <a:lstStyle/>
          <a:p>
            <a:pPr algn="l"/>
            <a:r>
              <a:rPr lang="hu-HU" sz="2400" kern="100" dirty="0">
                <a:latin typeface="Calibri" panose="020F0502020204030204" pitchFamily="34" charset="0"/>
                <a:cs typeface="Calibri" panose="020F0502020204030204" pitchFamily="34" charset="0"/>
              </a:rPr>
              <a:t>A válaszadók csoportjában (n=1 175) a nők kis többségben voltak (54%), szemben a férfiak 43%-ával – néhányan nem kívántak válaszolni. A mindennapi működésben jelentkező korlátozások önleírása a következő: „kissé korlátozott vagyok a mindennapi tevékenységeimben” és „időnként segítségre van szükségem a mindennapi tevékenységekhez”, a férfiak kis csoportja (7%) és a nők (5%) „állandó felügyeletre szorul”.</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A résztvevők legnagyobb csoportja „minden közlekedési eszközzel segítség nélkül tud közlekedni" (36%) és "segítségre van szükségem a tömegközlekedési eszközökön való közlekedéshez” (31%). A férfiak közel fele (49%) és a nők közel fele (47%) jelezte, hogy fogyatékossága születésétől fogva áll fenn</a:t>
            </a:r>
            <a:endParaRPr lang="en-GB" sz="24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válaszadók jellemzői</a:t>
            </a:r>
          </a:p>
        </p:txBody>
      </p:sp>
    </p:spTree>
    <p:extLst>
      <p:ext uri="{BB962C8B-B14F-4D97-AF65-F5344CB8AC3E}">
        <p14:creationId xmlns:p14="http://schemas.microsoft.com/office/powerpoint/2010/main" val="10996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87558" y="1351522"/>
            <a:ext cx="6816999" cy="2449720"/>
          </a:xfrm>
        </p:spPr>
        <p:txBody>
          <a:bodyPr>
            <a:noAutofit/>
          </a:bodyPr>
          <a:lstStyle/>
          <a:p>
            <a:pPr algn="l">
              <a:lnSpc>
                <a:spcPts val="2000"/>
              </a:lnSpc>
            </a:pPr>
            <a:r>
              <a:rPr lang="hu-HU" sz="2200" kern="100" dirty="0">
                <a:latin typeface="Calibri" panose="020F0502020204030204" pitchFamily="34" charset="0"/>
                <a:cs typeface="Calibri" panose="020F0502020204030204" pitchFamily="34" charset="0"/>
              </a:rPr>
              <a:t>Az életkor figyelembevételével a vizsgálatban 18 és 66 év feletti felnőttek vettek részt. A legnépesebb csoportok a 36-50 évesek (29%), az 51-65 évesek (19%) és a 26-35 évesek (19%) voltak. Megfigyelhető, hogy a legnagyobb arányban a legfiatalabb, 18-25 éves korcsoportba tartozó személyek (14%) nyilatkoztak úgy, hogy „állandó felügyeletre van szükségük”. A legnagyobb arányban szintén a legfiatalabb csoport mondta ezt: Nem tudok közlekedni segítő személy nélkül” </a:t>
            </a:r>
            <a:r>
              <a:rPr lang="en-GB" sz="2200" kern="100" dirty="0">
                <a:latin typeface="Calibri" panose="020F0502020204030204" pitchFamily="34" charset="0"/>
                <a:cs typeface="Calibri" panose="020F0502020204030204" pitchFamily="34" charset="0"/>
              </a:rPr>
              <a:t>(24%)</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783897"/>
            <a:ext cx="5448060" cy="58503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válaszadók jellemzői</a:t>
            </a:r>
          </a:p>
        </p:txBody>
      </p:sp>
      <p:graphicFrame>
        <p:nvGraphicFramePr>
          <p:cNvPr id="11" name="Táblázat 10">
            <a:extLst>
              <a:ext uri="{FF2B5EF4-FFF2-40B4-BE49-F238E27FC236}">
                <a16:creationId xmlns:a16="http://schemas.microsoft.com/office/drawing/2014/main" id="{E7A06EF6-C23E-51CC-D55F-6DAC3E8F8CE2}"/>
              </a:ext>
            </a:extLst>
          </p:cNvPr>
          <p:cNvGraphicFramePr>
            <a:graphicFrameLocks noGrp="1"/>
          </p:cNvGraphicFramePr>
          <p:nvPr>
            <p:extLst>
              <p:ext uri="{D42A27DB-BD31-4B8C-83A1-F6EECF244321}">
                <p14:modId xmlns:p14="http://schemas.microsoft.com/office/powerpoint/2010/main" val="581270846"/>
              </p:ext>
            </p:extLst>
          </p:nvPr>
        </p:nvGraphicFramePr>
        <p:xfrm>
          <a:off x="6962775" y="953587"/>
          <a:ext cx="5126872" cy="4422326"/>
        </p:xfrm>
        <a:graphic>
          <a:graphicData uri="http://schemas.openxmlformats.org/drawingml/2006/table">
            <a:tbl>
              <a:tblPr firstRow="1" firstCol="1" bandRow="1">
                <a:tableStyleId>{5C22544A-7EE6-4342-B048-85BDC9FD1C3A}</a:tableStyleId>
              </a:tblPr>
              <a:tblGrid>
                <a:gridCol w="1137547">
                  <a:extLst>
                    <a:ext uri="{9D8B030D-6E8A-4147-A177-3AD203B41FA5}">
                      <a16:colId xmlns:a16="http://schemas.microsoft.com/office/drawing/2014/main" val="1572480115"/>
                    </a:ext>
                  </a:extLst>
                </a:gridCol>
                <a:gridCol w="549964">
                  <a:extLst>
                    <a:ext uri="{9D8B030D-6E8A-4147-A177-3AD203B41FA5}">
                      <a16:colId xmlns:a16="http://schemas.microsoft.com/office/drawing/2014/main" val="3003704284"/>
                    </a:ext>
                  </a:extLst>
                </a:gridCol>
                <a:gridCol w="549964">
                  <a:extLst>
                    <a:ext uri="{9D8B030D-6E8A-4147-A177-3AD203B41FA5}">
                      <a16:colId xmlns:a16="http://schemas.microsoft.com/office/drawing/2014/main" val="1462872505"/>
                    </a:ext>
                  </a:extLst>
                </a:gridCol>
                <a:gridCol w="549964">
                  <a:extLst>
                    <a:ext uri="{9D8B030D-6E8A-4147-A177-3AD203B41FA5}">
                      <a16:colId xmlns:a16="http://schemas.microsoft.com/office/drawing/2014/main" val="713685307"/>
                    </a:ext>
                  </a:extLst>
                </a:gridCol>
                <a:gridCol w="549964">
                  <a:extLst>
                    <a:ext uri="{9D8B030D-6E8A-4147-A177-3AD203B41FA5}">
                      <a16:colId xmlns:a16="http://schemas.microsoft.com/office/drawing/2014/main" val="3487130381"/>
                    </a:ext>
                  </a:extLst>
                </a:gridCol>
                <a:gridCol w="549964">
                  <a:extLst>
                    <a:ext uri="{9D8B030D-6E8A-4147-A177-3AD203B41FA5}">
                      <a16:colId xmlns:a16="http://schemas.microsoft.com/office/drawing/2014/main" val="2481310811"/>
                    </a:ext>
                  </a:extLst>
                </a:gridCol>
                <a:gridCol w="593277">
                  <a:extLst>
                    <a:ext uri="{9D8B030D-6E8A-4147-A177-3AD203B41FA5}">
                      <a16:colId xmlns:a16="http://schemas.microsoft.com/office/drawing/2014/main" val="3322573466"/>
                    </a:ext>
                  </a:extLst>
                </a:gridCol>
                <a:gridCol w="646228">
                  <a:extLst>
                    <a:ext uri="{9D8B030D-6E8A-4147-A177-3AD203B41FA5}">
                      <a16:colId xmlns:a16="http://schemas.microsoft.com/office/drawing/2014/main" val="2957731485"/>
                    </a:ext>
                  </a:extLst>
                </a:gridCol>
              </a:tblGrid>
              <a:tr h="398647">
                <a:tc>
                  <a:txBody>
                    <a:bodyPr/>
                    <a:lstStyle/>
                    <a:p>
                      <a:pPr algn="just">
                        <a:lnSpc>
                          <a:spcPct val="107000"/>
                        </a:lnSpc>
                        <a:spcAft>
                          <a:spcPts val="800"/>
                        </a:spcAft>
                      </a:pPr>
                      <a:r>
                        <a:rPr lang="en-GB" sz="1600" kern="100" dirty="0">
                          <a:effectLst/>
                        </a:rPr>
                        <a:t>Kor</a:t>
                      </a:r>
                      <a:endParaRPr lang="hu-HU" sz="1600" kern="100" dirty="0">
                        <a:effectLst/>
                      </a:endParaRPr>
                    </a:p>
                  </a:txBody>
                  <a:tcPr marL="32887" marR="32887" marT="0" marB="0"/>
                </a:tc>
                <a:tc>
                  <a:txBody>
                    <a:bodyPr/>
                    <a:lstStyle/>
                    <a:p>
                      <a:pPr algn="ctr">
                        <a:lnSpc>
                          <a:spcPct val="107000"/>
                        </a:lnSpc>
                        <a:spcAft>
                          <a:spcPts val="800"/>
                        </a:spcAft>
                      </a:pPr>
                      <a:r>
                        <a:rPr lang="en-GB" sz="1600" kern="100" dirty="0">
                          <a:effectLst/>
                        </a:rPr>
                        <a:t>K2.6</a:t>
                      </a:r>
                      <a:r>
                        <a:rPr lang="hu-HU" sz="1600" kern="100" dirty="0">
                          <a:effectLst/>
                        </a:rPr>
                        <a: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ct val="107000"/>
                        </a:lnSpc>
                        <a:spcAft>
                          <a:spcPts val="800"/>
                        </a:spcAft>
                      </a:pPr>
                      <a:r>
                        <a:rPr lang="en-GB" sz="1600" kern="100" dirty="0">
                          <a:effectLst/>
                        </a:rPr>
                        <a:t>K2.1</a:t>
                      </a:r>
                      <a:r>
                        <a:rPr lang="hu-HU" sz="1600" kern="100" dirty="0">
                          <a:effectLst/>
                        </a:rPr>
                        <a: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ct val="107000"/>
                        </a:lnSpc>
                        <a:spcAft>
                          <a:spcPts val="800"/>
                        </a:spcAft>
                      </a:pPr>
                      <a:r>
                        <a:rPr lang="en-GB" sz="1600" kern="100" dirty="0">
                          <a:effectLst/>
                        </a:rPr>
                        <a:t>K2.3</a:t>
                      </a:r>
                      <a:r>
                        <a:rPr lang="hu-HU" sz="1600" kern="100" dirty="0">
                          <a:effectLst/>
                        </a:rPr>
                        <a: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ct val="107000"/>
                        </a:lnSpc>
                        <a:spcAft>
                          <a:spcPts val="800"/>
                        </a:spcAft>
                      </a:pPr>
                      <a:r>
                        <a:rPr lang="en-GB" sz="1600" kern="100" dirty="0">
                          <a:effectLst/>
                        </a:rPr>
                        <a:t>K2.4</a:t>
                      </a:r>
                      <a:r>
                        <a:rPr lang="hu-HU" sz="1600" kern="100" dirty="0">
                          <a:effectLst/>
                        </a:rPr>
                        <a: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ct val="107000"/>
                        </a:lnSpc>
                        <a:spcAft>
                          <a:spcPts val="800"/>
                        </a:spcAft>
                      </a:pPr>
                      <a:r>
                        <a:rPr lang="en-GB" sz="1600" kern="100" dirty="0">
                          <a:effectLst/>
                        </a:rPr>
                        <a:t>K2.2</a:t>
                      </a:r>
                      <a:r>
                        <a:rPr lang="hu-HU" sz="1600" kern="100" dirty="0">
                          <a:effectLst/>
                        </a:rPr>
                        <a: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ct val="107000"/>
                        </a:lnSpc>
                        <a:spcAft>
                          <a:spcPts val="800"/>
                        </a:spcAft>
                      </a:pPr>
                      <a:r>
                        <a:rPr lang="en-GB" sz="1600" kern="100" dirty="0">
                          <a:effectLst/>
                        </a:rPr>
                        <a:t>K2.5 </a:t>
                      </a:r>
                      <a:r>
                        <a:rPr lang="hu-HU" sz="1600" kern="100" dirty="0">
                          <a:effectLst/>
                        </a:rPr>
                        <a: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ct val="107000"/>
                        </a:lnSpc>
                        <a:spcAft>
                          <a:spcPts val="800"/>
                        </a:spcAft>
                      </a:pPr>
                      <a:r>
                        <a:rPr lang="en-GB" sz="1600" kern="100" dirty="0">
                          <a:effectLst/>
                        </a:rPr>
                        <a:t>Totals</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extLst>
                  <a:ext uri="{0D108BD9-81ED-4DB2-BD59-A6C34878D82A}">
                    <a16:rowId xmlns:a16="http://schemas.microsoft.com/office/drawing/2014/main" val="834216259"/>
                  </a:ext>
                </a:extLst>
              </a:tr>
              <a:tr h="243658">
                <a:tc>
                  <a:txBody>
                    <a:bodyPr/>
                    <a:lstStyle/>
                    <a:p>
                      <a:pPr>
                        <a:lnSpc>
                          <a:spcPct val="107000"/>
                        </a:lnSpc>
                        <a:spcAft>
                          <a:spcPts val="800"/>
                        </a:spcAft>
                      </a:pPr>
                      <a:r>
                        <a:rPr lang="en-GB" sz="1600" kern="100" dirty="0">
                          <a:effectLst/>
                        </a:rPr>
                        <a:t>18-25</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4</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57</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30</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20</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143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3075894869"/>
                  </a:ext>
                </a:extLst>
              </a:tr>
              <a:tr h="225319">
                <a:tc>
                  <a:txBody>
                    <a:bodyPr/>
                    <a:lstStyle/>
                    <a:p>
                      <a:pP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40%</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21%</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17%</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6%</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439209334"/>
                  </a:ext>
                </a:extLst>
              </a:tr>
              <a:tr h="243658">
                <a:tc>
                  <a:txBody>
                    <a:bodyPr/>
                    <a:lstStyle/>
                    <a:p>
                      <a:pPr>
                        <a:lnSpc>
                          <a:spcPct val="107000"/>
                        </a:lnSpc>
                        <a:spcAft>
                          <a:spcPts val="800"/>
                        </a:spcAft>
                      </a:pPr>
                      <a:r>
                        <a:rPr lang="en-GB" sz="1600" kern="100">
                          <a:effectLst/>
                        </a:rPr>
                        <a:t>26-35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9</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98</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32</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19</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221</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1939341212"/>
                  </a:ext>
                </a:extLst>
              </a:tr>
              <a:tr h="225319">
                <a:tc>
                  <a:txBody>
                    <a:bodyPr/>
                    <a:lstStyle/>
                    <a:p>
                      <a:pP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4%</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44%</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22%</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7%</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9%</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3717521051"/>
                  </a:ext>
                </a:extLst>
              </a:tr>
              <a:tr h="243658">
                <a:tc>
                  <a:txBody>
                    <a:bodyPr/>
                    <a:lstStyle/>
                    <a:p>
                      <a:pPr>
                        <a:lnSpc>
                          <a:spcPct val="107000"/>
                        </a:lnSpc>
                        <a:spcAft>
                          <a:spcPts val="800"/>
                        </a:spcAft>
                      </a:pPr>
                      <a:r>
                        <a:rPr lang="en-GB" sz="1600" kern="100">
                          <a:effectLst/>
                        </a:rPr>
                        <a:t>36-50</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20</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146</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75</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42</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37</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335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3711901711"/>
                  </a:ext>
                </a:extLst>
              </a:tr>
              <a:tr h="225319">
                <a:tc>
                  <a:txBody>
                    <a:bodyPr/>
                    <a:lstStyle/>
                    <a:p>
                      <a:pP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6%</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44%</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22%</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11%</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792486406"/>
                  </a:ext>
                </a:extLst>
              </a:tr>
              <a:tr h="243658">
                <a:tc>
                  <a:txBody>
                    <a:bodyPr/>
                    <a:lstStyle/>
                    <a:p>
                      <a:pPr>
                        <a:lnSpc>
                          <a:spcPct val="107000"/>
                        </a:lnSpc>
                        <a:spcAft>
                          <a:spcPts val="800"/>
                        </a:spcAft>
                      </a:pPr>
                      <a:r>
                        <a:rPr lang="en-GB" sz="1600" kern="100">
                          <a:effectLst/>
                        </a:rPr>
                        <a:t>51-65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7</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123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36</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31</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228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3788245408"/>
                  </a:ext>
                </a:extLst>
              </a:tr>
              <a:tr h="225319">
                <a:tc>
                  <a:txBody>
                    <a:bodyPr/>
                    <a:lstStyle/>
                    <a:p>
                      <a:pP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54%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16%</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10%</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3332789289"/>
                  </a:ext>
                </a:extLst>
              </a:tr>
              <a:tr h="492847">
                <a:tc>
                  <a:txBody>
                    <a:bodyPr/>
                    <a:lstStyle/>
                    <a:p>
                      <a:pPr>
                        <a:lnSpc>
                          <a:spcPct val="107000"/>
                        </a:lnSpc>
                        <a:spcAft>
                          <a:spcPts val="800"/>
                        </a:spcAft>
                      </a:pPr>
                      <a:r>
                        <a:rPr lang="en-GB" sz="1600" kern="100">
                          <a:effectLst/>
                        </a:rPr>
                        <a:t>Older than 66</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89</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51</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20</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22</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190</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2944758663"/>
                  </a:ext>
                </a:extLst>
              </a:tr>
              <a:tr h="225319">
                <a:tc>
                  <a:txBody>
                    <a:bodyPr/>
                    <a:lstStyle/>
                    <a:p>
                      <a:pP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47%</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27%</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11%</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12%</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1430521168"/>
                  </a:ext>
                </a:extLst>
              </a:tr>
              <a:tr h="507314">
                <a:tc>
                  <a:txBody>
                    <a:bodyPr/>
                    <a:lstStyle/>
                    <a:p>
                      <a:pPr>
                        <a:lnSpc>
                          <a:spcPct val="107000"/>
                        </a:lnSpc>
                        <a:spcAft>
                          <a:spcPts val="800"/>
                        </a:spcAft>
                      </a:pPr>
                      <a:r>
                        <a:rPr lang="en-GB" sz="1600" kern="100">
                          <a:effectLst/>
                        </a:rPr>
                        <a:t>Do not want to answer</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2</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6</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49</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1216442644"/>
                  </a:ext>
                </a:extLst>
              </a:tr>
              <a:tr h="225319">
                <a:tc>
                  <a:txBody>
                    <a:bodyPr/>
                    <a:lstStyle/>
                    <a:p>
                      <a:pP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51%</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16%</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12%</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 </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2895059435"/>
                  </a:ext>
                </a:extLst>
              </a:tr>
              <a:tr h="368252">
                <a:tc>
                  <a:txBody>
                    <a:bodyPr/>
                    <a:lstStyle/>
                    <a:p>
                      <a:pPr>
                        <a:lnSpc>
                          <a:spcPct val="107000"/>
                        </a:lnSpc>
                        <a:spcAft>
                          <a:spcPts val="800"/>
                        </a:spcAft>
                      </a:pPr>
                      <a:r>
                        <a:rPr lang="en-GB" sz="1600" kern="100" dirty="0">
                          <a:effectLst/>
                        </a:rPr>
                        <a:t>Minden </a:t>
                      </a:r>
                      <a:r>
                        <a:rPr lang="en-GB" sz="1600" kern="100" dirty="0" err="1">
                          <a:effectLst/>
                        </a:rPr>
                        <a:t>típus</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49</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538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248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145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115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71</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1</a:t>
                      </a:r>
                      <a:r>
                        <a:rPr lang="hu-HU" sz="1600" kern="100" dirty="0">
                          <a:effectLst/>
                        </a:rPr>
                        <a:t>,</a:t>
                      </a:r>
                      <a:r>
                        <a:rPr lang="en-GB" sz="1600" kern="100" dirty="0">
                          <a:effectLst/>
                        </a:rPr>
                        <a:t>166</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106417192"/>
                  </a:ext>
                </a:extLst>
              </a:tr>
            </a:tbl>
          </a:graphicData>
        </a:graphic>
      </p:graphicFrame>
      <p:sp>
        <p:nvSpPr>
          <p:cNvPr id="14" name="Szövegdoboz 13">
            <a:extLst>
              <a:ext uri="{FF2B5EF4-FFF2-40B4-BE49-F238E27FC236}">
                <a16:creationId xmlns:a16="http://schemas.microsoft.com/office/drawing/2014/main" id="{E519A02A-7D8E-76BD-4F7F-277BB7FF2600}"/>
              </a:ext>
            </a:extLst>
          </p:cNvPr>
          <p:cNvSpPr txBox="1"/>
          <p:nvPr/>
        </p:nvSpPr>
        <p:spPr>
          <a:xfrm>
            <a:off x="145775" y="3753983"/>
            <a:ext cx="6816999" cy="1631216"/>
          </a:xfrm>
          <a:prstGeom prst="rect">
            <a:avLst/>
          </a:prstGeom>
          <a:noFill/>
        </p:spPr>
        <p:txBody>
          <a:bodyPr wrap="square">
            <a:spAutoFit/>
          </a:bodyPr>
          <a:lstStyle/>
          <a:p>
            <a:pPr algn="r">
              <a:lnSpc>
                <a:spcPts val="2000"/>
              </a:lnSpc>
            </a:pPr>
            <a:r>
              <a:rPr lang="hu-HU" kern="100" dirty="0">
                <a:latin typeface="Calibri" panose="020F0502020204030204" pitchFamily="34" charset="0"/>
              </a:rPr>
              <a:t>2. kérdés: Melyik az az állítás, amellyel a leginkább egyetért? K2.1. kissé korlátozott vagyok a napi tevékenységeimben, K2.2. nagyon korlátozott vagyok a napi tevékenységeimben, K2.3. időszakosan segítségre van szükségem a napi tevékenységeimben, K2.4. állandóan segítségre van szükségem a napi tevékenységeimben, K2.5. állandó felügyeletre van szükségem, K2.6. nem kívánok válaszolni</a:t>
            </a:r>
            <a:endParaRPr lang="en-GB" kern="100" dirty="0">
              <a:latin typeface="Calibri" panose="020F0502020204030204" pitchFamily="34" charset="0"/>
            </a:endParaRPr>
          </a:p>
        </p:txBody>
      </p:sp>
    </p:spTree>
    <p:extLst>
      <p:ext uri="{BB962C8B-B14F-4D97-AF65-F5344CB8AC3E}">
        <p14:creationId xmlns:p14="http://schemas.microsoft.com/office/powerpoint/2010/main" val="105280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46667" y="1597441"/>
            <a:ext cx="11572635" cy="3594018"/>
          </a:xfrm>
        </p:spPr>
        <p:txBody>
          <a:bodyPr>
            <a:noAutofit/>
          </a:bodyPr>
          <a:lstStyle/>
          <a:p>
            <a:pPr algn="l">
              <a:lnSpc>
                <a:spcPts val="2300"/>
              </a:lnSpc>
            </a:pPr>
            <a:r>
              <a:rPr lang="hu-HU" sz="2200" kern="100" dirty="0">
                <a:latin typeface="Calibri" panose="020F0502020204030204" pitchFamily="34" charset="0"/>
                <a:cs typeface="Calibri" panose="020F0502020204030204" pitchFamily="34" charset="0"/>
              </a:rPr>
              <a:t>A válaszadók többsége a legfiatalabb korcsoportokban születésüktől fogva fogyatékossággal élő: a 18-25 évesek csoportjában a válaszadók 74%-a, a 26-35 évesek csoportjában 69%.</a:t>
            </a:r>
            <a:br>
              <a:rPr lang="hu-HU" sz="2200" kern="100" dirty="0">
                <a:latin typeface="Calibri" panose="020F0502020204030204" pitchFamily="34" charset="0"/>
                <a:cs typeface="Calibri" panose="020F0502020204030204" pitchFamily="34" charset="0"/>
              </a:rPr>
            </a:br>
            <a:r>
              <a:rPr lang="hu-HU" sz="2200" b="1" kern="100" dirty="0">
                <a:latin typeface="Calibri" panose="020F0502020204030204" pitchFamily="34" charset="0"/>
                <a:cs typeface="Calibri" panose="020F0502020204030204" pitchFamily="34" charset="0"/>
              </a:rPr>
              <a:t>Családi állapot</a:t>
            </a:r>
            <a:r>
              <a:rPr lang="hu-HU" sz="2200" kern="100" dirty="0">
                <a:latin typeface="Calibri" panose="020F0502020204030204" pitchFamily="34" charset="0"/>
                <a:cs typeface="Calibri" panose="020F0502020204030204" pitchFamily="34" charset="0"/>
              </a:rPr>
              <a:t>, a legnépesebb jelzések között a „nőtlen” (44%) és a „házas” (29%) kategóriák szerepeltek</a:t>
            </a:r>
            <a:br>
              <a:rPr lang="hu-HU" sz="2200" kern="100" dirty="0">
                <a:latin typeface="Calibri" panose="020F0502020204030204" pitchFamily="34" charset="0"/>
                <a:cs typeface="Calibri" panose="020F0502020204030204" pitchFamily="34" charset="0"/>
              </a:rPr>
            </a:br>
            <a:r>
              <a:rPr lang="hu-HU" sz="2200" kern="100" dirty="0">
                <a:latin typeface="Calibri" panose="020F0502020204030204" pitchFamily="34" charset="0"/>
                <a:cs typeface="Calibri" panose="020F0502020204030204" pitchFamily="34" charset="0"/>
              </a:rPr>
              <a:t>Leggyakoribb nehézségek: „Nem tudok közlekedni segítő személy nélkül”: az egyedülállók (23%) és az elváltak (22%) csoportjában említették. A születésük óta fogyatékossággal élők közül a legnagyobb számban az egyedülállók csoportjában voltak (44%). A „házas” csoportban ez az arány 29% volt.</a:t>
            </a:r>
            <a:br>
              <a:rPr lang="hu-HU" sz="2200" kern="100" dirty="0">
                <a:latin typeface="Calibri" panose="020F0502020204030204" pitchFamily="34" charset="0"/>
                <a:cs typeface="Calibri" panose="020F0502020204030204" pitchFamily="34" charset="0"/>
              </a:rPr>
            </a:br>
            <a:r>
              <a:rPr lang="hu-HU" sz="2200" kern="100" dirty="0">
                <a:latin typeface="Calibri" panose="020F0502020204030204" pitchFamily="34" charset="0"/>
                <a:cs typeface="Calibri" panose="020F0502020204030204" pitchFamily="34" charset="0"/>
              </a:rPr>
              <a:t>„Mi az Ön legmagasabb befejezett iskolai végzettsége?” kérdés. – leggyakoribb válaszok: „Középiskola” (32%) és „szakiskola” (20%). Az egyetemi vagy alapfokú végzettséggel rendelkezők aránya a mindennapi működésben való korlátozottság növekedésével együtt csökken, a „napi tevékenységeimben kissé korlátozott vagyok” csoportban 59%-</a:t>
            </a:r>
            <a:r>
              <a:rPr lang="hu-HU" sz="2200" kern="100" dirty="0" err="1">
                <a:latin typeface="Calibri" panose="020F0502020204030204" pitchFamily="34" charset="0"/>
                <a:cs typeface="Calibri" panose="020F0502020204030204" pitchFamily="34" charset="0"/>
              </a:rPr>
              <a:t>ról</a:t>
            </a:r>
            <a:r>
              <a:rPr lang="hu-HU" sz="2200" kern="100" dirty="0">
                <a:latin typeface="Calibri" panose="020F0502020204030204" pitchFamily="34" charset="0"/>
                <a:cs typeface="Calibri" panose="020F0502020204030204" pitchFamily="34" charset="0"/>
              </a:rPr>
              <a:t> a „folyamatos felügyeletet igénylő” csoportban 2%-</a:t>
            </a:r>
            <a:r>
              <a:rPr lang="hu-HU" sz="2200" kern="100" dirty="0" err="1">
                <a:latin typeface="Calibri" panose="020F0502020204030204" pitchFamily="34" charset="0"/>
                <a:cs typeface="Calibri" panose="020F0502020204030204" pitchFamily="34" charset="0"/>
              </a:rPr>
              <a:t>ra</a:t>
            </a:r>
            <a:r>
              <a:rPr lang="hu-HU" sz="2200" kern="100" dirty="0">
                <a:latin typeface="Calibri" panose="020F0502020204030204" pitchFamily="34" charset="0"/>
                <a:cs typeface="Calibri" panose="020F0502020204030204" pitchFamily="34" charset="0"/>
              </a:rPr>
              <a:t>, de az egyéni mobilitás korlátai tekintetében nincs ilyen összefüggés</a:t>
            </a:r>
            <a:endParaRPr lang="en-GB" sz="22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5988604" y="850375"/>
            <a:ext cx="5953627"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válaszadók jellemzői</a:t>
            </a:r>
          </a:p>
        </p:txBody>
      </p:sp>
    </p:spTree>
    <p:extLst>
      <p:ext uri="{BB962C8B-B14F-4D97-AF65-F5344CB8AC3E}">
        <p14:creationId xmlns:p14="http://schemas.microsoft.com/office/powerpoint/2010/main" val="130590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03948" y="1914817"/>
            <a:ext cx="11630877" cy="3143846"/>
          </a:xfrm>
        </p:spPr>
        <p:txBody>
          <a:bodyPr>
            <a:noAutofit/>
          </a:bodyPr>
          <a:lstStyle/>
          <a:p>
            <a:pPr algn="l"/>
            <a:r>
              <a:rPr lang="hu-HU" sz="2400" kern="100" dirty="0">
                <a:latin typeface="Calibri" panose="020F0502020204030204" pitchFamily="34" charset="0"/>
              </a:rPr>
              <a:t>A születésük óta fogyatékossággal élők túlnyomórészt a „legfeljebb 8 általános iskolai osztályt” jelölték meg – 83%, szemben a születésük után szerzett fogyatékossággal élők 17%-ával. A felsőfokú végzettséget is kisebb valószínűséggel szerezték meg</a:t>
            </a:r>
            <a:br>
              <a:rPr lang="hu-HU" sz="2400" kern="100" dirty="0">
                <a:latin typeface="Calibri" panose="020F0502020204030204" pitchFamily="34" charset="0"/>
              </a:rPr>
            </a:br>
            <a:r>
              <a:rPr lang="hu-HU" sz="2400" kern="100" dirty="0">
                <a:latin typeface="Calibri" panose="020F0502020204030204" pitchFamily="34" charset="0"/>
              </a:rPr>
              <a:t>Az „Ön foglalkoztatási feltételei” kérdésre adott leggyakoribb válaszok a következők voltak: Nyugdíjas (20%), fehérgalléros alkalmazott (18%) és rokkantnyugdíjas (18%). A fehérgalléros alkalmazottak csoportja esetében azonban észrevehető tendencia, hogy a mindennapi működésben jelentkező korlátozások növekedésével csökken az arányuk. Szintén a legkisebb százalékos arányt a mozgáskorlátozottságukat a legmagasabb szinten (nem tudok közlekedni segítő személy nélkül) jelző csoportból a fehérgalléros alkalmazottak</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válaszadók jellemzői</a:t>
            </a:r>
          </a:p>
        </p:txBody>
      </p:sp>
    </p:spTree>
    <p:extLst>
      <p:ext uri="{BB962C8B-B14F-4D97-AF65-F5344CB8AC3E}">
        <p14:creationId xmlns:p14="http://schemas.microsoft.com/office/powerpoint/2010/main" val="2549500325"/>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2300D8-7DD6-4B42-8888-B3E4B29F34E1}">
  <ds:schemaRefs>
    <ds:schemaRef ds:uri="ac3ceeb6-1211-470d-a6dd-af8769819f37"/>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817a2ea1-2e58-4ebf-ba4c-e5f93253230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980A00-AB08-4E4F-AD9F-99BAABAED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632</TotalTime>
  <Words>7778</Words>
  <Application>Microsoft Office PowerPoint</Application>
  <PresentationFormat>Szélesvásznú</PresentationFormat>
  <Paragraphs>1062</Paragraphs>
  <Slides>58</Slides>
  <Notes>0</Notes>
  <HiddenSlides>0</HiddenSlides>
  <MMClips>0</MMClips>
  <ScaleCrop>false</ScaleCrop>
  <HeadingPairs>
    <vt:vector size="4" baseType="variant">
      <vt:variant>
        <vt:lpstr>Téma</vt:lpstr>
      </vt:variant>
      <vt:variant>
        <vt:i4>1</vt:i4>
      </vt:variant>
      <vt:variant>
        <vt:lpstr>Diacímek</vt:lpstr>
      </vt:variant>
      <vt:variant>
        <vt:i4>58</vt:i4>
      </vt:variant>
    </vt:vector>
  </HeadingPairs>
  <TitlesOfParts>
    <vt:vector size="59" baseType="lpstr">
      <vt:lpstr>Office-téma</vt:lpstr>
      <vt:lpstr>The development of the innovative educational method of ACCESSIBLE tourism in Central Europe 2022-2-HU01-KA220-HED-000099410</vt:lpstr>
      <vt:lpstr>11. A fogyatékossággal élők utazási szokásai a partner országokban végzett primer kutatás eredményei alapján</vt:lpstr>
      <vt:lpstr>A különböző fogyatékossággal élő emberek körében négy országban párhuzamosan végzett kutatás: Horvátországban, Magyarországon, Lengyelországban és Romániában, 2023 októbere és 2024 januárja között, összesen 1175 fős mintán. Cél: az akadálymentes turizmus fejlesztésének megkezdése, a fogyatékossággal élők turisztikai viselkedési mintái, a turisztikai utazásokban mutatkozó korlátaik, valamint a turisztikai szolgáltatásokban dolgozó személyzet oktatásának fontos irányai az akadálymentes turizmus területén. A kutatás elvégzésének alapja: a projektben részt vevő 4 országot képviselő csapatok által közösen kidolgozott kérdőív – angol nyelven, majd nemzeti nyelvekre lefordítva. Személyesen és elektronikus űrlapon alapuló kutatás</vt:lpstr>
      <vt:lpstr>Minta kiválasztása a rendelkezésre állás alapján. A válaszok begyűjtése után az eredmények angol nyelven és egyszerű statisztikai összefoglalókban (szám, százalék) készültek, ami lehetővé teszi a további, mélyreható statisztikai elemzéseket. A kutatási eredmények megvitatása előtt bemutatták a válaszadók jellemzőit, beleértve az olyan jellemzőket, mint például - nem - életkor - családi állapot - a legmagasabb befejezett iskolai végzettség szintje - a foglalkoztatási feltételek - a település típusa – a válaszadó lakóhelye - a válaszadó lakóhelye szerinti ország. - a fogyatékosság típusa</vt:lpstr>
      <vt:lpstr>A válaszadók jellemzői a következő változókat is magukban foglalták a fogyatékosság típusa szerint: - a mindennapi élet korlátai - az egyéni mobilitás korlátozása - fogyatékosság születéstől fogva - az otthonról való kilépés képessége a mindennapi ügyek intézése érdekében Az interjúkérdőívekben szereplő valamennyi kérdésre adott válaszokat számokban és százalékokban foglalták össze, hogy a további elemzéseket a létrehozott adatbank segítségével elvégezhessék</vt:lpstr>
      <vt:lpstr>A válaszadók csoportjában (n=1 175) a nők kis többségben voltak (54%), szemben a férfiak 43%-ával – néhányan nem kívántak válaszolni. A mindennapi működésben jelentkező korlátozások önleírása a következő: „kissé korlátozott vagyok a mindennapi tevékenységeimben” és „időnként segítségre van szükségem a mindennapi tevékenységekhez”, a férfiak kis csoportja (7%) és a nők (5%) „állandó felügyeletre szorul”. A résztvevők legnagyobb csoportja „minden közlekedési eszközzel segítség nélkül tud közlekedni" (36%) és "segítségre van szükségem a tömegközlekedési eszközökön való közlekedéshez” (31%). A férfiak közel fele (49%) és a nők közel fele (47%) jelezte, hogy fogyatékossága születésétől fogva áll fenn</vt:lpstr>
      <vt:lpstr>Az életkor figyelembevételével a vizsgálatban 18 és 66 év feletti felnőttek vettek részt. A legnépesebb csoportok a 36-50 évesek (29%), az 51-65 évesek (19%) és a 26-35 évesek (19%) voltak. Megfigyelhető, hogy a legnagyobb arányban a legfiatalabb, 18-25 éves korcsoportba tartozó személyek (14%) nyilatkoztak úgy, hogy „állandó felügyeletre van szükségük”. A legnagyobb arányban szintén a legfiatalabb csoport mondta ezt: Nem tudok közlekedni segítő személy nélkül” (24%)</vt:lpstr>
      <vt:lpstr>A válaszadók többsége a legfiatalabb korcsoportokban születésüktől fogva fogyatékossággal élő: a 18-25 évesek csoportjában a válaszadók 74%-a, a 26-35 évesek csoportjában 69%. Családi állapot, a legnépesebb jelzések között a „nőtlen” (44%) és a „házas” (29%) kategóriák szerepeltek Leggyakoribb nehézségek: „Nem tudok közlekedni segítő személy nélkül”: az egyedülállók (23%) és az elváltak (22%) csoportjában említették. A születésük óta fogyatékossággal élők közül a legnagyobb számban az egyedülállók csoportjában voltak (44%). A „házas” csoportban ez az arány 29% volt. „Mi az Ön legmagasabb befejezett iskolai végzettsége?” kérdés. – leggyakoribb válaszok: „Középiskola” (32%) és „szakiskola” (20%). Az egyetemi vagy alapfokú végzettséggel rendelkezők aránya a mindennapi működésben való korlátozottság növekedésével együtt csökken, a „napi tevékenységeimben kissé korlátozott vagyok” csoportban 59%-ról a „folyamatos felügyeletet igénylő” csoportban 2%-ra, de az egyéni mobilitás korlátai tekintetében nincs ilyen összefüggés</vt:lpstr>
      <vt:lpstr>A születésük óta fogyatékossággal élők túlnyomórészt a „legfeljebb 8 általános iskolai osztályt” jelölték meg – 83%, szemben a születésük után szerzett fogyatékossággal élők 17%-ával. A felsőfokú végzettséget is kisebb valószínűséggel szerezték meg Az „Ön foglalkoztatási feltételei” kérdésre adott leggyakoribb válaszok a következők voltak: Nyugdíjas (20%), fehérgalléros alkalmazott (18%) és rokkantnyugdíjas (18%). A fehérgalléros alkalmazottak csoportja esetében azonban észrevehető tendencia, hogy a mindennapi működésben jelentkező korlátozások növekedésével csökken az arányuk. Szintén a legkisebb százalékos arányt a mozgáskorlátozottságukat a legmagasabb szinten (nem tudok közlekedni segítő személy nélkül) jelző csoportból a fehérgalléros alkalmazottak</vt:lpstr>
      <vt:lpstr>A születés óta fogyatékossággal élő személyek vagy a születés után szerzettek esetében nincs különbség a rokkantnyugdíjas kategóriában (50% mindkét csoportban, míg a születés óta fogyatékossággal élő személyek gyakrabban nyilatkoztak „eltartottként” (79%) „Milyen típusú településen él?” – legnagyobb csoport falu (22%), ezt követi a közepes méretű város 25 000-100 000 fővel (21%), a főváros (14%) és a nemzetközi regionális központ: 500 000-1 millió főig (11%) „Melyik országban él?” – Románia (29%), Magyarország (27%), Lengyelország (25%), Horvátország (17%). A válaszadók által adott válaszok a bejelentett fogyatékossági típusok szerint elemezve, az 1. kérdésre adott válaszként: „Milyen fogyatékossággal él? Többszörös választás lehetséges!” K1.1. Látás, K1.2. Hallás, K1.3. Mozgássérültek, K1. Beszéd K1.5. ASD (autizmus spektrumzavar), K1.6. Értelmi fogyatékosság, K1.7. Pszichoszociális fogyatékosság, K1. 8. Többszörös fogyatékosság, K1.9. Életkorommal kapcsolatos akadály, K1.10. Átmeneti fogyatékosság (műtét vagy betegség után, baleset stb.), K1.11. Egyéb (kérjük, adja meg …)</vt:lpstr>
      <vt:lpstr>PowerPoint-bemutató</vt:lpstr>
      <vt:lpstr>Az utazás nagyon fontos szempontja a szervezési kérdések, amelyek a fogyatékossággal élők és az idősek turizmusa esetében nehezebbek lehetnek. Az utazásszervezés igényeinek és modelljének azonosítása érdekében a felmérésben a válaszadókat az utazásra való felkészülés, a szervezési és pénzügyi támogatás, az utazásszervezés formája és a fő cél kérdéséről kérdeztük. Az utazás egyik fontos szempontja a társak. A „Kivel szokott utazni?” kérdésre a válaszadók többnyire családdal (beleértve a házastársat és a gyermekeket) (517 válasz), illetve barátokkal és rokonokkal (489 válasz) válaszoltak. A legkevesebben a munkahelyi kollégákat (122 válasz) említették útitársként, illetve a független utazásokat (212 válasz). Erre a kérdésre a válaszadók több választ is adhattak</vt:lpstr>
      <vt:lpstr>PowerPoint-bemutató</vt:lpstr>
      <vt:lpstr>„Jellemzően ki szervezi a túrákat?” – a válaszadók egyaránt megjelölték a közvetlen környezetükből származó személyeket – más családtagot (424 válasz), az utazások önálló szervezését pl. foglalási platformok segítségével (372 válasz), valamint a fogyatékossággal élőket segítő civil szervezeteket (357 válasz). A válaszadók több lehetőséget is megjelölhettek</vt:lpstr>
      <vt:lpstr>Az utazás megszervezésében nyújtott támogatás is fontos: „Kihez fordulhat segítségért, ha segítségre van szüksége az utazás megszervezésében és megvalósításában?” – a válaszadók a családhoz (655 válasz), a fogyatékossággal élőket segítő civil szervezetekhez (351 válasz), illetve maguk szervezik az utazásokat (342 válasz) – több lehetőséget is megjelölhettek</vt:lpstr>
      <vt:lpstr>Az utazás megszervezésében az anyagiak is fontosak – a  kérdés: „Kihez fordulhat segítségért, ha segítségre van szüksége az utazás megszervezésében és megvalósításában?” – a legtöbb válaszadó az utazásokat saját költségvetéséből finanszírozza (613 válasz), és a család segítségét veszi igénybe (379 válasz). Emellett több, a felmérésben említett finanszírozási forrást is igénybe vesznek (261 válasz) – a válaszadók több lehetőséget is megjelölhettek</vt:lpstr>
      <vt:lpstr>A tanulmány kitért az utazás formájának kérdésére is, azaz arra, hogy a válaszadók milyen típusú csoporttal szeretnének a legszívesebben elutazni: „Kérem, jelölje meg egy 1-től 7-ig terjedő skálán, hogy mennyire ért egyet az alábbi állításokkal (1: egyáltalán nem ért egyet; 7: teljes mértékben egyetért)!” Az állítások a következők: Legszívesebben fogyatékossággal élőknek szóló programokkal utaznék; Legszívesebben integrációs programokkal utaznék (fogyatékossággal élők és nem fogyatékossággal élők számára egyaránt kialakított programokkal); Legszívesebben olyan programokkal utaznék, amelyeket nem kifejezetten fogyatékossággal élők számára alakítottak ki); Legszívesebben segítség nélkül utaznék</vt:lpstr>
      <vt:lpstr>A válaszadók egyformán kedvelik az integrációs programokkal való utazást (207 válasz, 19%) és az egyéni, segítség nélküli utazást (203 válasz, 18,9%), valamivel kevesebben jelezték, hogy nem kifejezetten fogyatékossággal élők számára tervezett programokkal utaznak (117 válasz, 16%), illetve fogyatékossággal élőknek szóló programokkal utaznak (165 válasz, 15%). Az utolsó 3 eredményt figyelembe véve, az 5-7. helyről, a pontszámok szintén egyenletesen oszlanak meg minden csoportban, a legkisebb hangsúlyt az első említett változat kapta: Inkább fogyatékossággal élők számára szervezett programokkal utazom – 350 válasz, 32%; Inkább integrációs programokkal utazom (fogyatékossággal élő és nem fogyatékossággal élő utazók számára egyaránt) – 381 válasz, 35%; Inkább olyan programokkal utazom, amelyeket nem kifejezetten fogyatékossággal élők számára terveztek – 373 válasz, 34%; Inkább segítség nélkül utazom – 373 válasz, 34,7%. Ha azonban csak az 1. értéket – egyáltalán nem értek egyet – vesszük figyelembe, a válaszadók általában a segítség nélkül szervezett utazásokat jelölték meg (388 válasz, 36%)</vt:lpstr>
      <vt:lpstr>A fogyatékossággal élők számára szervezett programokban az értelmi fogyatékossággal élők (39%) és a halmozottan fogyatékossággal élők (21%) lennének a leginkább hajlandóak részt venni (7. eredmény – teljes mértékben egyetértek), a legkevésbé hajlandóak (1 –  egyáltalán nem értek egyet) az átmeneti fogyatékossággal élők (42%) és az életkorukkal kapcsolatos akadályok (38%). Az integrációs programokat (amelyeket a fogyatékossággal élők és a nem fogyatékossággal élő utazók számára egyaránt terveztek) a legkészségesebben (7-es eredmény – teljes mértékben egyetértek) a többszörös fogyatékossággal élő (24%) és az értelmi fogyatékossággal élő (27%) válaszadók választanák, a legkevésbé pedig (1-es eredmény – egyáltalán nem értek egyet) az egyéb fogyatékosságot megjelölő (27%), az átmeneti fogyatékossággal élő (25%), a mozgásszervi fogyatékossággal élő (24%) és az életkorral kapcsolatos akadályokkal rendelkező válaszadók (23%)</vt:lpstr>
      <vt:lpstr>A nem kifejezetten a fogyatékossággal élők számára tervezett programokat a fogyatékossággal élők (7. eredmény – teljesen egyetértek) az ASD-s (22%), az egyéb fogyatékossággal élők (21%) és a mozgásszervi fogyatékossággal élők (20%) részesítik előnyben. Másrészt ez az utazási forma felel meg legkevésbé (1 – egyáltalán nem értek egyet) az értelmi fogyatékossággal élőknek (29%), a halmozottan fogyatékosoknak (25%) és az egyéb fogyatékosságot megjelölőknek (25%). Az egyéb fogyatékossággal élők (40%) és a hallássérültek (29%) inkább segítség nélkül utaznának (7 – teljesen egyetértek). Az értelmi fogyatékossággal élők (70%) és a több fogyatékossággal élők (47%) nem választanák ezt az utazási formát </vt:lpstr>
      <vt:lpstr>A válaszadókat arra kértük, hogy írják le, a következő 12 cél – kulturális; wellness, egészségügyi; aktív (sport); üzleti; vallási; természeti utazás; vásárlás; városnézés; rokonok és barátok meglátogatása; koncert, sportesemény, kiállítás; kulináris látogatás – mindegyikéért milyen gyakran utaznak egy 4 pontos skálán, ahol az 1 azt jelenti, hogy soha, 2 – ritkán, 3 – gyakran, 4 – nagyon gyakran Általánosságban elmondható, hogy a válaszadók leggyakrabban (4-es érték) a rokonok és barátok meglátogatását (1083 válaszból 393, 35,92%), a természetjárást (1094 válaszból 298, 27,23%) és a kultúrát (1088 válaszból 271, 24,9%) jelölték meg utazásuk fő céljaként. A legkevésbé gyakori (1. érték) az üzleti cél (1053-ból 750 válasz, 71.22%)</vt:lpstr>
      <vt:lpstr>Kérdés: „Utazik-e Ön szabadidős céllal?” – 1175 válaszadóból 1166 válaszolt, ebből 15% nem utazik szabadidős céllal, 49% segítséggel, 36% pedig egyedül. A legtöbb „nem” választ egy adott fogyatékossági típusra vonatkozóan azok a résztvevők adták, akiknek többszörös fogyatékosságuk volt (22%), az életkorral kapcsolatos akadályoztatás (18%) és a pszichoszociális fogyatékosság (17%). A legkevesebb „nem” választ a beszéd- (3%), a hallás- (6%) és a látássérültek (8%) csoportjából származó fogyatékossággal élők adták. Azok, akik leggyakrabban segítséggel utaznak szabadidős céllal, az értelmi fogyatékosok (73%), a látássérültek (59%), a mozgásszervi fogyatékosok és az ASD-sek (58%)</vt:lpstr>
      <vt:lpstr>A legkevésbé azok a fogyatékossággal élők utaznak segítséggel szabadidős céllal, akiknek az életkorukhoz (12%), a beszédhez (21%) és a hallásukhoz (24%) kapcsolódó akadályoztatásuk van. Azok, akik leggyakrabban egyedül utaznak szabadidős céllal, a beszédfogyatékosok (76%), az életkorral kapcsolatos akadályoztatásban szenvedők (70%) és a hallássérültek (70%). Ezzel szemben azok a személyek, akik a legritkábban utaznak egyedül szabadidős céllal, az értelmi fogyatékosok (18%), a mozgásszervi fogyatékosok (28%) és a halmozottan fogyatékosok (28%)</vt:lpstr>
      <vt:lpstr>1175 válaszadóból 1103 válaszolt erre a kérdésre, akik közül 21% nem találkozott nehézségekkel a közlekedés igénybevételével kapcsolatban, míg a válaszadók 17%-a nagyon gyakran találkozott nehézségekkel eközben. Az adatokat a fogyatékossági típusok szempontjából elemezve megállapítható, hogy a fogyatékossági típusok közül az alábbiakat érinti a legkevesebb probléma a közlekedés igénybevétele során: Egyéb, Korommal kapcsolatos akadály, Átmeneti fogyatékosság. A közlekedés során a legnagyobb problémákat okozó fogyatékossági típusok a következők: Mozgássérült, Többszörös fogyatékosság, ASD</vt:lpstr>
      <vt:lpstr>1175 válaszadóból 1093-an válaszoltak erre a kérdésre, akiknek 26%-a nem találkozott a szálláshasználattal kapcsolatos nehézségekkel, míg a válaszadók 13%-a nagyon gyakran találkozott nehézségekkel a szálláshasználat során. Az adatokat a fogyatékossági típusok szerint elemezve: a fogyatékossági típusok közül a szálláshely-használat során a legkevesebb problémával a következők találkoznak: Egyéb, Életkorommal kapcsolatos akadály, Átmeneti fogyatékosság. Azok a fogyatékossági típusok, amelyek a szálláshasználat során a legnagyobb problémákat okozzák, a következők: Mozgásszervi fogyatékosság, Többszörös fogyatékosság, Értelmi fogyatékosság és ASD</vt:lpstr>
      <vt:lpstr>1175 válaszadóból 1085 válaszolt erre a kérdésre, közülük 28% nem találkozott nehézségekkel az étkezési létesítmény használatával kapcsolatban, míg a válaszadók 9%-a nagyon gyakran találkozott nehézségekkel az étkezési létesítmény használata során A fogyatékossági típusok tekintetében: a fogyatékossági típusok, amelyek a legkevesebb nehézséggel találkoznak a vendéglátóhely használata során, a következők: Korommal kapcsolatos akadály, Átmeneti fogyatékosság, Értelmi fogyatékosság. A fogyatékossági típusok, amelyek a legnagyobb problémákat okozzák az étkeztetési létesítmény használata során, a következők: Többszörös fogyatékosság, ASD, Értelmi fogyatékosság</vt:lpstr>
      <vt:lpstr>1175 válaszadóból 1063 válaszolt erre a kérdésre, ebből 21% nem találkozott a sporttevékenységekkel kapcsolatos nehézségekkel, míg a válaszadók 18%-a nagyon gyakran találkozott nehézségekkel a sporttevékenységek igénybevétele során. A fogyatékossági típusok tekintetében: azok a fogyatékossági típusok, amelyek a legkevesebb nehézséggel találkoznak a sporttevékenységek igénybevételekor, a pszichoszociális fogyatékosságok, az ASD és az életkorommal kapcsolatos akadályok. Azok a fogyatékossági típusok, amelyek a legnagyobb problémákat okozzák a sporttevékenységek használata során, a következők: Mozgásszervi fogyatékosság, Többszörös fogyatékosság és Értelmi fogyatékosság</vt:lpstr>
      <vt:lpstr>1175 válaszadóból 1085 válaszolt erre a kérdésre, közülük 20% nem találkozott nehézségekkel a látnivalók látogatása során, míg a válaszadók 12%-a nagyon gyakran találkozott nehézségekkel a látnivalók látogatása során. A fogyatékossági típusok tekintetében: a következő fogyatékossági típusok jelentik a legkevesebb problémát a látnivalók látogatása során: egyéb, életkorommal kapcsolatos akadály, átmeneti fogyatékosság. Azok a fogyatékossági típusok, amelyek a legnagyobb problémákat okozzák a látnivalók látogatása során, a következők: Mozgássérült, halmozottan fogyatékos, értelmi fogyatékos és látássérült</vt:lpstr>
      <vt:lpstr>1175 válaszadóból 1099 válaszolt erre a kérdésre, amelyből 20% nem találkozott a tényleges hozzáférhetőségre vonatkozó megbízható információk hiányával kapcsolatos nehézségekkel, míg a válaszadók 19%-a nagyon gyakran találkozott ilyen nehézségekkel. A fogyatékossági típusok tekintetében: a fogyatékossági típusok közül a legkevésbé a következő típusok esetében merülnek fel a valós akadálymentesítésre vonatkozó megbízható információk hiányával kapcsolatos problémák: pszichoszociális fogyatékosság, egyéb, átmeneti fogyatékosság és az életkorommal kapcsolatos akadály Azok a fogyatékossági típusok, amelyek a legnagyobb valószínűséggel találkoznak a valós akadálymentességre vonatkozó megbízható információk hiányával kapcsolatos problémákkal, a következők: Mozgáskorlátozottság, halmozottan fogyatékos és látássérült</vt:lpstr>
      <vt:lpstr>1175 válaszadóból 1141 válaszolt erre a kérdésre, akiknek 45%-a nem szorult segítségre utazás közben, 55%-a pedig úgy nyilatkozott, hogy igénybe vett segítséget utazás közben. A fogyatékosság típusait tekintve: a következő fogyatékossági típusok igénylik a legkevesebb segítséget utazás közben: beszédfogyatékosság, értelmi fogyatékosság és pszichoszociális fogyatékosság. A legtöbb segítségre azok szorulnak, akiknek olyan fogyatékosságaik vannak, mint például: mozgásszervi, látási és halmozottan fogyatékosok</vt:lpstr>
      <vt:lpstr>1175 válaszadóból 1143 válaszolt erre a kérdésre, akik közül 9% nem utazott 2022-ben, 10% csak egyszer, 12% kétszer, 11% háromszor, és a válaszadók 58%-a nyilatkozott úgy, hogy a megadott időszakban több mint háromszor utazott. A fogyatékossági típusok tekintetében: a fogyatékossági típusok, amelyek 2022-ben nem utaztak a saját országukon belül a következők: életkorommal kapcsolatos akadály (21%), ASD (14%) és többszörös fogyatékosság (10%). Másrészt a következőkkel rendelkező személyek: Egyéb (71%), látás (68%) és átmeneti fogyatékosság (64%) utazott a legtöbbet a saját országán belül</vt:lpstr>
      <vt:lpstr>PowerPoint-bemutató</vt:lpstr>
      <vt:lpstr>Kérdés: „Hányszor utazott külföldre 2022-ben? 1175 válaszadóból 1143-an válaszoltak, akik közül 58% nem utazott külföldre 2022-ben, 14% csak egyszer, 13% kétszer, 6% háromszor, és a válaszadók 9%-a nyilatkozott úgy, hogy több mint háromszor utazott külföldre 2022-ben. A fogyatékosság típusait tekintve: a következő típusú fogyatékossággal élők nem utaztak külföldre 2022-ben: pszichoszociális fogyatékosság (83%), értelmi fogyatékosság (77%) és többszörös fogyatékosság (63%). Az átmeneti fogyatékossággal (30%), beszédfogyatékossággal (21%) és hallásfogyatékossággal (12%) élők utaztak a legtöbbet külföldre</vt:lpstr>
      <vt:lpstr>PowerPoint-bemutató</vt:lpstr>
      <vt:lpstr>További kérdések: 1) „Hányszor utazott az Ön országában 2018-2021-ben?”. 1175 válaszadóból 1139 válaszolt, ebből 6% nem utazott az országán belül 2018-2021-ben, 5% csak egyszer, 6% kétszer, 7% háromszor, és a válaszadók 76%-a nyilatkozott úgy, hogy több mint háromszor utazott az országán belül 2019-2021-ben. A fogyatékosság típusait tekintve: a fogyatékossággal élők legnagyobb csoportját, akik 2018-2021-ben nem utaztak saját országukon belül, a pszichoszociális fogyatékossággal élők, az ASD-vel élők és az életkorommal kapcsolatos akadályok alkották. A jelzett időszakban a saját országukon belül utazó fogyatékossággal élő személyek legnagyobb csoportjába az Egyéb típusú fogyatékossággal élők, a Látás és az Átmeneti fogyatékossággal élők tartoztak</vt:lpstr>
      <vt:lpstr>További kérdések: 2) „Hányszor utazott külföldre 2018-2021-ben?”. 1175 válaszadóból 1143 válaszolt erre a kérdésre, akik közül 37% nem utazott külföldre 2018-2021-ben, 14% csak egyszer, 15% kétszer, 10% háromszor, és a válaszadók 24%-a nyilatkozott úgy, hogy több mint háromszor utazott külföldre 2018 és 2021 között. A fogyatékosság típusait tekintve: a következő fogyatékossági típusokkal rendelkező fogyatékossággal élők legnagyobb csoportja nem utazott külföldre 2018-2021-ben: Értelmi fogyatékosság, Életkorommal kapcsolatos akadályok, Többszörös fogyatékosság és Pszichoszociális fogyatékosság. 2018-2021-ben az Átmeneti fogyatékossággal élő, a Hallássérült, a Mozgássérült és az Egyéb fogyatékossággal élő fogyatékos személyek legnagyobb csoportja utazott a legtöbbet külföldre 2018-2021-ben</vt:lpstr>
      <vt:lpstr>A válaszadókat – fogyatékossággal élőket – arra kérték, hogy határozzák meg, mennyire értenek egyet az utazással és a turizmussal kapcsolatos különböző állításokkal, válaszukat egy 1-től 7-ig terjedő skálán jelölték meg, ahol az 1 azt jelenti, hogy „egyáltalán nem értek egyet”, a 7 pedig azt, hogy „teljesen egyetértek az állítással” A válaszadók véleménye nagyon megoszlik azzal kapcsolatban, hogy a rendelkezésre álló turisztikai lehetőségek javulnak-e a lakóhelyük szerinti országban. A javulást nem észlelő csoport nagyobb arányban jelenik meg – az 1-től 3-ig terjedő értékelések 52%-a. Itt érdemes megjegyezni, hogy minden tizedik személy határozottan javulást lát a turisztikai lehetőségek elérhetőségében (az értékelések 12%-a „teljesen egyetért” – 7)</vt:lpstr>
      <vt:lpstr>Az akadálymentes turizmus elterjedtebbé tételéhez az akadálymentesítés javítására van szükség a létesítmények bevezetésével, az akadályok felszámolásával és a harmadik felek hozzáállásának megváltoztatásával a fogyatékossággal élők igényeihez A kutatás rámutat azokra a problémákra, amelyeket le kell küzdeni a turizmus akadálymentesítéséhez. Nem mindig lesz szükség szigorúan technikai jellegű intézkedésekre (az infrastruktúra javítása). Számos akadály nem fizikai jellegű – a többi emberhez való hozzáállás, az empátia szintje, a másik emberrel való kommunikáció képessége. A válaszadók nyilatkozatai azt mutatják, hogy az utazás során számos kellemetlenség elkerülhető lenne, ha a személyzet (busz, vonat, villamos) vagy az utastársak segítenének nekik</vt:lpstr>
      <vt:lpstr>PowerPoint-bemutató</vt:lpstr>
      <vt:lpstr>Jelölje az 1-est, ha egyáltalán nem ért egyet, és a 7-est, ha teljesen egyetért az adott állítással! „Országomban a társadalom egyre toleránsabb és nyitottabb a fogyatékossággal élők problémái iránt”</vt:lpstr>
      <vt:lpstr>A válaszadóknak állandó problémát jelentenek a szálláshely-szolgáltatók és más létesítmények által a hozzáférhetőséggel kapcsolatban nyújtott hamis információk. Egyértelműen több mint a felük (54%) úgy véli, hogy ez a jelenség még mindig gyakori. Érdemes megjegyezni, hogy a válaszadóknak csak valamivel több mint negyede számolt be javulásról ezen a területen (27% az 5 és 7 közötti értékek) A válaszadók határozottan több mint fele (az 1-3 közötti értékelések 55%-a) úgy látja, hogy az embereket zavarja, ha olyan helyen töltik a szabadságukat, ahol fogyatékossággal élők is vannak. Minden harmadik válaszadó ezzel ellentétes véleményen van (29% 5 és 7 közötti érték)</vt:lpstr>
      <vt:lpstr>A válaszadók 75%-a úgy véli (5 és 7 közötti pontszámok), hogy ha az országukban a vonatok és buszok jobban hozzáférhetőek lennének a kerekesszékkel közlekedők számára, több mozgássérült utazna azokon: 41% osztja ezt a véleményt (7-es pontszám). Mindössze 19% (1-3-as értékelés) nem tartja ezt jelentős problémának. A válaszadók 77%-a jelölte meg az 5-7-es értékelést (ebből 39% jelölte meg a 7-es értéket), akik úgy vélik, hogy a turistautak megléte az erdei parkokban, legalábbis a városok közelében, több fogyatékossággal élő embert indítana kirándulásra. Mindössze 16% nem osztja ezt a véleményt (1-től 3-ig terjedő értékelések megjelölése). Az akadálymentesítéssel kapcsolatos információk fontosak – a válaszadók 73%-a (5-től 7-ig terjedő pontszámok) megjegyzi, hogy a kerekesszékesek számára is hozzáférhető turistautak megbízható online gyűjteményének megléte több embert késztetne arra, hogy a természetjárást válassza. Csak minden ötödik megkérdezett nem osztja ezt a véleményt (a válaszok 19%-a 1 és 3 közötti)</vt:lpstr>
      <vt:lpstr>Mennyire ért egyet az alábbi állításokkal? 1: egyáltalán nem ért egyet, 7: teljesen egyetért! „Ha országomban a vonatok és autóbuszok kerekesszékkel jobban megközelíthetőek lennének, több mozgássérült ember utazna”</vt:lpstr>
      <vt:lpstr>A turizmus fontos része a (fogyatékossággal élő) emberek életének – 61%-uk jelölte meg az 5-7-es értékelést. A válaszadók 23%-a számára a turizmus kevésbé fontos (1-3-as értékelés). A válaszadók 64%-a (5-7-es értékelések) úgy véli, hogy a turizmus jelentősen befolyásolja a jólétüket. Minden negyedik válaszadónak más a véleménye (24% az 1-3-as értékeléseknél) A válaszadók több mint ¾-e (77% az 5-7-es értékelésekkel) állítja, hogy a turizmussal kapcsolatos élmények boldogabbá teszik őket. A válaszadók 52%-a jelölte meg a 7-es értékelést – a lehető legmagasabb értékelést. Mindössze 14%-uk nem ért egyet (1-3 közötti értékek)</vt:lpstr>
      <vt:lpstr>Kérjük, adja meg, mennyire ért egyet az alábbi állításokkal! Jelölje az 1-est, ha egyáltalán nem ért egyet, és a 7-est, ha teljesen egyetért az adott állítással! „A turizmusban szerzett tapasztalataim boldogabbá tesznek”</vt:lpstr>
      <vt:lpstr>Kérjük, adja meg, mennyire ért egyet az alábbi állításokkal! Jelölje az 1-est, ha egyáltalán nem ért egyet, és a 7-est, ha teljesen egyetért az adott állítással! „Egyre inkább érdeklődöm a virtuális/digitális turizmusban rejlő lehetőségek iránt”</vt:lpstr>
      <vt:lpstr>A válaszadók 75%-a (1-3. pontszám) nem vett igénybe online turisztikai szolgáltatásokat, például nem „látogatott" meg egy múzeumot online alkalmazás segítségével, vagy nem vett részt virtuális túrákon. Mindössze 17%-uknak vannak eltérő tapasztalatai ezen a területen (5-7-es értékelések). A válaszadók mindössze 8%-a (5-7. pontszám) rendelkezik vagy tervezi olyan eszköz beszerzését, amely a virtuális élményeket élvezetesebbé teszi, pl. VR-szemüveg. A válaszadók 88%-a ellenkező véleményen van. Hasonló a helyzet a modern technológiai eszközök használatával (alkalmazások, AR, VR-szemüvegek városlátogatáskor és az utazási élményt megkönnyítő és/vagy javító VR-eszközök) – itt is a válaszadók többsége nem érdeklődik (1-től 3-ig terjedő értékelések 77%-a). A válaszadók mindössze 18%-a használja ezeket az eszközöket (5-7 közötti értékelések)</vt:lpstr>
      <vt:lpstr>Nagyon szubjektív érzés: minden válaszadó sajátosan értelmezi a megkülönböztetést. Nem minden válaszadó válaszolt – csaknem egyharmaduk (340 fő, 29%). Ugyanennyien (340 fő) azt mondták, hogy nem tapasztaltak diszkriminációt. A legnagyobb csoportot azonban azok alkották, akik utazás közben találkoztak diszkriminációval – a válaszadók 42%-a A diszkriminációról beszámoló személyek le tudták írni, hogy mi volt az: 489 személy adatai, amelyek több szempontból is elemezhetőek. Ezek közül az egyik, hogy megpróbáljuk felmérni, hogy a diszkriminációnak technikai vagy emberi alapja volt-e? Azaz, hogy mennyiben a megfelelő infrastruktúra hiányából, és mennyiben az ügyfélhez (a fogyatékossággal élő személyhez, mint az utazás, szálloda, étterem ügyfeléhez) való szakszerűtlen hozzáállásból, vagy a fogyatékossággal élő emberekkel szembeni nem megfelelő viselkedésből az utazó vagy a turisztikai szolgáltatásokat igénybe vevő többi személy részéről (ugyanabban a szállodában, vonaton, strandon való tartózkodás) fakadt)</vt:lpstr>
      <vt:lpstr>A megkülönböztetés uralkodó formája a mások által alkalmazott kellemetlen és barátságtalan bánásmód volt, amely gyakran nagyon sértő és megalázó jellegű volt: A válaszok 58%-a, ami a probléma nagyságrendjét mutatja – különösen, ha összehasonlítjuk az építészeti és infrastrukturális akadályokkal, amelyeket a diszkriminációt tapasztaltak 15%-a említett. Ebből a csoportból minden tizedik válaszadó a szolgáltatás megtagadását és a szolgáltatás nyújtásának elmulasztását jelölte meg. Ezek az eredmények azt mutatják, hogy a fogyatékossággal élőkkel szembeni megkülönböztetésnek az utazás során nagyon erős társadalmi alapja van. Nem az építészeti akadályok jelentik a legfőbb akadályt, hanem inkább az empátia hiánya az utazó emberek körében</vt:lpstr>
      <vt:lpstr>A válaszadóknak két nyitott kérdést tettek fel: (1) az Ön tapasztalatai alapján melyik országnak vagy országoknak kellene követnie az országát az akadálymentes turizmus területén? és (2) mely országokban és/vagy az Ön országában, mely turisztikai célpontokban/vonzerőkben látott jó példákat a fogyatékossággal élők turizmusban való részvételének támogatására? Kérjük, adjon meg egy országot/várost/vonzerőt, jó példát! A válaszadók mindkét kérdésnél nehezen tudtak példát mondani (45%, illetve 40%) egyetlen példát sem említettek. Az említett országok közül az első három helyezett a következő volt: Hollandia 14%, Németország 7% és Ausztria 5%. A válaszadók viszont jó példákat említettek a fogyatékossággal élő személyek turizmusban való részvételének támogatására Ausztriában (20%), Lengyelországban és Magyarországon (egyenként 4%)</vt:lpstr>
      <vt:lpstr>A válaszadók túlnyomó többsége (52%) kijelentette, hogy hajlandó önkéntesként segíteni a fogyatékossággal élők utazásával és turizmusával kapcsolatos tevékenységekben. Minden harmadik válaszadó nem tudta, mit válaszoljon, vagy nem volt biztos abban, hogy megbirkózna-e ilyen tevékenységekkel (33%) A válaszadók teljes csoportja támogatja, hogy a felsőoktatásban a turizmussal kapcsolatos tantárgyak tantervében figyelembe vegyék a fogyatékossággal élők turizmusának sajátosságait, problémáit és lehetséges megoldásait (97%). Ugyanez az arány úgy véli, hogy hasznos lenne, ha az egyetemi oktatási anyagokat online elérhetővé tennék, hogy növeljék a fogyatékossággal élők számára elérhető ismereteket a turizmusról</vt:lpstr>
      <vt:lpstr>A kutatás lehetővé tette az akadálymentes turizmus fejlesztésével kapcsolatos főbb kihívások feltárását, valamint a fejlesztésre vonatkozó ajánlások megfogalmazását</vt:lpstr>
      <vt:lpstr>Infrastrukturális és létesítménybeli akadályok: nem megfelelő fizikai infrastruktúra (az desztinációk még mindig nem rendelkeznek alapvető akadálymentesítési funkciókkal, mint például rámpák, liftek, akadálymentes mosdók és széles ajtók), közlekedési akadályok (a tömegközlekedés, a taxik, a bérelt járművek gyakran nem rendelkeznek a fogyatékossággal élők számára szükséges alkalmazkodással) Számos technológiai akadály: a segédtechnológiák hiánya (nem minden desztináció rendelkezik a szükséges segédtechnológiákkal, mint például hallóhurokkal, képernyőolvasókkal vagy a hozzáférhetőséget javító mobilalkalmazásokkal), digitális szakadék (a segédtechnológiákhoz való hozzáférés és azok ismerete nagyon eltérő lehet, és egyes fogyatékossággal élő személyek nem rendelkeznek az ezen eszközök hatékony használatához szükséges erőforrásokkal vagy ismeretekkel)</vt:lpstr>
      <vt:lpstr>Információs és kommunikációs nehézségek: információhiány (gyakran nem áll rendelkezésre elegendő információ az desztinációk, szálláshelyek és látnivalók megközelíthetőségéről. Ez megnehezíti a fogyatékossággal élő utazók számára, hogy magabiztosan tervezzék meg utazásukat), nem hozzáférhető weboldalak és foglalási rendszerek (számos, a turizmussal kapcsolatos weboldal és online foglalási rendszer nem az akadálymentesség figyelembevételével készült, így a látási vagy kognitív károsodással élő személyek nehezen tudják használni azokat), az információátadás formája (az érzékszervi fogyatékossággal élő, pl. vak, siket emberek igényeihez igazított)</vt:lpstr>
      <vt:lpstr>Attitűdbeli akadályok: a tudatosság és a képzés hiánya (az idegenforgalmi személyzet és a szolgáltatók gyakran nem ismerik és nem képzik ki magukat arra vonatkozóan, hogy hogyan segítsenek a fogyatékossággal élő utazóknak; ez nem szándékos megkülönböztetéshez és nem megfelelő szolgáltatáshoz vezethet), negatív hozzáállás (a fogyatékossággal élő személyekkel kapcsolatos sztereotípiák és negatív hozzáállás barátságtalan környezetet teremthet és visszatarthatja az utazástól), ami a megkülönböztetés érzéséhez vezethet. gazdasági akadályok, mint nehézségek: magasabb költségek (mivel speciális felszerelésekre, szolgáltatásokra vagy szállásokra van szükség, amelyekre a szokásos utasbiztosítások nem feltétlenül nyújtanak fedezetet), korlátozott finanszírozás és beruházások (gyakran nem áll rendelkezésre elegendő finanszírozás és beruházás az akadálymentes turisztikai infrastruktúrába és szolgáltatásokba)</vt:lpstr>
      <vt:lpstr>A szakpolitika és a szabályozás helyi és globális szinten is meghatározza a turizmus fejlődését, és olyan kihívásokat okoz, mint például: következetlen szabványok (a hozzáférhetőségi szabványok és előírások országonként és régiónként nagyon eltérőek, ami az utazók számára következetlen élményeket eredményez). A nemzetközi szabványoknak, például a fogyatékossággal élő amerikaiakról szóló törvénynek (ADA) vagy az európai akadálymentesítési törvénynek való megfelelés nem egységes), végrehajtási problémák (még ott is, ahol léteznek törvények és előírások, a végrehajtás gyenge lehet, ami az akadálymentesítés hiányos végrehajtásához és karbantartásához vezet)</vt:lpstr>
      <vt:lpstr>E kihívások leküzdéséhez sokoldalú megközelítésre van szükség</vt:lpstr>
      <vt:lpstr>Action Több szinten is szükség van cselekvésre: infrastrukturális beruházások (a kormányok és a magánszektorok fektessenek be az akadálymentes infrastruktúrába és közlekedésbe), képzési és tudatosságnövelő programok (a turisztikai szakemberek képzése az akadálymentesítésről és a befogadásról), szakpolitikai harmonizáció és végrehajtás (következetes és világszerte érvényesített akadálymentesítési szabványok), befogadó tervezés és technológia (akadálymentes weboldalak, alkalmazások és technológiák fejlesztése és támogatása), hozzáférhető tájékoztatás (részletes, hozzáférhető információk nyújtása az utazási lehetőségekről és szálláshelyekről). E kihívások kezelésével a turisztikai ágazat inkluzívabbá válhat, biztosítva, hogy képességeiktől függetlenül mindenki élvezhesse az utazási élményeket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118</cp:revision>
  <dcterms:created xsi:type="dcterms:W3CDTF">2024-05-21T07:28:22Z</dcterms:created>
  <dcterms:modified xsi:type="dcterms:W3CDTF">2025-04-16T15:30:30Z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