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327" r:id="rId8"/>
    <p:sldId id="328" r:id="rId9"/>
    <p:sldId id="329" r:id="rId10"/>
    <p:sldId id="260" r:id="rId11"/>
    <p:sldId id="330" r:id="rId12"/>
    <p:sldId id="331" r:id="rId13"/>
    <p:sldId id="332" r:id="rId14"/>
    <p:sldId id="334" r:id="rId15"/>
    <p:sldId id="333" r:id="rId16"/>
    <p:sldId id="335" r:id="rId17"/>
    <p:sldId id="336" r:id="rId18"/>
    <p:sldId id="337" r:id="rId19"/>
    <p:sldId id="338" r:id="rId20"/>
    <p:sldId id="339" r:id="rId21"/>
    <p:sldId id="355" r:id="rId22"/>
    <p:sldId id="356" r:id="rId23"/>
    <p:sldId id="340" r:id="rId24"/>
    <p:sldId id="354" r:id="rId25"/>
    <p:sldId id="342" r:id="rId26"/>
    <p:sldId id="341" r:id="rId27"/>
    <p:sldId id="343" r:id="rId28"/>
    <p:sldId id="344" r:id="rId29"/>
    <p:sldId id="357" r:id="rId30"/>
    <p:sldId id="358" r:id="rId31"/>
    <p:sldId id="359" r:id="rId32"/>
    <p:sldId id="313" r:id="rId33"/>
    <p:sldId id="314" r:id="rId34"/>
    <p:sldId id="315" r:id="rId35"/>
    <p:sldId id="316" r:id="rId36"/>
    <p:sldId id="317" r:id="rId37"/>
    <p:sldId id="414" r:id="rId38"/>
    <p:sldId id="415" r:id="rId39"/>
    <p:sldId id="416" r:id="rId40"/>
    <p:sldId id="417" r:id="rId41"/>
    <p:sldId id="318" r:id="rId42"/>
    <p:sldId id="319" r:id="rId43"/>
    <p:sldId id="320" r:id="rId44"/>
    <p:sldId id="321" r:id="rId45"/>
    <p:sldId id="322" r:id="rId46"/>
    <p:sldId id="323" r:id="rId47"/>
    <p:sldId id="324" r:id="rId48"/>
    <p:sldId id="325" r:id="rId49"/>
    <p:sldId id="326" r:id="rId50"/>
    <p:sldId id="259" r:id="rId51"/>
    <p:sldId id="261" r:id="rId52"/>
    <p:sldId id="360" r:id="rId53"/>
    <p:sldId id="262" r:id="rId54"/>
    <p:sldId id="263" r:id="rId55"/>
    <p:sldId id="365" r:id="rId56"/>
    <p:sldId id="366" r:id="rId57"/>
    <p:sldId id="361" r:id="rId58"/>
    <p:sldId id="362" r:id="rId59"/>
    <p:sldId id="363" r:id="rId60"/>
    <p:sldId id="418" r:id="rId61"/>
    <p:sldId id="364" r:id="rId62"/>
    <p:sldId id="264" r:id="rId63"/>
    <p:sldId id="265" r:id="rId64"/>
    <p:sldId id="266" r:id="rId65"/>
    <p:sldId id="267" r:id="rId66"/>
    <p:sldId id="397" r:id="rId67"/>
    <p:sldId id="396" r:id="rId68"/>
    <p:sldId id="398" r:id="rId69"/>
    <p:sldId id="367" r:id="rId70"/>
    <p:sldId id="368" r:id="rId71"/>
    <p:sldId id="399" r:id="rId72"/>
    <p:sldId id="369" r:id="rId73"/>
    <p:sldId id="370" r:id="rId74"/>
    <p:sldId id="371" r:id="rId75"/>
    <p:sldId id="400" r:id="rId76"/>
    <p:sldId id="372" r:id="rId77"/>
    <p:sldId id="401" r:id="rId78"/>
    <p:sldId id="373" r:id="rId79"/>
    <p:sldId id="374" r:id="rId80"/>
    <p:sldId id="375" r:id="rId81"/>
    <p:sldId id="402" r:id="rId82"/>
    <p:sldId id="285" r:id="rId83"/>
    <p:sldId id="403" r:id="rId84"/>
    <p:sldId id="404" r:id="rId85"/>
    <p:sldId id="409" r:id="rId86"/>
    <p:sldId id="405" r:id="rId87"/>
    <p:sldId id="406" r:id="rId88"/>
    <p:sldId id="407" r:id="rId89"/>
    <p:sldId id="408" r:id="rId90"/>
    <p:sldId id="376" r:id="rId91"/>
    <p:sldId id="377" r:id="rId92"/>
    <p:sldId id="410" r:id="rId93"/>
    <p:sldId id="378" r:id="rId94"/>
    <p:sldId id="411" r:id="rId95"/>
    <p:sldId id="379" r:id="rId96"/>
    <p:sldId id="412" r:id="rId97"/>
    <p:sldId id="380" r:id="rId98"/>
    <p:sldId id="381" r:id="rId99"/>
    <p:sldId id="413" r:id="rId100"/>
    <p:sldId id="382" r:id="rId101"/>
    <p:sldId id="383" r:id="rId102"/>
    <p:sldId id="384" r:id="rId10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81" d="100"/>
          <a:sy n="81" d="100"/>
        </p:scale>
        <p:origin x="120"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tableStyles" Target="tableStyle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Raffay Zoltán" userId="3b1b2a3e-ec4a-4aa8-94e3-5e4ef067d11f" providerId="ADAL" clId="{09BD8263-594F-4A05-8F91-81201B97269F}"/>
    <pc:docChg chg="modSld">
      <pc:chgData name="Dr. Raffay Zoltán" userId="3b1b2a3e-ec4a-4aa8-94e3-5e4ef067d11f" providerId="ADAL" clId="{09BD8263-594F-4A05-8F91-81201B97269F}" dt="2024-11-04T15:45:28.466" v="6" actId="20577"/>
      <pc:docMkLst>
        <pc:docMk/>
      </pc:docMkLst>
      <pc:sldChg chg="modSp mod">
        <pc:chgData name="Dr. Raffay Zoltán" userId="3b1b2a3e-ec4a-4aa8-94e3-5e4ef067d11f" providerId="ADAL" clId="{09BD8263-594F-4A05-8F91-81201B97269F}" dt="2024-11-04T15:45:28.466" v="6" actId="20577"/>
        <pc:sldMkLst>
          <pc:docMk/>
          <pc:sldMk cId="1645023369" sldId="258"/>
        </pc:sldMkLst>
      </pc:sldChg>
    </pc:docChg>
  </pc:docChgLst>
  <pc:docChgLst>
    <pc:chgData name="Dr. Raffay Zoltán" userId="3b1b2a3e-ec4a-4aa8-94e3-5e4ef067d11f" providerId="ADAL" clId="{93D21CBD-382B-4F15-A677-8D35B5D73C2B}"/>
    <pc:docChg chg="undo redo custSel addSld delSld modSld sldOrd">
      <pc:chgData name="Dr. Raffay Zoltán" userId="3b1b2a3e-ec4a-4aa8-94e3-5e4ef067d11f" providerId="ADAL" clId="{93D21CBD-382B-4F15-A677-8D35B5D73C2B}" dt="2024-12-09T14:13:44.219" v="5456" actId="20577"/>
      <pc:docMkLst>
        <pc:docMk/>
      </pc:docMkLst>
      <pc:sldChg chg="addSp modSp mod">
        <pc:chgData name="Dr. Raffay Zoltán" userId="3b1b2a3e-ec4a-4aa8-94e3-5e4ef067d11f" providerId="ADAL" clId="{93D21CBD-382B-4F15-A677-8D35B5D73C2B}" dt="2024-12-07T09:59:46.919" v="4804" actId="790"/>
        <pc:sldMkLst>
          <pc:docMk/>
          <pc:sldMk cId="1441212110" sldId="257"/>
        </pc:sldMkLst>
      </pc:sldChg>
      <pc:sldChg chg="modSp mod">
        <pc:chgData name="Dr. Raffay Zoltán" userId="3b1b2a3e-ec4a-4aa8-94e3-5e4ef067d11f" providerId="ADAL" clId="{93D21CBD-382B-4F15-A677-8D35B5D73C2B}" dt="2024-12-07T09:59:48.442" v="4805" actId="790"/>
        <pc:sldMkLst>
          <pc:docMk/>
          <pc:sldMk cId="1645023369" sldId="258"/>
        </pc:sldMkLst>
      </pc:sldChg>
      <pc:sldChg chg="addSp modSp mod">
        <pc:chgData name="Dr. Raffay Zoltán" userId="3b1b2a3e-ec4a-4aa8-94e3-5e4ef067d11f" providerId="ADAL" clId="{93D21CBD-382B-4F15-A677-8D35B5D73C2B}" dt="2024-12-07T09:57:13.362" v="4720" actId="790"/>
        <pc:sldMkLst>
          <pc:docMk/>
          <pc:sldMk cId="4239364104" sldId="259"/>
        </pc:sldMkLst>
      </pc:sldChg>
      <pc:sldChg chg="modSp add mod ord">
        <pc:chgData name="Dr. Raffay Zoltán" userId="3b1b2a3e-ec4a-4aa8-94e3-5e4ef067d11f" providerId="ADAL" clId="{93D21CBD-382B-4F15-A677-8D35B5D73C2B}" dt="2024-12-07T09:59:12.478" v="4794" actId="790"/>
        <pc:sldMkLst>
          <pc:docMk/>
          <pc:sldMk cId="2085846997" sldId="260"/>
        </pc:sldMkLst>
      </pc:sldChg>
      <pc:sldChg chg="del">
        <pc:chgData name="Dr. Raffay Zoltán" userId="3b1b2a3e-ec4a-4aa8-94e3-5e4ef067d11f" providerId="ADAL" clId="{93D21CBD-382B-4F15-A677-8D35B5D73C2B}" dt="2024-12-02T14:00:59.647" v="291" actId="47"/>
        <pc:sldMkLst>
          <pc:docMk/>
          <pc:sldMk cId="3346443628" sldId="260"/>
        </pc:sldMkLst>
      </pc:sldChg>
      <pc:sldChg chg="addSp modSp add mod">
        <pc:chgData name="Dr. Raffay Zoltán" userId="3b1b2a3e-ec4a-4aa8-94e3-5e4ef067d11f" providerId="ADAL" clId="{93D21CBD-382B-4F15-A677-8D35B5D73C2B}" dt="2024-12-07T09:57:08.053" v="4717" actId="790"/>
        <pc:sldMkLst>
          <pc:docMk/>
          <pc:sldMk cId="1351938112" sldId="261"/>
        </pc:sldMkLst>
      </pc:sldChg>
      <pc:sldChg chg="del">
        <pc:chgData name="Dr. Raffay Zoltán" userId="3b1b2a3e-ec4a-4aa8-94e3-5e4ef067d11f" providerId="ADAL" clId="{93D21CBD-382B-4F15-A677-8D35B5D73C2B}" dt="2024-12-02T14:00:59.647" v="291" actId="47"/>
        <pc:sldMkLst>
          <pc:docMk/>
          <pc:sldMk cId="3430837079" sldId="261"/>
        </pc:sldMkLst>
      </pc:sldChg>
      <pc:sldChg chg="del">
        <pc:chgData name="Dr. Raffay Zoltán" userId="3b1b2a3e-ec4a-4aa8-94e3-5e4ef067d11f" providerId="ADAL" clId="{93D21CBD-382B-4F15-A677-8D35B5D73C2B}" dt="2024-12-02T14:00:59.647" v="291" actId="47"/>
        <pc:sldMkLst>
          <pc:docMk/>
          <pc:sldMk cId="564408570" sldId="262"/>
        </pc:sldMkLst>
      </pc:sldChg>
      <pc:sldChg chg="addSp modSp add mod">
        <pc:chgData name="Dr. Raffay Zoltán" userId="3b1b2a3e-ec4a-4aa8-94e3-5e4ef067d11f" providerId="ADAL" clId="{93D21CBD-382B-4F15-A677-8D35B5D73C2B}" dt="2024-12-07T09:56:56.046" v="4713" actId="790"/>
        <pc:sldMkLst>
          <pc:docMk/>
          <pc:sldMk cId="1564460104" sldId="262"/>
        </pc:sldMkLst>
      </pc:sldChg>
      <pc:sldChg chg="addSp delSp modSp add mod">
        <pc:chgData name="Dr. Raffay Zoltán" userId="3b1b2a3e-ec4a-4aa8-94e3-5e4ef067d11f" providerId="ADAL" clId="{93D21CBD-382B-4F15-A677-8D35B5D73C2B}" dt="2024-12-07T09:56:49.221" v="4709" actId="790"/>
        <pc:sldMkLst>
          <pc:docMk/>
          <pc:sldMk cId="1962576971" sldId="263"/>
        </pc:sldMkLst>
      </pc:sldChg>
      <pc:sldChg chg="del">
        <pc:chgData name="Dr. Raffay Zoltán" userId="3b1b2a3e-ec4a-4aa8-94e3-5e4ef067d11f" providerId="ADAL" clId="{93D21CBD-382B-4F15-A677-8D35B5D73C2B}" dt="2024-12-02T14:00:59.647" v="291" actId="47"/>
        <pc:sldMkLst>
          <pc:docMk/>
          <pc:sldMk cId="3544922091" sldId="263"/>
        </pc:sldMkLst>
      </pc:sldChg>
      <pc:sldChg chg="del">
        <pc:chgData name="Dr. Raffay Zoltán" userId="3b1b2a3e-ec4a-4aa8-94e3-5e4ef067d11f" providerId="ADAL" clId="{93D21CBD-382B-4F15-A677-8D35B5D73C2B}" dt="2024-12-02T14:00:59.647" v="291" actId="47"/>
        <pc:sldMkLst>
          <pc:docMk/>
          <pc:sldMk cId="1243646356" sldId="264"/>
        </pc:sldMkLst>
      </pc:sldChg>
      <pc:sldChg chg="addSp modSp add mod">
        <pc:chgData name="Dr. Raffay Zoltán" userId="3b1b2a3e-ec4a-4aa8-94e3-5e4ef067d11f" providerId="ADAL" clId="{93D21CBD-382B-4F15-A677-8D35B5D73C2B}" dt="2024-12-07T09:56:20.651" v="4693" actId="790"/>
        <pc:sldMkLst>
          <pc:docMk/>
          <pc:sldMk cId="3807967152" sldId="264"/>
        </pc:sldMkLst>
      </pc:sldChg>
      <pc:sldChg chg="del">
        <pc:chgData name="Dr. Raffay Zoltán" userId="3b1b2a3e-ec4a-4aa8-94e3-5e4ef067d11f" providerId="ADAL" clId="{93D21CBD-382B-4F15-A677-8D35B5D73C2B}" dt="2024-12-02T14:00:59.647" v="291" actId="47"/>
        <pc:sldMkLst>
          <pc:docMk/>
          <pc:sldMk cId="345246902" sldId="265"/>
        </pc:sldMkLst>
      </pc:sldChg>
      <pc:sldChg chg="addSp delSp modSp add mod">
        <pc:chgData name="Dr. Raffay Zoltán" userId="3b1b2a3e-ec4a-4aa8-94e3-5e4ef067d11f" providerId="ADAL" clId="{93D21CBD-382B-4F15-A677-8D35B5D73C2B}" dt="2024-12-07T09:56:17.575" v="4691" actId="790"/>
        <pc:sldMkLst>
          <pc:docMk/>
          <pc:sldMk cId="514579319" sldId="265"/>
        </pc:sldMkLst>
      </pc:sldChg>
      <pc:sldChg chg="del">
        <pc:chgData name="Dr. Raffay Zoltán" userId="3b1b2a3e-ec4a-4aa8-94e3-5e4ef067d11f" providerId="ADAL" clId="{93D21CBD-382B-4F15-A677-8D35B5D73C2B}" dt="2024-12-02T14:00:59.647" v="291" actId="47"/>
        <pc:sldMkLst>
          <pc:docMk/>
          <pc:sldMk cId="701400920" sldId="266"/>
        </pc:sldMkLst>
      </pc:sldChg>
      <pc:sldChg chg="addSp delSp modSp add mod">
        <pc:chgData name="Dr. Raffay Zoltán" userId="3b1b2a3e-ec4a-4aa8-94e3-5e4ef067d11f" providerId="ADAL" clId="{93D21CBD-382B-4F15-A677-8D35B5D73C2B}" dt="2024-12-07T09:56:14.432" v="4689" actId="790"/>
        <pc:sldMkLst>
          <pc:docMk/>
          <pc:sldMk cId="712563519" sldId="266"/>
        </pc:sldMkLst>
      </pc:sldChg>
      <pc:sldChg chg="del">
        <pc:chgData name="Dr. Raffay Zoltán" userId="3b1b2a3e-ec4a-4aa8-94e3-5e4ef067d11f" providerId="ADAL" clId="{93D21CBD-382B-4F15-A677-8D35B5D73C2B}" dt="2024-12-02T14:00:59.647" v="291" actId="47"/>
        <pc:sldMkLst>
          <pc:docMk/>
          <pc:sldMk cId="1156935625" sldId="267"/>
        </pc:sldMkLst>
      </pc:sldChg>
      <pc:sldChg chg="addSp modSp add mod">
        <pc:chgData name="Dr. Raffay Zoltán" userId="3b1b2a3e-ec4a-4aa8-94e3-5e4ef067d11f" providerId="ADAL" clId="{93D21CBD-382B-4F15-A677-8D35B5D73C2B}" dt="2024-12-07T09:56:10.934" v="4686" actId="790"/>
        <pc:sldMkLst>
          <pc:docMk/>
          <pc:sldMk cId="3129275879" sldId="267"/>
        </pc:sldMkLst>
      </pc:sldChg>
      <pc:sldChg chg="del">
        <pc:chgData name="Dr. Raffay Zoltán" userId="3b1b2a3e-ec4a-4aa8-94e3-5e4ef067d11f" providerId="ADAL" clId="{93D21CBD-382B-4F15-A677-8D35B5D73C2B}" dt="2024-12-02T14:00:59.647" v="291" actId="47"/>
        <pc:sldMkLst>
          <pc:docMk/>
          <pc:sldMk cId="103878073" sldId="268"/>
        </pc:sldMkLst>
      </pc:sldChg>
      <pc:sldChg chg="modSp add mod">
        <pc:chgData name="Dr. Raffay Zoltán" userId="3b1b2a3e-ec4a-4aa8-94e3-5e4ef067d11f" providerId="ADAL" clId="{93D21CBD-382B-4F15-A677-8D35B5D73C2B}" dt="2024-12-04T10:47:36.203" v="2830" actId="6549"/>
        <pc:sldMkLst>
          <pc:docMk/>
          <pc:sldMk cId="1681386583" sldId="268"/>
        </pc:sldMkLst>
      </pc:sldChg>
      <pc:sldChg chg="del">
        <pc:chgData name="Dr. Raffay Zoltán" userId="3b1b2a3e-ec4a-4aa8-94e3-5e4ef067d11f" providerId="ADAL" clId="{93D21CBD-382B-4F15-A677-8D35B5D73C2B}" dt="2024-12-02T14:00:59.647" v="291" actId="47"/>
        <pc:sldMkLst>
          <pc:docMk/>
          <pc:sldMk cId="522182056" sldId="269"/>
        </pc:sldMkLst>
      </pc:sldChg>
      <pc:sldChg chg="add del">
        <pc:chgData name="Dr. Raffay Zoltán" userId="3b1b2a3e-ec4a-4aa8-94e3-5e4ef067d11f" providerId="ADAL" clId="{93D21CBD-382B-4F15-A677-8D35B5D73C2B}" dt="2024-12-04T10:47:41.296" v="2831" actId="47"/>
        <pc:sldMkLst>
          <pc:docMk/>
          <pc:sldMk cId="695160123" sldId="269"/>
        </pc:sldMkLst>
      </pc:sldChg>
      <pc:sldChg chg="del">
        <pc:chgData name="Dr. Raffay Zoltán" userId="3b1b2a3e-ec4a-4aa8-94e3-5e4ef067d11f" providerId="ADAL" clId="{93D21CBD-382B-4F15-A677-8D35B5D73C2B}" dt="2024-12-02T14:00:59.647" v="291" actId="47"/>
        <pc:sldMkLst>
          <pc:docMk/>
          <pc:sldMk cId="1039427102" sldId="270"/>
        </pc:sldMkLst>
      </pc:sldChg>
      <pc:sldChg chg="add del">
        <pc:chgData name="Dr. Raffay Zoltán" userId="3b1b2a3e-ec4a-4aa8-94e3-5e4ef067d11f" providerId="ADAL" clId="{93D21CBD-382B-4F15-A677-8D35B5D73C2B}" dt="2024-12-04T10:47:41.296" v="2831" actId="47"/>
        <pc:sldMkLst>
          <pc:docMk/>
          <pc:sldMk cId="2772790148" sldId="270"/>
        </pc:sldMkLst>
      </pc:sldChg>
      <pc:sldChg chg="del">
        <pc:chgData name="Dr. Raffay Zoltán" userId="3b1b2a3e-ec4a-4aa8-94e3-5e4ef067d11f" providerId="ADAL" clId="{93D21CBD-382B-4F15-A677-8D35B5D73C2B}" dt="2024-12-02T14:00:59.647" v="291" actId="47"/>
        <pc:sldMkLst>
          <pc:docMk/>
          <pc:sldMk cId="1845054683" sldId="271"/>
        </pc:sldMkLst>
      </pc:sldChg>
      <pc:sldChg chg="add del">
        <pc:chgData name="Dr. Raffay Zoltán" userId="3b1b2a3e-ec4a-4aa8-94e3-5e4ef067d11f" providerId="ADAL" clId="{93D21CBD-382B-4F15-A677-8D35B5D73C2B}" dt="2024-12-04T10:47:41.296" v="2831" actId="47"/>
        <pc:sldMkLst>
          <pc:docMk/>
          <pc:sldMk cId="2613406500" sldId="271"/>
        </pc:sldMkLst>
      </pc:sldChg>
      <pc:sldChg chg="add del">
        <pc:chgData name="Dr. Raffay Zoltán" userId="3b1b2a3e-ec4a-4aa8-94e3-5e4ef067d11f" providerId="ADAL" clId="{93D21CBD-382B-4F15-A677-8D35B5D73C2B}" dt="2024-12-04T10:47:41.296" v="2831" actId="47"/>
        <pc:sldMkLst>
          <pc:docMk/>
          <pc:sldMk cId="2670211360" sldId="272"/>
        </pc:sldMkLst>
      </pc:sldChg>
      <pc:sldChg chg="del">
        <pc:chgData name="Dr. Raffay Zoltán" userId="3b1b2a3e-ec4a-4aa8-94e3-5e4ef067d11f" providerId="ADAL" clId="{93D21CBD-382B-4F15-A677-8D35B5D73C2B}" dt="2024-12-02T14:00:59.647" v="291" actId="47"/>
        <pc:sldMkLst>
          <pc:docMk/>
          <pc:sldMk cId="3851542808" sldId="272"/>
        </pc:sldMkLst>
      </pc:sldChg>
      <pc:sldChg chg="add del">
        <pc:chgData name="Dr. Raffay Zoltán" userId="3b1b2a3e-ec4a-4aa8-94e3-5e4ef067d11f" providerId="ADAL" clId="{93D21CBD-382B-4F15-A677-8D35B5D73C2B}" dt="2024-12-04T10:47:41.296" v="2831" actId="47"/>
        <pc:sldMkLst>
          <pc:docMk/>
          <pc:sldMk cId="2428080046" sldId="273"/>
        </pc:sldMkLst>
      </pc:sldChg>
      <pc:sldChg chg="del">
        <pc:chgData name="Dr. Raffay Zoltán" userId="3b1b2a3e-ec4a-4aa8-94e3-5e4ef067d11f" providerId="ADAL" clId="{93D21CBD-382B-4F15-A677-8D35B5D73C2B}" dt="2024-12-02T14:00:59.647" v="291" actId="47"/>
        <pc:sldMkLst>
          <pc:docMk/>
          <pc:sldMk cId="3244903130" sldId="273"/>
        </pc:sldMkLst>
      </pc:sldChg>
      <pc:sldChg chg="add del">
        <pc:chgData name="Dr. Raffay Zoltán" userId="3b1b2a3e-ec4a-4aa8-94e3-5e4ef067d11f" providerId="ADAL" clId="{93D21CBD-382B-4F15-A677-8D35B5D73C2B}" dt="2024-12-04T10:47:41.296" v="2831" actId="47"/>
        <pc:sldMkLst>
          <pc:docMk/>
          <pc:sldMk cId="81016932" sldId="274"/>
        </pc:sldMkLst>
      </pc:sldChg>
      <pc:sldChg chg="del">
        <pc:chgData name="Dr. Raffay Zoltán" userId="3b1b2a3e-ec4a-4aa8-94e3-5e4ef067d11f" providerId="ADAL" clId="{93D21CBD-382B-4F15-A677-8D35B5D73C2B}" dt="2024-12-02T14:00:59.647" v="291" actId="47"/>
        <pc:sldMkLst>
          <pc:docMk/>
          <pc:sldMk cId="4007452779" sldId="274"/>
        </pc:sldMkLst>
      </pc:sldChg>
      <pc:sldChg chg="del">
        <pc:chgData name="Dr. Raffay Zoltán" userId="3b1b2a3e-ec4a-4aa8-94e3-5e4ef067d11f" providerId="ADAL" clId="{93D21CBD-382B-4F15-A677-8D35B5D73C2B}" dt="2024-12-02T14:00:59.647" v="291" actId="47"/>
        <pc:sldMkLst>
          <pc:docMk/>
          <pc:sldMk cId="711757742" sldId="275"/>
        </pc:sldMkLst>
      </pc:sldChg>
      <pc:sldChg chg="add del">
        <pc:chgData name="Dr. Raffay Zoltán" userId="3b1b2a3e-ec4a-4aa8-94e3-5e4ef067d11f" providerId="ADAL" clId="{93D21CBD-382B-4F15-A677-8D35B5D73C2B}" dt="2024-12-04T10:47:41.296" v="2831" actId="47"/>
        <pc:sldMkLst>
          <pc:docMk/>
          <pc:sldMk cId="2252178365" sldId="275"/>
        </pc:sldMkLst>
      </pc:sldChg>
      <pc:sldChg chg="del">
        <pc:chgData name="Dr. Raffay Zoltán" userId="3b1b2a3e-ec4a-4aa8-94e3-5e4ef067d11f" providerId="ADAL" clId="{93D21CBD-382B-4F15-A677-8D35B5D73C2B}" dt="2024-12-02T14:00:59.647" v="291" actId="47"/>
        <pc:sldMkLst>
          <pc:docMk/>
          <pc:sldMk cId="1934764454" sldId="276"/>
        </pc:sldMkLst>
      </pc:sldChg>
      <pc:sldChg chg="add del">
        <pc:chgData name="Dr. Raffay Zoltán" userId="3b1b2a3e-ec4a-4aa8-94e3-5e4ef067d11f" providerId="ADAL" clId="{93D21CBD-382B-4F15-A677-8D35B5D73C2B}" dt="2024-12-04T10:47:41.296" v="2831" actId="47"/>
        <pc:sldMkLst>
          <pc:docMk/>
          <pc:sldMk cId="2071551052" sldId="276"/>
        </pc:sldMkLst>
      </pc:sldChg>
      <pc:sldChg chg="add del">
        <pc:chgData name="Dr. Raffay Zoltán" userId="3b1b2a3e-ec4a-4aa8-94e3-5e4ef067d11f" providerId="ADAL" clId="{93D21CBD-382B-4F15-A677-8D35B5D73C2B}" dt="2024-12-04T10:47:41.296" v="2831" actId="47"/>
        <pc:sldMkLst>
          <pc:docMk/>
          <pc:sldMk cId="336483250" sldId="277"/>
        </pc:sldMkLst>
      </pc:sldChg>
      <pc:sldChg chg="del">
        <pc:chgData name="Dr. Raffay Zoltán" userId="3b1b2a3e-ec4a-4aa8-94e3-5e4ef067d11f" providerId="ADAL" clId="{93D21CBD-382B-4F15-A677-8D35B5D73C2B}" dt="2024-12-02T14:00:59.647" v="291" actId="47"/>
        <pc:sldMkLst>
          <pc:docMk/>
          <pc:sldMk cId="3586851712" sldId="277"/>
        </pc:sldMkLst>
      </pc:sldChg>
      <pc:sldChg chg="add del">
        <pc:chgData name="Dr. Raffay Zoltán" userId="3b1b2a3e-ec4a-4aa8-94e3-5e4ef067d11f" providerId="ADAL" clId="{93D21CBD-382B-4F15-A677-8D35B5D73C2B}" dt="2024-12-04T10:47:41.296" v="2831" actId="47"/>
        <pc:sldMkLst>
          <pc:docMk/>
          <pc:sldMk cId="1542646116" sldId="278"/>
        </pc:sldMkLst>
      </pc:sldChg>
      <pc:sldChg chg="del">
        <pc:chgData name="Dr. Raffay Zoltán" userId="3b1b2a3e-ec4a-4aa8-94e3-5e4ef067d11f" providerId="ADAL" clId="{93D21CBD-382B-4F15-A677-8D35B5D73C2B}" dt="2024-12-02T14:00:59.647" v="291" actId="47"/>
        <pc:sldMkLst>
          <pc:docMk/>
          <pc:sldMk cId="2054138976" sldId="278"/>
        </pc:sldMkLst>
      </pc:sldChg>
      <pc:sldChg chg="del">
        <pc:chgData name="Dr. Raffay Zoltán" userId="3b1b2a3e-ec4a-4aa8-94e3-5e4ef067d11f" providerId="ADAL" clId="{93D21CBD-382B-4F15-A677-8D35B5D73C2B}" dt="2024-12-02T14:00:59.647" v="291" actId="47"/>
        <pc:sldMkLst>
          <pc:docMk/>
          <pc:sldMk cId="2752202708" sldId="279"/>
        </pc:sldMkLst>
      </pc:sldChg>
      <pc:sldChg chg="add del">
        <pc:chgData name="Dr. Raffay Zoltán" userId="3b1b2a3e-ec4a-4aa8-94e3-5e4ef067d11f" providerId="ADAL" clId="{93D21CBD-382B-4F15-A677-8D35B5D73C2B}" dt="2024-12-04T10:47:41.296" v="2831" actId="47"/>
        <pc:sldMkLst>
          <pc:docMk/>
          <pc:sldMk cId="3021326088" sldId="279"/>
        </pc:sldMkLst>
      </pc:sldChg>
      <pc:sldChg chg="del">
        <pc:chgData name="Dr. Raffay Zoltán" userId="3b1b2a3e-ec4a-4aa8-94e3-5e4ef067d11f" providerId="ADAL" clId="{93D21CBD-382B-4F15-A677-8D35B5D73C2B}" dt="2024-12-02T14:00:59.647" v="291" actId="47"/>
        <pc:sldMkLst>
          <pc:docMk/>
          <pc:sldMk cId="2280178207" sldId="280"/>
        </pc:sldMkLst>
      </pc:sldChg>
      <pc:sldChg chg="add del">
        <pc:chgData name="Dr. Raffay Zoltán" userId="3b1b2a3e-ec4a-4aa8-94e3-5e4ef067d11f" providerId="ADAL" clId="{93D21CBD-382B-4F15-A677-8D35B5D73C2B}" dt="2024-12-04T10:47:41.296" v="2831" actId="47"/>
        <pc:sldMkLst>
          <pc:docMk/>
          <pc:sldMk cId="3282982276" sldId="280"/>
        </pc:sldMkLst>
      </pc:sldChg>
      <pc:sldChg chg="add del">
        <pc:chgData name="Dr. Raffay Zoltán" userId="3b1b2a3e-ec4a-4aa8-94e3-5e4ef067d11f" providerId="ADAL" clId="{93D21CBD-382B-4F15-A677-8D35B5D73C2B}" dt="2024-12-04T10:47:41.296" v="2831" actId="47"/>
        <pc:sldMkLst>
          <pc:docMk/>
          <pc:sldMk cId="212859247" sldId="281"/>
        </pc:sldMkLst>
      </pc:sldChg>
      <pc:sldChg chg="del">
        <pc:chgData name="Dr. Raffay Zoltán" userId="3b1b2a3e-ec4a-4aa8-94e3-5e4ef067d11f" providerId="ADAL" clId="{93D21CBD-382B-4F15-A677-8D35B5D73C2B}" dt="2024-12-02T14:00:59.647" v="291" actId="47"/>
        <pc:sldMkLst>
          <pc:docMk/>
          <pc:sldMk cId="1115717518" sldId="281"/>
        </pc:sldMkLst>
      </pc:sldChg>
      <pc:sldChg chg="add del">
        <pc:chgData name="Dr. Raffay Zoltán" userId="3b1b2a3e-ec4a-4aa8-94e3-5e4ef067d11f" providerId="ADAL" clId="{93D21CBD-382B-4F15-A677-8D35B5D73C2B}" dt="2024-12-04T10:47:41.296" v="2831" actId="47"/>
        <pc:sldMkLst>
          <pc:docMk/>
          <pc:sldMk cId="1381068570" sldId="282"/>
        </pc:sldMkLst>
      </pc:sldChg>
      <pc:sldChg chg="del">
        <pc:chgData name="Dr. Raffay Zoltán" userId="3b1b2a3e-ec4a-4aa8-94e3-5e4ef067d11f" providerId="ADAL" clId="{93D21CBD-382B-4F15-A677-8D35B5D73C2B}" dt="2024-12-02T14:00:59.647" v="291" actId="47"/>
        <pc:sldMkLst>
          <pc:docMk/>
          <pc:sldMk cId="3103418066" sldId="282"/>
        </pc:sldMkLst>
      </pc:sldChg>
      <pc:sldChg chg="del">
        <pc:chgData name="Dr. Raffay Zoltán" userId="3b1b2a3e-ec4a-4aa8-94e3-5e4ef067d11f" providerId="ADAL" clId="{93D21CBD-382B-4F15-A677-8D35B5D73C2B}" dt="2024-12-02T14:00:59.647" v="291" actId="47"/>
        <pc:sldMkLst>
          <pc:docMk/>
          <pc:sldMk cId="2691154121" sldId="283"/>
        </pc:sldMkLst>
      </pc:sldChg>
      <pc:sldChg chg="add del">
        <pc:chgData name="Dr. Raffay Zoltán" userId="3b1b2a3e-ec4a-4aa8-94e3-5e4ef067d11f" providerId="ADAL" clId="{93D21CBD-382B-4F15-A677-8D35B5D73C2B}" dt="2024-12-04T10:47:41.296" v="2831" actId="47"/>
        <pc:sldMkLst>
          <pc:docMk/>
          <pc:sldMk cId="3271511808" sldId="283"/>
        </pc:sldMkLst>
      </pc:sldChg>
      <pc:sldChg chg="del">
        <pc:chgData name="Dr. Raffay Zoltán" userId="3b1b2a3e-ec4a-4aa8-94e3-5e4ef067d11f" providerId="ADAL" clId="{93D21CBD-382B-4F15-A677-8D35B5D73C2B}" dt="2024-12-02T14:00:59.647" v="291" actId="47"/>
        <pc:sldMkLst>
          <pc:docMk/>
          <pc:sldMk cId="987063092" sldId="284"/>
        </pc:sldMkLst>
      </pc:sldChg>
      <pc:sldChg chg="add del">
        <pc:chgData name="Dr. Raffay Zoltán" userId="3b1b2a3e-ec4a-4aa8-94e3-5e4ef067d11f" providerId="ADAL" clId="{93D21CBD-382B-4F15-A677-8D35B5D73C2B}" dt="2024-12-04T10:47:41.296" v="2831" actId="47"/>
        <pc:sldMkLst>
          <pc:docMk/>
          <pc:sldMk cId="3245772502" sldId="284"/>
        </pc:sldMkLst>
      </pc:sldChg>
      <pc:sldChg chg="modSp add mod">
        <pc:chgData name="Dr. Raffay Zoltán" userId="3b1b2a3e-ec4a-4aa8-94e3-5e4ef067d11f" providerId="ADAL" clId="{93D21CBD-382B-4F15-A677-8D35B5D73C2B}" dt="2024-12-07T09:54:26.018" v="4650" actId="790"/>
        <pc:sldMkLst>
          <pc:docMk/>
          <pc:sldMk cId="1063852252" sldId="285"/>
        </pc:sldMkLst>
      </pc:sldChg>
      <pc:sldChg chg="del">
        <pc:chgData name="Dr. Raffay Zoltán" userId="3b1b2a3e-ec4a-4aa8-94e3-5e4ef067d11f" providerId="ADAL" clId="{93D21CBD-382B-4F15-A677-8D35B5D73C2B}" dt="2024-12-02T14:00:59.647" v="291" actId="47"/>
        <pc:sldMkLst>
          <pc:docMk/>
          <pc:sldMk cId="2074207209" sldId="285"/>
        </pc:sldMkLst>
      </pc:sldChg>
      <pc:sldChg chg="add del">
        <pc:chgData name="Dr. Raffay Zoltán" userId="3b1b2a3e-ec4a-4aa8-94e3-5e4ef067d11f" providerId="ADAL" clId="{93D21CBD-382B-4F15-A677-8D35B5D73C2B}" dt="2024-12-04T10:48:11.977" v="2870" actId="47"/>
        <pc:sldMkLst>
          <pc:docMk/>
          <pc:sldMk cId="2438888738" sldId="286"/>
        </pc:sldMkLst>
      </pc:sldChg>
      <pc:sldChg chg="del">
        <pc:chgData name="Dr. Raffay Zoltán" userId="3b1b2a3e-ec4a-4aa8-94e3-5e4ef067d11f" providerId="ADAL" clId="{93D21CBD-382B-4F15-A677-8D35B5D73C2B}" dt="2024-12-02T14:00:59.647" v="291" actId="47"/>
        <pc:sldMkLst>
          <pc:docMk/>
          <pc:sldMk cId="3584685412" sldId="286"/>
        </pc:sldMkLst>
      </pc:sldChg>
      <pc:sldChg chg="add del">
        <pc:chgData name="Dr. Raffay Zoltán" userId="3b1b2a3e-ec4a-4aa8-94e3-5e4ef067d11f" providerId="ADAL" clId="{93D21CBD-382B-4F15-A677-8D35B5D73C2B}" dt="2024-12-04T10:48:11.977" v="2870" actId="47"/>
        <pc:sldMkLst>
          <pc:docMk/>
          <pc:sldMk cId="1994068417" sldId="287"/>
        </pc:sldMkLst>
      </pc:sldChg>
      <pc:sldChg chg="add del">
        <pc:chgData name="Dr. Raffay Zoltán" userId="3b1b2a3e-ec4a-4aa8-94e3-5e4ef067d11f" providerId="ADAL" clId="{93D21CBD-382B-4F15-A677-8D35B5D73C2B}" dt="2024-12-04T10:48:11.977" v="2870" actId="47"/>
        <pc:sldMkLst>
          <pc:docMk/>
          <pc:sldMk cId="3027618422" sldId="288"/>
        </pc:sldMkLst>
      </pc:sldChg>
      <pc:sldChg chg="add del">
        <pc:chgData name="Dr. Raffay Zoltán" userId="3b1b2a3e-ec4a-4aa8-94e3-5e4ef067d11f" providerId="ADAL" clId="{93D21CBD-382B-4F15-A677-8D35B5D73C2B}" dt="2024-12-04T10:48:11.977" v="2870" actId="47"/>
        <pc:sldMkLst>
          <pc:docMk/>
          <pc:sldMk cId="1809292367" sldId="289"/>
        </pc:sldMkLst>
      </pc:sldChg>
      <pc:sldChg chg="add del">
        <pc:chgData name="Dr. Raffay Zoltán" userId="3b1b2a3e-ec4a-4aa8-94e3-5e4ef067d11f" providerId="ADAL" clId="{93D21CBD-382B-4F15-A677-8D35B5D73C2B}" dt="2024-12-04T10:48:11.977" v="2870" actId="47"/>
        <pc:sldMkLst>
          <pc:docMk/>
          <pc:sldMk cId="832558375" sldId="290"/>
        </pc:sldMkLst>
      </pc:sldChg>
      <pc:sldChg chg="add del">
        <pc:chgData name="Dr. Raffay Zoltán" userId="3b1b2a3e-ec4a-4aa8-94e3-5e4ef067d11f" providerId="ADAL" clId="{93D21CBD-382B-4F15-A677-8D35B5D73C2B}" dt="2024-12-04T10:48:11.977" v="2870" actId="47"/>
        <pc:sldMkLst>
          <pc:docMk/>
          <pc:sldMk cId="2530982723" sldId="291"/>
        </pc:sldMkLst>
      </pc:sldChg>
      <pc:sldChg chg="add del">
        <pc:chgData name="Dr. Raffay Zoltán" userId="3b1b2a3e-ec4a-4aa8-94e3-5e4ef067d11f" providerId="ADAL" clId="{93D21CBD-382B-4F15-A677-8D35B5D73C2B}" dt="2024-12-04T10:48:11.977" v="2870" actId="47"/>
        <pc:sldMkLst>
          <pc:docMk/>
          <pc:sldMk cId="1214142956" sldId="292"/>
        </pc:sldMkLst>
      </pc:sldChg>
      <pc:sldChg chg="add del">
        <pc:chgData name="Dr. Raffay Zoltán" userId="3b1b2a3e-ec4a-4aa8-94e3-5e4ef067d11f" providerId="ADAL" clId="{93D21CBD-382B-4F15-A677-8D35B5D73C2B}" dt="2024-12-04T10:48:11.977" v="2870" actId="47"/>
        <pc:sldMkLst>
          <pc:docMk/>
          <pc:sldMk cId="440822089" sldId="293"/>
        </pc:sldMkLst>
      </pc:sldChg>
      <pc:sldChg chg="add del">
        <pc:chgData name="Dr. Raffay Zoltán" userId="3b1b2a3e-ec4a-4aa8-94e3-5e4ef067d11f" providerId="ADAL" clId="{93D21CBD-382B-4F15-A677-8D35B5D73C2B}" dt="2024-12-04T10:48:11.977" v="2870" actId="47"/>
        <pc:sldMkLst>
          <pc:docMk/>
          <pc:sldMk cId="1844097605" sldId="294"/>
        </pc:sldMkLst>
      </pc:sldChg>
      <pc:sldChg chg="add del">
        <pc:chgData name="Dr. Raffay Zoltán" userId="3b1b2a3e-ec4a-4aa8-94e3-5e4ef067d11f" providerId="ADAL" clId="{93D21CBD-382B-4F15-A677-8D35B5D73C2B}" dt="2024-12-04T10:48:11.977" v="2870" actId="47"/>
        <pc:sldMkLst>
          <pc:docMk/>
          <pc:sldMk cId="1215818902" sldId="295"/>
        </pc:sldMkLst>
      </pc:sldChg>
      <pc:sldChg chg="add del">
        <pc:chgData name="Dr. Raffay Zoltán" userId="3b1b2a3e-ec4a-4aa8-94e3-5e4ef067d11f" providerId="ADAL" clId="{93D21CBD-382B-4F15-A677-8D35B5D73C2B}" dt="2024-12-04T10:48:11.977" v="2870" actId="47"/>
        <pc:sldMkLst>
          <pc:docMk/>
          <pc:sldMk cId="788347458" sldId="296"/>
        </pc:sldMkLst>
      </pc:sldChg>
      <pc:sldChg chg="add del">
        <pc:chgData name="Dr. Raffay Zoltán" userId="3b1b2a3e-ec4a-4aa8-94e3-5e4ef067d11f" providerId="ADAL" clId="{93D21CBD-382B-4F15-A677-8D35B5D73C2B}" dt="2024-12-04T10:48:11.977" v="2870" actId="47"/>
        <pc:sldMkLst>
          <pc:docMk/>
          <pc:sldMk cId="1239603815" sldId="297"/>
        </pc:sldMkLst>
      </pc:sldChg>
      <pc:sldChg chg="add del">
        <pc:chgData name="Dr. Raffay Zoltán" userId="3b1b2a3e-ec4a-4aa8-94e3-5e4ef067d11f" providerId="ADAL" clId="{93D21CBD-382B-4F15-A677-8D35B5D73C2B}" dt="2024-12-04T10:48:11.977" v="2870" actId="47"/>
        <pc:sldMkLst>
          <pc:docMk/>
          <pc:sldMk cId="705017588" sldId="298"/>
        </pc:sldMkLst>
      </pc:sldChg>
      <pc:sldChg chg="add del">
        <pc:chgData name="Dr. Raffay Zoltán" userId="3b1b2a3e-ec4a-4aa8-94e3-5e4ef067d11f" providerId="ADAL" clId="{93D21CBD-382B-4F15-A677-8D35B5D73C2B}" dt="2024-12-04T10:48:11.977" v="2870" actId="47"/>
        <pc:sldMkLst>
          <pc:docMk/>
          <pc:sldMk cId="1549515350" sldId="299"/>
        </pc:sldMkLst>
      </pc:sldChg>
      <pc:sldChg chg="add del">
        <pc:chgData name="Dr. Raffay Zoltán" userId="3b1b2a3e-ec4a-4aa8-94e3-5e4ef067d11f" providerId="ADAL" clId="{93D21CBD-382B-4F15-A677-8D35B5D73C2B}" dt="2024-12-04T10:48:11.977" v="2870" actId="47"/>
        <pc:sldMkLst>
          <pc:docMk/>
          <pc:sldMk cId="2625147919" sldId="300"/>
        </pc:sldMkLst>
      </pc:sldChg>
      <pc:sldChg chg="add del">
        <pc:chgData name="Dr. Raffay Zoltán" userId="3b1b2a3e-ec4a-4aa8-94e3-5e4ef067d11f" providerId="ADAL" clId="{93D21CBD-382B-4F15-A677-8D35B5D73C2B}" dt="2024-12-04T10:48:11.977" v="2870" actId="47"/>
        <pc:sldMkLst>
          <pc:docMk/>
          <pc:sldMk cId="2180328920" sldId="301"/>
        </pc:sldMkLst>
      </pc:sldChg>
      <pc:sldChg chg="add del">
        <pc:chgData name="Dr. Raffay Zoltán" userId="3b1b2a3e-ec4a-4aa8-94e3-5e4ef067d11f" providerId="ADAL" clId="{93D21CBD-382B-4F15-A677-8D35B5D73C2B}" dt="2024-12-04T10:48:11.977" v="2870" actId="47"/>
        <pc:sldMkLst>
          <pc:docMk/>
          <pc:sldMk cId="3109685643" sldId="302"/>
        </pc:sldMkLst>
      </pc:sldChg>
      <pc:sldChg chg="add del">
        <pc:chgData name="Dr. Raffay Zoltán" userId="3b1b2a3e-ec4a-4aa8-94e3-5e4ef067d11f" providerId="ADAL" clId="{93D21CBD-382B-4F15-A677-8D35B5D73C2B}" dt="2024-12-04T10:48:11.977" v="2870" actId="47"/>
        <pc:sldMkLst>
          <pc:docMk/>
          <pc:sldMk cId="2939393638" sldId="303"/>
        </pc:sldMkLst>
      </pc:sldChg>
      <pc:sldChg chg="add del">
        <pc:chgData name="Dr. Raffay Zoltán" userId="3b1b2a3e-ec4a-4aa8-94e3-5e4ef067d11f" providerId="ADAL" clId="{93D21CBD-382B-4F15-A677-8D35B5D73C2B}" dt="2024-12-04T10:48:11.977" v="2870" actId="47"/>
        <pc:sldMkLst>
          <pc:docMk/>
          <pc:sldMk cId="1125323134" sldId="304"/>
        </pc:sldMkLst>
      </pc:sldChg>
      <pc:sldChg chg="add del">
        <pc:chgData name="Dr. Raffay Zoltán" userId="3b1b2a3e-ec4a-4aa8-94e3-5e4ef067d11f" providerId="ADAL" clId="{93D21CBD-382B-4F15-A677-8D35B5D73C2B}" dt="2024-12-04T10:48:11.977" v="2870" actId="47"/>
        <pc:sldMkLst>
          <pc:docMk/>
          <pc:sldMk cId="1777133180" sldId="305"/>
        </pc:sldMkLst>
      </pc:sldChg>
      <pc:sldChg chg="add del">
        <pc:chgData name="Dr. Raffay Zoltán" userId="3b1b2a3e-ec4a-4aa8-94e3-5e4ef067d11f" providerId="ADAL" clId="{93D21CBD-382B-4F15-A677-8D35B5D73C2B}" dt="2024-12-04T10:48:11.977" v="2870" actId="47"/>
        <pc:sldMkLst>
          <pc:docMk/>
          <pc:sldMk cId="3624562255" sldId="306"/>
        </pc:sldMkLst>
      </pc:sldChg>
      <pc:sldChg chg="add del">
        <pc:chgData name="Dr. Raffay Zoltán" userId="3b1b2a3e-ec4a-4aa8-94e3-5e4ef067d11f" providerId="ADAL" clId="{93D21CBD-382B-4F15-A677-8D35B5D73C2B}" dt="2024-12-04T10:48:11.977" v="2870" actId="47"/>
        <pc:sldMkLst>
          <pc:docMk/>
          <pc:sldMk cId="3970666230" sldId="307"/>
        </pc:sldMkLst>
      </pc:sldChg>
      <pc:sldChg chg="add del">
        <pc:chgData name="Dr. Raffay Zoltán" userId="3b1b2a3e-ec4a-4aa8-94e3-5e4ef067d11f" providerId="ADAL" clId="{93D21CBD-382B-4F15-A677-8D35B5D73C2B}" dt="2024-12-04T10:48:11.977" v="2870" actId="47"/>
        <pc:sldMkLst>
          <pc:docMk/>
          <pc:sldMk cId="3952207663" sldId="308"/>
        </pc:sldMkLst>
      </pc:sldChg>
      <pc:sldChg chg="add del">
        <pc:chgData name="Dr. Raffay Zoltán" userId="3b1b2a3e-ec4a-4aa8-94e3-5e4ef067d11f" providerId="ADAL" clId="{93D21CBD-382B-4F15-A677-8D35B5D73C2B}" dt="2024-12-04T10:48:11.977" v="2870" actId="47"/>
        <pc:sldMkLst>
          <pc:docMk/>
          <pc:sldMk cId="3717808959" sldId="309"/>
        </pc:sldMkLst>
      </pc:sldChg>
      <pc:sldChg chg="add del">
        <pc:chgData name="Dr. Raffay Zoltán" userId="3b1b2a3e-ec4a-4aa8-94e3-5e4ef067d11f" providerId="ADAL" clId="{93D21CBD-382B-4F15-A677-8D35B5D73C2B}" dt="2024-12-04T10:48:11.977" v="2870" actId="47"/>
        <pc:sldMkLst>
          <pc:docMk/>
          <pc:sldMk cId="3519074892" sldId="310"/>
        </pc:sldMkLst>
      </pc:sldChg>
      <pc:sldChg chg="add del">
        <pc:chgData name="Dr. Raffay Zoltán" userId="3b1b2a3e-ec4a-4aa8-94e3-5e4ef067d11f" providerId="ADAL" clId="{93D21CBD-382B-4F15-A677-8D35B5D73C2B}" dt="2024-12-04T10:48:11.977" v="2870" actId="47"/>
        <pc:sldMkLst>
          <pc:docMk/>
          <pc:sldMk cId="1318928930" sldId="311"/>
        </pc:sldMkLst>
      </pc:sldChg>
      <pc:sldChg chg="add del">
        <pc:chgData name="Dr. Raffay Zoltán" userId="3b1b2a3e-ec4a-4aa8-94e3-5e4ef067d11f" providerId="ADAL" clId="{93D21CBD-382B-4F15-A677-8D35B5D73C2B}" dt="2024-12-04T10:48:11.977" v="2870" actId="47"/>
        <pc:sldMkLst>
          <pc:docMk/>
          <pc:sldMk cId="2976271888" sldId="312"/>
        </pc:sldMkLst>
      </pc:sldChg>
      <pc:sldChg chg="addSp delSp modSp add mod ord">
        <pc:chgData name="Dr. Raffay Zoltán" userId="3b1b2a3e-ec4a-4aa8-94e3-5e4ef067d11f" providerId="ADAL" clId="{93D21CBD-382B-4F15-A677-8D35B5D73C2B}" dt="2024-12-08T16:59:06.633" v="5451" actId="790"/>
        <pc:sldMkLst>
          <pc:docMk/>
          <pc:sldMk cId="982419741" sldId="313"/>
        </pc:sldMkLst>
      </pc:sldChg>
      <pc:sldChg chg="modSp add del mod">
        <pc:chgData name="Dr. Raffay Zoltán" userId="3b1b2a3e-ec4a-4aa8-94e3-5e4ef067d11f" providerId="ADAL" clId="{93D21CBD-382B-4F15-A677-8D35B5D73C2B}" dt="2024-12-02T14:01:15.861" v="355" actId="2696"/>
        <pc:sldMkLst>
          <pc:docMk/>
          <pc:sldMk cId="3818484540" sldId="313"/>
        </pc:sldMkLst>
      </pc:sldChg>
      <pc:sldChg chg="addSp modSp add mod">
        <pc:chgData name="Dr. Raffay Zoltán" userId="3b1b2a3e-ec4a-4aa8-94e3-5e4ef067d11f" providerId="ADAL" clId="{93D21CBD-382B-4F15-A677-8D35B5D73C2B}" dt="2024-12-07T14:22:05.666" v="5319" actId="790"/>
        <pc:sldMkLst>
          <pc:docMk/>
          <pc:sldMk cId="2112830701" sldId="314"/>
        </pc:sldMkLst>
      </pc:sldChg>
      <pc:sldChg chg="modSp add mod">
        <pc:chgData name="Dr. Raffay Zoltán" userId="3b1b2a3e-ec4a-4aa8-94e3-5e4ef067d11f" providerId="ADAL" clId="{93D21CBD-382B-4F15-A677-8D35B5D73C2B}" dt="2024-12-07T19:45:01.080" v="5447" actId="313"/>
        <pc:sldMkLst>
          <pc:docMk/>
          <pc:sldMk cId="3351374807" sldId="315"/>
        </pc:sldMkLst>
      </pc:sldChg>
      <pc:sldChg chg="addSp modSp add mod">
        <pc:chgData name="Dr. Raffay Zoltán" userId="3b1b2a3e-ec4a-4aa8-94e3-5e4ef067d11f" providerId="ADAL" clId="{93D21CBD-382B-4F15-A677-8D35B5D73C2B}" dt="2024-12-07T14:22:00.122" v="5315" actId="790"/>
        <pc:sldMkLst>
          <pc:docMk/>
          <pc:sldMk cId="4085560465" sldId="316"/>
        </pc:sldMkLst>
      </pc:sldChg>
      <pc:sldChg chg="modSp add mod">
        <pc:chgData name="Dr. Raffay Zoltán" userId="3b1b2a3e-ec4a-4aa8-94e3-5e4ef067d11f" providerId="ADAL" clId="{93D21CBD-382B-4F15-A677-8D35B5D73C2B}" dt="2024-12-07T14:21:57.967" v="5313" actId="790"/>
        <pc:sldMkLst>
          <pc:docMk/>
          <pc:sldMk cId="4011185980" sldId="317"/>
        </pc:sldMkLst>
      </pc:sldChg>
      <pc:sldChg chg="modSp add mod">
        <pc:chgData name="Dr. Raffay Zoltán" userId="3b1b2a3e-ec4a-4aa8-94e3-5e4ef067d11f" providerId="ADAL" clId="{93D21CBD-382B-4F15-A677-8D35B5D73C2B}" dt="2024-12-07T09:57:43.716" v="4741" actId="790"/>
        <pc:sldMkLst>
          <pc:docMk/>
          <pc:sldMk cId="594595978" sldId="318"/>
        </pc:sldMkLst>
      </pc:sldChg>
      <pc:sldChg chg="modSp add mod">
        <pc:chgData name="Dr. Raffay Zoltán" userId="3b1b2a3e-ec4a-4aa8-94e3-5e4ef067d11f" providerId="ADAL" clId="{93D21CBD-382B-4F15-A677-8D35B5D73C2B}" dt="2024-12-07T09:57:41.127" v="4739" actId="790"/>
        <pc:sldMkLst>
          <pc:docMk/>
          <pc:sldMk cId="3457426394" sldId="319"/>
        </pc:sldMkLst>
      </pc:sldChg>
      <pc:sldChg chg="addSp modSp add mod">
        <pc:chgData name="Dr. Raffay Zoltán" userId="3b1b2a3e-ec4a-4aa8-94e3-5e4ef067d11f" providerId="ADAL" clId="{93D21CBD-382B-4F15-A677-8D35B5D73C2B}" dt="2024-12-07T09:57:38.153" v="4737" actId="790"/>
        <pc:sldMkLst>
          <pc:docMk/>
          <pc:sldMk cId="1165283993" sldId="320"/>
        </pc:sldMkLst>
      </pc:sldChg>
      <pc:sldChg chg="addSp modSp add mod">
        <pc:chgData name="Dr. Raffay Zoltán" userId="3b1b2a3e-ec4a-4aa8-94e3-5e4ef067d11f" providerId="ADAL" clId="{93D21CBD-382B-4F15-A677-8D35B5D73C2B}" dt="2024-12-07T09:57:36.102" v="4735" actId="790"/>
        <pc:sldMkLst>
          <pc:docMk/>
          <pc:sldMk cId="3980318147" sldId="321"/>
        </pc:sldMkLst>
      </pc:sldChg>
      <pc:sldChg chg="addSp modSp add mod">
        <pc:chgData name="Dr. Raffay Zoltán" userId="3b1b2a3e-ec4a-4aa8-94e3-5e4ef067d11f" providerId="ADAL" clId="{93D21CBD-382B-4F15-A677-8D35B5D73C2B}" dt="2024-12-07T09:57:32.680" v="4733" actId="790"/>
        <pc:sldMkLst>
          <pc:docMk/>
          <pc:sldMk cId="679463403" sldId="322"/>
        </pc:sldMkLst>
      </pc:sldChg>
      <pc:sldChg chg="addSp delSp modSp add mod">
        <pc:chgData name="Dr. Raffay Zoltán" userId="3b1b2a3e-ec4a-4aa8-94e3-5e4ef067d11f" providerId="ADAL" clId="{93D21CBD-382B-4F15-A677-8D35B5D73C2B}" dt="2024-12-07T09:57:27.949" v="4729" actId="790"/>
        <pc:sldMkLst>
          <pc:docMk/>
          <pc:sldMk cId="2689267792" sldId="323"/>
        </pc:sldMkLst>
      </pc:sldChg>
      <pc:sldChg chg="addSp modSp add mod">
        <pc:chgData name="Dr. Raffay Zoltán" userId="3b1b2a3e-ec4a-4aa8-94e3-5e4ef067d11f" providerId="ADAL" clId="{93D21CBD-382B-4F15-A677-8D35B5D73C2B}" dt="2024-12-07T09:57:24.427" v="4727" actId="790"/>
        <pc:sldMkLst>
          <pc:docMk/>
          <pc:sldMk cId="141584921" sldId="324"/>
        </pc:sldMkLst>
      </pc:sldChg>
      <pc:sldChg chg="addSp modSp add mod">
        <pc:chgData name="Dr. Raffay Zoltán" userId="3b1b2a3e-ec4a-4aa8-94e3-5e4ef067d11f" providerId="ADAL" clId="{93D21CBD-382B-4F15-A677-8D35B5D73C2B}" dt="2024-12-07T09:57:21.623" v="4725" actId="790"/>
        <pc:sldMkLst>
          <pc:docMk/>
          <pc:sldMk cId="3160306373" sldId="325"/>
        </pc:sldMkLst>
      </pc:sldChg>
      <pc:sldChg chg="addSp modSp add mod">
        <pc:chgData name="Dr. Raffay Zoltán" userId="3b1b2a3e-ec4a-4aa8-94e3-5e4ef067d11f" providerId="ADAL" clId="{93D21CBD-382B-4F15-A677-8D35B5D73C2B}" dt="2024-12-07T09:57:18.654" v="4723" actId="790"/>
        <pc:sldMkLst>
          <pc:docMk/>
          <pc:sldMk cId="4032325409" sldId="326"/>
        </pc:sldMkLst>
      </pc:sldChg>
      <pc:sldChg chg="addSp delSp modSp add mod">
        <pc:chgData name="Dr. Raffay Zoltán" userId="3b1b2a3e-ec4a-4aa8-94e3-5e4ef067d11f" providerId="ADAL" clId="{93D21CBD-382B-4F15-A677-8D35B5D73C2B}" dt="2024-12-07T09:59:34.213" v="4800" actId="790"/>
        <pc:sldMkLst>
          <pc:docMk/>
          <pc:sldMk cId="593248792" sldId="327"/>
        </pc:sldMkLst>
      </pc:sldChg>
      <pc:sldChg chg="addSp delSp modSp add mod">
        <pc:chgData name="Dr. Raffay Zoltán" userId="3b1b2a3e-ec4a-4aa8-94e3-5e4ef067d11f" providerId="ADAL" clId="{93D21CBD-382B-4F15-A677-8D35B5D73C2B}" dt="2024-12-07T09:59:30.874" v="4798" actId="790"/>
        <pc:sldMkLst>
          <pc:docMk/>
          <pc:sldMk cId="3327449735" sldId="328"/>
        </pc:sldMkLst>
      </pc:sldChg>
      <pc:sldChg chg="addSp delSp modSp add mod">
        <pc:chgData name="Dr. Raffay Zoltán" userId="3b1b2a3e-ec4a-4aa8-94e3-5e4ef067d11f" providerId="ADAL" clId="{93D21CBD-382B-4F15-A677-8D35B5D73C2B}" dt="2024-12-07T09:59:27.855" v="4796" actId="790"/>
        <pc:sldMkLst>
          <pc:docMk/>
          <pc:sldMk cId="2959429836" sldId="329"/>
        </pc:sldMkLst>
      </pc:sldChg>
      <pc:sldChg chg="modSp add mod">
        <pc:chgData name="Dr. Raffay Zoltán" userId="3b1b2a3e-ec4a-4aa8-94e3-5e4ef067d11f" providerId="ADAL" clId="{93D21CBD-382B-4F15-A677-8D35B5D73C2B}" dt="2024-12-07T09:59:10.029" v="4792" actId="790"/>
        <pc:sldMkLst>
          <pc:docMk/>
          <pc:sldMk cId="1780149910" sldId="330"/>
        </pc:sldMkLst>
      </pc:sldChg>
      <pc:sldChg chg="modSp add mod">
        <pc:chgData name="Dr. Raffay Zoltán" userId="3b1b2a3e-ec4a-4aa8-94e3-5e4ef067d11f" providerId="ADAL" clId="{93D21CBD-382B-4F15-A677-8D35B5D73C2B}" dt="2024-12-07T09:59:07.524" v="4790" actId="790"/>
        <pc:sldMkLst>
          <pc:docMk/>
          <pc:sldMk cId="992498749" sldId="331"/>
        </pc:sldMkLst>
      </pc:sldChg>
      <pc:sldChg chg="addSp delSp modSp add mod">
        <pc:chgData name="Dr. Raffay Zoltán" userId="3b1b2a3e-ec4a-4aa8-94e3-5e4ef067d11f" providerId="ADAL" clId="{93D21CBD-382B-4F15-A677-8D35B5D73C2B}" dt="2024-12-03T12:54:41.650" v="805" actId="114"/>
        <pc:sldMkLst>
          <pc:docMk/>
          <pc:sldMk cId="3131461436" sldId="332"/>
        </pc:sldMkLst>
      </pc:sldChg>
      <pc:sldChg chg="modSp add mod">
        <pc:chgData name="Dr. Raffay Zoltán" userId="3b1b2a3e-ec4a-4aa8-94e3-5e4ef067d11f" providerId="ADAL" clId="{93D21CBD-382B-4F15-A677-8D35B5D73C2B}" dt="2024-12-07T09:58:55.112" v="4787" actId="790"/>
        <pc:sldMkLst>
          <pc:docMk/>
          <pc:sldMk cId="2589816002" sldId="333"/>
        </pc:sldMkLst>
      </pc:sldChg>
      <pc:sldChg chg="modSp add mod">
        <pc:chgData name="Dr. Raffay Zoltán" userId="3b1b2a3e-ec4a-4aa8-94e3-5e4ef067d11f" providerId="ADAL" clId="{93D21CBD-382B-4F15-A677-8D35B5D73C2B}" dt="2024-12-07T09:58:57.870" v="4788" actId="790"/>
        <pc:sldMkLst>
          <pc:docMk/>
          <pc:sldMk cId="2754262548" sldId="334"/>
        </pc:sldMkLst>
      </pc:sldChg>
      <pc:sldChg chg="modSp add mod">
        <pc:chgData name="Dr. Raffay Zoltán" userId="3b1b2a3e-ec4a-4aa8-94e3-5e4ef067d11f" providerId="ADAL" clId="{93D21CBD-382B-4F15-A677-8D35B5D73C2B}" dt="2024-12-07T09:58:53.277" v="4786" actId="790"/>
        <pc:sldMkLst>
          <pc:docMk/>
          <pc:sldMk cId="3412213769" sldId="335"/>
        </pc:sldMkLst>
      </pc:sldChg>
      <pc:sldChg chg="modSp add mod">
        <pc:chgData name="Dr. Raffay Zoltán" userId="3b1b2a3e-ec4a-4aa8-94e3-5e4ef067d11f" providerId="ADAL" clId="{93D21CBD-382B-4F15-A677-8D35B5D73C2B}" dt="2024-12-07T09:58:50.802" v="4784" actId="790"/>
        <pc:sldMkLst>
          <pc:docMk/>
          <pc:sldMk cId="2695974453" sldId="336"/>
        </pc:sldMkLst>
      </pc:sldChg>
      <pc:sldChg chg="modSp add mod">
        <pc:chgData name="Dr. Raffay Zoltán" userId="3b1b2a3e-ec4a-4aa8-94e3-5e4ef067d11f" providerId="ADAL" clId="{93D21CBD-382B-4F15-A677-8D35B5D73C2B}" dt="2024-12-07T09:58:48.683" v="4782" actId="790"/>
        <pc:sldMkLst>
          <pc:docMk/>
          <pc:sldMk cId="3629087909" sldId="337"/>
        </pc:sldMkLst>
      </pc:sldChg>
      <pc:sldChg chg="modSp add mod ord">
        <pc:chgData name="Dr. Raffay Zoltán" userId="3b1b2a3e-ec4a-4aa8-94e3-5e4ef067d11f" providerId="ADAL" clId="{93D21CBD-382B-4F15-A677-8D35B5D73C2B}" dt="2024-12-07T09:58:44.745" v="4780" actId="790"/>
        <pc:sldMkLst>
          <pc:docMk/>
          <pc:sldMk cId="2162026078" sldId="338"/>
        </pc:sldMkLst>
      </pc:sldChg>
      <pc:sldChg chg="modSp add mod ord">
        <pc:chgData name="Dr. Raffay Zoltán" userId="3b1b2a3e-ec4a-4aa8-94e3-5e4ef067d11f" providerId="ADAL" clId="{93D21CBD-382B-4F15-A677-8D35B5D73C2B}" dt="2024-12-07T09:58:42.786" v="4778" actId="790"/>
        <pc:sldMkLst>
          <pc:docMk/>
          <pc:sldMk cId="1997285792" sldId="339"/>
        </pc:sldMkLst>
      </pc:sldChg>
      <pc:sldChg chg="modSp add mod">
        <pc:chgData name="Dr. Raffay Zoltán" userId="3b1b2a3e-ec4a-4aa8-94e3-5e4ef067d11f" providerId="ADAL" clId="{93D21CBD-382B-4F15-A677-8D35B5D73C2B}" dt="2024-12-07T09:58:33.291" v="4773" actId="790"/>
        <pc:sldMkLst>
          <pc:docMk/>
          <pc:sldMk cId="2879478493" sldId="340"/>
        </pc:sldMkLst>
      </pc:sldChg>
      <pc:sldChg chg="modSp add mod ord">
        <pc:chgData name="Dr. Raffay Zoltán" userId="3b1b2a3e-ec4a-4aa8-94e3-5e4ef067d11f" providerId="ADAL" clId="{93D21CBD-382B-4F15-A677-8D35B5D73C2B}" dt="2024-12-07T09:58:19.511" v="4764" actId="790"/>
        <pc:sldMkLst>
          <pc:docMk/>
          <pc:sldMk cId="3685011490" sldId="341"/>
        </pc:sldMkLst>
      </pc:sldChg>
      <pc:sldChg chg="modSp add mod ord">
        <pc:chgData name="Dr. Raffay Zoltán" userId="3b1b2a3e-ec4a-4aa8-94e3-5e4ef067d11f" providerId="ADAL" clId="{93D21CBD-382B-4F15-A677-8D35B5D73C2B}" dt="2024-12-07T09:58:21.645" v="4766" actId="790"/>
        <pc:sldMkLst>
          <pc:docMk/>
          <pc:sldMk cId="1702860117" sldId="342"/>
        </pc:sldMkLst>
      </pc:sldChg>
      <pc:sldChg chg="addSp modSp add mod">
        <pc:chgData name="Dr. Raffay Zoltán" userId="3b1b2a3e-ec4a-4aa8-94e3-5e4ef067d11f" providerId="ADAL" clId="{93D21CBD-382B-4F15-A677-8D35B5D73C2B}" dt="2024-12-07T09:58:16.537" v="4762" actId="790"/>
        <pc:sldMkLst>
          <pc:docMk/>
          <pc:sldMk cId="1495111591" sldId="343"/>
        </pc:sldMkLst>
      </pc:sldChg>
      <pc:sldChg chg="modSp add mod">
        <pc:chgData name="Dr. Raffay Zoltán" userId="3b1b2a3e-ec4a-4aa8-94e3-5e4ef067d11f" providerId="ADAL" clId="{93D21CBD-382B-4F15-A677-8D35B5D73C2B}" dt="2024-12-07T09:58:12.267" v="4759" actId="790"/>
        <pc:sldMkLst>
          <pc:docMk/>
          <pc:sldMk cId="4048110149" sldId="344"/>
        </pc:sldMkLst>
      </pc:sldChg>
      <pc:sldChg chg="modSp add mod">
        <pc:chgData name="Dr. Raffay Zoltán" userId="3b1b2a3e-ec4a-4aa8-94e3-5e4ef067d11f" providerId="ADAL" clId="{93D21CBD-382B-4F15-A677-8D35B5D73C2B}" dt="2024-12-03T14:57:26.889" v="1412" actId="6549"/>
        <pc:sldMkLst>
          <pc:docMk/>
          <pc:sldMk cId="2026693306" sldId="345"/>
        </pc:sldMkLst>
      </pc:sldChg>
      <pc:sldChg chg="add del">
        <pc:chgData name="Dr. Raffay Zoltán" userId="3b1b2a3e-ec4a-4aa8-94e3-5e4ef067d11f" providerId="ADAL" clId="{93D21CBD-382B-4F15-A677-8D35B5D73C2B}" dt="2024-12-03T14:57:39.481" v="1413" actId="47"/>
        <pc:sldMkLst>
          <pc:docMk/>
          <pc:sldMk cId="3015370716" sldId="346"/>
        </pc:sldMkLst>
      </pc:sldChg>
      <pc:sldChg chg="add del">
        <pc:chgData name="Dr. Raffay Zoltán" userId="3b1b2a3e-ec4a-4aa8-94e3-5e4ef067d11f" providerId="ADAL" clId="{93D21CBD-382B-4F15-A677-8D35B5D73C2B}" dt="2024-12-03T14:57:39.481" v="1413" actId="47"/>
        <pc:sldMkLst>
          <pc:docMk/>
          <pc:sldMk cId="2173617110" sldId="347"/>
        </pc:sldMkLst>
      </pc:sldChg>
      <pc:sldChg chg="add del">
        <pc:chgData name="Dr. Raffay Zoltán" userId="3b1b2a3e-ec4a-4aa8-94e3-5e4ef067d11f" providerId="ADAL" clId="{93D21CBD-382B-4F15-A677-8D35B5D73C2B}" dt="2024-12-03T14:57:39.481" v="1413" actId="47"/>
        <pc:sldMkLst>
          <pc:docMk/>
          <pc:sldMk cId="15680408" sldId="348"/>
        </pc:sldMkLst>
      </pc:sldChg>
      <pc:sldChg chg="add del">
        <pc:chgData name="Dr. Raffay Zoltán" userId="3b1b2a3e-ec4a-4aa8-94e3-5e4ef067d11f" providerId="ADAL" clId="{93D21CBD-382B-4F15-A677-8D35B5D73C2B}" dt="2024-12-03T14:57:39.481" v="1413" actId="47"/>
        <pc:sldMkLst>
          <pc:docMk/>
          <pc:sldMk cId="778356759" sldId="349"/>
        </pc:sldMkLst>
      </pc:sldChg>
      <pc:sldChg chg="add del">
        <pc:chgData name="Dr. Raffay Zoltán" userId="3b1b2a3e-ec4a-4aa8-94e3-5e4ef067d11f" providerId="ADAL" clId="{93D21CBD-382B-4F15-A677-8D35B5D73C2B}" dt="2024-12-03T14:57:39.481" v="1413" actId="47"/>
        <pc:sldMkLst>
          <pc:docMk/>
          <pc:sldMk cId="2710197968" sldId="350"/>
        </pc:sldMkLst>
      </pc:sldChg>
      <pc:sldChg chg="add del">
        <pc:chgData name="Dr. Raffay Zoltán" userId="3b1b2a3e-ec4a-4aa8-94e3-5e4ef067d11f" providerId="ADAL" clId="{93D21CBD-382B-4F15-A677-8D35B5D73C2B}" dt="2024-12-03T14:57:39.481" v="1413" actId="47"/>
        <pc:sldMkLst>
          <pc:docMk/>
          <pc:sldMk cId="1211295201" sldId="351"/>
        </pc:sldMkLst>
      </pc:sldChg>
      <pc:sldChg chg="add del">
        <pc:chgData name="Dr. Raffay Zoltán" userId="3b1b2a3e-ec4a-4aa8-94e3-5e4ef067d11f" providerId="ADAL" clId="{93D21CBD-382B-4F15-A677-8D35B5D73C2B}" dt="2024-12-03T14:57:39.481" v="1413" actId="47"/>
        <pc:sldMkLst>
          <pc:docMk/>
          <pc:sldMk cId="1038266476" sldId="352"/>
        </pc:sldMkLst>
      </pc:sldChg>
      <pc:sldChg chg="add del">
        <pc:chgData name="Dr. Raffay Zoltán" userId="3b1b2a3e-ec4a-4aa8-94e3-5e4ef067d11f" providerId="ADAL" clId="{93D21CBD-382B-4F15-A677-8D35B5D73C2B}" dt="2024-12-03T14:57:39.481" v="1413" actId="47"/>
        <pc:sldMkLst>
          <pc:docMk/>
          <pc:sldMk cId="3343750874" sldId="353"/>
        </pc:sldMkLst>
      </pc:sldChg>
      <pc:sldChg chg="addSp modSp add mod">
        <pc:chgData name="Dr. Raffay Zoltán" userId="3b1b2a3e-ec4a-4aa8-94e3-5e4ef067d11f" providerId="ADAL" clId="{93D21CBD-382B-4F15-A677-8D35B5D73C2B}" dt="2024-12-07T09:58:30.301" v="4772" actId="790"/>
        <pc:sldMkLst>
          <pc:docMk/>
          <pc:sldMk cId="3802354339" sldId="354"/>
        </pc:sldMkLst>
      </pc:sldChg>
      <pc:sldChg chg="modSp add mod ord">
        <pc:chgData name="Dr. Raffay Zoltán" userId="3b1b2a3e-ec4a-4aa8-94e3-5e4ef067d11f" providerId="ADAL" clId="{93D21CBD-382B-4F15-A677-8D35B5D73C2B}" dt="2024-12-07T09:58:37.864" v="4776" actId="790"/>
        <pc:sldMkLst>
          <pc:docMk/>
          <pc:sldMk cId="3479524586" sldId="355"/>
        </pc:sldMkLst>
      </pc:sldChg>
      <pc:sldChg chg="modSp add mod ord">
        <pc:chgData name="Dr. Raffay Zoltán" userId="3b1b2a3e-ec4a-4aa8-94e3-5e4ef067d11f" providerId="ADAL" clId="{93D21CBD-382B-4F15-A677-8D35B5D73C2B}" dt="2024-12-07T09:58:35.812" v="4775" actId="790"/>
        <pc:sldMkLst>
          <pc:docMk/>
          <pc:sldMk cId="2672191596" sldId="356"/>
        </pc:sldMkLst>
      </pc:sldChg>
      <pc:sldChg chg="modSp add mod">
        <pc:chgData name="Dr. Raffay Zoltán" userId="3b1b2a3e-ec4a-4aa8-94e3-5e4ef067d11f" providerId="ADAL" clId="{93D21CBD-382B-4F15-A677-8D35B5D73C2B}" dt="2024-12-07T09:58:09.880" v="4757" actId="790"/>
        <pc:sldMkLst>
          <pc:docMk/>
          <pc:sldMk cId="393289437" sldId="357"/>
        </pc:sldMkLst>
      </pc:sldChg>
      <pc:sldChg chg="modSp add del mod">
        <pc:chgData name="Dr. Raffay Zoltán" userId="3b1b2a3e-ec4a-4aa8-94e3-5e4ef067d11f" providerId="ADAL" clId="{93D21CBD-382B-4F15-A677-8D35B5D73C2B}" dt="2024-12-03T14:28:38.881" v="1188" actId="47"/>
        <pc:sldMkLst>
          <pc:docMk/>
          <pc:sldMk cId="1317111057" sldId="357"/>
        </pc:sldMkLst>
      </pc:sldChg>
      <pc:sldChg chg="modSp add mod">
        <pc:chgData name="Dr. Raffay Zoltán" userId="3b1b2a3e-ec4a-4aa8-94e3-5e4ef067d11f" providerId="ADAL" clId="{93D21CBD-382B-4F15-A677-8D35B5D73C2B}" dt="2024-12-07T09:58:06.906" v="4755" actId="790"/>
        <pc:sldMkLst>
          <pc:docMk/>
          <pc:sldMk cId="764686167" sldId="358"/>
        </pc:sldMkLst>
      </pc:sldChg>
      <pc:sldChg chg="modSp add mod">
        <pc:chgData name="Dr. Raffay Zoltán" userId="3b1b2a3e-ec4a-4aa8-94e3-5e4ef067d11f" providerId="ADAL" clId="{93D21CBD-382B-4F15-A677-8D35B5D73C2B}" dt="2024-12-08T16:59:49.718" v="5452" actId="20577"/>
        <pc:sldMkLst>
          <pc:docMk/>
          <pc:sldMk cId="1285884465" sldId="359"/>
        </pc:sldMkLst>
      </pc:sldChg>
      <pc:sldChg chg="addSp delSp modSp add mod">
        <pc:chgData name="Dr. Raffay Zoltán" userId="3b1b2a3e-ec4a-4aa8-94e3-5e4ef067d11f" providerId="ADAL" clId="{93D21CBD-382B-4F15-A677-8D35B5D73C2B}" dt="2024-12-07T09:57:02.807" v="4715" actId="790"/>
        <pc:sldMkLst>
          <pc:docMk/>
          <pc:sldMk cId="1017867786" sldId="360"/>
        </pc:sldMkLst>
      </pc:sldChg>
      <pc:sldChg chg="addSp modSp add mod">
        <pc:chgData name="Dr. Raffay Zoltán" userId="3b1b2a3e-ec4a-4aa8-94e3-5e4ef067d11f" providerId="ADAL" clId="{93D21CBD-382B-4F15-A677-8D35B5D73C2B}" dt="2024-12-07T09:56:37.998" v="4701" actId="790"/>
        <pc:sldMkLst>
          <pc:docMk/>
          <pc:sldMk cId="2509253456" sldId="361"/>
        </pc:sldMkLst>
      </pc:sldChg>
      <pc:sldChg chg="addSp modSp add mod">
        <pc:chgData name="Dr. Raffay Zoltán" userId="3b1b2a3e-ec4a-4aa8-94e3-5e4ef067d11f" providerId="ADAL" clId="{93D21CBD-382B-4F15-A677-8D35B5D73C2B}" dt="2024-12-07T09:56:28.628" v="4699" actId="790"/>
        <pc:sldMkLst>
          <pc:docMk/>
          <pc:sldMk cId="1871966871" sldId="362"/>
        </pc:sldMkLst>
      </pc:sldChg>
      <pc:sldChg chg="modSp add mod">
        <pc:chgData name="Dr. Raffay Zoltán" userId="3b1b2a3e-ec4a-4aa8-94e3-5e4ef067d11f" providerId="ADAL" clId="{93D21CBD-382B-4F15-A677-8D35B5D73C2B}" dt="2024-12-07T09:56:26.677" v="4697" actId="790"/>
        <pc:sldMkLst>
          <pc:docMk/>
          <pc:sldMk cId="3509325799" sldId="363"/>
        </pc:sldMkLst>
      </pc:sldChg>
      <pc:sldChg chg="addSp modSp add mod">
        <pc:chgData name="Dr. Raffay Zoltán" userId="3b1b2a3e-ec4a-4aa8-94e3-5e4ef067d11f" providerId="ADAL" clId="{93D21CBD-382B-4F15-A677-8D35B5D73C2B}" dt="2024-12-07T09:56:23.934" v="4695" actId="790"/>
        <pc:sldMkLst>
          <pc:docMk/>
          <pc:sldMk cId="3359512386" sldId="364"/>
        </pc:sldMkLst>
      </pc:sldChg>
      <pc:sldChg chg="addSp delSp modSp add mod">
        <pc:chgData name="Dr. Raffay Zoltán" userId="3b1b2a3e-ec4a-4aa8-94e3-5e4ef067d11f" providerId="ADAL" clId="{93D21CBD-382B-4F15-A677-8D35B5D73C2B}" dt="2024-12-07T09:56:45.244" v="4706" actId="790"/>
        <pc:sldMkLst>
          <pc:docMk/>
          <pc:sldMk cId="1040006784" sldId="365"/>
        </pc:sldMkLst>
      </pc:sldChg>
      <pc:sldChg chg="addSp delSp modSp add mod">
        <pc:chgData name="Dr. Raffay Zoltán" userId="3b1b2a3e-ec4a-4aa8-94e3-5e4ef067d11f" providerId="ADAL" clId="{93D21CBD-382B-4F15-A677-8D35B5D73C2B}" dt="2024-12-07T09:56:42.308" v="4704" actId="790"/>
        <pc:sldMkLst>
          <pc:docMk/>
          <pc:sldMk cId="1848638039" sldId="366"/>
        </pc:sldMkLst>
      </pc:sldChg>
      <pc:sldChg chg="modSp add mod">
        <pc:chgData name="Dr. Raffay Zoltán" userId="3b1b2a3e-ec4a-4aa8-94e3-5e4ef067d11f" providerId="ADAL" clId="{93D21CBD-382B-4F15-A677-8D35B5D73C2B}" dt="2024-12-07T09:55:52.316" v="4676" actId="790"/>
        <pc:sldMkLst>
          <pc:docMk/>
          <pc:sldMk cId="4131630461" sldId="367"/>
        </pc:sldMkLst>
      </pc:sldChg>
      <pc:sldChg chg="modSp add mod">
        <pc:chgData name="Dr. Raffay Zoltán" userId="3b1b2a3e-ec4a-4aa8-94e3-5e4ef067d11f" providerId="ADAL" clId="{93D21CBD-382B-4F15-A677-8D35B5D73C2B}" dt="2024-12-09T12:11:40.832" v="5455" actId="790"/>
        <pc:sldMkLst>
          <pc:docMk/>
          <pc:sldMk cId="3775998700" sldId="368"/>
        </pc:sldMkLst>
      </pc:sldChg>
      <pc:sldChg chg="modSp add mod">
        <pc:chgData name="Dr. Raffay Zoltán" userId="3b1b2a3e-ec4a-4aa8-94e3-5e4ef067d11f" providerId="ADAL" clId="{93D21CBD-382B-4F15-A677-8D35B5D73C2B}" dt="2024-12-07T09:55:45.409" v="4670" actId="790"/>
        <pc:sldMkLst>
          <pc:docMk/>
          <pc:sldMk cId="2358533938" sldId="369"/>
        </pc:sldMkLst>
      </pc:sldChg>
      <pc:sldChg chg="modSp add mod">
        <pc:chgData name="Dr. Raffay Zoltán" userId="3b1b2a3e-ec4a-4aa8-94e3-5e4ef067d11f" providerId="ADAL" clId="{93D21CBD-382B-4F15-A677-8D35B5D73C2B}" dt="2024-12-07T09:55:42.807" v="4668" actId="790"/>
        <pc:sldMkLst>
          <pc:docMk/>
          <pc:sldMk cId="1526083535" sldId="370"/>
        </pc:sldMkLst>
      </pc:sldChg>
      <pc:sldChg chg="modSp add mod">
        <pc:chgData name="Dr. Raffay Zoltán" userId="3b1b2a3e-ec4a-4aa8-94e3-5e4ef067d11f" providerId="ADAL" clId="{93D21CBD-382B-4F15-A677-8D35B5D73C2B}" dt="2024-12-07T09:55:40.219" v="4666" actId="790"/>
        <pc:sldMkLst>
          <pc:docMk/>
          <pc:sldMk cId="1717356444" sldId="371"/>
        </pc:sldMkLst>
      </pc:sldChg>
      <pc:sldChg chg="modSp add mod">
        <pc:chgData name="Dr. Raffay Zoltán" userId="3b1b2a3e-ec4a-4aa8-94e3-5e4ef067d11f" providerId="ADAL" clId="{93D21CBD-382B-4F15-A677-8D35B5D73C2B}" dt="2024-12-07T09:55:35.941" v="4664" actId="790"/>
        <pc:sldMkLst>
          <pc:docMk/>
          <pc:sldMk cId="945181033" sldId="372"/>
        </pc:sldMkLst>
      </pc:sldChg>
      <pc:sldChg chg="modSp add mod">
        <pc:chgData name="Dr. Raffay Zoltán" userId="3b1b2a3e-ec4a-4aa8-94e3-5e4ef067d11f" providerId="ADAL" clId="{93D21CBD-382B-4F15-A677-8D35B5D73C2B}" dt="2024-12-07T09:54:36.523" v="4658" actId="790"/>
        <pc:sldMkLst>
          <pc:docMk/>
          <pc:sldMk cId="2205078625" sldId="373"/>
        </pc:sldMkLst>
      </pc:sldChg>
      <pc:sldChg chg="modSp add mod">
        <pc:chgData name="Dr. Raffay Zoltán" userId="3b1b2a3e-ec4a-4aa8-94e3-5e4ef067d11f" providerId="ADAL" clId="{93D21CBD-382B-4F15-A677-8D35B5D73C2B}" dt="2024-12-07T09:54:33.613" v="4656" actId="790"/>
        <pc:sldMkLst>
          <pc:docMk/>
          <pc:sldMk cId="2768607632" sldId="374"/>
        </pc:sldMkLst>
      </pc:sldChg>
      <pc:sldChg chg="modSp add mod">
        <pc:chgData name="Dr. Raffay Zoltán" userId="3b1b2a3e-ec4a-4aa8-94e3-5e4ef067d11f" providerId="ADAL" clId="{93D21CBD-382B-4F15-A677-8D35B5D73C2B}" dt="2024-12-07T09:54:30.452" v="4654" actId="790"/>
        <pc:sldMkLst>
          <pc:docMk/>
          <pc:sldMk cId="2394935931" sldId="375"/>
        </pc:sldMkLst>
      </pc:sldChg>
      <pc:sldChg chg="addSp delSp modSp add mod">
        <pc:chgData name="Dr. Raffay Zoltán" userId="3b1b2a3e-ec4a-4aa8-94e3-5e4ef067d11f" providerId="ADAL" clId="{93D21CBD-382B-4F15-A677-8D35B5D73C2B}" dt="2024-12-07T09:54:05.349" v="4636" actId="790"/>
        <pc:sldMkLst>
          <pc:docMk/>
          <pc:sldMk cId="678032803" sldId="376"/>
        </pc:sldMkLst>
      </pc:sldChg>
      <pc:sldChg chg="modSp add mod">
        <pc:chgData name="Dr. Raffay Zoltán" userId="3b1b2a3e-ec4a-4aa8-94e3-5e4ef067d11f" providerId="ADAL" clId="{93D21CBD-382B-4F15-A677-8D35B5D73C2B}" dt="2024-12-07T09:54:01.450" v="4634" actId="790"/>
        <pc:sldMkLst>
          <pc:docMk/>
          <pc:sldMk cId="1292459244" sldId="377"/>
        </pc:sldMkLst>
      </pc:sldChg>
      <pc:sldChg chg="addSp modSp add mod">
        <pc:chgData name="Dr. Raffay Zoltán" userId="3b1b2a3e-ec4a-4aa8-94e3-5e4ef067d11f" providerId="ADAL" clId="{93D21CBD-382B-4F15-A677-8D35B5D73C2B}" dt="2024-12-07T09:53:35.132" v="4625" actId="790"/>
        <pc:sldMkLst>
          <pc:docMk/>
          <pc:sldMk cId="1174691364" sldId="378"/>
        </pc:sldMkLst>
      </pc:sldChg>
      <pc:sldChg chg="modSp add mod">
        <pc:chgData name="Dr. Raffay Zoltán" userId="3b1b2a3e-ec4a-4aa8-94e3-5e4ef067d11f" providerId="ADAL" clId="{93D21CBD-382B-4F15-A677-8D35B5D73C2B}" dt="2024-12-07T09:53:29.669" v="4621" actId="790"/>
        <pc:sldMkLst>
          <pc:docMk/>
          <pc:sldMk cId="313991197" sldId="379"/>
        </pc:sldMkLst>
      </pc:sldChg>
      <pc:sldChg chg="addSp delSp modSp add mod">
        <pc:chgData name="Dr. Raffay Zoltán" userId="3b1b2a3e-ec4a-4aa8-94e3-5e4ef067d11f" providerId="ADAL" clId="{93D21CBD-382B-4F15-A677-8D35B5D73C2B}" dt="2024-12-07T09:53:23.610" v="4617" actId="790"/>
        <pc:sldMkLst>
          <pc:docMk/>
          <pc:sldMk cId="629640493" sldId="380"/>
        </pc:sldMkLst>
      </pc:sldChg>
      <pc:sldChg chg="modSp add mod">
        <pc:chgData name="Dr. Raffay Zoltán" userId="3b1b2a3e-ec4a-4aa8-94e3-5e4ef067d11f" providerId="ADAL" clId="{93D21CBD-382B-4F15-A677-8D35B5D73C2B}" dt="2024-12-07T09:53:20.469" v="4616" actId="790"/>
        <pc:sldMkLst>
          <pc:docMk/>
          <pc:sldMk cId="1314817803" sldId="381"/>
        </pc:sldMkLst>
      </pc:sldChg>
      <pc:sldChg chg="modSp add mod">
        <pc:chgData name="Dr. Raffay Zoltán" userId="3b1b2a3e-ec4a-4aa8-94e3-5e4ef067d11f" providerId="ADAL" clId="{93D21CBD-382B-4F15-A677-8D35B5D73C2B}" dt="2024-12-07T09:53:14.658" v="4612" actId="790"/>
        <pc:sldMkLst>
          <pc:docMk/>
          <pc:sldMk cId="3634458267" sldId="382"/>
        </pc:sldMkLst>
      </pc:sldChg>
      <pc:sldChg chg="addSp delSp modSp add mod">
        <pc:chgData name="Dr. Raffay Zoltán" userId="3b1b2a3e-ec4a-4aa8-94e3-5e4ef067d11f" providerId="ADAL" clId="{93D21CBD-382B-4F15-A677-8D35B5D73C2B}" dt="2024-12-07T09:53:10.432" v="4610" actId="790"/>
        <pc:sldMkLst>
          <pc:docMk/>
          <pc:sldMk cId="3127404462" sldId="383"/>
        </pc:sldMkLst>
      </pc:sldChg>
      <pc:sldChg chg="modSp add mod">
        <pc:chgData name="Dr. Raffay Zoltán" userId="3b1b2a3e-ec4a-4aa8-94e3-5e4ef067d11f" providerId="ADAL" clId="{93D21CBD-382B-4F15-A677-8D35B5D73C2B}" dt="2024-12-07T09:53:06.144" v="4608" actId="790"/>
        <pc:sldMkLst>
          <pc:docMk/>
          <pc:sldMk cId="1950111444" sldId="384"/>
        </pc:sldMkLst>
      </pc:sldChg>
      <pc:sldChg chg="add del">
        <pc:chgData name="Dr. Raffay Zoltán" userId="3b1b2a3e-ec4a-4aa8-94e3-5e4ef067d11f" providerId="ADAL" clId="{93D21CBD-382B-4F15-A677-8D35B5D73C2B}" dt="2024-12-07T09:48:00.730" v="3823" actId="47"/>
        <pc:sldMkLst>
          <pc:docMk/>
          <pc:sldMk cId="1594308267" sldId="385"/>
        </pc:sldMkLst>
      </pc:sldChg>
      <pc:sldChg chg="add del">
        <pc:chgData name="Dr. Raffay Zoltán" userId="3b1b2a3e-ec4a-4aa8-94e3-5e4ef067d11f" providerId="ADAL" clId="{93D21CBD-382B-4F15-A677-8D35B5D73C2B}" dt="2024-12-07T09:48:00.730" v="3823" actId="47"/>
        <pc:sldMkLst>
          <pc:docMk/>
          <pc:sldMk cId="4196829639" sldId="386"/>
        </pc:sldMkLst>
      </pc:sldChg>
      <pc:sldChg chg="add del">
        <pc:chgData name="Dr. Raffay Zoltán" userId="3b1b2a3e-ec4a-4aa8-94e3-5e4ef067d11f" providerId="ADAL" clId="{93D21CBD-382B-4F15-A677-8D35B5D73C2B}" dt="2024-12-07T09:48:00.730" v="3823" actId="47"/>
        <pc:sldMkLst>
          <pc:docMk/>
          <pc:sldMk cId="3114337018" sldId="387"/>
        </pc:sldMkLst>
      </pc:sldChg>
      <pc:sldChg chg="add del">
        <pc:chgData name="Dr. Raffay Zoltán" userId="3b1b2a3e-ec4a-4aa8-94e3-5e4ef067d11f" providerId="ADAL" clId="{93D21CBD-382B-4F15-A677-8D35B5D73C2B}" dt="2024-12-07T09:48:00.730" v="3823" actId="47"/>
        <pc:sldMkLst>
          <pc:docMk/>
          <pc:sldMk cId="2072937336" sldId="388"/>
        </pc:sldMkLst>
      </pc:sldChg>
      <pc:sldChg chg="add del">
        <pc:chgData name="Dr. Raffay Zoltán" userId="3b1b2a3e-ec4a-4aa8-94e3-5e4ef067d11f" providerId="ADAL" clId="{93D21CBD-382B-4F15-A677-8D35B5D73C2B}" dt="2024-12-07T09:48:00.730" v="3823" actId="47"/>
        <pc:sldMkLst>
          <pc:docMk/>
          <pc:sldMk cId="4045130152" sldId="389"/>
        </pc:sldMkLst>
      </pc:sldChg>
      <pc:sldChg chg="add del">
        <pc:chgData name="Dr. Raffay Zoltán" userId="3b1b2a3e-ec4a-4aa8-94e3-5e4ef067d11f" providerId="ADAL" clId="{93D21CBD-382B-4F15-A677-8D35B5D73C2B}" dt="2024-12-07T09:48:00.730" v="3823" actId="47"/>
        <pc:sldMkLst>
          <pc:docMk/>
          <pc:sldMk cId="2576803047" sldId="390"/>
        </pc:sldMkLst>
      </pc:sldChg>
      <pc:sldChg chg="add del">
        <pc:chgData name="Dr. Raffay Zoltán" userId="3b1b2a3e-ec4a-4aa8-94e3-5e4ef067d11f" providerId="ADAL" clId="{93D21CBD-382B-4F15-A677-8D35B5D73C2B}" dt="2024-12-07T09:48:00.730" v="3823" actId="47"/>
        <pc:sldMkLst>
          <pc:docMk/>
          <pc:sldMk cId="1661552716" sldId="391"/>
        </pc:sldMkLst>
      </pc:sldChg>
      <pc:sldChg chg="add del">
        <pc:chgData name="Dr. Raffay Zoltán" userId="3b1b2a3e-ec4a-4aa8-94e3-5e4ef067d11f" providerId="ADAL" clId="{93D21CBD-382B-4F15-A677-8D35B5D73C2B}" dt="2024-12-07T09:48:00.730" v="3823" actId="47"/>
        <pc:sldMkLst>
          <pc:docMk/>
          <pc:sldMk cId="182672673" sldId="392"/>
        </pc:sldMkLst>
      </pc:sldChg>
      <pc:sldChg chg="add del">
        <pc:chgData name="Dr. Raffay Zoltán" userId="3b1b2a3e-ec4a-4aa8-94e3-5e4ef067d11f" providerId="ADAL" clId="{93D21CBD-382B-4F15-A677-8D35B5D73C2B}" dt="2024-12-07T09:48:00.730" v="3823" actId="47"/>
        <pc:sldMkLst>
          <pc:docMk/>
          <pc:sldMk cId="2672607284" sldId="393"/>
        </pc:sldMkLst>
      </pc:sldChg>
      <pc:sldChg chg="add del">
        <pc:chgData name="Dr. Raffay Zoltán" userId="3b1b2a3e-ec4a-4aa8-94e3-5e4ef067d11f" providerId="ADAL" clId="{93D21CBD-382B-4F15-A677-8D35B5D73C2B}" dt="2024-12-07T09:48:00.730" v="3823" actId="47"/>
        <pc:sldMkLst>
          <pc:docMk/>
          <pc:sldMk cId="650936822" sldId="394"/>
        </pc:sldMkLst>
      </pc:sldChg>
      <pc:sldChg chg="add del">
        <pc:chgData name="Dr. Raffay Zoltán" userId="3b1b2a3e-ec4a-4aa8-94e3-5e4ef067d11f" providerId="ADAL" clId="{93D21CBD-382B-4F15-A677-8D35B5D73C2B}" dt="2024-12-07T09:48:00.730" v="3823" actId="47"/>
        <pc:sldMkLst>
          <pc:docMk/>
          <pc:sldMk cId="244774055" sldId="395"/>
        </pc:sldMkLst>
      </pc:sldChg>
      <pc:sldChg chg="modSp mod">
        <pc:chgData name="Dr. Raffay Zoltán" userId="3b1b2a3e-ec4a-4aa8-94e3-5e4ef067d11f" providerId="ADAL" clId="{93D21CBD-382B-4F15-A677-8D35B5D73C2B}" dt="2024-12-07T09:55:58.051" v="4680" actId="790"/>
        <pc:sldMkLst>
          <pc:docMk/>
          <pc:sldMk cId="4026349417" sldId="396"/>
        </pc:sldMkLst>
      </pc:sldChg>
      <pc:sldChg chg="modSp mod">
        <pc:chgData name="Dr. Raffay Zoltán" userId="3b1b2a3e-ec4a-4aa8-94e3-5e4ef067d11f" providerId="ADAL" clId="{93D21CBD-382B-4F15-A677-8D35B5D73C2B}" dt="2024-12-07T09:56:07.658" v="4684" actId="790"/>
        <pc:sldMkLst>
          <pc:docMk/>
          <pc:sldMk cId="2408881190" sldId="397"/>
        </pc:sldMkLst>
      </pc:sldChg>
      <pc:sldChg chg="modSp mod">
        <pc:chgData name="Dr. Raffay Zoltán" userId="3b1b2a3e-ec4a-4aa8-94e3-5e4ef067d11f" providerId="ADAL" clId="{93D21CBD-382B-4F15-A677-8D35B5D73C2B}" dt="2024-12-07T09:55:54.786" v="4678" actId="790"/>
        <pc:sldMkLst>
          <pc:docMk/>
          <pc:sldMk cId="3221802351" sldId="398"/>
        </pc:sldMkLst>
      </pc:sldChg>
      <pc:sldChg chg="modSp mod">
        <pc:chgData name="Dr. Raffay Zoltán" userId="3b1b2a3e-ec4a-4aa8-94e3-5e4ef067d11f" providerId="ADAL" clId="{93D21CBD-382B-4F15-A677-8D35B5D73C2B}" dt="2024-12-07T09:55:47.457" v="4672" actId="790"/>
        <pc:sldMkLst>
          <pc:docMk/>
          <pc:sldMk cId="710917211" sldId="399"/>
        </pc:sldMkLst>
      </pc:sldChg>
      <pc:sldChg chg="modSp mod">
        <pc:chgData name="Dr. Raffay Zoltán" userId="3b1b2a3e-ec4a-4aa8-94e3-5e4ef067d11f" providerId="ADAL" clId="{93D21CBD-382B-4F15-A677-8D35B5D73C2B}" dt="2024-12-07T09:54:39.524" v="4660" actId="790"/>
        <pc:sldMkLst>
          <pc:docMk/>
          <pc:sldMk cId="742969230" sldId="401"/>
        </pc:sldMkLst>
      </pc:sldChg>
      <pc:sldChg chg="modSp mod">
        <pc:chgData name="Dr. Raffay Zoltán" userId="3b1b2a3e-ec4a-4aa8-94e3-5e4ef067d11f" providerId="ADAL" clId="{93D21CBD-382B-4F15-A677-8D35B5D73C2B}" dt="2024-12-07T09:54:28.410" v="4652" actId="790"/>
        <pc:sldMkLst>
          <pc:docMk/>
          <pc:sldMk cId="3642691516" sldId="402"/>
        </pc:sldMkLst>
      </pc:sldChg>
      <pc:sldChg chg="modSp mod">
        <pc:chgData name="Dr. Raffay Zoltán" userId="3b1b2a3e-ec4a-4aa8-94e3-5e4ef067d11f" providerId="ADAL" clId="{93D21CBD-382B-4F15-A677-8D35B5D73C2B}" dt="2024-12-07T09:54:21.786" v="4648" actId="790"/>
        <pc:sldMkLst>
          <pc:docMk/>
          <pc:sldMk cId="2780368680" sldId="403"/>
        </pc:sldMkLst>
      </pc:sldChg>
      <pc:sldChg chg="modSp mod">
        <pc:chgData name="Dr. Raffay Zoltán" userId="3b1b2a3e-ec4a-4aa8-94e3-5e4ef067d11f" providerId="ADAL" clId="{93D21CBD-382B-4F15-A677-8D35B5D73C2B}" dt="2024-12-09T14:13:44.219" v="5456" actId="20577"/>
        <pc:sldMkLst>
          <pc:docMk/>
          <pc:sldMk cId="507957075" sldId="404"/>
        </pc:sldMkLst>
      </pc:sldChg>
      <pc:sldChg chg="modSp mod">
        <pc:chgData name="Dr. Raffay Zoltán" userId="3b1b2a3e-ec4a-4aa8-94e3-5e4ef067d11f" providerId="ADAL" clId="{93D21CBD-382B-4F15-A677-8D35B5D73C2B}" dt="2024-12-07T09:54:15.897" v="4643" actId="790"/>
        <pc:sldMkLst>
          <pc:docMk/>
          <pc:sldMk cId="1176739860" sldId="405"/>
        </pc:sldMkLst>
      </pc:sldChg>
      <pc:sldChg chg="modSp mod">
        <pc:chgData name="Dr. Raffay Zoltán" userId="3b1b2a3e-ec4a-4aa8-94e3-5e4ef067d11f" providerId="ADAL" clId="{93D21CBD-382B-4F15-A677-8D35B5D73C2B}" dt="2024-12-07T09:54:13.582" v="4641" actId="790"/>
        <pc:sldMkLst>
          <pc:docMk/>
          <pc:sldMk cId="1679884525" sldId="406"/>
        </pc:sldMkLst>
      </pc:sldChg>
      <pc:sldChg chg="modSp mod">
        <pc:chgData name="Dr. Raffay Zoltán" userId="3b1b2a3e-ec4a-4aa8-94e3-5e4ef067d11f" providerId="ADAL" clId="{93D21CBD-382B-4F15-A677-8D35B5D73C2B}" dt="2024-12-07T09:54:12.011" v="4640" actId="790"/>
        <pc:sldMkLst>
          <pc:docMk/>
          <pc:sldMk cId="2905253506" sldId="407"/>
        </pc:sldMkLst>
      </pc:sldChg>
      <pc:sldChg chg="modSp mod">
        <pc:chgData name="Dr. Raffay Zoltán" userId="3b1b2a3e-ec4a-4aa8-94e3-5e4ef067d11f" providerId="ADAL" clId="{93D21CBD-382B-4F15-A677-8D35B5D73C2B}" dt="2024-12-07T09:54:09.834" v="4638" actId="790"/>
        <pc:sldMkLst>
          <pc:docMk/>
          <pc:sldMk cId="1011812869" sldId="408"/>
        </pc:sldMkLst>
      </pc:sldChg>
      <pc:sldChg chg="modSp mod">
        <pc:chgData name="Dr. Raffay Zoltán" userId="3b1b2a3e-ec4a-4aa8-94e3-5e4ef067d11f" providerId="ADAL" clId="{93D21CBD-382B-4F15-A677-8D35B5D73C2B}" dt="2024-12-07T09:54:17.870" v="4645" actId="790"/>
        <pc:sldMkLst>
          <pc:docMk/>
          <pc:sldMk cId="3039114344" sldId="409"/>
        </pc:sldMkLst>
      </pc:sldChg>
      <pc:sldChg chg="addSp delSp modSp add mod">
        <pc:chgData name="Dr. Raffay Zoltán" userId="3b1b2a3e-ec4a-4aa8-94e3-5e4ef067d11f" providerId="ADAL" clId="{93D21CBD-382B-4F15-A677-8D35B5D73C2B}" dt="2024-12-07T09:53:59.365" v="4632" actId="790"/>
        <pc:sldMkLst>
          <pc:docMk/>
          <pc:sldMk cId="2032406079" sldId="410"/>
        </pc:sldMkLst>
      </pc:sldChg>
      <pc:sldChg chg="addSp delSp modSp add mod">
        <pc:chgData name="Dr. Raffay Zoltán" userId="3b1b2a3e-ec4a-4aa8-94e3-5e4ef067d11f" providerId="ADAL" clId="{93D21CBD-382B-4F15-A677-8D35B5D73C2B}" dt="2024-12-07T09:53:32.557" v="4623" actId="790"/>
        <pc:sldMkLst>
          <pc:docMk/>
          <pc:sldMk cId="2548449940" sldId="411"/>
        </pc:sldMkLst>
      </pc:sldChg>
      <pc:sldChg chg="addSp modSp add mod">
        <pc:chgData name="Dr. Raffay Zoltán" userId="3b1b2a3e-ec4a-4aa8-94e3-5e4ef067d11f" providerId="ADAL" clId="{93D21CBD-382B-4F15-A677-8D35B5D73C2B}" dt="2024-12-07T09:53:26.199" v="4619" actId="790"/>
        <pc:sldMkLst>
          <pc:docMk/>
          <pc:sldMk cId="3159602989" sldId="412"/>
        </pc:sldMkLst>
      </pc:sldChg>
      <pc:sldChg chg="addSp modSp add mod">
        <pc:chgData name="Dr. Raffay Zoltán" userId="3b1b2a3e-ec4a-4aa8-94e3-5e4ef067d11f" providerId="ADAL" clId="{93D21CBD-382B-4F15-A677-8D35B5D73C2B}" dt="2024-12-07T09:53:17.884" v="4614" actId="790"/>
        <pc:sldMkLst>
          <pc:docMk/>
          <pc:sldMk cId="908864982" sldId="413"/>
        </pc:sldMkLst>
      </pc:sldChg>
      <pc:sldChg chg="addSp modSp add mod">
        <pc:chgData name="Dr. Raffay Zoltán" userId="3b1b2a3e-ec4a-4aa8-94e3-5e4ef067d11f" providerId="ADAL" clId="{93D21CBD-382B-4F15-A677-8D35B5D73C2B}" dt="2024-12-07T14:21:54.462" v="5311" actId="790"/>
        <pc:sldMkLst>
          <pc:docMk/>
          <pc:sldMk cId="1668651361" sldId="414"/>
        </pc:sldMkLst>
      </pc:sldChg>
      <pc:sldChg chg="modSp add mod">
        <pc:chgData name="Dr. Raffay Zoltán" userId="3b1b2a3e-ec4a-4aa8-94e3-5e4ef067d11f" providerId="ADAL" clId="{93D21CBD-382B-4F15-A677-8D35B5D73C2B}" dt="2024-12-07T14:33:13.814" v="5442" actId="790"/>
        <pc:sldMkLst>
          <pc:docMk/>
          <pc:sldMk cId="2138226626" sldId="415"/>
        </pc:sldMkLst>
      </pc:sldChg>
      <pc:sldChg chg="modSp add mod">
        <pc:chgData name="Dr. Raffay Zoltán" userId="3b1b2a3e-ec4a-4aa8-94e3-5e4ef067d11f" providerId="ADAL" clId="{93D21CBD-382B-4F15-A677-8D35B5D73C2B}" dt="2024-12-07T14:33:16.137" v="5444" actId="790"/>
        <pc:sldMkLst>
          <pc:docMk/>
          <pc:sldMk cId="953551256" sldId="416"/>
        </pc:sldMkLst>
      </pc:sldChg>
      <pc:sldChg chg="modSp add mod">
        <pc:chgData name="Dr. Raffay Zoltán" userId="3b1b2a3e-ec4a-4aa8-94e3-5e4ef067d11f" providerId="ADAL" clId="{93D21CBD-382B-4F15-A677-8D35B5D73C2B}" dt="2024-12-07T14:33:18.584" v="5446" actId="790"/>
        <pc:sldMkLst>
          <pc:docMk/>
          <pc:sldMk cId="1557175177" sldId="417"/>
        </pc:sldMkLst>
      </pc:sldChg>
    </pc:docChg>
  </pc:docChgLst>
  <pc:docChgLst>
    <pc:chgData name="Dr. Raffay Zoltán" userId="3b1b2a3e-ec4a-4aa8-94e3-5e4ef067d11f" providerId="ADAL" clId="{40F2CA30-413A-48BF-8C18-3DA0666DFF3D}"/>
    <pc:docChg chg="undo redo custSel addSld delSld modSld sldOrd">
      <pc:chgData name="Dr. Raffay Zoltán" userId="3b1b2a3e-ec4a-4aa8-94e3-5e4ef067d11f" providerId="ADAL" clId="{40F2CA30-413A-48BF-8C18-3DA0666DFF3D}" dt="2024-12-04T19:57:33.280" v="676" actId="1076"/>
      <pc:docMkLst>
        <pc:docMk/>
      </pc:docMkLst>
      <pc:sldChg chg="modSp del mod">
        <pc:chgData name="Dr. Raffay Zoltán" userId="3b1b2a3e-ec4a-4aa8-94e3-5e4ef067d11f" providerId="ADAL" clId="{40F2CA30-413A-48BF-8C18-3DA0666DFF3D}" dt="2024-12-04T14:37:32.518" v="249" actId="47"/>
        <pc:sldMkLst>
          <pc:docMk/>
          <pc:sldMk cId="1681386583" sldId="268"/>
        </pc:sldMkLst>
      </pc:sldChg>
      <pc:sldChg chg="modSp mod">
        <pc:chgData name="Dr. Raffay Zoltán" userId="3b1b2a3e-ec4a-4aa8-94e3-5e4ef067d11f" providerId="ADAL" clId="{40F2CA30-413A-48BF-8C18-3DA0666DFF3D}" dt="2024-12-03T19:29:11.327" v="2" actId="255"/>
        <pc:sldMkLst>
          <pc:docMk/>
          <pc:sldMk cId="1495111591" sldId="343"/>
        </pc:sldMkLst>
      </pc:sldChg>
      <pc:sldChg chg="modSp mod">
        <pc:chgData name="Dr. Raffay Zoltán" userId="3b1b2a3e-ec4a-4aa8-94e3-5e4ef067d11f" providerId="ADAL" clId="{40F2CA30-413A-48BF-8C18-3DA0666DFF3D}" dt="2024-12-03T19:47:23.785" v="27" actId="1076"/>
        <pc:sldMkLst>
          <pc:docMk/>
          <pc:sldMk cId="4048110149" sldId="344"/>
        </pc:sldMkLst>
      </pc:sldChg>
      <pc:sldChg chg="modSp del mod">
        <pc:chgData name="Dr. Raffay Zoltán" userId="3b1b2a3e-ec4a-4aa8-94e3-5e4ef067d11f" providerId="ADAL" clId="{40F2CA30-413A-48BF-8C18-3DA0666DFF3D}" dt="2024-12-03T19:55:56.735" v="205" actId="47"/>
        <pc:sldMkLst>
          <pc:docMk/>
          <pc:sldMk cId="2026693306" sldId="345"/>
        </pc:sldMkLst>
      </pc:sldChg>
      <pc:sldChg chg="modSp mod">
        <pc:chgData name="Dr. Raffay Zoltán" userId="3b1b2a3e-ec4a-4aa8-94e3-5e4ef067d11f" providerId="ADAL" clId="{40F2CA30-413A-48BF-8C18-3DA0666DFF3D}" dt="2024-12-03T19:49:32.229" v="59" actId="1076"/>
        <pc:sldMkLst>
          <pc:docMk/>
          <pc:sldMk cId="393289437" sldId="357"/>
        </pc:sldMkLst>
      </pc:sldChg>
      <pc:sldChg chg="modSp mod">
        <pc:chgData name="Dr. Raffay Zoltán" userId="3b1b2a3e-ec4a-4aa8-94e3-5e4ef067d11f" providerId="ADAL" clId="{40F2CA30-413A-48BF-8C18-3DA0666DFF3D}" dt="2024-12-03T19:52:22.008" v="104"/>
        <pc:sldMkLst>
          <pc:docMk/>
          <pc:sldMk cId="764686167" sldId="358"/>
        </pc:sldMkLst>
      </pc:sldChg>
      <pc:sldChg chg="modSp mod">
        <pc:chgData name="Dr. Raffay Zoltán" userId="3b1b2a3e-ec4a-4aa8-94e3-5e4ef067d11f" providerId="ADAL" clId="{40F2CA30-413A-48BF-8C18-3DA0666DFF3D}" dt="2024-12-03T19:55:28.125" v="167" actId="14100"/>
        <pc:sldMkLst>
          <pc:docMk/>
          <pc:sldMk cId="1285884465" sldId="359"/>
        </pc:sldMkLst>
      </pc:sldChg>
      <pc:sldChg chg="addSp modSp mod">
        <pc:chgData name="Dr. Raffay Zoltán" userId="3b1b2a3e-ec4a-4aa8-94e3-5e4ef067d11f" providerId="ADAL" clId="{40F2CA30-413A-48BF-8C18-3DA0666DFF3D}" dt="2024-12-04T14:45:53.558" v="350" actId="14100"/>
        <pc:sldMkLst>
          <pc:docMk/>
          <pc:sldMk cId="4131630461" sldId="367"/>
        </pc:sldMkLst>
      </pc:sldChg>
      <pc:sldChg chg="modSp mod">
        <pc:chgData name="Dr. Raffay Zoltán" userId="3b1b2a3e-ec4a-4aa8-94e3-5e4ef067d11f" providerId="ADAL" clId="{40F2CA30-413A-48BF-8C18-3DA0666DFF3D}" dt="2024-12-04T15:26:15.397" v="439" actId="1076"/>
        <pc:sldMkLst>
          <pc:docMk/>
          <pc:sldMk cId="3775998700" sldId="368"/>
        </pc:sldMkLst>
      </pc:sldChg>
      <pc:sldChg chg="modSp mod">
        <pc:chgData name="Dr. Raffay Zoltán" userId="3b1b2a3e-ec4a-4aa8-94e3-5e4ef067d11f" providerId="ADAL" clId="{40F2CA30-413A-48BF-8C18-3DA0666DFF3D}" dt="2024-12-04T19:39:17.892" v="511" actId="14100"/>
        <pc:sldMkLst>
          <pc:docMk/>
          <pc:sldMk cId="2358533938" sldId="369"/>
        </pc:sldMkLst>
      </pc:sldChg>
      <pc:sldChg chg="modSp mod">
        <pc:chgData name="Dr. Raffay Zoltán" userId="3b1b2a3e-ec4a-4aa8-94e3-5e4ef067d11f" providerId="ADAL" clId="{40F2CA30-413A-48BF-8C18-3DA0666DFF3D}" dt="2024-12-04T19:48:26.396" v="572" actId="1076"/>
        <pc:sldMkLst>
          <pc:docMk/>
          <pc:sldMk cId="1526083535" sldId="370"/>
        </pc:sldMkLst>
      </pc:sldChg>
      <pc:sldChg chg="modSp mod">
        <pc:chgData name="Dr. Raffay Zoltán" userId="3b1b2a3e-ec4a-4aa8-94e3-5e4ef067d11f" providerId="ADAL" clId="{40F2CA30-413A-48BF-8C18-3DA0666DFF3D}" dt="2024-12-04T19:56:01.824" v="650" actId="14100"/>
        <pc:sldMkLst>
          <pc:docMk/>
          <pc:sldMk cId="1717356444" sldId="371"/>
        </pc:sldMkLst>
      </pc:sldChg>
      <pc:sldChg chg="modSp add mod">
        <pc:chgData name="Dr. Raffay Zoltán" userId="3b1b2a3e-ec4a-4aa8-94e3-5e4ef067d11f" providerId="ADAL" clId="{40F2CA30-413A-48BF-8C18-3DA0666DFF3D}" dt="2024-12-04T14:39:55.450" v="290" actId="14100"/>
        <pc:sldMkLst>
          <pc:docMk/>
          <pc:sldMk cId="4026349417" sldId="396"/>
        </pc:sldMkLst>
      </pc:sldChg>
      <pc:sldChg chg="modSp add mod">
        <pc:chgData name="Dr. Raffay Zoltán" userId="3b1b2a3e-ec4a-4aa8-94e3-5e4ef067d11f" providerId="ADAL" clId="{40F2CA30-413A-48BF-8C18-3DA0666DFF3D}" dt="2024-12-04T14:39:11.308" v="282" actId="20577"/>
        <pc:sldMkLst>
          <pc:docMk/>
          <pc:sldMk cId="2408881190" sldId="397"/>
        </pc:sldMkLst>
      </pc:sldChg>
      <pc:sldChg chg="modSp add mod ord">
        <pc:chgData name="Dr. Raffay Zoltán" userId="3b1b2a3e-ec4a-4aa8-94e3-5e4ef067d11f" providerId="ADAL" clId="{40F2CA30-413A-48BF-8C18-3DA0666DFF3D}" dt="2024-12-04T14:44:06.495" v="320"/>
        <pc:sldMkLst>
          <pc:docMk/>
          <pc:sldMk cId="3221802351" sldId="398"/>
        </pc:sldMkLst>
      </pc:sldChg>
      <pc:sldChg chg="modSp add mod">
        <pc:chgData name="Dr. Raffay Zoltán" userId="3b1b2a3e-ec4a-4aa8-94e3-5e4ef067d11f" providerId="ADAL" clId="{40F2CA30-413A-48BF-8C18-3DA0666DFF3D}" dt="2024-12-04T15:00:13.546" v="438" actId="1076"/>
        <pc:sldMkLst>
          <pc:docMk/>
          <pc:sldMk cId="710917211" sldId="399"/>
        </pc:sldMkLst>
      </pc:sldChg>
      <pc:sldChg chg="addSp modSp add mod">
        <pc:chgData name="Dr. Raffay Zoltán" userId="3b1b2a3e-ec4a-4aa8-94e3-5e4ef067d11f" providerId="ADAL" clId="{40F2CA30-413A-48BF-8C18-3DA0666DFF3D}" dt="2024-12-04T19:57:33.280" v="676" actId="1076"/>
        <pc:sldMkLst>
          <pc:docMk/>
          <pc:sldMk cId="269370516" sldId="400"/>
        </pc:sldMkLst>
      </pc:sldChg>
    </pc:docChg>
  </pc:docChgLst>
  <pc:docChgLst>
    <pc:chgData name="Dr. Raffay Zoltán" userId="3b1b2a3e-ec4a-4aa8-94e3-5e4ef067d11f" providerId="ADAL" clId="{0B119CB6-7773-4498-84D8-D685C5C3B50F}"/>
    <pc:docChg chg="modSld">
      <pc:chgData name="Dr. Raffay Zoltán" userId="3b1b2a3e-ec4a-4aa8-94e3-5e4ef067d11f" providerId="ADAL" clId="{0B119CB6-7773-4498-84D8-D685C5C3B50F}" dt="2025-06-12T07:40:04.583" v="1" actId="20577"/>
      <pc:docMkLst>
        <pc:docMk/>
      </pc:docMkLst>
      <pc:sldChg chg="modSp mod">
        <pc:chgData name="Dr. Raffay Zoltán" userId="3b1b2a3e-ec4a-4aa8-94e3-5e4ef067d11f" providerId="ADAL" clId="{0B119CB6-7773-4498-84D8-D685C5C3B50F}" dt="2025-06-12T07:40:04.583" v="1" actId="20577"/>
        <pc:sldMkLst>
          <pc:docMk/>
          <pc:sldMk cId="1645023369" sldId="258"/>
        </pc:sldMkLst>
        <pc:spChg chg="mod">
          <ac:chgData name="Dr. Raffay Zoltán" userId="3b1b2a3e-ec4a-4aa8-94e3-5e4ef067d11f" providerId="ADAL" clId="{0B119CB6-7773-4498-84D8-D685C5C3B50F}" dt="2025-06-12T07:40:04.583" v="1" actId="20577"/>
          <ac:spMkLst>
            <pc:docMk/>
            <pc:sldMk cId="1645023369" sldId="258"/>
            <ac:spMk id="2" creationId="{D3584706-2332-2377-2C41-8BF037864DF1}"/>
          </ac:spMkLst>
        </pc:spChg>
      </pc:sldChg>
    </pc:docChg>
  </pc:docChgLst>
  <pc:docChgLst>
    <pc:chgData name="Dr. Raffay Zoltán" userId="3b1b2a3e-ec4a-4aa8-94e3-5e4ef067d11f" providerId="ADAL" clId="{0B610DEB-B3E0-40D6-B9F7-B8F1EE76DD42}"/>
    <pc:docChg chg="modSld">
      <pc:chgData name="Dr. Raffay Zoltán" userId="3b1b2a3e-ec4a-4aa8-94e3-5e4ef067d11f" providerId="ADAL" clId="{0B610DEB-B3E0-40D6-B9F7-B8F1EE76DD42}" dt="2024-11-11T17:42:56.704" v="4" actId="20577"/>
      <pc:docMkLst>
        <pc:docMk/>
      </pc:docMkLst>
      <pc:sldChg chg="modSp mod">
        <pc:chgData name="Dr. Raffay Zoltán" userId="3b1b2a3e-ec4a-4aa8-94e3-5e4ef067d11f" providerId="ADAL" clId="{0B610DEB-B3E0-40D6-B9F7-B8F1EE76DD42}" dt="2024-11-11T17:42:56.704" v="4" actId="20577"/>
        <pc:sldMkLst>
          <pc:docMk/>
          <pc:sldMk cId="1645023369" sldId="258"/>
        </pc:sldMkLst>
      </pc:sldChg>
    </pc:docChg>
  </pc:docChgLst>
  <pc:docChgLst>
    <pc:chgData name="Dr. Raffay Zoltán" userId="3b1b2a3e-ec4a-4aa8-94e3-5e4ef067d11f" providerId="ADAL" clId="{09CAC1A5-F164-4B25-9155-AA6D45447B43}"/>
    <pc:docChg chg="undo custSel addSld modSld">
      <pc:chgData name="Dr. Raffay Zoltán" userId="3b1b2a3e-ec4a-4aa8-94e3-5e4ef067d11f" providerId="ADAL" clId="{09CAC1A5-F164-4B25-9155-AA6D45447B43}" dt="2024-12-05T09:39:12.265" v="635" actId="1076"/>
      <pc:docMkLst>
        <pc:docMk/>
      </pc:docMkLst>
      <pc:sldChg chg="modSp mod">
        <pc:chgData name="Dr. Raffay Zoltán" userId="3b1b2a3e-ec4a-4aa8-94e3-5e4ef067d11f" providerId="ADAL" clId="{09CAC1A5-F164-4B25-9155-AA6D45447B43}" dt="2024-12-05T08:58:06.478" v="366" actId="14100"/>
        <pc:sldMkLst>
          <pc:docMk/>
          <pc:sldMk cId="1063852252" sldId="285"/>
        </pc:sldMkLst>
      </pc:sldChg>
      <pc:sldChg chg="addSp modSp mod">
        <pc:chgData name="Dr. Raffay Zoltán" userId="3b1b2a3e-ec4a-4aa8-94e3-5e4ef067d11f" providerId="ADAL" clId="{09CAC1A5-F164-4B25-9155-AA6D45447B43}" dt="2024-12-05T08:28:48.188" v="89" actId="1076"/>
        <pc:sldMkLst>
          <pc:docMk/>
          <pc:sldMk cId="945181033" sldId="372"/>
        </pc:sldMkLst>
      </pc:sldChg>
      <pc:sldChg chg="modSp mod">
        <pc:chgData name="Dr. Raffay Zoltán" userId="3b1b2a3e-ec4a-4aa8-94e3-5e4ef067d11f" providerId="ADAL" clId="{09CAC1A5-F164-4B25-9155-AA6D45447B43}" dt="2024-12-05T08:46:17.451" v="230" actId="20577"/>
        <pc:sldMkLst>
          <pc:docMk/>
          <pc:sldMk cId="2205078625" sldId="373"/>
        </pc:sldMkLst>
      </pc:sldChg>
      <pc:sldChg chg="addSp modSp mod">
        <pc:chgData name="Dr. Raffay Zoltán" userId="3b1b2a3e-ec4a-4aa8-94e3-5e4ef067d11f" providerId="ADAL" clId="{09CAC1A5-F164-4B25-9155-AA6D45447B43}" dt="2024-12-05T08:52:36.408" v="308"/>
        <pc:sldMkLst>
          <pc:docMk/>
          <pc:sldMk cId="2768607632" sldId="374"/>
        </pc:sldMkLst>
      </pc:sldChg>
      <pc:sldChg chg="modSp mod">
        <pc:chgData name="Dr. Raffay Zoltán" userId="3b1b2a3e-ec4a-4aa8-94e3-5e4ef067d11f" providerId="ADAL" clId="{09CAC1A5-F164-4B25-9155-AA6D45447B43}" dt="2024-12-05T08:51:17.019" v="296" actId="1076"/>
        <pc:sldMkLst>
          <pc:docMk/>
          <pc:sldMk cId="2394935931" sldId="375"/>
        </pc:sldMkLst>
      </pc:sldChg>
      <pc:sldChg chg="addSp delSp modSp add mod">
        <pc:chgData name="Dr. Raffay Zoltán" userId="3b1b2a3e-ec4a-4aa8-94e3-5e4ef067d11f" providerId="ADAL" clId="{09CAC1A5-F164-4B25-9155-AA6D45447B43}" dt="2024-12-05T08:32:36.308" v="146" actId="14100"/>
        <pc:sldMkLst>
          <pc:docMk/>
          <pc:sldMk cId="742969230" sldId="401"/>
        </pc:sldMkLst>
      </pc:sldChg>
      <pc:sldChg chg="addSp modSp add mod">
        <pc:chgData name="Dr. Raffay Zoltán" userId="3b1b2a3e-ec4a-4aa8-94e3-5e4ef067d11f" providerId="ADAL" clId="{09CAC1A5-F164-4B25-9155-AA6D45447B43}" dt="2024-12-05T08:53:40.187" v="324" actId="14100"/>
        <pc:sldMkLst>
          <pc:docMk/>
          <pc:sldMk cId="3642691516" sldId="402"/>
        </pc:sldMkLst>
      </pc:sldChg>
      <pc:sldChg chg="addSp delSp modSp add mod">
        <pc:chgData name="Dr. Raffay Zoltán" userId="3b1b2a3e-ec4a-4aa8-94e3-5e4ef067d11f" providerId="ADAL" clId="{09CAC1A5-F164-4B25-9155-AA6D45447B43}" dt="2024-12-05T08:59:46.266" v="386" actId="14100"/>
        <pc:sldMkLst>
          <pc:docMk/>
          <pc:sldMk cId="2780368680" sldId="403"/>
        </pc:sldMkLst>
      </pc:sldChg>
      <pc:sldChg chg="modSp add mod">
        <pc:chgData name="Dr. Raffay Zoltán" userId="3b1b2a3e-ec4a-4aa8-94e3-5e4ef067d11f" providerId="ADAL" clId="{09CAC1A5-F164-4B25-9155-AA6D45447B43}" dt="2024-12-05T09:05:08.841" v="453" actId="1076"/>
        <pc:sldMkLst>
          <pc:docMk/>
          <pc:sldMk cId="507957075" sldId="404"/>
        </pc:sldMkLst>
      </pc:sldChg>
      <pc:sldChg chg="modSp add mod">
        <pc:chgData name="Dr. Raffay Zoltán" userId="3b1b2a3e-ec4a-4aa8-94e3-5e4ef067d11f" providerId="ADAL" clId="{09CAC1A5-F164-4B25-9155-AA6D45447B43}" dt="2024-12-05T09:30:25.064" v="535" actId="14100"/>
        <pc:sldMkLst>
          <pc:docMk/>
          <pc:sldMk cId="1176739860" sldId="405"/>
        </pc:sldMkLst>
      </pc:sldChg>
      <pc:sldChg chg="addSp delSp modSp add mod">
        <pc:chgData name="Dr. Raffay Zoltán" userId="3b1b2a3e-ec4a-4aa8-94e3-5e4ef067d11f" providerId="ADAL" clId="{09CAC1A5-F164-4B25-9155-AA6D45447B43}" dt="2024-12-05T09:31:26.950" v="551" actId="1076"/>
        <pc:sldMkLst>
          <pc:docMk/>
          <pc:sldMk cId="1679884525" sldId="406"/>
        </pc:sldMkLst>
      </pc:sldChg>
      <pc:sldChg chg="modSp add mod">
        <pc:chgData name="Dr. Raffay Zoltán" userId="3b1b2a3e-ec4a-4aa8-94e3-5e4ef067d11f" providerId="ADAL" clId="{09CAC1A5-F164-4B25-9155-AA6D45447B43}" dt="2024-12-05T09:39:01.393" v="633" actId="14100"/>
        <pc:sldMkLst>
          <pc:docMk/>
          <pc:sldMk cId="2905253506" sldId="407"/>
        </pc:sldMkLst>
      </pc:sldChg>
      <pc:sldChg chg="addSp modSp add mod">
        <pc:chgData name="Dr. Raffay Zoltán" userId="3b1b2a3e-ec4a-4aa8-94e3-5e4ef067d11f" providerId="ADAL" clId="{09CAC1A5-F164-4B25-9155-AA6D45447B43}" dt="2024-12-05T09:39:12.265" v="635" actId="1076"/>
        <pc:sldMkLst>
          <pc:docMk/>
          <pc:sldMk cId="1011812869" sldId="408"/>
        </pc:sldMkLst>
      </pc:sldChg>
      <pc:sldChg chg="addSp modSp add mod">
        <pc:chgData name="Dr. Raffay Zoltán" userId="3b1b2a3e-ec4a-4aa8-94e3-5e4ef067d11f" providerId="ADAL" clId="{09CAC1A5-F164-4B25-9155-AA6D45447B43}" dt="2024-12-05T09:06:37.775" v="483" actId="14100"/>
        <pc:sldMkLst>
          <pc:docMk/>
          <pc:sldMk cId="3039114344" sldId="409"/>
        </pc:sldMkLst>
      </pc:sldChg>
    </pc:docChg>
  </pc:docChgLst>
  <pc:docChgLst>
    <pc:chgData name="Dr. Raffay Zoltán" userId="3b1b2a3e-ec4a-4aa8-94e3-5e4ef067d11f" providerId="ADAL" clId="{8AFF7C0D-5013-44DF-A958-3F1A4711A9A5}"/>
    <pc:docChg chg="custSel modSld">
      <pc:chgData name="Dr. Raffay Zoltán" userId="3b1b2a3e-ec4a-4aa8-94e3-5e4ef067d11f" providerId="ADAL" clId="{8AFF7C0D-5013-44DF-A958-3F1A4711A9A5}" dt="2024-11-04T15:53:08.152" v="4" actId="27636"/>
      <pc:docMkLst>
        <pc:docMk/>
      </pc:docMkLst>
      <pc:sldChg chg="modSp mod">
        <pc:chgData name="Dr. Raffay Zoltán" userId="3b1b2a3e-ec4a-4aa8-94e3-5e4ef067d11f" providerId="ADAL" clId="{8AFF7C0D-5013-44DF-A958-3F1A4711A9A5}" dt="2024-11-04T15:53:08.152" v="4" actId="27636"/>
        <pc:sldMkLst>
          <pc:docMk/>
          <pc:sldMk cId="1645023369" sldId="258"/>
        </pc:sldMkLst>
      </pc:sldChg>
    </pc:docChg>
  </pc:docChgLst>
  <pc:docChgLst>
    <pc:chgData name="Dr. Raffay Zoltán" userId="3b1b2a3e-ec4a-4aa8-94e3-5e4ef067d11f" providerId="ADAL" clId="{97E1D726-D942-45FD-A412-84AC89EB8038}"/>
    <pc:docChg chg="undo redo custSel addSld modSld">
      <pc:chgData name="Dr. Raffay Zoltán" userId="3b1b2a3e-ec4a-4aa8-94e3-5e4ef067d11f" providerId="ADAL" clId="{97E1D726-D942-45FD-A412-84AC89EB8038}" dt="2025-01-13T18:36:02.662" v="943" actId="1076"/>
      <pc:docMkLst>
        <pc:docMk/>
      </pc:docMkLst>
      <pc:sldChg chg="modSp mod">
        <pc:chgData name="Dr. Raffay Zoltán" userId="3b1b2a3e-ec4a-4aa8-94e3-5e4ef067d11f" providerId="ADAL" clId="{97E1D726-D942-45FD-A412-84AC89EB8038}" dt="2025-01-02T08:09:49.850" v="5" actId="14100"/>
        <pc:sldMkLst>
          <pc:docMk/>
          <pc:sldMk cId="3794933049" sldId="256"/>
        </pc:sldMkLst>
      </pc:sldChg>
      <pc:sldChg chg="delSp modSp mod">
        <pc:chgData name="Dr. Raffay Zoltán" userId="3b1b2a3e-ec4a-4aa8-94e3-5e4ef067d11f" providerId="ADAL" clId="{97E1D726-D942-45FD-A412-84AC89EB8038}" dt="2025-01-13T18:15:00.448" v="676" actId="1076"/>
        <pc:sldMkLst>
          <pc:docMk/>
          <pc:sldMk cId="1441212110" sldId="257"/>
        </pc:sldMkLst>
      </pc:sldChg>
      <pc:sldChg chg="delSp modSp mod">
        <pc:chgData name="Dr. Raffay Zoltán" userId="3b1b2a3e-ec4a-4aa8-94e3-5e4ef067d11f" providerId="ADAL" clId="{97E1D726-D942-45FD-A412-84AC89EB8038}" dt="2025-01-13T18:23:25.521" v="793" actId="1076"/>
        <pc:sldMkLst>
          <pc:docMk/>
          <pc:sldMk cId="4239364104" sldId="259"/>
        </pc:sldMkLst>
      </pc:sldChg>
      <pc:sldChg chg="delSp modSp mod">
        <pc:chgData name="Dr. Raffay Zoltán" userId="3b1b2a3e-ec4a-4aa8-94e3-5e4ef067d11f" providerId="ADAL" clId="{97E1D726-D942-45FD-A412-84AC89EB8038}" dt="2025-01-13T18:15:36.358" v="684" actId="1076"/>
        <pc:sldMkLst>
          <pc:docMk/>
          <pc:sldMk cId="2085846997" sldId="260"/>
        </pc:sldMkLst>
      </pc:sldChg>
      <pc:sldChg chg="delSp mod">
        <pc:chgData name="Dr. Raffay Zoltán" userId="3b1b2a3e-ec4a-4aa8-94e3-5e4ef067d11f" providerId="ADAL" clId="{97E1D726-D942-45FD-A412-84AC89EB8038}" dt="2025-01-13T18:23:32.206" v="794" actId="478"/>
        <pc:sldMkLst>
          <pc:docMk/>
          <pc:sldMk cId="1351938112" sldId="261"/>
        </pc:sldMkLst>
      </pc:sldChg>
      <pc:sldChg chg="delSp mod">
        <pc:chgData name="Dr. Raffay Zoltán" userId="3b1b2a3e-ec4a-4aa8-94e3-5e4ef067d11f" providerId="ADAL" clId="{97E1D726-D942-45FD-A412-84AC89EB8038}" dt="2025-01-13T18:23:51.571" v="799" actId="478"/>
        <pc:sldMkLst>
          <pc:docMk/>
          <pc:sldMk cId="1564460104" sldId="262"/>
        </pc:sldMkLst>
      </pc:sldChg>
      <pc:sldChg chg="delSp modSp mod">
        <pc:chgData name="Dr. Raffay Zoltán" userId="3b1b2a3e-ec4a-4aa8-94e3-5e4ef067d11f" providerId="ADAL" clId="{97E1D726-D942-45FD-A412-84AC89EB8038}" dt="2025-01-13T18:23:53.133" v="800" actId="478"/>
        <pc:sldMkLst>
          <pc:docMk/>
          <pc:sldMk cId="1962576971" sldId="263"/>
        </pc:sldMkLst>
      </pc:sldChg>
      <pc:sldChg chg="delSp modSp mod">
        <pc:chgData name="Dr. Raffay Zoltán" userId="3b1b2a3e-ec4a-4aa8-94e3-5e4ef067d11f" providerId="ADAL" clId="{97E1D726-D942-45FD-A412-84AC89EB8038}" dt="2025-01-13T18:24:42.567" v="816" actId="478"/>
        <pc:sldMkLst>
          <pc:docMk/>
          <pc:sldMk cId="3807967152" sldId="264"/>
        </pc:sldMkLst>
      </pc:sldChg>
      <pc:sldChg chg="delSp modSp mod">
        <pc:chgData name="Dr. Raffay Zoltán" userId="3b1b2a3e-ec4a-4aa8-94e3-5e4ef067d11f" providerId="ADAL" clId="{97E1D726-D942-45FD-A412-84AC89EB8038}" dt="2025-01-13T18:25:06.832" v="822" actId="1076"/>
        <pc:sldMkLst>
          <pc:docMk/>
          <pc:sldMk cId="514579319" sldId="265"/>
        </pc:sldMkLst>
      </pc:sldChg>
      <pc:sldChg chg="delSp modSp mod">
        <pc:chgData name="Dr. Raffay Zoltán" userId="3b1b2a3e-ec4a-4aa8-94e3-5e4ef067d11f" providerId="ADAL" clId="{97E1D726-D942-45FD-A412-84AC89EB8038}" dt="2025-01-13T18:25:32.970" v="826" actId="1076"/>
        <pc:sldMkLst>
          <pc:docMk/>
          <pc:sldMk cId="712563519" sldId="266"/>
        </pc:sldMkLst>
      </pc:sldChg>
      <pc:sldChg chg="delSp modSp mod">
        <pc:chgData name="Dr. Raffay Zoltán" userId="3b1b2a3e-ec4a-4aa8-94e3-5e4ef067d11f" providerId="ADAL" clId="{97E1D726-D942-45FD-A412-84AC89EB8038}" dt="2025-01-13T18:25:52.556" v="830" actId="1076"/>
        <pc:sldMkLst>
          <pc:docMk/>
          <pc:sldMk cId="3129275879" sldId="267"/>
        </pc:sldMkLst>
      </pc:sldChg>
      <pc:sldChg chg="delSp modSp mod">
        <pc:chgData name="Dr. Raffay Zoltán" userId="3b1b2a3e-ec4a-4aa8-94e3-5e4ef067d11f" providerId="ADAL" clId="{97E1D726-D942-45FD-A412-84AC89EB8038}" dt="2025-01-13T18:30:25.712" v="890" actId="1076"/>
        <pc:sldMkLst>
          <pc:docMk/>
          <pc:sldMk cId="1063852252" sldId="285"/>
        </pc:sldMkLst>
      </pc:sldChg>
      <pc:sldChg chg="delSp modSp mod">
        <pc:chgData name="Dr. Raffay Zoltán" userId="3b1b2a3e-ec4a-4aa8-94e3-5e4ef067d11f" providerId="ADAL" clId="{97E1D726-D942-45FD-A412-84AC89EB8038}" dt="2025-01-13T18:19:37.492" v="739" actId="478"/>
        <pc:sldMkLst>
          <pc:docMk/>
          <pc:sldMk cId="982419741" sldId="313"/>
        </pc:sldMkLst>
      </pc:sldChg>
      <pc:sldChg chg="delSp modSp mod">
        <pc:chgData name="Dr. Raffay Zoltán" userId="3b1b2a3e-ec4a-4aa8-94e3-5e4ef067d11f" providerId="ADAL" clId="{97E1D726-D942-45FD-A412-84AC89EB8038}" dt="2025-01-13T18:19:49.252" v="742" actId="1076"/>
        <pc:sldMkLst>
          <pc:docMk/>
          <pc:sldMk cId="2112830701" sldId="314"/>
        </pc:sldMkLst>
      </pc:sldChg>
      <pc:sldChg chg="delSp modSp mod">
        <pc:chgData name="Dr. Raffay Zoltán" userId="3b1b2a3e-ec4a-4aa8-94e3-5e4ef067d11f" providerId="ADAL" clId="{97E1D726-D942-45FD-A412-84AC89EB8038}" dt="2025-01-13T18:20:11.503" v="746" actId="1076"/>
        <pc:sldMkLst>
          <pc:docMk/>
          <pc:sldMk cId="3351374807" sldId="315"/>
        </pc:sldMkLst>
      </pc:sldChg>
      <pc:sldChg chg="delSp modSp mod">
        <pc:chgData name="Dr. Raffay Zoltán" userId="3b1b2a3e-ec4a-4aa8-94e3-5e4ef067d11f" providerId="ADAL" clId="{97E1D726-D942-45FD-A412-84AC89EB8038}" dt="2025-01-13T18:20:24.012" v="749" actId="1076"/>
        <pc:sldMkLst>
          <pc:docMk/>
          <pc:sldMk cId="4085560465" sldId="316"/>
        </pc:sldMkLst>
      </pc:sldChg>
      <pc:sldChg chg="delSp modSp mod">
        <pc:chgData name="Dr. Raffay Zoltán" userId="3b1b2a3e-ec4a-4aa8-94e3-5e4ef067d11f" providerId="ADAL" clId="{97E1D726-D942-45FD-A412-84AC89EB8038}" dt="2025-01-13T18:20:37.298" v="752" actId="1076"/>
        <pc:sldMkLst>
          <pc:docMk/>
          <pc:sldMk cId="4011185980" sldId="317"/>
        </pc:sldMkLst>
      </pc:sldChg>
      <pc:sldChg chg="delSp modSp mod">
        <pc:chgData name="Dr. Raffay Zoltán" userId="3b1b2a3e-ec4a-4aa8-94e3-5e4ef067d11f" providerId="ADAL" clId="{97E1D726-D942-45FD-A412-84AC89EB8038}" dt="2025-01-13T18:21:43.442" v="769" actId="1076"/>
        <pc:sldMkLst>
          <pc:docMk/>
          <pc:sldMk cId="594595978" sldId="318"/>
        </pc:sldMkLst>
      </pc:sldChg>
      <pc:sldChg chg="delSp modSp mod">
        <pc:chgData name="Dr. Raffay Zoltán" userId="3b1b2a3e-ec4a-4aa8-94e3-5e4ef067d11f" providerId="ADAL" clId="{97E1D726-D942-45FD-A412-84AC89EB8038}" dt="2025-01-13T18:21:54.488" v="772" actId="1076"/>
        <pc:sldMkLst>
          <pc:docMk/>
          <pc:sldMk cId="3457426394" sldId="319"/>
        </pc:sldMkLst>
      </pc:sldChg>
      <pc:sldChg chg="delSp modSp mod">
        <pc:chgData name="Dr. Raffay Zoltán" userId="3b1b2a3e-ec4a-4aa8-94e3-5e4ef067d11f" providerId="ADAL" clId="{97E1D726-D942-45FD-A412-84AC89EB8038}" dt="2025-01-13T18:22:16.603" v="776" actId="1076"/>
        <pc:sldMkLst>
          <pc:docMk/>
          <pc:sldMk cId="1165283993" sldId="320"/>
        </pc:sldMkLst>
      </pc:sldChg>
      <pc:sldChg chg="delSp modSp mod">
        <pc:chgData name="Dr. Raffay Zoltán" userId="3b1b2a3e-ec4a-4aa8-94e3-5e4ef067d11f" providerId="ADAL" clId="{97E1D726-D942-45FD-A412-84AC89EB8038}" dt="2025-01-13T18:22:29.244" v="779" actId="1076"/>
        <pc:sldMkLst>
          <pc:docMk/>
          <pc:sldMk cId="3980318147" sldId="321"/>
        </pc:sldMkLst>
      </pc:sldChg>
      <pc:sldChg chg="delSp modSp mod">
        <pc:chgData name="Dr. Raffay Zoltán" userId="3b1b2a3e-ec4a-4aa8-94e3-5e4ef067d11f" providerId="ADAL" clId="{97E1D726-D942-45FD-A412-84AC89EB8038}" dt="2025-01-13T18:22:41.822" v="782" actId="1076"/>
        <pc:sldMkLst>
          <pc:docMk/>
          <pc:sldMk cId="679463403" sldId="322"/>
        </pc:sldMkLst>
      </pc:sldChg>
      <pc:sldChg chg="delSp modSp mod">
        <pc:chgData name="Dr. Raffay Zoltán" userId="3b1b2a3e-ec4a-4aa8-94e3-5e4ef067d11f" providerId="ADAL" clId="{97E1D726-D942-45FD-A412-84AC89EB8038}" dt="2025-01-13T18:22:47.922" v="783" actId="478"/>
        <pc:sldMkLst>
          <pc:docMk/>
          <pc:sldMk cId="2689267792" sldId="323"/>
        </pc:sldMkLst>
      </pc:sldChg>
      <pc:sldChg chg="delSp modSp mod">
        <pc:chgData name="Dr. Raffay Zoltán" userId="3b1b2a3e-ec4a-4aa8-94e3-5e4ef067d11f" providerId="ADAL" clId="{97E1D726-D942-45FD-A412-84AC89EB8038}" dt="2025-01-13T18:23:05.457" v="788" actId="1076"/>
        <pc:sldMkLst>
          <pc:docMk/>
          <pc:sldMk cId="141584921" sldId="324"/>
        </pc:sldMkLst>
      </pc:sldChg>
      <pc:sldChg chg="delSp modSp mod">
        <pc:chgData name="Dr. Raffay Zoltán" userId="3b1b2a3e-ec4a-4aa8-94e3-5e4ef067d11f" providerId="ADAL" clId="{97E1D726-D942-45FD-A412-84AC89EB8038}" dt="2025-01-13T18:23:11.315" v="789" actId="478"/>
        <pc:sldMkLst>
          <pc:docMk/>
          <pc:sldMk cId="3160306373" sldId="325"/>
        </pc:sldMkLst>
      </pc:sldChg>
      <pc:sldChg chg="delSp modSp mod">
        <pc:chgData name="Dr. Raffay Zoltán" userId="3b1b2a3e-ec4a-4aa8-94e3-5e4ef067d11f" providerId="ADAL" clId="{97E1D726-D942-45FD-A412-84AC89EB8038}" dt="2025-01-13T18:23:13.558" v="790" actId="478"/>
        <pc:sldMkLst>
          <pc:docMk/>
          <pc:sldMk cId="4032325409" sldId="326"/>
        </pc:sldMkLst>
      </pc:sldChg>
      <pc:sldChg chg="delSp modSp mod">
        <pc:chgData name="Dr. Raffay Zoltán" userId="3b1b2a3e-ec4a-4aa8-94e3-5e4ef067d11f" providerId="ADAL" clId="{97E1D726-D942-45FD-A412-84AC89EB8038}" dt="2025-01-13T18:15:08.028" v="677" actId="478"/>
        <pc:sldMkLst>
          <pc:docMk/>
          <pc:sldMk cId="593248792" sldId="327"/>
        </pc:sldMkLst>
      </pc:sldChg>
      <pc:sldChg chg="delSp modSp mod">
        <pc:chgData name="Dr. Raffay Zoltán" userId="3b1b2a3e-ec4a-4aa8-94e3-5e4ef067d11f" providerId="ADAL" clId="{97E1D726-D942-45FD-A412-84AC89EB8038}" dt="2025-01-13T18:15:17.662" v="680" actId="1076"/>
        <pc:sldMkLst>
          <pc:docMk/>
          <pc:sldMk cId="3327449735" sldId="328"/>
        </pc:sldMkLst>
      </pc:sldChg>
      <pc:sldChg chg="delSp modSp mod">
        <pc:chgData name="Dr. Raffay Zoltán" userId="3b1b2a3e-ec4a-4aa8-94e3-5e4ef067d11f" providerId="ADAL" clId="{97E1D726-D942-45FD-A412-84AC89EB8038}" dt="2025-01-13T18:15:24.673" v="681" actId="478"/>
        <pc:sldMkLst>
          <pc:docMk/>
          <pc:sldMk cId="2959429836" sldId="329"/>
        </pc:sldMkLst>
      </pc:sldChg>
      <pc:sldChg chg="delSp modSp mod">
        <pc:chgData name="Dr. Raffay Zoltán" userId="3b1b2a3e-ec4a-4aa8-94e3-5e4ef067d11f" providerId="ADAL" clId="{97E1D726-D942-45FD-A412-84AC89EB8038}" dt="2025-01-13T18:15:50.761" v="687" actId="1076"/>
        <pc:sldMkLst>
          <pc:docMk/>
          <pc:sldMk cId="1780149910" sldId="330"/>
        </pc:sldMkLst>
      </pc:sldChg>
      <pc:sldChg chg="delSp modSp mod">
        <pc:chgData name="Dr. Raffay Zoltán" userId="3b1b2a3e-ec4a-4aa8-94e3-5e4ef067d11f" providerId="ADAL" clId="{97E1D726-D942-45FD-A412-84AC89EB8038}" dt="2025-01-13T18:16:05.404" v="691" actId="1076"/>
        <pc:sldMkLst>
          <pc:docMk/>
          <pc:sldMk cId="992498749" sldId="331"/>
        </pc:sldMkLst>
      </pc:sldChg>
      <pc:sldChg chg="delSp modSp mod">
        <pc:chgData name="Dr. Raffay Zoltán" userId="3b1b2a3e-ec4a-4aa8-94e3-5e4ef067d11f" providerId="ADAL" clId="{97E1D726-D942-45FD-A412-84AC89EB8038}" dt="2025-01-13T18:16:25.327" v="694" actId="1076"/>
        <pc:sldMkLst>
          <pc:docMk/>
          <pc:sldMk cId="3131461436" sldId="332"/>
        </pc:sldMkLst>
      </pc:sldChg>
      <pc:sldChg chg="delSp modSp mod">
        <pc:chgData name="Dr. Raffay Zoltán" userId="3b1b2a3e-ec4a-4aa8-94e3-5e4ef067d11f" providerId="ADAL" clId="{97E1D726-D942-45FD-A412-84AC89EB8038}" dt="2025-01-13T18:16:55.373" v="700" actId="1076"/>
        <pc:sldMkLst>
          <pc:docMk/>
          <pc:sldMk cId="2589816002" sldId="333"/>
        </pc:sldMkLst>
      </pc:sldChg>
      <pc:sldChg chg="delSp modSp mod">
        <pc:chgData name="Dr. Raffay Zoltán" userId="3b1b2a3e-ec4a-4aa8-94e3-5e4ef067d11f" providerId="ADAL" clId="{97E1D726-D942-45FD-A412-84AC89EB8038}" dt="2025-01-13T18:16:43.332" v="697" actId="1076"/>
        <pc:sldMkLst>
          <pc:docMk/>
          <pc:sldMk cId="2754262548" sldId="334"/>
        </pc:sldMkLst>
      </pc:sldChg>
      <pc:sldChg chg="delSp modSp mod">
        <pc:chgData name="Dr. Raffay Zoltán" userId="3b1b2a3e-ec4a-4aa8-94e3-5e4ef067d11f" providerId="ADAL" clId="{97E1D726-D942-45FD-A412-84AC89EB8038}" dt="2025-01-13T18:16:59.832" v="701" actId="478"/>
        <pc:sldMkLst>
          <pc:docMk/>
          <pc:sldMk cId="3412213769" sldId="335"/>
        </pc:sldMkLst>
      </pc:sldChg>
      <pc:sldChg chg="delSp modSp mod">
        <pc:chgData name="Dr. Raffay Zoltán" userId="3b1b2a3e-ec4a-4aa8-94e3-5e4ef067d11f" providerId="ADAL" clId="{97E1D726-D942-45FD-A412-84AC89EB8038}" dt="2025-01-13T18:17:07.852" v="704" actId="1076"/>
        <pc:sldMkLst>
          <pc:docMk/>
          <pc:sldMk cId="2695974453" sldId="336"/>
        </pc:sldMkLst>
      </pc:sldChg>
      <pc:sldChg chg="delSp modSp mod">
        <pc:chgData name="Dr. Raffay Zoltán" userId="3b1b2a3e-ec4a-4aa8-94e3-5e4ef067d11f" providerId="ADAL" clId="{97E1D726-D942-45FD-A412-84AC89EB8038}" dt="2025-01-13T18:17:24.942" v="708" actId="1076"/>
        <pc:sldMkLst>
          <pc:docMk/>
          <pc:sldMk cId="3629087909" sldId="337"/>
        </pc:sldMkLst>
      </pc:sldChg>
      <pc:sldChg chg="delSp modSp mod">
        <pc:chgData name="Dr. Raffay Zoltán" userId="3b1b2a3e-ec4a-4aa8-94e3-5e4ef067d11f" providerId="ADAL" clId="{97E1D726-D942-45FD-A412-84AC89EB8038}" dt="2025-01-13T18:17:29.962" v="709" actId="478"/>
        <pc:sldMkLst>
          <pc:docMk/>
          <pc:sldMk cId="2162026078" sldId="338"/>
        </pc:sldMkLst>
      </pc:sldChg>
      <pc:sldChg chg="delSp modSp mod">
        <pc:chgData name="Dr. Raffay Zoltán" userId="3b1b2a3e-ec4a-4aa8-94e3-5e4ef067d11f" providerId="ADAL" clId="{97E1D726-D942-45FD-A412-84AC89EB8038}" dt="2025-01-13T18:17:48.137" v="712" actId="1076"/>
        <pc:sldMkLst>
          <pc:docMk/>
          <pc:sldMk cId="1997285792" sldId="339"/>
        </pc:sldMkLst>
      </pc:sldChg>
      <pc:sldChg chg="delSp modSp mod">
        <pc:chgData name="Dr. Raffay Zoltán" userId="3b1b2a3e-ec4a-4aa8-94e3-5e4ef067d11f" providerId="ADAL" clId="{97E1D726-D942-45FD-A412-84AC89EB8038}" dt="2025-01-13T18:18:07.958" v="717" actId="478"/>
        <pc:sldMkLst>
          <pc:docMk/>
          <pc:sldMk cId="2879478493" sldId="340"/>
        </pc:sldMkLst>
      </pc:sldChg>
      <pc:sldChg chg="delSp modSp mod">
        <pc:chgData name="Dr. Raffay Zoltán" userId="3b1b2a3e-ec4a-4aa8-94e3-5e4ef067d11f" providerId="ADAL" clId="{97E1D726-D942-45FD-A412-84AC89EB8038}" dt="2025-01-13T18:18:40.846" v="724" actId="1076"/>
        <pc:sldMkLst>
          <pc:docMk/>
          <pc:sldMk cId="3685011490" sldId="341"/>
        </pc:sldMkLst>
      </pc:sldChg>
      <pc:sldChg chg="delSp modSp mod">
        <pc:chgData name="Dr. Raffay Zoltán" userId="3b1b2a3e-ec4a-4aa8-94e3-5e4ef067d11f" providerId="ADAL" clId="{97E1D726-D942-45FD-A412-84AC89EB8038}" dt="2025-01-13T18:18:26.528" v="721" actId="478"/>
        <pc:sldMkLst>
          <pc:docMk/>
          <pc:sldMk cId="1702860117" sldId="342"/>
        </pc:sldMkLst>
      </pc:sldChg>
      <pc:sldChg chg="delSp modSp mod">
        <pc:chgData name="Dr. Raffay Zoltán" userId="3b1b2a3e-ec4a-4aa8-94e3-5e4ef067d11f" providerId="ADAL" clId="{97E1D726-D942-45FD-A412-84AC89EB8038}" dt="2025-01-13T18:18:50.326" v="727" actId="1076"/>
        <pc:sldMkLst>
          <pc:docMk/>
          <pc:sldMk cId="1495111591" sldId="343"/>
        </pc:sldMkLst>
      </pc:sldChg>
      <pc:sldChg chg="delSp modSp mod">
        <pc:chgData name="Dr. Raffay Zoltán" userId="3b1b2a3e-ec4a-4aa8-94e3-5e4ef067d11f" providerId="ADAL" clId="{97E1D726-D942-45FD-A412-84AC89EB8038}" dt="2025-01-13T18:18:55.215" v="728" actId="478"/>
        <pc:sldMkLst>
          <pc:docMk/>
          <pc:sldMk cId="4048110149" sldId="344"/>
        </pc:sldMkLst>
      </pc:sldChg>
      <pc:sldChg chg="delSp modSp mod">
        <pc:chgData name="Dr. Raffay Zoltán" userId="3b1b2a3e-ec4a-4aa8-94e3-5e4ef067d11f" providerId="ADAL" clId="{97E1D726-D942-45FD-A412-84AC89EB8038}" dt="2025-01-13T18:18:21.068" v="720" actId="1076"/>
        <pc:sldMkLst>
          <pc:docMk/>
          <pc:sldMk cId="3802354339" sldId="354"/>
        </pc:sldMkLst>
      </pc:sldChg>
      <pc:sldChg chg="delSp modSp mod">
        <pc:chgData name="Dr. Raffay Zoltán" userId="3b1b2a3e-ec4a-4aa8-94e3-5e4ef067d11f" providerId="ADAL" clId="{97E1D726-D942-45FD-A412-84AC89EB8038}" dt="2025-01-13T18:17:54.540" v="713" actId="478"/>
        <pc:sldMkLst>
          <pc:docMk/>
          <pc:sldMk cId="3479524586" sldId="355"/>
        </pc:sldMkLst>
      </pc:sldChg>
      <pc:sldChg chg="delSp modSp mod">
        <pc:chgData name="Dr. Raffay Zoltán" userId="3b1b2a3e-ec4a-4aa8-94e3-5e4ef067d11f" providerId="ADAL" clId="{97E1D726-D942-45FD-A412-84AC89EB8038}" dt="2025-01-13T18:18:02.572" v="716" actId="1076"/>
        <pc:sldMkLst>
          <pc:docMk/>
          <pc:sldMk cId="2672191596" sldId="356"/>
        </pc:sldMkLst>
      </pc:sldChg>
      <pc:sldChg chg="delSp modSp mod">
        <pc:chgData name="Dr. Raffay Zoltán" userId="3b1b2a3e-ec4a-4aa8-94e3-5e4ef067d11f" providerId="ADAL" clId="{97E1D726-D942-45FD-A412-84AC89EB8038}" dt="2025-01-13T18:19:10.450" v="734" actId="14100"/>
        <pc:sldMkLst>
          <pc:docMk/>
          <pc:sldMk cId="393289437" sldId="357"/>
        </pc:sldMkLst>
      </pc:sldChg>
      <pc:sldChg chg="delSp modSp mod">
        <pc:chgData name="Dr. Raffay Zoltán" userId="3b1b2a3e-ec4a-4aa8-94e3-5e4ef067d11f" providerId="ADAL" clId="{97E1D726-D942-45FD-A412-84AC89EB8038}" dt="2025-01-13T18:19:16.313" v="735" actId="478"/>
        <pc:sldMkLst>
          <pc:docMk/>
          <pc:sldMk cId="764686167" sldId="358"/>
        </pc:sldMkLst>
      </pc:sldChg>
      <pc:sldChg chg="delSp modSp mod">
        <pc:chgData name="Dr. Raffay Zoltán" userId="3b1b2a3e-ec4a-4aa8-94e3-5e4ef067d11f" providerId="ADAL" clId="{97E1D726-D942-45FD-A412-84AC89EB8038}" dt="2025-01-13T18:19:30.994" v="738" actId="1076"/>
        <pc:sldMkLst>
          <pc:docMk/>
          <pc:sldMk cId="1285884465" sldId="359"/>
        </pc:sldMkLst>
      </pc:sldChg>
      <pc:sldChg chg="delSp modSp mod">
        <pc:chgData name="Dr. Raffay Zoltán" userId="3b1b2a3e-ec4a-4aa8-94e3-5e4ef067d11f" providerId="ADAL" clId="{97E1D726-D942-45FD-A412-84AC89EB8038}" dt="2025-01-13T18:23:46.839" v="798" actId="1076"/>
        <pc:sldMkLst>
          <pc:docMk/>
          <pc:sldMk cId="1017867786" sldId="360"/>
        </pc:sldMkLst>
      </pc:sldChg>
      <pc:sldChg chg="delSp modSp mod">
        <pc:chgData name="Dr. Raffay Zoltán" userId="3b1b2a3e-ec4a-4aa8-94e3-5e4ef067d11f" providerId="ADAL" clId="{97E1D726-D942-45FD-A412-84AC89EB8038}" dt="2025-01-13T18:24:07.737" v="807" actId="1076"/>
        <pc:sldMkLst>
          <pc:docMk/>
          <pc:sldMk cId="2509253456" sldId="361"/>
        </pc:sldMkLst>
      </pc:sldChg>
      <pc:sldChg chg="delSp modSp mod">
        <pc:chgData name="Dr. Raffay Zoltán" userId="3b1b2a3e-ec4a-4aa8-94e3-5e4ef067d11f" providerId="ADAL" clId="{97E1D726-D942-45FD-A412-84AC89EB8038}" dt="2025-01-13T18:24:20.548" v="810" actId="1076"/>
        <pc:sldMkLst>
          <pc:docMk/>
          <pc:sldMk cId="1871966871" sldId="362"/>
        </pc:sldMkLst>
      </pc:sldChg>
      <pc:sldChg chg="addSp delSp modSp mod">
        <pc:chgData name="Dr. Raffay Zoltán" userId="3b1b2a3e-ec4a-4aa8-94e3-5e4ef067d11f" providerId="ADAL" clId="{97E1D726-D942-45FD-A412-84AC89EB8038}" dt="2025-01-13T18:24:27.162" v="811" actId="478"/>
        <pc:sldMkLst>
          <pc:docMk/>
          <pc:sldMk cId="3509325799" sldId="363"/>
        </pc:sldMkLst>
      </pc:sldChg>
      <pc:sldChg chg="delSp modSp mod">
        <pc:chgData name="Dr. Raffay Zoltán" userId="3b1b2a3e-ec4a-4aa8-94e3-5e4ef067d11f" providerId="ADAL" clId="{97E1D726-D942-45FD-A412-84AC89EB8038}" dt="2025-01-13T18:24:41.311" v="815" actId="478"/>
        <pc:sldMkLst>
          <pc:docMk/>
          <pc:sldMk cId="3359512386" sldId="364"/>
        </pc:sldMkLst>
      </pc:sldChg>
      <pc:sldChg chg="delSp modSp mod">
        <pc:chgData name="Dr. Raffay Zoltán" userId="3b1b2a3e-ec4a-4aa8-94e3-5e4ef067d11f" providerId="ADAL" clId="{97E1D726-D942-45FD-A412-84AC89EB8038}" dt="2025-01-13T18:23:54.177" v="801" actId="478"/>
        <pc:sldMkLst>
          <pc:docMk/>
          <pc:sldMk cId="1040006784" sldId="365"/>
        </pc:sldMkLst>
      </pc:sldChg>
      <pc:sldChg chg="delSp mod">
        <pc:chgData name="Dr. Raffay Zoltán" userId="3b1b2a3e-ec4a-4aa8-94e3-5e4ef067d11f" providerId="ADAL" clId="{97E1D726-D942-45FD-A412-84AC89EB8038}" dt="2025-01-13T18:23:55.225" v="802" actId="478"/>
        <pc:sldMkLst>
          <pc:docMk/>
          <pc:sldMk cId="1848638039" sldId="366"/>
        </pc:sldMkLst>
      </pc:sldChg>
      <pc:sldChg chg="delSp modSp mod">
        <pc:chgData name="Dr. Raffay Zoltán" userId="3b1b2a3e-ec4a-4aa8-94e3-5e4ef067d11f" providerId="ADAL" clId="{97E1D726-D942-45FD-A412-84AC89EB8038}" dt="2025-01-13T18:26:40.709" v="840" actId="478"/>
        <pc:sldMkLst>
          <pc:docMk/>
          <pc:sldMk cId="4131630461" sldId="367"/>
        </pc:sldMkLst>
      </pc:sldChg>
      <pc:sldChg chg="delSp modSp mod">
        <pc:chgData name="Dr. Raffay Zoltán" userId="3b1b2a3e-ec4a-4aa8-94e3-5e4ef067d11f" providerId="ADAL" clId="{97E1D726-D942-45FD-A412-84AC89EB8038}" dt="2025-01-13T18:26:50.800" v="843" actId="1076"/>
        <pc:sldMkLst>
          <pc:docMk/>
          <pc:sldMk cId="3775998700" sldId="368"/>
        </pc:sldMkLst>
      </pc:sldChg>
      <pc:sldChg chg="delSp modSp mod">
        <pc:chgData name="Dr. Raffay Zoltán" userId="3b1b2a3e-ec4a-4aa8-94e3-5e4ef067d11f" providerId="ADAL" clId="{97E1D726-D942-45FD-A412-84AC89EB8038}" dt="2025-01-13T18:27:23.584" v="851" actId="1076"/>
        <pc:sldMkLst>
          <pc:docMk/>
          <pc:sldMk cId="2358533938" sldId="369"/>
        </pc:sldMkLst>
      </pc:sldChg>
      <pc:sldChg chg="delSp modSp mod">
        <pc:chgData name="Dr. Raffay Zoltán" userId="3b1b2a3e-ec4a-4aa8-94e3-5e4ef067d11f" providerId="ADAL" clId="{97E1D726-D942-45FD-A412-84AC89EB8038}" dt="2025-01-13T18:27:35.851" v="854" actId="1076"/>
        <pc:sldMkLst>
          <pc:docMk/>
          <pc:sldMk cId="1526083535" sldId="370"/>
        </pc:sldMkLst>
      </pc:sldChg>
      <pc:sldChg chg="delSp modSp mod">
        <pc:chgData name="Dr. Raffay Zoltán" userId="3b1b2a3e-ec4a-4aa8-94e3-5e4ef067d11f" providerId="ADAL" clId="{97E1D726-D942-45FD-A412-84AC89EB8038}" dt="2025-01-13T18:27:46.582" v="857" actId="1076"/>
        <pc:sldMkLst>
          <pc:docMk/>
          <pc:sldMk cId="1717356444" sldId="371"/>
        </pc:sldMkLst>
      </pc:sldChg>
      <pc:sldChg chg="delSp modSp mod">
        <pc:chgData name="Dr. Raffay Zoltán" userId="3b1b2a3e-ec4a-4aa8-94e3-5e4ef067d11f" providerId="ADAL" clId="{97E1D726-D942-45FD-A412-84AC89EB8038}" dt="2025-01-13T18:28:38.455" v="865" actId="1076"/>
        <pc:sldMkLst>
          <pc:docMk/>
          <pc:sldMk cId="945181033" sldId="372"/>
        </pc:sldMkLst>
      </pc:sldChg>
      <pc:sldChg chg="delSp modSp mod">
        <pc:chgData name="Dr. Raffay Zoltán" userId="3b1b2a3e-ec4a-4aa8-94e3-5e4ef067d11f" providerId="ADAL" clId="{97E1D726-D942-45FD-A412-84AC89EB8038}" dt="2025-01-13T18:28:58.405" v="871" actId="1076"/>
        <pc:sldMkLst>
          <pc:docMk/>
          <pc:sldMk cId="2205078625" sldId="373"/>
        </pc:sldMkLst>
      </pc:sldChg>
      <pc:sldChg chg="delSp modSp mod">
        <pc:chgData name="Dr. Raffay Zoltán" userId="3b1b2a3e-ec4a-4aa8-94e3-5e4ef067d11f" providerId="ADAL" clId="{97E1D726-D942-45FD-A412-84AC89EB8038}" dt="2025-01-13T18:29:15.889" v="875" actId="1076"/>
        <pc:sldMkLst>
          <pc:docMk/>
          <pc:sldMk cId="2768607632" sldId="374"/>
        </pc:sldMkLst>
      </pc:sldChg>
      <pc:sldChg chg="delSp modSp mod">
        <pc:chgData name="Dr. Raffay Zoltán" userId="3b1b2a3e-ec4a-4aa8-94e3-5e4ef067d11f" providerId="ADAL" clId="{97E1D726-D942-45FD-A412-84AC89EB8038}" dt="2025-01-13T18:29:29.401" v="878" actId="1076"/>
        <pc:sldMkLst>
          <pc:docMk/>
          <pc:sldMk cId="2394935931" sldId="375"/>
        </pc:sldMkLst>
      </pc:sldChg>
      <pc:sldChg chg="delSp modSp mod">
        <pc:chgData name="Dr. Raffay Zoltán" userId="3b1b2a3e-ec4a-4aa8-94e3-5e4ef067d11f" providerId="ADAL" clId="{97E1D726-D942-45FD-A412-84AC89EB8038}" dt="2025-01-13T18:31:56.001" v="910" actId="1076"/>
        <pc:sldMkLst>
          <pc:docMk/>
          <pc:sldMk cId="678032803" sldId="376"/>
        </pc:sldMkLst>
      </pc:sldChg>
      <pc:sldChg chg="delSp modSp mod">
        <pc:chgData name="Dr. Raffay Zoltán" userId="3b1b2a3e-ec4a-4aa8-94e3-5e4ef067d11f" providerId="ADAL" clId="{97E1D726-D942-45FD-A412-84AC89EB8038}" dt="2025-01-13T18:32:05.366" v="913" actId="1076"/>
        <pc:sldMkLst>
          <pc:docMk/>
          <pc:sldMk cId="1292459244" sldId="377"/>
        </pc:sldMkLst>
      </pc:sldChg>
      <pc:sldChg chg="delSp modSp mod">
        <pc:chgData name="Dr. Raffay Zoltán" userId="3b1b2a3e-ec4a-4aa8-94e3-5e4ef067d11f" providerId="ADAL" clId="{97E1D726-D942-45FD-A412-84AC89EB8038}" dt="2025-01-13T18:32:23.861" v="917" actId="1076"/>
        <pc:sldMkLst>
          <pc:docMk/>
          <pc:sldMk cId="1174691364" sldId="378"/>
        </pc:sldMkLst>
      </pc:sldChg>
      <pc:sldChg chg="delSp modSp mod">
        <pc:chgData name="Dr. Raffay Zoltán" userId="3b1b2a3e-ec4a-4aa8-94e3-5e4ef067d11f" providerId="ADAL" clId="{97E1D726-D942-45FD-A412-84AC89EB8038}" dt="2025-01-13T18:32:53.382" v="923" actId="1076"/>
        <pc:sldMkLst>
          <pc:docMk/>
          <pc:sldMk cId="313991197" sldId="379"/>
        </pc:sldMkLst>
      </pc:sldChg>
      <pc:sldChg chg="delSp modSp mod">
        <pc:chgData name="Dr. Raffay Zoltán" userId="3b1b2a3e-ec4a-4aa8-94e3-5e4ef067d11f" providerId="ADAL" clId="{97E1D726-D942-45FD-A412-84AC89EB8038}" dt="2025-01-13T18:33:13.274" v="929" actId="1076"/>
        <pc:sldMkLst>
          <pc:docMk/>
          <pc:sldMk cId="629640493" sldId="380"/>
        </pc:sldMkLst>
      </pc:sldChg>
      <pc:sldChg chg="delSp modSp mod">
        <pc:chgData name="Dr. Raffay Zoltán" userId="3b1b2a3e-ec4a-4aa8-94e3-5e4ef067d11f" providerId="ADAL" clId="{97E1D726-D942-45FD-A412-84AC89EB8038}" dt="2025-01-13T18:33:23.494" v="932" actId="1076"/>
        <pc:sldMkLst>
          <pc:docMk/>
          <pc:sldMk cId="1314817803" sldId="381"/>
        </pc:sldMkLst>
      </pc:sldChg>
      <pc:sldChg chg="delSp modSp mod">
        <pc:chgData name="Dr. Raffay Zoltán" userId="3b1b2a3e-ec4a-4aa8-94e3-5e4ef067d11f" providerId="ADAL" clId="{97E1D726-D942-45FD-A412-84AC89EB8038}" dt="2025-01-13T18:33:39.510" v="936" actId="1076"/>
        <pc:sldMkLst>
          <pc:docMk/>
          <pc:sldMk cId="3634458267" sldId="382"/>
        </pc:sldMkLst>
      </pc:sldChg>
      <pc:sldChg chg="modSp mod">
        <pc:chgData name="Dr. Raffay Zoltán" userId="3b1b2a3e-ec4a-4aa8-94e3-5e4ef067d11f" providerId="ADAL" clId="{97E1D726-D942-45FD-A412-84AC89EB8038}" dt="2025-01-02T10:23:05.829" v="673" actId="790"/>
        <pc:sldMkLst>
          <pc:docMk/>
          <pc:sldMk cId="3127404462" sldId="383"/>
        </pc:sldMkLst>
      </pc:sldChg>
      <pc:sldChg chg="delSp modSp mod">
        <pc:chgData name="Dr. Raffay Zoltán" userId="3b1b2a3e-ec4a-4aa8-94e3-5e4ef067d11f" providerId="ADAL" clId="{97E1D726-D942-45FD-A412-84AC89EB8038}" dt="2025-01-13T18:36:02.662" v="943" actId="1076"/>
        <pc:sldMkLst>
          <pc:docMk/>
          <pc:sldMk cId="1950111444" sldId="384"/>
        </pc:sldMkLst>
      </pc:sldChg>
      <pc:sldChg chg="delSp modSp mod">
        <pc:chgData name="Dr. Raffay Zoltán" userId="3b1b2a3e-ec4a-4aa8-94e3-5e4ef067d11f" providerId="ADAL" clId="{97E1D726-D942-45FD-A412-84AC89EB8038}" dt="2025-01-13T18:26:17.392" v="836" actId="1076"/>
        <pc:sldMkLst>
          <pc:docMk/>
          <pc:sldMk cId="4026349417" sldId="396"/>
        </pc:sldMkLst>
      </pc:sldChg>
      <pc:sldChg chg="delSp modSp mod">
        <pc:chgData name="Dr. Raffay Zoltán" userId="3b1b2a3e-ec4a-4aa8-94e3-5e4ef067d11f" providerId="ADAL" clId="{97E1D726-D942-45FD-A412-84AC89EB8038}" dt="2025-01-13T18:26:06.766" v="833" actId="1076"/>
        <pc:sldMkLst>
          <pc:docMk/>
          <pc:sldMk cId="2408881190" sldId="397"/>
        </pc:sldMkLst>
      </pc:sldChg>
      <pc:sldChg chg="delSp modSp mod">
        <pc:chgData name="Dr. Raffay Zoltán" userId="3b1b2a3e-ec4a-4aa8-94e3-5e4ef067d11f" providerId="ADAL" clId="{97E1D726-D942-45FD-A412-84AC89EB8038}" dt="2025-01-13T18:26:33.172" v="839" actId="1076"/>
        <pc:sldMkLst>
          <pc:docMk/>
          <pc:sldMk cId="3221802351" sldId="398"/>
        </pc:sldMkLst>
      </pc:sldChg>
      <pc:sldChg chg="delSp modSp mod">
        <pc:chgData name="Dr. Raffay Zoltán" userId="3b1b2a3e-ec4a-4aa8-94e3-5e4ef067d11f" providerId="ADAL" clId="{97E1D726-D942-45FD-A412-84AC89EB8038}" dt="2025-01-13T18:27:00.136" v="846" actId="1076"/>
        <pc:sldMkLst>
          <pc:docMk/>
          <pc:sldMk cId="710917211" sldId="399"/>
        </pc:sldMkLst>
      </pc:sldChg>
      <pc:sldChg chg="delSp modSp mod">
        <pc:chgData name="Dr. Raffay Zoltán" userId="3b1b2a3e-ec4a-4aa8-94e3-5e4ef067d11f" providerId="ADAL" clId="{97E1D726-D942-45FD-A412-84AC89EB8038}" dt="2025-01-13T18:28:18.067" v="862" actId="1076"/>
        <pc:sldMkLst>
          <pc:docMk/>
          <pc:sldMk cId="269370516" sldId="400"/>
        </pc:sldMkLst>
      </pc:sldChg>
      <pc:sldChg chg="delSp modSp mod">
        <pc:chgData name="Dr. Raffay Zoltán" userId="3b1b2a3e-ec4a-4aa8-94e3-5e4ef067d11f" providerId="ADAL" clId="{97E1D726-D942-45FD-A412-84AC89EB8038}" dt="2025-01-13T18:28:48.437" v="868" actId="1076"/>
        <pc:sldMkLst>
          <pc:docMk/>
          <pc:sldMk cId="742969230" sldId="401"/>
        </pc:sldMkLst>
      </pc:sldChg>
      <pc:sldChg chg="delSp modSp mod">
        <pc:chgData name="Dr. Raffay Zoltán" userId="3b1b2a3e-ec4a-4aa8-94e3-5e4ef067d11f" providerId="ADAL" clId="{97E1D726-D942-45FD-A412-84AC89EB8038}" dt="2025-01-13T18:29:48.122" v="881" actId="1076"/>
        <pc:sldMkLst>
          <pc:docMk/>
          <pc:sldMk cId="3642691516" sldId="402"/>
        </pc:sldMkLst>
      </pc:sldChg>
      <pc:sldChg chg="delSp modSp mod">
        <pc:chgData name="Dr. Raffay Zoltán" userId="3b1b2a3e-ec4a-4aa8-94e3-5e4ef067d11f" providerId="ADAL" clId="{97E1D726-D942-45FD-A412-84AC89EB8038}" dt="2025-01-13T18:30:33.226" v="891" actId="478"/>
        <pc:sldMkLst>
          <pc:docMk/>
          <pc:sldMk cId="2780368680" sldId="403"/>
        </pc:sldMkLst>
      </pc:sldChg>
      <pc:sldChg chg="delSp modSp mod">
        <pc:chgData name="Dr. Raffay Zoltán" userId="3b1b2a3e-ec4a-4aa8-94e3-5e4ef067d11f" providerId="ADAL" clId="{97E1D726-D942-45FD-A412-84AC89EB8038}" dt="2025-01-13T18:30:42.906" v="894" actId="1076"/>
        <pc:sldMkLst>
          <pc:docMk/>
          <pc:sldMk cId="507957075" sldId="404"/>
        </pc:sldMkLst>
      </pc:sldChg>
      <pc:sldChg chg="delSp modSp mod">
        <pc:chgData name="Dr. Raffay Zoltán" userId="3b1b2a3e-ec4a-4aa8-94e3-5e4ef067d11f" providerId="ADAL" clId="{97E1D726-D942-45FD-A412-84AC89EB8038}" dt="2025-01-13T18:31:08.510" v="900" actId="1076"/>
        <pc:sldMkLst>
          <pc:docMk/>
          <pc:sldMk cId="1176739860" sldId="405"/>
        </pc:sldMkLst>
      </pc:sldChg>
      <pc:sldChg chg="delSp mod">
        <pc:chgData name="Dr. Raffay Zoltán" userId="3b1b2a3e-ec4a-4aa8-94e3-5e4ef067d11f" providerId="ADAL" clId="{97E1D726-D942-45FD-A412-84AC89EB8038}" dt="2025-01-13T18:31:13.621" v="901" actId="478"/>
        <pc:sldMkLst>
          <pc:docMk/>
          <pc:sldMk cId="1679884525" sldId="406"/>
        </pc:sldMkLst>
      </pc:sldChg>
      <pc:sldChg chg="delSp modSp mod">
        <pc:chgData name="Dr. Raffay Zoltán" userId="3b1b2a3e-ec4a-4aa8-94e3-5e4ef067d11f" providerId="ADAL" clId="{97E1D726-D942-45FD-A412-84AC89EB8038}" dt="2025-01-13T18:31:24.897" v="904" actId="1076"/>
        <pc:sldMkLst>
          <pc:docMk/>
          <pc:sldMk cId="2905253506" sldId="407"/>
        </pc:sldMkLst>
      </pc:sldChg>
      <pc:sldChg chg="delSp modSp mod">
        <pc:chgData name="Dr. Raffay Zoltán" userId="3b1b2a3e-ec4a-4aa8-94e3-5e4ef067d11f" providerId="ADAL" clId="{97E1D726-D942-45FD-A412-84AC89EB8038}" dt="2025-01-13T18:31:33.904" v="907" actId="1076"/>
        <pc:sldMkLst>
          <pc:docMk/>
          <pc:sldMk cId="1011812869" sldId="408"/>
        </pc:sldMkLst>
      </pc:sldChg>
      <pc:sldChg chg="delSp modSp mod">
        <pc:chgData name="Dr. Raffay Zoltán" userId="3b1b2a3e-ec4a-4aa8-94e3-5e4ef067d11f" providerId="ADAL" clId="{97E1D726-D942-45FD-A412-84AC89EB8038}" dt="2025-01-13T18:30:57.766" v="897" actId="1076"/>
        <pc:sldMkLst>
          <pc:docMk/>
          <pc:sldMk cId="3039114344" sldId="409"/>
        </pc:sldMkLst>
      </pc:sldChg>
      <pc:sldChg chg="delSp mod">
        <pc:chgData name="Dr. Raffay Zoltán" userId="3b1b2a3e-ec4a-4aa8-94e3-5e4ef067d11f" providerId="ADAL" clId="{97E1D726-D942-45FD-A412-84AC89EB8038}" dt="2025-01-13T18:32:13.632" v="914" actId="478"/>
        <pc:sldMkLst>
          <pc:docMk/>
          <pc:sldMk cId="2032406079" sldId="410"/>
        </pc:sldMkLst>
      </pc:sldChg>
      <pc:sldChg chg="delSp modSp mod">
        <pc:chgData name="Dr. Raffay Zoltán" userId="3b1b2a3e-ec4a-4aa8-94e3-5e4ef067d11f" providerId="ADAL" clId="{97E1D726-D942-45FD-A412-84AC89EB8038}" dt="2025-01-13T18:32:42.201" v="920" actId="1076"/>
        <pc:sldMkLst>
          <pc:docMk/>
          <pc:sldMk cId="2548449940" sldId="411"/>
        </pc:sldMkLst>
      </pc:sldChg>
      <pc:sldChg chg="delSp modSp mod">
        <pc:chgData name="Dr. Raffay Zoltán" userId="3b1b2a3e-ec4a-4aa8-94e3-5e4ef067d11f" providerId="ADAL" clId="{97E1D726-D942-45FD-A412-84AC89EB8038}" dt="2025-01-13T18:33:02.881" v="926" actId="1076"/>
        <pc:sldMkLst>
          <pc:docMk/>
          <pc:sldMk cId="3159602989" sldId="412"/>
        </pc:sldMkLst>
      </pc:sldChg>
      <pc:sldChg chg="delSp modSp mod">
        <pc:chgData name="Dr. Raffay Zoltán" userId="3b1b2a3e-ec4a-4aa8-94e3-5e4ef067d11f" providerId="ADAL" clId="{97E1D726-D942-45FD-A412-84AC89EB8038}" dt="2025-01-13T18:33:28.965" v="933" actId="478"/>
        <pc:sldMkLst>
          <pc:docMk/>
          <pc:sldMk cId="908864982" sldId="413"/>
        </pc:sldMkLst>
      </pc:sldChg>
      <pc:sldChg chg="delSp mod">
        <pc:chgData name="Dr. Raffay Zoltán" userId="3b1b2a3e-ec4a-4aa8-94e3-5e4ef067d11f" providerId="ADAL" clId="{97E1D726-D942-45FD-A412-84AC89EB8038}" dt="2025-01-13T18:20:42.228" v="753" actId="478"/>
        <pc:sldMkLst>
          <pc:docMk/>
          <pc:sldMk cId="1668651361" sldId="414"/>
        </pc:sldMkLst>
      </pc:sldChg>
      <pc:sldChg chg="delSp modSp mod">
        <pc:chgData name="Dr. Raffay Zoltán" userId="3b1b2a3e-ec4a-4aa8-94e3-5e4ef067d11f" providerId="ADAL" clId="{97E1D726-D942-45FD-A412-84AC89EB8038}" dt="2025-01-13T18:20:52.851" v="756" actId="1076"/>
        <pc:sldMkLst>
          <pc:docMk/>
          <pc:sldMk cId="2138226626" sldId="415"/>
        </pc:sldMkLst>
      </pc:sldChg>
      <pc:sldChg chg="delSp modSp mod">
        <pc:chgData name="Dr. Raffay Zoltán" userId="3b1b2a3e-ec4a-4aa8-94e3-5e4ef067d11f" providerId="ADAL" clId="{97E1D726-D942-45FD-A412-84AC89EB8038}" dt="2025-01-13T18:21:03.838" v="759" actId="1076"/>
        <pc:sldMkLst>
          <pc:docMk/>
          <pc:sldMk cId="953551256" sldId="416"/>
        </pc:sldMkLst>
      </pc:sldChg>
      <pc:sldChg chg="delSp modSp mod">
        <pc:chgData name="Dr. Raffay Zoltán" userId="3b1b2a3e-ec4a-4aa8-94e3-5e4ef067d11f" providerId="ADAL" clId="{97E1D726-D942-45FD-A412-84AC89EB8038}" dt="2025-01-13T18:21:19.854" v="764" actId="1076"/>
        <pc:sldMkLst>
          <pc:docMk/>
          <pc:sldMk cId="1557175177" sldId="417"/>
        </pc:sldMkLst>
      </pc:sldChg>
      <pc:sldChg chg="delSp modSp add mod">
        <pc:chgData name="Dr. Raffay Zoltán" userId="3b1b2a3e-ec4a-4aa8-94e3-5e4ef067d11f" providerId="ADAL" clId="{97E1D726-D942-45FD-A412-84AC89EB8038}" dt="2025-01-13T18:24:35.385" v="814" actId="1076"/>
        <pc:sldMkLst>
          <pc:docMk/>
          <pc:sldMk cId="3559021469" sldId="41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C5B930-EE42-3A06-476B-2ABAB8BEF65B}"/>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endParaRPr lang="en-US"/>
          </a:p>
        </p:txBody>
      </p:sp>
      <p:sp>
        <p:nvSpPr>
          <p:cNvPr id="3" name="Alcím 2">
            <a:extLst>
              <a:ext uri="{FF2B5EF4-FFF2-40B4-BE49-F238E27FC236}">
                <a16:creationId xmlns:a16="http://schemas.microsoft.com/office/drawing/2014/main" id="{784F89FC-EBE8-994B-711C-91FC39251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a:p>
        </p:txBody>
      </p:sp>
      <p:sp>
        <p:nvSpPr>
          <p:cNvPr id="4" name="Dátum helye 3">
            <a:extLst>
              <a:ext uri="{FF2B5EF4-FFF2-40B4-BE49-F238E27FC236}">
                <a16:creationId xmlns:a16="http://schemas.microsoft.com/office/drawing/2014/main" id="{C3559D43-4ED1-2DDA-18EC-EB6677EA9DCA}"/>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53867A64-5209-FE83-67AB-8C61BBDEF91A}"/>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4F0C20C-18B7-BFFC-9B8A-81020EFBCF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84107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BFBF8D-1FE3-9C71-0645-8913D372B94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7BD6FDA9-234B-425D-200F-CE08E957E1E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DA9F751-462B-F69B-C0D6-70C5CA5DADCB}"/>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822D1D8A-1A62-DFC7-F9C3-FC49E979DBAC}"/>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C7077A38-5F47-1E13-9824-E33863E31E4A}"/>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59961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0C803704-7AF8-5711-3FA4-E517E5C084A9}"/>
              </a:ext>
            </a:extLst>
          </p:cNvPr>
          <p:cNvSpPr>
            <a:spLocks noGrp="1"/>
          </p:cNvSpPr>
          <p:nvPr>
            <p:ph type="title" orient="vert"/>
          </p:nvPr>
        </p:nvSpPr>
        <p:spPr>
          <a:xfrm>
            <a:off x="8724900" y="365125"/>
            <a:ext cx="2628900" cy="5811838"/>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E448AD98-0F92-3888-1D74-BD1BC540CACA}"/>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49D3ED75-F9D8-BCC3-B995-57EBFEF313BD}"/>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ABB9FCF6-2228-795E-06F5-3A6FD68B594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D9EA2490-0200-ABFC-5B88-B10E5E7D3AB4}"/>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79859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13B7831-DE52-D63E-24F0-3E702B0B192F}"/>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222E2B7A-0D0F-8421-DCAF-E940F53E22E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FE53F9A-5780-72CC-5035-304884EAEC5A}"/>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BDD56F3B-D0D5-E76C-0B1F-B16CBE99C33D}"/>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0204B92B-3FB6-47EF-6549-EC0DACCFF4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85303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8217CC8-7D80-716F-4613-BE4400FF4B9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DCB28146-CA59-AE8D-D80E-08840318E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198F8DE3-E697-CDA4-CCC2-2A84462732BD}"/>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E82755C0-79D7-D8F5-B434-FDE734A13A2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23BEC01-4462-0512-8B0C-8654B24451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01384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DF81297-EF9E-BAF5-65F3-53B171A2671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F4192C14-66C2-5A0E-4316-2460D4A3C6CF}"/>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F3524303-6F69-87FA-A192-A7782691AC65}"/>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842ECC73-75CE-1EDE-C086-0891071BDCE2}"/>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6" name="Élőláb helye 5">
            <a:extLst>
              <a:ext uri="{FF2B5EF4-FFF2-40B4-BE49-F238E27FC236}">
                <a16:creationId xmlns:a16="http://schemas.microsoft.com/office/drawing/2014/main" id="{AE24CB62-DD06-C6AD-EA48-46E3A7EA70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B4C071-F7CA-23AA-F67B-5D20DFF232E1}"/>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42418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BF5EC32-FD37-750E-0001-DF73E5C45F27}"/>
              </a:ext>
            </a:extLst>
          </p:cNvPr>
          <p:cNvSpPr>
            <a:spLocks noGrp="1"/>
          </p:cNvSpPr>
          <p:nvPr>
            <p:ph type="title"/>
          </p:nvPr>
        </p:nvSpPr>
        <p:spPr>
          <a:xfrm>
            <a:off x="839788" y="365125"/>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F62ADBC2-7596-1C21-0152-BF9185E6C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4269CAB9-225B-6385-EE08-FFFB43F000E8}"/>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5202EA3C-86C9-0333-F2BF-943BBD4E5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A44E29DD-AB44-8361-D6EB-ED401B8F4F9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C5FB6833-2B05-2257-0628-1B0F5BD61072}"/>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8" name="Élőláb helye 7">
            <a:extLst>
              <a:ext uri="{FF2B5EF4-FFF2-40B4-BE49-F238E27FC236}">
                <a16:creationId xmlns:a16="http://schemas.microsoft.com/office/drawing/2014/main" id="{E847EDFF-5E73-18D3-C106-57CC216181A0}"/>
              </a:ext>
            </a:extLst>
          </p:cNvPr>
          <p:cNvSpPr>
            <a:spLocks noGrp="1"/>
          </p:cNvSpPr>
          <p:nvPr>
            <p:ph type="ftr" sz="quarter" idx="11"/>
          </p:nvPr>
        </p:nvSpPr>
        <p:spPr/>
        <p:txBody>
          <a:bodyPr/>
          <a:lstStyle/>
          <a:p>
            <a:endParaRPr lang="en-US"/>
          </a:p>
        </p:txBody>
      </p:sp>
      <p:sp>
        <p:nvSpPr>
          <p:cNvPr id="9" name="Dia számának helye 8">
            <a:extLst>
              <a:ext uri="{FF2B5EF4-FFF2-40B4-BE49-F238E27FC236}">
                <a16:creationId xmlns:a16="http://schemas.microsoft.com/office/drawing/2014/main" id="{BB8C2CCC-83C9-97AF-F824-4EB86960BA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28106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FE72DA-93A2-C9B7-CC5E-FEDF759378A7}"/>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A891242E-901C-43DC-89D8-71CD936C02B8}"/>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4" name="Élőláb helye 3">
            <a:extLst>
              <a:ext uri="{FF2B5EF4-FFF2-40B4-BE49-F238E27FC236}">
                <a16:creationId xmlns:a16="http://schemas.microsoft.com/office/drawing/2014/main" id="{50EA3B0E-D012-6AD8-9EF7-C40C24164C6E}"/>
              </a:ext>
            </a:extLst>
          </p:cNvPr>
          <p:cNvSpPr>
            <a:spLocks noGrp="1"/>
          </p:cNvSpPr>
          <p:nvPr>
            <p:ph type="ftr" sz="quarter" idx="11"/>
          </p:nvPr>
        </p:nvSpPr>
        <p:spPr/>
        <p:txBody>
          <a:bodyPr/>
          <a:lstStyle/>
          <a:p>
            <a:endParaRPr lang="en-US"/>
          </a:p>
        </p:txBody>
      </p:sp>
      <p:sp>
        <p:nvSpPr>
          <p:cNvPr id="5" name="Dia számának helye 4">
            <a:extLst>
              <a:ext uri="{FF2B5EF4-FFF2-40B4-BE49-F238E27FC236}">
                <a16:creationId xmlns:a16="http://schemas.microsoft.com/office/drawing/2014/main" id="{40DD9735-AF6B-CD22-DCCA-A2635B2848B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343277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7102F4A5-FB5D-4976-B3C9-8B15DC223EBB}"/>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3" name="Élőláb helye 2">
            <a:extLst>
              <a:ext uri="{FF2B5EF4-FFF2-40B4-BE49-F238E27FC236}">
                <a16:creationId xmlns:a16="http://schemas.microsoft.com/office/drawing/2014/main" id="{E90CE894-1CB2-8ED8-6F2D-100D38843817}"/>
              </a:ext>
            </a:extLst>
          </p:cNvPr>
          <p:cNvSpPr>
            <a:spLocks noGrp="1"/>
          </p:cNvSpPr>
          <p:nvPr>
            <p:ph type="ftr" sz="quarter" idx="11"/>
          </p:nvPr>
        </p:nvSpPr>
        <p:spPr/>
        <p:txBody>
          <a:bodyPr/>
          <a:lstStyle/>
          <a:p>
            <a:endParaRPr lang="en-US"/>
          </a:p>
        </p:txBody>
      </p:sp>
      <p:sp>
        <p:nvSpPr>
          <p:cNvPr id="4" name="Dia számának helye 3">
            <a:extLst>
              <a:ext uri="{FF2B5EF4-FFF2-40B4-BE49-F238E27FC236}">
                <a16:creationId xmlns:a16="http://schemas.microsoft.com/office/drawing/2014/main" id="{EBB69F0F-BF1B-0366-A4F8-D493A23A149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4222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0720D2-D654-415F-68C4-C7AE7A174284}"/>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EB14331-C192-EE9D-B294-9D9614606B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17B212FC-CB31-9B9F-2D00-75C51AC97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1506CCA-43AF-CA58-CA67-9E893F9E922A}"/>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6" name="Élőláb helye 5">
            <a:extLst>
              <a:ext uri="{FF2B5EF4-FFF2-40B4-BE49-F238E27FC236}">
                <a16:creationId xmlns:a16="http://schemas.microsoft.com/office/drawing/2014/main" id="{C1A6A8D6-DE7A-E890-3960-C3C68B3902A2}"/>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40EE53-6130-97E6-64D4-6E4685DE485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66439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7F3592-3D81-C7F6-BBC6-78C7042CF122}"/>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925A614B-2751-26BB-1CB8-8433660A6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8164BE02-5B06-A988-1210-7D24361DC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AEBD885B-546A-B029-16C4-9E403BEB16E3}"/>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6" name="Élőláb helye 5">
            <a:extLst>
              <a:ext uri="{FF2B5EF4-FFF2-40B4-BE49-F238E27FC236}">
                <a16:creationId xmlns:a16="http://schemas.microsoft.com/office/drawing/2014/main" id="{6864DAF4-E929-2360-9196-0673266EEE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40F6C006-C17B-2BC1-2C98-3C0BFFF7C01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52681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645EBCF-4DCB-FE4C-CC6A-2C995AB02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endParaRPr lang="en-US"/>
          </a:p>
        </p:txBody>
      </p:sp>
      <p:sp>
        <p:nvSpPr>
          <p:cNvPr id="3" name="Szöveg helye 2">
            <a:extLst>
              <a:ext uri="{FF2B5EF4-FFF2-40B4-BE49-F238E27FC236}">
                <a16:creationId xmlns:a16="http://schemas.microsoft.com/office/drawing/2014/main" id="{DB263B22-BEA6-4376-4B06-913F84B98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2891BCD-8D77-06EB-5D6E-945498A76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2B9B4675-6930-FE15-F4C7-560EFF1E2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a:extLst>
              <a:ext uri="{FF2B5EF4-FFF2-40B4-BE49-F238E27FC236}">
                <a16:creationId xmlns:a16="http://schemas.microsoft.com/office/drawing/2014/main" id="{6A14ED0A-5AED-3585-15A5-1FE7C6C3F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35CB-5EE9-48D1-9C44-7DAF4C1BA0B7}" type="slidenum">
              <a:rPr lang="en-US" smtClean="0"/>
              <a:t>‹#›</a:t>
            </a:fld>
            <a:endParaRPr lang="en-US"/>
          </a:p>
        </p:txBody>
      </p:sp>
    </p:spTree>
    <p:extLst>
      <p:ext uri="{BB962C8B-B14F-4D97-AF65-F5344CB8AC3E}">
        <p14:creationId xmlns:p14="http://schemas.microsoft.com/office/powerpoint/2010/main" val="324749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6.jpeg"/><Relationship Id="rId4" Type="http://schemas.openxmlformats.org/officeDocument/2006/relationships/image" Target="../media/image3.pn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7.jpeg"/><Relationship Id="rId4" Type="http://schemas.openxmlformats.org/officeDocument/2006/relationships/image" Target="../media/image3.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9.jpeg"/><Relationship Id="rId4" Type="http://schemas.openxmlformats.org/officeDocument/2006/relationships/image" Target="../media/image3.png"/><Relationship Id="rId9"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1.png"/><Relationship Id="rId5" Type="http://schemas.openxmlformats.org/officeDocument/2006/relationships/image" Target="../media/image4.png"/><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jpeg"/><Relationship Id="rId4" Type="http://schemas.openxmlformats.org/officeDocument/2006/relationships/image" Target="../media/image3.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9.png"/></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image" Target="../media/image9.png"/></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9.png"/></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5.jpeg"/><Relationship Id="rId4" Type="http://schemas.openxmlformats.org/officeDocument/2006/relationships/image" Target="../media/image3.png"/><Relationship Id="rId9" Type="http://schemas.openxmlformats.org/officeDocument/2006/relationships/image" Target="../media/image9.pn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7.png"/><Relationship Id="rId5" Type="http://schemas.openxmlformats.org/officeDocument/2006/relationships/image" Target="../media/image4.png"/><Relationship Id="rId10" Type="http://schemas.openxmlformats.org/officeDocument/2006/relationships/image" Target="../media/image26.png"/><Relationship Id="rId4" Type="http://schemas.openxmlformats.org/officeDocument/2006/relationships/image" Target="../media/image3.png"/><Relationship Id="rId9" Type="http://schemas.openxmlformats.org/officeDocument/2006/relationships/image" Target="../media/image9.png"/></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9.jpeg"/><Relationship Id="rId5" Type="http://schemas.openxmlformats.org/officeDocument/2006/relationships/image" Target="../media/image4.png"/><Relationship Id="rId10" Type="http://schemas.openxmlformats.org/officeDocument/2006/relationships/image" Target="../media/image28.jpeg"/><Relationship Id="rId4" Type="http://schemas.openxmlformats.org/officeDocument/2006/relationships/image" Target="../media/image3.png"/><Relationship Id="rId9" Type="http://schemas.openxmlformats.org/officeDocument/2006/relationships/image" Target="../media/image9.png"/></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2.jpeg"/><Relationship Id="rId5" Type="http://schemas.openxmlformats.org/officeDocument/2006/relationships/image" Target="../media/image4.png"/><Relationship Id="rId10" Type="http://schemas.openxmlformats.org/officeDocument/2006/relationships/image" Target="../media/image31.jpeg"/><Relationship Id="rId4" Type="http://schemas.openxmlformats.org/officeDocument/2006/relationships/image" Target="../media/image3.png"/><Relationship Id="rId9" Type="http://schemas.openxmlformats.org/officeDocument/2006/relationships/image" Target="../media/image9.png"/></Relationships>
</file>

<file path=ppt/slides/_rels/slide4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4.jpeg"/><Relationship Id="rId4" Type="http://schemas.openxmlformats.org/officeDocument/2006/relationships/image" Target="../media/image3.png"/><Relationship Id="rId9" Type="http://schemas.openxmlformats.org/officeDocument/2006/relationships/image" Target="../media/image9.png"/></Relationships>
</file>

<file path=ppt/slides/_rels/slide4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5.jpeg"/><Relationship Id="rId4" Type="http://schemas.openxmlformats.org/officeDocument/2006/relationships/image" Target="../media/image3.png"/><Relationship Id="rId9" Type="http://schemas.openxmlformats.org/officeDocument/2006/relationships/image" Target="../media/image9.png"/></Relationships>
</file>

<file path=ppt/slides/_rels/slide4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7.png"/><Relationship Id="rId5" Type="http://schemas.openxmlformats.org/officeDocument/2006/relationships/image" Target="../media/image4.png"/><Relationship Id="rId10" Type="http://schemas.openxmlformats.org/officeDocument/2006/relationships/image" Target="../media/image36.jpeg"/><Relationship Id="rId4" Type="http://schemas.openxmlformats.org/officeDocument/2006/relationships/image" Target="../media/image3.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8.jpeg"/><Relationship Id="rId4" Type="http://schemas.openxmlformats.org/officeDocument/2006/relationships/image" Target="../media/image3.png"/><Relationship Id="rId9" Type="http://schemas.openxmlformats.org/officeDocument/2006/relationships/image" Target="../media/image9.png"/></Relationships>
</file>

<file path=ppt/slides/_rels/slide5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9.jpeg"/><Relationship Id="rId4" Type="http://schemas.openxmlformats.org/officeDocument/2006/relationships/image" Target="../media/image3.png"/><Relationship Id="rId9" Type="http://schemas.openxmlformats.org/officeDocument/2006/relationships/image" Target="../media/image9.png"/></Relationships>
</file>

<file path=ppt/slides/_rels/slide5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0.png"/><Relationship Id="rId4" Type="http://schemas.openxmlformats.org/officeDocument/2006/relationships/image" Target="../media/image3.png"/><Relationship Id="rId9" Type="http://schemas.openxmlformats.org/officeDocument/2006/relationships/image" Target="../media/image9.png"/></Relationships>
</file>

<file path=ppt/slides/_rels/slide5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2.jpeg"/><Relationship Id="rId5" Type="http://schemas.openxmlformats.org/officeDocument/2006/relationships/image" Target="../media/image4.png"/><Relationship Id="rId10" Type="http://schemas.openxmlformats.org/officeDocument/2006/relationships/image" Target="../media/image41.jpeg"/><Relationship Id="rId4" Type="http://schemas.openxmlformats.org/officeDocument/2006/relationships/image" Target="../media/image3.png"/><Relationship Id="rId9" Type="http://schemas.openxmlformats.org/officeDocument/2006/relationships/image" Target="../media/image9.png"/></Relationships>
</file>

<file path=ppt/slides/_rels/slide5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3.jpeg"/><Relationship Id="rId4" Type="http://schemas.openxmlformats.org/officeDocument/2006/relationships/image" Target="../media/image3.png"/><Relationship Id="rId9" Type="http://schemas.openxmlformats.org/officeDocument/2006/relationships/image" Target="../media/image9.png"/></Relationships>
</file>

<file path=ppt/slides/_rels/slide5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5.jpeg"/><Relationship Id="rId5" Type="http://schemas.openxmlformats.org/officeDocument/2006/relationships/image" Target="../media/image4.png"/><Relationship Id="rId10" Type="http://schemas.openxmlformats.org/officeDocument/2006/relationships/image" Target="../media/image44.png"/><Relationship Id="rId4" Type="http://schemas.openxmlformats.org/officeDocument/2006/relationships/image" Target="../media/image3.png"/><Relationship Id="rId9" Type="http://schemas.openxmlformats.org/officeDocument/2006/relationships/image" Target="../media/image9.png"/></Relationships>
</file>

<file path=ppt/slides/_rels/slide5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6.png"/><Relationship Id="rId4" Type="http://schemas.openxmlformats.org/officeDocument/2006/relationships/image" Target="../media/image3.png"/><Relationship Id="rId9" Type="http://schemas.openxmlformats.org/officeDocument/2006/relationships/image" Target="../media/image9.png"/></Relationships>
</file>

<file path=ppt/slides/_rels/slide5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8.jpeg"/><Relationship Id="rId5" Type="http://schemas.openxmlformats.org/officeDocument/2006/relationships/image" Target="../media/image4.png"/><Relationship Id="rId10" Type="http://schemas.openxmlformats.org/officeDocument/2006/relationships/image" Target="../media/image47.jpeg"/><Relationship Id="rId4" Type="http://schemas.openxmlformats.org/officeDocument/2006/relationships/image" Target="../media/image3.png"/><Relationship Id="rId9" Type="http://schemas.openxmlformats.org/officeDocument/2006/relationships/image" Target="../media/image9.png"/></Relationships>
</file>

<file path=ppt/slides/_rels/slide5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9.jpeg"/><Relationship Id="rId4" Type="http://schemas.openxmlformats.org/officeDocument/2006/relationships/image" Target="../media/image3.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5.png"/><Relationship Id="rId5" Type="http://schemas.openxmlformats.org/officeDocument/2006/relationships/image" Target="../media/image4.png"/><Relationship Id="rId10" Type="http://schemas.openxmlformats.org/officeDocument/2006/relationships/image" Target="../media/image14.jpeg"/><Relationship Id="rId4" Type="http://schemas.openxmlformats.org/officeDocument/2006/relationships/image" Target="../media/image3.png"/><Relationship Id="rId9" Type="http://schemas.openxmlformats.org/officeDocument/2006/relationships/image" Target="../media/image9.png"/></Relationships>
</file>

<file path=ppt/slides/_rels/slide6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5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51.jpeg"/><Relationship Id="rId5" Type="http://schemas.openxmlformats.org/officeDocument/2006/relationships/image" Target="../media/image4.png"/><Relationship Id="rId10" Type="http://schemas.openxmlformats.org/officeDocument/2006/relationships/image" Target="../media/image50.jpeg"/><Relationship Id="rId4" Type="http://schemas.openxmlformats.org/officeDocument/2006/relationships/image" Target="../media/image3.png"/><Relationship Id="rId9" Type="http://schemas.openxmlformats.org/officeDocument/2006/relationships/image" Target="../media/image9.png"/></Relationships>
</file>

<file path=ppt/slides/_rels/slide6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54.jpeg"/><Relationship Id="rId5" Type="http://schemas.openxmlformats.org/officeDocument/2006/relationships/image" Target="../media/image4.png"/><Relationship Id="rId10" Type="http://schemas.openxmlformats.org/officeDocument/2006/relationships/image" Target="../media/image53.jpeg"/><Relationship Id="rId4" Type="http://schemas.openxmlformats.org/officeDocument/2006/relationships/image" Target="../media/image3.png"/><Relationship Id="rId9" Type="http://schemas.openxmlformats.org/officeDocument/2006/relationships/image" Target="../media/image9.png"/></Relationships>
</file>

<file path=ppt/slides/_rels/slide6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5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56.jpeg"/><Relationship Id="rId5" Type="http://schemas.openxmlformats.org/officeDocument/2006/relationships/image" Target="../media/image4.png"/><Relationship Id="rId10" Type="http://schemas.openxmlformats.org/officeDocument/2006/relationships/image" Target="../media/image55.jpeg"/><Relationship Id="rId4" Type="http://schemas.openxmlformats.org/officeDocument/2006/relationships/image" Target="../media/image3.png"/><Relationship Id="rId9" Type="http://schemas.openxmlformats.org/officeDocument/2006/relationships/image" Target="../media/image9.png"/></Relationships>
</file>

<file path=ppt/slides/_rels/slide6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58.jpeg"/><Relationship Id="rId4" Type="http://schemas.openxmlformats.org/officeDocument/2006/relationships/image" Target="../media/image3.png"/><Relationship Id="rId9" Type="http://schemas.openxmlformats.org/officeDocument/2006/relationships/image" Target="../media/image9.png"/></Relationships>
</file>

<file path=ppt/slides/_rels/slide6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59.jpeg"/><Relationship Id="rId4" Type="http://schemas.openxmlformats.org/officeDocument/2006/relationships/image" Target="../media/image3.png"/><Relationship Id="rId9" Type="http://schemas.openxmlformats.org/officeDocument/2006/relationships/image" Target="../media/image9.png"/></Relationships>
</file>

<file path=ppt/slides/_rels/slide7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0.jpeg"/><Relationship Id="rId4" Type="http://schemas.openxmlformats.org/officeDocument/2006/relationships/image" Target="../media/image3.png"/><Relationship Id="rId9" Type="http://schemas.openxmlformats.org/officeDocument/2006/relationships/image" Target="../media/image9.png"/></Relationships>
</file>

<file path=ppt/slides/_rels/slide7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1.jpeg"/><Relationship Id="rId4" Type="http://schemas.openxmlformats.org/officeDocument/2006/relationships/image" Target="../media/image3.png"/><Relationship Id="rId9" Type="http://schemas.openxmlformats.org/officeDocument/2006/relationships/image" Target="../media/image9.png"/></Relationships>
</file>

<file path=ppt/slides/_rels/slide7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2.jpeg"/><Relationship Id="rId4" Type="http://schemas.openxmlformats.org/officeDocument/2006/relationships/image" Target="../media/image3.png"/><Relationship Id="rId9" Type="http://schemas.openxmlformats.org/officeDocument/2006/relationships/image" Target="../media/image9.png"/></Relationships>
</file>

<file path=ppt/slides/_rels/slide7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3.jpeg"/><Relationship Id="rId4" Type="http://schemas.openxmlformats.org/officeDocument/2006/relationships/image" Target="../media/image3.png"/><Relationship Id="rId9" Type="http://schemas.openxmlformats.org/officeDocument/2006/relationships/image" Target="../media/image9.png"/></Relationships>
</file>

<file path=ppt/slides/_rels/slide7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4.jpeg"/><Relationship Id="rId4" Type="http://schemas.openxmlformats.org/officeDocument/2006/relationships/image" Target="../media/image3.png"/><Relationship Id="rId9" Type="http://schemas.openxmlformats.org/officeDocument/2006/relationships/image" Target="../media/image9.png"/></Relationships>
</file>

<file path=ppt/slides/_rels/slide8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5.jpeg"/><Relationship Id="rId4" Type="http://schemas.openxmlformats.org/officeDocument/2006/relationships/image" Target="../media/image3.png"/><Relationship Id="rId9" Type="http://schemas.openxmlformats.org/officeDocument/2006/relationships/image" Target="../media/image9.png"/></Relationships>
</file>

<file path=ppt/slides/_rels/slide8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6.jpeg"/><Relationship Id="rId4" Type="http://schemas.openxmlformats.org/officeDocument/2006/relationships/image" Target="../media/image3.png"/><Relationship Id="rId9" Type="http://schemas.openxmlformats.org/officeDocument/2006/relationships/image" Target="../media/image9.png"/></Relationships>
</file>

<file path=ppt/slides/_rels/slide8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7.jpeg"/><Relationship Id="rId4" Type="http://schemas.openxmlformats.org/officeDocument/2006/relationships/image" Target="../media/image3.png"/><Relationship Id="rId9" Type="http://schemas.openxmlformats.org/officeDocument/2006/relationships/image" Target="../media/image9.png"/></Relationships>
</file>

<file path=ppt/slides/_rels/slide8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7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69.png"/><Relationship Id="rId5" Type="http://schemas.openxmlformats.org/officeDocument/2006/relationships/image" Target="../media/image4.png"/><Relationship Id="rId10" Type="http://schemas.openxmlformats.org/officeDocument/2006/relationships/image" Target="../media/image68.png"/><Relationship Id="rId4" Type="http://schemas.openxmlformats.org/officeDocument/2006/relationships/image" Target="../media/image3.png"/><Relationship Id="rId9" Type="http://schemas.openxmlformats.org/officeDocument/2006/relationships/image" Target="../media/image9.png"/></Relationships>
</file>

<file path=ppt/slides/_rels/slide8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2.jpeg"/><Relationship Id="rId5" Type="http://schemas.openxmlformats.org/officeDocument/2006/relationships/image" Target="../media/image4.png"/><Relationship Id="rId10" Type="http://schemas.openxmlformats.org/officeDocument/2006/relationships/image" Target="../media/image71.jpeg"/><Relationship Id="rId4" Type="http://schemas.openxmlformats.org/officeDocument/2006/relationships/image" Target="../media/image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9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4.jpeg"/><Relationship Id="rId5" Type="http://schemas.openxmlformats.org/officeDocument/2006/relationships/image" Target="../media/image4.png"/><Relationship Id="rId10" Type="http://schemas.openxmlformats.org/officeDocument/2006/relationships/image" Target="../media/image73.jpeg"/><Relationship Id="rId4" Type="http://schemas.openxmlformats.org/officeDocument/2006/relationships/image" Target="../media/image3.png"/><Relationship Id="rId9" Type="http://schemas.openxmlformats.org/officeDocument/2006/relationships/image" Target="../media/image9.png"/></Relationships>
</file>

<file path=ppt/slides/_rels/slide9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6.jpeg"/><Relationship Id="rId5" Type="http://schemas.openxmlformats.org/officeDocument/2006/relationships/image" Target="../media/image4.png"/><Relationship Id="rId10" Type="http://schemas.openxmlformats.org/officeDocument/2006/relationships/image" Target="../media/image75.jpeg"/><Relationship Id="rId4" Type="http://schemas.openxmlformats.org/officeDocument/2006/relationships/image" Target="../media/image3.png"/><Relationship Id="rId9" Type="http://schemas.openxmlformats.org/officeDocument/2006/relationships/image" Target="../media/image9.png"/></Relationships>
</file>

<file path=ppt/slides/_rels/slide9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9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7.jpeg"/><Relationship Id="rId4" Type="http://schemas.openxmlformats.org/officeDocument/2006/relationships/image" Target="../media/image3.png"/><Relationship Id="rId9" Type="http://schemas.openxmlformats.org/officeDocument/2006/relationships/image" Target="../media/image9.png"/></Relationships>
</file>

<file path=ppt/slides/_rels/slide9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8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9.jpeg"/><Relationship Id="rId5" Type="http://schemas.openxmlformats.org/officeDocument/2006/relationships/image" Target="../media/image4.png"/><Relationship Id="rId10" Type="http://schemas.openxmlformats.org/officeDocument/2006/relationships/image" Target="../media/image78.jpeg"/><Relationship Id="rId4" Type="http://schemas.openxmlformats.org/officeDocument/2006/relationships/image" Target="../media/image3.png"/><Relationship Id="rId9" Type="http://schemas.openxmlformats.org/officeDocument/2006/relationships/image" Target="../media/image9.png"/></Relationships>
</file>

<file path=ppt/slides/_rels/slide9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9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1.png"/><Relationship Id="rId4" Type="http://schemas.openxmlformats.org/officeDocument/2006/relationships/image" Target="../media/image3.png"/><Relationship Id="rId9" Type="http://schemas.openxmlformats.org/officeDocument/2006/relationships/image" Target="../media/image9.png"/></Relationships>
</file>

<file path=ppt/slides/_rels/slide9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9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8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83.jpeg"/><Relationship Id="rId5" Type="http://schemas.openxmlformats.org/officeDocument/2006/relationships/image" Target="../media/image4.png"/><Relationship Id="rId10" Type="http://schemas.openxmlformats.org/officeDocument/2006/relationships/image" Target="../media/image82.jpeg"/><Relationship Id="rId4" Type="http://schemas.openxmlformats.org/officeDocument/2006/relationships/image" Target="../media/image3.png"/><Relationship Id="rId9" Type="http://schemas.openxmlformats.org/officeDocument/2006/relationships/image" Target="../media/image9.png"/></Relationships>
</file>

<file path=ppt/slides/_rels/slide9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524000" y="1400176"/>
            <a:ext cx="9143999" cy="1484462"/>
          </a:xfrm>
        </p:spPr>
        <p:txBody>
          <a:bodyPr>
            <a:normAutofit fontScale="90000"/>
          </a:bodyPr>
          <a:lstStyle/>
          <a:p>
            <a:r>
              <a:rPr lang="en-GB" sz="3600" b="1" dirty="0">
                <a:latin typeface="+mn-lt"/>
              </a:rPr>
              <a:t>The development of the innovative educational method of ACCESSIBLE tourism in Central Europe</a:t>
            </a:r>
            <a:br>
              <a:rPr lang="hu-HU" sz="3600" b="1" dirty="0">
                <a:latin typeface="+mn-lt"/>
              </a:rPr>
            </a:br>
            <a:r>
              <a:rPr lang="hu-HU" sz="3100" b="1" dirty="0">
                <a:latin typeface="+mn-lt"/>
              </a:rPr>
              <a:t>2022-2-HU01-KA220-HED-000099410</a:t>
            </a:r>
            <a:endParaRPr lang="en-US"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BDEA42DE-B55C-AA51-F473-71F7B5C46FC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745779" y="2884637"/>
            <a:ext cx="2102696" cy="2099401"/>
          </a:xfrm>
          <a:prstGeom prst="rect">
            <a:avLst/>
          </a:prstGeom>
        </p:spPr>
      </p:pic>
    </p:spTree>
    <p:extLst>
      <p:ext uri="{BB962C8B-B14F-4D97-AF65-F5344CB8AC3E}">
        <p14:creationId xmlns:p14="http://schemas.microsoft.com/office/powerpoint/2010/main" val="379493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A53A5-FFE5-7F86-9174-0AF5F84FF3B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825D83A-8B1B-AB7F-8753-2765E7F61C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07C6443E-DB99-FEE2-67F7-045475DBA8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7391DD3-13B2-F018-5FD2-F0E9578CE2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31DC23F-0D2C-9EBF-E9DB-13882520D0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717D5DD-06BD-B54A-8E95-711DC0DCBF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1257B5A-90CA-95FE-5759-C511CE6E6F5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C93FD5E-B3CC-67FB-9124-9554A7345EA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7524255-BD7B-5CE3-3406-7C7B14E3A33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5A365D9-3270-A210-30B3-0FBEFC3F4D24}"/>
              </a:ext>
            </a:extLst>
          </p:cNvPr>
          <p:cNvSpPr txBox="1">
            <a:spLocks/>
          </p:cNvSpPr>
          <p:nvPr/>
        </p:nvSpPr>
        <p:spPr>
          <a:xfrm>
            <a:off x="0" y="1295289"/>
            <a:ext cx="12192000" cy="4966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dirty="0">
                <a:latin typeface="+mn-lt"/>
              </a:rPr>
              <a:t>ISO standards helpful in reaching accessibility for everyone and everywhere</a:t>
            </a:r>
          </a:p>
        </p:txBody>
      </p:sp>
      <p:graphicFrame>
        <p:nvGraphicFramePr>
          <p:cNvPr id="15" name="Táblázat 14">
            <a:extLst>
              <a:ext uri="{FF2B5EF4-FFF2-40B4-BE49-F238E27FC236}">
                <a16:creationId xmlns:a16="http://schemas.microsoft.com/office/drawing/2014/main" id="{2A590671-261B-1FAF-A4EC-85C0335BADA0}"/>
              </a:ext>
            </a:extLst>
          </p:cNvPr>
          <p:cNvGraphicFramePr>
            <a:graphicFrameLocks noGrp="1"/>
          </p:cNvGraphicFramePr>
          <p:nvPr>
            <p:extLst>
              <p:ext uri="{D42A27DB-BD31-4B8C-83A1-F6EECF244321}">
                <p14:modId xmlns:p14="http://schemas.microsoft.com/office/powerpoint/2010/main" val="517589874"/>
              </p:ext>
            </p:extLst>
          </p:nvPr>
        </p:nvGraphicFramePr>
        <p:xfrm>
          <a:off x="205839" y="1814188"/>
          <a:ext cx="11780322" cy="3352800"/>
        </p:xfrm>
        <a:graphic>
          <a:graphicData uri="http://schemas.openxmlformats.org/drawingml/2006/table">
            <a:tbl>
              <a:tblPr firstRow="1" firstCol="1" bandRow="1">
                <a:tableStyleId>{5C22544A-7EE6-4342-B048-85BDC9FD1C3A}</a:tableStyleId>
              </a:tblPr>
              <a:tblGrid>
                <a:gridCol w="1603167">
                  <a:extLst>
                    <a:ext uri="{9D8B030D-6E8A-4147-A177-3AD203B41FA5}">
                      <a16:colId xmlns:a16="http://schemas.microsoft.com/office/drawing/2014/main" val="3226088309"/>
                    </a:ext>
                  </a:extLst>
                </a:gridCol>
                <a:gridCol w="4106019">
                  <a:extLst>
                    <a:ext uri="{9D8B030D-6E8A-4147-A177-3AD203B41FA5}">
                      <a16:colId xmlns:a16="http://schemas.microsoft.com/office/drawing/2014/main" val="3447423975"/>
                    </a:ext>
                  </a:extLst>
                </a:gridCol>
                <a:gridCol w="6071136">
                  <a:extLst>
                    <a:ext uri="{9D8B030D-6E8A-4147-A177-3AD203B41FA5}">
                      <a16:colId xmlns:a16="http://schemas.microsoft.com/office/drawing/2014/main" val="224505375"/>
                    </a:ext>
                  </a:extLst>
                </a:gridCol>
              </a:tblGrid>
              <a:tr h="0">
                <a:tc>
                  <a:txBody>
                    <a:bodyPr/>
                    <a:lstStyle/>
                    <a:p>
                      <a:pPr algn="l">
                        <a:lnSpc>
                          <a:spcPts val="2200"/>
                        </a:lnSpc>
                        <a:spcAft>
                          <a:spcPts val="0"/>
                        </a:spcAft>
                      </a:pPr>
                      <a:r>
                        <a:rPr lang="en-GB" sz="2000" kern="100" dirty="0">
                          <a:effectLst/>
                        </a:rPr>
                        <a:t>Step</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ts val="2200"/>
                        </a:lnSpc>
                        <a:spcAft>
                          <a:spcPts val="0"/>
                        </a:spcAft>
                      </a:pPr>
                      <a:r>
                        <a:rPr lang="en-GB" sz="2000" kern="100" dirty="0">
                          <a:effectLst/>
                        </a:rPr>
                        <a:t>Standard</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ts val="2200"/>
                        </a:lnSpc>
                        <a:spcAft>
                          <a:spcPts val="0"/>
                        </a:spcAft>
                      </a:pPr>
                      <a:r>
                        <a:rPr lang="en-GB" sz="2000" kern="100">
                          <a:effectLst/>
                        </a:rPr>
                        <a:t>Description </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19729161"/>
                  </a:ext>
                </a:extLst>
              </a:tr>
              <a:tr h="0">
                <a:tc>
                  <a:txBody>
                    <a:bodyPr/>
                    <a:lstStyle/>
                    <a:p>
                      <a:pPr algn="l">
                        <a:lnSpc>
                          <a:spcPts val="2200"/>
                        </a:lnSpc>
                        <a:spcAft>
                          <a:spcPts val="0"/>
                        </a:spcAft>
                      </a:pPr>
                      <a:r>
                        <a:rPr lang="en-GB" sz="2000" kern="100" dirty="0">
                          <a:effectLst/>
                        </a:rPr>
                        <a:t>The tourist office</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ts val="2200"/>
                        </a:lnSpc>
                        <a:spcAft>
                          <a:spcPts val="0"/>
                        </a:spcAft>
                      </a:pPr>
                      <a:r>
                        <a:rPr lang="en-GB" sz="2000" kern="100" dirty="0">
                          <a:effectLst/>
                        </a:rPr>
                        <a:t>ISO 14785 </a:t>
                      </a:r>
                      <a:r>
                        <a:rPr lang="en-GB" sz="2000" i="1" kern="100" dirty="0">
                          <a:effectLst/>
                        </a:rPr>
                        <a:t>Tourism information offices – Tourist information and reception services – Requirements</a:t>
                      </a:r>
                      <a:endParaRPr lang="hu-HU" sz="2000" i="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ts val="2200"/>
                        </a:lnSpc>
                        <a:spcAft>
                          <a:spcPts val="0"/>
                        </a:spcAft>
                      </a:pPr>
                      <a:r>
                        <a:rPr lang="en-GB" sz="2000" kern="100" dirty="0">
                          <a:effectLst/>
                        </a:rPr>
                        <a:t>Considers elements such as access to the door, but also access to the information they distribute, taking into account hearing and sight</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47838459"/>
                  </a:ext>
                </a:extLst>
              </a:tr>
              <a:tr h="240945">
                <a:tc>
                  <a:txBody>
                    <a:bodyPr/>
                    <a:lstStyle/>
                    <a:p>
                      <a:pPr algn="l">
                        <a:lnSpc>
                          <a:spcPts val="2200"/>
                        </a:lnSpc>
                        <a:spcAft>
                          <a:spcPts val="0"/>
                        </a:spcAft>
                      </a:pPr>
                      <a:r>
                        <a:rPr lang="en-GB" sz="2000" kern="100" dirty="0">
                          <a:effectLst/>
                        </a:rPr>
                        <a:t>Accessibility at every step of the journey</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ts val="2200"/>
                        </a:lnSpc>
                        <a:spcAft>
                          <a:spcPts val="0"/>
                        </a:spcAft>
                      </a:pPr>
                      <a:r>
                        <a:rPr lang="en-GB" sz="2000" kern="100" dirty="0">
                          <a:effectLst/>
                        </a:rPr>
                        <a:t>ISO 21902 </a:t>
                      </a:r>
                      <a:r>
                        <a:rPr lang="en-GB" sz="2000" i="1" kern="100" dirty="0">
                          <a:effectLst/>
                        </a:rPr>
                        <a:t>Tourism and related services – Accessible tourism for all – Requirements and recommendations</a:t>
                      </a:r>
                      <a:endParaRPr lang="hu-HU" sz="2000" i="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ts val="2200"/>
                        </a:lnSpc>
                        <a:spcAft>
                          <a:spcPts val="0"/>
                        </a:spcAft>
                      </a:pPr>
                      <a:r>
                        <a:rPr lang="en-GB" sz="2000" kern="100" dirty="0">
                          <a:effectLst/>
                        </a:rPr>
                        <a:t>The aim is to help travel and tourism businesses improve their current accessibility arrangements, covering information on all areas of policy making, strategy, infrastructure, products and services that are highly relevant to the entire tourism value chain</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63045131"/>
                  </a:ext>
                </a:extLst>
              </a:tr>
              <a:tr h="0">
                <a:tc>
                  <a:txBody>
                    <a:bodyPr/>
                    <a:lstStyle/>
                    <a:p>
                      <a:pPr algn="l">
                        <a:lnSpc>
                          <a:spcPts val="2200"/>
                        </a:lnSpc>
                        <a:spcAft>
                          <a:spcPts val="0"/>
                        </a:spcAft>
                      </a:pPr>
                      <a:r>
                        <a:rPr lang="en-GB" sz="2000" b="1" kern="100" dirty="0">
                          <a:solidFill>
                            <a:schemeClr val="lt1"/>
                          </a:solidFill>
                          <a:effectLst/>
                          <a:latin typeface="+mn-lt"/>
                          <a:ea typeface="+mn-ea"/>
                          <a:cs typeface="+mn-cs"/>
                        </a:rPr>
                        <a:t>Beaches for all</a:t>
                      </a:r>
                      <a:endParaRPr lang="hu-HU" sz="2000" b="1" kern="100" dirty="0">
                        <a:solidFill>
                          <a:schemeClr val="lt1"/>
                        </a:solidFill>
                        <a:effectLst/>
                        <a:latin typeface="+mn-lt"/>
                        <a:ea typeface="+mn-ea"/>
                        <a:cs typeface="+mn-cs"/>
                      </a:endParaRPr>
                    </a:p>
                  </a:txBody>
                  <a:tcPr marL="68580" marR="68580" marT="0" marB="0"/>
                </a:tc>
                <a:tc>
                  <a:txBody>
                    <a:bodyPr/>
                    <a:lstStyle/>
                    <a:p>
                      <a:pPr algn="l">
                        <a:lnSpc>
                          <a:spcPts val="2200"/>
                        </a:lnSpc>
                        <a:spcAft>
                          <a:spcPts val="0"/>
                        </a:spcAft>
                      </a:pPr>
                      <a:r>
                        <a:rPr lang="en-GB" sz="2000" kern="100" dirty="0">
                          <a:solidFill>
                            <a:schemeClr val="dk1"/>
                          </a:solidFill>
                          <a:effectLst/>
                          <a:latin typeface="+mn-lt"/>
                          <a:ea typeface="+mn-ea"/>
                          <a:cs typeface="+mn-cs"/>
                        </a:rPr>
                        <a:t>ISO 13009 </a:t>
                      </a:r>
                      <a:r>
                        <a:rPr lang="en-GB" sz="2000" i="1" kern="100" dirty="0">
                          <a:solidFill>
                            <a:schemeClr val="dk1"/>
                          </a:solidFill>
                          <a:effectLst/>
                          <a:latin typeface="+mn-lt"/>
                          <a:ea typeface="+mn-ea"/>
                          <a:cs typeface="+mn-cs"/>
                        </a:rPr>
                        <a:t>Tourism and related services – Requirements and recommendations for beach operation</a:t>
                      </a:r>
                      <a:endParaRPr lang="hu-HU" sz="2000" i="1" kern="100" dirty="0">
                        <a:solidFill>
                          <a:schemeClr val="dk1"/>
                        </a:solidFill>
                        <a:effectLst/>
                        <a:latin typeface="+mn-lt"/>
                        <a:ea typeface="+mn-ea"/>
                        <a:cs typeface="+mn-cs"/>
                      </a:endParaRPr>
                    </a:p>
                  </a:txBody>
                  <a:tcPr marL="68580" marR="68580" marT="0" marB="0"/>
                </a:tc>
                <a:tc>
                  <a:txBody>
                    <a:bodyPr/>
                    <a:lstStyle/>
                    <a:p>
                      <a:pPr algn="l">
                        <a:lnSpc>
                          <a:spcPts val="2200"/>
                        </a:lnSpc>
                        <a:spcAft>
                          <a:spcPts val="0"/>
                        </a:spcAft>
                      </a:pPr>
                      <a:r>
                        <a:rPr lang="en-GB" sz="2000" kern="100" dirty="0">
                          <a:solidFill>
                            <a:schemeClr val="dk1"/>
                          </a:solidFill>
                          <a:effectLst/>
                          <a:latin typeface="+mn-lt"/>
                          <a:ea typeface="+mn-ea"/>
                          <a:cs typeface="+mn-cs"/>
                        </a:rPr>
                        <a:t>Outlines recommendations such as the design of access ramps and walkways as well as on-site facilities, including toilets, showers and drinking fountains</a:t>
                      </a:r>
                      <a:endParaRPr lang="hu-HU" sz="20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877554940"/>
                  </a:ext>
                </a:extLst>
              </a:tr>
            </a:tbl>
          </a:graphicData>
        </a:graphic>
      </p:graphicFrame>
    </p:spTree>
    <p:extLst>
      <p:ext uri="{BB962C8B-B14F-4D97-AF65-F5344CB8AC3E}">
        <p14:creationId xmlns:p14="http://schemas.microsoft.com/office/powerpoint/2010/main" val="3131461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49EE0-90BB-6ED1-6DA4-9C22111D474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D63121F-5946-BC7F-6CFC-68B33433CB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D2703A01-C5D7-6FA5-DB37-D8F854F307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227C9DA-1650-6903-8F1B-4AB21632A8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CBD49FD-0A1B-E881-7635-27038739D4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4464832-2271-7872-CE09-ABB01BDDC4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3A97D10-3501-C172-2B69-178B4AEAD3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157394B-4125-3400-BFD4-D44A212577D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2F8A81E-973C-862E-92F0-DFD7AFBF6B8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5FD7BA6-F0D9-5D51-3684-9C59259D0612}"/>
              </a:ext>
            </a:extLst>
          </p:cNvPr>
          <p:cNvSpPr txBox="1">
            <a:spLocks/>
          </p:cNvSpPr>
          <p:nvPr/>
        </p:nvSpPr>
        <p:spPr>
          <a:xfrm>
            <a:off x="0" y="1295289"/>
            <a:ext cx="12192000" cy="4966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dirty="0">
                <a:latin typeface="+mn-lt"/>
              </a:rPr>
              <a:t>ISO standards helpful in reaching accessibility for everyone and everywhere</a:t>
            </a:r>
          </a:p>
        </p:txBody>
      </p:sp>
      <p:graphicFrame>
        <p:nvGraphicFramePr>
          <p:cNvPr id="15" name="Táblázat 14">
            <a:extLst>
              <a:ext uri="{FF2B5EF4-FFF2-40B4-BE49-F238E27FC236}">
                <a16:creationId xmlns:a16="http://schemas.microsoft.com/office/drawing/2014/main" id="{FACBC7EF-4B60-5C6E-BE02-8C488FE9C72F}"/>
              </a:ext>
            </a:extLst>
          </p:cNvPr>
          <p:cNvGraphicFramePr>
            <a:graphicFrameLocks noGrp="1"/>
          </p:cNvGraphicFramePr>
          <p:nvPr>
            <p:extLst>
              <p:ext uri="{D42A27DB-BD31-4B8C-83A1-F6EECF244321}">
                <p14:modId xmlns:p14="http://schemas.microsoft.com/office/powerpoint/2010/main" val="168141632"/>
              </p:ext>
            </p:extLst>
          </p:nvPr>
        </p:nvGraphicFramePr>
        <p:xfrm>
          <a:off x="205839" y="1961624"/>
          <a:ext cx="11780322" cy="3213100"/>
        </p:xfrm>
        <a:graphic>
          <a:graphicData uri="http://schemas.openxmlformats.org/drawingml/2006/table">
            <a:tbl>
              <a:tblPr firstRow="1" firstCol="1" bandRow="1">
                <a:tableStyleId>{5C22544A-7EE6-4342-B048-85BDC9FD1C3A}</a:tableStyleId>
              </a:tblPr>
              <a:tblGrid>
                <a:gridCol w="1603167">
                  <a:extLst>
                    <a:ext uri="{9D8B030D-6E8A-4147-A177-3AD203B41FA5}">
                      <a16:colId xmlns:a16="http://schemas.microsoft.com/office/drawing/2014/main" val="3226088309"/>
                    </a:ext>
                  </a:extLst>
                </a:gridCol>
                <a:gridCol w="4163169">
                  <a:extLst>
                    <a:ext uri="{9D8B030D-6E8A-4147-A177-3AD203B41FA5}">
                      <a16:colId xmlns:a16="http://schemas.microsoft.com/office/drawing/2014/main" val="3447423975"/>
                    </a:ext>
                  </a:extLst>
                </a:gridCol>
                <a:gridCol w="6013986">
                  <a:extLst>
                    <a:ext uri="{9D8B030D-6E8A-4147-A177-3AD203B41FA5}">
                      <a16:colId xmlns:a16="http://schemas.microsoft.com/office/drawing/2014/main" val="224505375"/>
                    </a:ext>
                  </a:extLst>
                </a:gridCol>
              </a:tblGrid>
              <a:tr h="0">
                <a:tc>
                  <a:txBody>
                    <a:bodyPr/>
                    <a:lstStyle/>
                    <a:p>
                      <a:pPr algn="l">
                        <a:lnSpc>
                          <a:spcPts val="2300"/>
                        </a:lnSpc>
                        <a:spcAft>
                          <a:spcPts val="0"/>
                        </a:spcAft>
                      </a:pPr>
                      <a:r>
                        <a:rPr lang="en-GB" sz="2000" kern="100" dirty="0">
                          <a:effectLst/>
                        </a:rPr>
                        <a:t>Step</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ts val="2300"/>
                        </a:lnSpc>
                        <a:spcAft>
                          <a:spcPts val="0"/>
                        </a:spcAft>
                      </a:pPr>
                      <a:r>
                        <a:rPr lang="en-GB" sz="2000" kern="100" dirty="0">
                          <a:effectLst/>
                        </a:rPr>
                        <a:t>Standard</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ts val="2300"/>
                        </a:lnSpc>
                        <a:spcAft>
                          <a:spcPts val="0"/>
                        </a:spcAft>
                      </a:pPr>
                      <a:r>
                        <a:rPr lang="en-GB" sz="2000" kern="100" dirty="0">
                          <a:effectLst/>
                        </a:rPr>
                        <a:t>Description </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19729161"/>
                  </a:ext>
                </a:extLst>
              </a:tr>
              <a:tr h="0">
                <a:tc>
                  <a:txBody>
                    <a:bodyPr/>
                    <a:lstStyle/>
                    <a:p>
                      <a:pPr marL="0" algn="l" defTabSz="914400" rtl="0" eaLnBrk="1" latinLnBrk="0" hangingPunct="1">
                        <a:lnSpc>
                          <a:spcPts val="2300"/>
                        </a:lnSpc>
                        <a:spcAft>
                          <a:spcPts val="0"/>
                        </a:spcAft>
                      </a:pPr>
                      <a:r>
                        <a:rPr lang="en-GB" sz="2000" b="1" kern="100" dirty="0">
                          <a:solidFill>
                            <a:schemeClr val="lt1"/>
                          </a:solidFill>
                          <a:effectLst/>
                          <a:latin typeface="+mn-lt"/>
                          <a:ea typeface="+mn-ea"/>
                          <a:cs typeface="+mn-cs"/>
                        </a:rPr>
                        <a:t>Tourism for all the senses</a:t>
                      </a:r>
                      <a:endParaRPr lang="hu-HU" sz="2000" b="1" kern="100" dirty="0">
                        <a:solidFill>
                          <a:schemeClr val="lt1"/>
                        </a:solidFill>
                        <a:effectLst/>
                        <a:latin typeface="+mn-lt"/>
                        <a:ea typeface="+mn-ea"/>
                        <a:cs typeface="+mn-cs"/>
                      </a:endParaRPr>
                    </a:p>
                  </a:txBody>
                  <a:tcPr marL="68580" marR="68580" marT="0" marB="0"/>
                </a:tc>
                <a:tc>
                  <a:txBody>
                    <a:bodyPr/>
                    <a:lstStyle/>
                    <a:p>
                      <a:pPr algn="l">
                        <a:lnSpc>
                          <a:spcPts val="2300"/>
                        </a:lnSpc>
                        <a:spcAft>
                          <a:spcPts val="0"/>
                        </a:spcAft>
                      </a:pPr>
                      <a:r>
                        <a:rPr lang="en-GB" sz="2000" kern="100" dirty="0">
                          <a:solidFill>
                            <a:schemeClr val="dk1"/>
                          </a:solidFill>
                          <a:effectLst/>
                          <a:latin typeface="+mn-lt"/>
                          <a:ea typeface="+mn-ea"/>
                          <a:cs typeface="+mn-cs"/>
                        </a:rPr>
                        <a:t>ISO 17409 </a:t>
                      </a:r>
                      <a:r>
                        <a:rPr lang="en-GB" sz="2000" i="1" kern="100" dirty="0">
                          <a:solidFill>
                            <a:schemeClr val="dk1"/>
                          </a:solidFill>
                          <a:effectLst/>
                          <a:latin typeface="+mn-lt"/>
                          <a:ea typeface="+mn-ea"/>
                          <a:cs typeface="+mn-cs"/>
                        </a:rPr>
                        <a:t>Accessible design – Application of braille on signage, equipment and appliances</a:t>
                      </a:r>
                      <a:endParaRPr lang="hu-HU" sz="2000" i="1" kern="10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ts val="2300"/>
                        </a:lnSpc>
                        <a:spcAft>
                          <a:spcPts val="0"/>
                        </a:spcAft>
                      </a:pPr>
                      <a:r>
                        <a:rPr lang="en-GB" sz="2000" kern="100">
                          <a:solidFill>
                            <a:schemeClr val="dk1"/>
                          </a:solidFill>
                          <a:effectLst/>
                          <a:latin typeface="+mn-lt"/>
                          <a:ea typeface="+mn-ea"/>
                          <a:cs typeface="+mn-cs"/>
                        </a:rPr>
                        <a:t>Enables visually impaired travellers to access information wherever they are</a:t>
                      </a:r>
                      <a:endParaRPr lang="hu-HU" sz="2000" kern="10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347838459"/>
                  </a:ext>
                </a:extLst>
              </a:tr>
              <a:tr h="240945">
                <a:tc>
                  <a:txBody>
                    <a:bodyPr/>
                    <a:lstStyle/>
                    <a:p>
                      <a:pPr marL="0" algn="l" defTabSz="914400" rtl="0" eaLnBrk="1" latinLnBrk="0" hangingPunct="1">
                        <a:lnSpc>
                          <a:spcPts val="2300"/>
                        </a:lnSpc>
                        <a:spcAft>
                          <a:spcPts val="0"/>
                        </a:spcAft>
                      </a:pPr>
                      <a:r>
                        <a:rPr lang="en-GB" sz="2000" b="1" kern="100">
                          <a:solidFill>
                            <a:schemeClr val="lt1"/>
                          </a:solidFill>
                          <a:effectLst/>
                          <a:latin typeface="+mn-lt"/>
                          <a:ea typeface="+mn-ea"/>
                          <a:cs typeface="+mn-cs"/>
                        </a:rPr>
                        <a:t> </a:t>
                      </a:r>
                      <a:endParaRPr lang="hu-HU" sz="2000" b="1" kern="100">
                        <a:solidFill>
                          <a:schemeClr val="lt1"/>
                        </a:solidFill>
                        <a:effectLst/>
                        <a:latin typeface="+mn-lt"/>
                        <a:ea typeface="+mn-ea"/>
                        <a:cs typeface="+mn-cs"/>
                      </a:endParaRPr>
                    </a:p>
                  </a:txBody>
                  <a:tcPr marL="68580" marR="68580" marT="0" marB="0"/>
                </a:tc>
                <a:tc>
                  <a:txBody>
                    <a:bodyPr/>
                    <a:lstStyle/>
                    <a:p>
                      <a:pPr algn="l">
                        <a:lnSpc>
                          <a:spcPts val="2300"/>
                        </a:lnSpc>
                        <a:spcAft>
                          <a:spcPts val="0"/>
                        </a:spcAft>
                      </a:pPr>
                      <a:r>
                        <a:rPr lang="en-GB" sz="2000" kern="100" dirty="0">
                          <a:solidFill>
                            <a:schemeClr val="dk1"/>
                          </a:solidFill>
                          <a:effectLst/>
                          <a:latin typeface="+mn-lt"/>
                          <a:ea typeface="+mn-ea"/>
                          <a:cs typeface="+mn-cs"/>
                        </a:rPr>
                        <a:t>ISO 23599 </a:t>
                      </a:r>
                      <a:r>
                        <a:rPr lang="en-GB" sz="2000" i="1" kern="100" dirty="0">
                          <a:solidFill>
                            <a:schemeClr val="dk1"/>
                          </a:solidFill>
                          <a:effectLst/>
                          <a:latin typeface="+mn-lt"/>
                          <a:ea typeface="+mn-ea"/>
                          <a:cs typeface="+mn-cs"/>
                        </a:rPr>
                        <a:t>Assistive products for blind and vision-impaired persons – Tactile walking surface indicators</a:t>
                      </a:r>
                      <a:endParaRPr lang="hu-HU" sz="2000" i="1" kern="10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ts val="2300"/>
                        </a:lnSpc>
                        <a:spcAft>
                          <a:spcPts val="0"/>
                        </a:spcAft>
                      </a:pPr>
                      <a:r>
                        <a:rPr lang="en-GB" sz="2000" kern="100" dirty="0">
                          <a:solidFill>
                            <a:schemeClr val="dk1"/>
                          </a:solidFill>
                          <a:effectLst/>
                          <a:latin typeface="+mn-lt"/>
                          <a:ea typeface="+mn-ea"/>
                          <a:cs typeface="+mn-cs"/>
                        </a:rPr>
                        <a:t>Helps in visiting new places more easily and safely </a:t>
                      </a:r>
                      <a:endParaRPr lang="hu-HU" sz="20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4263045131"/>
                  </a:ext>
                </a:extLst>
              </a:tr>
              <a:tr h="0">
                <a:tc>
                  <a:txBody>
                    <a:bodyPr/>
                    <a:lstStyle/>
                    <a:p>
                      <a:pPr marL="0" algn="l" defTabSz="914400" rtl="0" eaLnBrk="1" latinLnBrk="0" hangingPunct="1">
                        <a:lnSpc>
                          <a:spcPts val="2300"/>
                        </a:lnSpc>
                        <a:spcAft>
                          <a:spcPts val="0"/>
                        </a:spcAft>
                      </a:pPr>
                      <a:r>
                        <a:rPr lang="en-GB" sz="2000" b="1" kern="100" dirty="0">
                          <a:solidFill>
                            <a:schemeClr val="lt1"/>
                          </a:solidFill>
                          <a:effectLst/>
                          <a:latin typeface="+mn-lt"/>
                          <a:ea typeface="+mn-ea"/>
                          <a:cs typeface="+mn-cs"/>
                        </a:rPr>
                        <a:t>Accessibility in all standards</a:t>
                      </a:r>
                      <a:endParaRPr lang="hu-HU" sz="2000" b="1" kern="100" dirty="0">
                        <a:solidFill>
                          <a:schemeClr val="lt1"/>
                        </a:solidFill>
                        <a:effectLst/>
                        <a:latin typeface="+mn-lt"/>
                        <a:ea typeface="+mn-ea"/>
                        <a:cs typeface="+mn-cs"/>
                      </a:endParaRPr>
                    </a:p>
                  </a:txBody>
                  <a:tcPr marL="68580" marR="68580" marT="0" marB="0"/>
                </a:tc>
                <a:tc>
                  <a:txBody>
                    <a:bodyPr/>
                    <a:lstStyle/>
                    <a:p>
                      <a:pPr algn="l">
                        <a:lnSpc>
                          <a:spcPts val="2300"/>
                        </a:lnSpc>
                        <a:spcAft>
                          <a:spcPts val="0"/>
                        </a:spcAft>
                      </a:pPr>
                      <a:r>
                        <a:rPr lang="en-GB" sz="2000" kern="100" dirty="0">
                          <a:solidFill>
                            <a:schemeClr val="dk1"/>
                          </a:solidFill>
                          <a:effectLst/>
                          <a:latin typeface="+mn-lt"/>
                          <a:ea typeface="+mn-ea"/>
                          <a:cs typeface="+mn-cs"/>
                        </a:rPr>
                        <a:t>ISO/IEC Guide 71 </a:t>
                      </a:r>
                      <a:r>
                        <a:rPr lang="en-GB" sz="2000" i="1" kern="100" dirty="0">
                          <a:solidFill>
                            <a:schemeClr val="dk1"/>
                          </a:solidFill>
                          <a:effectLst/>
                          <a:latin typeface="+mn-lt"/>
                          <a:ea typeface="+mn-ea"/>
                          <a:cs typeface="+mn-cs"/>
                        </a:rPr>
                        <a:t>Guide for addressing accessibility in standards</a:t>
                      </a:r>
                      <a:endParaRPr lang="hu-HU" sz="2000" i="1" kern="10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ts val="2300"/>
                        </a:lnSpc>
                        <a:spcAft>
                          <a:spcPts val="0"/>
                        </a:spcAft>
                      </a:pPr>
                      <a:r>
                        <a:rPr lang="en-GB" sz="2000" kern="100" dirty="0">
                          <a:solidFill>
                            <a:schemeClr val="dk1"/>
                          </a:solidFill>
                          <a:effectLst/>
                          <a:latin typeface="+mn-lt"/>
                          <a:ea typeface="+mn-ea"/>
                          <a:cs typeface="+mn-cs"/>
                        </a:rPr>
                        <a:t>Recommends that ISO technical committees consider the needs and challenges of people with disabilities when developing standards, especially those related to systems that people use, interact with or need to access</a:t>
                      </a:r>
                      <a:endParaRPr lang="hu-HU" sz="20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877554940"/>
                  </a:ext>
                </a:extLst>
              </a:tr>
            </a:tbl>
          </a:graphicData>
        </a:graphic>
      </p:graphicFrame>
    </p:spTree>
    <p:extLst>
      <p:ext uri="{BB962C8B-B14F-4D97-AF65-F5344CB8AC3E}">
        <p14:creationId xmlns:p14="http://schemas.microsoft.com/office/powerpoint/2010/main" val="2754262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3BCAD-F835-C0E2-9331-7B2D82E10BA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B7E4529-4793-6FB5-1CB3-8C4F463C59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1C93243-9CCA-291C-0FC2-066D3210ED48}"/>
              </a:ext>
            </a:extLst>
          </p:cNvPr>
          <p:cNvSpPr>
            <a:spLocks noGrp="1"/>
          </p:cNvSpPr>
          <p:nvPr>
            <p:ph type="ctrTitle"/>
          </p:nvPr>
        </p:nvSpPr>
        <p:spPr>
          <a:xfrm>
            <a:off x="164276" y="1518803"/>
            <a:ext cx="11863447" cy="3753548"/>
          </a:xfrm>
        </p:spPr>
        <p:txBody>
          <a:bodyPr>
            <a:noAutofit/>
          </a:bodyPr>
          <a:lstStyle/>
          <a:p>
            <a:pPr algn="l">
              <a:lnSpc>
                <a:spcPts val="2400"/>
              </a:lnSpc>
            </a:pPr>
            <a:r>
              <a:rPr lang="en-GB" sz="2000" kern="100" dirty="0">
                <a:effectLst/>
                <a:latin typeface="Calibri" panose="020F0502020204030204" pitchFamily="34" charset="0"/>
                <a:ea typeface="Calibri" panose="020F0502020204030204" pitchFamily="34" charset="0"/>
                <a:cs typeface="Calibri" panose="020F0502020204030204" pitchFamily="34" charset="0"/>
              </a:rPr>
              <a:t>From the perspective of service providers, the ISO Standard 21902 provides them with tools to (UNWTO, n.d.)</a:t>
            </a:r>
            <a:br>
              <a:rPr lang="en-GB" sz="2000" kern="100" dirty="0">
                <a:effectLst/>
                <a:latin typeface="Calibri" panose="020F0502020204030204" pitchFamily="34" charset="0"/>
                <a:ea typeface="Calibri" panose="020F0502020204030204" pitchFamily="34" charset="0"/>
                <a:cs typeface="Calibri" panose="020F0502020204030204" pitchFamily="34" charset="0"/>
              </a:rPr>
            </a:br>
            <a:r>
              <a:rPr lang="hu-HU" sz="2000" kern="100" dirty="0">
                <a:effectLst/>
                <a:latin typeface="Calibri" panose="020F0502020204030204" pitchFamily="34" charset="0"/>
                <a:ea typeface="Calibri" panose="020F0502020204030204" pitchFamily="34" charset="0"/>
                <a:cs typeface="Calibri" panose="020F0502020204030204" pitchFamily="34" charset="0"/>
              </a:rPr>
              <a:t>– </a:t>
            </a:r>
            <a:r>
              <a:rPr lang="en-GB" sz="2000" kern="100" dirty="0">
                <a:effectLst/>
                <a:latin typeface="Calibri" panose="020F0502020204030204" pitchFamily="34" charset="0"/>
                <a:ea typeface="Calibri" panose="020F0502020204030204" pitchFamily="34" charset="0"/>
                <a:cs typeface="Calibri" panose="020F0502020204030204" pitchFamily="34" charset="0"/>
              </a:rPr>
              <a:t>eliminate all kinds of access barriers for tourists and locals;</a:t>
            </a:r>
            <a:br>
              <a:rPr lang="en-GB" sz="2000" kern="100" dirty="0">
                <a:effectLst/>
                <a:latin typeface="Calibri" panose="020F0502020204030204" pitchFamily="34" charset="0"/>
                <a:ea typeface="Calibri" panose="020F0502020204030204" pitchFamily="34" charset="0"/>
                <a:cs typeface="Arial" panose="020B0604020202020204" pitchFamily="34" charset="0"/>
              </a:rPr>
            </a:br>
            <a:r>
              <a:rPr lang="hu-HU" sz="2000" kern="100" dirty="0">
                <a:effectLst/>
                <a:latin typeface="Calibri" panose="020F0502020204030204" pitchFamily="34" charset="0"/>
                <a:ea typeface="Calibri" panose="020F0502020204030204" pitchFamily="34" charset="0"/>
                <a:cs typeface="Calibri" panose="020F0502020204030204" pitchFamily="34" charset="0"/>
              </a:rPr>
              <a:t>– </a:t>
            </a:r>
            <a:r>
              <a:rPr lang="en-GB" sz="2000" kern="100" dirty="0">
                <a:effectLst/>
                <a:latin typeface="Calibri" panose="020F0502020204030204" pitchFamily="34" charset="0"/>
                <a:ea typeface="Calibri" panose="020F0502020204030204" pitchFamily="34" charset="0"/>
                <a:cs typeface="Calibri" panose="020F0502020204030204" pitchFamily="34" charset="0"/>
              </a:rPr>
              <a:t>ensure the integrity of the tourism value chain;</a:t>
            </a:r>
            <a:br>
              <a:rPr lang="en-GB" sz="2000" kern="100" dirty="0">
                <a:effectLst/>
                <a:latin typeface="Calibri" panose="020F0502020204030204" pitchFamily="34" charset="0"/>
                <a:ea typeface="Calibri" panose="020F0502020204030204" pitchFamily="34" charset="0"/>
                <a:cs typeface="Arial" panose="020B0604020202020204" pitchFamily="34" charset="0"/>
              </a:rPr>
            </a:br>
            <a:r>
              <a:rPr lang="hu-HU" sz="2000" kern="100" dirty="0">
                <a:effectLst/>
                <a:latin typeface="Calibri" panose="020F0502020204030204" pitchFamily="34" charset="0"/>
                <a:ea typeface="Calibri" panose="020F0502020204030204" pitchFamily="34" charset="0"/>
                <a:cs typeface="Calibri" panose="020F0502020204030204" pitchFamily="34" charset="0"/>
              </a:rPr>
              <a:t>– </a:t>
            </a:r>
            <a:r>
              <a:rPr lang="en-GB" sz="2000" kern="100" dirty="0">
                <a:effectLst/>
                <a:latin typeface="Calibri" panose="020F0502020204030204" pitchFamily="34" charset="0"/>
                <a:ea typeface="Calibri" panose="020F0502020204030204" pitchFamily="34" charset="0"/>
                <a:cs typeface="Calibri" panose="020F0502020204030204" pitchFamily="34" charset="0"/>
              </a:rPr>
              <a:t>raise awareness among the general public;</a:t>
            </a:r>
            <a:br>
              <a:rPr lang="en-GB" sz="2000" kern="100" dirty="0">
                <a:effectLst/>
                <a:latin typeface="Calibri" panose="020F0502020204030204" pitchFamily="34" charset="0"/>
                <a:ea typeface="Calibri" panose="020F0502020204030204" pitchFamily="34" charset="0"/>
                <a:cs typeface="Arial" panose="020B0604020202020204" pitchFamily="34" charset="0"/>
              </a:rPr>
            </a:br>
            <a:r>
              <a:rPr lang="hu-HU" sz="2000" kern="100" dirty="0">
                <a:effectLst/>
                <a:latin typeface="Calibri" panose="020F0502020204030204" pitchFamily="34" charset="0"/>
                <a:ea typeface="Calibri" panose="020F0502020204030204" pitchFamily="34" charset="0"/>
                <a:cs typeface="Calibri" panose="020F0502020204030204" pitchFamily="34" charset="0"/>
              </a:rPr>
              <a:t>– </a:t>
            </a:r>
            <a:r>
              <a:rPr lang="en-GB" sz="2000" kern="100" dirty="0">
                <a:effectLst/>
                <a:latin typeface="Calibri" panose="020F0502020204030204" pitchFamily="34" charset="0"/>
                <a:ea typeface="Calibri" panose="020F0502020204030204" pitchFamily="34" charset="0"/>
                <a:cs typeface="Calibri" panose="020F0502020204030204" pitchFamily="34" charset="0"/>
              </a:rPr>
              <a:t>train tourism official and professionals;</a:t>
            </a:r>
            <a:br>
              <a:rPr lang="en-GB" sz="2000" kern="100" dirty="0">
                <a:effectLst/>
                <a:latin typeface="Calibri" panose="020F0502020204030204" pitchFamily="34" charset="0"/>
                <a:ea typeface="Calibri" panose="020F0502020204030204" pitchFamily="34" charset="0"/>
                <a:cs typeface="Arial" panose="020B0604020202020204" pitchFamily="34" charset="0"/>
              </a:rPr>
            </a:br>
            <a:r>
              <a:rPr lang="hu-HU" sz="2000" kern="100" dirty="0">
                <a:effectLst/>
                <a:latin typeface="Calibri" panose="020F0502020204030204" pitchFamily="34" charset="0"/>
                <a:ea typeface="Calibri" panose="020F0502020204030204" pitchFamily="34" charset="0"/>
                <a:cs typeface="Calibri" panose="020F0502020204030204" pitchFamily="34" charset="0"/>
              </a:rPr>
              <a:t>– </a:t>
            </a:r>
            <a:r>
              <a:rPr lang="en-GB" sz="2000" kern="100" dirty="0">
                <a:effectLst/>
                <a:latin typeface="Calibri" panose="020F0502020204030204" pitchFamily="34" charset="0"/>
                <a:ea typeface="Calibri" panose="020F0502020204030204" pitchFamily="34" charset="0"/>
                <a:cs typeface="Calibri" panose="020F0502020204030204" pitchFamily="34" charset="0"/>
              </a:rPr>
              <a:t>analyse the offerings of competitors and understand the market;</a:t>
            </a:r>
            <a:br>
              <a:rPr lang="en-GB" sz="2000" kern="100" dirty="0">
                <a:effectLst/>
                <a:latin typeface="Calibri" panose="020F0502020204030204" pitchFamily="34" charset="0"/>
                <a:ea typeface="Calibri" panose="020F0502020204030204" pitchFamily="34" charset="0"/>
                <a:cs typeface="Arial" panose="020B0604020202020204" pitchFamily="34" charset="0"/>
              </a:rPr>
            </a:br>
            <a:r>
              <a:rPr lang="hu-HU" sz="2000" kern="100" dirty="0">
                <a:effectLst/>
                <a:latin typeface="Calibri" panose="020F0502020204030204" pitchFamily="34" charset="0"/>
                <a:ea typeface="Calibri" panose="020F0502020204030204" pitchFamily="34" charset="0"/>
                <a:cs typeface="Calibri" panose="020F0502020204030204" pitchFamily="34" charset="0"/>
              </a:rPr>
              <a:t>– </a:t>
            </a:r>
            <a:r>
              <a:rPr lang="en-GB" sz="2000" kern="100" dirty="0">
                <a:effectLst/>
                <a:latin typeface="Calibri" panose="020F0502020204030204" pitchFamily="34" charset="0"/>
                <a:ea typeface="Calibri" panose="020F0502020204030204" pitchFamily="34" charset="0"/>
                <a:cs typeface="Calibri" panose="020F0502020204030204" pitchFamily="34" charset="0"/>
              </a:rPr>
              <a:t>gain knowledge on the benefits and business opportunities that accessible tourism entails;</a:t>
            </a:r>
            <a:br>
              <a:rPr lang="en-GB" sz="2000" kern="100" dirty="0">
                <a:effectLst/>
                <a:latin typeface="Calibri" panose="020F0502020204030204" pitchFamily="34" charset="0"/>
                <a:ea typeface="Calibri" panose="020F0502020204030204" pitchFamily="34" charset="0"/>
                <a:cs typeface="Arial" panose="020B0604020202020204" pitchFamily="34" charset="0"/>
              </a:rPr>
            </a:br>
            <a:r>
              <a:rPr lang="hu-HU" sz="2000" kern="100" dirty="0">
                <a:effectLst/>
                <a:latin typeface="Calibri" panose="020F0502020204030204" pitchFamily="34" charset="0"/>
                <a:ea typeface="Calibri" panose="020F0502020204030204" pitchFamily="34" charset="0"/>
                <a:cs typeface="Calibri" panose="020F0502020204030204" pitchFamily="34" charset="0"/>
              </a:rPr>
              <a:t>– </a:t>
            </a:r>
            <a:r>
              <a:rPr lang="en-GB" sz="2000" kern="100" dirty="0">
                <a:effectLst/>
                <a:latin typeface="Calibri" panose="020F0502020204030204" pitchFamily="34" charset="0"/>
                <a:ea typeface="Calibri" panose="020F0502020204030204" pitchFamily="34" charset="0"/>
                <a:cs typeface="Calibri" panose="020F0502020204030204" pitchFamily="34" charset="0"/>
              </a:rPr>
              <a:t>optimise customer service at tourist information centres;</a:t>
            </a:r>
            <a:br>
              <a:rPr lang="en-GB" sz="2000" kern="100" dirty="0">
                <a:effectLst/>
                <a:latin typeface="Calibri" panose="020F0502020204030204" pitchFamily="34" charset="0"/>
                <a:ea typeface="Calibri" panose="020F0502020204030204" pitchFamily="34" charset="0"/>
                <a:cs typeface="Arial" panose="020B0604020202020204" pitchFamily="34" charset="0"/>
              </a:rPr>
            </a:br>
            <a:r>
              <a:rPr lang="hu-HU" sz="2000" kern="100" dirty="0">
                <a:effectLst/>
                <a:latin typeface="Calibri" panose="020F0502020204030204" pitchFamily="34" charset="0"/>
                <a:ea typeface="Calibri" panose="020F0502020204030204" pitchFamily="34" charset="0"/>
                <a:cs typeface="Calibri" panose="020F0502020204030204" pitchFamily="34" charset="0"/>
              </a:rPr>
              <a:t>– </a:t>
            </a:r>
            <a:r>
              <a:rPr lang="en-GB" sz="2000" kern="100" dirty="0">
                <a:effectLst/>
                <a:latin typeface="Calibri" panose="020F0502020204030204" pitchFamily="34" charset="0"/>
                <a:ea typeface="Calibri" panose="020F0502020204030204" pitchFamily="34" charset="0"/>
                <a:cs typeface="Calibri" panose="020F0502020204030204" pitchFamily="34" charset="0"/>
              </a:rPr>
              <a:t>improve product design, marketing and promotion;</a:t>
            </a:r>
            <a:br>
              <a:rPr lang="en-GB" sz="2000" kern="100" dirty="0">
                <a:effectLst/>
                <a:latin typeface="Calibri" panose="020F0502020204030204" pitchFamily="34" charset="0"/>
                <a:ea typeface="Calibri" panose="020F0502020204030204" pitchFamily="34" charset="0"/>
                <a:cs typeface="Arial" panose="020B0604020202020204" pitchFamily="34" charset="0"/>
              </a:rPr>
            </a:br>
            <a:r>
              <a:rPr lang="hu-HU" sz="2000" kern="100" dirty="0">
                <a:effectLst/>
                <a:latin typeface="Calibri" panose="020F0502020204030204" pitchFamily="34" charset="0"/>
                <a:ea typeface="Calibri" panose="020F0502020204030204" pitchFamily="34" charset="0"/>
                <a:cs typeface="Calibri" panose="020F0502020204030204" pitchFamily="34" charset="0"/>
              </a:rPr>
              <a:t>– </a:t>
            </a:r>
            <a:r>
              <a:rPr lang="en-GB" sz="2000" kern="100" dirty="0">
                <a:effectLst/>
                <a:latin typeface="Calibri" panose="020F0502020204030204" pitchFamily="34" charset="0"/>
                <a:ea typeface="Calibri" panose="020F0502020204030204" pitchFamily="34" charset="0"/>
                <a:cs typeface="Calibri" panose="020F0502020204030204" pitchFamily="34" charset="0"/>
              </a:rPr>
              <a:t>deliver quality accessible experiences;</a:t>
            </a:r>
            <a:br>
              <a:rPr lang="en-GB" sz="2000" kern="100" dirty="0">
                <a:effectLst/>
                <a:latin typeface="Calibri" panose="020F0502020204030204" pitchFamily="34" charset="0"/>
                <a:ea typeface="Calibri" panose="020F0502020204030204" pitchFamily="34" charset="0"/>
                <a:cs typeface="Arial" panose="020B0604020202020204" pitchFamily="34" charset="0"/>
              </a:rPr>
            </a:br>
            <a:r>
              <a:rPr lang="hu-HU" sz="2000" kern="100" dirty="0">
                <a:effectLst/>
                <a:latin typeface="Calibri" panose="020F0502020204030204" pitchFamily="34" charset="0"/>
                <a:ea typeface="Calibri" panose="020F0502020204030204" pitchFamily="34" charset="0"/>
                <a:cs typeface="Calibri" panose="020F0502020204030204" pitchFamily="34" charset="0"/>
              </a:rPr>
              <a:t>– </a:t>
            </a:r>
            <a:r>
              <a:rPr lang="en-GB" sz="2000" kern="100" dirty="0">
                <a:effectLst/>
                <a:latin typeface="Calibri" panose="020F0502020204030204" pitchFamily="34" charset="0"/>
                <a:ea typeface="Calibri" panose="020F0502020204030204" pitchFamily="34" charset="0"/>
                <a:cs typeface="Calibri" panose="020F0502020204030204" pitchFamily="34" charset="0"/>
              </a:rPr>
              <a:t>design economic and fiscal incentives for companies to implement accessibility;</a:t>
            </a:r>
            <a:br>
              <a:rPr lang="en-GB" sz="2000" kern="100" dirty="0">
                <a:effectLst/>
                <a:latin typeface="Calibri" panose="020F0502020204030204" pitchFamily="34" charset="0"/>
                <a:ea typeface="Calibri" panose="020F0502020204030204" pitchFamily="34" charset="0"/>
                <a:cs typeface="Arial" panose="020B0604020202020204" pitchFamily="34" charset="0"/>
              </a:rPr>
            </a:br>
            <a:r>
              <a:rPr lang="hu-HU" sz="2000" kern="100" dirty="0">
                <a:effectLst/>
                <a:latin typeface="Calibri" panose="020F0502020204030204" pitchFamily="34" charset="0"/>
                <a:ea typeface="Calibri" panose="020F0502020204030204" pitchFamily="34" charset="0"/>
                <a:cs typeface="Calibri" panose="020F0502020204030204" pitchFamily="34" charset="0"/>
              </a:rPr>
              <a:t>– </a:t>
            </a:r>
            <a:r>
              <a:rPr lang="en-GB" sz="2000" kern="100" dirty="0">
                <a:effectLst/>
                <a:latin typeface="Calibri" panose="020F0502020204030204" pitchFamily="34" charset="0"/>
                <a:ea typeface="Calibri" panose="020F0502020204030204" pitchFamily="34" charset="0"/>
                <a:cs typeface="Calibri" panose="020F0502020204030204" pitchFamily="34" charset="0"/>
              </a:rPr>
              <a:t>save on costs for improvements in coordination by including accessibility in the planning stage</a:t>
            </a:r>
            <a:endParaRPr lang="en-GB" sz="20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D1EAAF8C-B130-5B84-FEEB-801AE13CBF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30D5C76-3D6A-D4D1-AA29-026165F97D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7BA811F-B024-CFC8-21DC-45CE6477E2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137DF2D-8C14-52C8-06AC-9E7CE0CE756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AB9DCF4-E24F-56B2-9D44-7D813590C78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4B5B243-38BC-E934-EA1C-F763938EBCD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B63CE01-9522-CFF4-5A12-98EE9DB1B1C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A05A7BE-9896-8BAF-8B81-D8D8460C5AEE}"/>
              </a:ext>
            </a:extLst>
          </p:cNvPr>
          <p:cNvSpPr txBox="1">
            <a:spLocks/>
          </p:cNvSpPr>
          <p:nvPr/>
        </p:nvSpPr>
        <p:spPr>
          <a:xfrm>
            <a:off x="6391568" y="834952"/>
            <a:ext cx="5685635" cy="798472"/>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ISO Standard 21902 certification system</a:t>
            </a:r>
          </a:p>
        </p:txBody>
      </p:sp>
    </p:spTree>
    <p:extLst>
      <p:ext uri="{BB962C8B-B14F-4D97-AF65-F5344CB8AC3E}">
        <p14:creationId xmlns:p14="http://schemas.microsoft.com/office/powerpoint/2010/main" val="2589816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0A815-765A-7451-31DF-572927BE548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EC3C98E-4D8A-4E9C-2129-0EB346BE48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D9EE589-928A-CB22-9C0F-ACD0BD853192}"/>
              </a:ext>
            </a:extLst>
          </p:cNvPr>
          <p:cNvSpPr>
            <a:spLocks noGrp="1"/>
          </p:cNvSpPr>
          <p:nvPr>
            <p:ph type="ctrTitle"/>
          </p:nvPr>
        </p:nvSpPr>
        <p:spPr>
          <a:xfrm>
            <a:off x="318479" y="2413272"/>
            <a:ext cx="11206083" cy="2309935"/>
          </a:xfrm>
        </p:spPr>
        <p:txBody>
          <a:bodyPr>
            <a:noAutofit/>
          </a:bodyPr>
          <a:lstStyle/>
          <a:p>
            <a:pPr algn="l">
              <a:lnSpc>
                <a:spcPts val="2800"/>
              </a:lnSpc>
            </a:pPr>
            <a:r>
              <a:rPr lang="en-GB" sz="2600" kern="100" dirty="0">
                <a:effectLst/>
                <a:latin typeface="Calibri" panose="020F0502020204030204" pitchFamily="34" charset="0"/>
                <a:ea typeface="Calibri" panose="020F0502020204030204" pitchFamily="34" charset="0"/>
                <a:cs typeface="Calibri" panose="020F0502020204030204" pitchFamily="34" charset="0"/>
              </a:rPr>
              <a:t>There are several areas in which public administrations and/or tourism destinations should engage in the development of accessible tourism standards – awareness raising and training, planning, accessibility management, research and innovation, legislation and standardisation, investment, product development, information provision, monitoring and evaluation, dissemination of success stories and ongoing consultation (UNWTO, n.d</a:t>
            </a:r>
            <a:r>
              <a:rPr lang="en-GB" sz="2600" kern="100" dirty="0">
                <a:latin typeface="Calibri" panose="020F0502020204030204" pitchFamily="34" charset="0"/>
                <a:ea typeface="Calibri" panose="020F0502020204030204" pitchFamily="34" charset="0"/>
                <a:cs typeface="Calibri" panose="020F0502020204030204" pitchFamily="34" charset="0"/>
              </a:rPr>
              <a:t>.</a:t>
            </a:r>
            <a:r>
              <a:rPr lang="en-GB" sz="2600" kern="100" dirty="0">
                <a:effectLst/>
                <a:latin typeface="Calibri" panose="020F0502020204030204" pitchFamily="34" charset="0"/>
                <a:ea typeface="Calibri" panose="020F0502020204030204" pitchFamily="34" charset="0"/>
                <a:cs typeface="Calibri" panose="020F0502020204030204" pitchFamily="34" charset="0"/>
              </a:rPr>
              <a:t>)</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EF0DAEEE-F5E3-8D59-1F0C-23D469DCA5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2175DEF-FA24-3EE3-3762-3790CD864A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F09E5F0-1E75-2F2C-A62C-0431DDC008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68883B3-CDEE-F3B9-712D-E53AEBCF29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04A433C-B816-ACFF-31C2-350075099F8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93FF9FB-A658-5B0D-791A-F075E63697C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A76F49E-C8CF-293A-79B7-0961C8AF0FF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9EEA51F-D2F8-9C38-DBAE-482BA1C57F69}"/>
              </a:ext>
            </a:extLst>
          </p:cNvPr>
          <p:cNvSpPr txBox="1">
            <a:spLocks/>
          </p:cNvSpPr>
          <p:nvPr/>
        </p:nvSpPr>
        <p:spPr>
          <a:xfrm>
            <a:off x="620860" y="1274760"/>
            <a:ext cx="11131136"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ISO Standard 21902 certification system</a:t>
            </a:r>
          </a:p>
        </p:txBody>
      </p:sp>
    </p:spTree>
    <p:extLst>
      <p:ext uri="{BB962C8B-B14F-4D97-AF65-F5344CB8AC3E}">
        <p14:creationId xmlns:p14="http://schemas.microsoft.com/office/powerpoint/2010/main" val="3412213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C97CD-B0FE-6DDD-AD93-B465EABC9FC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5A9AD94-5723-FD3E-DD4C-3A49D91A1F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848A729-9084-731C-E869-0788A47AC2EE}"/>
              </a:ext>
            </a:extLst>
          </p:cNvPr>
          <p:cNvSpPr>
            <a:spLocks noGrp="1"/>
          </p:cNvSpPr>
          <p:nvPr>
            <p:ph type="ctrTitle"/>
          </p:nvPr>
        </p:nvSpPr>
        <p:spPr>
          <a:xfrm>
            <a:off x="393134" y="2261289"/>
            <a:ext cx="11384081" cy="2869795"/>
          </a:xfrm>
        </p:spPr>
        <p:txBody>
          <a:bodyPr>
            <a:noAutofit/>
          </a:bodyPr>
          <a:lstStyle/>
          <a:p>
            <a:pPr algn="l">
              <a:lnSpc>
                <a:spcPct val="100000"/>
              </a:lnSpc>
            </a:pPr>
            <a:r>
              <a:rPr lang="en-GB" sz="2600" kern="100" dirty="0">
                <a:effectLst/>
                <a:latin typeface="Calibri" panose="020F0502020204030204" pitchFamily="34" charset="0"/>
                <a:ea typeface="Calibri" panose="020F0502020204030204" pitchFamily="34" charset="0"/>
              </a:rPr>
              <a:t>Belgian Accessibility Office, </a:t>
            </a:r>
            <a:r>
              <a:rPr lang="en-GB" sz="2600" kern="100" dirty="0" err="1">
                <a:effectLst/>
                <a:latin typeface="Calibri" panose="020F0502020204030204" pitchFamily="34" charset="0"/>
                <a:ea typeface="Calibri" panose="020F0502020204030204" pitchFamily="34" charset="0"/>
              </a:rPr>
              <a:t>Toegangelijkheidsbureau</a:t>
            </a:r>
            <a:r>
              <a:rPr lang="en-GB" sz="2600" kern="100" dirty="0">
                <a:effectLst/>
                <a:latin typeface="Calibri" panose="020F0502020204030204" pitchFamily="34" charset="0"/>
                <a:ea typeface="Calibri" panose="020F0502020204030204" pitchFamily="34" charset="0"/>
              </a:rPr>
              <a:t> (TGB): “The Accessible Tourism Destination Certification Programme (ATDCP) is based on a comprehensive audit of the Destination Management Organisation’s accessible tourism measures, infrastructure, transport, services and visitor information and includes assessments of the accessibility of the outdoor environment, accommodation, attractions, activities and services for visitors, including people with disabilities, older people and families with young children“ (ENAT, 2011)</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707BF833-A348-806C-8CC5-D56EB43466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59DAB2A-6CD1-05BA-F075-92708F196C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533003B-1F01-43CB-A0F9-4F71B43AA2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932297B-5EBE-7216-AF60-A9A858FCCA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70720E9-237E-C540-3728-55B8242F7AB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BE69D2B-0DA2-3C3E-75E7-C049521EBB9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A393432-3D0F-3AB6-0EF4-E81AEFB5FFF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6242A01-44F1-60EB-4C95-6C37EB7E24A1}"/>
              </a:ext>
            </a:extLst>
          </p:cNvPr>
          <p:cNvSpPr txBox="1">
            <a:spLocks/>
          </p:cNvSpPr>
          <p:nvPr/>
        </p:nvSpPr>
        <p:spPr>
          <a:xfrm>
            <a:off x="620860" y="1274760"/>
            <a:ext cx="11131136"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Belgian Accessibility Office certification system</a:t>
            </a:r>
          </a:p>
        </p:txBody>
      </p:sp>
    </p:spTree>
    <p:extLst>
      <p:ext uri="{BB962C8B-B14F-4D97-AF65-F5344CB8AC3E}">
        <p14:creationId xmlns:p14="http://schemas.microsoft.com/office/powerpoint/2010/main" val="2695974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8B4F9-3639-E775-197C-75B6CC99850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D9F6273-521C-6C03-216E-BC90676A42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C5B4ADA-1BFA-D8E1-C1C6-46AAF0EAF10C}"/>
              </a:ext>
            </a:extLst>
          </p:cNvPr>
          <p:cNvSpPr>
            <a:spLocks noGrp="1"/>
          </p:cNvSpPr>
          <p:nvPr>
            <p:ph type="ctrTitle"/>
          </p:nvPr>
        </p:nvSpPr>
        <p:spPr>
          <a:xfrm>
            <a:off x="205839" y="2037508"/>
            <a:ext cx="11780321" cy="3166178"/>
          </a:xfrm>
        </p:spPr>
        <p:txBody>
          <a:bodyPr>
            <a:noAutofit/>
          </a:bodyPr>
          <a:lstStyle/>
          <a:p>
            <a:pPr algn="l">
              <a:lnSpc>
                <a:spcPts val="2700"/>
              </a:lnSpc>
            </a:pPr>
            <a:r>
              <a:rPr lang="en-GB" sz="2600" kern="100" dirty="0">
                <a:latin typeface="Calibri" panose="020F0502020204030204" pitchFamily="34" charset="0"/>
              </a:rPr>
              <a:t>Physical accessibility highly depends upon Universal Design (UD): design to meet the needs of all people who wish to use it. This is not a special requirement that only benefits a minority of the population; when an environment is accessible, usable, comfortable and pleasant to use, everyone benefits. By considering everyone’s different needs and abilities throughout the design process, universal design creates digital and built environments, services and systems that meet people’s needs (Centre for Excellence in Universal Design, n.d.)</a:t>
            </a:r>
            <a:br>
              <a:rPr lang="en-GB" sz="2600" kern="100" dirty="0">
                <a:latin typeface="Calibri" panose="020F0502020204030204" pitchFamily="34" charset="0"/>
              </a:rPr>
            </a:br>
            <a:r>
              <a:rPr lang="en-GB" sz="2600" kern="100" dirty="0">
                <a:latin typeface="Calibri" panose="020F0502020204030204" pitchFamily="34" charset="0"/>
              </a:rPr>
              <a:t>In order to facilitate such design, there are several suggestions how environments can become more accessible</a:t>
            </a:r>
          </a:p>
        </p:txBody>
      </p:sp>
      <p:pic>
        <p:nvPicPr>
          <p:cNvPr id="5" name="Kép 4">
            <a:extLst>
              <a:ext uri="{FF2B5EF4-FFF2-40B4-BE49-F238E27FC236}">
                <a16:creationId xmlns:a16="http://schemas.microsoft.com/office/drawing/2014/main" id="{3FAE4FBA-BEBB-F8A3-FBD6-E456D425F6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E284A6F-017B-44CA-AA94-DF6033D15A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4296407-CC4A-F7E6-1DA2-5198AA3964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E21EE60-14E8-DD00-D220-953496E0971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3F19340-BFC4-CC30-42F8-F2F20D5FD30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BBB1925-0BB1-FEA4-2AAD-1E44019AB88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58E4991-6892-CE70-EA50-370825007D8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6AD9AC2-FCF4-F540-0190-BF8360EF913F}"/>
              </a:ext>
            </a:extLst>
          </p:cNvPr>
          <p:cNvSpPr txBox="1">
            <a:spLocks/>
          </p:cNvSpPr>
          <p:nvPr/>
        </p:nvSpPr>
        <p:spPr>
          <a:xfrm>
            <a:off x="205839" y="1086878"/>
            <a:ext cx="11631044"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 physical accessibility </a:t>
            </a:r>
          </a:p>
        </p:txBody>
      </p:sp>
    </p:spTree>
    <p:extLst>
      <p:ext uri="{BB962C8B-B14F-4D97-AF65-F5344CB8AC3E}">
        <p14:creationId xmlns:p14="http://schemas.microsoft.com/office/powerpoint/2010/main" val="3629087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42A02-1C1E-3F91-0A1F-2400C95315F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38F08D9-F126-C1C9-DD84-E99D1E7FCB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F620AF9-9A14-E66D-11E8-6FE276A7EBED}"/>
              </a:ext>
            </a:extLst>
          </p:cNvPr>
          <p:cNvSpPr>
            <a:spLocks noGrp="1"/>
          </p:cNvSpPr>
          <p:nvPr>
            <p:ph type="ctrTitle"/>
          </p:nvPr>
        </p:nvSpPr>
        <p:spPr>
          <a:xfrm>
            <a:off x="329943" y="1919279"/>
            <a:ext cx="11206083" cy="3192317"/>
          </a:xfrm>
        </p:spPr>
        <p:txBody>
          <a:bodyPr>
            <a:noAutofit/>
          </a:bodyPr>
          <a:lstStyle/>
          <a:p>
            <a:pPr marL="342900" lvl="0" indent="-342900" algn="l">
              <a:lnSpc>
                <a:spcPct val="100000"/>
              </a:lnSpc>
            </a:pPr>
            <a:r>
              <a:rPr lang="en-GB" sz="2600" kern="100" dirty="0">
                <a:effectLst/>
                <a:latin typeface="Calibri" panose="020F0502020204030204" pitchFamily="34" charset="0"/>
                <a:ea typeface="Calibri" panose="020F0502020204030204" pitchFamily="34" charset="0"/>
              </a:rPr>
              <a:t>Suggestions on how environments can become more accessible:</a:t>
            </a:r>
            <a:br>
              <a:rPr lang="en-GB" sz="2600" kern="100" dirty="0">
                <a:latin typeface="Calibri" panose="020F0502020204030204" pitchFamily="34" charset="0"/>
                <a:cs typeface="Calibri" panose="020F0502020204030204" pitchFamily="34" charset="0"/>
              </a:rPr>
            </a:br>
            <a:r>
              <a:rPr lang="en-GB" sz="2600" kern="100" dirty="0">
                <a:latin typeface="Calibri" panose="020F0502020204030204" pitchFamily="34" charset="0"/>
                <a:cs typeface="Calibri" panose="020F0502020204030204" pitchFamily="34" charset="0"/>
              </a:rPr>
              <a:t>Principle 1 – equitable use</a:t>
            </a:r>
            <a:br>
              <a:rPr lang="en-GB" sz="2600" kern="100" dirty="0">
                <a:latin typeface="Calibri" panose="020F0502020204030204" pitchFamily="34" charset="0"/>
                <a:cs typeface="Calibri" panose="020F050202020403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Principle 2 – flexibility in use</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Principle 3 – simple and intuitive use</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Principle 4 – perceptible information</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Principle 5 – tolerance for error</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Principle 6 – low physical effort</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Principle 7 – size and space for approach and use</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A6C94359-854D-AFE6-0D79-5A9E81D71D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7F223A3-5639-DCCD-AAD7-E5E8183051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C728113-2207-46FF-FCF7-9BC481B708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059BE9-E7D3-A467-2413-5790F0ED48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AE356A3-580A-7FAC-CE22-432574B2B83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0BDFF46-FC43-4A10-C967-8AA3FBE71E1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5C0FB0-FE4C-67DF-D6AF-F0FB9F54167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0246435-93CB-0D84-2376-8A53F51B3713}"/>
              </a:ext>
            </a:extLst>
          </p:cNvPr>
          <p:cNvSpPr txBox="1">
            <a:spLocks/>
          </p:cNvSpPr>
          <p:nvPr/>
        </p:nvSpPr>
        <p:spPr>
          <a:xfrm>
            <a:off x="597109" y="1133380"/>
            <a:ext cx="10997782" cy="73468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How environments can become more accessible</a:t>
            </a:r>
          </a:p>
        </p:txBody>
      </p:sp>
    </p:spTree>
    <p:extLst>
      <p:ext uri="{BB962C8B-B14F-4D97-AF65-F5344CB8AC3E}">
        <p14:creationId xmlns:p14="http://schemas.microsoft.com/office/powerpoint/2010/main" val="2162026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A096E-AB31-CF3A-54A2-9ECA5D68F5A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68F3758-7A3F-C904-9F8E-35496E6EEC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5101744-EB4B-C97A-F6E4-9A10035BDC0B}"/>
              </a:ext>
            </a:extLst>
          </p:cNvPr>
          <p:cNvSpPr>
            <a:spLocks noGrp="1"/>
          </p:cNvSpPr>
          <p:nvPr>
            <p:ph type="ctrTitle"/>
          </p:nvPr>
        </p:nvSpPr>
        <p:spPr>
          <a:xfrm>
            <a:off x="329943" y="2277396"/>
            <a:ext cx="11206083" cy="2907852"/>
          </a:xfrm>
        </p:spPr>
        <p:txBody>
          <a:bodyPr>
            <a:noAutofit/>
          </a:bodyPr>
          <a:lstStyle/>
          <a:p>
            <a:pPr algn="l">
              <a:lnSpc>
                <a:spcPct val="100000"/>
              </a:lnSpc>
            </a:pPr>
            <a:r>
              <a:rPr lang="en-GB" sz="2600" kern="100" dirty="0">
                <a:effectLst/>
                <a:latin typeface="Calibri" panose="020F0502020204030204" pitchFamily="34" charset="0"/>
                <a:ea typeface="Calibri" panose="020F0502020204030204" pitchFamily="34" charset="0"/>
              </a:rPr>
              <a:t>E.g. drinking fountains grouped with other facilities to make them easier to find, consistent signage/wayfinding, lighting along perimeter paths, nodes directly connected by paths, rest areas throughout the site, restrooms sized to accommodate large numbers of users simultaneously, signage within sight, signage in other languages and in English, visual and tactile warning surfaces and walls, fences and landscape features that serve as wayfinding to key destinations (Maisel &amp; </a:t>
            </a:r>
            <a:r>
              <a:rPr lang="en-GB" sz="2600" kern="100" dirty="0" err="1">
                <a:effectLst/>
                <a:latin typeface="Calibri" panose="020F0502020204030204" pitchFamily="34" charset="0"/>
                <a:ea typeface="Calibri" panose="020F0502020204030204" pitchFamily="34" charset="0"/>
              </a:rPr>
              <a:t>Ranahan</a:t>
            </a:r>
            <a:r>
              <a:rPr lang="en-GB" sz="2600" kern="100" dirty="0">
                <a:effectLst/>
                <a:latin typeface="Calibri" panose="020F0502020204030204" pitchFamily="34" charset="0"/>
                <a:ea typeface="Calibri" panose="020F0502020204030204" pitchFamily="34" charset="0"/>
              </a:rPr>
              <a:t>, n.d.)</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1D201A09-CC15-C892-1599-E5AAEA25A3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4DBBFF2-1978-BF9A-663E-4319368CC5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1E7D073-F5A5-9C7B-DEF5-B46AC830572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7523A7E-DD88-5F53-8DE3-7458D7C9138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68965E5-A34F-27B6-9440-650E6670C90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815D6F69-E28E-EEFF-B6A6-A6D63EF2EC1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BDA7937-A27B-ECFC-6BD9-65FF8F6C649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5364B85-1D9E-5527-3017-D99EE1CC9C33}"/>
              </a:ext>
            </a:extLst>
          </p:cNvPr>
          <p:cNvSpPr txBox="1">
            <a:spLocks/>
          </p:cNvSpPr>
          <p:nvPr/>
        </p:nvSpPr>
        <p:spPr>
          <a:xfrm>
            <a:off x="367915" y="1274759"/>
            <a:ext cx="11384081" cy="984377"/>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 universal design features in public spaces </a:t>
            </a:r>
          </a:p>
        </p:txBody>
      </p:sp>
    </p:spTree>
    <p:extLst>
      <p:ext uri="{BB962C8B-B14F-4D97-AF65-F5344CB8AC3E}">
        <p14:creationId xmlns:p14="http://schemas.microsoft.com/office/powerpoint/2010/main" val="1997285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6D9C2-7455-CE90-57A3-FE4A615094B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43524ED-0686-4E87-4106-C72B04E263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9199E8D-F645-D69D-2DDC-D62E93BAAE9C}"/>
              </a:ext>
            </a:extLst>
          </p:cNvPr>
          <p:cNvSpPr>
            <a:spLocks noGrp="1"/>
          </p:cNvSpPr>
          <p:nvPr>
            <p:ph type="ctrTitle"/>
          </p:nvPr>
        </p:nvSpPr>
        <p:spPr>
          <a:xfrm>
            <a:off x="367915" y="2188867"/>
            <a:ext cx="11206083" cy="2851804"/>
          </a:xfrm>
        </p:spPr>
        <p:txBody>
          <a:bodyPr>
            <a:noAutofit/>
          </a:bodyPr>
          <a:lstStyle/>
          <a:p>
            <a:pPr algn="l">
              <a:lnSpc>
                <a:spcPts val="2800"/>
              </a:lnSpc>
            </a:pPr>
            <a:r>
              <a:rPr lang="en-GB" sz="2600" kern="100" dirty="0">
                <a:effectLst/>
                <a:latin typeface="Calibri" panose="020F0502020204030204" pitchFamily="34" charset="0"/>
                <a:ea typeface="Calibri" panose="020F0502020204030204" pitchFamily="34" charset="0"/>
                <a:cs typeface="Calibri" panose="020F0502020204030204" pitchFamily="34" charset="0"/>
              </a:rPr>
              <a:t>Inclusion in and through sport means that every person in every role – whether athlete, coach, official, administrator or spectator – is treated with full respect, dignity, value and belonging. Inclusion includes all populations, regardless of ethnicity, culture, gender, sexual orientation, religion and disability. Sport for inclusion is important because it promotes the values, ideals and visions of acceptance, human rights and non-discrimination. Sport for inclusion questions and challenges the notion of exclusion (The International Platform on Sport and Development, 2020)</a:t>
            </a:r>
            <a:endParaRPr lang="hu-HU"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BABC97AB-ABB7-090D-D4C2-BDFF3B25FD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76FCF12-49DD-ECFC-0827-FA1B1FC668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9E75133-E7B2-A84B-E678-2A87BA06AC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2B5BA9-6A3B-0413-4286-536DFDC2F29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D5B78C1-DA6D-54A0-AB67-8C1E0FE5E4A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5AAA890-F221-1F7A-DE00-02E24CEF03E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CC6CD67-F6BE-AE64-D16C-88AC8AE628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26C43B8-6578-E75D-7492-DBC37CB4D689}"/>
              </a:ext>
            </a:extLst>
          </p:cNvPr>
          <p:cNvSpPr txBox="1">
            <a:spLocks/>
          </p:cNvSpPr>
          <p:nvPr/>
        </p:nvSpPr>
        <p:spPr>
          <a:xfrm>
            <a:off x="213756" y="1274760"/>
            <a:ext cx="11815948"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 sport facilities for </a:t>
            </a:r>
            <a:r>
              <a:rPr lang="en-GB" sz="3600" b="1" dirty="0" err="1">
                <a:latin typeface="+mn-lt"/>
              </a:rPr>
              <a:t>PwD</a:t>
            </a:r>
            <a:endParaRPr lang="en-GB" sz="3600" b="1" dirty="0">
              <a:latin typeface="+mn-lt"/>
            </a:endParaRPr>
          </a:p>
        </p:txBody>
      </p:sp>
    </p:spTree>
    <p:extLst>
      <p:ext uri="{BB962C8B-B14F-4D97-AF65-F5344CB8AC3E}">
        <p14:creationId xmlns:p14="http://schemas.microsoft.com/office/powerpoint/2010/main" val="3479524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04ECB-875E-5607-2A1F-00321CE9499E}"/>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2FF9613-C27E-8029-A42F-8AD0709EF9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0C83E9E-7B48-2CC1-4AD5-4857E37E6CBE}"/>
              </a:ext>
            </a:extLst>
          </p:cNvPr>
          <p:cNvSpPr>
            <a:spLocks noGrp="1"/>
          </p:cNvSpPr>
          <p:nvPr>
            <p:ph type="ctrTitle"/>
          </p:nvPr>
        </p:nvSpPr>
        <p:spPr>
          <a:xfrm>
            <a:off x="152399" y="1905050"/>
            <a:ext cx="11887200" cy="3359365"/>
          </a:xfrm>
        </p:spPr>
        <p:txBody>
          <a:bodyPr>
            <a:noAutofit/>
          </a:bodyPr>
          <a:lstStyle/>
          <a:p>
            <a:pPr algn="l">
              <a:lnSpc>
                <a:spcPts val="2500"/>
              </a:lnSpc>
            </a:pPr>
            <a:r>
              <a:rPr lang="en-GB" sz="2600" kern="100" dirty="0">
                <a:effectLst/>
                <a:latin typeface="Calibri" panose="020F0502020204030204" pitchFamily="34" charset="0"/>
                <a:ea typeface="Calibri" panose="020F0502020204030204" pitchFamily="34" charset="0"/>
                <a:cs typeface="Calibri" panose="020F0502020204030204" pitchFamily="34" charset="0"/>
              </a:rPr>
              <a:t>Despite progress in sporting opportunities for </a:t>
            </a:r>
            <a:r>
              <a:rPr lang="en-GB" sz="2600" kern="100" dirty="0" err="1">
                <a:effectLst/>
                <a:latin typeface="Calibri" panose="020F0502020204030204" pitchFamily="34" charset="0"/>
                <a:ea typeface="Calibri" panose="020F0502020204030204" pitchFamily="34" charset="0"/>
                <a:cs typeface="Calibri" panose="020F0502020204030204" pitchFamily="34" charset="0"/>
              </a:rPr>
              <a:t>PwD</a:t>
            </a:r>
            <a:r>
              <a:rPr lang="hu-HU" sz="2600" kern="100" dirty="0">
                <a:effectLst/>
                <a:latin typeface="Calibri" panose="020F0502020204030204" pitchFamily="34" charset="0"/>
                <a:ea typeface="Calibri" panose="020F0502020204030204" pitchFamily="34" charset="0"/>
                <a:cs typeface="Calibri" panose="020F0502020204030204" pitchFamily="34" charset="0"/>
              </a:rPr>
              <a:t>,</a:t>
            </a:r>
            <a:r>
              <a:rPr lang="en-GB" sz="2600" kern="100" dirty="0">
                <a:effectLst/>
                <a:latin typeface="Calibri" panose="020F0502020204030204" pitchFamily="34" charset="0"/>
                <a:ea typeface="Calibri" panose="020F0502020204030204" pitchFamily="34" charset="0"/>
                <a:cs typeface="Calibri" panose="020F0502020204030204" pitchFamily="34" charset="0"/>
              </a:rPr>
              <a:t> barriers still exist. 2018 Eurobarometer report: disability or illness is the third most common reason – cited by 14% of respondents – for not taking part in regular sport, along with lack of time and lack of motivation or interest (European Parliament, 2021)</a:t>
            </a:r>
            <a:br>
              <a:rPr lang="en-GB" sz="2600" kern="100" dirty="0">
                <a:effectLst/>
                <a:latin typeface="Calibri" panose="020F0502020204030204" pitchFamily="34" charset="0"/>
                <a:ea typeface="Calibri" panose="020F0502020204030204" pitchFamily="34" charset="0"/>
                <a:cs typeface="Calibri" panose="020F050202020403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Such circumstances require appropriate facilities that would meet the needs of all potential tourists. In line with the idea of universal design, and the benefits of sport activities for each individual, sport for inclusion should be in the focus of development strategies worldwide. Either outdoor or indoor, sport activities enhance the quality of life and add value to the overall satisfaction (or frustration as a basis of improvements) of individuals. From that perspective sport is a valuable addition to a person’s life</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AE02339B-988C-922D-D876-417751189C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44A99FA-7E1E-E007-CC27-5CBDE311DF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1D2FAE2-6DDB-2EA6-2D85-29C1844E4F3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122217E-C4E3-B4AC-B6C4-5E102BFF82C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D76FD08-CFD3-C861-4DAC-C8E7D2B764A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AAD2E86-BED1-A0AB-7A3D-6B5E66C0D20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EFB05ED-FDEE-4123-988C-567C660D23D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A14F418-667B-688D-782C-DBAB66173C25}"/>
              </a:ext>
            </a:extLst>
          </p:cNvPr>
          <p:cNvSpPr txBox="1">
            <a:spLocks/>
          </p:cNvSpPr>
          <p:nvPr/>
        </p:nvSpPr>
        <p:spPr>
          <a:xfrm>
            <a:off x="152399" y="1034050"/>
            <a:ext cx="11887200"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 sport facilities for </a:t>
            </a:r>
            <a:r>
              <a:rPr lang="en-GB" sz="3600" b="1" dirty="0" err="1">
                <a:latin typeface="+mn-lt"/>
              </a:rPr>
              <a:t>PwD</a:t>
            </a:r>
            <a:endParaRPr lang="en-GB" sz="3600" b="1" dirty="0">
              <a:latin typeface="+mn-lt"/>
            </a:endParaRPr>
          </a:p>
        </p:txBody>
      </p:sp>
    </p:spTree>
    <p:extLst>
      <p:ext uri="{BB962C8B-B14F-4D97-AF65-F5344CB8AC3E}">
        <p14:creationId xmlns:p14="http://schemas.microsoft.com/office/powerpoint/2010/main" val="2672191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8ABEE-DC8D-2E6B-8DE3-3D8D10A8BE8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91EE7AC-E53B-26D6-B02D-8530557B7B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3584706-2332-2377-2C41-8BF037864DF1}"/>
              </a:ext>
            </a:extLst>
          </p:cNvPr>
          <p:cNvSpPr>
            <a:spLocks noGrp="1"/>
          </p:cNvSpPr>
          <p:nvPr>
            <p:ph type="ctrTitle"/>
          </p:nvPr>
        </p:nvSpPr>
        <p:spPr>
          <a:xfrm>
            <a:off x="130629" y="1662545"/>
            <a:ext cx="11875324" cy="971880"/>
          </a:xfrm>
        </p:spPr>
        <p:txBody>
          <a:bodyPr>
            <a:normAutofit fontScale="90000"/>
          </a:bodyPr>
          <a:lstStyle/>
          <a:p>
            <a:r>
              <a:rPr lang="hu-HU" sz="3600" b="1">
                <a:latin typeface="+mn-lt"/>
              </a:rPr>
              <a:t>10</a:t>
            </a:r>
            <a:r>
              <a:rPr lang="en-GB" sz="3600" b="1">
                <a:latin typeface="+mn-lt"/>
              </a:rPr>
              <a:t>. </a:t>
            </a:r>
            <a:r>
              <a:rPr lang="en-GB" sz="3600" b="1" dirty="0">
                <a:latin typeface="+mn-lt"/>
              </a:rPr>
              <a:t>Good practices in accessible tourism at international level and in the partner countries of the project</a:t>
            </a:r>
          </a:p>
        </p:txBody>
      </p:sp>
      <p:pic>
        <p:nvPicPr>
          <p:cNvPr id="5" name="Kép 4">
            <a:extLst>
              <a:ext uri="{FF2B5EF4-FFF2-40B4-BE49-F238E27FC236}">
                <a16:creationId xmlns:a16="http://schemas.microsoft.com/office/drawing/2014/main" id="{FF5E0CCE-2A20-6396-D36B-BD8F8B929B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E32F42-8EBE-345E-BB2C-BF3BC3668D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9AAEBB0-DD53-8C66-69D8-96B3485D0D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3254CF8-EB11-6871-8F31-2E6BF68DBD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89935F4-B551-A19F-94E4-9EB265C6F5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446311E-E342-D386-C975-7CA355B112D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A398960F-9A40-A5BB-919E-8C53534909F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781405" y="2896513"/>
            <a:ext cx="2102696" cy="2099401"/>
          </a:xfrm>
          <a:prstGeom prst="rect">
            <a:avLst/>
          </a:prstGeom>
        </p:spPr>
      </p:pic>
    </p:spTree>
    <p:extLst>
      <p:ext uri="{BB962C8B-B14F-4D97-AF65-F5344CB8AC3E}">
        <p14:creationId xmlns:p14="http://schemas.microsoft.com/office/powerpoint/2010/main" val="164502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45823-2F9D-D24C-5CA2-A8A65739909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9FE8F3D-3C2B-CBAB-D855-9054891FC0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C2A09D0-C927-6B18-FDF7-3D9F6A6DC5D7}"/>
              </a:ext>
            </a:extLst>
          </p:cNvPr>
          <p:cNvSpPr>
            <a:spLocks noGrp="1"/>
          </p:cNvSpPr>
          <p:nvPr>
            <p:ph type="ctrTitle"/>
          </p:nvPr>
        </p:nvSpPr>
        <p:spPr>
          <a:xfrm>
            <a:off x="367915" y="2188867"/>
            <a:ext cx="11206083" cy="2851804"/>
          </a:xfrm>
        </p:spPr>
        <p:txBody>
          <a:bodyPr>
            <a:noAutofit/>
          </a:bodyPr>
          <a:lstStyle/>
          <a:p>
            <a:pPr algn="l">
              <a:lnSpc>
                <a:spcPts val="2700"/>
              </a:lnSpc>
            </a:pPr>
            <a:r>
              <a:rPr lang="en-GB" sz="2600" kern="100" dirty="0">
                <a:effectLst/>
                <a:latin typeface="Calibri" panose="020F0502020204030204" pitchFamily="34" charset="0"/>
                <a:ea typeface="Calibri" panose="020F0502020204030204" pitchFamily="34" charset="0"/>
              </a:rPr>
              <a:t>“The type of disability may have a specific medical name but whether it really needs to be a disability in everyday life often depends on external factors such as the design of buildings, other people’s attitudes, the tools provided to do a task. For people with disabilities, sport can either be a source of frustration and exclusion or it can provide a remarkable opportunity to shine and thrive. In fact, sport can be the moment when people who live in a world that usually makes life especially difficult for them, suddenly find they can achieve the same as others and, often, even more” (Sport Safe, n.d.)</a:t>
            </a:r>
            <a:endParaRPr lang="hu-HU"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8C200F92-F037-BEC7-6F78-4576A0F307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585A1C6-FAE5-57A1-79F6-CBBC745091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BE818C0-3432-F382-1EE3-EAC4831E400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0FF5C05-5DE3-FFE4-0B21-BF414CA35CB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7FA2C46-0B2F-F885-E866-2DF83DC2D9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A707BAD-FACF-49F3-1E96-D19A78F0DC7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D087DEC-902D-1E8C-E0CD-AC148F095D2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E2966A1-3726-654D-BD7D-4B3400458EDF}"/>
              </a:ext>
            </a:extLst>
          </p:cNvPr>
          <p:cNvSpPr txBox="1">
            <a:spLocks/>
          </p:cNvSpPr>
          <p:nvPr/>
        </p:nvSpPr>
        <p:spPr>
          <a:xfrm>
            <a:off x="201881" y="1274760"/>
            <a:ext cx="11815948"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 sport facilities for </a:t>
            </a:r>
            <a:r>
              <a:rPr lang="en-GB" sz="3600" b="1" dirty="0" err="1">
                <a:latin typeface="+mn-lt"/>
              </a:rPr>
              <a:t>PwD</a:t>
            </a:r>
            <a:endParaRPr lang="en-GB" sz="3600" b="1" dirty="0">
              <a:latin typeface="+mn-lt"/>
            </a:endParaRPr>
          </a:p>
        </p:txBody>
      </p:sp>
    </p:spTree>
    <p:extLst>
      <p:ext uri="{BB962C8B-B14F-4D97-AF65-F5344CB8AC3E}">
        <p14:creationId xmlns:p14="http://schemas.microsoft.com/office/powerpoint/2010/main" val="2879478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77A3B-06F7-D80E-E868-F222A51E7BD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7FFC2B5-EF03-EDED-F157-73767A534C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C24A876-C2F7-56C1-2CAD-0338B22089B1}"/>
              </a:ext>
            </a:extLst>
          </p:cNvPr>
          <p:cNvSpPr>
            <a:spLocks noGrp="1"/>
          </p:cNvSpPr>
          <p:nvPr>
            <p:ph type="ctrTitle"/>
          </p:nvPr>
        </p:nvSpPr>
        <p:spPr>
          <a:xfrm>
            <a:off x="149437" y="1736708"/>
            <a:ext cx="11863449" cy="1413443"/>
          </a:xfrm>
        </p:spPr>
        <p:txBody>
          <a:bodyPr>
            <a:noAutofit/>
          </a:bodyPr>
          <a:lstStyle/>
          <a:p>
            <a:pPr algn="l">
              <a:lnSpc>
                <a:spcPts val="2600"/>
              </a:lnSpc>
            </a:pPr>
            <a:r>
              <a:rPr lang="en-GB" sz="2400" kern="100" dirty="0">
                <a:effectLst/>
                <a:latin typeface="Calibri" panose="020F0502020204030204" pitchFamily="34" charset="0"/>
                <a:ea typeface="Calibri" panose="020F0502020204030204" pitchFamily="34" charset="0"/>
              </a:rPr>
              <a:t>Various organisations help with ideas about how sports provision can be adapted to benefit from involving everyone. E.g., Get Out Get Active (GOGA) is a programme that supports disabled and non-disabled people to enjoy being active together. They suggest that before joining a club or venue you could ask (Sport Safe, n.d.)</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7F83C569-4702-73E3-3AE7-C59B9CFF35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B7E5D88-F0FE-F99A-03CC-6C1C1B42BA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05ECADE-F9C6-72FE-EC38-325E2DE5A2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4DABC0F-4A4B-B623-D467-253B297F108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E25850-795F-85E4-FF32-C609CC28C2E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A52BDD2-DC74-C615-FE08-C8099FC647A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A96F923-BCD1-C660-D8AB-13B2E28D58D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FF15BEF-0BD1-D5D8-1241-7AE58BFCFEBB}"/>
              </a:ext>
            </a:extLst>
          </p:cNvPr>
          <p:cNvSpPr txBox="1">
            <a:spLocks/>
          </p:cNvSpPr>
          <p:nvPr/>
        </p:nvSpPr>
        <p:spPr>
          <a:xfrm>
            <a:off x="179114" y="965946"/>
            <a:ext cx="12012886"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 sport facilities for </a:t>
            </a:r>
            <a:r>
              <a:rPr lang="en-GB" sz="3600" b="1" dirty="0" err="1">
                <a:latin typeface="+mn-lt"/>
              </a:rPr>
              <a:t>PwD</a:t>
            </a:r>
            <a:endParaRPr lang="en-GB" sz="3600" b="1" dirty="0">
              <a:latin typeface="+mn-lt"/>
            </a:endParaRPr>
          </a:p>
        </p:txBody>
      </p:sp>
      <p:sp>
        <p:nvSpPr>
          <p:cNvPr id="14" name="Szövegdoboz 13">
            <a:extLst>
              <a:ext uri="{FF2B5EF4-FFF2-40B4-BE49-F238E27FC236}">
                <a16:creationId xmlns:a16="http://schemas.microsoft.com/office/drawing/2014/main" id="{557DEDD7-784D-65B4-5EBD-34BAF52CEC31}"/>
              </a:ext>
            </a:extLst>
          </p:cNvPr>
          <p:cNvSpPr txBox="1"/>
          <p:nvPr/>
        </p:nvSpPr>
        <p:spPr>
          <a:xfrm>
            <a:off x="160580" y="3078113"/>
            <a:ext cx="5478219" cy="2161297"/>
          </a:xfrm>
          <a:prstGeom prst="rect">
            <a:avLst/>
          </a:prstGeom>
          <a:noFill/>
        </p:spPr>
        <p:txBody>
          <a:bodyPr wrap="square">
            <a:spAutoFit/>
          </a:bodyPr>
          <a:lstStyle/>
          <a:p>
            <a:pPr marL="342900" lvl="0" indent="-342900">
              <a:lnSpc>
                <a:spcPts val="2000"/>
              </a:lnSpc>
              <a:buFont typeface="Symbol" panose="05050102010706020507" pitchFamily="18" charset="2"/>
              <a:buChar char=""/>
            </a:pPr>
            <a:r>
              <a:rPr lang="en-GB" sz="2400" kern="100" dirty="0">
                <a:effectLst/>
                <a:latin typeface="Calibri" panose="020F0502020204030204" pitchFamily="34" charset="0"/>
                <a:ea typeface="Calibri" panose="020F0502020204030204" pitchFamily="34" charset="0"/>
                <a:cs typeface="Calibri" panose="020F0502020204030204" pitchFamily="34" charset="0"/>
              </a:rPr>
              <a:t>if the sessions are disabled-only or mixed;</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ts val="2000"/>
              </a:lnSpc>
              <a:buFont typeface="Symbol" panose="05050102010706020507" pitchFamily="18" charset="2"/>
              <a:buChar char=""/>
            </a:pPr>
            <a:r>
              <a:rPr lang="en-GB" sz="2400" kern="100" dirty="0">
                <a:effectLst/>
                <a:latin typeface="Calibri" panose="020F0502020204030204" pitchFamily="34" charset="0"/>
                <a:ea typeface="Calibri" panose="020F0502020204030204" pitchFamily="34" charset="0"/>
                <a:cs typeface="Calibri" panose="020F0502020204030204" pitchFamily="34" charset="0"/>
              </a:rPr>
              <a:t>what equipment and kit you will need and if you can hire it;</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ts val="2000"/>
              </a:lnSpc>
              <a:buFont typeface="Symbol" panose="05050102010706020507" pitchFamily="18" charset="2"/>
              <a:buChar char=""/>
            </a:pPr>
            <a:r>
              <a:rPr lang="en-GB" sz="2400" kern="100" dirty="0">
                <a:effectLst/>
                <a:latin typeface="Calibri" panose="020F0502020204030204" pitchFamily="34" charset="0"/>
                <a:ea typeface="Calibri" panose="020F0502020204030204" pitchFamily="34" charset="0"/>
                <a:cs typeface="Calibri" panose="020F0502020204030204" pitchFamily="34" charset="0"/>
              </a:rPr>
              <a:t>how accessible the venue is;</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ts val="2000"/>
              </a:lnSpc>
              <a:buFont typeface="Symbol" panose="05050102010706020507" pitchFamily="18" charset="2"/>
              <a:buChar char=""/>
            </a:pPr>
            <a:r>
              <a:rPr lang="en-GB" sz="2400" kern="100" dirty="0">
                <a:effectLst/>
                <a:latin typeface="Calibri" panose="020F0502020204030204" pitchFamily="34" charset="0"/>
                <a:ea typeface="Calibri" panose="020F0502020204030204" pitchFamily="34" charset="0"/>
                <a:cs typeface="Calibri" panose="020F0502020204030204" pitchFamily="34" charset="0"/>
              </a:rPr>
              <a:t>if they can meet your needs and any reasonable adjustments;</a:t>
            </a:r>
          </a:p>
          <a:p>
            <a:pPr marL="342900" lvl="0" indent="-342900">
              <a:lnSpc>
                <a:spcPts val="2000"/>
              </a:lnSpc>
              <a:buFont typeface="Symbol" panose="05050102010706020507" pitchFamily="18" charset="2"/>
              <a:buChar char=""/>
            </a:pPr>
            <a:r>
              <a:rPr lang="en-GB" sz="2400" kern="100" dirty="0">
                <a:effectLst/>
                <a:latin typeface="Calibri" panose="020F0502020204030204" pitchFamily="34" charset="0"/>
                <a:ea typeface="Calibri" panose="020F0502020204030204" pitchFamily="34" charset="0"/>
              </a:rPr>
              <a:t>what facilities are nearby;</a:t>
            </a:r>
            <a:endParaRPr lang="en-GB" sz="2400" dirty="0"/>
          </a:p>
        </p:txBody>
      </p:sp>
      <p:sp>
        <p:nvSpPr>
          <p:cNvPr id="16" name="Szövegdoboz 15">
            <a:extLst>
              <a:ext uri="{FF2B5EF4-FFF2-40B4-BE49-F238E27FC236}">
                <a16:creationId xmlns:a16="http://schemas.microsoft.com/office/drawing/2014/main" id="{D4F02324-7004-26C4-A14C-8563FF72C932}"/>
              </a:ext>
            </a:extLst>
          </p:cNvPr>
          <p:cNvSpPr txBox="1"/>
          <p:nvPr/>
        </p:nvSpPr>
        <p:spPr>
          <a:xfrm>
            <a:off x="5629051" y="3122441"/>
            <a:ext cx="6534668" cy="2161297"/>
          </a:xfrm>
          <a:prstGeom prst="rect">
            <a:avLst/>
          </a:prstGeom>
          <a:noFill/>
        </p:spPr>
        <p:txBody>
          <a:bodyPr wrap="square">
            <a:spAutoFit/>
          </a:bodyPr>
          <a:lstStyle/>
          <a:p>
            <a:pPr marL="342900" indent="-342900">
              <a:lnSpc>
                <a:spcPts val="2000"/>
              </a:lnSpc>
              <a:buFont typeface="Symbol" panose="05050102010706020507" pitchFamily="18" charset="2"/>
              <a:buChar char=""/>
            </a:pPr>
            <a:r>
              <a:rPr lang="en-GB" sz="2400" kern="100" dirty="0">
                <a:latin typeface="Calibri" panose="020F0502020204030204" pitchFamily="34" charset="0"/>
                <a:cs typeface="Calibri" panose="020F0502020204030204" pitchFamily="34" charset="0"/>
              </a:rPr>
              <a:t>if the session is outdoors;</a:t>
            </a:r>
          </a:p>
          <a:p>
            <a:pPr marL="342900" indent="-342900">
              <a:lnSpc>
                <a:spcPts val="2000"/>
              </a:lnSpc>
              <a:buFont typeface="Symbol" panose="05050102010706020507" pitchFamily="18" charset="2"/>
              <a:buChar char=""/>
            </a:pPr>
            <a:r>
              <a:rPr lang="en-GB" sz="2400" kern="100" dirty="0">
                <a:latin typeface="Calibri" panose="020F0502020204030204" pitchFamily="34" charset="0"/>
                <a:cs typeface="Calibri" panose="020F0502020204030204" pitchFamily="34" charset="0"/>
              </a:rPr>
              <a:t>what policies are in place, for example safeguarding or equality and diversity;</a:t>
            </a:r>
          </a:p>
          <a:p>
            <a:pPr marL="342900" indent="-342900">
              <a:lnSpc>
                <a:spcPts val="2000"/>
              </a:lnSpc>
              <a:buFont typeface="Symbol" panose="05050102010706020507" pitchFamily="18" charset="2"/>
              <a:buChar char=""/>
            </a:pPr>
            <a:r>
              <a:rPr lang="en-GB" sz="2400" kern="100" dirty="0">
                <a:latin typeface="Calibri" panose="020F0502020204030204" pitchFamily="34" charset="0"/>
                <a:cs typeface="Calibri" panose="020F0502020204030204" pitchFamily="34" charset="0"/>
              </a:rPr>
              <a:t>if the activity is appropriate for your age group;</a:t>
            </a:r>
          </a:p>
          <a:p>
            <a:pPr marL="342900" indent="-342900">
              <a:lnSpc>
                <a:spcPts val="2000"/>
              </a:lnSpc>
              <a:buFont typeface="Symbol" panose="05050102010706020507" pitchFamily="18" charset="2"/>
              <a:buChar char=""/>
            </a:pPr>
            <a:r>
              <a:rPr lang="en-GB" sz="2400" kern="100" dirty="0">
                <a:latin typeface="Calibri" panose="020F0502020204030204" pitchFamily="34" charset="0"/>
                <a:cs typeface="Calibri" panose="020F0502020204030204" pitchFamily="34" charset="0"/>
              </a:rPr>
              <a:t>if the instructor is aware of your condition or willing to learn about it;</a:t>
            </a:r>
          </a:p>
          <a:p>
            <a:pPr marL="342900" indent="-342900">
              <a:lnSpc>
                <a:spcPts val="2000"/>
              </a:lnSpc>
              <a:buFont typeface="Symbol" panose="05050102010706020507" pitchFamily="18" charset="2"/>
              <a:buChar char=""/>
            </a:pPr>
            <a:r>
              <a:rPr lang="en-GB" sz="2400" kern="100" dirty="0">
                <a:latin typeface="Calibri" panose="020F0502020204030204" pitchFamily="34" charset="0"/>
                <a:cs typeface="Calibri" panose="020F0502020204030204" pitchFamily="34" charset="0"/>
              </a:rPr>
              <a:t>if first aid is available if they offer free taster sessions</a:t>
            </a:r>
          </a:p>
        </p:txBody>
      </p:sp>
    </p:spTree>
    <p:extLst>
      <p:ext uri="{BB962C8B-B14F-4D97-AF65-F5344CB8AC3E}">
        <p14:creationId xmlns:p14="http://schemas.microsoft.com/office/powerpoint/2010/main" val="3802354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D331B-16B5-8B21-5DFB-D0F3F6D3FD0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2050C38-62ED-4ABE-F8FD-B82EDDD02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11CA2B84-B4CE-E835-A42D-48ECC5D46C16}"/>
              </a:ext>
            </a:extLst>
          </p:cNvPr>
          <p:cNvSpPr>
            <a:spLocks noGrp="1"/>
          </p:cNvSpPr>
          <p:nvPr>
            <p:ph type="ctrTitle"/>
          </p:nvPr>
        </p:nvSpPr>
        <p:spPr>
          <a:xfrm>
            <a:off x="318479" y="2136022"/>
            <a:ext cx="11635396" cy="3103388"/>
          </a:xfrm>
        </p:spPr>
        <p:txBody>
          <a:bodyPr>
            <a:noAutofit/>
          </a:bodyPr>
          <a:lstStyle/>
          <a:p>
            <a:pPr algn="l">
              <a:lnSpc>
                <a:spcPts val="2600"/>
              </a:lnSpc>
            </a:pPr>
            <a:r>
              <a:rPr lang="en-GB" sz="2600" kern="100" dirty="0">
                <a:effectLst/>
                <a:latin typeface="Calibri" panose="020F0502020204030204" pitchFamily="34" charset="0"/>
                <a:ea typeface="Calibri" panose="020F0502020204030204" pitchFamily="34" charset="0"/>
              </a:rPr>
              <a:t>Disability rights movement, increasingly led by people with disabilities, has rallied behind the principle ‘Nothing about us without us’, calling on governments and international organisations to include people with disabilities in planning and decision-making. In recent years, disability advocates have changed this slogan to ‘Nothing without us’, recognising that many challenges affect us all. Social justice, equality and inclusion are buzzwords that alone do not make a meaningful difference for people who are historically marginalised and isolated. Everybody should stand in solidarity with people with disabilities and older people around the world as they demand equal human rights</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992AE07D-E18C-CA74-5673-5784F50F01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01827E6-4AD6-E097-1018-560F34B26F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E42937E-1514-69B8-AAE0-4C5DE2AA11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98B217C-CCC5-D783-5F44-A097BA7CCC3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AFDD588-A3F8-5E40-AC50-07ABE6CFB5D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72EA201-C46E-7CB6-2488-C5CE579195F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6A4D8FF-A9EE-E4CE-5E47-9A34456D133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37F00C5-EFB5-34F0-E8F6-8EDA01E95F35}"/>
              </a:ext>
            </a:extLst>
          </p:cNvPr>
          <p:cNvSpPr txBox="1">
            <a:spLocks/>
          </p:cNvSpPr>
          <p:nvPr/>
        </p:nvSpPr>
        <p:spPr>
          <a:xfrm>
            <a:off x="0" y="1274760"/>
            <a:ext cx="12192000" cy="7984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mn-lt"/>
              </a:rPr>
              <a:t>Good practices in accessible tourism – sensitisation, awareness raising </a:t>
            </a:r>
          </a:p>
        </p:txBody>
      </p:sp>
    </p:spTree>
    <p:extLst>
      <p:ext uri="{BB962C8B-B14F-4D97-AF65-F5344CB8AC3E}">
        <p14:creationId xmlns:p14="http://schemas.microsoft.com/office/powerpoint/2010/main" val="1702860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3C395-D175-5D24-09BC-44DA861B98E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B4A614A-3AF7-5FAF-259C-906368523B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0D59AAF-542B-AE85-55CD-2702E84DD9A9}"/>
              </a:ext>
            </a:extLst>
          </p:cNvPr>
          <p:cNvSpPr>
            <a:spLocks noGrp="1"/>
          </p:cNvSpPr>
          <p:nvPr>
            <p:ph type="ctrTitle"/>
          </p:nvPr>
        </p:nvSpPr>
        <p:spPr>
          <a:xfrm>
            <a:off x="217714" y="1904708"/>
            <a:ext cx="11756571" cy="3283298"/>
          </a:xfrm>
        </p:spPr>
        <p:txBody>
          <a:bodyPr>
            <a:noAutofit/>
          </a:bodyPr>
          <a:lstStyle/>
          <a:p>
            <a:pPr algn="l">
              <a:lnSpc>
                <a:spcPts val="2500"/>
              </a:lnSpc>
            </a:pPr>
            <a:r>
              <a:rPr lang="en-GB" sz="2400" kern="100" dirty="0">
                <a:effectLst/>
                <a:latin typeface="Calibri" panose="020F0502020204030204" pitchFamily="34" charset="0"/>
                <a:ea typeface="Calibri" panose="020F0502020204030204" pitchFamily="34" charset="0"/>
                <a:cs typeface="Calibri" panose="020F0502020204030204" pitchFamily="34" charset="0"/>
              </a:rPr>
              <a:t>Psychologists believe that increased contact between people who are different from each other can lead to more harmonious feelings and behaviour (Dunn, 2022). Changing people’s minds happens positively when</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Arial" panose="020B0604020202020204" pitchFamily="34" charset="0"/>
              </a:rPr>
              <a:t>● </a:t>
            </a:r>
            <a:r>
              <a:rPr lang="en-GB" sz="2400" i="1" kern="100" dirty="0">
                <a:effectLst/>
                <a:latin typeface="Calibri" panose="020F0502020204030204" pitchFamily="34" charset="0"/>
                <a:ea typeface="Calibri" panose="020F0502020204030204" pitchFamily="34" charset="0"/>
                <a:cs typeface="Calibri" panose="020F0502020204030204" pitchFamily="34" charset="0"/>
              </a:rPr>
              <a:t>interaction is personal</a:t>
            </a:r>
            <a:r>
              <a:rPr lang="en-GB" sz="2400" kern="100" dirty="0">
                <a:effectLst/>
                <a:latin typeface="Calibri" panose="020F0502020204030204" pitchFamily="34" charset="0"/>
                <a:ea typeface="Calibri" panose="020F0502020204030204" pitchFamily="34" charset="0"/>
                <a:cs typeface="Calibri" panose="020F0502020204030204" pitchFamily="34" charset="0"/>
              </a:rPr>
              <a:t>: contact is personal, so people without disabilities can interact with people with disabilities</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Arial" panose="020B0604020202020204" pitchFamily="34" charset="0"/>
              </a:rPr>
              <a:t>● </a:t>
            </a:r>
            <a:r>
              <a:rPr lang="en-GB" sz="2400" i="1" kern="100" dirty="0">
                <a:latin typeface="Calibri" panose="020F0502020204030204" pitchFamily="34" charset="0"/>
                <a:ea typeface="Calibri" panose="020F0502020204030204" pitchFamily="34" charset="0"/>
                <a:cs typeface="Calibri" panose="020F0502020204030204" pitchFamily="34" charset="0"/>
              </a:rPr>
              <a:t>p</a:t>
            </a:r>
            <a:r>
              <a:rPr lang="en-GB" sz="2400" i="1" kern="100" dirty="0">
                <a:effectLst/>
                <a:latin typeface="Calibri" panose="020F0502020204030204" pitchFamily="34" charset="0"/>
                <a:ea typeface="Calibri" panose="020F0502020204030204" pitchFamily="34" charset="0"/>
                <a:cs typeface="Calibri" panose="020F0502020204030204" pitchFamily="34" charset="0"/>
              </a:rPr>
              <a:t>eople are equal</a:t>
            </a:r>
            <a:r>
              <a:rPr lang="en-GB" sz="2400" kern="100" dirty="0">
                <a:effectLst/>
                <a:latin typeface="Calibri" panose="020F0502020204030204" pitchFamily="34" charset="0"/>
                <a:ea typeface="Calibri" panose="020F0502020204030204" pitchFamily="34" charset="0"/>
                <a:cs typeface="Calibri" panose="020F0502020204030204" pitchFamily="34" charset="0"/>
              </a:rPr>
              <a:t>: people from each group are seen as equal in status or value</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Arial" panose="020B0604020202020204" pitchFamily="34" charset="0"/>
              </a:rPr>
              <a:t>● </a:t>
            </a:r>
            <a:r>
              <a:rPr lang="en-GB" sz="2400" i="1" kern="100" dirty="0">
                <a:latin typeface="Calibri" panose="020F0502020204030204" pitchFamily="34" charset="0"/>
                <a:ea typeface="Calibri" panose="020F0502020204030204" pitchFamily="34" charset="0"/>
                <a:cs typeface="Calibri" panose="020F0502020204030204" pitchFamily="34" charset="0"/>
              </a:rPr>
              <a:t>t</a:t>
            </a:r>
            <a:r>
              <a:rPr lang="en-GB" sz="2400" i="1" kern="100" dirty="0">
                <a:effectLst/>
                <a:latin typeface="Calibri" panose="020F0502020204030204" pitchFamily="34" charset="0"/>
                <a:ea typeface="Calibri" panose="020F0502020204030204" pitchFamily="34" charset="0"/>
                <a:cs typeface="Calibri" panose="020F0502020204030204" pitchFamily="34" charset="0"/>
              </a:rPr>
              <a:t>here are social norms</a:t>
            </a:r>
            <a:r>
              <a:rPr lang="en-GB" sz="2400" kern="100" dirty="0">
                <a:effectLst/>
                <a:latin typeface="Calibri" panose="020F0502020204030204" pitchFamily="34" charset="0"/>
                <a:ea typeface="Calibri" panose="020F0502020204030204" pitchFamily="34" charset="0"/>
                <a:cs typeface="Calibri" panose="020F0502020204030204" pitchFamily="34" charset="0"/>
              </a:rPr>
              <a:t>: expected behaviour in a given situation encourages contact between respective group members</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Arial" panose="020B0604020202020204" pitchFamily="34" charset="0"/>
              </a:rPr>
              <a:t>● </a:t>
            </a:r>
            <a:r>
              <a:rPr lang="en-GB" sz="2400" i="1" kern="100" dirty="0">
                <a:latin typeface="Calibri" panose="020F0502020204030204" pitchFamily="34" charset="0"/>
                <a:ea typeface="Calibri" panose="020F0502020204030204" pitchFamily="34" charset="0"/>
                <a:cs typeface="Arial" panose="020B0604020202020204" pitchFamily="34" charset="0"/>
              </a:rPr>
              <a:t>c</a:t>
            </a:r>
            <a:r>
              <a:rPr lang="en-GB" sz="2400" i="1" kern="100" dirty="0">
                <a:effectLst/>
                <a:latin typeface="Calibri" panose="020F0502020204030204" pitchFamily="34" charset="0"/>
                <a:ea typeface="Calibri" panose="020F0502020204030204" pitchFamily="34" charset="0"/>
              </a:rPr>
              <a:t>ooperative activities take place</a:t>
            </a:r>
            <a:r>
              <a:rPr lang="en-GB" sz="2400" kern="100" dirty="0">
                <a:effectLst/>
                <a:latin typeface="Calibri" panose="020F0502020204030204" pitchFamily="34" charset="0"/>
                <a:ea typeface="Calibri" panose="020F0502020204030204" pitchFamily="34" charset="0"/>
              </a:rPr>
              <a:t>: individuals from each group work together on a project to achieve common, specific goals</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A7DCAA11-3B11-4DFA-D5F8-808EFE41C8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DC8ED34-A7A5-5AFD-5970-424A1944A2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B304BD7-F766-18B0-EA3D-CA4A24E6BD8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D7DC25D-C4A0-365C-573F-AF70CB205BC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324B358-B6A9-1618-B8AF-162C3B6B6B5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B708DE-29E2-C884-DA0C-56013FE27AE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C51CFE5-3EE4-6731-7945-E54BAF3A85E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B2D403D-8B83-EF44-BF9C-E14365C31440}"/>
              </a:ext>
            </a:extLst>
          </p:cNvPr>
          <p:cNvSpPr txBox="1">
            <a:spLocks/>
          </p:cNvSpPr>
          <p:nvPr/>
        </p:nvSpPr>
        <p:spPr>
          <a:xfrm>
            <a:off x="47500" y="985057"/>
            <a:ext cx="12096997"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mn-lt"/>
              </a:rPr>
              <a:t>Good practices in accessible tourism – sensitisation, awareness raising </a:t>
            </a:r>
          </a:p>
        </p:txBody>
      </p:sp>
    </p:spTree>
    <p:extLst>
      <p:ext uri="{BB962C8B-B14F-4D97-AF65-F5344CB8AC3E}">
        <p14:creationId xmlns:p14="http://schemas.microsoft.com/office/powerpoint/2010/main" val="3685011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0AD00-E11E-D7D7-7501-8B411B4B70F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1071161-5C23-F23D-501E-1941675921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C960604-3512-7999-3486-23EBD1C30A92}"/>
              </a:ext>
            </a:extLst>
          </p:cNvPr>
          <p:cNvSpPr>
            <a:spLocks noGrp="1"/>
          </p:cNvSpPr>
          <p:nvPr>
            <p:ph type="ctrTitle"/>
          </p:nvPr>
        </p:nvSpPr>
        <p:spPr>
          <a:xfrm>
            <a:off x="247650" y="1597441"/>
            <a:ext cx="6800850" cy="2671125"/>
          </a:xfrm>
        </p:spPr>
        <p:txBody>
          <a:bodyPr>
            <a:noAutofit/>
          </a:bodyPr>
          <a:lstStyle/>
          <a:p>
            <a:pPr algn="l">
              <a:lnSpc>
                <a:spcPts val="2500"/>
              </a:lnSpc>
            </a:pPr>
            <a:r>
              <a:rPr lang="en-GB" sz="2600" kern="100" dirty="0">
                <a:effectLst/>
                <a:latin typeface="Calibri" panose="020F0502020204030204" pitchFamily="34" charset="0"/>
                <a:ea typeface="Calibri" panose="020F0502020204030204" pitchFamily="34" charset="0"/>
              </a:rPr>
              <a:t>Potentially, employment of </a:t>
            </a:r>
            <a:r>
              <a:rPr lang="en-GB" sz="2600" kern="100" dirty="0" err="1">
                <a:effectLst/>
                <a:latin typeface="Calibri" panose="020F0502020204030204" pitchFamily="34" charset="0"/>
                <a:ea typeface="Calibri" panose="020F0502020204030204" pitchFamily="34" charset="0"/>
              </a:rPr>
              <a:t>PwD</a:t>
            </a:r>
            <a:r>
              <a:rPr lang="en-GB" sz="2600" kern="100" dirty="0">
                <a:effectLst/>
                <a:latin typeface="Calibri" panose="020F0502020204030204" pitchFamily="34" charset="0"/>
                <a:ea typeface="Calibri" panose="020F0502020204030204" pitchFamily="34" charset="0"/>
              </a:rPr>
              <a:t> could be used as a revenue enhancing strategy if customers are willing to pay more for this type of CSR practices. Furthermore, companies could use the employment of </a:t>
            </a:r>
            <a:r>
              <a:rPr lang="en-GB" sz="2600" kern="100" dirty="0" err="1">
                <a:effectLst/>
                <a:latin typeface="Calibri" panose="020F0502020204030204" pitchFamily="34" charset="0"/>
                <a:ea typeface="Calibri" panose="020F0502020204030204" pitchFamily="34" charset="0"/>
              </a:rPr>
              <a:t>PwD</a:t>
            </a:r>
            <a:r>
              <a:rPr lang="en-GB" sz="2600" kern="100" dirty="0">
                <a:effectLst/>
                <a:latin typeface="Calibri" panose="020F0502020204030204" pitchFamily="34" charset="0"/>
                <a:ea typeface="Calibri" panose="020F0502020204030204" pitchFamily="34" charset="0"/>
              </a:rPr>
              <a:t> as a brand-building strategy. Many customers might be more willing to visit hotels that employ people with disabilities than those that do not (</a:t>
            </a:r>
            <a:r>
              <a:rPr lang="en-GB" sz="2600" kern="100" dirty="0" err="1">
                <a:effectLst/>
                <a:latin typeface="Calibri" panose="020F0502020204030204" pitchFamily="34" charset="0"/>
                <a:ea typeface="Calibri" panose="020F0502020204030204" pitchFamily="34" charset="0"/>
              </a:rPr>
              <a:t>Köseoglu</a:t>
            </a:r>
            <a:r>
              <a:rPr lang="en-GB" sz="2600" kern="100" dirty="0">
                <a:effectLst/>
                <a:latin typeface="Calibri" panose="020F0502020204030204" pitchFamily="34" charset="0"/>
                <a:ea typeface="Calibri" panose="020F0502020204030204" pitchFamily="34" charset="0"/>
              </a:rPr>
              <a:t> et al., 2021)</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5692841C-62C3-6DBC-8936-45AE908F76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A7BC452-7A94-4ADE-2424-96A94730AB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D4E0F6E-4395-35D9-5968-40084D6D1D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D3EC4BD-AECB-8527-3F89-B760CF07E7F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FDE3D49-A4E8-454B-F4A6-C58267D6A5C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B7F34CC-A303-7EFC-A008-E70225F11DD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14DCE26-C2A6-C431-C4C8-AF9C4EBF2B9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1A57634-F269-DF0B-F7C5-D13C6273F272}"/>
              </a:ext>
            </a:extLst>
          </p:cNvPr>
          <p:cNvSpPr txBox="1">
            <a:spLocks/>
          </p:cNvSpPr>
          <p:nvPr/>
        </p:nvSpPr>
        <p:spPr>
          <a:xfrm>
            <a:off x="79649" y="1116946"/>
            <a:ext cx="12112351" cy="923692"/>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latin typeface="+mn-lt"/>
              </a:rPr>
              <a:t>Good practices in accessible tourism – providing jobs for </a:t>
            </a:r>
            <a:r>
              <a:rPr lang="en-GB" sz="3600" b="1" dirty="0" err="1">
                <a:latin typeface="+mn-lt"/>
              </a:rPr>
              <a:t>PwD</a:t>
            </a:r>
            <a:r>
              <a:rPr lang="en-GB" sz="3600" b="1" dirty="0">
                <a:latin typeface="+mn-lt"/>
              </a:rPr>
              <a:t> in the tourism sector </a:t>
            </a:r>
          </a:p>
        </p:txBody>
      </p:sp>
      <p:pic>
        <p:nvPicPr>
          <p:cNvPr id="14" name="Kép 13" descr="A képen ruházat, személy, mosoly, Emberi arc látható&#10;&#10;Automatikusan generált leírás">
            <a:extLst>
              <a:ext uri="{FF2B5EF4-FFF2-40B4-BE49-F238E27FC236}">
                <a16:creationId xmlns:a16="http://schemas.microsoft.com/office/drawing/2014/main" id="{143D5F2C-B6D7-01BD-8D0A-FD68323A5F1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274459" y="1973290"/>
            <a:ext cx="4715289" cy="3006918"/>
          </a:xfrm>
          <a:prstGeom prst="rect">
            <a:avLst/>
          </a:prstGeom>
        </p:spPr>
      </p:pic>
      <p:sp>
        <p:nvSpPr>
          <p:cNvPr id="16" name="Szövegdoboz 15">
            <a:extLst>
              <a:ext uri="{FF2B5EF4-FFF2-40B4-BE49-F238E27FC236}">
                <a16:creationId xmlns:a16="http://schemas.microsoft.com/office/drawing/2014/main" id="{C3ADB54E-4A89-0E96-EAF3-B1932DF13BE3}"/>
              </a:ext>
            </a:extLst>
          </p:cNvPr>
          <p:cNvSpPr txBox="1"/>
          <p:nvPr/>
        </p:nvSpPr>
        <p:spPr>
          <a:xfrm>
            <a:off x="1892627" y="4232824"/>
            <a:ext cx="5270991" cy="769441"/>
          </a:xfrm>
          <a:prstGeom prst="rect">
            <a:avLst/>
          </a:prstGeom>
          <a:noFill/>
        </p:spPr>
        <p:txBody>
          <a:bodyPr wrap="square">
            <a:spAutoFit/>
          </a:bodyPr>
          <a:lstStyle/>
          <a:p>
            <a:pPr algn="r"/>
            <a:r>
              <a:rPr lang="en-US" sz="2200" dirty="0">
                <a:effectLst/>
              </a:rPr>
              <a:t>The specially-abled ‘Happy People’ at Lemon Tree Hotels</a:t>
            </a:r>
          </a:p>
        </p:txBody>
      </p:sp>
      <p:sp>
        <p:nvSpPr>
          <p:cNvPr id="17" name="Szövegdoboz 16">
            <a:extLst>
              <a:ext uri="{FF2B5EF4-FFF2-40B4-BE49-F238E27FC236}">
                <a16:creationId xmlns:a16="http://schemas.microsoft.com/office/drawing/2014/main" id="{05B70B70-B396-9EF4-CCBE-8F45AB1B45DC}"/>
              </a:ext>
            </a:extLst>
          </p:cNvPr>
          <p:cNvSpPr txBox="1"/>
          <p:nvPr/>
        </p:nvSpPr>
        <p:spPr>
          <a:xfrm>
            <a:off x="2971799" y="4912860"/>
            <a:ext cx="9140005" cy="338554"/>
          </a:xfrm>
          <a:prstGeom prst="rect">
            <a:avLst/>
          </a:prstGeom>
          <a:noFill/>
        </p:spPr>
        <p:txBody>
          <a:bodyPr wrap="square">
            <a:spAutoFit/>
          </a:bodyPr>
          <a:lstStyle/>
          <a:p>
            <a:r>
              <a:rPr lang="en-GB" sz="1600" dirty="0">
                <a:effectLst/>
              </a:rPr>
              <a:t>Read more at: https://www.hrkatha.com/practice/the-specially-abled-happy-people-at-lemon-tree-hotels/</a:t>
            </a:r>
          </a:p>
        </p:txBody>
      </p:sp>
    </p:spTree>
    <p:extLst>
      <p:ext uri="{BB962C8B-B14F-4D97-AF65-F5344CB8AC3E}">
        <p14:creationId xmlns:p14="http://schemas.microsoft.com/office/powerpoint/2010/main" val="1495111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A0AED-F95A-F615-0E15-D4AE7BB57C0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AAE915D-64B5-82EF-F81F-FD3AD30268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8F90B6E-87DC-65C1-46FA-6138BA8FF654}"/>
              </a:ext>
            </a:extLst>
          </p:cNvPr>
          <p:cNvSpPr>
            <a:spLocks noGrp="1"/>
          </p:cNvSpPr>
          <p:nvPr>
            <p:ph type="ctrTitle"/>
          </p:nvPr>
        </p:nvSpPr>
        <p:spPr>
          <a:xfrm>
            <a:off x="190500" y="2155080"/>
            <a:ext cx="11646383" cy="2841274"/>
          </a:xfrm>
        </p:spPr>
        <p:txBody>
          <a:bodyPr>
            <a:noAutofit/>
          </a:bodyPr>
          <a:lstStyle/>
          <a:p>
            <a:pPr algn="l">
              <a:lnSpc>
                <a:spcPts val="2900"/>
              </a:lnSpc>
            </a:pPr>
            <a:r>
              <a:rPr lang="en-GB" sz="2600" kern="100" dirty="0">
                <a:effectLst/>
                <a:latin typeface="Calibri" panose="020F0502020204030204" pitchFamily="34" charset="0"/>
                <a:ea typeface="Calibri" panose="020F0502020204030204" pitchFamily="34" charset="0"/>
                <a:cs typeface="Calibri" panose="020F0502020204030204" pitchFamily="34" charset="0"/>
              </a:rPr>
              <a:t>At SMEs, accessibility training is often very low on companies’ training and skills priorities: e.g. a survey of tourism businesses carried out by </a:t>
            </a:r>
            <a:r>
              <a:rPr lang="en-GB" sz="2600" kern="100" dirty="0" err="1">
                <a:effectLst/>
                <a:latin typeface="Calibri" panose="020F0502020204030204" pitchFamily="34" charset="0"/>
                <a:ea typeface="Calibri" panose="020F0502020204030204" pitchFamily="34" charset="0"/>
                <a:cs typeface="Calibri" panose="020F0502020204030204" pitchFamily="34" charset="0"/>
              </a:rPr>
              <a:t>VisitEngland</a:t>
            </a:r>
            <a:r>
              <a:rPr lang="en-GB" sz="2600" kern="100" dirty="0">
                <a:effectLst/>
                <a:latin typeface="Calibri" panose="020F0502020204030204" pitchFamily="34" charset="0"/>
                <a:ea typeface="Calibri" panose="020F0502020204030204" pitchFamily="34" charset="0"/>
                <a:cs typeface="Calibri" panose="020F0502020204030204" pitchFamily="34" charset="0"/>
              </a:rPr>
              <a:t> in 2009 found that 21% of businesses that do not currently offer disability awareness training to their staff stated that ‘nothing’ would prompt them to offer this training</a:t>
            </a:r>
            <a:br>
              <a:rPr lang="en-GB" sz="2600" kern="100" dirty="0">
                <a:effectLst/>
                <a:latin typeface="Calibri" panose="020F0502020204030204" pitchFamily="34" charset="0"/>
                <a:ea typeface="Calibri" panose="020F0502020204030204" pitchFamily="34" charset="0"/>
                <a:cs typeface="Calibri" panose="020F050202020403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Similarly, the Accessible Tourism Stakeholders Forum in the UK asked businesses about the likelihood of attending training in the next 12 months. 69% of respondents answered that it was very unlikely or fairly unlikely (Elevator project, 2018)</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EC3E2E94-9C8C-6E8D-C2F7-3D95DE41D9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2011038-8820-12AC-3D1D-D1ACF5EB3B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7F0C719-7512-609C-6EE0-1390476DF8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C08FA09-708E-928C-4A2F-478CAF54A6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690C7DB-1636-D11B-1B4D-AE1896FA280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D287DE6-070F-B1B2-1C83-2CB30884875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F42889E-FF5A-55EA-2736-6756E02D111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03E59DE-80EE-A95D-9449-17DBAFE1FFC3}"/>
              </a:ext>
            </a:extLst>
          </p:cNvPr>
          <p:cNvSpPr txBox="1">
            <a:spLocks/>
          </p:cNvSpPr>
          <p:nvPr/>
        </p:nvSpPr>
        <p:spPr>
          <a:xfrm>
            <a:off x="1" y="1274760"/>
            <a:ext cx="12100956"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 education and training </a:t>
            </a:r>
          </a:p>
        </p:txBody>
      </p:sp>
    </p:spTree>
    <p:extLst>
      <p:ext uri="{BB962C8B-B14F-4D97-AF65-F5344CB8AC3E}">
        <p14:creationId xmlns:p14="http://schemas.microsoft.com/office/powerpoint/2010/main" val="4048110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21FD5-2397-B191-A001-FA12F50DD42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4EEFE94-757D-6931-F043-CCA4D8D2A3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12482E4-5B97-18FA-EE36-9E5EED3C5E08}"/>
              </a:ext>
            </a:extLst>
          </p:cNvPr>
          <p:cNvSpPr>
            <a:spLocks noGrp="1"/>
          </p:cNvSpPr>
          <p:nvPr>
            <p:ph type="ctrTitle"/>
          </p:nvPr>
        </p:nvSpPr>
        <p:spPr>
          <a:xfrm>
            <a:off x="297008" y="1868110"/>
            <a:ext cx="11506940" cy="3343087"/>
          </a:xfrm>
        </p:spPr>
        <p:txBody>
          <a:bodyPr>
            <a:noAutofit/>
          </a:bodyPr>
          <a:lstStyle/>
          <a:p>
            <a:pPr lvl="0" algn="l">
              <a:lnSpc>
                <a:spcPts val="2600"/>
              </a:lnSpc>
            </a:pPr>
            <a:r>
              <a:rPr lang="en-GB" sz="2600" kern="100" dirty="0">
                <a:effectLst/>
                <a:latin typeface="Calibri" panose="020F0502020204030204" pitchFamily="34" charset="0"/>
                <a:ea typeface="Calibri" panose="020F0502020204030204" pitchFamily="34" charset="0"/>
              </a:rPr>
              <a:t>Objectives that a proposed and developed training programme should pursue:</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cs typeface="Arial" panose="020B0604020202020204" pitchFamily="34" charset="0"/>
              </a:rPr>
              <a:t>● </a:t>
            </a:r>
            <a:r>
              <a:rPr lang="en-GB" sz="2600" kern="100" dirty="0">
                <a:effectLst/>
                <a:latin typeface="Calibri" panose="020F0502020204030204" pitchFamily="34" charset="0"/>
                <a:ea typeface="Calibri" panose="020F0502020204030204" pitchFamily="34" charset="0"/>
                <a:cs typeface="Calibri" panose="020F0502020204030204" pitchFamily="34" charset="0"/>
              </a:rPr>
              <a:t>Provide knowledge to staff working in the tourism industry to take accessibility issues into account when renovating, building and designing tourism activities, products and services</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cs typeface="Arial" panose="020B0604020202020204" pitchFamily="34" charset="0"/>
              </a:rPr>
              <a:t>● </a:t>
            </a:r>
            <a:r>
              <a:rPr lang="en-GB" sz="2600" kern="100" dirty="0">
                <a:effectLst/>
                <a:latin typeface="Calibri" panose="020F0502020204030204" pitchFamily="34" charset="0"/>
                <a:ea typeface="Calibri" panose="020F0502020204030204" pitchFamily="34" charset="0"/>
                <a:cs typeface="Calibri" panose="020F0502020204030204" pitchFamily="34" charset="0"/>
              </a:rPr>
              <a:t>Provide knowledge on the care of customers with special requirements to staff working in the tourism sector</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cs typeface="Arial" panose="020B0604020202020204" pitchFamily="34" charset="0"/>
              </a:rPr>
              <a:t>● </a:t>
            </a:r>
            <a:r>
              <a:rPr lang="en-GB" sz="2600" kern="100" dirty="0">
                <a:effectLst/>
                <a:latin typeface="Calibri" panose="020F0502020204030204" pitchFamily="34" charset="0"/>
                <a:ea typeface="Calibri" panose="020F0502020204030204" pitchFamily="34" charset="0"/>
                <a:cs typeface="Calibri" panose="020F0502020204030204" pitchFamily="34" charset="0"/>
              </a:rPr>
              <a:t>Identify the main barriers to accessibility of tourism destinations and facilities and provide alternatives for improvement</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cs typeface="Arial" panose="020B0604020202020204" pitchFamily="34" charset="0"/>
              </a:rPr>
              <a:t>● </a:t>
            </a:r>
            <a:r>
              <a:rPr lang="en-GB" sz="2600" kern="100" dirty="0">
                <a:effectLst/>
                <a:latin typeface="Calibri" panose="020F0502020204030204" pitchFamily="34" charset="0"/>
                <a:ea typeface="Calibri" panose="020F0502020204030204" pitchFamily="34" charset="0"/>
                <a:cs typeface="Calibri" panose="020F0502020204030204" pitchFamily="34" charset="0"/>
              </a:rPr>
              <a:t>Familiarise them with the use of technical aids</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cs typeface="Arial" panose="020B0604020202020204" pitchFamily="34" charset="0"/>
              </a:rPr>
              <a:t>● </a:t>
            </a:r>
            <a:r>
              <a:rPr lang="en-GB" sz="2600" kern="100" dirty="0">
                <a:effectLst/>
                <a:latin typeface="Calibri" panose="020F0502020204030204" pitchFamily="34" charset="0"/>
                <a:ea typeface="Calibri" panose="020F0502020204030204" pitchFamily="34" charset="0"/>
                <a:cs typeface="Calibri" panose="020F0502020204030204" pitchFamily="34" charset="0"/>
              </a:rPr>
              <a:t>Disseminate the existing legal provisions</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043A63F8-1009-379D-D7B5-26D0D92FA9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D46F22B-51B4-DD55-797D-53366E820D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8483C7E-04B6-5E0B-2A30-1877601B4A0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AA71376-E9B2-2889-704F-8946D66D85D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732A3EB-8033-2F31-9439-6DA680B33C1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C3D9EDE-633F-894C-FC7E-55340B19DDF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61ED0F7-5C01-0B5C-C205-14E12964DF2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A6B0402-9A3C-ED5D-18C0-86297F183436}"/>
              </a:ext>
            </a:extLst>
          </p:cNvPr>
          <p:cNvSpPr txBox="1">
            <a:spLocks/>
          </p:cNvSpPr>
          <p:nvPr/>
        </p:nvSpPr>
        <p:spPr>
          <a:xfrm>
            <a:off x="113015" y="1031603"/>
            <a:ext cx="11870447"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 education and training </a:t>
            </a:r>
          </a:p>
        </p:txBody>
      </p:sp>
    </p:spTree>
    <p:extLst>
      <p:ext uri="{BB962C8B-B14F-4D97-AF65-F5344CB8AC3E}">
        <p14:creationId xmlns:p14="http://schemas.microsoft.com/office/powerpoint/2010/main" val="393289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849E1-604B-02F2-56C5-22A19A33FCF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F3B9843-C4DE-6652-2E64-575335D32D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605885E-0C3F-F9BE-1E00-995A864B8B6A}"/>
              </a:ext>
            </a:extLst>
          </p:cNvPr>
          <p:cNvSpPr>
            <a:spLocks noGrp="1"/>
          </p:cNvSpPr>
          <p:nvPr>
            <p:ph type="ctrTitle"/>
          </p:nvPr>
        </p:nvSpPr>
        <p:spPr>
          <a:xfrm>
            <a:off x="315995" y="2073232"/>
            <a:ext cx="11468968" cy="3102751"/>
          </a:xfrm>
        </p:spPr>
        <p:txBody>
          <a:bodyPr>
            <a:noAutofit/>
          </a:bodyPr>
          <a:lstStyle/>
          <a:p>
            <a:pPr algn="l">
              <a:lnSpc>
                <a:spcPts val="2600"/>
              </a:lnSpc>
            </a:pPr>
            <a:r>
              <a:rPr lang="en-GB" sz="2600" kern="100" dirty="0">
                <a:latin typeface="Calibri" panose="020F0502020204030204" pitchFamily="34" charset="0"/>
                <a:ea typeface="Calibri" panose="020F0502020204030204" pitchFamily="34" charset="0"/>
                <a:cs typeface="Calibri" panose="020F0502020204030204" pitchFamily="34" charset="0"/>
              </a:rPr>
              <a:t>Tourist guides play an important role </a:t>
            </a:r>
            <a:r>
              <a:rPr lang="en-GB" sz="2600" kern="100" dirty="0">
                <a:effectLst/>
                <a:latin typeface="Calibri" panose="020F0502020204030204" pitchFamily="34" charset="0"/>
                <a:ea typeface="Calibri" panose="020F0502020204030204" pitchFamily="34" charset="0"/>
                <a:cs typeface="Calibri" panose="020F0502020204030204" pitchFamily="34" charset="0"/>
              </a:rPr>
              <a:t>in making tourism more accessible and inclusive, as they are representatives of the cities, regions and countries in the area for which they are qualified and have a major impact on the overall success of the trip and visitor satisfaction. Inclusive tourist guides are also the way to maintain and improve the quality of guiding services, which is seriously threatened by the deregulation of professional tourist guides at European level. For these reasons it is important to have a manual developed specially for educational purpose for tourist guides, enabling them to obtain knowledge about specific skills required to communicate with this segment of tourists (Elevator project, 2018)</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3EAAD666-CD13-8755-6D03-204627BF2A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7005FC8-A7BF-35AA-E496-7BD2ED197B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A839FC7-0A74-B344-27A4-6F01496BE1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B74706E-172B-EF11-3F70-3EBDBAF9A8C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69F8AF7-9C59-9FC8-6C19-D1696DBCE6E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D975034-E5F7-5477-4898-E3799E9CD0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A5CA03A-5BA4-E8A8-878B-D1E16DE3B4B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FF3DD0D-9B4C-B666-46C4-78036EFC87EC}"/>
              </a:ext>
            </a:extLst>
          </p:cNvPr>
          <p:cNvSpPr txBox="1">
            <a:spLocks/>
          </p:cNvSpPr>
          <p:nvPr/>
        </p:nvSpPr>
        <p:spPr>
          <a:xfrm>
            <a:off x="1" y="1274760"/>
            <a:ext cx="12100956"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 education and training </a:t>
            </a:r>
          </a:p>
        </p:txBody>
      </p:sp>
    </p:spTree>
    <p:extLst>
      <p:ext uri="{BB962C8B-B14F-4D97-AF65-F5344CB8AC3E}">
        <p14:creationId xmlns:p14="http://schemas.microsoft.com/office/powerpoint/2010/main" val="764686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A5207-108F-DC19-EB47-6C94F6BA98C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1DBC910-B229-C519-4152-265E0C9A0A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8A68058-8ECC-4C66-C84F-165BE809A4C7}"/>
              </a:ext>
            </a:extLst>
          </p:cNvPr>
          <p:cNvSpPr>
            <a:spLocks noGrp="1"/>
          </p:cNvSpPr>
          <p:nvPr>
            <p:ph type="ctrTitle"/>
          </p:nvPr>
        </p:nvSpPr>
        <p:spPr>
          <a:xfrm>
            <a:off x="91043" y="1862690"/>
            <a:ext cx="12009914" cy="3376720"/>
          </a:xfrm>
        </p:spPr>
        <p:txBody>
          <a:bodyPr>
            <a:noAutofit/>
          </a:bodyPr>
          <a:lstStyle/>
          <a:p>
            <a:pPr lvl="0" algn="l">
              <a:lnSpc>
                <a:spcPts val="2500"/>
              </a:lnSpc>
            </a:pPr>
            <a:r>
              <a:rPr lang="en-GB" sz="2400" kern="100" dirty="0">
                <a:effectLst/>
                <a:latin typeface="Calibri" panose="020F0502020204030204" pitchFamily="34" charset="0"/>
                <a:ea typeface="Calibri" panose="020F0502020204030204" pitchFamily="34" charset="0"/>
                <a:cs typeface="Arial" panose="020B0604020202020204" pitchFamily="34" charset="0"/>
              </a:rPr>
              <a:t>● </a:t>
            </a:r>
            <a:r>
              <a:rPr lang="en-GB" sz="2400" kern="100" dirty="0">
                <a:effectLst/>
                <a:latin typeface="Calibri" panose="020F0502020204030204" pitchFamily="34" charset="0"/>
                <a:ea typeface="Calibri" panose="020F0502020204030204" pitchFamily="34" charset="0"/>
                <a:cs typeface="Calibri" panose="020F0502020204030204" pitchFamily="34" charset="0"/>
              </a:rPr>
              <a:t>the co-creation of disability-inclusive skills and knowledge (content);</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Arial" panose="020B0604020202020204" pitchFamily="34" charset="0"/>
              </a:rPr>
              <a:t>● </a:t>
            </a:r>
            <a:r>
              <a:rPr lang="en-GB" sz="2400" kern="100" dirty="0">
                <a:effectLst/>
                <a:latin typeface="Calibri" panose="020F0502020204030204" pitchFamily="34" charset="0"/>
                <a:ea typeface="Calibri" panose="020F0502020204030204" pitchFamily="34" charset="0"/>
                <a:cs typeface="Calibri" panose="020F0502020204030204" pitchFamily="34" charset="0"/>
              </a:rPr>
              <a:t>concepts for disability-friendly educational planning</a:t>
            </a:r>
            <a:r>
              <a:rPr lang="en-GB" sz="2400" kern="100" dirty="0">
                <a:latin typeface="Calibri" panose="020F0502020204030204" pitchFamily="34" charset="0"/>
                <a:ea typeface="Calibri" panose="020F0502020204030204" pitchFamily="34" charset="0"/>
                <a:cs typeface="Calibri" panose="020F0502020204030204" pitchFamily="34" charset="0"/>
              </a:rPr>
              <a:t>;</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Arial" panose="020B0604020202020204" pitchFamily="34" charset="0"/>
              </a:rPr>
              <a:t>● </a:t>
            </a:r>
            <a:r>
              <a:rPr lang="en-GB" sz="2400" kern="100" dirty="0">
                <a:effectLst/>
                <a:latin typeface="Calibri" panose="020F0502020204030204" pitchFamily="34" charset="0"/>
                <a:ea typeface="Calibri" panose="020F0502020204030204" pitchFamily="34" charset="0"/>
                <a:cs typeface="Calibri" panose="020F0502020204030204" pitchFamily="34" charset="0"/>
              </a:rPr>
              <a:t>disability-friendly legal framework conditions;</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Arial" panose="020B0604020202020204" pitchFamily="34" charset="0"/>
              </a:rPr>
              <a:t>● </a:t>
            </a:r>
            <a:r>
              <a:rPr lang="en-GB" sz="2400" kern="100" dirty="0">
                <a:effectLst/>
                <a:latin typeface="Calibri" panose="020F0502020204030204" pitchFamily="34" charset="0"/>
                <a:ea typeface="Calibri" panose="020F0502020204030204" pitchFamily="34" charset="0"/>
                <a:cs typeface="Calibri" panose="020F0502020204030204" pitchFamily="34" charset="0"/>
              </a:rPr>
              <a:t>marketing and communication of education providers that promote the inclusion of people with disabilities, using accessible language and media;</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Arial" panose="020B0604020202020204" pitchFamily="34" charset="0"/>
              </a:rPr>
              <a:t>● </a:t>
            </a:r>
            <a:r>
              <a:rPr lang="en-GB" sz="2400" kern="100" dirty="0">
                <a:effectLst/>
                <a:latin typeface="Calibri" panose="020F0502020204030204" pitchFamily="34" charset="0"/>
                <a:ea typeface="Calibri" panose="020F0502020204030204" pitchFamily="34" charset="0"/>
                <a:cs typeface="Calibri" panose="020F0502020204030204" pitchFamily="34" charset="0"/>
              </a:rPr>
              <a:t>networking and cooperative relationships between the education sector and the disability sector;</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Arial" panose="020B0604020202020204" pitchFamily="34" charset="0"/>
              </a:rPr>
              <a:t>● </a:t>
            </a:r>
            <a:r>
              <a:rPr lang="en-GB" sz="2400" kern="100" dirty="0">
                <a:effectLst/>
                <a:latin typeface="Calibri" panose="020F0502020204030204" pitchFamily="34" charset="0"/>
                <a:ea typeface="Calibri" panose="020F0502020204030204" pitchFamily="34" charset="0"/>
                <a:cs typeface="Calibri" panose="020F0502020204030204" pitchFamily="34" charset="0"/>
              </a:rPr>
              <a:t>investment in ongoing research to understand the needs of </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PwD</a:t>
            </a:r>
            <a:r>
              <a:rPr lang="en-GB" sz="2400" kern="100" dirty="0">
                <a:effectLst/>
                <a:latin typeface="Calibri" panose="020F0502020204030204" pitchFamily="34" charset="0"/>
                <a:ea typeface="Calibri" panose="020F0502020204030204" pitchFamily="34" charset="0"/>
                <a:cs typeface="Calibri" panose="020F0502020204030204" pitchFamily="34" charset="0"/>
              </a:rPr>
              <a:t> in tourism; and</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Arial" panose="020B0604020202020204" pitchFamily="34" charset="0"/>
              </a:rPr>
              <a:t>● </a:t>
            </a:r>
            <a:r>
              <a:rPr lang="en-GB" sz="2400" kern="100" dirty="0">
                <a:effectLst/>
                <a:latin typeface="Calibri" panose="020F0502020204030204" pitchFamily="34" charset="0"/>
                <a:ea typeface="Calibri" panose="020F0502020204030204" pitchFamily="34" charset="0"/>
                <a:cs typeface="Calibri" panose="020F0502020204030204" pitchFamily="34" charset="0"/>
              </a:rPr>
              <a:t>disability-friendly teaching and learning methods, processes and procedures in the tourism education environment</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7ED9D3AD-B497-7878-4176-F766FA5FE4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65DDBC0-AEA8-84DE-D96F-8BA15E5643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CFA0898-EB3D-6D1A-FFDB-8CC8B35E5A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7C78BD9-7452-0CEA-42C4-24556FF406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AAA5EAE-B43B-9C48-1B1A-269D32D8465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548089-B3B3-AC13-89C4-FD76E497976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23E047D-9B00-3CB6-C41D-6A1174D7138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5335F5C-460D-49B4-8843-9AAC82643641}"/>
              </a:ext>
            </a:extLst>
          </p:cNvPr>
          <p:cNvSpPr txBox="1">
            <a:spLocks/>
          </p:cNvSpPr>
          <p:nvPr/>
        </p:nvSpPr>
        <p:spPr>
          <a:xfrm>
            <a:off x="1" y="1236426"/>
            <a:ext cx="12100956" cy="798472"/>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 interactive success factors that enhance accessible tourism education</a:t>
            </a:r>
          </a:p>
        </p:txBody>
      </p:sp>
    </p:spTree>
    <p:extLst>
      <p:ext uri="{BB962C8B-B14F-4D97-AF65-F5344CB8AC3E}">
        <p14:creationId xmlns:p14="http://schemas.microsoft.com/office/powerpoint/2010/main" val="1285884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C2D3D-3E01-CB4B-1EC8-A399595319B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E9A8F7D-C91C-37C4-18FA-D8947BD983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A44F391-3762-A434-94FD-EC8B60A4D470}"/>
              </a:ext>
            </a:extLst>
          </p:cNvPr>
          <p:cNvSpPr>
            <a:spLocks noGrp="1"/>
          </p:cNvSpPr>
          <p:nvPr>
            <p:ph type="ctrTitle"/>
          </p:nvPr>
        </p:nvSpPr>
        <p:spPr>
          <a:xfrm>
            <a:off x="118753" y="2206867"/>
            <a:ext cx="9073459" cy="2851795"/>
          </a:xfrm>
        </p:spPr>
        <p:txBody>
          <a:bodyPr>
            <a:noAutofit/>
          </a:bodyPr>
          <a:lstStyle/>
          <a:p>
            <a:pPr algn="l"/>
            <a:r>
              <a:rPr lang="en-GB" sz="2400" dirty="0">
                <a:effectLst/>
                <a:latin typeface="Times New Roman" panose="02020603050405020304" pitchFamily="18" charset="0"/>
                <a:ea typeface="Calibri" panose="020F0502020204030204" pitchFamily="34" charset="0"/>
              </a:rPr>
              <a:t>One of the most accessible archaeological museums in Croatia</a:t>
            </a:r>
            <a:br>
              <a:rPr lang="en-GB" sz="2400" dirty="0">
                <a:effectLst/>
                <a:latin typeface="Times New Roman" panose="02020603050405020304" pitchFamily="18" charset="0"/>
                <a:ea typeface="Calibri" panose="020F0502020204030204" pitchFamily="34" charset="0"/>
              </a:rPr>
            </a:br>
            <a:r>
              <a:rPr lang="en-GB" sz="2400" dirty="0">
                <a:effectLst/>
                <a:latin typeface="Times New Roman" panose="02020603050405020304" pitchFamily="18" charset="0"/>
                <a:ea typeface="Calibri" panose="020F0502020204030204" pitchFamily="34" charset="0"/>
              </a:rPr>
              <a:t>Entrance to the courtyard and the interior of the museum are barrier-free, no raised areas, thresholds or other obstacles. Corridors are spacious and the spatial communication is logical and continuous</a:t>
            </a:r>
            <a:br>
              <a:rPr lang="en-GB" sz="2400" dirty="0">
                <a:effectLst/>
                <a:latin typeface="Times New Roman" panose="02020603050405020304" pitchFamily="18" charset="0"/>
                <a:ea typeface="Calibri" panose="020F0502020204030204" pitchFamily="34" charset="0"/>
              </a:rPr>
            </a:br>
            <a:r>
              <a:rPr lang="en-GB" sz="2400" dirty="0">
                <a:effectLst/>
                <a:latin typeface="Times New Roman" panose="02020603050405020304" pitchFamily="18" charset="0"/>
                <a:ea typeface="Calibri" panose="020F0502020204030204" pitchFamily="34" charset="0"/>
              </a:rPr>
              <a:t>Entire exhibition is accessible to all visitors, as an elevator of appropriate dimensions leads to each floor. Spacious accessible toilet</a:t>
            </a:r>
            <a:br>
              <a:rPr lang="en-GB" sz="2400" dirty="0">
                <a:effectLst/>
                <a:latin typeface="Times New Roman" panose="02020603050405020304" pitchFamily="18" charset="0"/>
                <a:ea typeface="Calibri" panose="020F0502020204030204" pitchFamily="34" charset="0"/>
              </a:rPr>
            </a:br>
            <a:r>
              <a:rPr lang="en-GB" sz="2400" dirty="0">
                <a:latin typeface="Times New Roman" panose="02020603050405020304" pitchFamily="18" charset="0"/>
                <a:ea typeface="Calibri" panose="020F0502020204030204" pitchFamily="34" charset="0"/>
              </a:rPr>
              <a:t>Content accessible </a:t>
            </a:r>
            <a:r>
              <a:rPr lang="en-GB" sz="2400" dirty="0">
                <a:effectLst/>
                <a:latin typeface="Times New Roman" panose="02020603050405020304" pitchFamily="18" charset="0"/>
                <a:ea typeface="Calibri" panose="020F0502020204030204" pitchFamily="34" charset="0"/>
              </a:rPr>
              <a:t>for people with visual and hearing impairments is still to be developed</a:t>
            </a:r>
            <a:endParaRPr lang="en-GB" sz="2400" dirty="0">
              <a:latin typeface="+mn-lt"/>
            </a:endParaRPr>
          </a:p>
        </p:txBody>
      </p:sp>
      <p:pic>
        <p:nvPicPr>
          <p:cNvPr id="5" name="Kép 4">
            <a:extLst>
              <a:ext uri="{FF2B5EF4-FFF2-40B4-BE49-F238E27FC236}">
                <a16:creationId xmlns:a16="http://schemas.microsoft.com/office/drawing/2014/main" id="{235CB501-1D86-4EF3-7F51-79AEE0D2D8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C0FE277-8877-B508-FCA2-C77C931B83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B270FA3-F947-D861-81BD-C3707020CF6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C5374F4-1ACF-004F-EED2-198EB77300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5F59948-C246-A6A4-4E5F-454A1544058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358CB2B-74A4-DBBC-3B78-6AB1FA29C2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2E77F18-E7C2-8560-4FBB-E0BC3F46847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pic>
        <p:nvPicPr>
          <p:cNvPr id="11" name="Slika 3" descr="Atrij Arheološkog muzeja Osijek">
            <a:extLst>
              <a:ext uri="{FF2B5EF4-FFF2-40B4-BE49-F238E27FC236}">
                <a16:creationId xmlns:a16="http://schemas.microsoft.com/office/drawing/2014/main" id="{01693E77-3D2A-F105-0489-E3A5E68687A4}"/>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721780" y="1703608"/>
            <a:ext cx="2355780" cy="3536043"/>
          </a:xfrm>
          <a:prstGeom prst="rect">
            <a:avLst/>
          </a:prstGeom>
          <a:noFill/>
          <a:ln>
            <a:noFill/>
          </a:ln>
        </p:spPr>
      </p:pic>
      <p:sp>
        <p:nvSpPr>
          <p:cNvPr id="14" name="Cím 1">
            <a:extLst>
              <a:ext uri="{FF2B5EF4-FFF2-40B4-BE49-F238E27FC236}">
                <a16:creationId xmlns:a16="http://schemas.microsoft.com/office/drawing/2014/main" id="{14032735-CC60-90B2-3AE9-84ACAD2BE3E2}"/>
              </a:ext>
            </a:extLst>
          </p:cNvPr>
          <p:cNvSpPr txBox="1">
            <a:spLocks/>
          </p:cNvSpPr>
          <p:nvPr/>
        </p:nvSpPr>
        <p:spPr>
          <a:xfrm>
            <a:off x="0" y="1200350"/>
            <a:ext cx="11928405"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Croatia: Osijek Archaeological Museum</a:t>
            </a:r>
          </a:p>
        </p:txBody>
      </p:sp>
    </p:spTree>
    <p:extLst>
      <p:ext uri="{BB962C8B-B14F-4D97-AF65-F5344CB8AC3E}">
        <p14:creationId xmlns:p14="http://schemas.microsoft.com/office/powerpoint/2010/main" val="982419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464518" y="2167672"/>
            <a:ext cx="3976853" cy="2856800"/>
          </a:xfrm>
        </p:spPr>
        <p:txBody>
          <a:bodyPr>
            <a:normAutofit/>
          </a:bodyPr>
          <a:lstStyle/>
          <a:p>
            <a:pPr algn="l"/>
            <a:r>
              <a:rPr lang="en-GB" sz="2400" dirty="0">
                <a:latin typeface="+mn-lt"/>
              </a:rPr>
              <a:t>For some international organisations engaged with the promotion of the issues of people with disabilities, see Presentation 7 of this course, called “Organisations supporting travel for people with disabilities”</a:t>
            </a: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466963" y="1463109"/>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at international level</a:t>
            </a:r>
            <a:endParaRPr lang="en-GB" dirty="0">
              <a:latin typeface="+mn-lt"/>
            </a:endParaRPr>
          </a:p>
        </p:txBody>
      </p:sp>
      <p:pic>
        <p:nvPicPr>
          <p:cNvPr id="11" name="Kép 10" descr="A képen szöveg, Betűtípus, embléma, Grafika látható&#10;&#10;Automatikusan generált leírás">
            <a:extLst>
              <a:ext uri="{FF2B5EF4-FFF2-40B4-BE49-F238E27FC236}">
                <a16:creationId xmlns:a16="http://schemas.microsoft.com/office/drawing/2014/main" id="{2BA66C92-04B5-4B81-EDED-650A587A2720}"/>
              </a:ext>
            </a:extLst>
          </p:cNvPr>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4713383" y="2808858"/>
            <a:ext cx="4245598" cy="1687008"/>
          </a:xfrm>
          <a:prstGeom prst="rect">
            <a:avLst/>
          </a:prstGeom>
          <a:noFill/>
          <a:ln>
            <a:noFill/>
          </a:ln>
        </p:spPr>
      </p:pic>
      <p:pic>
        <p:nvPicPr>
          <p:cNvPr id="15" name="Kép 14" descr="A képen szöveg, Grafika, Grafikus tervezés, poszter látható&#10;&#10;Automatikusan generált leírás">
            <a:extLst>
              <a:ext uri="{FF2B5EF4-FFF2-40B4-BE49-F238E27FC236}">
                <a16:creationId xmlns:a16="http://schemas.microsoft.com/office/drawing/2014/main" id="{1AB3D266-E8D0-E025-1F48-F7FFF165B6CE}"/>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9230994" y="2167672"/>
            <a:ext cx="2857500" cy="2676525"/>
          </a:xfrm>
          <a:prstGeom prst="rect">
            <a:avLst/>
          </a:prstGeom>
        </p:spPr>
      </p:pic>
    </p:spTree>
    <p:extLst>
      <p:ext uri="{BB962C8B-B14F-4D97-AF65-F5344CB8AC3E}">
        <p14:creationId xmlns:p14="http://schemas.microsoft.com/office/powerpoint/2010/main" val="1441212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0E0E-CB4C-C307-137D-24D742C53CA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FB05786-8F96-1617-E657-253AFED0C5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C6C36BA-48CA-FE62-B21C-759BA889FA04}"/>
              </a:ext>
            </a:extLst>
          </p:cNvPr>
          <p:cNvSpPr>
            <a:spLocks noGrp="1"/>
          </p:cNvSpPr>
          <p:nvPr>
            <p:ph type="ctrTitle"/>
          </p:nvPr>
        </p:nvSpPr>
        <p:spPr>
          <a:xfrm>
            <a:off x="114796" y="2146202"/>
            <a:ext cx="8091053" cy="2912460"/>
          </a:xfrm>
        </p:spPr>
        <p:txBody>
          <a:bodyPr>
            <a:noAutofit/>
          </a:bodyPr>
          <a:lstStyle/>
          <a:p>
            <a:pPr algn="l">
              <a:lnSpc>
                <a:spcPts val="2500"/>
              </a:lnSpc>
            </a:pPr>
            <a:r>
              <a:rPr lang="en-GB" sz="2400" dirty="0">
                <a:effectLst/>
                <a:latin typeface="Times New Roman" panose="02020603050405020304" pitchFamily="18" charset="0"/>
                <a:ea typeface="Calibri" panose="020F0502020204030204" pitchFamily="34" charset="0"/>
              </a:rPr>
              <a:t>Contemporary sacral object with accessible contents</a:t>
            </a:r>
            <a:br>
              <a:rPr lang="en-GB" sz="2400" dirty="0">
                <a:effectLst/>
                <a:latin typeface="Times New Roman" panose="02020603050405020304" pitchFamily="18" charset="0"/>
                <a:ea typeface="Calibri" panose="020F0502020204030204" pitchFamily="34" charset="0"/>
              </a:rPr>
            </a:br>
            <a:r>
              <a:rPr lang="en-GB" sz="2400" dirty="0">
                <a:effectLst/>
                <a:latin typeface="Times New Roman" panose="02020603050405020304" pitchFamily="18" charset="0"/>
                <a:ea typeface="Calibri" panose="020F0502020204030204" pitchFamily="34" charset="0"/>
              </a:rPr>
              <a:t>Small paved square in front of the church: completely flat, with benches, as well as surfaces of varying textures leading up to the church that serve as tactile indicators for the visually impaired</a:t>
            </a:r>
            <a:br>
              <a:rPr lang="en-GB" sz="2400" dirty="0">
                <a:effectLst/>
                <a:latin typeface="Times New Roman" panose="02020603050405020304" pitchFamily="18" charset="0"/>
                <a:ea typeface="Calibri" panose="020F0502020204030204" pitchFamily="34" charset="0"/>
              </a:rPr>
            </a:br>
            <a:r>
              <a:rPr lang="en-GB" sz="2400" dirty="0">
                <a:effectLst/>
                <a:latin typeface="Times New Roman" panose="02020603050405020304" pitchFamily="18" charset="0"/>
                <a:ea typeface="Calibri" panose="020F0502020204030204" pitchFamily="34" charset="0"/>
              </a:rPr>
              <a:t>On the square two accessible viewpoints that can be reached by visitors in wheelchairs with a little help</a:t>
            </a:r>
            <a:br>
              <a:rPr lang="en-GB" sz="2400" dirty="0">
                <a:effectLst/>
                <a:latin typeface="Times New Roman" panose="02020603050405020304" pitchFamily="18" charset="0"/>
                <a:ea typeface="Calibri" panose="020F0502020204030204" pitchFamily="34" charset="0"/>
              </a:rPr>
            </a:br>
            <a:r>
              <a:rPr lang="en-GB" sz="2400" dirty="0">
                <a:effectLst/>
                <a:latin typeface="Times New Roman" panose="02020603050405020304" pitchFamily="18" charset="0"/>
                <a:ea typeface="Calibri" panose="020F0502020204030204" pitchFamily="34" charset="0"/>
              </a:rPr>
              <a:t>Accessible restroom (to be developed)</a:t>
            </a:r>
            <a:br>
              <a:rPr lang="en-GB" sz="2400" dirty="0">
                <a:effectLst/>
                <a:latin typeface="Times New Roman" panose="02020603050405020304" pitchFamily="18" charset="0"/>
                <a:ea typeface="Calibri" panose="020F0502020204030204" pitchFamily="34" charset="0"/>
              </a:rPr>
            </a:br>
            <a:r>
              <a:rPr lang="en-GB" sz="2400" dirty="0">
                <a:effectLst/>
                <a:latin typeface="Times New Roman" panose="02020603050405020304" pitchFamily="18" charset="0"/>
                <a:ea typeface="Calibri" panose="020F0502020204030204" pitchFamily="34" charset="0"/>
              </a:rPr>
              <a:t>Nearby a paved Calvary path with roughly the same gradient as the church’s viewpoints, so all can reach the top with some help</a:t>
            </a:r>
            <a:endParaRPr lang="en-GB" sz="2400" dirty="0">
              <a:latin typeface="+mn-lt"/>
            </a:endParaRPr>
          </a:p>
        </p:txBody>
      </p:sp>
      <p:pic>
        <p:nvPicPr>
          <p:cNvPr id="5" name="Kép 4">
            <a:extLst>
              <a:ext uri="{FF2B5EF4-FFF2-40B4-BE49-F238E27FC236}">
                <a16:creationId xmlns:a16="http://schemas.microsoft.com/office/drawing/2014/main" id="{B935B373-618E-D3EA-F8ED-5C96B8EDD0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06786F2-EBCF-5A0B-4F6F-0CD621E1A0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4305E68-2AB5-B7E5-07A0-C56279E770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88EB085-BE26-5178-2E48-6B7EF00E6E2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5C1E43E-B8B8-E932-1336-2D2BC977B89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4D9E506-2B21-0EDD-40DF-A4E82841226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8BD59FF-90C2-A417-987F-D3BEADE729A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CC0FDF9-1962-BCFC-B599-123796969819}"/>
              </a:ext>
            </a:extLst>
          </p:cNvPr>
          <p:cNvSpPr txBox="1">
            <a:spLocks/>
          </p:cNvSpPr>
          <p:nvPr/>
        </p:nvSpPr>
        <p:spPr>
          <a:xfrm>
            <a:off x="118753" y="1131381"/>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Croatia: Shrine of Our Lady of Sanctuary of </a:t>
            </a:r>
            <a:r>
              <a:rPr lang="en-GB" sz="3600" b="1" dirty="0" err="1">
                <a:latin typeface="+mn-lt"/>
              </a:rPr>
              <a:t>Aljmaš</a:t>
            </a:r>
            <a:endParaRPr lang="en-GB" sz="3600" b="1" dirty="0">
              <a:latin typeface="+mn-lt"/>
            </a:endParaRPr>
          </a:p>
        </p:txBody>
      </p:sp>
      <p:pic>
        <p:nvPicPr>
          <p:cNvPr id="11" name="Slika 4">
            <a:extLst>
              <a:ext uri="{FF2B5EF4-FFF2-40B4-BE49-F238E27FC236}">
                <a16:creationId xmlns:a16="http://schemas.microsoft.com/office/drawing/2014/main" id="{E46FF0C2-51AB-F1F9-D897-6349B255C8DD}"/>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183071" y="2602267"/>
            <a:ext cx="3894133" cy="2190686"/>
          </a:xfrm>
          <a:prstGeom prst="rect">
            <a:avLst/>
          </a:prstGeom>
          <a:noFill/>
          <a:ln>
            <a:noFill/>
          </a:ln>
        </p:spPr>
      </p:pic>
    </p:spTree>
    <p:extLst>
      <p:ext uri="{BB962C8B-B14F-4D97-AF65-F5344CB8AC3E}">
        <p14:creationId xmlns:p14="http://schemas.microsoft.com/office/powerpoint/2010/main" val="2112830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4E67E-3F6C-FFEC-68BD-E2E3F86C962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4C927D0-E55A-23C1-4AED-2F3619F5B0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882DEC4-52F2-8858-3ECC-141ECF90086D}"/>
              </a:ext>
            </a:extLst>
          </p:cNvPr>
          <p:cNvSpPr>
            <a:spLocks noGrp="1"/>
          </p:cNvSpPr>
          <p:nvPr>
            <p:ph type="ctrTitle"/>
          </p:nvPr>
        </p:nvSpPr>
        <p:spPr>
          <a:xfrm>
            <a:off x="306778" y="2008315"/>
            <a:ext cx="11578442" cy="3245560"/>
          </a:xfrm>
        </p:spPr>
        <p:txBody>
          <a:bodyPr>
            <a:noAutofit/>
          </a:bodyPr>
          <a:lstStyle/>
          <a:p>
            <a:pPr algn="l">
              <a:lnSpc>
                <a:spcPts val="2200"/>
              </a:lnSpc>
            </a:pPr>
            <a:r>
              <a:rPr lang="en-GB" sz="2400" dirty="0">
                <a:effectLst/>
                <a:latin typeface="Times New Roman" panose="02020603050405020304" pitchFamily="18" charset="0"/>
                <a:ea typeface="Calibri" panose="020F0502020204030204" pitchFamily="34" charset="0"/>
              </a:rPr>
              <a:t>Association of Tourist Guides of Pula and the Association of the Blind of Istria County have launched the </a:t>
            </a:r>
            <a:r>
              <a:rPr lang="en-GB" sz="2400" dirty="0">
                <a:latin typeface="Times New Roman" panose="02020603050405020304" pitchFamily="18" charset="0"/>
                <a:ea typeface="Calibri" panose="020F0502020204030204" pitchFamily="34" charset="0"/>
              </a:rPr>
              <a:t>project “</a:t>
            </a:r>
            <a:r>
              <a:rPr lang="en-GB" sz="2400" dirty="0">
                <a:effectLst/>
                <a:latin typeface="Times New Roman" panose="02020603050405020304" pitchFamily="18" charset="0"/>
                <a:ea typeface="Calibri" panose="020F0502020204030204" pitchFamily="34" charset="0"/>
              </a:rPr>
              <a:t>Colours of Inclusive Tourism”</a:t>
            </a:r>
            <a:br>
              <a:rPr lang="en-GB" sz="2400" dirty="0">
                <a:effectLst/>
                <a:latin typeface="Times New Roman" panose="02020603050405020304" pitchFamily="18" charset="0"/>
                <a:ea typeface="Calibri" panose="020F0502020204030204" pitchFamily="34" charset="0"/>
              </a:rPr>
            </a:br>
            <a:r>
              <a:rPr lang="en-GB" sz="2400" dirty="0">
                <a:latin typeface="Times New Roman" panose="02020603050405020304" pitchFamily="18" charset="0"/>
                <a:ea typeface="Calibri" panose="020F0502020204030204" pitchFamily="34" charset="0"/>
              </a:rPr>
              <a:t>First</a:t>
            </a:r>
            <a:r>
              <a:rPr lang="en-GB" sz="2400" dirty="0">
                <a:effectLst/>
                <a:latin typeface="Times New Roman" panose="02020603050405020304" pitchFamily="18" charset="0"/>
                <a:ea typeface="Calibri" panose="020F0502020204030204" pitchFamily="34" charset="0"/>
              </a:rPr>
              <a:t> tourist guide company in Croatia with members with professional training: they present the world around them in the most suitable way for the blind and visually impaired</a:t>
            </a:r>
            <a:br>
              <a:rPr lang="en-GB" sz="2400" dirty="0">
                <a:effectLst/>
                <a:latin typeface="Times New Roman" panose="02020603050405020304" pitchFamily="18" charset="0"/>
                <a:ea typeface="Calibri" panose="020F0502020204030204" pitchFamily="34" charset="0"/>
              </a:rPr>
            </a:br>
            <a:r>
              <a:rPr lang="en-GB" sz="2400" dirty="0">
                <a:effectLst/>
                <a:latin typeface="Times New Roman" panose="02020603050405020304" pitchFamily="18" charset="0"/>
                <a:ea typeface="Calibri" panose="020F0502020204030204" pitchFamily="34" charset="0"/>
              </a:rPr>
              <a:t>GPS technology and voice software built into cell phones, with the most important sights of Pula and </a:t>
            </a:r>
            <a:r>
              <a:rPr lang="en-GB" sz="2400" dirty="0" err="1">
                <a:effectLst/>
                <a:latin typeface="Times New Roman" panose="02020603050405020304" pitchFamily="18" charset="0"/>
                <a:ea typeface="Calibri" panose="020F0502020204030204" pitchFamily="34" charset="0"/>
              </a:rPr>
              <a:t>Premantura</a:t>
            </a:r>
            <a:r>
              <a:rPr lang="en-GB" sz="2400" dirty="0">
                <a:effectLst/>
                <a:latin typeface="Times New Roman" panose="02020603050405020304" pitchFamily="18" charset="0"/>
                <a:ea typeface="Calibri" panose="020F0502020204030204" pitchFamily="34" charset="0"/>
              </a:rPr>
              <a:t>. A spoken tourist map of Istria with 134 tourist points created; available via voice computer</a:t>
            </a:r>
            <a:br>
              <a:rPr lang="en-GB" sz="2400" dirty="0">
                <a:effectLst/>
                <a:latin typeface="Times New Roman" panose="02020603050405020304" pitchFamily="18" charset="0"/>
                <a:ea typeface="Calibri" panose="020F0502020204030204" pitchFamily="34" charset="0"/>
              </a:rPr>
            </a:br>
            <a:r>
              <a:rPr lang="en-GB" sz="2400" dirty="0">
                <a:effectLst/>
                <a:latin typeface="Times New Roman" panose="02020603050405020304" pitchFamily="18" charset="0"/>
                <a:ea typeface="Calibri" panose="020F0502020204030204" pitchFamily="34" charset="0"/>
              </a:rPr>
              <a:t>With cooperation between the Association of Tourist Guides in Pula, the Association of the Blind of Istria County and the Istria Mountain Guides Station, tourist guides and mountaineers will be able to apply the acquired knowledge and skills in guiding and hiking with blind people in their further work with </a:t>
            </a:r>
            <a:r>
              <a:rPr lang="en-GB" sz="2400" dirty="0">
                <a:latin typeface="Times New Roman" panose="02020603050405020304" pitchFamily="18" charset="0"/>
              </a:rPr>
              <a:t>groups of people with disabilities</a:t>
            </a:r>
          </a:p>
        </p:txBody>
      </p:sp>
      <p:pic>
        <p:nvPicPr>
          <p:cNvPr id="5" name="Kép 4">
            <a:extLst>
              <a:ext uri="{FF2B5EF4-FFF2-40B4-BE49-F238E27FC236}">
                <a16:creationId xmlns:a16="http://schemas.microsoft.com/office/drawing/2014/main" id="{BF459E5F-46A8-97F0-4C6A-AE872D98CA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8517CA8-F498-2CC9-5680-90AF7BAFB6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29EEEDE-F17C-EBFA-7C77-9F3FA9652C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14C9C15-F91D-CD09-DF7E-7E54FEF84A3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BE197C9-0CF6-A31F-D60E-7536C8FE22C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A1FC93-BDC1-0F8E-8B4B-8E37DF15B0F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68B973E-A559-F119-D925-C43EAE8924B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B3A1652-088D-5A84-80B0-E117F78C4DE8}"/>
              </a:ext>
            </a:extLst>
          </p:cNvPr>
          <p:cNvSpPr txBox="1">
            <a:spLocks/>
          </p:cNvSpPr>
          <p:nvPr/>
        </p:nvSpPr>
        <p:spPr>
          <a:xfrm>
            <a:off x="116773" y="1131994"/>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Croatia: Tourist guides in Pula</a:t>
            </a:r>
          </a:p>
        </p:txBody>
      </p:sp>
    </p:spTree>
    <p:extLst>
      <p:ext uri="{BB962C8B-B14F-4D97-AF65-F5344CB8AC3E}">
        <p14:creationId xmlns:p14="http://schemas.microsoft.com/office/powerpoint/2010/main" val="3351374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6ED15-725C-265E-9E67-A6E97B904F1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4D37D4E-AF04-BDE2-4207-9365950AFC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3C72B61-BE34-12A5-33FF-FC1CABCEE2EA}"/>
              </a:ext>
            </a:extLst>
          </p:cNvPr>
          <p:cNvSpPr>
            <a:spLocks noGrp="1"/>
          </p:cNvSpPr>
          <p:nvPr>
            <p:ph type="ctrTitle"/>
          </p:nvPr>
        </p:nvSpPr>
        <p:spPr>
          <a:xfrm>
            <a:off x="118753" y="2315194"/>
            <a:ext cx="7800647" cy="2860789"/>
          </a:xfrm>
        </p:spPr>
        <p:txBody>
          <a:bodyPr>
            <a:noAutofit/>
          </a:bodyPr>
          <a:lstStyle/>
          <a:p>
            <a:pPr algn="l"/>
            <a:r>
              <a:rPr lang="en-GB" sz="2400" dirty="0">
                <a:effectLst/>
                <a:latin typeface="Times New Roman" panose="02020603050405020304" pitchFamily="18" charset="0"/>
                <a:ea typeface="Calibri" panose="020F0502020204030204" pitchFamily="34" charset="0"/>
              </a:rPr>
              <a:t>Handbook published in 2020, funded by the Ministry of Tourism and Sports </a:t>
            </a:r>
            <a:r>
              <a:rPr lang="en-GB" sz="1800" dirty="0">
                <a:latin typeface="Times New Roman" panose="02020603050405020304" pitchFamily="18" charset="0"/>
              </a:rPr>
              <a:t>(creators: High School Project – Centre for Education Zagreb in partnership with Centre for Education “</a:t>
            </a:r>
            <a:r>
              <a:rPr lang="en-GB" sz="1800" dirty="0" err="1">
                <a:latin typeface="Times New Roman" panose="02020603050405020304" pitchFamily="18" charset="0"/>
              </a:rPr>
              <a:t>Vinko</a:t>
            </a:r>
            <a:r>
              <a:rPr lang="en-GB" sz="1800" dirty="0">
                <a:latin typeface="Times New Roman" panose="02020603050405020304" pitchFamily="18" charset="0"/>
              </a:rPr>
              <a:t> Bek”, Centre for Education “Slava </a:t>
            </a:r>
            <a:r>
              <a:rPr lang="en-GB" sz="1800" dirty="0" err="1">
                <a:latin typeface="Times New Roman" panose="02020603050405020304" pitchFamily="18" charset="0"/>
              </a:rPr>
              <a:t>Raškaj</a:t>
            </a:r>
            <a:r>
              <a:rPr lang="en-GB" sz="1800" dirty="0">
                <a:latin typeface="Times New Roman" panose="02020603050405020304" pitchFamily="18" charset="0"/>
              </a:rPr>
              <a:t>”, Zagreb, and the Electrical Engineering School, Zagreb)</a:t>
            </a:r>
            <a:br>
              <a:rPr lang="en-GB" sz="1800" dirty="0">
                <a:latin typeface="Times New Roman" panose="02020603050405020304" pitchFamily="18" charset="0"/>
              </a:rPr>
            </a:br>
            <a:r>
              <a:rPr lang="en-GB" sz="2400" dirty="0">
                <a:effectLst/>
                <a:latin typeface="Times New Roman" panose="02020603050405020304" pitchFamily="18" charset="0"/>
                <a:ea typeface="Calibri" panose="020F0502020204030204" pitchFamily="34" charset="0"/>
              </a:rPr>
              <a:t>Very clear instructions on how to serve guests with different types of disabilities. Video examples also included – support procedures for guests with hearing impairment, with intellectual difficulties, with autism spectrum disorders and with physical disabilities</a:t>
            </a:r>
            <a:endParaRPr lang="en-GB" sz="2400" dirty="0">
              <a:latin typeface="+mn-lt"/>
            </a:endParaRPr>
          </a:p>
        </p:txBody>
      </p:sp>
      <p:pic>
        <p:nvPicPr>
          <p:cNvPr id="5" name="Kép 4">
            <a:extLst>
              <a:ext uri="{FF2B5EF4-FFF2-40B4-BE49-F238E27FC236}">
                <a16:creationId xmlns:a16="http://schemas.microsoft.com/office/drawing/2014/main" id="{7DBCA786-0BC6-C217-1B7D-0CA1AE4C6F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6357C39-AF97-B1C9-ED4F-03110000AF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B944225-10E1-AA8E-1EDD-61D68FD3F0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F18D068-7C6C-1C02-53CC-DA024A5912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7256110-8871-B929-C62F-734103AB564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1C18442-D90E-D83C-859C-C35E3E477A2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A0E0533-AFEF-5600-EC89-3BC0E54392C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39AEFE3-C473-FA85-08FC-079C487F73AA}"/>
              </a:ext>
            </a:extLst>
          </p:cNvPr>
          <p:cNvSpPr txBox="1">
            <a:spLocks/>
          </p:cNvSpPr>
          <p:nvPr/>
        </p:nvSpPr>
        <p:spPr>
          <a:xfrm>
            <a:off x="119619" y="1157172"/>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Croatia: Manual “Care for guests with disabilities”</a:t>
            </a:r>
          </a:p>
        </p:txBody>
      </p:sp>
      <p:pic>
        <p:nvPicPr>
          <p:cNvPr id="11" name="Slika 1">
            <a:extLst>
              <a:ext uri="{FF2B5EF4-FFF2-40B4-BE49-F238E27FC236}">
                <a16:creationId xmlns:a16="http://schemas.microsoft.com/office/drawing/2014/main" id="{A9A54F77-351E-9BF7-944E-C8CA3121140F}"/>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919400" y="2245029"/>
            <a:ext cx="4153847" cy="2930954"/>
          </a:xfrm>
          <a:prstGeom prst="rect">
            <a:avLst/>
          </a:prstGeom>
          <a:noFill/>
          <a:ln>
            <a:noFill/>
          </a:ln>
        </p:spPr>
      </p:pic>
    </p:spTree>
    <p:extLst>
      <p:ext uri="{BB962C8B-B14F-4D97-AF65-F5344CB8AC3E}">
        <p14:creationId xmlns:p14="http://schemas.microsoft.com/office/powerpoint/2010/main" val="4085560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E8212-6AA1-DB7A-B336-D0E0FB52726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F69D0B2-5AEF-750E-6082-8C79CFE65C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2E91DD3-6046-1B8D-50E5-E1D91CD729FF}"/>
              </a:ext>
            </a:extLst>
          </p:cNvPr>
          <p:cNvSpPr>
            <a:spLocks noGrp="1"/>
          </p:cNvSpPr>
          <p:nvPr>
            <p:ph type="ctrTitle"/>
          </p:nvPr>
        </p:nvSpPr>
        <p:spPr>
          <a:xfrm>
            <a:off x="140640" y="2196375"/>
            <a:ext cx="11728781" cy="3078938"/>
          </a:xfrm>
        </p:spPr>
        <p:txBody>
          <a:bodyPr>
            <a:noAutofit/>
          </a:bodyPr>
          <a:lstStyle/>
          <a:p>
            <a:pPr algn="l">
              <a:lnSpc>
                <a:spcPts val="2400"/>
              </a:lnSpc>
            </a:pPr>
            <a:r>
              <a:rPr lang="en-GB" sz="2400" dirty="0">
                <a:solidFill>
                  <a:srgbClr val="000000"/>
                </a:solidFill>
                <a:effectLst/>
                <a:latin typeface="Times New Roman" panose="02020603050405020304" pitchFamily="18" charset="0"/>
                <a:ea typeface="Calibri" panose="020F0502020204030204" pitchFamily="34" charset="0"/>
              </a:rPr>
              <a:t>Access to the entrance of visitor centres possible by car; in </a:t>
            </a:r>
            <a:r>
              <a:rPr lang="en-GB" sz="2400" dirty="0" err="1">
                <a:solidFill>
                  <a:srgbClr val="000000"/>
                </a:solidFill>
                <a:effectLst/>
                <a:latin typeface="Times New Roman" panose="02020603050405020304" pitchFamily="18" charset="0"/>
                <a:ea typeface="Calibri" panose="020F0502020204030204" pitchFamily="34" charset="0"/>
              </a:rPr>
              <a:t>Skradin</a:t>
            </a:r>
            <a:r>
              <a:rPr lang="en-GB" sz="2400" dirty="0">
                <a:solidFill>
                  <a:srgbClr val="000000"/>
                </a:solidFill>
                <a:effectLst/>
                <a:latin typeface="Times New Roman" panose="02020603050405020304" pitchFamily="18" charset="0"/>
                <a:ea typeface="Calibri" panose="020F0502020204030204" pitchFamily="34" charset="0"/>
              </a:rPr>
              <a:t> and </a:t>
            </a:r>
            <a:r>
              <a:rPr lang="en-GB" sz="2400" dirty="0" err="1">
                <a:solidFill>
                  <a:srgbClr val="000000"/>
                </a:solidFill>
                <a:effectLst/>
                <a:latin typeface="Times New Roman" panose="02020603050405020304" pitchFamily="18" charset="0"/>
                <a:ea typeface="Calibri" panose="020F0502020204030204" pitchFamily="34" charset="0"/>
              </a:rPr>
              <a:t>Drniš</a:t>
            </a:r>
            <a:r>
              <a:rPr lang="en-GB" sz="2400" dirty="0">
                <a:solidFill>
                  <a:srgbClr val="000000"/>
                </a:solidFill>
                <a:effectLst/>
                <a:latin typeface="Times New Roman" panose="02020603050405020304" pitchFamily="18" charset="0"/>
                <a:ea typeface="Calibri" panose="020F0502020204030204" pitchFamily="34" charset="0"/>
              </a:rPr>
              <a:t>, a tour of the facilities on the floors is possible by elevator; access to the Movement Centre in </a:t>
            </a:r>
            <a:r>
              <a:rPr lang="en-GB" sz="2400" dirty="0" err="1">
                <a:solidFill>
                  <a:srgbClr val="000000"/>
                </a:solidFill>
                <a:effectLst/>
                <a:latin typeface="Times New Roman" panose="02020603050405020304" pitchFamily="18" charset="0"/>
                <a:ea typeface="Calibri" panose="020F0502020204030204" pitchFamily="34" charset="0"/>
              </a:rPr>
              <a:t>Laškovica</a:t>
            </a:r>
            <a:r>
              <a:rPr lang="en-GB" sz="2400" dirty="0">
                <a:solidFill>
                  <a:srgbClr val="000000"/>
                </a:solidFill>
                <a:effectLst/>
                <a:latin typeface="Times New Roman" panose="02020603050405020304" pitchFamily="18" charset="0"/>
                <a:ea typeface="Calibri" panose="020F0502020204030204" pitchFamily="34" charset="0"/>
              </a:rPr>
              <a:t> via a ramp; special toilet for wheelchair users</a:t>
            </a:r>
            <a:br>
              <a:rPr lang="en-GB" sz="2400" dirty="0">
                <a:solidFill>
                  <a:srgbClr val="000000"/>
                </a:solidFill>
                <a:effectLst/>
                <a:latin typeface="Times New Roman" panose="02020603050405020304" pitchFamily="18" charset="0"/>
                <a:ea typeface="Calibri" panose="020F0502020204030204" pitchFamily="34" charset="0"/>
              </a:rPr>
            </a:br>
            <a:r>
              <a:rPr lang="en-GB" sz="2400" dirty="0">
                <a:solidFill>
                  <a:srgbClr val="000000"/>
                </a:solidFill>
                <a:effectLst/>
                <a:latin typeface="Times New Roman" panose="02020603050405020304" pitchFamily="18" charset="0"/>
                <a:ea typeface="Calibri" panose="020F0502020204030204" pitchFamily="34" charset="0"/>
              </a:rPr>
              <a:t>Visitor infrastructure includes excursion boats with a transition ramp, buses with access ramp for wheelchair users, paved access to the facilities, paved areas on the plateau</a:t>
            </a:r>
            <a:br>
              <a:rPr lang="en-GB" sz="2400" dirty="0">
                <a:solidFill>
                  <a:srgbClr val="000000"/>
                </a:solidFill>
                <a:effectLst/>
                <a:latin typeface="Times New Roman" panose="02020603050405020304" pitchFamily="18" charset="0"/>
                <a:ea typeface="Calibri" panose="020F0502020204030204" pitchFamily="34" charset="0"/>
              </a:rPr>
            </a:br>
            <a:r>
              <a:rPr lang="en-GB" sz="2400" dirty="0">
                <a:solidFill>
                  <a:srgbClr val="000000"/>
                </a:solidFill>
                <a:effectLst/>
                <a:latin typeface="Times New Roman" panose="02020603050405020304" pitchFamily="18" charset="0"/>
                <a:ea typeface="Calibri" panose="020F0502020204030204" pitchFamily="34" charset="0"/>
              </a:rPr>
              <a:t>Krka Eco-Campus supports accessibility, equal opportunities and social inclusion: accessible facilities for </a:t>
            </a:r>
            <a:r>
              <a:rPr lang="en-GB" sz="2400" dirty="0" err="1">
                <a:solidFill>
                  <a:srgbClr val="000000"/>
                </a:solidFill>
                <a:effectLst/>
                <a:latin typeface="Times New Roman" panose="02020603050405020304" pitchFamily="18" charset="0"/>
                <a:ea typeface="Calibri" panose="020F0502020204030204" pitchFamily="34" charset="0"/>
              </a:rPr>
              <a:t>PwD</a:t>
            </a:r>
            <a:r>
              <a:rPr lang="en-GB" sz="2400" dirty="0">
                <a:solidFill>
                  <a:srgbClr val="000000"/>
                </a:solidFill>
                <a:effectLst/>
                <a:latin typeface="Times New Roman" panose="02020603050405020304" pitchFamily="18" charset="0"/>
                <a:ea typeface="Calibri" panose="020F0502020204030204" pitchFamily="34" charset="0"/>
              </a:rPr>
              <a:t> and reduced mobility. Park administration has planned several tasks for the future: full electrification of boat transportation, fully adapted to wheelchair users; conducting training for NP employees to raise awareness of the importance of accessible tourism; and continuous cooperation with associations so as to improve content and sharing experiences</a:t>
            </a:r>
            <a:endParaRPr lang="en-GB" sz="2400" dirty="0">
              <a:latin typeface="+mn-lt"/>
            </a:endParaRPr>
          </a:p>
        </p:txBody>
      </p:sp>
      <p:pic>
        <p:nvPicPr>
          <p:cNvPr id="5" name="Kép 4">
            <a:extLst>
              <a:ext uri="{FF2B5EF4-FFF2-40B4-BE49-F238E27FC236}">
                <a16:creationId xmlns:a16="http://schemas.microsoft.com/office/drawing/2014/main" id="{B6FAA4F6-93A6-61BE-CE5A-09B53D37C9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08D7D01-59C5-A492-51B2-9D958A16CE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3E01177-8E40-B2D9-6E3F-1DEAB03523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AF37953-97E6-A4E2-EE69-C30E5F320B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1BE9A23-4805-8243-2585-238BA6D8490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137B64A-2F1C-17B4-F5A4-EAACF91D212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990231B-1CEB-EF62-AD20-9006EEC069A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D7B063E-3C60-6A6E-DC9E-031EE643AC3C}"/>
              </a:ext>
            </a:extLst>
          </p:cNvPr>
          <p:cNvSpPr txBox="1">
            <a:spLocks/>
          </p:cNvSpPr>
          <p:nvPr/>
        </p:nvSpPr>
        <p:spPr>
          <a:xfrm>
            <a:off x="116774" y="1130166"/>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Croatia: Wheelchair accessibility in Krka National Park</a:t>
            </a:r>
          </a:p>
        </p:txBody>
      </p:sp>
    </p:spTree>
    <p:extLst>
      <p:ext uri="{BB962C8B-B14F-4D97-AF65-F5344CB8AC3E}">
        <p14:creationId xmlns:p14="http://schemas.microsoft.com/office/powerpoint/2010/main" val="4011185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E4DC3-1EBB-B69D-CCE4-F54DDC9ACFB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784373A-3CB6-B1E5-0C9F-C3C0CC517A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16DD524-3C80-B8E8-9B43-07BB2383DD02}"/>
              </a:ext>
            </a:extLst>
          </p:cNvPr>
          <p:cNvSpPr>
            <a:spLocks noGrp="1"/>
          </p:cNvSpPr>
          <p:nvPr>
            <p:ph type="ctrTitle"/>
          </p:nvPr>
        </p:nvSpPr>
        <p:spPr>
          <a:xfrm>
            <a:off x="-697776" y="3364457"/>
            <a:ext cx="9143999" cy="1877791"/>
          </a:xfrm>
        </p:spPr>
        <p:txBody>
          <a:bodyPr>
            <a:normAutofit/>
          </a:bodyPr>
          <a:lstStyle/>
          <a:p>
            <a:pPr algn="l"/>
            <a:r>
              <a:rPr lang="en-GB" sz="2000" dirty="0">
                <a:latin typeface="+mn-lt"/>
              </a:rPr>
              <a:t>aa</a:t>
            </a:r>
            <a:br>
              <a:rPr lang="en-GB" dirty="0">
                <a:latin typeface="+mn-lt"/>
              </a:rPr>
            </a:br>
            <a:endParaRPr lang="en-GB" dirty="0">
              <a:latin typeface="+mn-lt"/>
            </a:endParaRPr>
          </a:p>
        </p:txBody>
      </p:sp>
      <p:pic>
        <p:nvPicPr>
          <p:cNvPr id="5" name="Kép 4">
            <a:extLst>
              <a:ext uri="{FF2B5EF4-FFF2-40B4-BE49-F238E27FC236}">
                <a16:creationId xmlns:a16="http://schemas.microsoft.com/office/drawing/2014/main" id="{8F566E58-C817-64D1-D388-567AC7C044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F4C8D37-5FF8-8938-743A-31D4CB6569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11FA9D2-5419-30E5-CB76-1C80B75FC20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FAD3272-4ED9-C920-9D58-8E9AC22E15E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B3DB86B-2EA7-C2C2-3965-EA45FCBE672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601851A-A717-626D-5CD1-ACE9BF01E4D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0061234-7A8A-FFE5-91F0-B3648CC936D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A6E7CF2-6141-0DC0-1E4B-08FD8DDCB2AD}"/>
              </a:ext>
            </a:extLst>
          </p:cNvPr>
          <p:cNvSpPr txBox="1">
            <a:spLocks/>
          </p:cNvSpPr>
          <p:nvPr/>
        </p:nvSpPr>
        <p:spPr>
          <a:xfrm>
            <a:off x="0" y="1140320"/>
            <a:ext cx="8550233" cy="138386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mn-lt"/>
              </a:rPr>
              <a:t>Good practices in accessible tourism in the project countries – Croatia</a:t>
            </a:r>
            <a:r>
              <a:rPr lang="hu-HU" sz="3200" b="1" dirty="0">
                <a:latin typeface="+mn-lt"/>
              </a:rPr>
              <a:t>: </a:t>
            </a:r>
            <a:r>
              <a:rPr lang="en-GB" sz="3200" b="1" dirty="0">
                <a:latin typeface="+mn-lt"/>
              </a:rPr>
              <a:t>Wheelchair accessibility in Krka National Park</a:t>
            </a:r>
            <a:endParaRPr lang="en-GB" sz="3200" dirty="0">
              <a:latin typeface="+mn-lt"/>
            </a:endParaRPr>
          </a:p>
        </p:txBody>
      </p:sp>
      <p:pic>
        <p:nvPicPr>
          <p:cNvPr id="14" name="Kép 13" descr="A képen személy, ruházat, kültéri, mosoly látható&#10;&#10;Automatikusan generált leírás">
            <a:extLst>
              <a:ext uri="{FF2B5EF4-FFF2-40B4-BE49-F238E27FC236}">
                <a16:creationId xmlns:a16="http://schemas.microsoft.com/office/drawing/2014/main" id="{C005A5FD-3841-D025-E1AC-E22E7016DBD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033923" y="947474"/>
            <a:ext cx="2876023" cy="3834697"/>
          </a:xfrm>
          <a:prstGeom prst="rect">
            <a:avLst/>
          </a:prstGeom>
        </p:spPr>
      </p:pic>
      <p:sp>
        <p:nvSpPr>
          <p:cNvPr id="16" name="Szövegdoboz 15">
            <a:extLst>
              <a:ext uri="{FF2B5EF4-FFF2-40B4-BE49-F238E27FC236}">
                <a16:creationId xmlns:a16="http://schemas.microsoft.com/office/drawing/2014/main" id="{86AA7733-11B9-7EED-3C3E-08FBBD7243EF}"/>
              </a:ext>
            </a:extLst>
          </p:cNvPr>
          <p:cNvSpPr txBox="1"/>
          <p:nvPr/>
        </p:nvSpPr>
        <p:spPr>
          <a:xfrm>
            <a:off x="5984934" y="4797052"/>
            <a:ext cx="6097978" cy="523220"/>
          </a:xfrm>
          <a:prstGeom prst="rect">
            <a:avLst/>
          </a:prstGeom>
          <a:noFill/>
        </p:spPr>
        <p:txBody>
          <a:bodyPr wrap="square">
            <a:spAutoFit/>
          </a:bodyPr>
          <a:lstStyle/>
          <a:p>
            <a:pPr algn="r"/>
            <a:r>
              <a:rPr lang="en-GB" sz="1400" dirty="0"/>
              <a:t>Source: https://wonderswithinreach.com/2023/05/unlocking-the-beauty-of-croatia-top-5-wheelchair-accessible-destinations/</a:t>
            </a:r>
          </a:p>
        </p:txBody>
      </p:sp>
      <p:pic>
        <p:nvPicPr>
          <p:cNvPr id="18" name="Kép 17" descr="A képen kültéri, fű, erdő, Nemzeti park látható&#10;&#10;Automatikusan generált leírás">
            <a:extLst>
              <a:ext uri="{FF2B5EF4-FFF2-40B4-BE49-F238E27FC236}">
                <a16:creationId xmlns:a16="http://schemas.microsoft.com/office/drawing/2014/main" id="{233CB1B5-2E18-E803-4DD5-0D07063AF1D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13875" y="2488693"/>
            <a:ext cx="3621443" cy="2716083"/>
          </a:xfrm>
          <a:prstGeom prst="rect">
            <a:avLst/>
          </a:prstGeom>
        </p:spPr>
      </p:pic>
      <p:sp>
        <p:nvSpPr>
          <p:cNvPr id="20" name="Szövegdoboz 19">
            <a:extLst>
              <a:ext uri="{FF2B5EF4-FFF2-40B4-BE49-F238E27FC236}">
                <a16:creationId xmlns:a16="http://schemas.microsoft.com/office/drawing/2014/main" id="{2054ABC3-A750-ED4D-77B3-BD0AFA61262B}"/>
              </a:ext>
            </a:extLst>
          </p:cNvPr>
          <p:cNvSpPr txBox="1"/>
          <p:nvPr/>
        </p:nvSpPr>
        <p:spPr>
          <a:xfrm>
            <a:off x="3850564" y="3369682"/>
            <a:ext cx="2657114" cy="954107"/>
          </a:xfrm>
          <a:prstGeom prst="rect">
            <a:avLst/>
          </a:prstGeom>
          <a:noFill/>
        </p:spPr>
        <p:txBody>
          <a:bodyPr wrap="square">
            <a:spAutoFit/>
          </a:bodyPr>
          <a:lstStyle/>
          <a:p>
            <a:r>
              <a:rPr lang="en-GB" sz="1400" dirty="0"/>
              <a:t>Source: https://www.apieceoftravel.com/wheelchair-accessibility-at-krka-national-park/</a:t>
            </a:r>
          </a:p>
        </p:txBody>
      </p:sp>
    </p:spTree>
    <p:extLst>
      <p:ext uri="{BB962C8B-B14F-4D97-AF65-F5344CB8AC3E}">
        <p14:creationId xmlns:p14="http://schemas.microsoft.com/office/powerpoint/2010/main" val="1668651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A6E59-09C7-EFA1-63FE-0C662188687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101B19A5-E5E8-1DC8-BA84-9B5DC902C1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29270D3-7808-55B5-27A6-57651B9BD691}"/>
              </a:ext>
            </a:extLst>
          </p:cNvPr>
          <p:cNvSpPr>
            <a:spLocks noGrp="1"/>
          </p:cNvSpPr>
          <p:nvPr>
            <p:ph type="ctrTitle"/>
          </p:nvPr>
        </p:nvSpPr>
        <p:spPr>
          <a:xfrm>
            <a:off x="228600" y="2206867"/>
            <a:ext cx="11848604" cy="2928697"/>
          </a:xfrm>
        </p:spPr>
        <p:txBody>
          <a:bodyPr>
            <a:noAutofit/>
          </a:bodyPr>
          <a:lstStyle/>
          <a:p>
            <a:pPr algn="l"/>
            <a:r>
              <a:rPr lang="en-GB" sz="2600" dirty="0">
                <a:effectLst/>
                <a:latin typeface="Times New Roman" panose="02020603050405020304" pitchFamily="18" charset="0"/>
                <a:ea typeface="Calibri" panose="020F0502020204030204" pitchFamily="34" charset="0"/>
              </a:rPr>
              <a:t>Handbook intended to facilitate the search for customised accommodation and tourist attractions for people with disabilities in the Republic of Croatia. Handbook developed and published by the Ministry of Tourism and Sports and the National Foundation for the Development of Civil Society</a:t>
            </a:r>
            <a:br>
              <a:rPr lang="en-GB" sz="2600" dirty="0">
                <a:effectLst/>
                <a:latin typeface="Times New Roman" panose="02020603050405020304" pitchFamily="18" charset="0"/>
                <a:ea typeface="Calibri" panose="020F0502020204030204" pitchFamily="34" charset="0"/>
              </a:rPr>
            </a:br>
            <a:r>
              <a:rPr lang="en-GB" sz="2600" dirty="0">
                <a:effectLst/>
                <a:latin typeface="Times New Roman" panose="02020603050405020304" pitchFamily="18" charset="0"/>
                <a:ea typeface="Calibri" panose="020F0502020204030204" pitchFamily="34" charset="0"/>
              </a:rPr>
              <a:t>Aim: to collect all available information on accommodation and attractions in one place. Authors also recommend that users check the current status of suitability with the staff of the facilities before visiting the selected locations. The handbook is available online and is primarily intended to provide all users with accurate and up-to-date data</a:t>
            </a:r>
            <a:endParaRPr lang="en-GB" sz="2600" dirty="0">
              <a:latin typeface="+mn-lt"/>
            </a:endParaRPr>
          </a:p>
        </p:txBody>
      </p:sp>
      <p:pic>
        <p:nvPicPr>
          <p:cNvPr id="5" name="Kép 4">
            <a:extLst>
              <a:ext uri="{FF2B5EF4-FFF2-40B4-BE49-F238E27FC236}">
                <a16:creationId xmlns:a16="http://schemas.microsoft.com/office/drawing/2014/main" id="{25545F3D-FD6F-BDB0-2746-639DAEA233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E2E6966-C833-60C3-7A91-2435C6BF4F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65E7796-9E99-C090-AD67-F00B4B34FC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3D8FC2D-2B3F-E160-C1FE-BBA2F1ACA6B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430CB65-ED3D-AE0D-1632-A08323005D7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D4CA58E-0E8E-C63D-4B8F-598AF432149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56F6F59-B012-697B-C0EF-38DA17A8221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B1AA428-F5EF-E1BC-A1DF-016683215D29}"/>
              </a:ext>
            </a:extLst>
          </p:cNvPr>
          <p:cNvSpPr txBox="1">
            <a:spLocks/>
          </p:cNvSpPr>
          <p:nvPr/>
        </p:nvSpPr>
        <p:spPr>
          <a:xfrm>
            <a:off x="173676" y="1216798"/>
            <a:ext cx="11958451" cy="1006517"/>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Croatia: Accessible tourism handbook for persons with disabilities</a:t>
            </a:r>
          </a:p>
        </p:txBody>
      </p:sp>
    </p:spTree>
    <p:extLst>
      <p:ext uri="{BB962C8B-B14F-4D97-AF65-F5344CB8AC3E}">
        <p14:creationId xmlns:p14="http://schemas.microsoft.com/office/powerpoint/2010/main" val="2138226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AEB84-C0AD-46A5-D936-61812857ED1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2733417-E478-E33A-3757-315EFFB874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88D6A6B-03E6-73DC-F548-46CFCA97902C}"/>
              </a:ext>
            </a:extLst>
          </p:cNvPr>
          <p:cNvSpPr>
            <a:spLocks noGrp="1"/>
          </p:cNvSpPr>
          <p:nvPr>
            <p:ph type="ctrTitle"/>
          </p:nvPr>
        </p:nvSpPr>
        <p:spPr>
          <a:xfrm>
            <a:off x="196445" y="2231384"/>
            <a:ext cx="11884119" cy="2944599"/>
          </a:xfrm>
        </p:spPr>
        <p:txBody>
          <a:bodyPr>
            <a:noAutofit/>
          </a:bodyPr>
          <a:lstStyle/>
          <a:p>
            <a:pPr algn="l">
              <a:lnSpc>
                <a:spcPts val="2900"/>
              </a:lnSpc>
            </a:pPr>
            <a:r>
              <a:rPr lang="en-GB" sz="2600" dirty="0">
                <a:effectLst/>
                <a:latin typeface="Times New Roman" panose="02020603050405020304" pitchFamily="18" charset="0"/>
                <a:ea typeface="Calibri" panose="020F0502020204030204" pitchFamily="34" charset="0"/>
              </a:rPr>
              <a:t>During the design and construction, great attention paid to adapting the facilities for </a:t>
            </a:r>
            <a:r>
              <a:rPr lang="en-GB" sz="2600" dirty="0" err="1">
                <a:effectLst/>
                <a:latin typeface="Times New Roman" panose="02020603050405020304" pitchFamily="18" charset="0"/>
                <a:ea typeface="Calibri" panose="020F0502020204030204" pitchFamily="34" charset="0"/>
              </a:rPr>
              <a:t>PwD</a:t>
            </a:r>
            <a:r>
              <a:rPr lang="en-GB" sz="2600" dirty="0">
                <a:effectLst/>
                <a:latin typeface="Times New Roman" panose="02020603050405020304" pitchFamily="18" charset="0"/>
                <a:ea typeface="Calibri" panose="020F0502020204030204" pitchFamily="34" charset="0"/>
              </a:rPr>
              <a:t>, and associations for </a:t>
            </a:r>
            <a:r>
              <a:rPr lang="en-GB" sz="2600" dirty="0" err="1">
                <a:effectLst/>
                <a:latin typeface="Times New Roman" panose="02020603050405020304" pitchFamily="18" charset="0"/>
                <a:ea typeface="Calibri" panose="020F0502020204030204" pitchFamily="34" charset="0"/>
              </a:rPr>
              <a:t>PwD</a:t>
            </a:r>
            <a:r>
              <a:rPr lang="en-GB" sz="2600" dirty="0">
                <a:effectLst/>
                <a:latin typeface="Times New Roman" panose="02020603050405020304" pitchFamily="18" charset="0"/>
                <a:ea typeface="Calibri" panose="020F0502020204030204" pitchFamily="34" charset="0"/>
              </a:rPr>
              <a:t> also involved in the search for the best solutions</a:t>
            </a:r>
            <a:br>
              <a:rPr lang="en-GB" sz="2600" dirty="0">
                <a:effectLst/>
                <a:latin typeface="Times New Roman" panose="02020603050405020304" pitchFamily="18" charset="0"/>
                <a:ea typeface="Calibri" panose="020F0502020204030204" pitchFamily="34" charset="0"/>
              </a:rPr>
            </a:br>
            <a:r>
              <a:rPr lang="en-GB" sz="2600" dirty="0">
                <a:effectLst/>
                <a:latin typeface="Times New Roman" panose="02020603050405020304" pitchFamily="18" charset="0"/>
                <a:ea typeface="Calibri" panose="020F0502020204030204" pitchFamily="34" charset="0"/>
              </a:rPr>
              <a:t>Access for </a:t>
            </a:r>
            <a:r>
              <a:rPr lang="en-GB" sz="2600" dirty="0" err="1">
                <a:effectLst/>
                <a:latin typeface="Times New Roman" panose="02020603050405020304" pitchFamily="18" charset="0"/>
                <a:ea typeface="Calibri" panose="020F0502020204030204" pitchFamily="34" charset="0"/>
              </a:rPr>
              <a:t>PwD</a:t>
            </a:r>
            <a:r>
              <a:rPr lang="en-GB" sz="2600" dirty="0">
                <a:effectLst/>
                <a:latin typeface="Times New Roman" panose="02020603050405020304" pitchFamily="18" charset="0"/>
                <a:ea typeface="Calibri" panose="020F0502020204030204" pitchFamily="34" charset="0"/>
              </a:rPr>
              <a:t> to the pool possible from the public garage; 8 parking spaces for </a:t>
            </a:r>
            <a:r>
              <a:rPr lang="en-GB" sz="2600" dirty="0" err="1">
                <a:effectLst/>
                <a:latin typeface="Times New Roman" panose="02020603050405020304" pitchFamily="18" charset="0"/>
                <a:ea typeface="Calibri" panose="020F0502020204030204" pitchFamily="34" charset="0"/>
              </a:rPr>
              <a:t>PwD</a:t>
            </a:r>
            <a:br>
              <a:rPr lang="en-GB" sz="2600" dirty="0">
                <a:effectLst/>
                <a:latin typeface="Times New Roman" panose="02020603050405020304" pitchFamily="18" charset="0"/>
                <a:ea typeface="Calibri" panose="020F0502020204030204" pitchFamily="34" charset="0"/>
              </a:rPr>
            </a:br>
            <a:r>
              <a:rPr lang="en-GB" sz="2600" dirty="0">
                <a:effectLst/>
                <a:latin typeface="Times New Roman" panose="02020603050405020304" pitchFamily="18" charset="0"/>
                <a:ea typeface="Calibri" panose="020F0502020204030204" pitchFamily="34" charset="0"/>
              </a:rPr>
              <a:t>Access to the square in front of the main entrance to the swimming pools is possible with an elevator that has built-in buttons with floor numbers in Braille</a:t>
            </a:r>
            <a:br>
              <a:rPr lang="en-GB" sz="2600" dirty="0">
                <a:effectLst/>
                <a:latin typeface="Times New Roman" panose="02020603050405020304" pitchFamily="18" charset="0"/>
                <a:ea typeface="Calibri" panose="020F0502020204030204" pitchFamily="34" charset="0"/>
              </a:rPr>
            </a:br>
            <a:r>
              <a:rPr lang="en-GB" sz="2600" dirty="0">
                <a:effectLst/>
                <a:latin typeface="Times New Roman" panose="02020603050405020304" pitchFamily="18" charset="0"/>
                <a:ea typeface="Calibri" panose="020F0502020204030204" pitchFamily="34" charset="0"/>
              </a:rPr>
              <a:t>Ramps and a lifting platform provide </a:t>
            </a:r>
            <a:r>
              <a:rPr lang="en-GB" sz="2600" dirty="0" err="1">
                <a:effectLst/>
                <a:latin typeface="Times New Roman" panose="02020603050405020304" pitchFamily="18" charset="0"/>
                <a:ea typeface="Calibri" panose="020F0502020204030204" pitchFamily="34" charset="0"/>
              </a:rPr>
              <a:t>PwD</a:t>
            </a:r>
            <a:r>
              <a:rPr lang="en-GB" sz="2600" dirty="0">
                <a:effectLst/>
                <a:latin typeface="Times New Roman" panose="02020603050405020304" pitchFamily="18" charset="0"/>
                <a:ea typeface="Calibri" panose="020F0502020204030204" pitchFamily="34" charset="0"/>
              </a:rPr>
              <a:t> with direct access from the changing rooms to the outdoor swimming area and the diving pool, so that </a:t>
            </a:r>
            <a:r>
              <a:rPr lang="en-GB" sz="2600" dirty="0" err="1">
                <a:effectLst/>
                <a:latin typeface="Times New Roman" panose="02020603050405020304" pitchFamily="18" charset="0"/>
                <a:ea typeface="Calibri" panose="020F0502020204030204" pitchFamily="34" charset="0"/>
              </a:rPr>
              <a:t>PwD</a:t>
            </a:r>
            <a:r>
              <a:rPr lang="en-GB" sz="2600" dirty="0">
                <a:effectLst/>
                <a:latin typeface="Times New Roman" panose="02020603050405020304" pitchFamily="18" charset="0"/>
                <a:ea typeface="Calibri" panose="020F0502020204030204" pitchFamily="34" charset="0"/>
              </a:rPr>
              <a:t> do not encounter any architectural barriers in the pool areas</a:t>
            </a:r>
            <a:endParaRPr lang="en-GB" sz="2600" dirty="0">
              <a:latin typeface="+mn-lt"/>
            </a:endParaRPr>
          </a:p>
        </p:txBody>
      </p:sp>
      <p:pic>
        <p:nvPicPr>
          <p:cNvPr id="5" name="Kép 4">
            <a:extLst>
              <a:ext uri="{FF2B5EF4-FFF2-40B4-BE49-F238E27FC236}">
                <a16:creationId xmlns:a16="http://schemas.microsoft.com/office/drawing/2014/main" id="{9A9650B4-5BAE-0953-3EC0-1746E08A26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4A3925C-2637-C2F2-A1BE-1ED501CDA7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3E3ACFA-CB40-126C-518A-A99E9620F2C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3E87231-057D-0BA1-56F2-51D34EFEBA8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7B8CA87-6F13-0ECC-CAE7-9AD8043DA93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4C8F9FA-E1DE-4B70-7C41-75DC1F8438B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85CB699-E68F-82C4-BA05-ECF6D6C8DE3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92C760E-6FF6-2443-97E6-F3FF046A1101}"/>
              </a:ext>
            </a:extLst>
          </p:cNvPr>
          <p:cNvSpPr txBox="1">
            <a:spLocks/>
          </p:cNvSpPr>
          <p:nvPr/>
        </p:nvSpPr>
        <p:spPr>
          <a:xfrm>
            <a:off x="116774" y="1224867"/>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Croatia: Swimming Pool </a:t>
            </a:r>
            <a:r>
              <a:rPr lang="en-GB" sz="3600" b="1" dirty="0" err="1">
                <a:latin typeface="+mn-lt"/>
              </a:rPr>
              <a:t>Kantrida</a:t>
            </a:r>
            <a:endParaRPr lang="en-GB" sz="3600" b="1" dirty="0">
              <a:latin typeface="+mn-lt"/>
            </a:endParaRPr>
          </a:p>
        </p:txBody>
      </p:sp>
    </p:spTree>
    <p:extLst>
      <p:ext uri="{BB962C8B-B14F-4D97-AF65-F5344CB8AC3E}">
        <p14:creationId xmlns:p14="http://schemas.microsoft.com/office/powerpoint/2010/main" val="953551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1F879-4454-6D6E-69F3-D59B231A2C7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2679408-2A42-D307-4198-8916003DF3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4A66D988-0669-651E-3E6A-DC68D13E3D32}"/>
              </a:ext>
            </a:extLst>
          </p:cNvPr>
          <p:cNvSpPr>
            <a:spLocks noGrp="1"/>
          </p:cNvSpPr>
          <p:nvPr>
            <p:ph type="ctrTitle"/>
          </p:nvPr>
        </p:nvSpPr>
        <p:spPr>
          <a:xfrm>
            <a:off x="189128" y="2143440"/>
            <a:ext cx="11884119" cy="3032543"/>
          </a:xfrm>
        </p:spPr>
        <p:txBody>
          <a:bodyPr>
            <a:noAutofit/>
          </a:bodyPr>
          <a:lstStyle/>
          <a:p>
            <a:pPr algn="l">
              <a:lnSpc>
                <a:spcPts val="2600"/>
              </a:lnSpc>
            </a:pPr>
            <a:r>
              <a:rPr lang="en-GB" sz="2600" dirty="0">
                <a:effectLst/>
                <a:latin typeface="Times New Roman" panose="02020603050405020304" pitchFamily="18" charset="0"/>
                <a:ea typeface="Calibri" panose="020F0502020204030204" pitchFamily="34" charset="0"/>
              </a:rPr>
              <a:t>Special markings on the floors of the swimming pool complex to facilitate movement for blind and visually impaired people. All directions of movement marked with white or yellow stripes, which stand out not only in colour but also in their structure from the surrounding floor</a:t>
            </a:r>
            <a:br>
              <a:rPr lang="en-GB" sz="2600" dirty="0">
                <a:effectLst/>
                <a:latin typeface="Times New Roman" panose="02020603050405020304" pitchFamily="18" charset="0"/>
                <a:ea typeface="Calibri" panose="020F0502020204030204" pitchFamily="34" charset="0"/>
              </a:rPr>
            </a:br>
            <a:r>
              <a:rPr lang="en-GB" sz="2600" dirty="0">
                <a:effectLst/>
                <a:latin typeface="Times New Roman" panose="02020603050405020304" pitchFamily="18" charset="0"/>
                <a:ea typeface="Calibri" panose="020F0502020204030204" pitchFamily="34" charset="0"/>
              </a:rPr>
              <a:t>Fixed and mobile elevators to allow </a:t>
            </a:r>
            <a:r>
              <a:rPr lang="en-GB" sz="2600" dirty="0" err="1">
                <a:effectLst/>
                <a:latin typeface="Times New Roman" panose="02020603050405020304" pitchFamily="18" charset="0"/>
                <a:ea typeface="Calibri" panose="020F0502020204030204" pitchFamily="34" charset="0"/>
              </a:rPr>
              <a:t>PwD</a:t>
            </a:r>
            <a:r>
              <a:rPr lang="en-GB" sz="2600" dirty="0">
                <a:effectLst/>
                <a:latin typeface="Times New Roman" panose="02020603050405020304" pitchFamily="18" charset="0"/>
                <a:ea typeface="Calibri" panose="020F0502020204030204" pitchFamily="34" charset="0"/>
              </a:rPr>
              <a:t> and people with reduced mobility to enter and exit the pools. Elevator can be moved from one pool to another. Staff are trained to operate the elevator and are always available to assist people with reduced mobility</a:t>
            </a:r>
            <a:br>
              <a:rPr lang="en-GB" sz="2600" dirty="0">
                <a:effectLst/>
                <a:latin typeface="Times New Roman" panose="02020603050405020304" pitchFamily="18" charset="0"/>
                <a:ea typeface="Calibri" panose="020F0502020204030204" pitchFamily="34" charset="0"/>
              </a:rPr>
            </a:br>
            <a:r>
              <a:rPr lang="en-GB" sz="2600" dirty="0">
                <a:effectLst/>
                <a:latin typeface="Times New Roman" panose="02020603050405020304" pitchFamily="18" charset="0"/>
                <a:ea typeface="Calibri" panose="020F0502020204030204" pitchFamily="34" charset="0"/>
              </a:rPr>
              <a:t>Specially marked seats for wheelchair users in spectator stands. </a:t>
            </a:r>
            <a:r>
              <a:rPr lang="hu-HU" sz="2600" dirty="0">
                <a:effectLst/>
                <a:latin typeface="Times New Roman" panose="02020603050405020304" pitchFamily="18" charset="0"/>
                <a:ea typeface="Calibri" panose="020F0502020204030204" pitchFamily="34" charset="0"/>
              </a:rPr>
              <a:t>T</a:t>
            </a:r>
            <a:r>
              <a:rPr lang="en-GB" sz="2600" dirty="0" err="1">
                <a:effectLst/>
                <a:latin typeface="Times New Roman" panose="02020603050405020304" pitchFamily="18" charset="0"/>
                <a:ea typeface="Calibri" panose="020F0502020204030204" pitchFamily="34" charset="0"/>
              </a:rPr>
              <a:t>oilet</a:t>
            </a:r>
            <a:r>
              <a:rPr lang="en-GB" sz="2600" dirty="0">
                <a:effectLst/>
                <a:latin typeface="Times New Roman" panose="02020603050405020304" pitchFamily="18" charset="0"/>
                <a:ea typeface="Calibri" panose="020F0502020204030204" pitchFamily="34" charset="0"/>
              </a:rPr>
              <a:t> adapted for </a:t>
            </a:r>
            <a:r>
              <a:rPr lang="en-GB" sz="2600" dirty="0" err="1">
                <a:effectLst/>
                <a:latin typeface="Times New Roman" panose="02020603050405020304" pitchFamily="18" charset="0"/>
                <a:ea typeface="Calibri" panose="020F0502020204030204" pitchFamily="34" charset="0"/>
              </a:rPr>
              <a:t>PwD</a:t>
            </a:r>
            <a:br>
              <a:rPr lang="en-GB" sz="2600" dirty="0">
                <a:effectLst/>
                <a:latin typeface="Times New Roman" panose="02020603050405020304" pitchFamily="18" charset="0"/>
                <a:ea typeface="Calibri" panose="020F0502020204030204" pitchFamily="34" charset="0"/>
              </a:rPr>
            </a:br>
            <a:r>
              <a:rPr lang="en-GB" sz="2600" dirty="0">
                <a:effectLst/>
                <a:latin typeface="Times New Roman" panose="02020603050405020304" pitchFamily="18" charset="0"/>
                <a:ea typeface="Calibri" panose="020F0502020204030204" pitchFamily="34" charset="0"/>
              </a:rPr>
              <a:t>Training sessions for people with disabilities are regularly held</a:t>
            </a:r>
            <a:endParaRPr lang="en-GB" sz="2600" dirty="0">
              <a:latin typeface="+mn-lt"/>
            </a:endParaRPr>
          </a:p>
        </p:txBody>
      </p:sp>
      <p:pic>
        <p:nvPicPr>
          <p:cNvPr id="5" name="Kép 4">
            <a:extLst>
              <a:ext uri="{FF2B5EF4-FFF2-40B4-BE49-F238E27FC236}">
                <a16:creationId xmlns:a16="http://schemas.microsoft.com/office/drawing/2014/main" id="{18B049C3-1E44-1FE0-0D2C-187BC964EA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BD78C7D-429D-93BD-D92C-639D238F3D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680A5B6-B5AD-DDD3-CFF7-6D7F983653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0A172A2-1C4C-0F22-A920-E136BE6ED8C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E47AAE-1F65-1079-AD9E-ADD3B13ED01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B27A376-5E1B-FC49-91C8-E99A8C8B1DF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0C22BAD-F205-DAE2-7A53-A841C13C078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73F4F6E-2765-ECB3-A051-ED5694C5B0A2}"/>
              </a:ext>
            </a:extLst>
          </p:cNvPr>
          <p:cNvSpPr txBox="1">
            <a:spLocks/>
          </p:cNvSpPr>
          <p:nvPr/>
        </p:nvSpPr>
        <p:spPr>
          <a:xfrm>
            <a:off x="151961" y="1073496"/>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Croatia: Swimming Pool </a:t>
            </a:r>
            <a:r>
              <a:rPr lang="en-GB" sz="3600" b="1" dirty="0" err="1">
                <a:latin typeface="+mn-lt"/>
              </a:rPr>
              <a:t>Kantrida</a:t>
            </a:r>
            <a:endParaRPr lang="en-GB" sz="3600" b="1" dirty="0">
              <a:latin typeface="+mn-lt"/>
            </a:endParaRPr>
          </a:p>
        </p:txBody>
      </p:sp>
    </p:spTree>
    <p:extLst>
      <p:ext uri="{BB962C8B-B14F-4D97-AF65-F5344CB8AC3E}">
        <p14:creationId xmlns:p14="http://schemas.microsoft.com/office/powerpoint/2010/main" val="15571751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5EF3C-57BF-E3E8-C95B-DAC6BD4BC13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CAE9F5A-2D83-051D-E836-2A85185D30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2BFD497-AC07-3DA7-10F7-1DBA7D4C6C28}"/>
              </a:ext>
            </a:extLst>
          </p:cNvPr>
          <p:cNvSpPr>
            <a:spLocks noGrp="1"/>
          </p:cNvSpPr>
          <p:nvPr>
            <p:ph type="ctrTitle"/>
          </p:nvPr>
        </p:nvSpPr>
        <p:spPr>
          <a:xfrm>
            <a:off x="116775" y="2115552"/>
            <a:ext cx="11958450" cy="3185190"/>
          </a:xfrm>
        </p:spPr>
        <p:txBody>
          <a:bodyPr>
            <a:normAutofit/>
          </a:bodyPr>
          <a:lstStyle/>
          <a:p>
            <a:pPr algn="l">
              <a:lnSpc>
                <a:spcPts val="2200"/>
              </a:lnSpc>
            </a:pPr>
            <a:r>
              <a:rPr lang="en-GB" sz="2400" kern="100" dirty="0">
                <a:latin typeface="Calibri" panose="020F0502020204030204" pitchFamily="34" charset="0"/>
                <a:cs typeface="Calibri" panose="020F0502020204030204" pitchFamily="34" charset="0"/>
              </a:rPr>
              <a:t>Examples of good practice regarding accessible tourism activities in Poland:</a:t>
            </a:r>
            <a:br>
              <a:rPr lang="en-GB" sz="2400" kern="100" dirty="0">
                <a:latin typeface="Calibri" panose="020F0502020204030204" pitchFamily="34" charset="0"/>
                <a:cs typeface="Calibri" panose="020F0502020204030204" pitchFamily="34" charset="0"/>
              </a:rPr>
            </a:br>
            <a:r>
              <a:rPr lang="en-GB" sz="2400" kern="100" dirty="0">
                <a:latin typeface="Calibri" panose="020F0502020204030204" pitchFamily="34" charset="0"/>
                <a:cs typeface="Calibri" panose="020F0502020204030204" pitchFamily="34" charset="0"/>
              </a:rPr>
              <a:t>(1) institutional activities at the country level (Ministry of Sport and Tourism) and regional level (</a:t>
            </a:r>
            <a:r>
              <a:rPr lang="en-GB" sz="2400" kern="100" dirty="0" err="1">
                <a:latin typeface="Calibri" panose="020F0502020204030204" pitchFamily="34" charset="0"/>
                <a:cs typeface="Calibri" panose="020F0502020204030204" pitchFamily="34" charset="0"/>
              </a:rPr>
              <a:t>Wielkopolska</a:t>
            </a:r>
            <a:r>
              <a:rPr lang="en-GB" sz="2400" kern="100" dirty="0">
                <a:latin typeface="Calibri" panose="020F0502020204030204" pitchFamily="34" charset="0"/>
                <a:cs typeface="Calibri" panose="020F0502020204030204" pitchFamily="34" charset="0"/>
              </a:rPr>
              <a:t> Tourist Organization), </a:t>
            </a:r>
            <a:br>
              <a:rPr lang="en-GB" sz="2400" kern="100" dirty="0">
                <a:latin typeface="Calibri" panose="020F0502020204030204" pitchFamily="34" charset="0"/>
                <a:cs typeface="Calibri" panose="020F0502020204030204" pitchFamily="34" charset="0"/>
              </a:rPr>
            </a:br>
            <a:r>
              <a:rPr lang="en-GB" sz="2400" kern="100" dirty="0">
                <a:latin typeface="Calibri" panose="020F0502020204030204" pitchFamily="34" charset="0"/>
                <a:cs typeface="Calibri" panose="020F0502020204030204" pitchFamily="34" charset="0"/>
              </a:rPr>
              <a:t>(2) tourist guides to the most popular urban tourist destination in Poland, Krakow (“A Guide to Krakow for Tourists with Disabilities”), tourist information about the availability and facilities on tourist trails (“</a:t>
            </a:r>
            <a:r>
              <a:rPr lang="en-GB" sz="2400" kern="100" dirty="0" err="1">
                <a:latin typeface="Calibri" panose="020F0502020204030204" pitchFamily="34" charset="0"/>
                <a:cs typeface="Calibri" panose="020F0502020204030204" pitchFamily="34" charset="0"/>
              </a:rPr>
              <a:t>Karkonosze</a:t>
            </a:r>
            <a:r>
              <a:rPr lang="en-GB" sz="2400" kern="100" dirty="0">
                <a:latin typeface="Calibri" panose="020F0502020204030204" pitchFamily="34" charset="0"/>
                <a:cs typeface="Calibri" panose="020F0502020204030204" pitchFamily="34" charset="0"/>
              </a:rPr>
              <a:t> for Everyone”, </a:t>
            </a:r>
            <a:r>
              <a:rPr lang="en-GB" sz="2400" kern="100" dirty="0" err="1">
                <a:latin typeface="Calibri" panose="020F0502020204030204" pitchFamily="34" charset="0"/>
                <a:cs typeface="Calibri" panose="020F0502020204030204" pitchFamily="34" charset="0"/>
              </a:rPr>
              <a:t>Piast</a:t>
            </a:r>
            <a:r>
              <a:rPr lang="en-GB" sz="2400" kern="100" dirty="0">
                <a:latin typeface="Calibri" panose="020F0502020204030204" pitchFamily="34" charset="0"/>
                <a:cs typeface="Calibri" panose="020F0502020204030204" pitchFamily="34" charset="0"/>
              </a:rPr>
              <a:t> Trail in Greater Poland), </a:t>
            </a:r>
            <a:br>
              <a:rPr lang="en-GB" sz="2400" kern="100" dirty="0">
                <a:latin typeface="Calibri" panose="020F0502020204030204" pitchFamily="34" charset="0"/>
                <a:cs typeface="Calibri" panose="020F0502020204030204" pitchFamily="34" charset="0"/>
              </a:rPr>
            </a:br>
            <a:r>
              <a:rPr lang="en-GB" sz="2400" kern="100" dirty="0">
                <a:latin typeface="Calibri" panose="020F0502020204030204" pitchFamily="34" charset="0"/>
                <a:cs typeface="Calibri" panose="020F0502020204030204" pitchFamily="34" charset="0"/>
              </a:rPr>
              <a:t>(3) tourist attractions (Invisible Street in </a:t>
            </a:r>
            <a:r>
              <a:rPr lang="en-GB" sz="2400" kern="100" dirty="0" err="1">
                <a:latin typeface="Calibri" panose="020F0502020204030204" pitchFamily="34" charset="0"/>
                <a:cs typeface="Calibri" panose="020F0502020204030204" pitchFamily="34" charset="0"/>
              </a:rPr>
              <a:t>Poznań</a:t>
            </a:r>
            <a:r>
              <a:rPr lang="en-GB" sz="2400" kern="100" dirty="0">
                <a:latin typeface="Calibri" panose="020F0502020204030204" pitchFamily="34" charset="0"/>
                <a:cs typeface="Calibri" panose="020F0502020204030204" pitchFamily="34" charset="0"/>
              </a:rPr>
              <a:t>, Brama </a:t>
            </a:r>
            <a:r>
              <a:rPr lang="en-GB" sz="2400" kern="100" dirty="0" err="1">
                <a:latin typeface="Calibri" panose="020F0502020204030204" pitchFamily="34" charset="0"/>
                <a:cs typeface="Calibri" panose="020F0502020204030204" pitchFamily="34" charset="0"/>
              </a:rPr>
              <a:t>Poznania</a:t>
            </a:r>
            <a:r>
              <a:rPr lang="en-GB" sz="2400" kern="100" dirty="0">
                <a:latin typeface="Calibri" panose="020F0502020204030204" pitchFamily="34" charset="0"/>
                <a:cs typeface="Calibri" panose="020F0502020204030204" pitchFamily="34" charset="0"/>
              </a:rPr>
              <a:t> ICHOT [Poznan Gate], Museum of the First </a:t>
            </a:r>
            <a:r>
              <a:rPr lang="en-GB" sz="2400" kern="100" dirty="0" err="1">
                <a:latin typeface="Calibri" panose="020F0502020204030204" pitchFamily="34" charset="0"/>
                <a:cs typeface="Calibri" panose="020F0502020204030204" pitchFamily="34" charset="0"/>
              </a:rPr>
              <a:t>Piasts</a:t>
            </a:r>
            <a:r>
              <a:rPr lang="en-GB" sz="2400" kern="100" dirty="0">
                <a:latin typeface="Calibri" panose="020F0502020204030204" pitchFamily="34" charset="0"/>
                <a:cs typeface="Calibri" panose="020F0502020204030204" pitchFamily="34" charset="0"/>
              </a:rPr>
              <a:t> in </a:t>
            </a:r>
            <a:r>
              <a:rPr lang="en-GB" sz="2400" kern="100" dirty="0" err="1">
                <a:latin typeface="Calibri" panose="020F0502020204030204" pitchFamily="34" charset="0"/>
                <a:cs typeface="Calibri" panose="020F0502020204030204" pitchFamily="34" charset="0"/>
              </a:rPr>
              <a:t>Lednica</a:t>
            </a:r>
            <a:r>
              <a:rPr lang="en-GB" sz="2400" kern="100" dirty="0">
                <a:latin typeface="Calibri" panose="020F0502020204030204" pitchFamily="34" charset="0"/>
                <a:cs typeface="Calibri" panose="020F0502020204030204" pitchFamily="34" charset="0"/>
              </a:rPr>
              <a:t>, Museum of the Archdiocese of Gniezno),</a:t>
            </a:r>
            <a:br>
              <a:rPr lang="en-GB" sz="2400" kern="100" dirty="0">
                <a:latin typeface="Calibri" panose="020F0502020204030204" pitchFamily="34" charset="0"/>
                <a:cs typeface="Calibri" panose="020F0502020204030204" pitchFamily="34" charset="0"/>
              </a:rPr>
            </a:br>
            <a:r>
              <a:rPr lang="en-GB" sz="2400" kern="100" dirty="0">
                <a:latin typeface="Calibri" panose="020F0502020204030204" pitchFamily="34" charset="0"/>
                <a:cs typeface="Calibri" panose="020F0502020204030204" pitchFamily="34" charset="0"/>
              </a:rPr>
              <a:t>(4) open spaces, such as parks and sensory gardens (Spatial Orientation Park in </a:t>
            </a:r>
            <a:r>
              <a:rPr lang="en-GB" sz="2400" kern="100" dirty="0" err="1">
                <a:latin typeface="Calibri" panose="020F0502020204030204" pitchFamily="34" charset="0"/>
                <a:cs typeface="Calibri" panose="020F0502020204030204" pitchFamily="34" charset="0"/>
              </a:rPr>
              <a:t>Owińska</a:t>
            </a:r>
            <a:r>
              <a:rPr lang="en-GB" sz="2400" kern="100" dirty="0">
                <a:latin typeface="Calibri" panose="020F0502020204030204" pitchFamily="34" charset="0"/>
                <a:cs typeface="Calibri" panose="020F0502020204030204" pitchFamily="34" charset="0"/>
              </a:rPr>
              <a:t>),</a:t>
            </a:r>
            <a:br>
              <a:rPr lang="en-GB" sz="2400" kern="100" dirty="0">
                <a:latin typeface="Calibri" panose="020F0502020204030204" pitchFamily="34" charset="0"/>
                <a:cs typeface="Calibri" panose="020F0502020204030204" pitchFamily="34" charset="0"/>
              </a:rPr>
            </a:br>
            <a:r>
              <a:rPr lang="en-GB" sz="2400" kern="100" dirty="0">
                <a:latin typeface="Calibri" panose="020F0502020204030204" pitchFamily="34" charset="0"/>
                <a:cs typeface="Calibri" panose="020F0502020204030204" pitchFamily="34" charset="0"/>
              </a:rPr>
              <a:t>(5) an event aimed at educating integration and social inclusion, organised periodically by the community of people with disabilities (</a:t>
            </a:r>
            <a:r>
              <a:rPr lang="en-GB" sz="2400" kern="100" dirty="0" err="1">
                <a:latin typeface="Calibri" panose="020F0502020204030204" pitchFamily="34" charset="0"/>
                <a:cs typeface="Calibri" panose="020F0502020204030204" pitchFamily="34" charset="0"/>
              </a:rPr>
              <a:t>OzN</a:t>
            </a:r>
            <a:r>
              <a:rPr lang="en-GB" sz="2400" kern="100" dirty="0">
                <a:latin typeface="Calibri" panose="020F0502020204030204" pitchFamily="34" charset="0"/>
                <a:cs typeface="Calibri" panose="020F0502020204030204" pitchFamily="34" charset="0"/>
              </a:rPr>
              <a:t>) during the International White Cane Day</a:t>
            </a:r>
          </a:p>
        </p:txBody>
      </p:sp>
      <p:pic>
        <p:nvPicPr>
          <p:cNvPr id="5" name="Kép 4">
            <a:extLst>
              <a:ext uri="{FF2B5EF4-FFF2-40B4-BE49-F238E27FC236}">
                <a16:creationId xmlns:a16="http://schemas.microsoft.com/office/drawing/2014/main" id="{1DAA4FD8-A051-2B28-3683-E6786F578B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BFD796E-756C-3BA2-8389-31427EEBC2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95AF19B-03D8-BDF3-5955-D008DDDFD4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C4A951F-E891-ABE1-2412-3CAEE435F92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12A575F-DA41-D38B-C63F-60FB2EEACD2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8934CF1-B31E-A0E9-8118-7101DF124F0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F15C765-103C-E398-A419-D677DD9E69B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97A992A-6843-5B32-7BAC-B641FFED4A45}"/>
              </a:ext>
            </a:extLst>
          </p:cNvPr>
          <p:cNvSpPr txBox="1">
            <a:spLocks/>
          </p:cNvSpPr>
          <p:nvPr/>
        </p:nvSpPr>
        <p:spPr>
          <a:xfrm>
            <a:off x="116774" y="118828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Poland</a:t>
            </a:r>
            <a:endParaRPr lang="en-GB" dirty="0">
              <a:latin typeface="+mn-lt"/>
            </a:endParaRPr>
          </a:p>
        </p:txBody>
      </p:sp>
    </p:spTree>
    <p:extLst>
      <p:ext uri="{BB962C8B-B14F-4D97-AF65-F5344CB8AC3E}">
        <p14:creationId xmlns:p14="http://schemas.microsoft.com/office/powerpoint/2010/main" val="5945959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D5EF0-4447-BF69-C476-EECDC7514E4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78FDA48-08C6-2206-7592-22BAEF0520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1B4C452B-7627-C3C8-2E7A-5B77DB665F88}"/>
              </a:ext>
            </a:extLst>
          </p:cNvPr>
          <p:cNvSpPr>
            <a:spLocks noGrp="1"/>
          </p:cNvSpPr>
          <p:nvPr>
            <p:ph type="ctrTitle"/>
          </p:nvPr>
        </p:nvSpPr>
        <p:spPr>
          <a:xfrm>
            <a:off x="118754" y="2114062"/>
            <a:ext cx="11958450" cy="3125348"/>
          </a:xfrm>
        </p:spPr>
        <p:txBody>
          <a:bodyPr>
            <a:noAutofit/>
          </a:bodyPr>
          <a:lstStyle/>
          <a:p>
            <a:pPr algn="l">
              <a:lnSpc>
                <a:spcPts val="2700"/>
              </a:lnSpc>
            </a:pPr>
            <a:r>
              <a:rPr lang="en-GB" sz="2400" kern="100" dirty="0">
                <a:latin typeface="Calibri" panose="020F0502020204030204" pitchFamily="34" charset="0"/>
                <a:cs typeface="Calibri" panose="020F0502020204030204" pitchFamily="34" charset="0"/>
              </a:rPr>
              <a:t>The Ministry of Sport and Tourism (</a:t>
            </a:r>
            <a:r>
              <a:rPr lang="en-GB" sz="2400" kern="100" dirty="0" err="1">
                <a:latin typeface="Calibri" panose="020F0502020204030204" pitchFamily="34" charset="0"/>
                <a:cs typeface="Calibri" panose="020F0502020204030204" pitchFamily="34" charset="0"/>
              </a:rPr>
              <a:t>MSiT</a:t>
            </a:r>
            <a:r>
              <a:rPr lang="en-GB" sz="2400" kern="100" dirty="0">
                <a:latin typeface="Calibri" panose="020F0502020204030204" pitchFamily="34" charset="0"/>
                <a:cs typeface="Calibri" panose="020F0502020204030204" pitchFamily="34" charset="0"/>
              </a:rPr>
              <a:t>) promotes accessible tourism in the context of social tourism as “a priority in the activities of tour operators, travel agencies and tourist information points”</a:t>
            </a:r>
            <a:br>
              <a:rPr lang="en-GB" sz="2400" kern="100" dirty="0">
                <a:latin typeface="Calibri" panose="020F0502020204030204" pitchFamily="34" charset="0"/>
                <a:cs typeface="Calibri" panose="020F0502020204030204" pitchFamily="34" charset="0"/>
              </a:rPr>
            </a:br>
            <a:r>
              <a:rPr lang="en-GB" sz="2400" kern="100" dirty="0">
                <a:latin typeface="Calibri" panose="020F0502020204030204" pitchFamily="34" charset="0"/>
                <a:cs typeface="Calibri" panose="020F0502020204030204" pitchFamily="34" charset="0"/>
              </a:rPr>
              <a:t>Accessibility Plus 2018-2025 Programme is at national scale, focused on universal design of public spaces, products and services in terms of architecture, information and communication. It is included in the activities of the Polish Tourist Organisation and Regional and Local Tourist Organisations. Accessibility is understood as the possibility of independent use of: tourist attractions, information (guides, maps, information points), transport and communication in tourism, routes, paths, tourist trails, and catering, accommodation and sanitary infrastructure</a:t>
            </a:r>
          </a:p>
        </p:txBody>
      </p:sp>
      <p:pic>
        <p:nvPicPr>
          <p:cNvPr id="5" name="Kép 4">
            <a:extLst>
              <a:ext uri="{FF2B5EF4-FFF2-40B4-BE49-F238E27FC236}">
                <a16:creationId xmlns:a16="http://schemas.microsoft.com/office/drawing/2014/main" id="{D972AB68-7C1A-C0AD-6272-9F8FDE3AA1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3066B10-3EFE-EAB8-ED6A-471C81A745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26C9D4A-E3EF-1F17-C369-2CB2DB5EBFA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1147D6D-DF43-8080-9405-D36EE5A6398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81834CE-850F-FFE6-E9D0-95D2788CADC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7991AD8-0A64-A007-B73F-D10FE79BCC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48EA322-AC6C-15F7-31ED-17AF74952FF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28F01D6-AD6E-085C-C7F5-001683EDB5CF}"/>
              </a:ext>
            </a:extLst>
          </p:cNvPr>
          <p:cNvSpPr txBox="1">
            <a:spLocks/>
          </p:cNvSpPr>
          <p:nvPr/>
        </p:nvSpPr>
        <p:spPr>
          <a:xfrm>
            <a:off x="116774" y="1149658"/>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Poland</a:t>
            </a:r>
            <a:endParaRPr lang="en-GB" dirty="0">
              <a:latin typeface="+mn-lt"/>
            </a:endParaRPr>
          </a:p>
        </p:txBody>
      </p:sp>
    </p:spTree>
    <p:extLst>
      <p:ext uri="{BB962C8B-B14F-4D97-AF65-F5344CB8AC3E}">
        <p14:creationId xmlns:p14="http://schemas.microsoft.com/office/powerpoint/2010/main" val="3457426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C9D88-C6CD-F096-3CF1-09B9CB9C7A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C33B870-2190-4DDC-E8B0-106FF80C21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619EDFF-ED23-6A68-D659-6E3270680A3A}"/>
              </a:ext>
            </a:extLst>
          </p:cNvPr>
          <p:cNvSpPr>
            <a:spLocks noGrp="1"/>
          </p:cNvSpPr>
          <p:nvPr>
            <p:ph type="ctrTitle"/>
          </p:nvPr>
        </p:nvSpPr>
        <p:spPr>
          <a:xfrm>
            <a:off x="608573" y="4334326"/>
            <a:ext cx="4427944" cy="563765"/>
          </a:xfrm>
        </p:spPr>
        <p:txBody>
          <a:bodyPr>
            <a:noAutofit/>
          </a:bodyPr>
          <a:lstStyle/>
          <a:p>
            <a:pPr algn="r"/>
            <a:r>
              <a:rPr lang="en-GB" sz="1600" dirty="0">
                <a:latin typeface="+mn-lt"/>
              </a:rPr>
              <a:t>https://www.visitengland.com/accessible-holidays-accommodation-attractions-north-york-moors</a:t>
            </a:r>
          </a:p>
        </p:txBody>
      </p:sp>
      <p:pic>
        <p:nvPicPr>
          <p:cNvPr id="5" name="Kép 4">
            <a:extLst>
              <a:ext uri="{FF2B5EF4-FFF2-40B4-BE49-F238E27FC236}">
                <a16:creationId xmlns:a16="http://schemas.microsoft.com/office/drawing/2014/main" id="{6BCCF1C5-906F-1E07-4C5C-35C48B30DD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E9EF5C2-C436-4E18-7487-EE16CF52DB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574695E-2B92-AA2F-8CD0-A53DE301DF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11EAC18-BDD5-B712-EAC7-7F9DD7AE44E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2F9A384-8F6C-725A-2ED7-A1C82EED88D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C7D475A-F7BC-C64E-3E7F-23F84C065F0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0C6C622-60A0-6D09-BA34-1EDA7A17435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57A8AC4-0E70-4763-D766-C8D99D638D27}"/>
              </a:ext>
            </a:extLst>
          </p:cNvPr>
          <p:cNvSpPr txBox="1">
            <a:spLocks/>
          </p:cNvSpPr>
          <p:nvPr/>
        </p:nvSpPr>
        <p:spPr>
          <a:xfrm>
            <a:off x="466963" y="1197757"/>
            <a:ext cx="3986283" cy="2231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at international level – </a:t>
            </a:r>
            <a:r>
              <a:rPr lang="en-GB" sz="3600" b="1" dirty="0" err="1">
                <a:latin typeface="+mn-lt"/>
              </a:rPr>
              <a:t>VisitEngland</a:t>
            </a:r>
            <a:endParaRPr lang="en-GB" dirty="0">
              <a:latin typeface="+mn-lt"/>
            </a:endParaRPr>
          </a:p>
        </p:txBody>
      </p:sp>
      <p:pic>
        <p:nvPicPr>
          <p:cNvPr id="16" name="Kép 15">
            <a:extLst>
              <a:ext uri="{FF2B5EF4-FFF2-40B4-BE49-F238E27FC236}">
                <a16:creationId xmlns:a16="http://schemas.microsoft.com/office/drawing/2014/main" id="{01DDEBDC-4A33-5FE0-6AEF-D1BA2BA1200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178127" y="1333502"/>
            <a:ext cx="6904326" cy="3870358"/>
          </a:xfrm>
          <a:prstGeom prst="rect">
            <a:avLst/>
          </a:prstGeom>
        </p:spPr>
      </p:pic>
    </p:spTree>
    <p:extLst>
      <p:ext uri="{BB962C8B-B14F-4D97-AF65-F5344CB8AC3E}">
        <p14:creationId xmlns:p14="http://schemas.microsoft.com/office/powerpoint/2010/main" val="593248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BD79E-D2F0-5639-FC88-C4CEC292BA2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5C6403A-E8EA-EAE6-72DF-E9F1207D4F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ABEE44B-65B1-7E29-5957-DE4857B43A93}"/>
              </a:ext>
            </a:extLst>
          </p:cNvPr>
          <p:cNvSpPr>
            <a:spLocks noGrp="1"/>
          </p:cNvSpPr>
          <p:nvPr>
            <p:ph type="ctrTitle"/>
          </p:nvPr>
        </p:nvSpPr>
        <p:spPr>
          <a:xfrm>
            <a:off x="197631" y="2208516"/>
            <a:ext cx="9220946" cy="2355386"/>
          </a:xfrm>
        </p:spPr>
        <p:txBody>
          <a:bodyPr>
            <a:noAutofit/>
          </a:bodyPr>
          <a:lstStyle/>
          <a:p>
            <a:pPr algn="l"/>
            <a:r>
              <a:rPr lang="en-GB" sz="2600" kern="100" dirty="0">
                <a:latin typeface="Calibri" panose="020F0502020204030204" pitchFamily="34" charset="0"/>
                <a:ea typeface="Calibri" panose="020F0502020204030204" pitchFamily="34" charset="0"/>
              </a:rPr>
              <a:t>“</a:t>
            </a:r>
            <a:r>
              <a:rPr lang="en-GB" sz="2600" kern="100" dirty="0">
                <a:effectLst/>
                <a:latin typeface="Calibri" panose="020F0502020204030204" pitchFamily="34" charset="0"/>
                <a:ea typeface="Calibri" panose="020F0502020204030204" pitchFamily="34" charset="0"/>
              </a:rPr>
              <a:t>Tourism for people with special needs”, 2023 – over 4 million Poles (14%) </a:t>
            </a:r>
            <a:r>
              <a:rPr lang="en-GB" sz="2600" kern="100" dirty="0">
                <a:latin typeface="Calibri" panose="020F0502020204030204" pitchFamily="34" charset="0"/>
                <a:ea typeface="Calibri" panose="020F0502020204030204" pitchFamily="34" charset="0"/>
              </a:rPr>
              <a:t>live with </a:t>
            </a:r>
            <a:r>
              <a:rPr lang="en-GB" sz="2600" kern="100" dirty="0">
                <a:effectLst/>
                <a:latin typeface="Calibri" panose="020F0502020204030204" pitchFamily="34" charset="0"/>
                <a:ea typeface="Calibri" panose="020F0502020204030204" pitchFamily="34" charset="0"/>
              </a:rPr>
              <a:t>disabilities, and people aged 60+ constitute approximately 10 million people, i.e. 25% of the Polish population (and their purchasing power is growing). </a:t>
            </a:r>
            <a:r>
              <a:rPr lang="en-GB" sz="2600" kern="100" dirty="0" err="1">
                <a:effectLst/>
                <a:latin typeface="Calibri" panose="020F0502020204030204" pitchFamily="34" charset="0"/>
                <a:ea typeface="Calibri" panose="020F0502020204030204" pitchFamily="34" charset="0"/>
              </a:rPr>
              <a:t>MSiT</a:t>
            </a:r>
            <a:r>
              <a:rPr lang="en-GB" sz="2600" kern="100" dirty="0">
                <a:effectLst/>
                <a:latin typeface="Calibri" panose="020F0502020204030204" pitchFamily="34" charset="0"/>
                <a:ea typeface="Calibri" panose="020F0502020204030204" pitchFamily="34" charset="0"/>
              </a:rPr>
              <a:t> recommends a guide titled: “Textbook: Tourism for people with special needs. Guide for tour operators, travel agencies and tourist information points”</a:t>
            </a:r>
            <a:endParaRPr lang="en-GB" sz="2600" dirty="0">
              <a:latin typeface="+mn-lt"/>
            </a:endParaRPr>
          </a:p>
        </p:txBody>
      </p:sp>
      <p:pic>
        <p:nvPicPr>
          <p:cNvPr id="5" name="Kép 4">
            <a:extLst>
              <a:ext uri="{FF2B5EF4-FFF2-40B4-BE49-F238E27FC236}">
                <a16:creationId xmlns:a16="http://schemas.microsoft.com/office/drawing/2014/main" id="{2DBC2E76-D282-AC15-2B30-5C56E78855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1C2DCED-11A6-9BFA-DFB9-D34B13D0AD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AB844E6-76BC-1ED6-575C-45490FD2CB0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3E10698-B9C1-3F88-5602-013B85D17E7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E3884B3-517C-A09B-B689-FA093F49DE9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8F715E4-2ADC-0957-9734-8FB16633553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DC54AC3-1E5A-FBB5-0139-D2F0645CE03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9417E77-59C6-CE65-24D3-D19E6EC5677A}"/>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Poland</a:t>
            </a:r>
            <a:endParaRPr lang="en-GB" dirty="0">
              <a:latin typeface="+mn-lt"/>
            </a:endParaRPr>
          </a:p>
        </p:txBody>
      </p:sp>
      <p:pic>
        <p:nvPicPr>
          <p:cNvPr id="11" name="Kép 10">
            <a:extLst>
              <a:ext uri="{FF2B5EF4-FFF2-40B4-BE49-F238E27FC236}">
                <a16:creationId xmlns:a16="http://schemas.microsoft.com/office/drawing/2014/main" id="{2F8B038A-5A35-2485-148A-D1958E6D0CB8}"/>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497454" y="1755068"/>
            <a:ext cx="2363190" cy="3402924"/>
          </a:xfrm>
          <a:prstGeom prst="rect">
            <a:avLst/>
          </a:prstGeom>
          <a:noFill/>
        </p:spPr>
      </p:pic>
      <p:sp>
        <p:nvSpPr>
          <p:cNvPr id="15" name="Szövegdoboz 14">
            <a:extLst>
              <a:ext uri="{FF2B5EF4-FFF2-40B4-BE49-F238E27FC236}">
                <a16:creationId xmlns:a16="http://schemas.microsoft.com/office/drawing/2014/main" id="{05A5CF33-0D0D-2604-0F70-F3863E3EF474}"/>
              </a:ext>
            </a:extLst>
          </p:cNvPr>
          <p:cNvSpPr txBox="1"/>
          <p:nvPr/>
        </p:nvSpPr>
        <p:spPr>
          <a:xfrm>
            <a:off x="5383529" y="4479420"/>
            <a:ext cx="4062787" cy="830997"/>
          </a:xfrm>
          <a:prstGeom prst="rect">
            <a:avLst/>
          </a:prstGeom>
          <a:noFill/>
        </p:spPr>
        <p:txBody>
          <a:bodyPr wrap="square">
            <a:spAutoFit/>
          </a:bodyPr>
          <a:lstStyle/>
          <a:p>
            <a:pPr algn="r"/>
            <a:r>
              <a:rPr lang="en-GB" sz="1600" kern="100" dirty="0">
                <a:effectLst/>
                <a:latin typeface="Calibri" panose="020F0502020204030204" pitchFamily="34" charset="0"/>
                <a:ea typeface="Calibri" panose="020F0502020204030204" pitchFamily="34" charset="0"/>
              </a:rPr>
              <a:t>Source: https://www.gov.pl/web/sport/turystyka-dostepna-dla-wszystkich</a:t>
            </a:r>
            <a:endParaRPr lang="hu-HU" sz="1600" dirty="0"/>
          </a:p>
        </p:txBody>
      </p:sp>
    </p:spTree>
    <p:extLst>
      <p:ext uri="{BB962C8B-B14F-4D97-AF65-F5344CB8AC3E}">
        <p14:creationId xmlns:p14="http://schemas.microsoft.com/office/powerpoint/2010/main" val="11652839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C8E16-45B3-C7CA-BAE2-0A97686EEAA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5D3601F-9257-7CAA-5FC2-3150773568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18D84EB-D667-4862-7E9A-F77662A2648B}"/>
              </a:ext>
            </a:extLst>
          </p:cNvPr>
          <p:cNvSpPr>
            <a:spLocks noGrp="1"/>
          </p:cNvSpPr>
          <p:nvPr>
            <p:ph type="ctrTitle"/>
          </p:nvPr>
        </p:nvSpPr>
        <p:spPr>
          <a:xfrm>
            <a:off x="208832" y="1882544"/>
            <a:ext cx="5712689" cy="3298621"/>
          </a:xfrm>
        </p:spPr>
        <p:txBody>
          <a:bodyPr>
            <a:noAutofit/>
          </a:bodyPr>
          <a:lstStyle/>
          <a:p>
            <a:pPr algn="l"/>
            <a:r>
              <a:rPr lang="en-GB" sz="2400" dirty="0">
                <a:solidFill>
                  <a:srgbClr val="000000"/>
                </a:solidFill>
                <a:effectLst/>
                <a:latin typeface="Calibri" panose="020F0502020204030204" pitchFamily="34" charset="0"/>
                <a:ea typeface="Times New Roman" panose="02020603050405020304" pitchFamily="18" charset="0"/>
              </a:rPr>
              <a:t>2020, </a:t>
            </a:r>
            <a:r>
              <a:rPr lang="en-GB" sz="2400" dirty="0" err="1">
                <a:solidFill>
                  <a:srgbClr val="000000"/>
                </a:solidFill>
                <a:effectLst/>
                <a:latin typeface="Calibri" panose="020F0502020204030204" pitchFamily="34" charset="0"/>
                <a:ea typeface="Times New Roman" panose="02020603050405020304" pitchFamily="18" charset="0"/>
              </a:rPr>
              <a:t>Wielkopolska</a:t>
            </a:r>
            <a:r>
              <a:rPr lang="en-GB" sz="2400" dirty="0">
                <a:solidFill>
                  <a:srgbClr val="000000"/>
                </a:solidFill>
                <a:effectLst/>
                <a:latin typeface="Calibri" panose="020F0502020204030204" pitchFamily="34" charset="0"/>
                <a:ea typeface="Times New Roman" panose="02020603050405020304" pitchFamily="18" charset="0"/>
              </a:rPr>
              <a:t> Tourist Organisation: free training in the field of accessible tourism on the e-learning platform, addressed to all people</a:t>
            </a:r>
            <a:r>
              <a:rPr lang="en-GB" sz="2400" kern="100" dirty="0">
                <a:effectLst/>
                <a:latin typeface="Calibri" panose="020F0502020204030204" pitchFamily="34" charset="0"/>
                <a:ea typeface="Calibri" panose="020F0502020204030204" pitchFamily="34" charset="0"/>
              </a:rPr>
              <a:t> involved in tourism – addressed both to employees directly serving customers, and managers making strategic decisions</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The platform also offers full flexibility in acquiring knowledge, no time limit in which the entire training must be completed</a:t>
            </a:r>
            <a:endParaRPr lang="en-GB" sz="2400" dirty="0">
              <a:latin typeface="+mn-lt"/>
            </a:endParaRPr>
          </a:p>
        </p:txBody>
      </p:sp>
      <p:pic>
        <p:nvPicPr>
          <p:cNvPr id="5" name="Kép 4">
            <a:extLst>
              <a:ext uri="{FF2B5EF4-FFF2-40B4-BE49-F238E27FC236}">
                <a16:creationId xmlns:a16="http://schemas.microsoft.com/office/drawing/2014/main" id="{0A046D4F-4CBA-46B1-8996-E5E4939079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2C4ECA9-714B-6F25-E7A6-BBEEAB54DA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62E47C7-7EA9-F358-6DA5-31BC67B80A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3875C79-1F1E-7684-BD4A-AF2E355BAE3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33BEB0D-4834-D49A-534F-6854DA96267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B358CE1-7F34-1954-4CCA-13209F61C3B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0C307CD-A46E-D2C7-1EB9-049206365B3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3899961-7F0D-B64C-0725-D8E7B4FECD5F}"/>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latin typeface="+mn-lt"/>
              </a:rPr>
              <a:t>Good practices in accessible tourism in the project countries – Poland</a:t>
            </a:r>
            <a:endParaRPr lang="en-GB" dirty="0">
              <a:latin typeface="+mn-lt"/>
            </a:endParaRPr>
          </a:p>
        </p:txBody>
      </p:sp>
      <p:pic>
        <p:nvPicPr>
          <p:cNvPr id="11" name="Obraz 1">
            <a:extLst>
              <a:ext uri="{FF2B5EF4-FFF2-40B4-BE49-F238E27FC236}">
                <a16:creationId xmlns:a16="http://schemas.microsoft.com/office/drawing/2014/main" id="{F0D417AD-07F6-A870-1611-AA7C5D57E2E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152956" y="2137411"/>
            <a:ext cx="5760720" cy="2968625"/>
          </a:xfrm>
          <a:prstGeom prst="rect">
            <a:avLst/>
          </a:prstGeom>
        </p:spPr>
      </p:pic>
      <p:sp>
        <p:nvSpPr>
          <p:cNvPr id="15" name="Szövegdoboz 14">
            <a:extLst>
              <a:ext uri="{FF2B5EF4-FFF2-40B4-BE49-F238E27FC236}">
                <a16:creationId xmlns:a16="http://schemas.microsoft.com/office/drawing/2014/main" id="{929D03FE-FE54-26E9-24B1-2D3A64B5F76F}"/>
              </a:ext>
            </a:extLst>
          </p:cNvPr>
          <p:cNvSpPr txBox="1"/>
          <p:nvPr/>
        </p:nvSpPr>
        <p:spPr>
          <a:xfrm>
            <a:off x="6294801" y="4936759"/>
            <a:ext cx="3638230" cy="338554"/>
          </a:xfrm>
          <a:prstGeom prst="rect">
            <a:avLst/>
          </a:prstGeom>
          <a:noFill/>
        </p:spPr>
        <p:txBody>
          <a:bodyPr wrap="square">
            <a:spAutoFit/>
          </a:bodyPr>
          <a:lstStyle/>
          <a:p>
            <a:r>
              <a:rPr lang="en-GB" sz="1600" kern="100" dirty="0">
                <a:effectLst/>
                <a:latin typeface="Calibri" panose="020F0502020204030204" pitchFamily="34" charset="0"/>
                <a:ea typeface="Calibri" panose="020F0502020204030204" pitchFamily="34" charset="0"/>
              </a:rPr>
              <a:t>Source: https://szkolenia.wot.org.pl/</a:t>
            </a:r>
            <a:endParaRPr lang="hu-HU" sz="1600" dirty="0"/>
          </a:p>
        </p:txBody>
      </p:sp>
    </p:spTree>
    <p:extLst>
      <p:ext uri="{BB962C8B-B14F-4D97-AF65-F5344CB8AC3E}">
        <p14:creationId xmlns:p14="http://schemas.microsoft.com/office/powerpoint/2010/main" val="3980318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454D4-7528-338B-7697-B20FF39ED87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6A39166-A9D6-973B-1F7A-AE56EDB99A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FF32465-8341-6F81-798E-CEA3FC1CF259}"/>
              </a:ext>
            </a:extLst>
          </p:cNvPr>
          <p:cNvSpPr>
            <a:spLocks noGrp="1"/>
          </p:cNvSpPr>
          <p:nvPr>
            <p:ph type="ctrTitle"/>
          </p:nvPr>
        </p:nvSpPr>
        <p:spPr>
          <a:xfrm>
            <a:off x="114796" y="1703608"/>
            <a:ext cx="6357949" cy="3789583"/>
          </a:xfrm>
        </p:spPr>
        <p:txBody>
          <a:bodyPr>
            <a:noAutofit/>
          </a:bodyPr>
          <a:lstStyle/>
          <a:p>
            <a:pPr algn="l"/>
            <a:r>
              <a:rPr lang="en-GB" sz="2400" kern="100" dirty="0">
                <a:latin typeface="Calibri" panose="020F0502020204030204" pitchFamily="34" charset="0"/>
                <a:ea typeface="Calibri" panose="020F0502020204030204" pitchFamily="34" charset="0"/>
              </a:rPr>
              <a:t>The WOT e-learning platform was created as part of the implementation of a public task entitled: “Improving the safety of tourist services for people with </a:t>
            </a:r>
            <a:r>
              <a:rPr lang="en-GB" sz="2400" kern="100" dirty="0">
                <a:effectLst/>
                <a:latin typeface="Calibri" panose="020F0502020204030204" pitchFamily="34" charset="0"/>
                <a:ea typeface="Calibri" panose="020F0502020204030204" pitchFamily="34" charset="0"/>
              </a:rPr>
              <a:t>disabilities</a:t>
            </a:r>
            <a:r>
              <a:rPr lang="en-GB" sz="2400" kern="100" dirty="0">
                <a:latin typeface="Calibri" panose="020F0502020204030204" pitchFamily="34" charset="0"/>
                <a:ea typeface="Calibri" panose="020F0502020204030204" pitchFamily="34" charset="0"/>
              </a:rPr>
              <a:t> in the Greater Poland Voivodeship”, co-financed by the Ministry of Development, Labour and Technology in 2020</a:t>
            </a:r>
            <a:br>
              <a:rPr lang="en-GB" sz="2400" kern="100" dirty="0">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Courses prepared by a professional team of trainers (practitioners and scientists) to guarantee quality and compliance with the latest knowledge</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Additional materials: webinars, conferences and manuals</a:t>
            </a:r>
            <a:endParaRPr lang="en-GB" sz="2400" dirty="0">
              <a:latin typeface="+mn-lt"/>
            </a:endParaRPr>
          </a:p>
        </p:txBody>
      </p:sp>
      <p:pic>
        <p:nvPicPr>
          <p:cNvPr id="5" name="Kép 4">
            <a:extLst>
              <a:ext uri="{FF2B5EF4-FFF2-40B4-BE49-F238E27FC236}">
                <a16:creationId xmlns:a16="http://schemas.microsoft.com/office/drawing/2014/main" id="{18F5FEC0-3137-BC03-76E1-DFB8E39477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BDF3C09-C866-E8EB-2BBF-B5F92BBA75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8B92D6A-AB45-FFE3-CA3D-67777DAA6BD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930833BD-A6E8-B493-4AFA-1DE52DAEF1B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82BE6D2-71AF-1770-2550-32C3CC73739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4F687A3-C2F8-3057-706B-1724EB93AE7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5006E23-6E35-9624-7D29-AEC8DB1B719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58D1603-3779-6F80-78B3-1106FBF069A0}"/>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latin typeface="+mn-lt"/>
              </a:rPr>
              <a:t>Good practices in accessible tourism in the project countries – Poland</a:t>
            </a:r>
            <a:endParaRPr lang="en-GB" dirty="0">
              <a:latin typeface="+mn-lt"/>
            </a:endParaRPr>
          </a:p>
        </p:txBody>
      </p:sp>
      <p:pic>
        <p:nvPicPr>
          <p:cNvPr id="11" name="Kép 10">
            <a:extLst>
              <a:ext uri="{FF2B5EF4-FFF2-40B4-BE49-F238E27FC236}">
                <a16:creationId xmlns:a16="http://schemas.microsoft.com/office/drawing/2014/main" id="{4B39EBEA-E5D7-4241-4F24-CC173EE9FFEA}"/>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494769" y="1709983"/>
            <a:ext cx="2422027" cy="3529427"/>
          </a:xfrm>
          <a:prstGeom prst="rect">
            <a:avLst/>
          </a:prstGeom>
          <a:noFill/>
        </p:spPr>
      </p:pic>
      <p:sp>
        <p:nvSpPr>
          <p:cNvPr id="15" name="Szövegdoboz 14">
            <a:extLst>
              <a:ext uri="{FF2B5EF4-FFF2-40B4-BE49-F238E27FC236}">
                <a16:creationId xmlns:a16="http://schemas.microsoft.com/office/drawing/2014/main" id="{14A41E39-C516-F2FA-2741-EE3638A9DDA2}"/>
              </a:ext>
            </a:extLst>
          </p:cNvPr>
          <p:cNvSpPr txBox="1"/>
          <p:nvPr/>
        </p:nvSpPr>
        <p:spPr>
          <a:xfrm>
            <a:off x="9040530" y="2430815"/>
            <a:ext cx="2704758" cy="1446550"/>
          </a:xfrm>
          <a:prstGeom prst="rect">
            <a:avLst/>
          </a:prstGeom>
          <a:noFill/>
        </p:spPr>
        <p:txBody>
          <a:bodyPr wrap="square">
            <a:spAutoFit/>
          </a:bodyPr>
          <a:lstStyle/>
          <a:p>
            <a:r>
              <a:rPr lang="en-GB" sz="2200" kern="100" dirty="0">
                <a:effectLst/>
                <a:latin typeface="Calibri" panose="020F0502020204030204" pitchFamily="34" charset="0"/>
                <a:ea typeface="Calibri" panose="020F0502020204030204" pitchFamily="34" charset="0"/>
              </a:rPr>
              <a:t>“Accessible tourism” manual – recommendations for the tourism services </a:t>
            </a:r>
            <a:endParaRPr lang="hu-HU" sz="2200" dirty="0"/>
          </a:p>
        </p:txBody>
      </p:sp>
      <p:sp>
        <p:nvSpPr>
          <p:cNvPr id="17" name="Szövegdoboz 16">
            <a:extLst>
              <a:ext uri="{FF2B5EF4-FFF2-40B4-BE49-F238E27FC236}">
                <a16:creationId xmlns:a16="http://schemas.microsoft.com/office/drawing/2014/main" id="{D0FBE785-5A86-FC2F-7C3E-DDE9BD82A50C}"/>
              </a:ext>
            </a:extLst>
          </p:cNvPr>
          <p:cNvSpPr txBox="1"/>
          <p:nvPr/>
        </p:nvSpPr>
        <p:spPr>
          <a:xfrm>
            <a:off x="8870452" y="4093029"/>
            <a:ext cx="3064374" cy="1077218"/>
          </a:xfrm>
          <a:prstGeom prst="rect">
            <a:avLst/>
          </a:prstGeom>
          <a:noFill/>
        </p:spPr>
        <p:txBody>
          <a:bodyPr wrap="square">
            <a:spAutoFit/>
          </a:bodyPr>
          <a:lstStyle/>
          <a:p>
            <a:r>
              <a:rPr lang="en-GB" sz="1600" kern="100" dirty="0">
                <a:effectLst/>
                <a:latin typeface="Calibri" panose="020F0502020204030204" pitchFamily="34" charset="0"/>
                <a:ea typeface="Calibri" panose="020F0502020204030204" pitchFamily="34" charset="0"/>
              </a:rPr>
              <a:t>Source: https://www.wot.org.pl/wp-content/uploads/WOT_Turystyka_dostepna.pdf </a:t>
            </a:r>
            <a:endParaRPr lang="en-GB" sz="1600" dirty="0"/>
          </a:p>
        </p:txBody>
      </p:sp>
    </p:spTree>
    <p:extLst>
      <p:ext uri="{BB962C8B-B14F-4D97-AF65-F5344CB8AC3E}">
        <p14:creationId xmlns:p14="http://schemas.microsoft.com/office/powerpoint/2010/main" val="679463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F983D-E341-0988-F5CB-FA21A4DCFF3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DECE168-76D2-9902-B005-9E056CAD91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0EAEFB9-696F-8BA6-633A-0D9E33E9A409}"/>
              </a:ext>
            </a:extLst>
          </p:cNvPr>
          <p:cNvSpPr>
            <a:spLocks noGrp="1"/>
          </p:cNvSpPr>
          <p:nvPr>
            <p:ph type="ctrTitle"/>
          </p:nvPr>
        </p:nvSpPr>
        <p:spPr>
          <a:xfrm>
            <a:off x="98219" y="1809877"/>
            <a:ext cx="8872541" cy="2957151"/>
          </a:xfrm>
        </p:spPr>
        <p:txBody>
          <a:bodyPr>
            <a:noAutofit/>
          </a:bodyPr>
          <a:lstStyle/>
          <a:p>
            <a:pPr algn="l"/>
            <a:r>
              <a:rPr lang="en-GB" sz="2400" dirty="0">
                <a:effectLst/>
                <a:latin typeface="Calibri" panose="020F0502020204030204" pitchFamily="34" charset="0"/>
                <a:ea typeface="Times New Roman" panose="02020603050405020304" pitchFamily="18" charset="0"/>
              </a:rPr>
              <a:t>“A Guide to Krakow for Tourists with Disabilities”: a compendium of knowledge on the accessibility of the main attractions for </a:t>
            </a:r>
            <a:r>
              <a:rPr lang="en-GB" sz="2400" kern="100" dirty="0">
                <a:latin typeface="Calibri" panose="020F0502020204030204" pitchFamily="34" charset="0"/>
                <a:ea typeface="Calibri" panose="020F0502020204030204" pitchFamily="34" charset="0"/>
              </a:rPr>
              <a:t>people with </a:t>
            </a:r>
            <a:r>
              <a:rPr lang="en-GB" sz="2400" kern="100" dirty="0">
                <a:effectLst/>
                <a:latin typeface="Calibri" panose="020F0502020204030204" pitchFamily="34" charset="0"/>
                <a:ea typeface="Calibri" panose="020F0502020204030204" pitchFamily="34" charset="0"/>
              </a:rPr>
              <a:t>disabilities</a:t>
            </a:r>
            <a:r>
              <a:rPr lang="en-GB" sz="2400" dirty="0">
                <a:effectLst/>
                <a:latin typeface="Calibri" panose="020F0502020204030204" pitchFamily="34" charset="0"/>
                <a:ea typeface="Times New Roman" panose="02020603050405020304" pitchFamily="18" charset="0"/>
              </a:rPr>
              <a:t>. 2</a:t>
            </a:r>
            <a:r>
              <a:rPr lang="en-GB" sz="2400" baseline="30000" dirty="0">
                <a:effectLst/>
                <a:latin typeface="Calibri" panose="020F0502020204030204" pitchFamily="34" charset="0"/>
                <a:ea typeface="Times New Roman" panose="02020603050405020304" pitchFamily="18" charset="0"/>
              </a:rPr>
              <a:t>nd</a:t>
            </a:r>
            <a:r>
              <a:rPr lang="en-GB" sz="2400" dirty="0">
                <a:effectLst/>
                <a:latin typeface="Calibri" panose="020F0502020204030204" pitchFamily="34" charset="0"/>
                <a:ea typeface="Times New Roman" panose="02020603050405020304" pitchFamily="18" charset="0"/>
              </a:rPr>
              <a:t> edition in 2023 includes the Nowa Huta route and available in 4 languages (Polish, English, French and Russian)</a:t>
            </a:r>
            <a:br>
              <a:rPr lang="en-GB" sz="2400" dirty="0">
                <a:effectLst/>
                <a:latin typeface="Calibri" panose="020F0502020204030204" pitchFamily="34" charset="0"/>
                <a:ea typeface="Times New Roman" panose="02020603050405020304" pitchFamily="18" charset="0"/>
              </a:rPr>
            </a:br>
            <a:r>
              <a:rPr lang="en-GB" sz="2400" dirty="0">
                <a:effectLst/>
                <a:latin typeface="Calibri" panose="020F0502020204030204" pitchFamily="34" charset="0"/>
                <a:ea typeface="Times New Roman" panose="02020603050405020304" pitchFamily="18" charset="0"/>
              </a:rPr>
              <a:t>The publication can be obtained free of charge from the Department for the Issues of Persons with Disabilities of the Department of Social Policy and Health of the Krakow City Hall, as well as at municipal tourist information points, and can also be downloaded from the website and via QR as an application for mobile devices</a:t>
            </a:r>
            <a:endParaRPr lang="en-GB" sz="2400" dirty="0">
              <a:latin typeface="+mn-lt"/>
            </a:endParaRPr>
          </a:p>
        </p:txBody>
      </p:sp>
      <p:pic>
        <p:nvPicPr>
          <p:cNvPr id="5" name="Kép 4">
            <a:extLst>
              <a:ext uri="{FF2B5EF4-FFF2-40B4-BE49-F238E27FC236}">
                <a16:creationId xmlns:a16="http://schemas.microsoft.com/office/drawing/2014/main" id="{113035B6-3E26-E20C-B339-B8A6606C57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84CDA17-37C0-BF1B-6E6C-A8EA257420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1721D1E-E7D9-3063-9AD1-04A8B8D9CD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A987A16-1058-6C33-DC21-5026DEC49BC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F6D3DA5-39D9-9F36-A50C-4009742D35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3C26D4D-E51A-26CB-DCB5-E6D5850DC23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A1B385E-3F3E-392E-4FC5-193B14337F3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pic>
        <p:nvPicPr>
          <p:cNvPr id="11" name="Obraz 1">
            <a:extLst>
              <a:ext uri="{FF2B5EF4-FFF2-40B4-BE49-F238E27FC236}">
                <a16:creationId xmlns:a16="http://schemas.microsoft.com/office/drawing/2014/main" id="{523045DF-707C-8F6A-1960-94CAD567CE0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231790" y="1711691"/>
            <a:ext cx="2492499" cy="3527719"/>
          </a:xfrm>
          <a:prstGeom prst="rect">
            <a:avLst/>
          </a:prstGeom>
        </p:spPr>
      </p:pic>
      <p:sp>
        <p:nvSpPr>
          <p:cNvPr id="15" name="Szövegdoboz 14">
            <a:extLst>
              <a:ext uri="{FF2B5EF4-FFF2-40B4-BE49-F238E27FC236}">
                <a16:creationId xmlns:a16="http://schemas.microsoft.com/office/drawing/2014/main" id="{4060C80B-AF0E-13BC-BC9B-60B6D046A5B6}"/>
              </a:ext>
            </a:extLst>
          </p:cNvPr>
          <p:cNvSpPr txBox="1"/>
          <p:nvPr/>
        </p:nvSpPr>
        <p:spPr>
          <a:xfrm>
            <a:off x="1158022" y="4721613"/>
            <a:ext cx="7873633" cy="584775"/>
          </a:xfrm>
          <a:prstGeom prst="rect">
            <a:avLst/>
          </a:prstGeom>
          <a:noFill/>
        </p:spPr>
        <p:txBody>
          <a:bodyPr wrap="square">
            <a:spAutoFit/>
          </a:bodyPr>
          <a:lstStyle/>
          <a:p>
            <a:pPr algn="r"/>
            <a:r>
              <a:rPr lang="en-GB" sz="1600" kern="100" dirty="0">
                <a:effectLst/>
                <a:latin typeface="Calibri" panose="020F0502020204030204" pitchFamily="34" charset="0"/>
                <a:ea typeface="Calibri" panose="020F0502020204030204" pitchFamily="34" charset="0"/>
              </a:rPr>
              <a:t>https://www.krakow.pl/bezbarier/aktualnosci/202398,60,komunikat,krakow_dla_turysty_z_niepelnosprawnoscia </a:t>
            </a:r>
            <a:endParaRPr lang="hu-HU" sz="1600" dirty="0"/>
          </a:p>
        </p:txBody>
      </p:sp>
      <p:sp>
        <p:nvSpPr>
          <p:cNvPr id="16" name="Cím 1">
            <a:extLst>
              <a:ext uri="{FF2B5EF4-FFF2-40B4-BE49-F238E27FC236}">
                <a16:creationId xmlns:a16="http://schemas.microsoft.com/office/drawing/2014/main" id="{276F60D4-7D49-6FD3-4CA2-AB31E37DF107}"/>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latin typeface="+mn-lt"/>
              </a:rPr>
              <a:t>Good practices in accessible tourism in the project countries – Poland</a:t>
            </a:r>
            <a:endParaRPr lang="en-GB" dirty="0">
              <a:latin typeface="+mn-lt"/>
            </a:endParaRPr>
          </a:p>
        </p:txBody>
      </p:sp>
    </p:spTree>
    <p:extLst>
      <p:ext uri="{BB962C8B-B14F-4D97-AF65-F5344CB8AC3E}">
        <p14:creationId xmlns:p14="http://schemas.microsoft.com/office/powerpoint/2010/main" val="26892677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BE1C0-9C3A-0707-95F0-D0909D9EFDD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2170769-F6A9-FE74-87BC-72690EAB95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F62D9F9-DF67-C56F-126B-A2A2EC52CB7F}"/>
              </a:ext>
            </a:extLst>
          </p:cNvPr>
          <p:cNvSpPr>
            <a:spLocks noGrp="1"/>
          </p:cNvSpPr>
          <p:nvPr>
            <p:ph type="ctrTitle"/>
          </p:nvPr>
        </p:nvSpPr>
        <p:spPr>
          <a:xfrm>
            <a:off x="114796" y="1639482"/>
            <a:ext cx="7208322" cy="3635831"/>
          </a:xfrm>
        </p:spPr>
        <p:txBody>
          <a:bodyPr>
            <a:noAutofit/>
          </a:bodyPr>
          <a:lstStyle/>
          <a:p>
            <a:pPr algn="l">
              <a:lnSpc>
                <a:spcPts val="2100"/>
              </a:lnSpc>
            </a:pPr>
            <a:r>
              <a:rPr lang="en-GB" sz="2200" kern="100" dirty="0" err="1">
                <a:effectLst/>
                <a:latin typeface="Calibri" panose="020F0502020204030204" pitchFamily="34" charset="0"/>
                <a:ea typeface="Calibri" panose="020F0502020204030204" pitchFamily="34" charset="0"/>
              </a:rPr>
              <a:t>Piast</a:t>
            </a:r>
            <a:r>
              <a:rPr lang="en-GB" sz="2200" kern="100" dirty="0">
                <a:effectLst/>
                <a:latin typeface="Calibri" panose="020F0502020204030204" pitchFamily="34" charset="0"/>
                <a:ea typeface="Calibri" panose="020F0502020204030204" pitchFamily="34" charset="0"/>
              </a:rPr>
              <a:t> Trail: one of the main cultural trails in Poland, about the history of the first royal dynasty, the </a:t>
            </a:r>
            <a:r>
              <a:rPr lang="en-GB" sz="2200" kern="100" dirty="0" err="1">
                <a:effectLst/>
                <a:latin typeface="Calibri" panose="020F0502020204030204" pitchFamily="34" charset="0"/>
                <a:ea typeface="Calibri" panose="020F0502020204030204" pitchFamily="34" charset="0"/>
              </a:rPr>
              <a:t>Piast</a:t>
            </a:r>
            <a:r>
              <a:rPr lang="en-GB" sz="2200" kern="100" dirty="0">
                <a:effectLst/>
                <a:latin typeface="Calibri" panose="020F0502020204030204" pitchFamily="34" charset="0"/>
                <a:ea typeface="Calibri" panose="020F0502020204030204" pitchFamily="34" charset="0"/>
              </a:rPr>
              <a:t> dynasty. 2019: </a:t>
            </a:r>
            <a:r>
              <a:rPr lang="en-GB" sz="2200" kern="100" dirty="0" err="1">
                <a:effectLst/>
                <a:latin typeface="Calibri" panose="020F0502020204030204" pitchFamily="34" charset="0"/>
                <a:ea typeface="Calibri" panose="020F0502020204030204" pitchFamily="34" charset="0"/>
              </a:rPr>
              <a:t>Wielkopolska</a:t>
            </a:r>
            <a:r>
              <a:rPr lang="en-GB" sz="2200" kern="100" dirty="0">
                <a:effectLst/>
                <a:latin typeface="Calibri" panose="020F0502020204030204" pitchFamily="34" charset="0"/>
                <a:ea typeface="Calibri" panose="020F0502020204030204" pitchFamily="34" charset="0"/>
              </a:rPr>
              <a:t> Voivodeship commissioned an analysis of its accessibility for disabled (motor, visual, hearing), seniors and families with children in all (33) facilities of the </a:t>
            </a:r>
            <a:r>
              <a:rPr lang="en-GB" sz="2200" kern="100" dirty="0" err="1">
                <a:effectLst/>
                <a:latin typeface="Calibri" panose="020F0502020204030204" pitchFamily="34" charset="0"/>
                <a:ea typeface="Calibri" panose="020F0502020204030204" pitchFamily="34" charset="0"/>
              </a:rPr>
              <a:t>Piast</a:t>
            </a:r>
            <a:r>
              <a:rPr lang="en-GB" sz="2200" kern="100" dirty="0">
                <a:effectLst/>
                <a:latin typeface="Calibri" panose="020F0502020204030204" pitchFamily="34" charset="0"/>
                <a:ea typeface="Calibri" panose="020F0502020204030204" pitchFamily="34" charset="0"/>
              </a:rPr>
              <a:t> Trail in the Voivodeship, so as to collect current knowledge about the availability of individual attractions on the trail</a:t>
            </a:r>
            <a:br>
              <a:rPr lang="en-GB" sz="2200" kern="100" dirty="0">
                <a:effectLst/>
                <a:latin typeface="Calibri" panose="020F0502020204030204" pitchFamily="34" charset="0"/>
                <a:ea typeface="Calibri" panose="020F0502020204030204" pitchFamily="34" charset="0"/>
              </a:rPr>
            </a:br>
            <a:r>
              <a:rPr lang="en-GB" sz="2200" kern="100" dirty="0">
                <a:effectLst/>
                <a:latin typeface="Calibri" panose="020F0502020204030204" pitchFamily="34" charset="0"/>
                <a:ea typeface="Calibri" panose="020F0502020204030204" pitchFamily="34" charset="0"/>
              </a:rPr>
              <a:t>Catalogue of criteria for assessing accessibility, based on which each attraction assessed and described in an information card posted on the trail’s website. Prepared by experts, it is a reliable source of information for anyone visiting the </a:t>
            </a:r>
            <a:r>
              <a:rPr lang="en-GB" sz="2200" kern="100" dirty="0" err="1">
                <a:effectLst/>
                <a:latin typeface="Calibri" panose="020F0502020204030204" pitchFamily="34" charset="0"/>
                <a:ea typeface="Calibri" panose="020F0502020204030204" pitchFamily="34" charset="0"/>
              </a:rPr>
              <a:t>Piast</a:t>
            </a:r>
            <a:r>
              <a:rPr lang="en-GB" sz="2200" kern="100" dirty="0">
                <a:effectLst/>
                <a:latin typeface="Calibri" panose="020F0502020204030204" pitchFamily="34" charset="0"/>
                <a:ea typeface="Calibri" panose="020F0502020204030204" pitchFamily="34" charset="0"/>
              </a:rPr>
              <a:t> Trail facilities, with recommendations for facility owners regarding useful, universal amenities</a:t>
            </a:r>
            <a:endParaRPr lang="en-GB" sz="2200" dirty="0">
              <a:latin typeface="+mn-lt"/>
            </a:endParaRPr>
          </a:p>
        </p:txBody>
      </p:sp>
      <p:pic>
        <p:nvPicPr>
          <p:cNvPr id="5" name="Kép 4">
            <a:extLst>
              <a:ext uri="{FF2B5EF4-FFF2-40B4-BE49-F238E27FC236}">
                <a16:creationId xmlns:a16="http://schemas.microsoft.com/office/drawing/2014/main" id="{58C68A6A-590F-F90B-2582-50A8B2A127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F7D91EA-DFE7-2226-B566-1D8A508425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3961AEC-1732-97D1-3CA6-B59D69A0DB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81F22D6-08DB-F6AE-4ED0-765B5F4DFC2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1213BED-4312-6CB1-1566-9860449DCDE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B524E02-F086-0B2E-8A45-0BB0CAFFD6F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7199CDD-F501-274D-55C3-F5CE7F4F275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7F4F174-C8E3-A978-688B-A9566866D53D}"/>
              </a:ext>
            </a:extLst>
          </p:cNvPr>
          <p:cNvSpPr txBox="1">
            <a:spLocks/>
          </p:cNvSpPr>
          <p:nvPr/>
        </p:nvSpPr>
        <p:spPr>
          <a:xfrm>
            <a:off x="118753" y="1129193"/>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latin typeface="+mn-lt"/>
              </a:rPr>
              <a:t>Good practices in accessible tourism in the project countries – Poland</a:t>
            </a:r>
            <a:endParaRPr lang="en-GB" dirty="0">
              <a:latin typeface="+mn-lt"/>
            </a:endParaRPr>
          </a:p>
        </p:txBody>
      </p:sp>
      <p:pic>
        <p:nvPicPr>
          <p:cNvPr id="11" name="Kép 10">
            <a:extLst>
              <a:ext uri="{FF2B5EF4-FFF2-40B4-BE49-F238E27FC236}">
                <a16:creationId xmlns:a16="http://schemas.microsoft.com/office/drawing/2014/main" id="{F3BF792C-ACB4-6D17-73A3-796B7DA0F705}"/>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291322" y="2296509"/>
            <a:ext cx="1973538" cy="1681418"/>
          </a:xfrm>
          <a:prstGeom prst="rect">
            <a:avLst/>
          </a:prstGeom>
          <a:noFill/>
        </p:spPr>
      </p:pic>
      <p:pic>
        <p:nvPicPr>
          <p:cNvPr id="14" name="Kép 13">
            <a:extLst>
              <a:ext uri="{FF2B5EF4-FFF2-40B4-BE49-F238E27FC236}">
                <a16:creationId xmlns:a16="http://schemas.microsoft.com/office/drawing/2014/main" id="{3E8F9367-B116-A3AD-6ABD-63303F01539B}"/>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264860" y="2296509"/>
            <a:ext cx="2812344" cy="1695918"/>
          </a:xfrm>
          <a:prstGeom prst="rect">
            <a:avLst/>
          </a:prstGeom>
          <a:noFill/>
        </p:spPr>
      </p:pic>
      <p:sp>
        <p:nvSpPr>
          <p:cNvPr id="16" name="Szövegdoboz 15">
            <a:extLst>
              <a:ext uri="{FF2B5EF4-FFF2-40B4-BE49-F238E27FC236}">
                <a16:creationId xmlns:a16="http://schemas.microsoft.com/office/drawing/2014/main" id="{6ECECA11-5D63-E0CA-18D7-165BBBF0FC16}"/>
              </a:ext>
            </a:extLst>
          </p:cNvPr>
          <p:cNvSpPr txBox="1"/>
          <p:nvPr/>
        </p:nvSpPr>
        <p:spPr>
          <a:xfrm>
            <a:off x="8446223" y="4164644"/>
            <a:ext cx="2802900" cy="369332"/>
          </a:xfrm>
          <a:prstGeom prst="rect">
            <a:avLst/>
          </a:prstGeom>
          <a:noFill/>
        </p:spPr>
        <p:txBody>
          <a:bodyPr wrap="square">
            <a:spAutoFit/>
          </a:bodyPr>
          <a:lstStyle/>
          <a:p>
            <a:r>
              <a:rPr lang="en-GB" sz="1800" kern="100" dirty="0">
                <a:effectLst/>
                <a:latin typeface="Calibri" panose="020F0502020204030204" pitchFamily="34" charset="0"/>
                <a:ea typeface="Calibri" panose="020F0502020204030204" pitchFamily="34" charset="0"/>
              </a:rPr>
              <a:t>Source: szlakpiastowski.pl </a:t>
            </a:r>
            <a:endParaRPr lang="hu-HU" dirty="0"/>
          </a:p>
        </p:txBody>
      </p:sp>
    </p:spTree>
    <p:extLst>
      <p:ext uri="{BB962C8B-B14F-4D97-AF65-F5344CB8AC3E}">
        <p14:creationId xmlns:p14="http://schemas.microsoft.com/office/powerpoint/2010/main" val="1415849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EAEF7-7975-F2D9-5855-6520A6A43E9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6897407-C946-E1B2-BB79-D2E8A33F39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404DD795-FE1A-EF3C-3845-A470B9B9968E}"/>
              </a:ext>
            </a:extLst>
          </p:cNvPr>
          <p:cNvSpPr>
            <a:spLocks noGrp="1"/>
          </p:cNvSpPr>
          <p:nvPr>
            <p:ph type="ctrTitle"/>
          </p:nvPr>
        </p:nvSpPr>
        <p:spPr>
          <a:xfrm>
            <a:off x="114795" y="1664411"/>
            <a:ext cx="7495679" cy="3515398"/>
          </a:xfrm>
        </p:spPr>
        <p:txBody>
          <a:bodyPr>
            <a:noAutofit/>
          </a:bodyPr>
          <a:lstStyle/>
          <a:p>
            <a:pPr algn="l">
              <a:lnSpc>
                <a:spcPts val="2400"/>
              </a:lnSpc>
            </a:pPr>
            <a:r>
              <a:rPr lang="en-GB" sz="2400" kern="100" dirty="0">
                <a:effectLst/>
                <a:latin typeface="Calibri" panose="020F0502020204030204" pitchFamily="34" charset="0"/>
                <a:ea typeface="Calibri" panose="020F0502020204030204" pitchFamily="34" charset="0"/>
              </a:rPr>
              <a:t>Invisible Street in </a:t>
            </a:r>
            <a:r>
              <a:rPr lang="en-GB" sz="2400" kern="100" dirty="0" err="1">
                <a:effectLst/>
                <a:latin typeface="Calibri" panose="020F0502020204030204" pitchFamily="34" charset="0"/>
                <a:ea typeface="Calibri" panose="020F0502020204030204" pitchFamily="34" charset="0"/>
              </a:rPr>
              <a:t>Poznań</a:t>
            </a:r>
            <a:r>
              <a:rPr lang="en-GB" sz="2400" kern="100" dirty="0">
                <a:effectLst/>
                <a:latin typeface="Calibri" panose="020F0502020204030204" pitchFamily="34" charset="0"/>
                <a:ea typeface="Calibri" panose="020F0502020204030204" pitchFamily="34" charset="0"/>
              </a:rPr>
              <a:t>: a place that can be visited in absolute darkness, and the guides are blind people. One can experience not only moving around the street without the aid of sight, but also travelling on a tram and sensory experiences (through smell, touch)</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The guide explains how blind people function in everyday life. One can also take part in workshops explaining facilities for blind and visually impaired people, such as: Rubik’s cube, board games, tourist guides with convex (relief) drawings and a reference scale, such as a human figure placed in each lower right corner of the page</a:t>
            </a:r>
            <a:endParaRPr lang="en-GB" sz="2400" dirty="0">
              <a:latin typeface="+mn-lt"/>
            </a:endParaRPr>
          </a:p>
        </p:txBody>
      </p:sp>
      <p:pic>
        <p:nvPicPr>
          <p:cNvPr id="5" name="Kép 4">
            <a:extLst>
              <a:ext uri="{FF2B5EF4-FFF2-40B4-BE49-F238E27FC236}">
                <a16:creationId xmlns:a16="http://schemas.microsoft.com/office/drawing/2014/main" id="{9074B619-0EBE-3DCA-41F5-8A30066798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C6924BB-84BE-F024-3C4B-328C789294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EA42DC5-130B-30BB-18F6-408D68D26AA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6020C28-4DC6-AE35-43A0-23926879FC0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48B0986-D0CC-FCD3-9C51-AF438285533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85A41AE-F0F1-24B8-5D7F-AD91E975AB5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DEB81C7-3677-57C2-F2E0-039B8C1DCFC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245F51A-9A3C-FC53-5DAD-5CA2E1D85195}"/>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latin typeface="+mn-lt"/>
              </a:rPr>
              <a:t>Good practices in accessible tourism in the project countries – Poland</a:t>
            </a:r>
            <a:endParaRPr lang="en-GB" dirty="0">
              <a:latin typeface="+mn-lt"/>
            </a:endParaRPr>
          </a:p>
        </p:txBody>
      </p:sp>
      <p:pic>
        <p:nvPicPr>
          <p:cNvPr id="17" name="Obraz 15">
            <a:extLst>
              <a:ext uri="{FF2B5EF4-FFF2-40B4-BE49-F238E27FC236}">
                <a16:creationId xmlns:a16="http://schemas.microsoft.com/office/drawing/2014/main" id="{85BAFF11-7C67-D947-A4A0-A45572DF25EE}"/>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747955" y="1762743"/>
            <a:ext cx="1811681" cy="1683989"/>
          </a:xfrm>
          <a:prstGeom prst="rect">
            <a:avLst/>
          </a:prstGeom>
          <a:noFill/>
          <a:ln>
            <a:noFill/>
          </a:ln>
        </p:spPr>
      </p:pic>
      <p:pic>
        <p:nvPicPr>
          <p:cNvPr id="18" name="Obraz 16">
            <a:extLst>
              <a:ext uri="{FF2B5EF4-FFF2-40B4-BE49-F238E27FC236}">
                <a16:creationId xmlns:a16="http://schemas.microsoft.com/office/drawing/2014/main" id="{AECF85F0-7A7C-5B8E-2750-AB399913A29F}"/>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723673" y="3532898"/>
            <a:ext cx="1811682" cy="1724424"/>
          </a:xfrm>
          <a:prstGeom prst="rect">
            <a:avLst/>
          </a:prstGeom>
          <a:noFill/>
          <a:ln>
            <a:noFill/>
          </a:ln>
        </p:spPr>
      </p:pic>
      <p:pic>
        <p:nvPicPr>
          <p:cNvPr id="19" name="Obraz 17">
            <a:extLst>
              <a:ext uri="{FF2B5EF4-FFF2-40B4-BE49-F238E27FC236}">
                <a16:creationId xmlns:a16="http://schemas.microsoft.com/office/drawing/2014/main" id="{773B30EF-5684-7F03-B9C7-8E110AF59FDD}"/>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0048382" y="2241430"/>
            <a:ext cx="1939797" cy="2331842"/>
          </a:xfrm>
          <a:prstGeom prst="rect">
            <a:avLst/>
          </a:prstGeom>
          <a:noFill/>
          <a:ln>
            <a:noFill/>
          </a:ln>
        </p:spPr>
      </p:pic>
      <p:sp>
        <p:nvSpPr>
          <p:cNvPr id="21" name="Szövegdoboz 20">
            <a:extLst>
              <a:ext uri="{FF2B5EF4-FFF2-40B4-BE49-F238E27FC236}">
                <a16:creationId xmlns:a16="http://schemas.microsoft.com/office/drawing/2014/main" id="{3867B171-074E-A956-3348-516657C20C24}"/>
              </a:ext>
            </a:extLst>
          </p:cNvPr>
          <p:cNvSpPr txBox="1"/>
          <p:nvPr/>
        </p:nvSpPr>
        <p:spPr>
          <a:xfrm>
            <a:off x="9559636" y="4730631"/>
            <a:ext cx="2487669" cy="369332"/>
          </a:xfrm>
          <a:prstGeom prst="rect">
            <a:avLst/>
          </a:prstGeom>
          <a:noFill/>
        </p:spPr>
        <p:txBody>
          <a:bodyPr wrap="square">
            <a:spAutoFit/>
          </a:bodyPr>
          <a:lstStyle/>
          <a:p>
            <a:r>
              <a:rPr lang="en-GB" kern="100" dirty="0">
                <a:latin typeface="Calibri" panose="020F0502020204030204" pitchFamily="34" charset="0"/>
                <a:ea typeface="Calibri" panose="020F0502020204030204" pitchFamily="34" charset="0"/>
                <a:cs typeface="Arial" panose="020B0604020202020204" pitchFamily="34" charset="0"/>
              </a:rPr>
              <a:t>P</a:t>
            </a:r>
            <a:r>
              <a:rPr lang="en-GB" sz="1800" kern="100" dirty="0">
                <a:effectLst/>
                <a:latin typeface="Calibri" panose="020F0502020204030204" pitchFamily="34" charset="0"/>
                <a:ea typeface="Calibri" panose="020F0502020204030204" pitchFamily="34" charset="0"/>
                <a:cs typeface="Arial" panose="020B0604020202020204" pitchFamily="34" charset="0"/>
              </a:rPr>
              <a:t>hotos by A. Zajadacz</a:t>
            </a:r>
            <a:endParaRPr lang="en-GB" dirty="0"/>
          </a:p>
        </p:txBody>
      </p:sp>
    </p:spTree>
    <p:extLst>
      <p:ext uri="{BB962C8B-B14F-4D97-AF65-F5344CB8AC3E}">
        <p14:creationId xmlns:p14="http://schemas.microsoft.com/office/powerpoint/2010/main" val="3160306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74A40-DEDF-36A8-12F5-6A72E4190AA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F87E0F5-0541-65B1-CF18-C610341142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EDE5BAB-C4B7-6A7C-362E-B4FD2B84670C}"/>
              </a:ext>
            </a:extLst>
          </p:cNvPr>
          <p:cNvSpPr>
            <a:spLocks noGrp="1"/>
          </p:cNvSpPr>
          <p:nvPr>
            <p:ph type="ctrTitle"/>
          </p:nvPr>
        </p:nvSpPr>
        <p:spPr>
          <a:xfrm>
            <a:off x="114796" y="1807474"/>
            <a:ext cx="10450286" cy="875716"/>
          </a:xfrm>
        </p:spPr>
        <p:txBody>
          <a:bodyPr>
            <a:normAutofit/>
          </a:bodyPr>
          <a:lstStyle/>
          <a:p>
            <a:pPr algn="l"/>
            <a:r>
              <a:rPr lang="en-GB" sz="2600" kern="100" dirty="0">
                <a:effectLst/>
                <a:latin typeface="Calibri" panose="020F0502020204030204" pitchFamily="34" charset="0"/>
                <a:ea typeface="Calibri" panose="020F0502020204030204" pitchFamily="34" charset="0"/>
              </a:rPr>
              <a:t>Invisible Street also offers the Whispering Theatre – performances performed live in complete darkness and received only in the audio sphere</a:t>
            </a:r>
            <a:endParaRPr lang="en-GB" sz="2600" dirty="0">
              <a:latin typeface="+mn-lt"/>
            </a:endParaRPr>
          </a:p>
        </p:txBody>
      </p:sp>
      <p:pic>
        <p:nvPicPr>
          <p:cNvPr id="5" name="Kép 4">
            <a:extLst>
              <a:ext uri="{FF2B5EF4-FFF2-40B4-BE49-F238E27FC236}">
                <a16:creationId xmlns:a16="http://schemas.microsoft.com/office/drawing/2014/main" id="{31412A0A-6670-B92C-FB4F-640B3721ED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9ADB433-F0B2-1C85-F6FE-15963E7ADC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1C42351-F67C-E8D6-EDB5-533BA7F182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97D9B33-513A-CD1A-21F1-FEB60B9EEF3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ACA23D0-21D8-A573-533D-11328EAE24C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B2273C8-0DCC-9581-276C-BBED7C0F9AA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5B3328F-A530-D8F2-1B48-CF4BE0CD664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F8DCF93-0981-2039-2BF2-7871994A98E0}"/>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latin typeface="+mn-lt"/>
              </a:rPr>
              <a:t>Good practices in accessible tourism in the project countries – Poland</a:t>
            </a:r>
            <a:endParaRPr lang="en-GB" dirty="0">
              <a:latin typeface="+mn-lt"/>
            </a:endParaRPr>
          </a:p>
        </p:txBody>
      </p:sp>
      <p:pic>
        <p:nvPicPr>
          <p:cNvPr id="15" name="Obraz 18">
            <a:extLst>
              <a:ext uri="{FF2B5EF4-FFF2-40B4-BE49-F238E27FC236}">
                <a16:creationId xmlns:a16="http://schemas.microsoft.com/office/drawing/2014/main" id="{F41378F4-084E-02B1-F8D6-1F12420EEC45}"/>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411624" y="2898128"/>
            <a:ext cx="1495335" cy="1994334"/>
          </a:xfrm>
          <a:prstGeom prst="rect">
            <a:avLst/>
          </a:prstGeom>
          <a:noFill/>
          <a:ln>
            <a:noFill/>
          </a:ln>
        </p:spPr>
      </p:pic>
      <p:pic>
        <p:nvPicPr>
          <p:cNvPr id="16" name="Obraz 19">
            <a:extLst>
              <a:ext uri="{FF2B5EF4-FFF2-40B4-BE49-F238E27FC236}">
                <a16:creationId xmlns:a16="http://schemas.microsoft.com/office/drawing/2014/main" id="{65C99377-9668-0243-59A8-7FB88F214705}"/>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906959" y="2881850"/>
            <a:ext cx="2681373" cy="2010612"/>
          </a:xfrm>
          <a:prstGeom prst="rect">
            <a:avLst/>
          </a:prstGeom>
          <a:noFill/>
          <a:ln>
            <a:noFill/>
          </a:ln>
        </p:spPr>
      </p:pic>
      <p:pic>
        <p:nvPicPr>
          <p:cNvPr id="17" name="Obraz 1">
            <a:extLst>
              <a:ext uri="{FF2B5EF4-FFF2-40B4-BE49-F238E27FC236}">
                <a16:creationId xmlns:a16="http://schemas.microsoft.com/office/drawing/2014/main" id="{65A4D189-B505-EE57-FA90-F8530C14E36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88332" y="2886762"/>
            <a:ext cx="2710065" cy="2010612"/>
          </a:xfrm>
          <a:prstGeom prst="rect">
            <a:avLst/>
          </a:prstGeom>
        </p:spPr>
      </p:pic>
      <p:sp>
        <p:nvSpPr>
          <p:cNvPr id="18" name="Szövegdoboz 17">
            <a:extLst>
              <a:ext uri="{FF2B5EF4-FFF2-40B4-BE49-F238E27FC236}">
                <a16:creationId xmlns:a16="http://schemas.microsoft.com/office/drawing/2014/main" id="{DA3FB426-368E-1727-B643-5EBADC3FF844}"/>
              </a:ext>
            </a:extLst>
          </p:cNvPr>
          <p:cNvSpPr txBox="1"/>
          <p:nvPr/>
        </p:nvSpPr>
        <p:spPr>
          <a:xfrm>
            <a:off x="827103" y="4174811"/>
            <a:ext cx="2487669" cy="369332"/>
          </a:xfrm>
          <a:prstGeom prst="rect">
            <a:avLst/>
          </a:prstGeom>
          <a:noFill/>
        </p:spPr>
        <p:txBody>
          <a:bodyPr wrap="square">
            <a:spAutoFit/>
          </a:bodyPr>
          <a:lstStyle/>
          <a:p>
            <a:pPr algn="r"/>
            <a:r>
              <a:rPr lang="en-GB" kern="100" dirty="0">
                <a:latin typeface="Calibri" panose="020F0502020204030204" pitchFamily="34" charset="0"/>
                <a:ea typeface="Calibri" panose="020F0502020204030204" pitchFamily="34" charset="0"/>
                <a:cs typeface="Arial" panose="020B0604020202020204" pitchFamily="34" charset="0"/>
              </a:rPr>
              <a:t>P</a:t>
            </a:r>
            <a:r>
              <a:rPr lang="en-GB" sz="1800" kern="100" dirty="0">
                <a:effectLst/>
                <a:latin typeface="Calibri" panose="020F0502020204030204" pitchFamily="34" charset="0"/>
                <a:ea typeface="Calibri" panose="020F0502020204030204" pitchFamily="34" charset="0"/>
                <a:cs typeface="Arial" panose="020B0604020202020204" pitchFamily="34" charset="0"/>
              </a:rPr>
              <a:t>hotos by A. Zajadacz</a:t>
            </a:r>
            <a:endParaRPr lang="en-GB" dirty="0"/>
          </a:p>
        </p:txBody>
      </p:sp>
    </p:spTree>
    <p:extLst>
      <p:ext uri="{BB962C8B-B14F-4D97-AF65-F5344CB8AC3E}">
        <p14:creationId xmlns:p14="http://schemas.microsoft.com/office/powerpoint/2010/main" val="40323254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0" y="1589233"/>
            <a:ext cx="10807155" cy="796774"/>
          </a:xfrm>
        </p:spPr>
        <p:txBody>
          <a:bodyPr>
            <a:noAutofit/>
          </a:bodyPr>
          <a:lstStyle/>
          <a:p>
            <a:pPr algn="l"/>
            <a:r>
              <a:rPr lang="en-GB" sz="2000" kern="100" dirty="0">
                <a:effectLst/>
                <a:latin typeface="Calibri" panose="020F0502020204030204" pitchFamily="34" charset="0"/>
                <a:ea typeface="Calibri" panose="020F0502020204030204" pitchFamily="34" charset="0"/>
              </a:rPr>
              <a:t>Brama </a:t>
            </a:r>
            <a:r>
              <a:rPr lang="en-GB" sz="2000" kern="100" dirty="0" err="1">
                <a:effectLst/>
                <a:latin typeface="Calibri" panose="020F0502020204030204" pitchFamily="34" charset="0"/>
                <a:ea typeface="Calibri" panose="020F0502020204030204" pitchFamily="34" charset="0"/>
              </a:rPr>
              <a:t>Poznania</a:t>
            </a:r>
            <a:r>
              <a:rPr lang="en-GB" sz="2000" kern="100" dirty="0">
                <a:effectLst/>
                <a:latin typeface="Calibri" panose="020F0502020204030204" pitchFamily="34" charset="0"/>
                <a:ea typeface="Calibri" panose="020F0502020204030204" pitchFamily="34" charset="0"/>
              </a:rPr>
              <a:t> ICHOT (Poznan Gate)</a:t>
            </a:r>
            <a:r>
              <a:rPr lang="en-GB" sz="2000" kern="100" dirty="0">
                <a:latin typeface="Calibri" panose="020F0502020204030204" pitchFamily="34" charset="0"/>
                <a:ea typeface="Calibri" panose="020F0502020204030204" pitchFamily="34" charset="0"/>
              </a:rPr>
              <a:t>:</a:t>
            </a:r>
            <a:r>
              <a:rPr lang="en-GB" sz="2000" kern="100" dirty="0">
                <a:effectLst/>
                <a:latin typeface="Calibri" panose="020F0502020204030204" pitchFamily="34" charset="0"/>
                <a:ea typeface="Calibri" panose="020F0502020204030204" pitchFamily="34" charset="0"/>
              </a:rPr>
              <a:t> modern, multimedia heritage interpretation centre. </a:t>
            </a:r>
            <a:r>
              <a:rPr lang="en-GB" sz="2000" kern="100" dirty="0">
                <a:latin typeface="Calibri" panose="020F0502020204030204" pitchFamily="34" charset="0"/>
              </a:rPr>
              <a:t>One of the facilities well adapted to the needs of people with disabilities, the elderly and visitors with children</a:t>
            </a:r>
            <a:endParaRPr lang="en-GB" sz="20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latin typeface="+mn-lt"/>
              </a:rPr>
              <a:t>Good practices in accessible tourism in the project countries – Poland</a:t>
            </a:r>
            <a:endParaRPr lang="en-GB" dirty="0">
              <a:latin typeface="+mn-lt"/>
            </a:endParaRPr>
          </a:p>
        </p:txBody>
      </p:sp>
      <p:pic>
        <p:nvPicPr>
          <p:cNvPr id="11" name="Obraz 1">
            <a:extLst>
              <a:ext uri="{FF2B5EF4-FFF2-40B4-BE49-F238E27FC236}">
                <a16:creationId xmlns:a16="http://schemas.microsoft.com/office/drawing/2014/main" id="{75C07B01-BC0C-AABE-9917-9734461C4DF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145948" y="2589363"/>
            <a:ext cx="4038659" cy="1319954"/>
          </a:xfrm>
          <a:prstGeom prst="rect">
            <a:avLst/>
          </a:prstGeom>
        </p:spPr>
      </p:pic>
      <p:sp>
        <p:nvSpPr>
          <p:cNvPr id="15" name="Szövegdoboz 14">
            <a:extLst>
              <a:ext uri="{FF2B5EF4-FFF2-40B4-BE49-F238E27FC236}">
                <a16:creationId xmlns:a16="http://schemas.microsoft.com/office/drawing/2014/main" id="{286F6CA2-48EB-3787-3136-C4F21D9A95A5}"/>
              </a:ext>
            </a:extLst>
          </p:cNvPr>
          <p:cNvSpPr txBox="1"/>
          <p:nvPr/>
        </p:nvSpPr>
        <p:spPr>
          <a:xfrm>
            <a:off x="0" y="2352697"/>
            <a:ext cx="8253351" cy="2516458"/>
          </a:xfrm>
          <a:prstGeom prst="rect">
            <a:avLst/>
          </a:prstGeom>
          <a:noFill/>
        </p:spPr>
        <p:txBody>
          <a:bodyPr wrap="square">
            <a:spAutoFit/>
          </a:bodyPr>
          <a:lstStyle/>
          <a:p>
            <a:pPr>
              <a:lnSpc>
                <a:spcPts val="2100"/>
              </a:lnSpc>
            </a:pPr>
            <a:r>
              <a:rPr lang="en-GB" sz="2000" kern="100" dirty="0">
                <a:effectLst/>
                <a:latin typeface="Calibri" panose="020F0502020204030204" pitchFamily="34" charset="0"/>
                <a:ea typeface="Calibri" panose="020F0502020204030204" pitchFamily="34" charset="0"/>
              </a:rPr>
              <a:t>Events addressed to </a:t>
            </a:r>
            <a:r>
              <a:rPr lang="en-GB" sz="2000" kern="100" dirty="0" err="1">
                <a:effectLst/>
                <a:latin typeface="Calibri" panose="020F0502020204030204" pitchFamily="34" charset="0"/>
                <a:ea typeface="Calibri" panose="020F0502020204030204" pitchFamily="34" charset="0"/>
              </a:rPr>
              <a:t>PwD</a:t>
            </a:r>
            <a:r>
              <a:rPr lang="en-GB" sz="2000" kern="100" dirty="0">
                <a:effectLst/>
                <a:latin typeface="Calibri" panose="020F0502020204030204" pitchFamily="34" charset="0"/>
                <a:ea typeface="Calibri" panose="020F0502020204030204" pitchFamily="34" charset="0"/>
              </a:rPr>
              <a:t>, the elderly and families with children. For children, separate audio guide tour path, including fun elements and leading through yellow markers to places adapted for children. Seniors can visit the Gate with a guide in their age group, for blind people: aids, tactical exhibition elements and audio description. All films equipped with translation in Polish Sign Language, also a Polish Sign Language interpreter in real time via video transmission. An elevator and an evac chair (evacuation chair in case the elevator is out of order), outside a lift enabling wheelchair access to the grassy beach by the river</a:t>
            </a:r>
            <a:endParaRPr lang="en-GB" sz="2000" dirty="0"/>
          </a:p>
        </p:txBody>
      </p:sp>
      <p:sp>
        <p:nvSpPr>
          <p:cNvPr id="17" name="Szövegdoboz 16">
            <a:extLst>
              <a:ext uri="{FF2B5EF4-FFF2-40B4-BE49-F238E27FC236}">
                <a16:creationId xmlns:a16="http://schemas.microsoft.com/office/drawing/2014/main" id="{4D6965AC-6FD4-8158-BFF5-B9F0416EA893}"/>
              </a:ext>
            </a:extLst>
          </p:cNvPr>
          <p:cNvSpPr txBox="1"/>
          <p:nvPr/>
        </p:nvSpPr>
        <p:spPr>
          <a:xfrm>
            <a:off x="8446223" y="3873485"/>
            <a:ext cx="3933701" cy="369332"/>
          </a:xfrm>
          <a:prstGeom prst="rect">
            <a:avLst/>
          </a:prstGeom>
          <a:noFill/>
        </p:spPr>
        <p:txBody>
          <a:bodyPr wrap="square">
            <a:spAutoFit/>
          </a:bodyPr>
          <a:lstStyle/>
          <a:p>
            <a:r>
              <a:rPr lang="en-GB" sz="1800" kern="100" dirty="0">
                <a:effectLst/>
                <a:latin typeface="Calibri" panose="020F0502020204030204" pitchFamily="34" charset="0"/>
                <a:ea typeface="Calibri" panose="020F0502020204030204" pitchFamily="34" charset="0"/>
              </a:rPr>
              <a:t>Source: https://bramapoznania.pl </a:t>
            </a:r>
            <a:endParaRPr lang="en-GB" dirty="0"/>
          </a:p>
        </p:txBody>
      </p:sp>
      <p:sp>
        <p:nvSpPr>
          <p:cNvPr id="19" name="Szövegdoboz 18">
            <a:extLst>
              <a:ext uri="{FF2B5EF4-FFF2-40B4-BE49-F238E27FC236}">
                <a16:creationId xmlns:a16="http://schemas.microsoft.com/office/drawing/2014/main" id="{F77FF12B-B4BF-09F6-DCBF-5F87943D6602}"/>
              </a:ext>
            </a:extLst>
          </p:cNvPr>
          <p:cNvSpPr txBox="1"/>
          <p:nvPr/>
        </p:nvSpPr>
        <p:spPr>
          <a:xfrm>
            <a:off x="0" y="4777142"/>
            <a:ext cx="12077204" cy="707886"/>
          </a:xfrm>
          <a:prstGeom prst="rect">
            <a:avLst/>
          </a:prstGeom>
          <a:noFill/>
        </p:spPr>
        <p:txBody>
          <a:bodyPr wrap="square">
            <a:spAutoFit/>
          </a:bodyPr>
          <a:lstStyle/>
          <a:p>
            <a:r>
              <a:rPr lang="en-GB" sz="2000" kern="100" dirty="0">
                <a:effectLst/>
                <a:latin typeface="Calibri" panose="020F0502020204030204" pitchFamily="34" charset="0"/>
                <a:ea typeface="Calibri" panose="020F0502020204030204" pitchFamily="34" charset="0"/>
              </a:rPr>
              <a:t>During the tour one can use comfortable seats, as well as portable, light chairs available at the entrance to the rooms </a:t>
            </a:r>
            <a:endParaRPr lang="en-GB" sz="2000" dirty="0"/>
          </a:p>
        </p:txBody>
      </p:sp>
    </p:spTree>
    <p:extLst>
      <p:ext uri="{BB962C8B-B14F-4D97-AF65-F5344CB8AC3E}">
        <p14:creationId xmlns:p14="http://schemas.microsoft.com/office/powerpoint/2010/main" val="42393641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60FE2-57F1-EB46-CFE4-41B246A40A6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5244E54-3B8B-EBA0-59FD-D024B3E6EE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579FB7B-00E3-1ED3-506D-776D47B87802}"/>
              </a:ext>
            </a:extLst>
          </p:cNvPr>
          <p:cNvSpPr>
            <a:spLocks noGrp="1"/>
          </p:cNvSpPr>
          <p:nvPr>
            <p:ph type="ctrTitle"/>
          </p:nvPr>
        </p:nvSpPr>
        <p:spPr>
          <a:xfrm>
            <a:off x="100468" y="2867185"/>
            <a:ext cx="5041548" cy="1185429"/>
          </a:xfrm>
        </p:spPr>
        <p:txBody>
          <a:bodyPr>
            <a:normAutofit/>
          </a:bodyPr>
          <a:lstStyle/>
          <a:p>
            <a:pPr algn="r"/>
            <a:r>
              <a:rPr lang="en-GB" sz="2400" kern="100" dirty="0">
                <a:effectLst/>
                <a:latin typeface="Calibri" panose="020F0502020204030204" pitchFamily="34" charset="0"/>
                <a:ea typeface="Calibri" panose="020F0502020204030204" pitchFamily="34" charset="0"/>
              </a:rPr>
              <a:t>Brama </a:t>
            </a:r>
            <a:r>
              <a:rPr lang="en-GB" sz="2400" kern="100" dirty="0" err="1">
                <a:effectLst/>
                <a:latin typeface="Calibri" panose="020F0502020204030204" pitchFamily="34" charset="0"/>
                <a:ea typeface="Calibri" panose="020F0502020204030204" pitchFamily="34" charset="0"/>
              </a:rPr>
              <a:t>Poznania</a:t>
            </a:r>
            <a:r>
              <a:rPr lang="en-GB" sz="2400" kern="100" dirty="0">
                <a:effectLst/>
                <a:latin typeface="Calibri" panose="020F0502020204030204" pitchFamily="34" charset="0"/>
                <a:ea typeface="Calibri" panose="020F0502020204030204" pitchFamily="34" charset="0"/>
              </a:rPr>
              <a:t> [Poznan Gate] – examples of good practices in the field of accessibility</a:t>
            </a:r>
            <a:endParaRPr lang="en-GB" sz="2400" dirty="0">
              <a:latin typeface="+mn-lt"/>
            </a:endParaRPr>
          </a:p>
        </p:txBody>
      </p:sp>
      <p:pic>
        <p:nvPicPr>
          <p:cNvPr id="5" name="Kép 4">
            <a:extLst>
              <a:ext uri="{FF2B5EF4-FFF2-40B4-BE49-F238E27FC236}">
                <a16:creationId xmlns:a16="http://schemas.microsoft.com/office/drawing/2014/main" id="{117FE1D1-116F-2122-6B8A-3D9875A3BC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078EB5C-E96B-858A-DECC-AB997FD44B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B04A1F2-0E67-B9A9-F4E8-0597B0D25D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0D58A2E-AACA-EB27-1B44-DFA5188E662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52D6792-4386-4637-538F-2C084A3D1C4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679EAAE-5FFF-8FC4-ABAD-8F794303A32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5A28F21-E079-0575-A571-C09ECFF8FE0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E271DE7-447F-2F60-E81F-B717072F1AD0}"/>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rPr>
              <a:t>Good practices in accessible tourism in the project countries – Poland</a:t>
            </a:r>
            <a:endParaRPr lang="en-GB" dirty="0">
              <a:latin typeface="+mn-lt"/>
            </a:endParaRPr>
          </a:p>
        </p:txBody>
      </p:sp>
      <p:pic>
        <p:nvPicPr>
          <p:cNvPr id="11" name="Obraz 1">
            <a:extLst>
              <a:ext uri="{FF2B5EF4-FFF2-40B4-BE49-F238E27FC236}">
                <a16:creationId xmlns:a16="http://schemas.microsoft.com/office/drawing/2014/main" id="{B90F46EC-6EDD-C167-56DB-535CCE5B455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246095" y="1739914"/>
            <a:ext cx="6173745" cy="3493810"/>
          </a:xfrm>
          <a:prstGeom prst="rect">
            <a:avLst/>
          </a:prstGeom>
        </p:spPr>
      </p:pic>
      <p:sp>
        <p:nvSpPr>
          <p:cNvPr id="14" name="Szövegdoboz 13">
            <a:extLst>
              <a:ext uri="{FF2B5EF4-FFF2-40B4-BE49-F238E27FC236}">
                <a16:creationId xmlns:a16="http://schemas.microsoft.com/office/drawing/2014/main" id="{CBBD1FB8-3C17-5E3C-CDC0-09B30B9C8E7A}"/>
              </a:ext>
            </a:extLst>
          </p:cNvPr>
          <p:cNvSpPr txBox="1"/>
          <p:nvPr/>
        </p:nvSpPr>
        <p:spPr>
          <a:xfrm>
            <a:off x="2758426" y="4526902"/>
            <a:ext cx="2487669" cy="369332"/>
          </a:xfrm>
          <a:prstGeom prst="rect">
            <a:avLst/>
          </a:prstGeom>
          <a:noFill/>
        </p:spPr>
        <p:txBody>
          <a:bodyPr wrap="square">
            <a:spAutoFit/>
          </a:bodyPr>
          <a:lstStyle/>
          <a:p>
            <a:pPr algn="r"/>
            <a:r>
              <a:rPr lang="en-GB" kern="100" dirty="0">
                <a:latin typeface="Calibri" panose="020F0502020204030204" pitchFamily="34" charset="0"/>
                <a:ea typeface="Calibri" panose="020F0502020204030204" pitchFamily="34" charset="0"/>
                <a:cs typeface="Arial" panose="020B0604020202020204" pitchFamily="34" charset="0"/>
              </a:rPr>
              <a:t>P</a:t>
            </a:r>
            <a:r>
              <a:rPr lang="en-GB" sz="1800" kern="100" dirty="0">
                <a:effectLst/>
                <a:latin typeface="Calibri" panose="020F0502020204030204" pitchFamily="34" charset="0"/>
                <a:ea typeface="Calibri" panose="020F0502020204030204" pitchFamily="34" charset="0"/>
                <a:cs typeface="Arial" panose="020B0604020202020204" pitchFamily="34" charset="0"/>
              </a:rPr>
              <a:t>hotos by A. Zajadacz</a:t>
            </a:r>
            <a:endParaRPr lang="en-GB" dirty="0"/>
          </a:p>
        </p:txBody>
      </p:sp>
    </p:spTree>
    <p:extLst>
      <p:ext uri="{BB962C8B-B14F-4D97-AF65-F5344CB8AC3E}">
        <p14:creationId xmlns:p14="http://schemas.microsoft.com/office/powerpoint/2010/main" val="1351938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9B40D-2F4E-2559-40E3-0C764FE0115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523816E-2A13-9895-014D-05031774DB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141B391-2B08-6BC9-B735-A529A4D3E2B5}"/>
              </a:ext>
            </a:extLst>
          </p:cNvPr>
          <p:cNvSpPr>
            <a:spLocks noGrp="1"/>
          </p:cNvSpPr>
          <p:nvPr>
            <p:ph type="ctrTitle"/>
          </p:nvPr>
        </p:nvSpPr>
        <p:spPr>
          <a:xfrm>
            <a:off x="253440" y="2421805"/>
            <a:ext cx="5041548" cy="1414744"/>
          </a:xfrm>
        </p:spPr>
        <p:txBody>
          <a:bodyPr>
            <a:noAutofit/>
          </a:bodyPr>
          <a:lstStyle/>
          <a:p>
            <a:pPr algn="r"/>
            <a:r>
              <a:rPr lang="en-GB" sz="2400" kern="100" dirty="0">
                <a:effectLst/>
                <a:latin typeface="Calibri" panose="020F0502020204030204" pitchFamily="34" charset="0"/>
                <a:ea typeface="Calibri" panose="020F0502020204030204" pitchFamily="34" charset="0"/>
              </a:rPr>
              <a:t>Brama </a:t>
            </a:r>
            <a:r>
              <a:rPr lang="en-GB" sz="2400" kern="100" dirty="0" err="1">
                <a:effectLst/>
                <a:latin typeface="Calibri" panose="020F0502020204030204" pitchFamily="34" charset="0"/>
                <a:ea typeface="Calibri" panose="020F0502020204030204" pitchFamily="34" charset="0"/>
              </a:rPr>
              <a:t>Poznania</a:t>
            </a:r>
            <a:r>
              <a:rPr lang="en-GB" sz="2400" kern="100" dirty="0">
                <a:effectLst/>
                <a:latin typeface="Calibri" panose="020F0502020204030204" pitchFamily="34" charset="0"/>
                <a:ea typeface="Calibri" panose="020F0502020204030204" pitchFamily="34" charset="0"/>
              </a:rPr>
              <a:t> [Poznan Gate] – information on the website regarding accessibility, including: Polish Sign Language and audio description</a:t>
            </a:r>
            <a:endParaRPr lang="en-GB" sz="2400" dirty="0">
              <a:latin typeface="+mn-lt"/>
            </a:endParaRPr>
          </a:p>
        </p:txBody>
      </p:sp>
      <p:pic>
        <p:nvPicPr>
          <p:cNvPr id="5" name="Kép 4">
            <a:extLst>
              <a:ext uri="{FF2B5EF4-FFF2-40B4-BE49-F238E27FC236}">
                <a16:creationId xmlns:a16="http://schemas.microsoft.com/office/drawing/2014/main" id="{11C0D0BA-6317-C063-7522-55EE276028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2D413A4-4F08-BAD5-3EB6-00A52F4703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37575FB-FE87-651B-180A-096603746C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85B7078-D185-CC58-C06F-72C8F1E0DFE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A66374B-5484-F3BD-797D-0431ADD7B07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11EAFAB-DE8E-9FBB-5FCB-A0F147A51DF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9C08B81-CA73-216D-7D9E-DD8968482CE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88D0270-C8C1-9821-67E5-F1382ECC7FD7}"/>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rPr>
              <a:t>Good practices in accessible tourism in the project countries – Poland</a:t>
            </a:r>
            <a:endParaRPr lang="en-GB" dirty="0">
              <a:latin typeface="+mn-lt"/>
            </a:endParaRPr>
          </a:p>
        </p:txBody>
      </p:sp>
      <p:sp>
        <p:nvSpPr>
          <p:cNvPr id="14" name="Szövegdoboz 13">
            <a:extLst>
              <a:ext uri="{FF2B5EF4-FFF2-40B4-BE49-F238E27FC236}">
                <a16:creationId xmlns:a16="http://schemas.microsoft.com/office/drawing/2014/main" id="{E96DE02D-72CD-457B-A757-581D219E657D}"/>
              </a:ext>
            </a:extLst>
          </p:cNvPr>
          <p:cNvSpPr txBox="1"/>
          <p:nvPr/>
        </p:nvSpPr>
        <p:spPr>
          <a:xfrm>
            <a:off x="1500234" y="4162076"/>
            <a:ext cx="3722094" cy="646331"/>
          </a:xfrm>
          <a:prstGeom prst="rect">
            <a:avLst/>
          </a:prstGeom>
          <a:noFill/>
        </p:spPr>
        <p:txBody>
          <a:bodyPr wrap="square">
            <a:spAutoFit/>
          </a:bodyPr>
          <a:lstStyle/>
          <a:p>
            <a:pPr algn="r"/>
            <a:r>
              <a:rPr lang="en-GB" sz="1800" kern="100" dirty="0">
                <a:effectLst/>
                <a:latin typeface="Calibri" panose="020F0502020204030204" pitchFamily="34" charset="0"/>
                <a:ea typeface="Calibri" panose="020F0502020204030204" pitchFamily="34" charset="0"/>
              </a:rPr>
              <a:t>Source: https://bramapoznania.pl/dostepnosc </a:t>
            </a:r>
            <a:endParaRPr lang="hu-HU" dirty="0"/>
          </a:p>
        </p:txBody>
      </p:sp>
      <p:pic>
        <p:nvPicPr>
          <p:cNvPr id="15" name="Obraz 1">
            <a:extLst>
              <a:ext uri="{FF2B5EF4-FFF2-40B4-BE49-F238E27FC236}">
                <a16:creationId xmlns:a16="http://schemas.microsoft.com/office/drawing/2014/main" id="{E8E520EF-340F-F72C-E1CD-4A9B0EE5AEB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67647" y="1878246"/>
            <a:ext cx="2933253" cy="2838217"/>
          </a:xfrm>
          <a:prstGeom prst="rect">
            <a:avLst/>
          </a:prstGeom>
        </p:spPr>
      </p:pic>
      <p:pic>
        <p:nvPicPr>
          <p:cNvPr id="16" name="Obraz 1">
            <a:extLst>
              <a:ext uri="{FF2B5EF4-FFF2-40B4-BE49-F238E27FC236}">
                <a16:creationId xmlns:a16="http://schemas.microsoft.com/office/drawing/2014/main" id="{D553D57B-74BF-7C67-92DE-F474DAE6811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232889" y="2019025"/>
            <a:ext cx="3630985" cy="2734368"/>
          </a:xfrm>
          <a:prstGeom prst="rect">
            <a:avLst/>
          </a:prstGeom>
        </p:spPr>
      </p:pic>
    </p:spTree>
    <p:extLst>
      <p:ext uri="{BB962C8B-B14F-4D97-AF65-F5344CB8AC3E}">
        <p14:creationId xmlns:p14="http://schemas.microsoft.com/office/powerpoint/2010/main" val="1017867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52A95-72A0-E229-4C09-BCE888E352A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941E902-DF13-FE3B-5464-FA360E4CDF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A6A49A2-C0E8-4498-AEF9-CC396F4FEBC9}"/>
              </a:ext>
            </a:extLst>
          </p:cNvPr>
          <p:cNvSpPr>
            <a:spLocks noGrp="1"/>
          </p:cNvSpPr>
          <p:nvPr>
            <p:ph type="ctrTitle"/>
          </p:nvPr>
        </p:nvSpPr>
        <p:spPr>
          <a:xfrm>
            <a:off x="4936647" y="4458481"/>
            <a:ext cx="7019151" cy="600181"/>
          </a:xfrm>
        </p:spPr>
        <p:txBody>
          <a:bodyPr>
            <a:noAutofit/>
          </a:bodyPr>
          <a:lstStyle/>
          <a:p>
            <a:pPr algn="r"/>
            <a:r>
              <a:rPr lang="en-GB" sz="1600" dirty="0">
                <a:latin typeface="+mn-lt"/>
              </a:rPr>
              <a:t>https://tourismus.bayern/destinationsentwicklung/nachhaltige-destinationsentwicklung/barrierefreier-urlaub-in-bayern/</a:t>
            </a:r>
          </a:p>
        </p:txBody>
      </p:sp>
      <p:pic>
        <p:nvPicPr>
          <p:cNvPr id="5" name="Kép 4">
            <a:extLst>
              <a:ext uri="{FF2B5EF4-FFF2-40B4-BE49-F238E27FC236}">
                <a16:creationId xmlns:a16="http://schemas.microsoft.com/office/drawing/2014/main" id="{BD6FD7E0-12C7-3ECB-D729-B2AC0A2CF5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EB3BD92-A6FF-F90C-7FE1-C201252857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7526A7D-AA73-289E-219B-506E3FF325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8F61290-BF80-3C44-104D-2C749BB786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7FCFAB2-BDF9-4910-7254-1045AA3DCAD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0BBDBF5-E530-BD46-1C2C-40B69602CD0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71CDB33-F001-08DA-FCF5-1B8CB1DD59E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A4EB2B3-CDBA-69D3-58BB-A7D9C1D12E37}"/>
              </a:ext>
            </a:extLst>
          </p:cNvPr>
          <p:cNvSpPr txBox="1">
            <a:spLocks/>
          </p:cNvSpPr>
          <p:nvPr/>
        </p:nvSpPr>
        <p:spPr>
          <a:xfrm>
            <a:off x="1" y="1388304"/>
            <a:ext cx="4347874" cy="30965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at international level – Bayern </a:t>
            </a:r>
            <a:r>
              <a:rPr lang="en-GB" sz="3600" b="1" dirty="0" err="1">
                <a:latin typeface="+mn-lt"/>
              </a:rPr>
              <a:t>Tourismus</a:t>
            </a:r>
            <a:r>
              <a:rPr lang="en-GB" sz="3600" b="1" dirty="0">
                <a:latin typeface="+mn-lt"/>
              </a:rPr>
              <a:t> Marketing GmbH , Germany</a:t>
            </a:r>
            <a:endParaRPr lang="en-GB" sz="3600" dirty="0">
              <a:latin typeface="+mn-lt"/>
            </a:endParaRPr>
          </a:p>
        </p:txBody>
      </p:sp>
      <p:pic>
        <p:nvPicPr>
          <p:cNvPr id="14" name="Kép 13">
            <a:extLst>
              <a:ext uri="{FF2B5EF4-FFF2-40B4-BE49-F238E27FC236}">
                <a16:creationId xmlns:a16="http://schemas.microsoft.com/office/drawing/2014/main" id="{592734DA-D117-9988-8867-52F6C4A18E8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458667" y="1245419"/>
            <a:ext cx="7497131" cy="3239428"/>
          </a:xfrm>
          <a:prstGeom prst="rect">
            <a:avLst/>
          </a:prstGeom>
        </p:spPr>
      </p:pic>
    </p:spTree>
    <p:extLst>
      <p:ext uri="{BB962C8B-B14F-4D97-AF65-F5344CB8AC3E}">
        <p14:creationId xmlns:p14="http://schemas.microsoft.com/office/powerpoint/2010/main" val="33274497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B601E-71C0-AAD0-F7BB-794D86B56C5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559C120-ADE6-0771-E428-5D33E8F701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3261142-C4A8-DACE-CD51-ABCC4EB734D5}"/>
              </a:ext>
            </a:extLst>
          </p:cNvPr>
          <p:cNvSpPr>
            <a:spLocks noGrp="1"/>
          </p:cNvSpPr>
          <p:nvPr>
            <p:ph type="ctrTitle"/>
          </p:nvPr>
        </p:nvSpPr>
        <p:spPr>
          <a:xfrm>
            <a:off x="93771" y="2652724"/>
            <a:ext cx="6390156" cy="2586686"/>
          </a:xfrm>
        </p:spPr>
        <p:txBody>
          <a:bodyPr>
            <a:noAutofit/>
          </a:bodyPr>
          <a:lstStyle/>
          <a:p>
            <a:pPr algn="l"/>
            <a:r>
              <a:rPr lang="en-GB" sz="2200" kern="100" dirty="0">
                <a:effectLst/>
                <a:latin typeface="Calibri" panose="020F0502020204030204" pitchFamily="34" charset="0"/>
                <a:ea typeface="Calibri" panose="020F0502020204030204" pitchFamily="34" charset="0"/>
              </a:rPr>
              <a:t>Comprehensive services. During the ferry crossing to the island of Ostrów </a:t>
            </a:r>
            <a:r>
              <a:rPr lang="en-GB" sz="2200" kern="100" dirty="0" err="1">
                <a:effectLst/>
                <a:latin typeface="Calibri" panose="020F0502020204030204" pitchFamily="34" charset="0"/>
                <a:ea typeface="Calibri" panose="020F0502020204030204" pitchFamily="34" charset="0"/>
              </a:rPr>
              <a:t>Lednicki</a:t>
            </a:r>
            <a:r>
              <a:rPr lang="en-GB" sz="2200" kern="100" dirty="0">
                <a:latin typeface="Calibri" panose="020F0502020204030204" pitchFamily="34" charset="0"/>
                <a:ea typeface="Calibri" panose="020F0502020204030204" pitchFamily="34" charset="0"/>
              </a:rPr>
              <a:t>, wheelchair users are assisted to enter </a:t>
            </a:r>
            <a:r>
              <a:rPr lang="en-GB" sz="2200" kern="100" dirty="0">
                <a:effectLst/>
                <a:latin typeface="Calibri" panose="020F0502020204030204" pitchFamily="34" charset="0"/>
                <a:ea typeface="Calibri" panose="020F0502020204030204" pitchFamily="34" charset="0"/>
              </a:rPr>
              <a:t>the ferry. Paths are gravel, paved, there are ramps leading to the huts with exhibits. The boards at the exhibitions placed at a height and at an angle convenient for reading by people in wheelchairs, and there are viewing places for rest in a multisensory environment by the water, next to fragrant flowers</a:t>
            </a:r>
            <a:endParaRPr lang="en-GB" sz="2200" dirty="0">
              <a:latin typeface="+mn-lt"/>
            </a:endParaRPr>
          </a:p>
        </p:txBody>
      </p:sp>
      <p:pic>
        <p:nvPicPr>
          <p:cNvPr id="5" name="Kép 4">
            <a:extLst>
              <a:ext uri="{FF2B5EF4-FFF2-40B4-BE49-F238E27FC236}">
                <a16:creationId xmlns:a16="http://schemas.microsoft.com/office/drawing/2014/main" id="{E01533FE-619B-080B-E07C-082A351DB6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B941876-5FCA-23E8-96EC-06B92622A3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A5552F6-2EA3-718C-D2DF-A75A914EB7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471E809-5DFF-EDEC-9C72-CE8DD24608B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BE39DAE-F861-10B1-F35A-08C3FB7BC10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8E7F0FB6-0914-64B6-43C6-9CE0F5F65D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41B4371-3365-612D-DAEB-3C3572229FE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82C6DD9-80B3-693D-E148-8F22F707183A}"/>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latin typeface="+mn-lt"/>
              </a:rPr>
              <a:t>Good practices in accessible tourism in the project countries – Poland </a:t>
            </a:r>
            <a:endParaRPr lang="en-GB" dirty="0">
              <a:latin typeface="+mn-lt"/>
            </a:endParaRPr>
          </a:p>
        </p:txBody>
      </p:sp>
      <p:pic>
        <p:nvPicPr>
          <p:cNvPr id="11" name="Obraz 1">
            <a:extLst>
              <a:ext uri="{FF2B5EF4-FFF2-40B4-BE49-F238E27FC236}">
                <a16:creationId xmlns:a16="http://schemas.microsoft.com/office/drawing/2014/main" id="{B84048AA-4027-CCFA-573E-ACE8AA2EAC9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483927" y="2488350"/>
            <a:ext cx="5559201" cy="2182226"/>
          </a:xfrm>
          <a:prstGeom prst="rect">
            <a:avLst/>
          </a:prstGeom>
        </p:spPr>
      </p:pic>
      <p:sp>
        <p:nvSpPr>
          <p:cNvPr id="15" name="Szövegdoboz 14">
            <a:extLst>
              <a:ext uri="{FF2B5EF4-FFF2-40B4-BE49-F238E27FC236}">
                <a16:creationId xmlns:a16="http://schemas.microsoft.com/office/drawing/2014/main" id="{DF27E7D6-01FA-69FE-228E-7B96AA8BC123}"/>
              </a:ext>
            </a:extLst>
          </p:cNvPr>
          <p:cNvSpPr txBox="1"/>
          <p:nvPr/>
        </p:nvSpPr>
        <p:spPr>
          <a:xfrm>
            <a:off x="93771" y="1703608"/>
            <a:ext cx="10320889" cy="1107996"/>
          </a:xfrm>
          <a:prstGeom prst="rect">
            <a:avLst/>
          </a:prstGeom>
          <a:noFill/>
        </p:spPr>
        <p:txBody>
          <a:bodyPr wrap="square">
            <a:spAutoFit/>
          </a:bodyPr>
          <a:lstStyle/>
          <a:p>
            <a:r>
              <a:rPr lang="en-GB" sz="2200" dirty="0">
                <a:solidFill>
                  <a:srgbClr val="000000"/>
                </a:solidFill>
                <a:effectLst/>
                <a:latin typeface="Calibri" panose="020F0502020204030204" pitchFamily="34" charset="0"/>
                <a:ea typeface="Times New Roman" panose="02020603050405020304" pitchFamily="18" charset="0"/>
              </a:rPr>
              <a:t>Museum of the First </a:t>
            </a:r>
            <a:r>
              <a:rPr lang="en-GB" sz="2200" dirty="0" err="1">
                <a:solidFill>
                  <a:srgbClr val="000000"/>
                </a:solidFill>
                <a:effectLst/>
                <a:latin typeface="Calibri" panose="020F0502020204030204" pitchFamily="34" charset="0"/>
                <a:ea typeface="Times New Roman" panose="02020603050405020304" pitchFamily="18" charset="0"/>
              </a:rPr>
              <a:t>Piasts</a:t>
            </a:r>
            <a:r>
              <a:rPr lang="en-GB" sz="2200" dirty="0">
                <a:solidFill>
                  <a:srgbClr val="000000"/>
                </a:solidFill>
                <a:effectLst/>
                <a:latin typeface="Calibri" panose="020F0502020204030204" pitchFamily="34" charset="0"/>
                <a:ea typeface="Times New Roman" panose="02020603050405020304" pitchFamily="18" charset="0"/>
              </a:rPr>
              <a:t> in </a:t>
            </a:r>
            <a:r>
              <a:rPr lang="en-GB" sz="2200" dirty="0" err="1">
                <a:solidFill>
                  <a:srgbClr val="000000"/>
                </a:solidFill>
                <a:effectLst/>
                <a:latin typeface="Calibri" panose="020F0502020204030204" pitchFamily="34" charset="0"/>
                <a:ea typeface="Times New Roman" panose="02020603050405020304" pitchFamily="18" charset="0"/>
              </a:rPr>
              <a:t>Lednica</a:t>
            </a:r>
            <a:r>
              <a:rPr lang="en-GB" sz="2200" dirty="0">
                <a:solidFill>
                  <a:srgbClr val="000000"/>
                </a:solidFill>
                <a:effectLst/>
                <a:latin typeface="Calibri" panose="020F0502020204030204" pitchFamily="34" charset="0"/>
                <a:ea typeface="Times New Roman" panose="02020603050405020304" pitchFamily="18" charset="0"/>
              </a:rPr>
              <a:t>: good example of making historical places available both outdoors, in buildings, including the historic buildings of open-air museums, and through the organisation of integration events </a:t>
            </a:r>
            <a:endParaRPr lang="en-GB" sz="2200" dirty="0"/>
          </a:p>
        </p:txBody>
      </p:sp>
      <p:sp>
        <p:nvSpPr>
          <p:cNvPr id="17" name="Szövegdoboz 16">
            <a:extLst>
              <a:ext uri="{FF2B5EF4-FFF2-40B4-BE49-F238E27FC236}">
                <a16:creationId xmlns:a16="http://schemas.microsoft.com/office/drawing/2014/main" id="{06101742-26B0-4E9A-D7C4-3BCF493CF16A}"/>
              </a:ext>
            </a:extLst>
          </p:cNvPr>
          <p:cNvSpPr txBox="1"/>
          <p:nvPr/>
        </p:nvSpPr>
        <p:spPr>
          <a:xfrm>
            <a:off x="7155484" y="4779283"/>
            <a:ext cx="3886201" cy="369332"/>
          </a:xfrm>
          <a:prstGeom prst="rect">
            <a:avLst/>
          </a:prstGeom>
          <a:noFill/>
        </p:spPr>
        <p:txBody>
          <a:bodyPr wrap="square">
            <a:spAutoFit/>
          </a:bodyPr>
          <a:lstStyle/>
          <a:p>
            <a:r>
              <a:rPr lang="en-GB" sz="1800" kern="100" dirty="0">
                <a:effectLst/>
                <a:latin typeface="Calibri" panose="020F0502020204030204" pitchFamily="34" charset="0"/>
                <a:ea typeface="Calibri" panose="020F0502020204030204" pitchFamily="34" charset="0"/>
              </a:rPr>
              <a:t>Source: https://www.lednicamuzeum.pl </a:t>
            </a:r>
            <a:endParaRPr lang="en-GB" dirty="0"/>
          </a:p>
        </p:txBody>
      </p:sp>
    </p:spTree>
    <p:extLst>
      <p:ext uri="{BB962C8B-B14F-4D97-AF65-F5344CB8AC3E}">
        <p14:creationId xmlns:p14="http://schemas.microsoft.com/office/powerpoint/2010/main" val="15644601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3B856-C213-CB67-E26B-0A84A0D9932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7D18970-4CEC-2A45-C302-C839D92144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1E1E0971-19AA-9CEF-4B78-5CA14BBE6A2D}"/>
              </a:ext>
            </a:extLst>
          </p:cNvPr>
          <p:cNvSpPr>
            <a:spLocks noGrp="1"/>
          </p:cNvSpPr>
          <p:nvPr>
            <p:ph type="ctrTitle"/>
          </p:nvPr>
        </p:nvSpPr>
        <p:spPr>
          <a:xfrm>
            <a:off x="597109" y="2022959"/>
            <a:ext cx="3017839" cy="2245607"/>
          </a:xfrm>
        </p:spPr>
        <p:txBody>
          <a:bodyPr>
            <a:normAutofit/>
          </a:bodyPr>
          <a:lstStyle/>
          <a:p>
            <a:pPr algn="r"/>
            <a:r>
              <a:rPr lang="en-GB" sz="2400" kern="100" dirty="0">
                <a:effectLst/>
                <a:latin typeface="Calibri" panose="020F0502020204030204" pitchFamily="34" charset="0"/>
                <a:ea typeface="Calibri" panose="020F0502020204030204" pitchFamily="34" charset="0"/>
              </a:rPr>
              <a:t>Museum of the First </a:t>
            </a:r>
            <a:r>
              <a:rPr lang="en-GB" sz="2400" kern="100" dirty="0" err="1">
                <a:effectLst/>
                <a:latin typeface="Calibri" panose="020F0502020204030204" pitchFamily="34" charset="0"/>
                <a:ea typeface="Calibri" panose="020F0502020204030204" pitchFamily="34" charset="0"/>
              </a:rPr>
              <a:t>Piasts</a:t>
            </a:r>
            <a:r>
              <a:rPr lang="en-GB" sz="2400" kern="100" dirty="0">
                <a:effectLst/>
                <a:latin typeface="Calibri" panose="020F0502020204030204" pitchFamily="34" charset="0"/>
                <a:ea typeface="Calibri" panose="020F0502020204030204" pitchFamily="34" charset="0"/>
              </a:rPr>
              <a:t> in </a:t>
            </a:r>
            <a:r>
              <a:rPr lang="en-GB" sz="2400" kern="100" dirty="0" err="1">
                <a:effectLst/>
                <a:latin typeface="Calibri" panose="020F0502020204030204" pitchFamily="34" charset="0"/>
                <a:ea typeface="Calibri" panose="020F0502020204030204" pitchFamily="34" charset="0"/>
              </a:rPr>
              <a:t>Lednica</a:t>
            </a:r>
            <a:r>
              <a:rPr lang="en-GB" sz="2400" kern="100" dirty="0">
                <a:effectLst/>
                <a:latin typeface="Calibri" panose="020F0502020204030204" pitchFamily="34" charset="0"/>
                <a:ea typeface="Calibri" panose="020F0502020204030204" pitchFamily="34" charset="0"/>
              </a:rPr>
              <a:t> – good practices in the field of outdoor amenities in Ostrów </a:t>
            </a:r>
            <a:r>
              <a:rPr lang="en-GB" sz="2400" kern="100" dirty="0" err="1">
                <a:effectLst/>
                <a:latin typeface="Calibri" panose="020F0502020204030204" pitchFamily="34" charset="0"/>
                <a:ea typeface="Calibri" panose="020F0502020204030204" pitchFamily="34" charset="0"/>
              </a:rPr>
              <a:t>Lednicki</a:t>
            </a:r>
            <a:endParaRPr lang="en-GB" sz="2400" dirty="0">
              <a:latin typeface="+mn-lt"/>
            </a:endParaRPr>
          </a:p>
        </p:txBody>
      </p:sp>
      <p:pic>
        <p:nvPicPr>
          <p:cNvPr id="5" name="Kép 4">
            <a:extLst>
              <a:ext uri="{FF2B5EF4-FFF2-40B4-BE49-F238E27FC236}">
                <a16:creationId xmlns:a16="http://schemas.microsoft.com/office/drawing/2014/main" id="{9FE4A966-2199-4BAF-EE80-270B8CA5A6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492F760-F2A0-9F53-EE44-E8FC61A50C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E785467-552F-D501-1455-ACF8C9724E9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93887249-342C-1F2F-02B2-A0A406D5492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24C26FE-346E-7016-2D8D-04AB657FFCA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6187C8-F70B-7116-9661-311C94A1AFB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E878711-65C2-465C-921A-794840597D3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7EBAC9E-ACDD-59E3-6E13-D9E5D8F51A8F}"/>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latin typeface="+mn-lt"/>
              </a:rPr>
              <a:t>Good practices in accessible tourism in the project countries – Poland </a:t>
            </a:r>
            <a:endParaRPr lang="en-GB" dirty="0">
              <a:latin typeface="+mn-lt"/>
            </a:endParaRPr>
          </a:p>
        </p:txBody>
      </p:sp>
      <p:pic>
        <p:nvPicPr>
          <p:cNvPr id="14" name="Obraz 1">
            <a:extLst>
              <a:ext uri="{FF2B5EF4-FFF2-40B4-BE49-F238E27FC236}">
                <a16:creationId xmlns:a16="http://schemas.microsoft.com/office/drawing/2014/main" id="{45B6CC0D-F474-A449-CDED-17CC5BA6AE2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883231" y="1819203"/>
            <a:ext cx="6458791" cy="3374633"/>
          </a:xfrm>
          <a:prstGeom prst="rect">
            <a:avLst/>
          </a:prstGeom>
        </p:spPr>
      </p:pic>
      <p:sp>
        <p:nvSpPr>
          <p:cNvPr id="15" name="Szövegdoboz 14">
            <a:extLst>
              <a:ext uri="{FF2B5EF4-FFF2-40B4-BE49-F238E27FC236}">
                <a16:creationId xmlns:a16="http://schemas.microsoft.com/office/drawing/2014/main" id="{A910BFD9-6664-1D91-7D0F-CD8D96793536}"/>
              </a:ext>
            </a:extLst>
          </p:cNvPr>
          <p:cNvSpPr txBox="1"/>
          <p:nvPr/>
        </p:nvSpPr>
        <p:spPr>
          <a:xfrm>
            <a:off x="1127279" y="4702853"/>
            <a:ext cx="2487669" cy="369332"/>
          </a:xfrm>
          <a:prstGeom prst="rect">
            <a:avLst/>
          </a:prstGeom>
          <a:noFill/>
        </p:spPr>
        <p:txBody>
          <a:bodyPr wrap="square">
            <a:spAutoFit/>
          </a:bodyPr>
          <a:lstStyle/>
          <a:p>
            <a:pPr algn="r"/>
            <a:r>
              <a:rPr lang="en-GB" kern="100" dirty="0">
                <a:latin typeface="Calibri" panose="020F0502020204030204" pitchFamily="34" charset="0"/>
                <a:ea typeface="Calibri" panose="020F0502020204030204" pitchFamily="34" charset="0"/>
                <a:cs typeface="Arial" panose="020B0604020202020204" pitchFamily="34" charset="0"/>
              </a:rPr>
              <a:t>P</a:t>
            </a:r>
            <a:r>
              <a:rPr lang="en-GB" sz="1800" kern="100" dirty="0">
                <a:effectLst/>
                <a:latin typeface="Calibri" panose="020F0502020204030204" pitchFamily="34" charset="0"/>
                <a:ea typeface="Calibri" panose="020F0502020204030204" pitchFamily="34" charset="0"/>
                <a:cs typeface="Arial" panose="020B0604020202020204" pitchFamily="34" charset="0"/>
              </a:rPr>
              <a:t>hotos by A. Zajadacz</a:t>
            </a:r>
            <a:endParaRPr lang="en-GB" dirty="0"/>
          </a:p>
        </p:txBody>
      </p:sp>
    </p:spTree>
    <p:extLst>
      <p:ext uri="{BB962C8B-B14F-4D97-AF65-F5344CB8AC3E}">
        <p14:creationId xmlns:p14="http://schemas.microsoft.com/office/powerpoint/2010/main" val="1962576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7C7BF-7A05-DE15-0E75-186B5E4B95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6CE5A06-56A0-7B7A-D11C-49E56A1195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38D7B7D-B805-EB5E-39CA-10384FF3C8E0}"/>
              </a:ext>
            </a:extLst>
          </p:cNvPr>
          <p:cNvSpPr>
            <a:spLocks noGrp="1"/>
          </p:cNvSpPr>
          <p:nvPr>
            <p:ph type="ctrTitle"/>
          </p:nvPr>
        </p:nvSpPr>
        <p:spPr>
          <a:xfrm>
            <a:off x="68736" y="1772489"/>
            <a:ext cx="4203865" cy="3449917"/>
          </a:xfrm>
        </p:spPr>
        <p:txBody>
          <a:bodyPr>
            <a:noAutofit/>
          </a:bodyPr>
          <a:lstStyle/>
          <a:p>
            <a:pPr algn="r"/>
            <a:r>
              <a:rPr lang="en-GB" sz="2400" kern="100" dirty="0">
                <a:effectLst/>
                <a:latin typeface="Calibri" panose="020F0502020204030204" pitchFamily="34" charset="0"/>
                <a:ea typeface="Calibri" panose="020F0502020204030204" pitchFamily="34" charset="0"/>
              </a:rPr>
              <a:t>The historic architecture of the cottages in the open-air museum in </a:t>
            </a:r>
            <a:r>
              <a:rPr lang="en-GB" sz="2400" kern="100" dirty="0" err="1">
                <a:effectLst/>
                <a:latin typeface="Calibri" panose="020F0502020204030204" pitchFamily="34" charset="0"/>
                <a:ea typeface="Calibri" panose="020F0502020204030204" pitchFamily="34" charset="0"/>
              </a:rPr>
              <a:t>Dziekanowice</a:t>
            </a:r>
            <a:r>
              <a:rPr lang="en-GB" sz="2400" kern="100" dirty="0">
                <a:effectLst/>
                <a:latin typeface="Calibri" panose="020F0502020204030204" pitchFamily="34" charset="0"/>
                <a:ea typeface="Calibri" panose="020F0502020204030204" pitchFamily="34" charset="0"/>
              </a:rPr>
              <a:t> uses a simple solution of portable ramps that level thresholds.</a:t>
            </a:r>
            <a:r>
              <a:rPr lang="en-GB" sz="2400" kern="100" dirty="0">
                <a:effectLst/>
                <a:latin typeface="Calibri" panose="020F0502020204030204" pitchFamily="34" charset="0"/>
                <a:ea typeface="Calibri" panose="020F0502020204030204" pitchFamily="34" charset="0"/>
                <a:cs typeface="Arial" panose="020B0604020202020204" pitchFamily="34" charset="0"/>
              </a:rPr>
              <a:t> </a:t>
            </a:r>
            <a:r>
              <a:rPr lang="en-GB" sz="2400" kern="100" dirty="0">
                <a:effectLst/>
                <a:latin typeface="Calibri" panose="020F0502020204030204" pitchFamily="34" charset="0"/>
                <a:ea typeface="Calibri" panose="020F0502020204030204" pitchFamily="34" charset="0"/>
              </a:rPr>
              <a:t>This allows to avoid interference with the original structures, and at the same time allows people in wheelchairs to overcome stairs and thresholds </a:t>
            </a:r>
            <a:endParaRPr lang="en-GB" sz="2400" dirty="0">
              <a:latin typeface="+mn-lt"/>
            </a:endParaRPr>
          </a:p>
        </p:txBody>
      </p:sp>
      <p:pic>
        <p:nvPicPr>
          <p:cNvPr id="5" name="Kép 4">
            <a:extLst>
              <a:ext uri="{FF2B5EF4-FFF2-40B4-BE49-F238E27FC236}">
                <a16:creationId xmlns:a16="http://schemas.microsoft.com/office/drawing/2014/main" id="{67CEA1A4-F0F2-72FD-2F79-B7998C7B62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5F1DCD5-EE3D-ADD7-528D-DBBE2B9B8F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782928D-97D7-60BE-E354-CB212E9060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5B1EA7F-EE5E-9275-75EF-EF7D199331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BE198C7-B7CD-C003-35D0-811A07E9158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E4BA168-6608-1B77-9BA9-3A894BEE989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5E363D1-777B-3AF9-C0BC-DAF00046D1F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E134CE5-13F3-5396-72D0-A2154982CB26}"/>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latin typeface="+mn-lt"/>
              </a:rPr>
              <a:t>Good practices in accessible tourism in the project countries – Poland </a:t>
            </a:r>
            <a:endParaRPr lang="en-GB" dirty="0">
              <a:latin typeface="+mn-lt"/>
            </a:endParaRPr>
          </a:p>
        </p:txBody>
      </p:sp>
      <p:sp>
        <p:nvSpPr>
          <p:cNvPr id="15" name="Szövegdoboz 14">
            <a:extLst>
              <a:ext uri="{FF2B5EF4-FFF2-40B4-BE49-F238E27FC236}">
                <a16:creationId xmlns:a16="http://schemas.microsoft.com/office/drawing/2014/main" id="{4FB6B8C2-2CB7-7F01-2726-B52BE1AA630E}"/>
              </a:ext>
            </a:extLst>
          </p:cNvPr>
          <p:cNvSpPr txBox="1"/>
          <p:nvPr/>
        </p:nvSpPr>
        <p:spPr>
          <a:xfrm>
            <a:off x="8032438" y="4919114"/>
            <a:ext cx="2487669" cy="369332"/>
          </a:xfrm>
          <a:prstGeom prst="rect">
            <a:avLst/>
          </a:prstGeom>
          <a:noFill/>
        </p:spPr>
        <p:txBody>
          <a:bodyPr wrap="square">
            <a:spAutoFit/>
          </a:bodyPr>
          <a:lstStyle/>
          <a:p>
            <a:pPr algn="r"/>
            <a:r>
              <a:rPr lang="en-GB" kern="100" dirty="0">
                <a:latin typeface="Calibri" panose="020F0502020204030204" pitchFamily="34" charset="0"/>
                <a:ea typeface="Calibri" panose="020F0502020204030204" pitchFamily="34" charset="0"/>
                <a:cs typeface="Arial" panose="020B0604020202020204" pitchFamily="34" charset="0"/>
              </a:rPr>
              <a:t>P</a:t>
            </a:r>
            <a:r>
              <a:rPr lang="en-GB" sz="1800" kern="100" dirty="0">
                <a:effectLst/>
                <a:latin typeface="Calibri" panose="020F0502020204030204" pitchFamily="34" charset="0"/>
                <a:ea typeface="Calibri" panose="020F0502020204030204" pitchFamily="34" charset="0"/>
                <a:cs typeface="Arial" panose="020B0604020202020204" pitchFamily="34" charset="0"/>
              </a:rPr>
              <a:t>hotos by A. Zajadacz</a:t>
            </a:r>
            <a:endParaRPr lang="en-GB" dirty="0"/>
          </a:p>
        </p:txBody>
      </p:sp>
      <p:pic>
        <p:nvPicPr>
          <p:cNvPr id="11" name="Kép 10">
            <a:extLst>
              <a:ext uri="{FF2B5EF4-FFF2-40B4-BE49-F238E27FC236}">
                <a16:creationId xmlns:a16="http://schemas.microsoft.com/office/drawing/2014/main" id="{6EC626B0-7111-4179-7C09-A2A326BD26CE}"/>
              </a:ext>
            </a:extLst>
          </p:cNvPr>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4362414" y="1789492"/>
            <a:ext cx="6157693" cy="3047547"/>
          </a:xfrm>
          <a:prstGeom prst="rect">
            <a:avLst/>
          </a:prstGeom>
          <a:noFill/>
        </p:spPr>
      </p:pic>
    </p:spTree>
    <p:extLst>
      <p:ext uri="{BB962C8B-B14F-4D97-AF65-F5344CB8AC3E}">
        <p14:creationId xmlns:p14="http://schemas.microsoft.com/office/powerpoint/2010/main" val="10400067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5A8C0-AD12-8DD9-4E2D-3E78F719511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ED3DA4B-FB76-826E-0EE0-EE16810A53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78241" y="5234777"/>
            <a:ext cx="1527831" cy="653203"/>
          </a:xfrm>
          <a:prstGeom prst="rect">
            <a:avLst/>
          </a:prstGeom>
        </p:spPr>
      </p:pic>
      <p:sp>
        <p:nvSpPr>
          <p:cNvPr id="2" name="Cím 1">
            <a:extLst>
              <a:ext uri="{FF2B5EF4-FFF2-40B4-BE49-F238E27FC236}">
                <a16:creationId xmlns:a16="http://schemas.microsoft.com/office/drawing/2014/main" id="{123B0270-6F61-65B0-9D85-5E28EA493E93}"/>
              </a:ext>
            </a:extLst>
          </p:cNvPr>
          <p:cNvSpPr>
            <a:spLocks noGrp="1"/>
          </p:cNvSpPr>
          <p:nvPr>
            <p:ph type="ctrTitle"/>
          </p:nvPr>
        </p:nvSpPr>
        <p:spPr>
          <a:xfrm>
            <a:off x="597109" y="4762035"/>
            <a:ext cx="7067512" cy="461648"/>
          </a:xfrm>
        </p:spPr>
        <p:txBody>
          <a:bodyPr>
            <a:normAutofit/>
          </a:bodyPr>
          <a:lstStyle/>
          <a:p>
            <a:pPr algn="r"/>
            <a:r>
              <a:rPr lang="en-GB" sz="2400" kern="100" dirty="0">
                <a:effectLst/>
                <a:latin typeface="Calibri" panose="020F0502020204030204" pitchFamily="34" charset="0"/>
                <a:ea typeface="Calibri" panose="020F0502020204030204" pitchFamily="34" charset="0"/>
              </a:rPr>
              <a:t>All outdoor facilities have light, portable seats</a:t>
            </a:r>
            <a:endParaRPr lang="en-GB" sz="2400" dirty="0">
              <a:latin typeface="+mn-lt"/>
            </a:endParaRPr>
          </a:p>
        </p:txBody>
      </p:sp>
      <p:pic>
        <p:nvPicPr>
          <p:cNvPr id="5" name="Kép 4">
            <a:extLst>
              <a:ext uri="{FF2B5EF4-FFF2-40B4-BE49-F238E27FC236}">
                <a16:creationId xmlns:a16="http://schemas.microsoft.com/office/drawing/2014/main" id="{85C6DB66-0D02-E0D5-4E02-D3606AF092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A283596-B298-2DB1-BC64-ECF7FEE7B2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ACD0FC9-3699-FACE-D48B-228E0F7293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CBE84EA-451F-F846-D1D6-DA87B41287E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5792B95-F7D1-0DDD-E876-68770B3DCFD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EC7F2A7-0A6C-AA40-184C-A30CBB32297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00B8B8C-F327-2321-986A-F64901A6364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2D2DBA0-4B17-D9F3-6FFA-64655917BF33}"/>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latin typeface="+mn-lt"/>
              </a:rPr>
              <a:t>Good practices in accessible tourism in the project countries – Poland </a:t>
            </a:r>
            <a:endParaRPr lang="en-GB" dirty="0">
              <a:latin typeface="+mn-lt"/>
            </a:endParaRPr>
          </a:p>
        </p:txBody>
      </p:sp>
      <p:sp>
        <p:nvSpPr>
          <p:cNvPr id="15" name="Szövegdoboz 14">
            <a:extLst>
              <a:ext uri="{FF2B5EF4-FFF2-40B4-BE49-F238E27FC236}">
                <a16:creationId xmlns:a16="http://schemas.microsoft.com/office/drawing/2014/main" id="{F84F20DF-F97C-74A3-F2B2-F597B94C2E94}"/>
              </a:ext>
            </a:extLst>
          </p:cNvPr>
          <p:cNvSpPr txBox="1"/>
          <p:nvPr/>
        </p:nvSpPr>
        <p:spPr>
          <a:xfrm>
            <a:off x="8689196" y="4744813"/>
            <a:ext cx="2487669" cy="369332"/>
          </a:xfrm>
          <a:prstGeom prst="rect">
            <a:avLst/>
          </a:prstGeom>
          <a:noFill/>
        </p:spPr>
        <p:txBody>
          <a:bodyPr wrap="square">
            <a:spAutoFit/>
          </a:bodyPr>
          <a:lstStyle/>
          <a:p>
            <a:pPr algn="r"/>
            <a:r>
              <a:rPr lang="en-GB" kern="100" dirty="0">
                <a:latin typeface="Calibri" panose="020F0502020204030204" pitchFamily="34" charset="0"/>
                <a:ea typeface="Calibri" panose="020F0502020204030204" pitchFamily="34" charset="0"/>
                <a:cs typeface="Arial" panose="020B0604020202020204" pitchFamily="34" charset="0"/>
              </a:rPr>
              <a:t>P</a:t>
            </a:r>
            <a:r>
              <a:rPr lang="en-GB" sz="1800" kern="100" dirty="0">
                <a:effectLst/>
                <a:latin typeface="Calibri" panose="020F0502020204030204" pitchFamily="34" charset="0"/>
                <a:ea typeface="Calibri" panose="020F0502020204030204" pitchFamily="34" charset="0"/>
                <a:cs typeface="Arial" panose="020B0604020202020204" pitchFamily="34" charset="0"/>
              </a:rPr>
              <a:t>hotos by A. Zajadacz</a:t>
            </a:r>
            <a:endParaRPr lang="en-GB" dirty="0"/>
          </a:p>
        </p:txBody>
      </p:sp>
      <p:pic>
        <p:nvPicPr>
          <p:cNvPr id="11" name="Obraz 1">
            <a:extLst>
              <a:ext uri="{FF2B5EF4-FFF2-40B4-BE49-F238E27FC236}">
                <a16:creationId xmlns:a16="http://schemas.microsoft.com/office/drawing/2014/main" id="{57EE9AFC-B2EC-B135-FF55-15B28A773DE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bwMode="auto">
          <a:xfrm>
            <a:off x="114796" y="1763126"/>
            <a:ext cx="3393890" cy="2908875"/>
          </a:xfrm>
          <a:prstGeom prst="rect">
            <a:avLst/>
          </a:prstGeom>
          <a:ln>
            <a:noFill/>
          </a:ln>
          <a:extLst>
            <a:ext uri="{53640926-AAD7-44D8-BBD7-CCE9431645EC}">
              <a14:shadowObscured xmlns:a14="http://schemas.microsoft.com/office/drawing/2010/main"/>
            </a:ext>
          </a:extLst>
        </p:spPr>
      </p:pic>
      <p:pic>
        <p:nvPicPr>
          <p:cNvPr id="16" name="Obraz 1">
            <a:extLst>
              <a:ext uri="{FF2B5EF4-FFF2-40B4-BE49-F238E27FC236}">
                <a16:creationId xmlns:a16="http://schemas.microsoft.com/office/drawing/2014/main" id="{50B12D84-1E8E-A8B2-B1AA-EDDF4580F34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508686" y="1764270"/>
            <a:ext cx="6715969" cy="2903118"/>
          </a:xfrm>
          <a:prstGeom prst="rect">
            <a:avLst/>
          </a:prstGeom>
        </p:spPr>
      </p:pic>
    </p:spTree>
    <p:extLst>
      <p:ext uri="{BB962C8B-B14F-4D97-AF65-F5344CB8AC3E}">
        <p14:creationId xmlns:p14="http://schemas.microsoft.com/office/powerpoint/2010/main" val="18486380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AFB71-2DBF-BF6B-10A5-51A46365B7F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C01ACA-AE7D-1E90-EEC3-A76702FCB2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499A262-6FEF-7183-89CD-888A50AF4DE5}"/>
              </a:ext>
            </a:extLst>
          </p:cNvPr>
          <p:cNvSpPr>
            <a:spLocks noGrp="1"/>
          </p:cNvSpPr>
          <p:nvPr>
            <p:ph type="ctrTitle"/>
          </p:nvPr>
        </p:nvSpPr>
        <p:spPr>
          <a:xfrm>
            <a:off x="114796" y="1770781"/>
            <a:ext cx="6379194" cy="3486541"/>
          </a:xfrm>
        </p:spPr>
        <p:txBody>
          <a:bodyPr>
            <a:noAutofit/>
          </a:bodyPr>
          <a:lstStyle/>
          <a:p>
            <a:pPr algn="l">
              <a:lnSpc>
                <a:spcPts val="2200"/>
              </a:lnSpc>
            </a:pPr>
            <a:r>
              <a:rPr lang="en-GB" sz="2200" kern="100" dirty="0">
                <a:effectLst/>
                <a:latin typeface="Calibri" panose="020F0502020204030204" pitchFamily="34" charset="0"/>
                <a:ea typeface="Calibri" panose="020F0502020204030204" pitchFamily="34" charset="0"/>
              </a:rPr>
              <a:t>The Museum of the First </a:t>
            </a:r>
            <a:r>
              <a:rPr lang="en-GB" sz="2200" kern="100" dirty="0" err="1">
                <a:effectLst/>
                <a:latin typeface="Calibri" panose="020F0502020204030204" pitchFamily="34" charset="0"/>
                <a:ea typeface="Calibri" panose="020F0502020204030204" pitchFamily="34" charset="0"/>
              </a:rPr>
              <a:t>Piasts</a:t>
            </a:r>
            <a:r>
              <a:rPr lang="en-GB" sz="2200" kern="100" dirty="0">
                <a:effectLst/>
                <a:latin typeface="Calibri" panose="020F0502020204030204" pitchFamily="34" charset="0"/>
                <a:ea typeface="Calibri" panose="020F0502020204030204" pitchFamily="34" charset="0"/>
              </a:rPr>
              <a:t> in </a:t>
            </a:r>
            <a:r>
              <a:rPr lang="en-GB" sz="2200" kern="100" dirty="0" err="1">
                <a:effectLst/>
                <a:latin typeface="Calibri" panose="020F0502020204030204" pitchFamily="34" charset="0"/>
                <a:ea typeface="Calibri" panose="020F0502020204030204" pitchFamily="34" charset="0"/>
              </a:rPr>
              <a:t>Lednica</a:t>
            </a:r>
            <a:r>
              <a:rPr lang="en-GB" sz="2200" kern="100" dirty="0">
                <a:effectLst/>
                <a:latin typeface="Calibri" panose="020F0502020204030204" pitchFamily="34" charset="0"/>
                <a:ea typeface="Calibri" panose="020F0502020204030204" pitchFamily="34" charset="0"/>
              </a:rPr>
              <a:t> organises many events and integration workshops, including a cyclical event titled “Through the thresholds of folk culture” in the open-air museum in </a:t>
            </a:r>
            <a:r>
              <a:rPr lang="en-GB" sz="2200" kern="100" dirty="0" err="1">
                <a:effectLst/>
                <a:latin typeface="Calibri" panose="020F0502020204030204" pitchFamily="34" charset="0"/>
                <a:ea typeface="Calibri" panose="020F0502020204030204" pitchFamily="34" charset="0"/>
              </a:rPr>
              <a:t>Dziekanowice</a:t>
            </a:r>
            <a:r>
              <a:rPr lang="en-GB" sz="2200" kern="100" dirty="0">
                <a:latin typeface="Calibri" panose="020F0502020204030204" pitchFamily="34" charset="0"/>
                <a:ea typeface="Calibri" panose="020F0502020204030204" pitchFamily="34" charset="0"/>
              </a:rPr>
              <a:t>:</a:t>
            </a:r>
            <a:r>
              <a:rPr lang="en-GB" sz="2200" kern="100" dirty="0">
                <a:effectLst/>
                <a:latin typeface="Calibri" panose="020F0502020204030204" pitchFamily="34" charset="0"/>
                <a:ea typeface="Calibri" panose="020F0502020204030204" pitchFamily="34" charset="0"/>
              </a:rPr>
              <a:t> on this day, part of the open-air museum becomes an open place for </a:t>
            </a:r>
            <a:r>
              <a:rPr lang="en-GB" sz="2200" kern="100" dirty="0" err="1">
                <a:effectLst/>
                <a:latin typeface="Calibri" panose="020F0502020204030204" pitchFamily="34" charset="0"/>
                <a:ea typeface="Calibri" panose="020F0502020204030204" pitchFamily="34" charset="0"/>
              </a:rPr>
              <a:t>PwD</a:t>
            </a:r>
            <a:r>
              <a:rPr lang="en-GB" sz="2200" kern="100" dirty="0">
                <a:effectLst/>
                <a:latin typeface="Calibri" panose="020F0502020204030204" pitchFamily="34" charset="0"/>
                <a:ea typeface="Calibri" panose="020F0502020204030204" pitchFamily="34" charset="0"/>
              </a:rPr>
              <a:t> movement, trained educators conduct both tours and integration activities. One of the most important goals of the event is to make the museum a place accessible to the widest possible audience. Programme is based on the principles of social inclusion, addressed mainly to people struggling with movement and vision problems, and seniors </a:t>
            </a:r>
            <a:endParaRPr lang="en-GB" sz="2200" dirty="0">
              <a:latin typeface="+mn-lt"/>
            </a:endParaRPr>
          </a:p>
        </p:txBody>
      </p:sp>
      <p:pic>
        <p:nvPicPr>
          <p:cNvPr id="5" name="Kép 4">
            <a:extLst>
              <a:ext uri="{FF2B5EF4-FFF2-40B4-BE49-F238E27FC236}">
                <a16:creationId xmlns:a16="http://schemas.microsoft.com/office/drawing/2014/main" id="{FB844493-8960-7AFE-425B-F2EA5C8A2F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08B8F6D-FE82-48C7-E945-DA8765ED03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1901502-964B-3A59-1A11-3F1F51FCDE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9B5654D-F7A9-430A-BED0-197CC522823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5483ED5-D545-BE46-EEBE-D3A7177BC14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B44FF6E-D8BE-0874-803B-88C6A4427F4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FD5E4D8-033D-8533-9F94-FBB830F5D60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2906534-EBF4-B1BE-C03A-D146B983A6A8}"/>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latin typeface="+mn-lt"/>
              </a:rPr>
              <a:t>Good practices in accessible tourism in the project countries – Poland </a:t>
            </a:r>
            <a:endParaRPr lang="en-GB" dirty="0">
              <a:latin typeface="+mn-lt"/>
            </a:endParaRPr>
          </a:p>
        </p:txBody>
      </p:sp>
      <p:pic>
        <p:nvPicPr>
          <p:cNvPr id="11" name="Obraz 1">
            <a:extLst>
              <a:ext uri="{FF2B5EF4-FFF2-40B4-BE49-F238E27FC236}">
                <a16:creationId xmlns:a16="http://schemas.microsoft.com/office/drawing/2014/main" id="{CB3265AB-D899-4C04-F45C-B17E8BF801B8}"/>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6493990" y="2096071"/>
            <a:ext cx="5575300" cy="2944600"/>
          </a:xfrm>
          <a:prstGeom prst="rect">
            <a:avLst/>
          </a:prstGeom>
        </p:spPr>
      </p:pic>
      <p:sp>
        <p:nvSpPr>
          <p:cNvPr id="15" name="Szövegdoboz 14">
            <a:extLst>
              <a:ext uri="{FF2B5EF4-FFF2-40B4-BE49-F238E27FC236}">
                <a16:creationId xmlns:a16="http://schemas.microsoft.com/office/drawing/2014/main" id="{C1E0EB5D-8816-7AC9-CDCB-B13D31A1AC3D}"/>
              </a:ext>
            </a:extLst>
          </p:cNvPr>
          <p:cNvSpPr txBox="1"/>
          <p:nvPr/>
        </p:nvSpPr>
        <p:spPr>
          <a:xfrm>
            <a:off x="7181603" y="4956455"/>
            <a:ext cx="4064330" cy="369332"/>
          </a:xfrm>
          <a:prstGeom prst="rect">
            <a:avLst/>
          </a:prstGeom>
          <a:noFill/>
        </p:spPr>
        <p:txBody>
          <a:bodyPr wrap="square">
            <a:spAutoFit/>
          </a:bodyPr>
          <a:lstStyle/>
          <a:p>
            <a:r>
              <a:rPr lang="en-GB" sz="1800" kern="100" dirty="0">
                <a:effectLst/>
                <a:latin typeface="Calibri" panose="020F0502020204030204" pitchFamily="34" charset="0"/>
                <a:ea typeface="Calibri" panose="020F0502020204030204" pitchFamily="34" charset="0"/>
              </a:rPr>
              <a:t>Source: https://www.lednicamuzeum.pl </a:t>
            </a:r>
            <a:endParaRPr lang="hu-HU" dirty="0"/>
          </a:p>
        </p:txBody>
      </p:sp>
    </p:spTree>
    <p:extLst>
      <p:ext uri="{BB962C8B-B14F-4D97-AF65-F5344CB8AC3E}">
        <p14:creationId xmlns:p14="http://schemas.microsoft.com/office/powerpoint/2010/main" val="25092534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E3271-03A0-AE2F-04BE-183F7E05356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0DDD114-BAD8-1C14-388A-62A983975E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11CCD7-2F89-D1AB-6676-680473BD32F9}"/>
              </a:ext>
            </a:extLst>
          </p:cNvPr>
          <p:cNvSpPr>
            <a:spLocks noGrp="1"/>
          </p:cNvSpPr>
          <p:nvPr>
            <p:ph type="ctrTitle"/>
          </p:nvPr>
        </p:nvSpPr>
        <p:spPr>
          <a:xfrm>
            <a:off x="115954" y="1645220"/>
            <a:ext cx="6428684" cy="2836741"/>
          </a:xfrm>
        </p:spPr>
        <p:txBody>
          <a:bodyPr>
            <a:noAutofit/>
          </a:bodyPr>
          <a:lstStyle/>
          <a:p>
            <a:pPr algn="l"/>
            <a:r>
              <a:rPr lang="en-GB" sz="2400" kern="100" dirty="0">
                <a:effectLst/>
                <a:latin typeface="Calibri" panose="020F0502020204030204" pitchFamily="34" charset="0"/>
                <a:ea typeface="Calibri" panose="020F0502020204030204" pitchFamily="34" charset="0"/>
              </a:rPr>
              <a:t>Museum of the Archdiocese of Gniezno: a good practice addressed to deaf and hard of hearing people are tour guides, equipped with recordings in Polish sign language, regarding all the exhibits visited both in the museum, as well as the Gniezno Cathedral (coronation place of the first rulers of Poland, centre of the cult of Saint Adalbert)</a:t>
            </a:r>
            <a:endParaRPr lang="en-GB" sz="2400" dirty="0">
              <a:latin typeface="+mn-lt"/>
            </a:endParaRPr>
          </a:p>
        </p:txBody>
      </p:sp>
      <p:pic>
        <p:nvPicPr>
          <p:cNvPr id="5" name="Kép 4">
            <a:extLst>
              <a:ext uri="{FF2B5EF4-FFF2-40B4-BE49-F238E27FC236}">
                <a16:creationId xmlns:a16="http://schemas.microsoft.com/office/drawing/2014/main" id="{3102142B-4595-FFE8-3DB1-CA636B8EF9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7F4AFD2-ADA9-E62D-6274-E27C49B46E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AE6CFAD-0479-6D37-DDC2-E8033502DF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0B43D26-08DE-8744-581C-62555E6E1DE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50D7EAD-D13A-3F9F-CBA1-E1668F56226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4293B11-C7DF-AF7C-F2DA-1121FB214A1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B92D2BB-C9B7-00CE-EE99-62AA5730945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3884B91-004B-B269-1746-11514D820BDE}"/>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latin typeface="+mn-lt"/>
              </a:rPr>
              <a:t>Good practices in accessible tourism in the project countries – Poland </a:t>
            </a:r>
            <a:endParaRPr lang="en-GB" dirty="0">
              <a:latin typeface="+mn-lt"/>
            </a:endParaRPr>
          </a:p>
        </p:txBody>
      </p:sp>
      <p:pic>
        <p:nvPicPr>
          <p:cNvPr id="11" name="Obraz 1">
            <a:extLst>
              <a:ext uri="{FF2B5EF4-FFF2-40B4-BE49-F238E27FC236}">
                <a16:creationId xmlns:a16="http://schemas.microsoft.com/office/drawing/2014/main" id="{E94B3B99-42EE-D42F-D2B0-C586B784B07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bwMode="auto">
          <a:xfrm>
            <a:off x="6493759" y="2177826"/>
            <a:ext cx="2174075" cy="2304135"/>
          </a:xfrm>
          <a:prstGeom prst="rect">
            <a:avLst/>
          </a:prstGeom>
          <a:ln>
            <a:noFill/>
          </a:ln>
          <a:extLst>
            <a:ext uri="{53640926-AAD7-44D8-BBD7-CCE9431645EC}">
              <a14:shadowObscured xmlns:a14="http://schemas.microsoft.com/office/drawing/2010/main"/>
            </a:ext>
          </a:extLst>
        </p:spPr>
      </p:pic>
      <p:pic>
        <p:nvPicPr>
          <p:cNvPr id="14" name="Obraz 3">
            <a:extLst>
              <a:ext uri="{FF2B5EF4-FFF2-40B4-BE49-F238E27FC236}">
                <a16:creationId xmlns:a16="http://schemas.microsoft.com/office/drawing/2014/main" id="{16E0816F-1388-A5AB-4383-148AD22D4CC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667834" y="2200541"/>
            <a:ext cx="3291285" cy="2287747"/>
          </a:xfrm>
          <a:prstGeom prst="rect">
            <a:avLst/>
          </a:prstGeom>
        </p:spPr>
      </p:pic>
      <p:sp>
        <p:nvSpPr>
          <p:cNvPr id="16" name="Szövegdoboz 15">
            <a:extLst>
              <a:ext uri="{FF2B5EF4-FFF2-40B4-BE49-F238E27FC236}">
                <a16:creationId xmlns:a16="http://schemas.microsoft.com/office/drawing/2014/main" id="{AB050921-469B-BA81-8129-FB382F746AC6}"/>
              </a:ext>
            </a:extLst>
          </p:cNvPr>
          <p:cNvSpPr txBox="1"/>
          <p:nvPr/>
        </p:nvSpPr>
        <p:spPr>
          <a:xfrm>
            <a:off x="3292845" y="4198966"/>
            <a:ext cx="2965714" cy="1323439"/>
          </a:xfrm>
          <a:prstGeom prst="rect">
            <a:avLst/>
          </a:prstGeom>
          <a:noFill/>
        </p:spPr>
        <p:txBody>
          <a:bodyPr wrap="square">
            <a:spAutoFit/>
          </a:bodyPr>
          <a:lstStyle/>
          <a:p>
            <a:pPr algn="r"/>
            <a:r>
              <a:rPr lang="en-GB" sz="2000" kern="100" dirty="0">
                <a:effectLst/>
                <a:latin typeface="Calibri" panose="020F0502020204030204" pitchFamily="34" charset="0"/>
                <a:ea typeface="Calibri" panose="020F0502020204030204" pitchFamily="34" charset="0"/>
              </a:rPr>
              <a:t>A guide with PJM recordings in the Museum of the Archdiocese of Gniezno</a:t>
            </a:r>
            <a:endParaRPr lang="hu-HU" sz="2000" dirty="0"/>
          </a:p>
        </p:txBody>
      </p:sp>
      <p:sp>
        <p:nvSpPr>
          <p:cNvPr id="17" name="Szövegdoboz 16">
            <a:extLst>
              <a:ext uri="{FF2B5EF4-FFF2-40B4-BE49-F238E27FC236}">
                <a16:creationId xmlns:a16="http://schemas.microsoft.com/office/drawing/2014/main" id="{E3A0F3AA-84D3-DB4F-D43E-9A3C3ED08701}"/>
              </a:ext>
            </a:extLst>
          </p:cNvPr>
          <p:cNvSpPr txBox="1"/>
          <p:nvPr/>
        </p:nvSpPr>
        <p:spPr>
          <a:xfrm>
            <a:off x="8689196" y="4744813"/>
            <a:ext cx="2487669" cy="369332"/>
          </a:xfrm>
          <a:prstGeom prst="rect">
            <a:avLst/>
          </a:prstGeom>
          <a:noFill/>
        </p:spPr>
        <p:txBody>
          <a:bodyPr wrap="square">
            <a:spAutoFit/>
          </a:bodyPr>
          <a:lstStyle/>
          <a:p>
            <a:pPr algn="r"/>
            <a:r>
              <a:rPr lang="en-GB" kern="100" dirty="0">
                <a:latin typeface="Calibri" panose="020F0502020204030204" pitchFamily="34" charset="0"/>
                <a:ea typeface="Calibri" panose="020F0502020204030204" pitchFamily="34" charset="0"/>
                <a:cs typeface="Arial" panose="020B0604020202020204" pitchFamily="34" charset="0"/>
              </a:rPr>
              <a:t>P</a:t>
            </a:r>
            <a:r>
              <a:rPr lang="en-GB" sz="1800" kern="100" dirty="0">
                <a:effectLst/>
                <a:latin typeface="Calibri" panose="020F0502020204030204" pitchFamily="34" charset="0"/>
                <a:ea typeface="Calibri" panose="020F0502020204030204" pitchFamily="34" charset="0"/>
                <a:cs typeface="Arial" panose="020B0604020202020204" pitchFamily="34" charset="0"/>
              </a:rPr>
              <a:t>hotos by A. Zajadacz</a:t>
            </a:r>
            <a:endParaRPr lang="en-GB" dirty="0"/>
          </a:p>
        </p:txBody>
      </p:sp>
    </p:spTree>
    <p:extLst>
      <p:ext uri="{BB962C8B-B14F-4D97-AF65-F5344CB8AC3E}">
        <p14:creationId xmlns:p14="http://schemas.microsoft.com/office/powerpoint/2010/main" val="18719668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8D265-DC56-EDF9-01E4-6800A6524A8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5E0ACDE-07E8-EC44-3E36-6615862947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86343B2-C267-44E1-EE7A-5949501C3551}"/>
              </a:ext>
            </a:extLst>
          </p:cNvPr>
          <p:cNvSpPr>
            <a:spLocks noGrp="1"/>
          </p:cNvSpPr>
          <p:nvPr>
            <p:ph type="ctrTitle"/>
          </p:nvPr>
        </p:nvSpPr>
        <p:spPr>
          <a:xfrm>
            <a:off x="114796" y="1844639"/>
            <a:ext cx="7005195" cy="2840377"/>
          </a:xfrm>
        </p:spPr>
        <p:txBody>
          <a:bodyPr>
            <a:noAutofit/>
          </a:bodyPr>
          <a:lstStyle/>
          <a:p>
            <a:pPr algn="l">
              <a:lnSpc>
                <a:spcPts val="2300"/>
              </a:lnSpc>
            </a:pPr>
            <a:r>
              <a:rPr lang="en-GB" sz="2600" kern="100" dirty="0">
                <a:effectLst/>
                <a:latin typeface="Calibri" panose="020F0502020204030204" pitchFamily="34" charset="0"/>
                <a:ea typeface="Calibri" panose="020F0502020204030204" pitchFamily="34" charset="0"/>
                <a:cs typeface="Calibri" panose="020F0502020204030204" pitchFamily="34" charset="0"/>
              </a:rPr>
              <a:t>Spatial Orientation Park (2012) at a school for blind children (Special Educational Centre for Blind Children): mainly for children and teenagers, but also open to visitors during designated hours</a:t>
            </a:r>
            <a:br>
              <a:rPr lang="en-GB" sz="2600" kern="100" dirty="0">
                <a:effectLst/>
                <a:latin typeface="Calibri" panose="020F0502020204030204" pitchFamily="34" charset="0"/>
                <a:ea typeface="Calibri" panose="020F0502020204030204" pitchFamily="34" charset="0"/>
                <a:cs typeface="Calibri" panose="020F050202020403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Area of over 2.5 hectares, with, among others:</a:t>
            </a:r>
            <a:r>
              <a:rPr lang="en-GB" sz="2600" kern="100" dirty="0">
                <a:effectLst/>
                <a:latin typeface="Calibri" panose="020F0502020204030204" pitchFamily="34" charset="0"/>
                <a:ea typeface="Calibri" panose="020F0502020204030204" pitchFamily="34" charset="0"/>
                <a:cs typeface="Arial" panose="020B0604020202020204" pitchFamily="34" charset="0"/>
              </a:rPr>
              <a:t> </a:t>
            </a:r>
            <a:r>
              <a:rPr lang="en-GB" sz="2600" kern="100" dirty="0">
                <a:effectLst/>
                <a:latin typeface="Calibri" panose="020F0502020204030204" pitchFamily="34" charset="0"/>
                <a:ea typeface="Calibri" panose="020F0502020204030204" pitchFamily="34" charset="0"/>
                <a:cs typeface="Calibri" panose="020F0502020204030204" pitchFamily="34" charset="0"/>
              </a:rPr>
              <a:t>vegetable garden, recreation area, specially designed toys and teaching aids.</a:t>
            </a:r>
            <a:r>
              <a:rPr lang="en-GB" sz="2600" kern="100" dirty="0">
                <a:effectLst/>
                <a:latin typeface="Calibri" panose="020F0502020204030204" pitchFamily="34" charset="0"/>
                <a:ea typeface="Calibri" panose="020F0502020204030204" pitchFamily="34" charset="0"/>
                <a:cs typeface="Arial" panose="020B0604020202020204" pitchFamily="34" charset="0"/>
              </a:rPr>
              <a:t> </a:t>
            </a:r>
            <a:r>
              <a:rPr lang="en-GB" sz="2600" kern="100" dirty="0">
                <a:effectLst/>
                <a:latin typeface="Calibri" panose="020F0502020204030204" pitchFamily="34" charset="0"/>
                <a:ea typeface="Calibri" panose="020F0502020204030204" pitchFamily="34" charset="0"/>
                <a:cs typeface="Calibri" panose="020F0502020204030204" pitchFamily="34" charset="0"/>
              </a:rPr>
              <a:t>A safe space, designed with the participation of blind people, with</a:t>
            </a:r>
            <a:r>
              <a:rPr lang="en-GB" sz="2600" kern="100" dirty="0">
                <a:effectLst/>
                <a:latin typeface="Calibri" panose="020F0502020204030204" pitchFamily="34" charset="0"/>
                <a:ea typeface="Calibri" panose="020F0502020204030204" pitchFamily="34" charset="0"/>
                <a:cs typeface="Arial" panose="020B0604020202020204" pitchFamily="34" charset="0"/>
              </a:rPr>
              <a:t> </a:t>
            </a:r>
            <a:r>
              <a:rPr lang="en-GB" sz="2600" kern="100" dirty="0">
                <a:effectLst/>
                <a:latin typeface="Calibri" panose="020F0502020204030204" pitchFamily="34" charset="0"/>
                <a:ea typeface="Calibri" panose="020F0502020204030204" pitchFamily="34" charset="0"/>
                <a:cs typeface="Calibri" panose="020F0502020204030204" pitchFamily="34" charset="0"/>
              </a:rPr>
              <a:t>staff to help</a:t>
            </a:r>
            <a:endParaRPr lang="en-GB" sz="2600" dirty="0">
              <a:latin typeface="+mn-lt"/>
            </a:endParaRPr>
          </a:p>
        </p:txBody>
      </p:sp>
      <p:pic>
        <p:nvPicPr>
          <p:cNvPr id="5" name="Kép 4">
            <a:extLst>
              <a:ext uri="{FF2B5EF4-FFF2-40B4-BE49-F238E27FC236}">
                <a16:creationId xmlns:a16="http://schemas.microsoft.com/office/drawing/2014/main" id="{F6308BAD-06A7-90ED-5CE3-6AAC685961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55119A3-5FA2-6729-871C-CDC632C5B7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8656CFE-E21E-6758-4948-8008A6B944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5292F81-F140-9878-67D4-0EFF01A3C7A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95A1D2F-D66F-41B4-5F96-4CED5955251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1479536-12F5-9D9A-339F-DC49B45BF69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980D4AD-32D7-4D24-5B26-2CAE29463EE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FD6BF9D-2B16-0534-BA36-4091E1BB1A73}"/>
              </a:ext>
            </a:extLst>
          </p:cNvPr>
          <p:cNvSpPr txBox="1">
            <a:spLocks/>
          </p:cNvSpPr>
          <p:nvPr/>
        </p:nvSpPr>
        <p:spPr>
          <a:xfrm>
            <a:off x="118753" y="1200351"/>
            <a:ext cx="11958451" cy="5215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200" b="1" dirty="0">
                <a:latin typeface="+mn-lt"/>
              </a:rPr>
              <a:t>Good practices in accessible tourism in the project countries – Poland </a:t>
            </a:r>
            <a:endParaRPr lang="en-GB" sz="3200" dirty="0">
              <a:latin typeface="+mn-lt"/>
            </a:endParaRPr>
          </a:p>
        </p:txBody>
      </p:sp>
      <p:pic>
        <p:nvPicPr>
          <p:cNvPr id="15" name="Kép 14">
            <a:extLst>
              <a:ext uri="{FF2B5EF4-FFF2-40B4-BE49-F238E27FC236}">
                <a16:creationId xmlns:a16="http://schemas.microsoft.com/office/drawing/2014/main" id="{50007FDE-BD67-9E78-0B98-388CFA7100DE}"/>
              </a:ext>
            </a:extLst>
          </p:cNvPr>
          <p:cNvPicPr>
            <a:picLocks noChangeAspect="1"/>
          </p:cNvPicPr>
          <p:nvPr/>
        </p:nvPicPr>
        <p:blipFill>
          <a:blip r:embed="rId10"/>
          <a:stretch>
            <a:fillRect/>
          </a:stretch>
        </p:blipFill>
        <p:spPr>
          <a:xfrm>
            <a:off x="7384884" y="1721939"/>
            <a:ext cx="4504235" cy="3275807"/>
          </a:xfrm>
          <a:prstGeom prst="rect">
            <a:avLst/>
          </a:prstGeom>
        </p:spPr>
      </p:pic>
      <p:sp>
        <p:nvSpPr>
          <p:cNvPr id="17" name="Szövegdoboz 16">
            <a:extLst>
              <a:ext uri="{FF2B5EF4-FFF2-40B4-BE49-F238E27FC236}">
                <a16:creationId xmlns:a16="http://schemas.microsoft.com/office/drawing/2014/main" id="{8FDD0ECA-4C27-1257-BAB8-2D630062C9F1}"/>
              </a:ext>
            </a:extLst>
          </p:cNvPr>
          <p:cNvSpPr txBox="1"/>
          <p:nvPr/>
        </p:nvSpPr>
        <p:spPr>
          <a:xfrm>
            <a:off x="1353621" y="4801892"/>
            <a:ext cx="6159356" cy="338554"/>
          </a:xfrm>
          <a:prstGeom prst="rect">
            <a:avLst/>
          </a:prstGeom>
          <a:noFill/>
        </p:spPr>
        <p:txBody>
          <a:bodyPr wrap="square">
            <a:spAutoFit/>
          </a:bodyPr>
          <a:lstStyle/>
          <a:p>
            <a:r>
              <a:rPr lang="hu-HU" sz="1600" dirty="0"/>
              <a:t>https://ppbw.pl/en/opening-of-the-spatial-orientation-park-in-owinska/</a:t>
            </a:r>
          </a:p>
        </p:txBody>
      </p:sp>
    </p:spTree>
    <p:extLst>
      <p:ext uri="{BB962C8B-B14F-4D97-AF65-F5344CB8AC3E}">
        <p14:creationId xmlns:p14="http://schemas.microsoft.com/office/powerpoint/2010/main" val="35093257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8D265-DC56-EDF9-01E4-6800A6524A8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5E0ACDE-07E8-EC44-3E36-6615862947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86343B2-C267-44E1-EE7A-5949501C3551}"/>
              </a:ext>
            </a:extLst>
          </p:cNvPr>
          <p:cNvSpPr>
            <a:spLocks noGrp="1"/>
          </p:cNvSpPr>
          <p:nvPr>
            <p:ph type="ctrTitle"/>
          </p:nvPr>
        </p:nvSpPr>
        <p:spPr>
          <a:xfrm>
            <a:off x="118753" y="1933836"/>
            <a:ext cx="12077204" cy="3495906"/>
          </a:xfrm>
        </p:spPr>
        <p:txBody>
          <a:bodyPr>
            <a:noAutofit/>
          </a:bodyPr>
          <a:lstStyle/>
          <a:p>
            <a:pPr algn="l">
              <a:lnSpc>
                <a:spcPts val="2700"/>
              </a:lnSpc>
            </a:pPr>
            <a:r>
              <a:rPr lang="en-GB" sz="2600" kern="100" dirty="0">
                <a:effectLst/>
                <a:latin typeface="Calibri" panose="020F0502020204030204" pitchFamily="34" charset="0"/>
                <a:ea typeface="Calibri" panose="020F0502020204030204" pitchFamily="34" charset="0"/>
              </a:rPr>
              <a:t>Elements that facilitate orientation in space: a clear layout of paths – wide gravel paths, narrow dirt paths with raised edges;</a:t>
            </a:r>
            <a:r>
              <a:rPr lang="en-GB" sz="2600" kern="100" dirty="0">
                <a:effectLst/>
                <a:latin typeface="Calibri" panose="020F0502020204030204" pitchFamily="34" charset="0"/>
                <a:ea typeface="Calibri" panose="020F0502020204030204" pitchFamily="34" charset="0"/>
                <a:cs typeface="Arial" panose="020B0604020202020204" pitchFamily="34" charset="0"/>
              </a:rPr>
              <a:t> </a:t>
            </a:r>
            <a:r>
              <a:rPr lang="en-GB" sz="2600" kern="100" dirty="0">
                <a:effectLst/>
                <a:latin typeface="Calibri" panose="020F0502020204030204" pitchFamily="34" charset="0"/>
                <a:ea typeface="Calibri" panose="020F0502020204030204" pitchFamily="34" charset="0"/>
              </a:rPr>
              <a:t>different texture of the path surfaces;</a:t>
            </a:r>
            <a:r>
              <a:rPr lang="en-GB" sz="2600" kern="100" dirty="0">
                <a:effectLst/>
                <a:latin typeface="Calibri" panose="020F0502020204030204" pitchFamily="34" charset="0"/>
                <a:ea typeface="Calibri" panose="020F0502020204030204" pitchFamily="34" charset="0"/>
                <a:cs typeface="Arial" panose="020B0604020202020204" pitchFamily="34" charset="0"/>
              </a:rPr>
              <a:t> </a:t>
            </a:r>
            <a:r>
              <a:rPr lang="en-GB" sz="2600" kern="100" dirty="0">
                <a:effectLst/>
                <a:latin typeface="Calibri" panose="020F0502020204030204" pitchFamily="34" charset="0"/>
                <a:ea typeface="Calibri" panose="020F0502020204030204" pitchFamily="34" charset="0"/>
              </a:rPr>
              <a:t>a playground for games and cycling surrounded by a guide for a wooden cart;</a:t>
            </a:r>
            <a:r>
              <a:rPr lang="en-GB" sz="2600" kern="100" dirty="0">
                <a:effectLst/>
                <a:latin typeface="Calibri" panose="020F0502020204030204" pitchFamily="34" charset="0"/>
                <a:ea typeface="Calibri" panose="020F0502020204030204" pitchFamily="34" charset="0"/>
                <a:cs typeface="Arial" panose="020B0604020202020204" pitchFamily="34" charset="0"/>
              </a:rPr>
              <a:t> </a:t>
            </a:r>
            <a:r>
              <a:rPr lang="en-GB" sz="2600" kern="100" dirty="0">
                <a:effectLst/>
                <a:latin typeface="Calibri" panose="020F0502020204030204" pitchFamily="34" charset="0"/>
                <a:ea typeface="Calibri" panose="020F0502020204030204" pitchFamily="34" charset="0"/>
              </a:rPr>
              <a:t>green zones with flower beds; tips from other people – there is security in the garden, helpful if blind people visit it on their own, and blind people can work together with the gardener; sounds occurring naturally in the landscape: the sound of water, the creaking of gravel, acoustic devices: stairs playing, sound amplifying cables; benches, tables; curbs (as guides); balustrades; the terrain is flat, does not require ramps; characteristic points that facilitate orientation in space – brick houses, a zoo, a gazebo, sculptures, taps with figurines of various animals </a:t>
            </a:r>
            <a:endParaRPr lang="en-GB" sz="2600" dirty="0">
              <a:latin typeface="+mn-lt"/>
            </a:endParaRPr>
          </a:p>
        </p:txBody>
      </p:sp>
      <p:pic>
        <p:nvPicPr>
          <p:cNvPr id="5" name="Kép 4">
            <a:extLst>
              <a:ext uri="{FF2B5EF4-FFF2-40B4-BE49-F238E27FC236}">
                <a16:creationId xmlns:a16="http://schemas.microsoft.com/office/drawing/2014/main" id="{F6308BAD-06A7-90ED-5CE3-6AAC685961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55119A3-5FA2-6729-871C-CDC632C5B7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8656CFE-E21E-6758-4948-8008A6B944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5292F81-F140-9878-67D4-0EFF01A3C7A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95A1D2F-D66F-41B4-5F96-4CED5955251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1479536-12F5-9D9A-339F-DC49B45BF69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980D4AD-32D7-4D24-5B26-2CAE29463EE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FD6BF9D-2B16-0534-BA36-4091E1BB1A73}"/>
              </a:ext>
            </a:extLst>
          </p:cNvPr>
          <p:cNvSpPr txBox="1">
            <a:spLocks/>
          </p:cNvSpPr>
          <p:nvPr/>
        </p:nvSpPr>
        <p:spPr>
          <a:xfrm>
            <a:off x="118753" y="1200351"/>
            <a:ext cx="11958451" cy="5215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200" b="1" dirty="0">
                <a:latin typeface="+mn-lt"/>
              </a:rPr>
              <a:t>Good practices in accessible tourism in the project countries – Poland </a:t>
            </a:r>
            <a:endParaRPr lang="en-GB" sz="3200" dirty="0">
              <a:latin typeface="+mn-lt"/>
            </a:endParaRPr>
          </a:p>
        </p:txBody>
      </p:sp>
    </p:spTree>
    <p:extLst>
      <p:ext uri="{BB962C8B-B14F-4D97-AF65-F5344CB8AC3E}">
        <p14:creationId xmlns:p14="http://schemas.microsoft.com/office/powerpoint/2010/main" val="35590214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92EAB-0E8D-006A-5EF1-03BF96549BC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DEA074-7AC5-1039-D1B5-3E47DF8E48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0747A81-0B32-D8DE-8C63-F13A885E3DF6}"/>
              </a:ext>
            </a:extLst>
          </p:cNvPr>
          <p:cNvSpPr>
            <a:spLocks noGrp="1"/>
          </p:cNvSpPr>
          <p:nvPr>
            <p:ph type="ctrTitle"/>
          </p:nvPr>
        </p:nvSpPr>
        <p:spPr>
          <a:xfrm>
            <a:off x="9395178" y="1966965"/>
            <a:ext cx="2563274" cy="2594761"/>
          </a:xfrm>
        </p:spPr>
        <p:txBody>
          <a:bodyPr>
            <a:normAutofit/>
          </a:bodyPr>
          <a:lstStyle/>
          <a:p>
            <a:pPr algn="l"/>
            <a:r>
              <a:rPr lang="en-GB" sz="2400" kern="100" dirty="0">
                <a:effectLst/>
                <a:latin typeface="Calibri" panose="020F0502020204030204" pitchFamily="34" charset="0"/>
                <a:ea typeface="Calibri" panose="020F0502020204030204" pitchFamily="34" charset="0"/>
              </a:rPr>
              <a:t>Spatial Orientation Park in </a:t>
            </a:r>
            <a:r>
              <a:rPr lang="en-GB" sz="2400" kern="100" dirty="0" err="1">
                <a:effectLst/>
                <a:latin typeface="Calibri" panose="020F0502020204030204" pitchFamily="34" charset="0"/>
                <a:ea typeface="Calibri" panose="020F0502020204030204" pitchFamily="34" charset="0"/>
              </a:rPr>
              <a:t>Owińska</a:t>
            </a:r>
            <a:r>
              <a:rPr lang="en-GB" sz="2400" kern="100" dirty="0">
                <a:effectLst/>
                <a:latin typeface="Calibri" panose="020F0502020204030204" pitchFamily="34" charset="0"/>
                <a:ea typeface="Calibri" panose="020F0502020204030204" pitchFamily="34" charset="0"/>
              </a:rPr>
              <a:t> – clear layout of paths; signs with descriptions of plants in Braille</a:t>
            </a:r>
            <a:endParaRPr lang="en-GB" sz="2400" dirty="0">
              <a:latin typeface="+mn-lt"/>
            </a:endParaRPr>
          </a:p>
        </p:txBody>
      </p:sp>
      <p:pic>
        <p:nvPicPr>
          <p:cNvPr id="5" name="Kép 4">
            <a:extLst>
              <a:ext uri="{FF2B5EF4-FFF2-40B4-BE49-F238E27FC236}">
                <a16:creationId xmlns:a16="http://schemas.microsoft.com/office/drawing/2014/main" id="{E1E0A89A-D856-5FD4-9EB8-2136EBA94D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BA29F6F-26B1-043D-7B56-1BEA0C2F84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8606FA0-D78D-1337-C3B6-BBF1560BCC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1DD9B38-3CCC-7998-7CBE-7AEB460FC5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91CB166-0BEF-DB7E-D917-2AA46062D29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C1BB6A0-3090-415E-C85F-7A4BD480FD2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A5DB47C-9A59-EACA-28FE-5CEEA01C79E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34C801D-7BD4-E29C-B9C0-5A690B265C0A}"/>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latin typeface="+mn-lt"/>
              </a:rPr>
              <a:t>Good practices in accessible tourism in the project countries – Poland </a:t>
            </a:r>
            <a:endParaRPr lang="en-GB" dirty="0">
              <a:latin typeface="+mn-lt"/>
            </a:endParaRPr>
          </a:p>
        </p:txBody>
      </p:sp>
      <p:pic>
        <p:nvPicPr>
          <p:cNvPr id="11" name="Obraz 3">
            <a:extLst>
              <a:ext uri="{FF2B5EF4-FFF2-40B4-BE49-F238E27FC236}">
                <a16:creationId xmlns:a16="http://schemas.microsoft.com/office/drawing/2014/main" id="{6989686C-E7E8-AF50-2F27-411409BDD95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bwMode="auto">
          <a:xfrm>
            <a:off x="946066" y="1826829"/>
            <a:ext cx="3995925" cy="2970802"/>
          </a:xfrm>
          <a:prstGeom prst="rect">
            <a:avLst/>
          </a:prstGeom>
          <a:noFill/>
          <a:ln>
            <a:noFill/>
          </a:ln>
        </p:spPr>
      </p:pic>
      <p:pic>
        <p:nvPicPr>
          <p:cNvPr id="14" name="Obraz 1">
            <a:extLst>
              <a:ext uri="{FF2B5EF4-FFF2-40B4-BE49-F238E27FC236}">
                <a16:creationId xmlns:a16="http://schemas.microsoft.com/office/drawing/2014/main" id="{E00B7E57-1C10-FCC0-FD68-CD40B201823D}"/>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23677" y="1826828"/>
            <a:ext cx="4342662" cy="2970801"/>
          </a:xfrm>
          <a:prstGeom prst="rect">
            <a:avLst/>
          </a:prstGeom>
          <a:noFill/>
          <a:ln>
            <a:noFill/>
          </a:ln>
        </p:spPr>
      </p:pic>
      <p:sp>
        <p:nvSpPr>
          <p:cNvPr id="15" name="Szövegdoboz 14">
            <a:extLst>
              <a:ext uri="{FF2B5EF4-FFF2-40B4-BE49-F238E27FC236}">
                <a16:creationId xmlns:a16="http://schemas.microsoft.com/office/drawing/2014/main" id="{B12E47BB-C803-BD16-F0CE-870FC94A9B29}"/>
              </a:ext>
            </a:extLst>
          </p:cNvPr>
          <p:cNvSpPr txBox="1"/>
          <p:nvPr/>
        </p:nvSpPr>
        <p:spPr>
          <a:xfrm>
            <a:off x="8932171" y="4851805"/>
            <a:ext cx="2487669" cy="369332"/>
          </a:xfrm>
          <a:prstGeom prst="rect">
            <a:avLst/>
          </a:prstGeom>
          <a:noFill/>
        </p:spPr>
        <p:txBody>
          <a:bodyPr wrap="square">
            <a:spAutoFit/>
          </a:bodyPr>
          <a:lstStyle/>
          <a:p>
            <a:pPr algn="r"/>
            <a:r>
              <a:rPr lang="en-GB" kern="100" dirty="0">
                <a:latin typeface="Calibri" panose="020F0502020204030204" pitchFamily="34" charset="0"/>
                <a:ea typeface="Calibri" panose="020F0502020204030204" pitchFamily="34" charset="0"/>
                <a:cs typeface="Arial" panose="020B0604020202020204" pitchFamily="34" charset="0"/>
              </a:rPr>
              <a:t>P</a:t>
            </a:r>
            <a:r>
              <a:rPr lang="en-GB" sz="1800" kern="100" dirty="0">
                <a:effectLst/>
                <a:latin typeface="Calibri" panose="020F0502020204030204" pitchFamily="34" charset="0"/>
                <a:ea typeface="Calibri" panose="020F0502020204030204" pitchFamily="34" charset="0"/>
                <a:cs typeface="Arial" panose="020B0604020202020204" pitchFamily="34" charset="0"/>
              </a:rPr>
              <a:t>hotos by A. Zajadacz</a:t>
            </a:r>
            <a:endParaRPr lang="en-GB" dirty="0"/>
          </a:p>
        </p:txBody>
      </p:sp>
    </p:spTree>
    <p:extLst>
      <p:ext uri="{BB962C8B-B14F-4D97-AF65-F5344CB8AC3E}">
        <p14:creationId xmlns:p14="http://schemas.microsoft.com/office/powerpoint/2010/main" val="33595123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E6BFD-5BC7-B78F-6F28-4678ABF113E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84BFF30-9A16-CBB6-311B-53A43AA506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110DF4D-024C-8D6F-1019-ED52A4CDC2D5}"/>
              </a:ext>
            </a:extLst>
          </p:cNvPr>
          <p:cNvSpPr>
            <a:spLocks noGrp="1"/>
          </p:cNvSpPr>
          <p:nvPr>
            <p:ph type="ctrTitle"/>
          </p:nvPr>
        </p:nvSpPr>
        <p:spPr>
          <a:xfrm>
            <a:off x="153276" y="4212392"/>
            <a:ext cx="11683608" cy="1081017"/>
          </a:xfrm>
        </p:spPr>
        <p:txBody>
          <a:bodyPr>
            <a:normAutofit/>
          </a:bodyPr>
          <a:lstStyle/>
          <a:p>
            <a:pPr algn="l"/>
            <a:r>
              <a:rPr lang="en-GB" sz="2400" kern="100" dirty="0">
                <a:effectLst/>
                <a:latin typeface="Calibri" panose="020F0502020204030204" pitchFamily="34" charset="0"/>
                <a:ea typeface="Calibri" panose="020F0502020204030204" pitchFamily="34" charset="0"/>
              </a:rPr>
              <a:t>Spatial Orientation Park in </a:t>
            </a:r>
            <a:r>
              <a:rPr lang="en-GB" sz="2400" kern="100" dirty="0" err="1">
                <a:effectLst/>
                <a:latin typeface="Calibri" panose="020F0502020204030204" pitchFamily="34" charset="0"/>
                <a:ea typeface="Calibri" panose="020F0502020204030204" pitchFamily="34" charset="0"/>
              </a:rPr>
              <a:t>Owińska</a:t>
            </a:r>
            <a:r>
              <a:rPr lang="en-GB" sz="2400" kern="100" dirty="0">
                <a:effectLst/>
                <a:latin typeface="Calibri" panose="020F0502020204030204" pitchFamily="34" charset="0"/>
                <a:ea typeface="Calibri" panose="020F0502020204030204" pitchFamily="34" charset="0"/>
              </a:rPr>
              <a:t> – different surface textures of paths; diversity – shapes perceptible by touch; a playground for games and cycling surrounded by a guide for a wooden cart</a:t>
            </a:r>
            <a:endParaRPr lang="en-GB" sz="2400" dirty="0">
              <a:latin typeface="+mn-lt"/>
            </a:endParaRPr>
          </a:p>
        </p:txBody>
      </p:sp>
      <p:pic>
        <p:nvPicPr>
          <p:cNvPr id="5" name="Kép 4">
            <a:extLst>
              <a:ext uri="{FF2B5EF4-FFF2-40B4-BE49-F238E27FC236}">
                <a16:creationId xmlns:a16="http://schemas.microsoft.com/office/drawing/2014/main" id="{AD16BC7D-77B0-BF00-BE6F-C57731C351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16B33F7-657A-39DB-324B-470E21BD97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4B250E4-3E1F-B3A7-DBEC-7947BACDCA7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90B0EB0-2652-5280-2B40-207F306A7F4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2DA075D-C23A-EDE4-2578-E7D7C099432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CB6EEDC-CA5C-FDDB-4818-E59527444B6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EE855F4-D03A-1ED2-F1A9-F361944CDF9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77DE623-7A2B-0008-3750-A2CD137A4798}"/>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latin typeface="+mn-lt"/>
              </a:rPr>
              <a:t>Good practices in accessible tourism in the project countries – Poland </a:t>
            </a:r>
            <a:endParaRPr lang="en-GB" dirty="0">
              <a:latin typeface="+mn-lt"/>
            </a:endParaRPr>
          </a:p>
        </p:txBody>
      </p:sp>
      <p:pic>
        <p:nvPicPr>
          <p:cNvPr id="11" name="Obraz 1">
            <a:extLst>
              <a:ext uri="{FF2B5EF4-FFF2-40B4-BE49-F238E27FC236}">
                <a16:creationId xmlns:a16="http://schemas.microsoft.com/office/drawing/2014/main" id="{BD17F232-F37A-28AC-7909-797703D99A7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09479" y="1693068"/>
            <a:ext cx="9304537" cy="2501517"/>
          </a:xfrm>
          <a:prstGeom prst="rect">
            <a:avLst/>
          </a:prstGeom>
        </p:spPr>
      </p:pic>
      <p:sp>
        <p:nvSpPr>
          <p:cNvPr id="14" name="Szövegdoboz 13">
            <a:extLst>
              <a:ext uri="{FF2B5EF4-FFF2-40B4-BE49-F238E27FC236}">
                <a16:creationId xmlns:a16="http://schemas.microsoft.com/office/drawing/2014/main" id="{E65EA2D2-E196-DFDD-2973-A605CA28A43D}"/>
              </a:ext>
            </a:extLst>
          </p:cNvPr>
          <p:cNvSpPr txBox="1"/>
          <p:nvPr/>
        </p:nvSpPr>
        <p:spPr>
          <a:xfrm>
            <a:off x="9714016" y="3244334"/>
            <a:ext cx="2278087" cy="369332"/>
          </a:xfrm>
          <a:prstGeom prst="rect">
            <a:avLst/>
          </a:prstGeom>
          <a:noFill/>
        </p:spPr>
        <p:txBody>
          <a:bodyPr wrap="square">
            <a:spAutoFit/>
          </a:bodyPr>
          <a:lstStyle/>
          <a:p>
            <a:r>
              <a:rPr lang="en-GB" kern="100" dirty="0">
                <a:latin typeface="Calibri" panose="020F0502020204030204" pitchFamily="34" charset="0"/>
                <a:ea typeface="Calibri" panose="020F0502020204030204" pitchFamily="34" charset="0"/>
                <a:cs typeface="Arial" panose="020B0604020202020204" pitchFamily="34" charset="0"/>
              </a:rPr>
              <a:t>P</a:t>
            </a:r>
            <a:r>
              <a:rPr lang="en-GB" sz="1800" kern="100" dirty="0">
                <a:effectLst/>
                <a:latin typeface="Calibri" panose="020F0502020204030204" pitchFamily="34" charset="0"/>
                <a:ea typeface="Calibri" panose="020F0502020204030204" pitchFamily="34" charset="0"/>
                <a:cs typeface="Arial" panose="020B0604020202020204" pitchFamily="34" charset="0"/>
              </a:rPr>
              <a:t>hotos by A. Zajadacz</a:t>
            </a:r>
            <a:endParaRPr lang="en-GB" dirty="0"/>
          </a:p>
        </p:txBody>
      </p:sp>
    </p:spTree>
    <p:extLst>
      <p:ext uri="{BB962C8B-B14F-4D97-AF65-F5344CB8AC3E}">
        <p14:creationId xmlns:p14="http://schemas.microsoft.com/office/powerpoint/2010/main" val="3807967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2A977-7F2F-A9E6-B21A-34D3459EB2D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F016C06-D9FC-463D-2136-78EFC55610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2A3FE4A-F9FB-BC4B-0FEE-78FD93D8FA11}"/>
              </a:ext>
            </a:extLst>
          </p:cNvPr>
          <p:cNvSpPr>
            <a:spLocks noGrp="1"/>
          </p:cNvSpPr>
          <p:nvPr>
            <p:ph type="ctrTitle"/>
          </p:nvPr>
        </p:nvSpPr>
        <p:spPr>
          <a:xfrm>
            <a:off x="2177205" y="3974796"/>
            <a:ext cx="3210985" cy="464718"/>
          </a:xfrm>
        </p:spPr>
        <p:txBody>
          <a:bodyPr>
            <a:noAutofit/>
          </a:bodyPr>
          <a:lstStyle/>
          <a:p>
            <a:pPr algn="r"/>
            <a:r>
              <a:rPr lang="en-GB" sz="1600" dirty="0">
                <a:latin typeface="+mn-lt"/>
              </a:rPr>
              <a:t>https://www.awosano.de/gruppen/handicapped-reisen.html</a:t>
            </a:r>
          </a:p>
        </p:txBody>
      </p:sp>
      <p:pic>
        <p:nvPicPr>
          <p:cNvPr id="5" name="Kép 4">
            <a:extLst>
              <a:ext uri="{FF2B5EF4-FFF2-40B4-BE49-F238E27FC236}">
                <a16:creationId xmlns:a16="http://schemas.microsoft.com/office/drawing/2014/main" id="{F0F6125B-2025-35D9-BB6E-7A5AD11197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23C3C4B-8065-172B-F7C1-1E1840D50F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9F7DB48-5DB4-E741-5DC3-66E0C69EEAC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43C5214-092D-AE20-F991-4427B6D2F03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854470A-0184-0A4B-C772-D2613234C4E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1746AF6-EB3E-3236-977E-361CCFF64CB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FFB696-231F-DAEC-30B2-5574F8FDFBE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FC73C88-6C1E-4BBB-2876-7E5BA734BA18}"/>
              </a:ext>
            </a:extLst>
          </p:cNvPr>
          <p:cNvSpPr txBox="1">
            <a:spLocks/>
          </p:cNvSpPr>
          <p:nvPr/>
        </p:nvSpPr>
        <p:spPr>
          <a:xfrm>
            <a:off x="466963" y="1197757"/>
            <a:ext cx="3986283" cy="255748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at international level – Awo Sano GmbH, Germany</a:t>
            </a:r>
            <a:endParaRPr lang="en-GB" dirty="0">
              <a:latin typeface="+mn-lt"/>
            </a:endParaRPr>
          </a:p>
        </p:txBody>
      </p:sp>
      <p:pic>
        <p:nvPicPr>
          <p:cNvPr id="14" name="Kép 13" descr="A képen kültéri, tó, víz, személy látható&#10;&#10;Automatikusan generált leírás">
            <a:extLst>
              <a:ext uri="{FF2B5EF4-FFF2-40B4-BE49-F238E27FC236}">
                <a16:creationId xmlns:a16="http://schemas.microsoft.com/office/drawing/2014/main" id="{C2F2B108-69DC-7F2A-AF32-59EAE2B3EAA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876234" y="1524000"/>
            <a:ext cx="7139978" cy="2231243"/>
          </a:xfrm>
          <a:prstGeom prst="rect">
            <a:avLst/>
          </a:prstGeom>
        </p:spPr>
      </p:pic>
      <p:pic>
        <p:nvPicPr>
          <p:cNvPr id="17" name="Kép 16">
            <a:extLst>
              <a:ext uri="{FF2B5EF4-FFF2-40B4-BE49-F238E27FC236}">
                <a16:creationId xmlns:a16="http://schemas.microsoft.com/office/drawing/2014/main" id="{74A4F55C-0718-20C3-119C-30D7B43D887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614169" y="3752724"/>
            <a:ext cx="5805671" cy="1305938"/>
          </a:xfrm>
          <a:prstGeom prst="rect">
            <a:avLst/>
          </a:prstGeom>
        </p:spPr>
      </p:pic>
    </p:spTree>
    <p:extLst>
      <p:ext uri="{BB962C8B-B14F-4D97-AF65-F5344CB8AC3E}">
        <p14:creationId xmlns:p14="http://schemas.microsoft.com/office/powerpoint/2010/main" val="29594298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54AB0-F9A8-A416-33AA-CD3313F50A1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97189A8-C416-79BD-4785-2A1A7548BE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7DE7E08-6A44-98C3-2A0C-2E9F87BF38C4}"/>
              </a:ext>
            </a:extLst>
          </p:cNvPr>
          <p:cNvSpPr>
            <a:spLocks noGrp="1"/>
          </p:cNvSpPr>
          <p:nvPr>
            <p:ph type="ctrTitle"/>
          </p:nvPr>
        </p:nvSpPr>
        <p:spPr>
          <a:xfrm>
            <a:off x="32893" y="1473675"/>
            <a:ext cx="7557132" cy="3666405"/>
          </a:xfrm>
        </p:spPr>
        <p:txBody>
          <a:bodyPr>
            <a:noAutofit/>
          </a:bodyPr>
          <a:lstStyle/>
          <a:p>
            <a:pPr algn="l">
              <a:lnSpc>
                <a:spcPts val="2300"/>
              </a:lnSpc>
            </a:pPr>
            <a:r>
              <a:rPr lang="en-GB" sz="2200" kern="100" dirty="0">
                <a:effectLst/>
                <a:latin typeface="Calibri" panose="020F0502020204030204" pitchFamily="34" charset="0"/>
                <a:ea typeface="Calibri" panose="020F0502020204030204" pitchFamily="34" charset="0"/>
              </a:rPr>
              <a:t>Tools for educating blind and visually impaired people in the Spatial Orientation Park in </a:t>
            </a:r>
            <a:r>
              <a:rPr lang="en-GB" sz="2200" kern="100" dirty="0" err="1">
                <a:effectLst/>
                <a:latin typeface="Calibri" panose="020F0502020204030204" pitchFamily="34" charset="0"/>
                <a:ea typeface="Calibri" panose="020F0502020204030204" pitchFamily="34" charset="0"/>
              </a:rPr>
              <a:t>Owińska</a:t>
            </a:r>
            <a:r>
              <a:rPr lang="en-GB" sz="2200" kern="100" dirty="0">
                <a:effectLst/>
                <a:latin typeface="Calibri" panose="020F0502020204030204" pitchFamily="34" charset="0"/>
                <a:ea typeface="Calibri" panose="020F0502020204030204" pitchFamily="34" charset="0"/>
              </a:rPr>
              <a:t> include Braille signs; a herb zone, vegetable garden where one can plant and care for plants; blind people can pick vegetables and fruits and taste them; a playground with educational toys, e.g. a globe; numerous interactive toys, e.g. an earthen carillon or a special cage with a system of sound-conducting pipes; tactile graphics, sensory path</a:t>
            </a:r>
            <a:br>
              <a:rPr lang="en-GB" sz="2200" kern="100" dirty="0">
                <a:effectLst/>
                <a:latin typeface="Calibri" panose="020F0502020204030204" pitchFamily="34" charset="0"/>
                <a:ea typeface="Calibri" panose="020F0502020204030204" pitchFamily="34" charset="0"/>
              </a:rPr>
            </a:br>
            <a:r>
              <a:rPr lang="en-GB" sz="2200" kern="100" dirty="0">
                <a:effectLst/>
                <a:latin typeface="Calibri" panose="020F0502020204030204" pitchFamily="34" charset="0"/>
                <a:ea typeface="Calibri" panose="020F0502020204030204" pitchFamily="34" charset="0"/>
              </a:rPr>
              <a:t>Sports equipment includes: a treadmill, a climbing wall, trampolines, swings, and a secured area for e.g. cycling</a:t>
            </a:r>
            <a:br>
              <a:rPr lang="en-GB" sz="2200" kern="100" dirty="0">
                <a:effectLst/>
                <a:latin typeface="Calibri" panose="020F0502020204030204" pitchFamily="34" charset="0"/>
                <a:ea typeface="Calibri" panose="020F0502020204030204" pitchFamily="34" charset="0"/>
              </a:rPr>
            </a:br>
            <a:r>
              <a:rPr lang="en-GB" sz="2200" kern="100" dirty="0">
                <a:effectLst/>
                <a:latin typeface="Calibri" panose="020F0502020204030204" pitchFamily="34" charset="0"/>
                <a:ea typeface="Calibri" panose="020F0502020204030204" pitchFamily="34" charset="0"/>
              </a:rPr>
              <a:t>The park has taken care of small architectural elements, e.g. mini houses made of various materials: wood, stone, brick – enabling people to learn about the construction of houses by touch </a:t>
            </a:r>
            <a:endParaRPr lang="en-GB" sz="2200" dirty="0">
              <a:latin typeface="+mn-lt"/>
            </a:endParaRPr>
          </a:p>
        </p:txBody>
      </p:sp>
      <p:pic>
        <p:nvPicPr>
          <p:cNvPr id="5" name="Kép 4">
            <a:extLst>
              <a:ext uri="{FF2B5EF4-FFF2-40B4-BE49-F238E27FC236}">
                <a16:creationId xmlns:a16="http://schemas.microsoft.com/office/drawing/2014/main" id="{A7C72014-5A78-0468-396E-B974A9EAFF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41EAE9E-7214-D6A3-1B68-43185AB320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AE565A3-743A-EA2F-B702-0EF82C89F9F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74CD47F-17EA-B850-ACD0-A5792E297E8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CF2B3BF-36B6-3031-42C3-DFA5CE6667E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8563695-0131-4FD6-AF3A-2FDDD38118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959F779-EA3D-787D-F568-A8F47E2204D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7ABBC05-87B7-D06F-DB42-B922BE5722E9}"/>
              </a:ext>
            </a:extLst>
          </p:cNvPr>
          <p:cNvSpPr txBox="1">
            <a:spLocks/>
          </p:cNvSpPr>
          <p:nvPr/>
        </p:nvSpPr>
        <p:spPr>
          <a:xfrm>
            <a:off x="6043316" y="784897"/>
            <a:ext cx="6115791" cy="80602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200" b="1" dirty="0">
                <a:latin typeface="+mn-lt"/>
              </a:rPr>
              <a:t>Good practices in accessible tourism in the project countries – Poland </a:t>
            </a:r>
            <a:endParaRPr lang="en-GB" sz="3200" dirty="0">
              <a:latin typeface="+mn-lt"/>
            </a:endParaRPr>
          </a:p>
        </p:txBody>
      </p:sp>
      <p:pic>
        <p:nvPicPr>
          <p:cNvPr id="15" name="Obraz 6">
            <a:extLst>
              <a:ext uri="{FF2B5EF4-FFF2-40B4-BE49-F238E27FC236}">
                <a16:creationId xmlns:a16="http://schemas.microsoft.com/office/drawing/2014/main" id="{FD39E039-C40E-6A42-50FF-9799E0DD1824}"/>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rot="16200000">
            <a:off x="7135000" y="2342257"/>
            <a:ext cx="2252345" cy="1501140"/>
          </a:xfrm>
          <a:prstGeom prst="rect">
            <a:avLst/>
          </a:prstGeom>
          <a:noFill/>
          <a:ln>
            <a:noFill/>
          </a:ln>
        </p:spPr>
      </p:pic>
      <p:pic>
        <p:nvPicPr>
          <p:cNvPr id="16" name="Obraz 7">
            <a:extLst>
              <a:ext uri="{FF2B5EF4-FFF2-40B4-BE49-F238E27FC236}">
                <a16:creationId xmlns:a16="http://schemas.microsoft.com/office/drawing/2014/main" id="{09BD59C8-41AE-2113-BCEE-16E1F1FE901C}"/>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rot="16200000">
            <a:off x="8715353" y="2346289"/>
            <a:ext cx="2252345" cy="1501775"/>
          </a:xfrm>
          <a:prstGeom prst="rect">
            <a:avLst/>
          </a:prstGeom>
          <a:noFill/>
          <a:ln>
            <a:noFill/>
          </a:ln>
        </p:spPr>
      </p:pic>
      <p:pic>
        <p:nvPicPr>
          <p:cNvPr id="17" name="Obraz 10">
            <a:extLst>
              <a:ext uri="{FF2B5EF4-FFF2-40B4-BE49-F238E27FC236}">
                <a16:creationId xmlns:a16="http://schemas.microsoft.com/office/drawing/2014/main" id="{20EE2B42-226C-2497-6E6E-43A8E79687C1}"/>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0683557" y="1980736"/>
            <a:ext cx="1472565" cy="2267585"/>
          </a:xfrm>
          <a:prstGeom prst="rect">
            <a:avLst/>
          </a:prstGeom>
          <a:noFill/>
          <a:ln>
            <a:noFill/>
          </a:ln>
        </p:spPr>
      </p:pic>
      <p:sp>
        <p:nvSpPr>
          <p:cNvPr id="18" name="Szövegdoboz 17">
            <a:extLst>
              <a:ext uri="{FF2B5EF4-FFF2-40B4-BE49-F238E27FC236}">
                <a16:creationId xmlns:a16="http://schemas.microsoft.com/office/drawing/2014/main" id="{D1E0959B-F54C-1D99-6496-BD34C1606095}"/>
              </a:ext>
            </a:extLst>
          </p:cNvPr>
          <p:cNvSpPr txBox="1"/>
          <p:nvPr/>
        </p:nvSpPr>
        <p:spPr>
          <a:xfrm>
            <a:off x="9141753" y="4294955"/>
            <a:ext cx="2278087" cy="369332"/>
          </a:xfrm>
          <a:prstGeom prst="rect">
            <a:avLst/>
          </a:prstGeom>
          <a:noFill/>
        </p:spPr>
        <p:txBody>
          <a:bodyPr wrap="square">
            <a:spAutoFit/>
          </a:bodyPr>
          <a:lstStyle/>
          <a:p>
            <a:r>
              <a:rPr lang="en-GB" kern="100" dirty="0">
                <a:latin typeface="Calibri" panose="020F0502020204030204" pitchFamily="34" charset="0"/>
                <a:ea typeface="Calibri" panose="020F0502020204030204" pitchFamily="34" charset="0"/>
                <a:cs typeface="Arial" panose="020B0604020202020204" pitchFamily="34" charset="0"/>
              </a:rPr>
              <a:t>P</a:t>
            </a:r>
            <a:r>
              <a:rPr lang="en-GB" sz="1800" kern="100" dirty="0">
                <a:effectLst/>
                <a:latin typeface="Calibri" panose="020F0502020204030204" pitchFamily="34" charset="0"/>
                <a:ea typeface="Calibri" panose="020F0502020204030204" pitchFamily="34" charset="0"/>
                <a:cs typeface="Arial" panose="020B0604020202020204" pitchFamily="34" charset="0"/>
              </a:rPr>
              <a:t>hotos by A. Zajadacz</a:t>
            </a:r>
            <a:endParaRPr lang="en-GB" dirty="0"/>
          </a:p>
        </p:txBody>
      </p:sp>
    </p:spTree>
    <p:extLst>
      <p:ext uri="{BB962C8B-B14F-4D97-AF65-F5344CB8AC3E}">
        <p14:creationId xmlns:p14="http://schemas.microsoft.com/office/powerpoint/2010/main" val="5145793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CB696-8ADB-4412-6128-FC53966751F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F213863-BA79-6A6A-EC8E-26C6CB6CC2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24B280C-15B9-8CC2-1D2C-3E83A2189ADC}"/>
              </a:ext>
            </a:extLst>
          </p:cNvPr>
          <p:cNvSpPr>
            <a:spLocks noGrp="1"/>
          </p:cNvSpPr>
          <p:nvPr>
            <p:ph type="ctrTitle"/>
          </p:nvPr>
        </p:nvSpPr>
        <p:spPr>
          <a:xfrm>
            <a:off x="116774" y="1643327"/>
            <a:ext cx="11958451" cy="1575325"/>
          </a:xfrm>
        </p:spPr>
        <p:txBody>
          <a:bodyPr>
            <a:normAutofit/>
          </a:bodyPr>
          <a:lstStyle/>
          <a:p>
            <a:pPr algn="l">
              <a:lnSpc>
                <a:spcPts val="2300"/>
              </a:lnSpc>
            </a:pPr>
            <a:r>
              <a:rPr lang="en-GB" sz="2200" b="1" kern="100" dirty="0">
                <a:effectLst/>
                <a:latin typeface="Calibri" panose="020F0502020204030204" pitchFamily="34" charset="0"/>
                <a:ea typeface="Calibri" panose="020F0502020204030204" pitchFamily="34" charset="0"/>
              </a:rPr>
              <a:t>International White Cane Day</a:t>
            </a:r>
            <a:r>
              <a:rPr lang="en-GB" sz="2200" kern="100" dirty="0">
                <a:effectLst/>
                <a:latin typeface="Calibri" panose="020F0502020204030204" pitchFamily="34" charset="0"/>
                <a:ea typeface="Calibri" panose="020F0502020204030204" pitchFamily="34" charset="0"/>
              </a:rPr>
              <a:t>, celebrated on October 15 since 1969, is intended to remind everyone of the needs of the blind and visually impaired. Aim of the campaign: shape social attitudes based on openness, tolerance, empathy and understanding the needs of visual impairments. In 2023, its celebration, organised by the Special Educational Centre for Blind Children in </a:t>
            </a:r>
            <a:r>
              <a:rPr lang="en-GB" sz="2200" kern="100" dirty="0" err="1">
                <a:effectLst/>
                <a:latin typeface="Calibri" panose="020F0502020204030204" pitchFamily="34" charset="0"/>
                <a:ea typeface="Calibri" panose="020F0502020204030204" pitchFamily="34" charset="0"/>
              </a:rPr>
              <a:t>Owińska</a:t>
            </a:r>
            <a:r>
              <a:rPr lang="en-GB" sz="2200" kern="100" dirty="0">
                <a:effectLst/>
                <a:latin typeface="Calibri" panose="020F0502020204030204" pitchFamily="34" charset="0"/>
                <a:ea typeface="Calibri" panose="020F0502020204030204" pitchFamily="34" charset="0"/>
              </a:rPr>
              <a:t>, took place at the Collegium </a:t>
            </a:r>
            <a:r>
              <a:rPr lang="en-GB" sz="2200" kern="100" dirty="0" err="1">
                <a:effectLst/>
                <a:latin typeface="Calibri" panose="020F0502020204030204" pitchFamily="34" charset="0"/>
                <a:ea typeface="Calibri" panose="020F0502020204030204" pitchFamily="34" charset="0"/>
              </a:rPr>
              <a:t>Geographicum</a:t>
            </a:r>
            <a:r>
              <a:rPr lang="en-GB" sz="2200" kern="100" dirty="0">
                <a:effectLst/>
                <a:latin typeface="Calibri" panose="020F0502020204030204" pitchFamily="34" charset="0"/>
                <a:ea typeface="Calibri" panose="020F0502020204030204" pitchFamily="34" charset="0"/>
              </a:rPr>
              <a:t> of the University of Adam Mickiewicz in </a:t>
            </a:r>
            <a:r>
              <a:rPr lang="en-GB" sz="2200" kern="100" dirty="0" err="1">
                <a:effectLst/>
                <a:latin typeface="Calibri" panose="020F0502020204030204" pitchFamily="34" charset="0"/>
                <a:ea typeface="Calibri" panose="020F0502020204030204" pitchFamily="34" charset="0"/>
              </a:rPr>
              <a:t>Poznań</a:t>
            </a:r>
            <a:endParaRPr lang="en-GB" sz="22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AAC00FDA-2919-EC0C-4E7B-B1D5DA9C69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333279B-18BA-E745-C4A8-E8EDB32DDC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CDDE629-5B2C-987F-D152-2722D18B36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1D3575F-5FAE-3851-794E-440D4EF2DD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FE52D35-6155-EC93-9048-EAE594DEF95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9868571-B2A5-945A-311E-8CFFBE18B9B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BF353A8-5A95-EA0F-4C9C-AB6BEFE63EA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34631" y="25277"/>
            <a:ext cx="1373780" cy="1377773"/>
          </a:xfrm>
          <a:prstGeom prst="rect">
            <a:avLst/>
          </a:prstGeom>
        </p:spPr>
      </p:pic>
      <p:sp>
        <p:nvSpPr>
          <p:cNvPr id="3" name="Cím 1">
            <a:extLst>
              <a:ext uri="{FF2B5EF4-FFF2-40B4-BE49-F238E27FC236}">
                <a16:creationId xmlns:a16="http://schemas.microsoft.com/office/drawing/2014/main" id="{3B495A5B-9D09-DBF9-66E1-EC633B2E1D73}"/>
              </a:ext>
            </a:extLst>
          </p:cNvPr>
          <p:cNvSpPr txBox="1">
            <a:spLocks/>
          </p:cNvSpPr>
          <p:nvPr/>
        </p:nvSpPr>
        <p:spPr>
          <a:xfrm>
            <a:off x="104300" y="1140220"/>
            <a:ext cx="11958451" cy="5783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mn-lt"/>
              </a:rPr>
              <a:t>Good practices in accessible tourism in the project countries – Poland </a:t>
            </a:r>
            <a:endParaRPr lang="en-GB" sz="3200" dirty="0">
              <a:latin typeface="+mn-lt"/>
            </a:endParaRPr>
          </a:p>
        </p:txBody>
      </p:sp>
      <p:pic>
        <p:nvPicPr>
          <p:cNvPr id="15" name="Obraz 12">
            <a:extLst>
              <a:ext uri="{FF2B5EF4-FFF2-40B4-BE49-F238E27FC236}">
                <a16:creationId xmlns:a16="http://schemas.microsoft.com/office/drawing/2014/main" id="{5CAD36CF-3ED9-A0AF-3179-C5EFD637FA8C}"/>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850855" y="3361407"/>
            <a:ext cx="2267585" cy="1509395"/>
          </a:xfrm>
          <a:prstGeom prst="rect">
            <a:avLst/>
          </a:prstGeom>
          <a:noFill/>
          <a:ln>
            <a:noFill/>
          </a:ln>
        </p:spPr>
      </p:pic>
      <p:pic>
        <p:nvPicPr>
          <p:cNvPr id="16" name="Obraz 6">
            <a:extLst>
              <a:ext uri="{FF2B5EF4-FFF2-40B4-BE49-F238E27FC236}">
                <a16:creationId xmlns:a16="http://schemas.microsoft.com/office/drawing/2014/main" id="{D804C2F6-A2C3-6963-1D92-D26EE789775E}"/>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9118440" y="3361407"/>
            <a:ext cx="2969260" cy="1496695"/>
          </a:xfrm>
          <a:prstGeom prst="rect">
            <a:avLst/>
          </a:prstGeom>
        </p:spPr>
      </p:pic>
      <p:sp>
        <p:nvSpPr>
          <p:cNvPr id="18" name="Szövegdoboz 17">
            <a:extLst>
              <a:ext uri="{FF2B5EF4-FFF2-40B4-BE49-F238E27FC236}">
                <a16:creationId xmlns:a16="http://schemas.microsoft.com/office/drawing/2014/main" id="{46E18F92-D28E-793F-6AE9-4C976FAE6BC7}"/>
              </a:ext>
            </a:extLst>
          </p:cNvPr>
          <p:cNvSpPr txBox="1"/>
          <p:nvPr/>
        </p:nvSpPr>
        <p:spPr>
          <a:xfrm>
            <a:off x="104300" y="3138387"/>
            <a:ext cx="6784769" cy="2157770"/>
          </a:xfrm>
          <a:prstGeom prst="rect">
            <a:avLst/>
          </a:prstGeom>
          <a:noFill/>
        </p:spPr>
        <p:txBody>
          <a:bodyPr wrap="square">
            <a:spAutoFit/>
          </a:bodyPr>
          <a:lstStyle/>
          <a:p>
            <a:pPr>
              <a:lnSpc>
                <a:spcPts val="2300"/>
              </a:lnSpc>
              <a:spcBef>
                <a:spcPct val="0"/>
              </a:spcBef>
            </a:pPr>
            <a:r>
              <a:rPr lang="en-GB" sz="2200" kern="100" dirty="0">
                <a:latin typeface="Calibri" panose="020F0502020204030204" pitchFamily="34" charset="0"/>
                <a:cs typeface="+mj-cs"/>
              </a:rPr>
              <a:t>During the meeting, students and lecturers learned about, among others: Braille writing system and electronic devices supporting the blind. They played tactile chess and sound table tennis and saw the </a:t>
            </a:r>
            <a:r>
              <a:rPr lang="en-GB" sz="2200" kern="100" dirty="0" err="1">
                <a:latin typeface="Calibri" panose="020F0502020204030204" pitchFamily="34" charset="0"/>
                <a:cs typeface="+mj-cs"/>
              </a:rPr>
              <a:t>typhlomap</a:t>
            </a:r>
            <a:r>
              <a:rPr lang="en-GB" sz="2200" kern="100" dirty="0">
                <a:latin typeface="Calibri" panose="020F0502020204030204" pitchFamily="34" charset="0"/>
                <a:cs typeface="+mj-cs"/>
              </a:rPr>
              <a:t> exhibition. The idea behind organising the meetings is social inclusion through sharing knowledge and experiences in the field of universal design</a:t>
            </a:r>
          </a:p>
        </p:txBody>
      </p:sp>
      <p:sp>
        <p:nvSpPr>
          <p:cNvPr id="20" name="Szövegdoboz 19">
            <a:extLst>
              <a:ext uri="{FF2B5EF4-FFF2-40B4-BE49-F238E27FC236}">
                <a16:creationId xmlns:a16="http://schemas.microsoft.com/office/drawing/2014/main" id="{6472E228-0018-41C9-2B45-C3DF80BF9124}"/>
              </a:ext>
            </a:extLst>
          </p:cNvPr>
          <p:cNvSpPr txBox="1"/>
          <p:nvPr/>
        </p:nvSpPr>
        <p:spPr>
          <a:xfrm>
            <a:off x="6367998" y="4858102"/>
            <a:ext cx="4877935" cy="369332"/>
          </a:xfrm>
          <a:prstGeom prst="rect">
            <a:avLst/>
          </a:prstGeom>
          <a:noFill/>
        </p:spPr>
        <p:txBody>
          <a:bodyPr wrap="square">
            <a:spAutoFit/>
          </a:bodyPr>
          <a:lstStyle/>
          <a:p>
            <a:pPr algn="r"/>
            <a:r>
              <a:rPr lang="en-GB" sz="1800" dirty="0">
                <a:effectLst/>
                <a:latin typeface="Calibri" panose="020F0502020204030204" pitchFamily="34" charset="0"/>
                <a:ea typeface="Times New Roman" panose="02020603050405020304" pitchFamily="18" charset="0"/>
              </a:rPr>
              <a:t>White Cane Day. Teaching aids; sound table tennis</a:t>
            </a:r>
            <a:endParaRPr lang="hu-HU" dirty="0"/>
          </a:p>
        </p:txBody>
      </p:sp>
      <p:sp>
        <p:nvSpPr>
          <p:cNvPr id="21" name="Szövegdoboz 20">
            <a:extLst>
              <a:ext uri="{FF2B5EF4-FFF2-40B4-BE49-F238E27FC236}">
                <a16:creationId xmlns:a16="http://schemas.microsoft.com/office/drawing/2014/main" id="{E2CD2505-3E80-A181-3730-C1F0237E9280}"/>
              </a:ext>
            </a:extLst>
          </p:cNvPr>
          <p:cNvSpPr txBox="1"/>
          <p:nvPr/>
        </p:nvSpPr>
        <p:spPr>
          <a:xfrm>
            <a:off x="10352253" y="5227434"/>
            <a:ext cx="1527831" cy="584775"/>
          </a:xfrm>
          <a:prstGeom prst="rect">
            <a:avLst/>
          </a:prstGeom>
          <a:noFill/>
        </p:spPr>
        <p:txBody>
          <a:bodyPr wrap="square">
            <a:spAutoFit/>
          </a:bodyPr>
          <a:lstStyle/>
          <a:p>
            <a:pPr algn="ctr"/>
            <a:r>
              <a:rPr lang="en-GB" sz="1600" kern="100" dirty="0">
                <a:latin typeface="Calibri" panose="020F0502020204030204" pitchFamily="34" charset="0"/>
                <a:ea typeface="Calibri" panose="020F0502020204030204" pitchFamily="34" charset="0"/>
                <a:cs typeface="Arial" panose="020B0604020202020204" pitchFamily="34" charset="0"/>
              </a:rPr>
              <a:t>P</a:t>
            </a:r>
            <a:r>
              <a:rPr lang="en-GB" sz="1600" kern="100" dirty="0">
                <a:effectLst/>
                <a:latin typeface="Calibri" panose="020F0502020204030204" pitchFamily="34" charset="0"/>
                <a:ea typeface="Calibri" panose="020F0502020204030204" pitchFamily="34" charset="0"/>
                <a:cs typeface="Arial" panose="020B0604020202020204" pitchFamily="34" charset="0"/>
              </a:rPr>
              <a:t>hotos by A. Zajadacz</a:t>
            </a:r>
            <a:endParaRPr lang="en-GB" sz="1600" dirty="0"/>
          </a:p>
        </p:txBody>
      </p:sp>
    </p:spTree>
    <p:extLst>
      <p:ext uri="{BB962C8B-B14F-4D97-AF65-F5344CB8AC3E}">
        <p14:creationId xmlns:p14="http://schemas.microsoft.com/office/powerpoint/2010/main" val="7125635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4D18A-D2A3-7040-A81D-984B6589A10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19BD63CF-1A99-CB1C-B344-DA913E0D94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B332C99-822D-BD8E-3B7B-27255C87FB72}"/>
              </a:ext>
            </a:extLst>
          </p:cNvPr>
          <p:cNvSpPr>
            <a:spLocks noGrp="1"/>
          </p:cNvSpPr>
          <p:nvPr>
            <p:ph type="ctrTitle"/>
          </p:nvPr>
        </p:nvSpPr>
        <p:spPr>
          <a:xfrm>
            <a:off x="168234" y="4511500"/>
            <a:ext cx="8010851" cy="617223"/>
          </a:xfrm>
        </p:spPr>
        <p:txBody>
          <a:bodyPr>
            <a:noAutofit/>
          </a:bodyPr>
          <a:lstStyle/>
          <a:p>
            <a:pPr algn="r"/>
            <a:r>
              <a:rPr lang="en-GB" sz="2400" dirty="0">
                <a:effectLst/>
                <a:latin typeface="Calibri" panose="020F0502020204030204" pitchFamily="34" charset="0"/>
                <a:ea typeface="Times New Roman" panose="02020603050405020304" pitchFamily="18" charset="0"/>
              </a:rPr>
              <a:t>White Cane Day. Chess for the blind; Braille writing; learning spatial orientation</a:t>
            </a:r>
            <a:endParaRPr lang="en-GB" sz="2400" dirty="0">
              <a:latin typeface="+mn-lt"/>
            </a:endParaRPr>
          </a:p>
        </p:txBody>
      </p:sp>
      <p:pic>
        <p:nvPicPr>
          <p:cNvPr id="5" name="Kép 4">
            <a:extLst>
              <a:ext uri="{FF2B5EF4-FFF2-40B4-BE49-F238E27FC236}">
                <a16:creationId xmlns:a16="http://schemas.microsoft.com/office/drawing/2014/main" id="{ED72D9F8-4E65-43AB-E228-F6DB4BD7A9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4D1DBAD-E913-9F84-98F9-B03E922685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466131B-7884-4F79-4429-AE2A60685B8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E70C6CD-C316-E716-9B6F-6DAFB74BA00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37E3EC3-3D92-9103-F33D-878D781EC55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D892F3B-2C46-A370-E810-158705C7F0A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36A1FE7-5760-6A73-67B2-9F7A632718C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D832F4F-C8B5-66F1-8E87-9D489026E4B0}"/>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Poland </a:t>
            </a:r>
            <a:endParaRPr lang="en-GB" dirty="0">
              <a:latin typeface="+mn-lt"/>
            </a:endParaRPr>
          </a:p>
        </p:txBody>
      </p:sp>
      <p:pic>
        <p:nvPicPr>
          <p:cNvPr id="11" name="Obraz 8">
            <a:extLst>
              <a:ext uri="{FF2B5EF4-FFF2-40B4-BE49-F238E27FC236}">
                <a16:creationId xmlns:a16="http://schemas.microsoft.com/office/drawing/2014/main" id="{FC2E3798-0318-4FF5-9099-89C3C9867EF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97109" y="1921278"/>
            <a:ext cx="4317524" cy="2446204"/>
          </a:xfrm>
          <a:prstGeom prst="rect">
            <a:avLst/>
          </a:prstGeom>
        </p:spPr>
      </p:pic>
      <p:pic>
        <p:nvPicPr>
          <p:cNvPr id="14" name="Obraz 13">
            <a:extLst>
              <a:ext uri="{FF2B5EF4-FFF2-40B4-BE49-F238E27FC236}">
                <a16:creationId xmlns:a16="http://schemas.microsoft.com/office/drawing/2014/main" id="{264DB2A2-EE21-5321-AA7C-231F5BC0B5D2}"/>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36517" y="2206867"/>
            <a:ext cx="2952053" cy="1968035"/>
          </a:xfrm>
          <a:prstGeom prst="rect">
            <a:avLst/>
          </a:prstGeom>
          <a:noFill/>
          <a:ln>
            <a:noFill/>
          </a:ln>
        </p:spPr>
      </p:pic>
      <p:pic>
        <p:nvPicPr>
          <p:cNvPr id="15" name="Obraz 10">
            <a:extLst>
              <a:ext uri="{FF2B5EF4-FFF2-40B4-BE49-F238E27FC236}">
                <a16:creationId xmlns:a16="http://schemas.microsoft.com/office/drawing/2014/main" id="{B5FF2C75-5A5D-609E-86FA-7CB77A4B3217}"/>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8230367" y="1807340"/>
            <a:ext cx="2952054" cy="3059659"/>
          </a:xfrm>
          <a:prstGeom prst="rect">
            <a:avLst/>
          </a:prstGeom>
        </p:spPr>
      </p:pic>
      <p:sp>
        <p:nvSpPr>
          <p:cNvPr id="17" name="Szövegdoboz 16">
            <a:extLst>
              <a:ext uri="{FF2B5EF4-FFF2-40B4-BE49-F238E27FC236}">
                <a16:creationId xmlns:a16="http://schemas.microsoft.com/office/drawing/2014/main" id="{56770693-EB25-1DEB-F4B2-180D0C771E6A}"/>
              </a:ext>
            </a:extLst>
          </p:cNvPr>
          <p:cNvSpPr txBox="1"/>
          <p:nvPr/>
        </p:nvSpPr>
        <p:spPr>
          <a:xfrm>
            <a:off x="8624353" y="4873996"/>
            <a:ext cx="2367750" cy="369332"/>
          </a:xfrm>
          <a:prstGeom prst="rect">
            <a:avLst/>
          </a:prstGeom>
          <a:noFill/>
        </p:spPr>
        <p:txBody>
          <a:bodyPr wrap="square">
            <a:spAutoFit/>
          </a:bodyPr>
          <a:lstStyle/>
          <a:p>
            <a:r>
              <a:rPr lang="en-GB" kern="100" dirty="0">
                <a:latin typeface="Times New Roman" panose="02020603050405020304" pitchFamily="18" charset="0"/>
                <a:ea typeface="Calibri" panose="020F0502020204030204" pitchFamily="34" charset="0"/>
              </a:rPr>
              <a:t>P</a:t>
            </a:r>
            <a:r>
              <a:rPr lang="en-GB" sz="1800" kern="100" dirty="0">
                <a:effectLst/>
                <a:latin typeface="Times New Roman" panose="02020603050405020304" pitchFamily="18" charset="0"/>
                <a:ea typeface="Calibri" panose="020F0502020204030204" pitchFamily="34" charset="0"/>
              </a:rPr>
              <a:t>hotos by J. </a:t>
            </a:r>
            <a:r>
              <a:rPr lang="en-GB" sz="1800" kern="100" dirty="0" err="1">
                <a:effectLst/>
                <a:latin typeface="Times New Roman" panose="02020603050405020304" pitchFamily="18" charset="0"/>
                <a:ea typeface="Calibri" panose="020F0502020204030204" pitchFamily="34" charset="0"/>
              </a:rPr>
              <a:t>Zwoliński</a:t>
            </a:r>
            <a:endParaRPr lang="en-GB" dirty="0"/>
          </a:p>
        </p:txBody>
      </p:sp>
    </p:spTree>
    <p:extLst>
      <p:ext uri="{BB962C8B-B14F-4D97-AF65-F5344CB8AC3E}">
        <p14:creationId xmlns:p14="http://schemas.microsoft.com/office/powerpoint/2010/main" val="31292758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78A11-3442-6054-D01C-47D1AF2C2C9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3FF27FE-58F6-3F25-68A0-425E92CCBD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F035A6C-F26B-A93F-CF9C-41DD761465CE}"/>
              </a:ext>
            </a:extLst>
          </p:cNvPr>
          <p:cNvSpPr>
            <a:spLocks noGrp="1"/>
          </p:cNvSpPr>
          <p:nvPr>
            <p:ph type="ctrTitle"/>
          </p:nvPr>
        </p:nvSpPr>
        <p:spPr>
          <a:xfrm>
            <a:off x="118753" y="2167065"/>
            <a:ext cx="11762878" cy="3094234"/>
          </a:xfrm>
        </p:spPr>
        <p:txBody>
          <a:bodyPr>
            <a:normAutofit/>
          </a:bodyPr>
          <a:lstStyle/>
          <a:p>
            <a:pPr algn="l"/>
            <a:r>
              <a:rPr lang="en-GB" sz="2400" kern="100" dirty="0">
                <a:effectLst/>
                <a:latin typeface="Calibri" panose="020F0502020204030204" pitchFamily="34" charset="0"/>
                <a:ea typeface="Calibri" panose="020F0502020204030204" pitchFamily="34" charset="0"/>
              </a:rPr>
              <a:t>“Terra Mirabilis project”: initiative for visually impaired people, created jointly by the </a:t>
            </a:r>
            <a:r>
              <a:rPr lang="en-GB" sz="2400" kern="100" dirty="0" err="1">
                <a:effectLst/>
                <a:latin typeface="Calibri" panose="020F0502020204030204" pitchFamily="34" charset="0"/>
                <a:ea typeface="Calibri" panose="020F0502020204030204" pitchFamily="34" charset="0"/>
              </a:rPr>
              <a:t>Babilon</a:t>
            </a:r>
            <a:r>
              <a:rPr lang="en-GB" sz="2400" kern="100" dirty="0">
                <a:effectLst/>
                <a:latin typeface="Calibri" panose="020F0502020204030204" pitchFamily="34" charset="0"/>
                <a:ea typeface="Calibri" panose="020F0502020204030204" pitchFamily="34" charset="0"/>
              </a:rPr>
              <a:t> Travel Association of Cluj Napoca, Cluj Town Hall and the Cluj Tourist Information Centre. It is educational, mobility enhancing and aims to involve the people concerned in the tourism process</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The relevance of the initiative lies in the documentation of itineraries in exchange for financial support, and in the training of eight volunteers able to accompany visually impaired (groups of) people along the routes developed. The financial support will finance various guides, maps, information and promotional materials to make Cluj Napoca accessible to the visually impaired, both domestic and foreign tourists</a:t>
            </a:r>
            <a:endParaRPr lang="en-GB" sz="2400" dirty="0">
              <a:latin typeface="+mn-lt"/>
            </a:endParaRPr>
          </a:p>
        </p:txBody>
      </p:sp>
      <p:pic>
        <p:nvPicPr>
          <p:cNvPr id="5" name="Kép 4">
            <a:extLst>
              <a:ext uri="{FF2B5EF4-FFF2-40B4-BE49-F238E27FC236}">
                <a16:creationId xmlns:a16="http://schemas.microsoft.com/office/drawing/2014/main" id="{5042CB14-71E3-D3A3-1537-06CECFE5FF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08CB90A-1B6E-42B2-FE84-9685A971E6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DC456DF-7B3F-8593-85B7-672A968BA4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ECEC6FB-7C55-B26A-6DB8-EAB41D4763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DE1F5D1-3E0F-F367-2EA4-EFEECF693D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B8DEBE0-660D-BD59-F4D7-1BB989DA224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78BDFCB-C4C1-0A18-271B-458D8A8CE46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E32751B-4BE5-2EBE-7DEE-2941C92A79E9}"/>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the “Terra Mirabilis project”</a:t>
            </a:r>
          </a:p>
        </p:txBody>
      </p:sp>
    </p:spTree>
    <p:extLst>
      <p:ext uri="{BB962C8B-B14F-4D97-AF65-F5344CB8AC3E}">
        <p14:creationId xmlns:p14="http://schemas.microsoft.com/office/powerpoint/2010/main" val="24088811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78A11-3442-6054-D01C-47D1AF2C2C9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3FF27FE-58F6-3F25-68A0-425E92CCBD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F035A6C-F26B-A93F-CF9C-41DD761465CE}"/>
              </a:ext>
            </a:extLst>
          </p:cNvPr>
          <p:cNvSpPr>
            <a:spLocks noGrp="1"/>
          </p:cNvSpPr>
          <p:nvPr>
            <p:ph type="ctrTitle"/>
          </p:nvPr>
        </p:nvSpPr>
        <p:spPr>
          <a:xfrm>
            <a:off x="114796" y="2206867"/>
            <a:ext cx="11962408" cy="3032543"/>
          </a:xfrm>
        </p:spPr>
        <p:txBody>
          <a:bodyPr>
            <a:noAutofit/>
          </a:bodyPr>
          <a:lstStyle/>
          <a:p>
            <a:pPr algn="l">
              <a:lnSpc>
                <a:spcPts val="2600"/>
              </a:lnSpc>
            </a:pPr>
            <a:r>
              <a:rPr lang="en-GB" sz="2600" kern="100" dirty="0">
                <a:effectLst/>
                <a:latin typeface="Calibri" panose="020F0502020204030204" pitchFamily="34" charset="0"/>
                <a:ea typeface="Calibri" panose="020F0502020204030204" pitchFamily="34" charset="0"/>
              </a:rPr>
              <a:t>The itineraries will include plans of the most important sights, monuments and places of worship that can highlight the multicultural and multi-ethnic dimension of the city. The guides are in Romanian and English, in a format suitable for the visually impaired, i.e. audio guides in large print. These materials are also available in digital format as MP3 audio documents and PDF documents. The project aims to encourage the integration of visually impaired people into the community, access to tourist destinations and the development of interactions between visually impaired people. The innovative nature of the initiative lies in the fact that it offers visually impaired people the opportunity to discover the city’s features, attractions and history</a:t>
            </a:r>
            <a:endParaRPr lang="en-GB" sz="2600" dirty="0">
              <a:latin typeface="+mn-lt"/>
            </a:endParaRPr>
          </a:p>
        </p:txBody>
      </p:sp>
      <p:pic>
        <p:nvPicPr>
          <p:cNvPr id="5" name="Kép 4">
            <a:extLst>
              <a:ext uri="{FF2B5EF4-FFF2-40B4-BE49-F238E27FC236}">
                <a16:creationId xmlns:a16="http://schemas.microsoft.com/office/drawing/2014/main" id="{5042CB14-71E3-D3A3-1537-06CECFE5FF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08CB90A-1B6E-42B2-FE84-9685A971E6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DC456DF-7B3F-8593-85B7-672A968BA4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ECEC6FB-7C55-B26A-6DB8-EAB41D4763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DE1F5D1-3E0F-F367-2EA4-EFEECF693D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B8DEBE0-660D-BD59-F4D7-1BB989DA224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78BDFCB-C4C1-0A18-271B-458D8A8CE46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E32751B-4BE5-2EBE-7DEE-2941C92A79E9}"/>
              </a:ext>
            </a:extLst>
          </p:cNvPr>
          <p:cNvSpPr txBox="1">
            <a:spLocks/>
          </p:cNvSpPr>
          <p:nvPr/>
        </p:nvSpPr>
        <p:spPr>
          <a:xfrm>
            <a:off x="0"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the “Terra Mirabilis project”</a:t>
            </a:r>
          </a:p>
        </p:txBody>
      </p:sp>
    </p:spTree>
    <p:extLst>
      <p:ext uri="{BB962C8B-B14F-4D97-AF65-F5344CB8AC3E}">
        <p14:creationId xmlns:p14="http://schemas.microsoft.com/office/powerpoint/2010/main" val="40263494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8A28F-EFD7-DD79-C4BD-C7D355400AF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E7D0E07-03E8-8BF8-D53B-D65EE91FB5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2A13B77-9580-EB2F-97A1-6456F01A68F7}"/>
              </a:ext>
            </a:extLst>
          </p:cNvPr>
          <p:cNvSpPr>
            <a:spLocks noGrp="1"/>
          </p:cNvSpPr>
          <p:nvPr>
            <p:ph type="ctrTitle"/>
          </p:nvPr>
        </p:nvSpPr>
        <p:spPr>
          <a:xfrm>
            <a:off x="352219" y="2145078"/>
            <a:ext cx="11487562" cy="3094332"/>
          </a:xfrm>
        </p:spPr>
        <p:txBody>
          <a:bodyPr>
            <a:normAutofit/>
          </a:bodyPr>
          <a:lstStyle/>
          <a:p>
            <a:pPr algn="l">
              <a:spcAft>
                <a:spcPts val="800"/>
              </a:spcAft>
            </a:pPr>
            <a:r>
              <a:rPr lang="en-GB" sz="2600" kern="100" dirty="0">
                <a:effectLst/>
                <a:latin typeface="Calibri" panose="020F0502020204030204" pitchFamily="34" charset="0"/>
                <a:ea typeface="Calibri" panose="020F0502020204030204" pitchFamily="34" charset="0"/>
              </a:rPr>
              <a:t>The “Square </a:t>
            </a:r>
            <a:r>
              <a:rPr lang="en-GB" sz="2600" kern="100" dirty="0">
                <a:latin typeface="Calibri" panose="020F0502020204030204" pitchFamily="34" charset="0"/>
              </a:rPr>
              <a:t>sculpture of </a:t>
            </a:r>
            <a:r>
              <a:rPr lang="en-GB" sz="2600" kern="100" dirty="0" err="1">
                <a:latin typeface="Calibri" panose="020F0502020204030204" pitchFamily="34" charset="0"/>
              </a:rPr>
              <a:t>Șumuleu</a:t>
            </a:r>
            <a:r>
              <a:rPr lang="en-GB" sz="2600" kern="100" dirty="0">
                <a:latin typeface="Calibri" panose="020F0502020204030204" pitchFamily="34" charset="0"/>
              </a:rPr>
              <a:t>” is a joint initiative of the Transylvanian Roads Association, László Orbán, Zsolt </a:t>
            </a:r>
            <a:r>
              <a:rPr lang="en-GB" sz="2600" kern="100" dirty="0" err="1">
                <a:latin typeface="Calibri" panose="020F0502020204030204" pitchFamily="34" charset="0"/>
              </a:rPr>
              <a:t>Tövissi</a:t>
            </a:r>
            <a:r>
              <a:rPr lang="en-GB" sz="2600" kern="100" dirty="0">
                <a:latin typeface="Calibri" panose="020F0502020204030204" pitchFamily="34" charset="0"/>
              </a:rPr>
              <a:t> and Imre </a:t>
            </a:r>
            <a:r>
              <a:rPr lang="en-GB" sz="2600" kern="100" dirty="0" err="1">
                <a:latin typeface="Calibri" panose="020F0502020204030204" pitchFamily="34" charset="0"/>
              </a:rPr>
              <a:t>Berze</a:t>
            </a:r>
            <a:r>
              <a:rPr lang="en-GB" sz="2600" kern="100" dirty="0">
                <a:latin typeface="Calibri" panose="020F0502020204030204" pitchFamily="34" charset="0"/>
              </a:rPr>
              <a:t>, intended to sensitise society and to information to visually impaired people. The sculpture is specifically designed to make the </a:t>
            </a:r>
            <a:r>
              <a:rPr lang="en-GB" sz="2600" kern="100" dirty="0" err="1">
                <a:latin typeface="Calibri" panose="020F0502020204030204" pitchFamily="34" charset="0"/>
              </a:rPr>
              <a:t>Șumuleu</a:t>
            </a:r>
            <a:r>
              <a:rPr lang="en-GB" sz="2600" kern="100" dirty="0">
                <a:latin typeface="Calibri" panose="020F0502020204030204" pitchFamily="34" charset="0"/>
              </a:rPr>
              <a:t> Church of the Cross and other landmarks in the area tactile for visually impaired people</a:t>
            </a:r>
            <a:r>
              <a:rPr lang="en-GB" sz="2600" kern="100" dirty="0">
                <a:effectLst/>
                <a:latin typeface="Calibri" panose="020F0502020204030204" pitchFamily="34" charset="0"/>
                <a:ea typeface="Calibri" panose="020F0502020204030204" pitchFamily="34" charset="0"/>
              </a:rPr>
              <a:t>, and informative for visitors in wheelchairs, due to the difficult accessibility of the area. Located in the car park next to the Church of </a:t>
            </a:r>
            <a:r>
              <a:rPr lang="en-GB" sz="2600" kern="100" dirty="0" err="1">
                <a:effectLst/>
                <a:latin typeface="Calibri" panose="020F0502020204030204" pitchFamily="34" charset="0"/>
                <a:ea typeface="Calibri" panose="020F0502020204030204" pitchFamily="34" charset="0"/>
              </a:rPr>
              <a:t>Șumuleu</a:t>
            </a:r>
            <a:r>
              <a:rPr lang="en-GB" sz="2600" kern="100" dirty="0">
                <a:effectLst/>
                <a:latin typeface="Calibri" panose="020F0502020204030204" pitchFamily="34" charset="0"/>
                <a:ea typeface="Calibri" panose="020F0502020204030204" pitchFamily="34" charset="0"/>
              </a:rPr>
              <a:t>, the sculpture models the relief of a circle 900 metres in diameter as the crow flies and the buildings on the site on a bronze relief</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1B979ABE-5BB0-4930-4C6F-41A6DA3276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BC939FD-D0E8-117F-9713-962AC17E93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C58525F-4232-E735-181C-AEC575F7A7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723C954-9535-DC08-68D6-1BEA97BCBB1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0F3284D-20D8-6221-0C17-DD666F064F5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8D6256F-CBC2-8CB9-0237-1B1104D3905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87A4068-8287-D3C1-4DCA-E4022685E25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62391EE-8ECC-F342-501E-49585EA8683D}"/>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Square sculpture of </a:t>
            </a:r>
            <a:r>
              <a:rPr lang="en-GB" sz="3600" b="1" dirty="0" err="1">
                <a:latin typeface="+mn-lt"/>
              </a:rPr>
              <a:t>Șumuleu</a:t>
            </a:r>
            <a:endParaRPr lang="en-GB" sz="3600" b="1" dirty="0">
              <a:latin typeface="+mn-lt"/>
            </a:endParaRPr>
          </a:p>
        </p:txBody>
      </p:sp>
    </p:spTree>
    <p:extLst>
      <p:ext uri="{BB962C8B-B14F-4D97-AF65-F5344CB8AC3E}">
        <p14:creationId xmlns:p14="http://schemas.microsoft.com/office/powerpoint/2010/main" val="32218023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8A28F-EFD7-DD79-C4BD-C7D355400AF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E7D0E07-03E8-8BF8-D53B-D65EE91FB5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2A13B77-9580-EB2F-97A1-6456F01A68F7}"/>
              </a:ext>
            </a:extLst>
          </p:cNvPr>
          <p:cNvSpPr>
            <a:spLocks noGrp="1"/>
          </p:cNvSpPr>
          <p:nvPr>
            <p:ph type="ctrTitle"/>
          </p:nvPr>
        </p:nvSpPr>
        <p:spPr>
          <a:xfrm>
            <a:off x="334604" y="2219778"/>
            <a:ext cx="7230827" cy="2938213"/>
          </a:xfrm>
        </p:spPr>
        <p:txBody>
          <a:bodyPr>
            <a:noAutofit/>
          </a:bodyPr>
          <a:lstStyle/>
          <a:p>
            <a:pPr algn="l">
              <a:spcAft>
                <a:spcPts val="800"/>
              </a:spcAft>
            </a:pPr>
            <a:r>
              <a:rPr lang="en-GB" sz="2600" kern="100" dirty="0">
                <a:latin typeface="Calibri" panose="020F0502020204030204" pitchFamily="34" charset="0"/>
              </a:rPr>
              <a:t>Innovative character of the initiative: its alternative way of presenting the area. Visitors to the area can access and learn about it free of charge. The initiative could be adapted to any destination using different sculptural techniques and 3D printing, which could showcase the major tourist attractions of the site, not only for the visually impaired but also for wheelchair users </a:t>
            </a:r>
          </a:p>
        </p:txBody>
      </p:sp>
      <p:pic>
        <p:nvPicPr>
          <p:cNvPr id="5" name="Kép 4">
            <a:extLst>
              <a:ext uri="{FF2B5EF4-FFF2-40B4-BE49-F238E27FC236}">
                <a16:creationId xmlns:a16="http://schemas.microsoft.com/office/drawing/2014/main" id="{1B979ABE-5BB0-4930-4C6F-41A6DA3276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BC939FD-D0E8-117F-9713-962AC17E93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C58525F-4232-E735-181C-AEC575F7A7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723C954-9535-DC08-68D6-1BEA97BCBB1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0F3284D-20D8-6221-0C17-DD666F064F5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8D6256F-CBC2-8CB9-0237-1B1104D3905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87A4068-8287-D3C1-4DCA-E4022685E25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62391EE-8ECC-F342-501E-49585EA8683D}"/>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Square sculpture of </a:t>
            </a:r>
            <a:r>
              <a:rPr lang="en-GB" sz="3600" b="1" dirty="0" err="1">
                <a:latin typeface="+mn-lt"/>
              </a:rPr>
              <a:t>Șumuleu</a:t>
            </a:r>
            <a:endParaRPr lang="en-GB" sz="3600" b="1" dirty="0">
              <a:latin typeface="+mn-lt"/>
            </a:endParaRPr>
          </a:p>
        </p:txBody>
      </p:sp>
      <p:pic>
        <p:nvPicPr>
          <p:cNvPr id="11" name="Kép 10" descr="A képen kültéri, talaj, napóra, növény látható&#10;&#10;Automatikusan generált leírás">
            <a:extLst>
              <a:ext uri="{FF2B5EF4-FFF2-40B4-BE49-F238E27FC236}">
                <a16:creationId xmlns:a16="http://schemas.microsoft.com/office/drawing/2014/main" id="{0C576A0D-EE96-1B79-3507-41E1CC6A5B44}"/>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870760" y="2196920"/>
            <a:ext cx="4031130" cy="2687420"/>
          </a:xfrm>
          <a:prstGeom prst="rect">
            <a:avLst/>
          </a:prstGeom>
          <a:noFill/>
          <a:ln>
            <a:noFill/>
          </a:ln>
        </p:spPr>
      </p:pic>
      <p:sp>
        <p:nvSpPr>
          <p:cNvPr id="15" name="Szövegdoboz 14">
            <a:extLst>
              <a:ext uri="{FF2B5EF4-FFF2-40B4-BE49-F238E27FC236}">
                <a16:creationId xmlns:a16="http://schemas.microsoft.com/office/drawing/2014/main" id="{0B01632E-B41E-7D9A-151E-6A4AEB38DF6E}"/>
              </a:ext>
            </a:extLst>
          </p:cNvPr>
          <p:cNvSpPr txBox="1"/>
          <p:nvPr/>
        </p:nvSpPr>
        <p:spPr>
          <a:xfrm>
            <a:off x="9214193" y="4891157"/>
            <a:ext cx="2643203" cy="338554"/>
          </a:xfrm>
          <a:prstGeom prst="rect">
            <a:avLst/>
          </a:prstGeom>
          <a:noFill/>
        </p:spPr>
        <p:txBody>
          <a:bodyPr wrap="square">
            <a:spAutoFit/>
          </a:bodyPr>
          <a:lstStyle/>
          <a:p>
            <a:pPr algn="r"/>
            <a:r>
              <a:rPr lang="en-GB" sz="1600" kern="100" dirty="0">
                <a:latin typeface="Calibri" panose="020F0502020204030204" pitchFamily="34" charset="0"/>
              </a:rPr>
              <a:t>Source: https://felvidek.ma</a:t>
            </a:r>
            <a:endParaRPr lang="hu-HU" sz="1600" kern="100" dirty="0">
              <a:latin typeface="Calibri" panose="020F0502020204030204" pitchFamily="34" charset="0"/>
            </a:endParaRPr>
          </a:p>
        </p:txBody>
      </p:sp>
    </p:spTree>
    <p:extLst>
      <p:ext uri="{BB962C8B-B14F-4D97-AF65-F5344CB8AC3E}">
        <p14:creationId xmlns:p14="http://schemas.microsoft.com/office/powerpoint/2010/main" val="41316304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40761-AE92-2DC0-6036-6730E564D5D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8DB3ABC-FDBB-F2E2-1A5F-13ACBF53F3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4A16A11-F8EA-F52B-D86D-B4187C00A96F}"/>
              </a:ext>
            </a:extLst>
          </p:cNvPr>
          <p:cNvSpPr>
            <a:spLocks noGrp="1"/>
          </p:cNvSpPr>
          <p:nvPr>
            <p:ph type="ctrTitle"/>
          </p:nvPr>
        </p:nvSpPr>
        <p:spPr>
          <a:xfrm>
            <a:off x="223838" y="2101571"/>
            <a:ext cx="11744324" cy="3017022"/>
          </a:xfrm>
        </p:spPr>
        <p:txBody>
          <a:bodyPr>
            <a:noAutofit/>
          </a:bodyPr>
          <a:lstStyle/>
          <a:p>
            <a:pPr algn="l"/>
            <a:r>
              <a:rPr lang="en-GB" sz="2400" kern="100" dirty="0">
                <a:effectLst/>
                <a:latin typeface="Calibri" panose="020F0502020204030204" pitchFamily="34" charset="0"/>
                <a:ea typeface="Calibri" panose="020F0502020204030204" pitchFamily="34" charset="0"/>
              </a:rPr>
              <a:t>Initiative created by the </a:t>
            </a:r>
            <a:r>
              <a:rPr lang="en-GB" sz="2400" kern="100" dirty="0" err="1">
                <a:effectLst/>
                <a:latin typeface="Calibri" panose="020F0502020204030204" pitchFamily="34" charset="0"/>
                <a:ea typeface="Calibri" panose="020F0502020204030204" pitchFamily="34" charset="0"/>
              </a:rPr>
              <a:t>Retezat</a:t>
            </a:r>
            <a:r>
              <a:rPr lang="en-GB" sz="2400" kern="100" dirty="0">
                <a:effectLst/>
                <a:latin typeface="Calibri" panose="020F0502020204030204" pitchFamily="34" charset="0"/>
                <a:ea typeface="Calibri" panose="020F0502020204030204" pitchFamily="34" charset="0"/>
              </a:rPr>
              <a:t> Tourism Association, to provide information about the mountain area and the possibility to travel to the site, in addition to the visitation of the site by disabled people</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A trail open to all, but created primarily to serve the disabled and the visually impaired</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At the foot of the </a:t>
            </a:r>
            <a:r>
              <a:rPr lang="en-GB" sz="2400" kern="100" dirty="0" err="1">
                <a:effectLst/>
                <a:latin typeface="Calibri" panose="020F0502020204030204" pitchFamily="34" charset="0"/>
                <a:ea typeface="Calibri" panose="020F0502020204030204" pitchFamily="34" charset="0"/>
              </a:rPr>
              <a:t>Retezat</a:t>
            </a:r>
            <a:r>
              <a:rPr lang="en-GB" sz="2400" kern="100" dirty="0">
                <a:effectLst/>
                <a:latin typeface="Calibri" panose="020F0502020204030204" pitchFamily="34" charset="0"/>
                <a:ea typeface="Calibri" panose="020F0502020204030204" pitchFamily="34" charset="0"/>
              </a:rPr>
              <a:t> Mountains, in the </a:t>
            </a:r>
            <a:r>
              <a:rPr lang="en-GB" sz="2400" kern="100" dirty="0" err="1">
                <a:effectLst/>
                <a:latin typeface="Calibri" panose="020F0502020204030204" pitchFamily="34" charset="0"/>
                <a:ea typeface="Calibri" panose="020F0502020204030204" pitchFamily="34" charset="0"/>
              </a:rPr>
              <a:t>Retezat</a:t>
            </a:r>
            <a:r>
              <a:rPr lang="en-GB" sz="2400" kern="100" dirty="0">
                <a:effectLst/>
                <a:latin typeface="Calibri" panose="020F0502020204030204" pitchFamily="34" charset="0"/>
                <a:ea typeface="Calibri" panose="020F0502020204030204" pitchFamily="34" charset="0"/>
              </a:rPr>
              <a:t> National Park, at </a:t>
            </a:r>
            <a:r>
              <a:rPr lang="en-GB" sz="2400" kern="100" dirty="0" err="1">
                <a:effectLst/>
                <a:latin typeface="Calibri" panose="020F0502020204030204" pitchFamily="34" charset="0"/>
                <a:ea typeface="Calibri" panose="020F0502020204030204" pitchFamily="34" charset="0"/>
              </a:rPr>
              <a:t>Nucsoara</a:t>
            </a:r>
            <a:r>
              <a:rPr lang="en-GB" sz="2400" kern="100" dirty="0">
                <a:effectLst/>
                <a:latin typeface="Calibri" panose="020F0502020204030204" pitchFamily="34" charset="0"/>
                <a:ea typeface="Calibri" panose="020F0502020204030204" pitchFamily="34" charset="0"/>
              </a:rPr>
              <a:t> Visitor Centre, which offers an experience for adults with disabilities and children with disabilities</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The trail is 36 metres long and is equipped with ramps and handrails. Along the trail, visitors can observe the footprints of animals living in the mountain range and information about the species has been placed. The trail has been designed to be wheelchair accessible</a:t>
            </a:r>
            <a:endParaRPr lang="en-GB" sz="2400" dirty="0">
              <a:latin typeface="+mn-lt"/>
            </a:endParaRPr>
          </a:p>
        </p:txBody>
      </p:sp>
      <p:pic>
        <p:nvPicPr>
          <p:cNvPr id="5" name="Kép 4">
            <a:extLst>
              <a:ext uri="{FF2B5EF4-FFF2-40B4-BE49-F238E27FC236}">
                <a16:creationId xmlns:a16="http://schemas.microsoft.com/office/drawing/2014/main" id="{51A10B7B-E1A7-FF88-CC66-43DF487770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62E66C9-4FD7-9E7C-9A5A-B94C6B6D06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F19FA66-18E8-4BD0-157F-3B7DEDDFA0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2D1A8C6-AC55-B722-D15F-7C3025B4C12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FE3D018-D039-EF17-0DE1-849272A4E7F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064B1EF-7FC4-DCA6-938F-3815C7C5248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1DAD3EC-945F-14FD-EE8F-9F2560B8CDE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FE1E8A1-3BBD-00F5-BB6E-E8E1AACEC7D8}"/>
              </a:ext>
            </a:extLst>
          </p:cNvPr>
          <p:cNvSpPr txBox="1">
            <a:spLocks/>
          </p:cNvSpPr>
          <p:nvPr/>
        </p:nvSpPr>
        <p:spPr>
          <a:xfrm>
            <a:off x="116774" y="918275"/>
            <a:ext cx="11958451" cy="1019513"/>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Original trail for disabled people in the </a:t>
            </a:r>
            <a:r>
              <a:rPr lang="en-GB" sz="3600" b="1" dirty="0" err="1">
                <a:latin typeface="+mn-lt"/>
              </a:rPr>
              <a:t>Retezat</a:t>
            </a:r>
            <a:r>
              <a:rPr lang="en-GB" sz="3600" b="1" dirty="0">
                <a:latin typeface="+mn-lt"/>
              </a:rPr>
              <a:t> Mountains</a:t>
            </a:r>
          </a:p>
        </p:txBody>
      </p:sp>
    </p:spTree>
    <p:extLst>
      <p:ext uri="{BB962C8B-B14F-4D97-AF65-F5344CB8AC3E}">
        <p14:creationId xmlns:p14="http://schemas.microsoft.com/office/powerpoint/2010/main" val="37759987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40761-AE92-2DC0-6036-6730E564D5D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8DB3ABC-FDBB-F2E2-1A5F-13ACBF53F3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4A16A11-F8EA-F52B-D86D-B4187C00A96F}"/>
              </a:ext>
            </a:extLst>
          </p:cNvPr>
          <p:cNvSpPr>
            <a:spLocks noGrp="1"/>
          </p:cNvSpPr>
          <p:nvPr>
            <p:ph type="ctrTitle"/>
          </p:nvPr>
        </p:nvSpPr>
        <p:spPr>
          <a:xfrm>
            <a:off x="116774" y="1966535"/>
            <a:ext cx="11958451" cy="3321364"/>
          </a:xfrm>
        </p:spPr>
        <p:txBody>
          <a:bodyPr>
            <a:noAutofit/>
          </a:bodyPr>
          <a:lstStyle/>
          <a:p>
            <a:pPr algn="l">
              <a:lnSpc>
                <a:spcPts val="2200"/>
              </a:lnSpc>
            </a:pPr>
            <a:r>
              <a:rPr lang="en-GB" sz="2400" kern="100" dirty="0">
                <a:effectLst/>
                <a:latin typeface="Calibri" panose="020F0502020204030204" pitchFamily="34" charset="0"/>
                <a:ea typeface="Calibri" panose="020F0502020204030204" pitchFamily="34" charset="0"/>
              </a:rPr>
              <a:t>Area easily accessible by car, barrier-free</a:t>
            </a:r>
            <a:r>
              <a:rPr lang="en-GB" sz="2400" kern="100" dirty="0">
                <a:latin typeface="Calibri" panose="020F0502020204030204" pitchFamily="34" charset="0"/>
                <a:ea typeface="Calibri" panose="020F0502020204030204" pitchFamily="34" charset="0"/>
              </a:rPr>
              <a:t>. </a:t>
            </a:r>
            <a:r>
              <a:rPr lang="en-GB" sz="2400" kern="100" dirty="0">
                <a:effectLst/>
                <a:latin typeface="Calibri" panose="020F0502020204030204" pitchFamily="34" charset="0"/>
                <a:ea typeface="Calibri" panose="020F0502020204030204" pitchFamily="34" charset="0"/>
              </a:rPr>
              <a:t>The design of the area is to provide detailed infrastructure network: plant species on site are tactile and the footprints of animals are visible from wheelchairs. The animal footprints (otter, deer, jackal, wild boar, wolf, bear and chamois) placed on wooden panels in relief to allow visually impaired people to feel their way around and are interesting sight for all visitors</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Itinerary implemented by the </a:t>
            </a:r>
            <a:r>
              <a:rPr lang="en-GB" sz="2400" kern="100" dirty="0" err="1">
                <a:effectLst/>
                <a:latin typeface="Calibri" panose="020F0502020204030204" pitchFamily="34" charset="0"/>
                <a:ea typeface="Calibri" panose="020F0502020204030204" pitchFamily="34" charset="0"/>
              </a:rPr>
              <a:t>Retezat</a:t>
            </a:r>
            <a:r>
              <a:rPr lang="en-GB" sz="2400" kern="100" dirty="0">
                <a:effectLst/>
                <a:latin typeface="Calibri" panose="020F0502020204030204" pitchFamily="34" charset="0"/>
                <a:ea typeface="Calibri" panose="020F0502020204030204" pitchFamily="34" charset="0"/>
              </a:rPr>
              <a:t> Tourist Association in collaboration with the Romanian Wilderness Association and the </a:t>
            </a:r>
            <a:r>
              <a:rPr lang="en-GB" sz="2400" kern="100" dirty="0" err="1">
                <a:effectLst/>
                <a:latin typeface="Calibri" panose="020F0502020204030204" pitchFamily="34" charset="0"/>
                <a:ea typeface="Calibri" panose="020F0502020204030204" pitchFamily="34" charset="0"/>
              </a:rPr>
              <a:t>Retezat</a:t>
            </a:r>
            <a:r>
              <a:rPr lang="en-GB" sz="2400" kern="100" dirty="0">
                <a:effectLst/>
                <a:latin typeface="Calibri" panose="020F0502020204030204" pitchFamily="34" charset="0"/>
                <a:ea typeface="Calibri" panose="020F0502020204030204" pitchFamily="34" charset="0"/>
              </a:rPr>
              <a:t> National Park Directorate, with the support of the Romanian-American Foundation and the Partnership Foundation</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The good practice can be adapted without modification in the visitor centres of the national parks in the country, but can also be developed and sustained in schools, kindergartens and educational institutions</a:t>
            </a:r>
            <a:endParaRPr lang="en-GB" sz="2400" dirty="0">
              <a:latin typeface="+mn-lt"/>
            </a:endParaRPr>
          </a:p>
        </p:txBody>
      </p:sp>
      <p:pic>
        <p:nvPicPr>
          <p:cNvPr id="5" name="Kép 4">
            <a:extLst>
              <a:ext uri="{FF2B5EF4-FFF2-40B4-BE49-F238E27FC236}">
                <a16:creationId xmlns:a16="http://schemas.microsoft.com/office/drawing/2014/main" id="{51A10B7B-E1A7-FF88-CC66-43DF487770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62E66C9-4FD7-9E7C-9A5A-B94C6B6D06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F19FA66-18E8-4BD0-157F-3B7DEDDFA0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2D1A8C6-AC55-B722-D15F-7C3025B4C12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FE3D018-D039-EF17-0DE1-849272A4E7F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064B1EF-7FC4-DCA6-938F-3815C7C5248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1DAD3EC-945F-14FD-EE8F-9F2560B8CDE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FE1E8A1-3BBD-00F5-BB6E-E8E1AACEC7D8}"/>
              </a:ext>
            </a:extLst>
          </p:cNvPr>
          <p:cNvSpPr txBox="1">
            <a:spLocks/>
          </p:cNvSpPr>
          <p:nvPr/>
        </p:nvSpPr>
        <p:spPr>
          <a:xfrm>
            <a:off x="116774" y="1052823"/>
            <a:ext cx="11958451" cy="1019513"/>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Original trail for disabled people in the </a:t>
            </a:r>
            <a:r>
              <a:rPr lang="en-GB" sz="3600" b="1" dirty="0" err="1">
                <a:latin typeface="+mn-lt"/>
              </a:rPr>
              <a:t>Retezat</a:t>
            </a:r>
            <a:r>
              <a:rPr lang="en-GB" sz="3600" b="1" dirty="0">
                <a:latin typeface="+mn-lt"/>
              </a:rPr>
              <a:t> Mountains</a:t>
            </a:r>
          </a:p>
        </p:txBody>
      </p:sp>
    </p:spTree>
    <p:extLst>
      <p:ext uri="{BB962C8B-B14F-4D97-AF65-F5344CB8AC3E}">
        <p14:creationId xmlns:p14="http://schemas.microsoft.com/office/powerpoint/2010/main" val="7109172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0A6EE-17A9-E0B2-5852-EB809DDBB29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7C5DF7B-C499-20EA-5A6B-348AD0819B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05504" y="5308694"/>
            <a:ext cx="1527831" cy="653203"/>
          </a:xfrm>
          <a:prstGeom prst="rect">
            <a:avLst/>
          </a:prstGeom>
        </p:spPr>
      </p:pic>
      <p:sp>
        <p:nvSpPr>
          <p:cNvPr id="2" name="Cím 1">
            <a:extLst>
              <a:ext uri="{FF2B5EF4-FFF2-40B4-BE49-F238E27FC236}">
                <a16:creationId xmlns:a16="http://schemas.microsoft.com/office/drawing/2014/main" id="{1CB1DD55-6D9F-79B0-593E-88B79DCDFD25}"/>
              </a:ext>
            </a:extLst>
          </p:cNvPr>
          <p:cNvSpPr>
            <a:spLocks noGrp="1"/>
          </p:cNvSpPr>
          <p:nvPr>
            <p:ph type="ctrTitle"/>
          </p:nvPr>
        </p:nvSpPr>
        <p:spPr>
          <a:xfrm>
            <a:off x="59376" y="2226242"/>
            <a:ext cx="12073247" cy="2965209"/>
          </a:xfrm>
        </p:spPr>
        <p:txBody>
          <a:bodyPr>
            <a:noAutofit/>
          </a:bodyPr>
          <a:lstStyle/>
          <a:p>
            <a:pPr algn="l">
              <a:lnSpc>
                <a:spcPts val="2500"/>
              </a:lnSpc>
            </a:pPr>
            <a:r>
              <a:rPr lang="en-GB" sz="2600" kern="100" dirty="0">
                <a:effectLst/>
                <a:latin typeface="Calibri" panose="020F0502020204030204" pitchFamily="34" charset="0"/>
                <a:ea typeface="Calibri" panose="020F0502020204030204" pitchFamily="34" charset="0"/>
              </a:rPr>
              <a:t>Initiative by Motivation Foundation Romania, Buda, Ilfov County: map created for information and mobility of tourists, mainly </a:t>
            </a:r>
            <a:r>
              <a:rPr lang="hu-HU" sz="2600" kern="100" dirty="0" err="1">
                <a:effectLst/>
                <a:latin typeface="Calibri" panose="020F0502020204030204" pitchFamily="34" charset="0"/>
                <a:ea typeface="Calibri" panose="020F0502020204030204" pitchFamily="34" charset="0"/>
              </a:rPr>
              <a:t>for</a:t>
            </a:r>
            <a:r>
              <a:rPr lang="hu-HU" sz="2600" kern="100" dirty="0">
                <a:effectLst/>
                <a:latin typeface="Calibri" panose="020F0502020204030204" pitchFamily="34" charset="0"/>
                <a:ea typeface="Calibri" panose="020F0502020204030204" pitchFamily="34" charset="0"/>
              </a:rPr>
              <a:t> </a:t>
            </a:r>
            <a:r>
              <a:rPr lang="en-GB" sz="2600" kern="100" dirty="0" err="1">
                <a:effectLst/>
                <a:latin typeface="Calibri" panose="020F0502020204030204" pitchFamily="34" charset="0"/>
                <a:ea typeface="Calibri" panose="020F0502020204030204" pitchFamily="34" charset="0"/>
              </a:rPr>
              <a:t>PwD</a:t>
            </a:r>
            <a:r>
              <a:rPr lang="en-GB" sz="2600" kern="100" dirty="0">
                <a:effectLst/>
                <a:latin typeface="Calibri" panose="020F0502020204030204" pitchFamily="34" charset="0"/>
                <a:ea typeface="Calibri" panose="020F0502020204030204" pitchFamily="34" charset="0"/>
              </a:rPr>
              <a:t> who use wheelchairs for transport</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The map is a tool that provides a useful source of information and centralises data on accessible sites in Romania. Motivation’s accessibility trademark is registered</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Aim of the initiative is to provide wheelchair users with information on the accessibility of accommodations, city spaces and tourist attractions. Access to information on the web is increasingly important, so it is also a purpose of the website</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Resources are needed to continuously survey the sites and facilities and to update the database on a regular basis</a:t>
            </a:r>
            <a:endParaRPr lang="en-GB" sz="2600" dirty="0">
              <a:latin typeface="+mn-lt"/>
            </a:endParaRPr>
          </a:p>
        </p:txBody>
      </p:sp>
      <p:pic>
        <p:nvPicPr>
          <p:cNvPr id="5" name="Kép 4">
            <a:extLst>
              <a:ext uri="{FF2B5EF4-FFF2-40B4-BE49-F238E27FC236}">
                <a16:creationId xmlns:a16="http://schemas.microsoft.com/office/drawing/2014/main" id="{3B6F872C-42FD-2349-4FFC-8DAFA58AEC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0819" y="5290781"/>
            <a:ext cx="653204" cy="654838"/>
          </a:xfrm>
          <a:prstGeom prst="rect">
            <a:avLst/>
          </a:prstGeom>
        </p:spPr>
      </p:pic>
      <p:pic>
        <p:nvPicPr>
          <p:cNvPr id="8" name="Kép 7">
            <a:extLst>
              <a:ext uri="{FF2B5EF4-FFF2-40B4-BE49-F238E27FC236}">
                <a16:creationId xmlns:a16="http://schemas.microsoft.com/office/drawing/2014/main" id="{B7B528ED-4E4B-AEAA-015B-FA30C93EF9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91996" y="5308693"/>
            <a:ext cx="653204" cy="653204"/>
          </a:xfrm>
          <a:prstGeom prst="rect">
            <a:avLst/>
          </a:prstGeom>
        </p:spPr>
      </p:pic>
      <p:pic>
        <p:nvPicPr>
          <p:cNvPr id="4" name="Kép 3">
            <a:extLst>
              <a:ext uri="{FF2B5EF4-FFF2-40B4-BE49-F238E27FC236}">
                <a16:creationId xmlns:a16="http://schemas.microsoft.com/office/drawing/2014/main" id="{5B7FE654-1308-5E47-4AFD-1878A25032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7054" y="6160557"/>
            <a:ext cx="11156647" cy="512108"/>
          </a:xfrm>
          <a:prstGeom prst="rect">
            <a:avLst/>
          </a:prstGeom>
        </p:spPr>
      </p:pic>
      <p:pic>
        <p:nvPicPr>
          <p:cNvPr id="7" name="Kép 6">
            <a:extLst>
              <a:ext uri="{FF2B5EF4-FFF2-40B4-BE49-F238E27FC236}">
                <a16:creationId xmlns:a16="http://schemas.microsoft.com/office/drawing/2014/main" id="{E2289BD4-C01F-D944-A511-8EDB763A709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88387" y="5326684"/>
            <a:ext cx="1527831" cy="617222"/>
          </a:xfrm>
          <a:prstGeom prst="rect">
            <a:avLst/>
          </a:prstGeom>
        </p:spPr>
      </p:pic>
      <p:pic>
        <p:nvPicPr>
          <p:cNvPr id="9" name="Kép 8">
            <a:extLst>
              <a:ext uri="{FF2B5EF4-FFF2-40B4-BE49-F238E27FC236}">
                <a16:creationId xmlns:a16="http://schemas.microsoft.com/office/drawing/2014/main" id="{076515A2-6A08-D1A1-9924-6ECE619B8FA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43041" y="187619"/>
            <a:ext cx="2973617" cy="798472"/>
          </a:xfrm>
          <a:prstGeom prst="rect">
            <a:avLst/>
          </a:prstGeom>
        </p:spPr>
      </p:pic>
      <p:pic>
        <p:nvPicPr>
          <p:cNvPr id="10" name="Kép 9">
            <a:extLst>
              <a:ext uri="{FF2B5EF4-FFF2-40B4-BE49-F238E27FC236}">
                <a16:creationId xmlns:a16="http://schemas.microsoft.com/office/drawing/2014/main" id="{3B8B6EFC-0C12-0621-E705-856B789FCE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7054" y="227497"/>
            <a:ext cx="2828450" cy="578367"/>
          </a:xfrm>
          <a:prstGeom prst="rect">
            <a:avLst/>
          </a:prstGeom>
        </p:spPr>
      </p:pic>
      <p:pic>
        <p:nvPicPr>
          <p:cNvPr id="13" name="Kép 12">
            <a:extLst>
              <a:ext uri="{FF2B5EF4-FFF2-40B4-BE49-F238E27FC236}">
                <a16:creationId xmlns:a16="http://schemas.microsoft.com/office/drawing/2014/main" id="{78458650-7B71-4AE6-B972-87AF574537D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42913" y="72379"/>
            <a:ext cx="1373780" cy="1377773"/>
          </a:xfrm>
          <a:prstGeom prst="rect">
            <a:avLst/>
          </a:prstGeom>
        </p:spPr>
      </p:pic>
      <p:sp>
        <p:nvSpPr>
          <p:cNvPr id="3" name="Cím 1">
            <a:extLst>
              <a:ext uri="{FF2B5EF4-FFF2-40B4-BE49-F238E27FC236}">
                <a16:creationId xmlns:a16="http://schemas.microsoft.com/office/drawing/2014/main" id="{84EDBF80-4894-C380-D2FC-21174DD150CB}"/>
              </a:ext>
            </a:extLst>
          </p:cNvPr>
          <p:cNvSpPr txBox="1">
            <a:spLocks/>
          </p:cNvSpPr>
          <p:nvPr/>
        </p:nvSpPr>
        <p:spPr>
          <a:xfrm>
            <a:off x="143775" y="1274554"/>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Internet accessibility map</a:t>
            </a:r>
          </a:p>
        </p:txBody>
      </p:sp>
    </p:spTree>
    <p:extLst>
      <p:ext uri="{BB962C8B-B14F-4D97-AF65-F5344CB8AC3E}">
        <p14:creationId xmlns:p14="http://schemas.microsoft.com/office/powerpoint/2010/main" val="2358533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FDB91-6721-3E80-01FF-2E376631367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261E2C0-0EB2-0AD3-3336-AC18879C76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D0AF355-2062-2764-806D-1202E1D215F1}"/>
              </a:ext>
            </a:extLst>
          </p:cNvPr>
          <p:cNvSpPr>
            <a:spLocks noGrp="1"/>
          </p:cNvSpPr>
          <p:nvPr>
            <p:ph type="ctrTitle"/>
          </p:nvPr>
        </p:nvSpPr>
        <p:spPr>
          <a:xfrm>
            <a:off x="309155" y="2222809"/>
            <a:ext cx="11573690" cy="2908276"/>
          </a:xfrm>
        </p:spPr>
        <p:txBody>
          <a:bodyPr>
            <a:noAutofit/>
          </a:bodyPr>
          <a:lstStyle/>
          <a:p>
            <a:pPr algn="l">
              <a:lnSpc>
                <a:spcPts val="2700"/>
              </a:lnSpc>
            </a:pPr>
            <a:r>
              <a:rPr lang="en-GB" sz="2400" kern="100" dirty="0">
                <a:effectLst/>
                <a:latin typeface="Calibri" panose="020F0502020204030204" pitchFamily="34" charset="0"/>
                <a:ea typeface="Calibri" panose="020F0502020204030204" pitchFamily="34" charset="0"/>
                <a:cs typeface="Calibri" panose="020F0502020204030204" pitchFamily="34" charset="0"/>
              </a:rPr>
              <a:t>The main problems that prevent tourists with disabilities from travelling include a poor attitude of staff towards disabilities, poor customer service and a lack of information about the services available (Europe Without Barriers, n.d.)</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Certifications and labels are a valuable source of information for consumers</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Although important steps have been taken in recent years, much remains to be done to make Europe a truly accessible destination, attractive to millions of international customers who today still prefer destinations that have been best tested from an accessibility point of view (Europe Without Barriers, n.d.)</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223BFC92-F6DB-9377-03AB-FA38F3B584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76C5A80-9195-53D1-FF51-2D2E9598E6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3F5D60C-E9E3-6D3D-F431-C551DFA716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2310DDB-A0EF-3783-D708-5B722B3CC87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684DF93-D3EE-53FB-1A8D-8960569033D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6A5F351-971F-3BF1-2FA8-AE3041F5098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0BEA75C-DC1D-6EC2-5C18-5CE95DBF89E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A9F83FE-C6BD-96B0-87C6-D9D2F2852758}"/>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at international level – certification systems</a:t>
            </a:r>
            <a:endParaRPr lang="en-GB" dirty="0">
              <a:latin typeface="+mn-lt"/>
            </a:endParaRPr>
          </a:p>
        </p:txBody>
      </p:sp>
    </p:spTree>
    <p:extLst>
      <p:ext uri="{BB962C8B-B14F-4D97-AF65-F5344CB8AC3E}">
        <p14:creationId xmlns:p14="http://schemas.microsoft.com/office/powerpoint/2010/main" val="20858469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04554-BDA4-F05D-13F0-535A3A021BC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4801F9B-12EE-EFD1-532E-E1009A955A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2C70ED5-827E-4B9E-30E0-02CA1D999CEB}"/>
              </a:ext>
            </a:extLst>
          </p:cNvPr>
          <p:cNvSpPr>
            <a:spLocks noGrp="1"/>
          </p:cNvSpPr>
          <p:nvPr>
            <p:ph type="ctrTitle"/>
          </p:nvPr>
        </p:nvSpPr>
        <p:spPr>
          <a:xfrm>
            <a:off x="152648" y="2225074"/>
            <a:ext cx="11886704" cy="2996050"/>
          </a:xfrm>
        </p:spPr>
        <p:txBody>
          <a:bodyPr>
            <a:noAutofit/>
          </a:bodyPr>
          <a:lstStyle/>
          <a:p>
            <a:pPr algn="l">
              <a:lnSpc>
                <a:spcPts val="2300"/>
              </a:lnSpc>
            </a:pPr>
            <a:r>
              <a:rPr lang="en-GB" sz="2600" kern="100" dirty="0">
                <a:effectLst/>
                <a:latin typeface="Calibri" panose="020F0502020204030204" pitchFamily="34" charset="0"/>
                <a:ea typeface="Calibri" panose="020F0502020204030204" pitchFamily="34" charset="0"/>
              </a:rPr>
              <a:t>A hiking guide available in Romanian and English</a:t>
            </a:r>
            <a:r>
              <a:rPr lang="en-GB" sz="2600" kern="100" dirty="0">
                <a:latin typeface="Calibri" panose="020F0502020204030204" pitchFamily="34" charset="0"/>
                <a:ea typeface="Calibri" panose="020F0502020204030204" pitchFamily="34" charset="0"/>
              </a:rPr>
              <a:t>,</a:t>
            </a:r>
            <a:r>
              <a:rPr lang="en-GB" sz="2600" kern="100" dirty="0">
                <a:effectLst/>
                <a:latin typeface="Calibri" panose="020F0502020204030204" pitchFamily="34" charset="0"/>
                <a:ea typeface="Calibri" panose="020F0502020204030204" pitchFamily="34" charset="0"/>
              </a:rPr>
              <a:t> designed to sensitise and inform, aimed first of all at people with reduced mobility, wheelchair users, and mainly at the routes available in Brasov County</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Descriptions of almost 60 routes in six mountain ranges in the Brasov area, classified according to difficulty. Routes are accompanied by explanatory maps, pictures and useful information</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Very useful tool for </a:t>
            </a:r>
            <a:r>
              <a:rPr lang="en-GB" sz="2600" kern="100" dirty="0" err="1">
                <a:effectLst/>
                <a:latin typeface="Calibri" panose="020F0502020204030204" pitchFamily="34" charset="0"/>
                <a:ea typeface="Calibri" panose="020F0502020204030204" pitchFamily="34" charset="0"/>
              </a:rPr>
              <a:t>PwD</a:t>
            </a:r>
            <a:r>
              <a:rPr lang="en-GB" sz="2600" kern="100" dirty="0">
                <a:effectLst/>
                <a:latin typeface="Calibri" panose="020F0502020204030204" pitchFamily="34" charset="0"/>
                <a:ea typeface="Calibri" panose="020F0502020204030204" pitchFamily="34" charset="0"/>
              </a:rPr>
              <a:t>, but also for families with children, teachers, associations, NGOs, to help them find their way around the mountains around Brasov. Information contained: right routes for children, depending on their age, equipment and experience; information on the safety of the routes for </a:t>
            </a:r>
            <a:r>
              <a:rPr lang="en-GB" sz="2600" kern="100" dirty="0" err="1">
                <a:effectLst/>
                <a:latin typeface="Calibri" panose="020F0502020204030204" pitchFamily="34" charset="0"/>
                <a:ea typeface="Calibri" panose="020F0502020204030204" pitchFamily="34" charset="0"/>
              </a:rPr>
              <a:t>PwD</a:t>
            </a:r>
            <a:r>
              <a:rPr lang="en-GB" sz="2600" kern="100" dirty="0">
                <a:effectLst/>
                <a:latin typeface="Calibri" panose="020F0502020204030204" pitchFamily="34" charset="0"/>
                <a:ea typeface="Calibri" panose="020F0502020204030204" pitchFamily="34" charset="0"/>
              </a:rPr>
              <a:t>, families and children</a:t>
            </a:r>
            <a:endParaRPr lang="en-GB" sz="2600" dirty="0">
              <a:latin typeface="+mn-lt"/>
            </a:endParaRPr>
          </a:p>
        </p:txBody>
      </p:sp>
      <p:pic>
        <p:nvPicPr>
          <p:cNvPr id="5" name="Kép 4">
            <a:extLst>
              <a:ext uri="{FF2B5EF4-FFF2-40B4-BE49-F238E27FC236}">
                <a16:creationId xmlns:a16="http://schemas.microsoft.com/office/drawing/2014/main" id="{A5B2D596-8573-B3CD-8E3B-570359C380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6D15C3D-4090-EAF8-9F15-AB5DC787FC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F884643-BEF8-6FC0-9476-67B199474F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C57887E-FAB5-86E1-40C1-4D6E6E7034E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95CB12D-DC93-B4C7-0098-2C77909DD1A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77E7DCB-8369-4DA6-42CB-26937F5E940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6CA87B0-1889-973B-4694-F841B276A02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CDE5238-4029-8B6B-4524-C6944B9B35ED}"/>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Hiking guide for families with children and </a:t>
            </a:r>
            <a:r>
              <a:rPr lang="en-GB" sz="3600" b="1" dirty="0" err="1">
                <a:latin typeface="+mn-lt"/>
              </a:rPr>
              <a:t>PwD</a:t>
            </a:r>
            <a:endParaRPr lang="en-GB" sz="3600" b="1" dirty="0">
              <a:latin typeface="+mn-lt"/>
            </a:endParaRPr>
          </a:p>
        </p:txBody>
      </p:sp>
    </p:spTree>
    <p:extLst>
      <p:ext uri="{BB962C8B-B14F-4D97-AF65-F5344CB8AC3E}">
        <p14:creationId xmlns:p14="http://schemas.microsoft.com/office/powerpoint/2010/main" val="15260835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01FEB-E700-92CE-8145-1834632F391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AA01149-B557-1CB9-4768-3F515B0853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EBD2D6F-250F-1C53-59AF-08A55CA995B6}"/>
              </a:ext>
            </a:extLst>
          </p:cNvPr>
          <p:cNvSpPr>
            <a:spLocks noGrp="1"/>
          </p:cNvSpPr>
          <p:nvPr>
            <p:ph type="ctrTitle"/>
          </p:nvPr>
        </p:nvSpPr>
        <p:spPr>
          <a:xfrm>
            <a:off x="381539" y="2344527"/>
            <a:ext cx="11274997" cy="2804470"/>
          </a:xfrm>
        </p:spPr>
        <p:txBody>
          <a:bodyPr>
            <a:noAutofit/>
          </a:bodyPr>
          <a:lstStyle/>
          <a:p>
            <a:pPr algn="l">
              <a:lnSpc>
                <a:spcPts val="2600"/>
              </a:lnSpc>
            </a:pPr>
            <a:r>
              <a:rPr lang="en-GB" sz="2600" kern="100" dirty="0">
                <a:effectLst/>
                <a:latin typeface="Calibri" panose="020F0502020204030204" pitchFamily="34" charset="0"/>
                <a:ea typeface="Calibri" panose="020F0502020204030204" pitchFamily="34" charset="0"/>
              </a:rPr>
              <a:t>An agrotourism pension in </a:t>
            </a:r>
            <a:r>
              <a:rPr lang="en-GB" sz="2600" kern="100" dirty="0" err="1">
                <a:effectLst/>
                <a:latin typeface="Calibri" panose="020F0502020204030204" pitchFamily="34" charset="0"/>
                <a:ea typeface="Calibri" panose="020F0502020204030204" pitchFamily="34" charset="0"/>
              </a:rPr>
              <a:t>Luncavita</a:t>
            </a:r>
            <a:r>
              <a:rPr lang="en-GB" sz="2600" kern="100" dirty="0">
                <a:effectLst/>
                <a:latin typeface="Calibri" panose="020F0502020204030204" pitchFamily="34" charset="0"/>
                <a:ea typeface="Calibri" panose="020F0502020204030204" pitchFamily="34" charset="0"/>
              </a:rPr>
              <a:t>, </a:t>
            </a:r>
            <a:r>
              <a:rPr lang="en-GB" sz="2600" kern="100" dirty="0" err="1">
                <a:effectLst/>
                <a:latin typeface="Calibri" panose="020F0502020204030204" pitchFamily="34" charset="0"/>
                <a:ea typeface="Calibri" panose="020F0502020204030204" pitchFamily="34" charset="0"/>
              </a:rPr>
              <a:t>Tulcea</a:t>
            </a:r>
            <a:r>
              <a:rPr lang="en-GB" sz="2600" kern="100" dirty="0">
                <a:effectLst/>
                <a:latin typeface="Calibri" panose="020F0502020204030204" pitchFamily="34" charset="0"/>
                <a:ea typeface="Calibri" panose="020F0502020204030204" pitchFamily="34" charset="0"/>
              </a:rPr>
              <a:t> County, developed with the support of the National Rural Development Programme, with sensitisation, mobility improvement and tourist attraction character</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Special attention to people with disability; manager of the pension is a wheelchair-bound disabled person. The pension therefore caters for this special target group, with well thought-out equipment, no thresholds, special bathrooms, comfortable and spacious areas. The accommodation is adapted to the characteristics of the area (cultural traditions of </a:t>
            </a:r>
            <a:r>
              <a:rPr lang="en-GB" sz="2600" kern="100" dirty="0" err="1">
                <a:effectLst/>
                <a:latin typeface="Calibri" panose="020F0502020204030204" pitchFamily="34" charset="0"/>
                <a:ea typeface="Calibri" panose="020F0502020204030204" pitchFamily="34" charset="0"/>
              </a:rPr>
              <a:t>Dobrudza</a:t>
            </a:r>
            <a:r>
              <a:rPr lang="en-GB" sz="2600" kern="100" dirty="0">
                <a:latin typeface="Calibri" panose="020F0502020204030204" pitchFamily="34" charset="0"/>
                <a:ea typeface="Calibri" panose="020F0502020204030204" pitchFamily="34" charset="0"/>
              </a:rPr>
              <a:t>, </a:t>
            </a:r>
            <a:r>
              <a:rPr lang="en-GB" sz="2600" kern="100" dirty="0">
                <a:effectLst/>
                <a:latin typeface="Calibri" panose="020F0502020204030204" pitchFamily="34" charset="0"/>
                <a:ea typeface="Calibri" panose="020F0502020204030204" pitchFamily="34" charset="0"/>
              </a:rPr>
              <a:t>recipes of the Danube Delta)</a:t>
            </a:r>
            <a:endParaRPr lang="en-GB" sz="2600" dirty="0">
              <a:latin typeface="+mn-lt"/>
            </a:endParaRPr>
          </a:p>
        </p:txBody>
      </p:sp>
      <p:pic>
        <p:nvPicPr>
          <p:cNvPr id="5" name="Kép 4">
            <a:extLst>
              <a:ext uri="{FF2B5EF4-FFF2-40B4-BE49-F238E27FC236}">
                <a16:creationId xmlns:a16="http://schemas.microsoft.com/office/drawing/2014/main" id="{CDEA797F-CB17-CD5C-92CB-C37D468C96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968DCAB-0071-E179-E3FA-DD29B9B064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5685D9F-6CCA-7BCB-70AC-8CEA3CC372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A1DF0C3-D039-60A0-6864-BFFD8ACD663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EE8B6B9-9BB0-9F13-592E-6C2CEA61ACA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D3A063F-630D-E6C3-5C60-2854773A814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640FEB3-E16E-3039-D954-1AFCA3FC1D5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08F1933-A803-512F-9C93-BED9183653AD}"/>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a:t>
            </a:r>
            <a:r>
              <a:rPr lang="en-GB" sz="3600" b="1" dirty="0" err="1">
                <a:latin typeface="+mn-lt"/>
              </a:rPr>
              <a:t>Valea</a:t>
            </a:r>
            <a:r>
              <a:rPr lang="en-GB" sz="3600" b="1" dirty="0">
                <a:latin typeface="+mn-lt"/>
              </a:rPr>
              <a:t> </a:t>
            </a:r>
            <a:r>
              <a:rPr lang="en-GB" sz="3600" b="1" dirty="0" err="1">
                <a:latin typeface="+mn-lt"/>
              </a:rPr>
              <a:t>Fagilor</a:t>
            </a:r>
            <a:r>
              <a:rPr lang="en-GB" sz="3600" b="1" dirty="0">
                <a:latin typeface="+mn-lt"/>
              </a:rPr>
              <a:t> </a:t>
            </a:r>
            <a:r>
              <a:rPr lang="en-GB" sz="3600" b="1" dirty="0" err="1">
                <a:latin typeface="+mn-lt"/>
              </a:rPr>
              <a:t>Agropension</a:t>
            </a:r>
            <a:endParaRPr lang="en-GB" sz="3600" b="1" dirty="0">
              <a:latin typeface="+mn-lt"/>
            </a:endParaRPr>
          </a:p>
        </p:txBody>
      </p:sp>
    </p:spTree>
    <p:extLst>
      <p:ext uri="{BB962C8B-B14F-4D97-AF65-F5344CB8AC3E}">
        <p14:creationId xmlns:p14="http://schemas.microsoft.com/office/powerpoint/2010/main" val="17173564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01FEB-E700-92CE-8145-1834632F391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AA01149-B557-1CB9-4768-3F515B0853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EBD2D6F-250F-1C53-59AF-08A55CA995B6}"/>
              </a:ext>
            </a:extLst>
          </p:cNvPr>
          <p:cNvSpPr>
            <a:spLocks noGrp="1"/>
          </p:cNvSpPr>
          <p:nvPr>
            <p:ph type="ctrTitle"/>
          </p:nvPr>
        </p:nvSpPr>
        <p:spPr>
          <a:xfrm>
            <a:off x="118753" y="2228653"/>
            <a:ext cx="5127342" cy="3017778"/>
          </a:xfrm>
        </p:spPr>
        <p:txBody>
          <a:bodyPr>
            <a:noAutofit/>
          </a:bodyPr>
          <a:lstStyle/>
          <a:p>
            <a:pPr algn="l">
              <a:lnSpc>
                <a:spcPts val="2300"/>
              </a:lnSpc>
            </a:pPr>
            <a:r>
              <a:rPr lang="en-GB" sz="2600" kern="100" dirty="0">
                <a:effectLst/>
                <a:latin typeface="Calibri" panose="020F0502020204030204" pitchFamily="34" charset="0"/>
                <a:ea typeface="Calibri" panose="020F0502020204030204" pitchFamily="34" charset="0"/>
              </a:rPr>
              <a:t>Traditional environment, natural attractions, leisure activities (hiking, angling, cycling, astronomy, participation in agricultural work)</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Visitors can discover local cultural heritage, participate in local events and festivities. Rooms, bathrooms and dining room are adapted to specific needs, in addition to being easily accessible by car</a:t>
            </a:r>
            <a:endParaRPr lang="en-GB" sz="2600" dirty="0">
              <a:latin typeface="+mn-lt"/>
            </a:endParaRPr>
          </a:p>
        </p:txBody>
      </p:sp>
      <p:pic>
        <p:nvPicPr>
          <p:cNvPr id="5" name="Kép 4">
            <a:extLst>
              <a:ext uri="{FF2B5EF4-FFF2-40B4-BE49-F238E27FC236}">
                <a16:creationId xmlns:a16="http://schemas.microsoft.com/office/drawing/2014/main" id="{CDEA797F-CB17-CD5C-92CB-C37D468C96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968DCAB-0071-E179-E3FA-DD29B9B064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5685D9F-6CCA-7BCB-70AC-8CEA3CC372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A1DF0C3-D039-60A0-6864-BFFD8ACD663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EE8B6B9-9BB0-9F13-592E-6C2CEA61ACA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D3A063F-630D-E6C3-5C60-2854773A814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640FEB3-E16E-3039-D954-1AFCA3FC1D5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08F1933-A803-512F-9C93-BED9183653AD}"/>
              </a:ext>
            </a:extLst>
          </p:cNvPr>
          <p:cNvSpPr txBox="1">
            <a:spLocks/>
          </p:cNvSpPr>
          <p:nvPr/>
        </p:nvSpPr>
        <p:spPr>
          <a:xfrm>
            <a:off x="118753" y="111816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a:t>
            </a:r>
            <a:r>
              <a:rPr lang="en-GB" sz="3600" b="1" dirty="0" err="1">
                <a:latin typeface="+mn-lt"/>
              </a:rPr>
              <a:t>Valea</a:t>
            </a:r>
            <a:r>
              <a:rPr lang="en-GB" sz="3600" b="1" dirty="0">
                <a:latin typeface="+mn-lt"/>
              </a:rPr>
              <a:t> </a:t>
            </a:r>
            <a:r>
              <a:rPr lang="en-GB" sz="3600" b="1" dirty="0" err="1">
                <a:latin typeface="+mn-lt"/>
              </a:rPr>
              <a:t>Fagilor</a:t>
            </a:r>
            <a:r>
              <a:rPr lang="en-GB" sz="3600" b="1" dirty="0">
                <a:latin typeface="+mn-lt"/>
              </a:rPr>
              <a:t> </a:t>
            </a:r>
            <a:r>
              <a:rPr lang="en-GB" sz="3600" b="1" dirty="0" err="1">
                <a:latin typeface="+mn-lt"/>
              </a:rPr>
              <a:t>Agropension</a:t>
            </a:r>
            <a:endParaRPr lang="en-GB" sz="3600" b="1" dirty="0">
              <a:latin typeface="+mn-lt"/>
            </a:endParaRPr>
          </a:p>
        </p:txBody>
      </p:sp>
      <p:pic>
        <p:nvPicPr>
          <p:cNvPr id="14" name="Kép 13" descr="A képen személy, ruházat, bútorok, fal látható&#10;&#10;Automatikusan generált leírás">
            <a:extLst>
              <a:ext uri="{FF2B5EF4-FFF2-40B4-BE49-F238E27FC236}">
                <a16:creationId xmlns:a16="http://schemas.microsoft.com/office/drawing/2014/main" id="{59260145-9E63-137D-047C-81769405F98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246095" y="2118876"/>
            <a:ext cx="6421583" cy="3048111"/>
          </a:xfrm>
          <a:prstGeom prst="rect">
            <a:avLst/>
          </a:prstGeom>
        </p:spPr>
      </p:pic>
      <p:sp>
        <p:nvSpPr>
          <p:cNvPr id="16" name="Szövegdoboz 15">
            <a:extLst>
              <a:ext uri="{FF2B5EF4-FFF2-40B4-BE49-F238E27FC236}">
                <a16:creationId xmlns:a16="http://schemas.microsoft.com/office/drawing/2014/main" id="{1DA239DE-9619-4F2A-E1B0-581CE531509D}"/>
              </a:ext>
            </a:extLst>
          </p:cNvPr>
          <p:cNvSpPr txBox="1"/>
          <p:nvPr/>
        </p:nvSpPr>
        <p:spPr>
          <a:xfrm>
            <a:off x="7677150" y="4606870"/>
            <a:ext cx="3848100" cy="923330"/>
          </a:xfrm>
          <a:prstGeom prst="rect">
            <a:avLst/>
          </a:prstGeom>
          <a:noFill/>
        </p:spPr>
        <p:txBody>
          <a:bodyPr wrap="square">
            <a:spAutoFit/>
          </a:bodyPr>
          <a:lstStyle/>
          <a:p>
            <a:pPr algn="r"/>
            <a:r>
              <a:rPr lang="hu-HU" dirty="0"/>
              <a:t>https://www.pensiuneavaleafagilor.ro/despre-pensiunea-valea-fagilor-luncavita</a:t>
            </a:r>
          </a:p>
        </p:txBody>
      </p:sp>
    </p:spTree>
    <p:extLst>
      <p:ext uri="{BB962C8B-B14F-4D97-AF65-F5344CB8AC3E}">
        <p14:creationId xmlns:p14="http://schemas.microsoft.com/office/powerpoint/2010/main" val="2693705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5A907-050D-93FA-440C-FE58839D97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2D6EA0-D9AE-1B90-5F4B-9060534803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8E6AADD-8A6A-9859-FBB8-DE429F3D9745}"/>
              </a:ext>
            </a:extLst>
          </p:cNvPr>
          <p:cNvSpPr>
            <a:spLocks noGrp="1"/>
          </p:cNvSpPr>
          <p:nvPr>
            <p:ph type="ctrTitle"/>
          </p:nvPr>
        </p:nvSpPr>
        <p:spPr>
          <a:xfrm>
            <a:off x="118753" y="2259542"/>
            <a:ext cx="11958452" cy="3054987"/>
          </a:xfrm>
        </p:spPr>
        <p:txBody>
          <a:bodyPr>
            <a:noAutofit/>
          </a:bodyPr>
          <a:lstStyle/>
          <a:p>
            <a:pPr algn="l">
              <a:lnSpc>
                <a:spcPts val="2200"/>
              </a:lnSpc>
            </a:pPr>
            <a:r>
              <a:rPr lang="en-GB" sz="2600" kern="100" dirty="0">
                <a:latin typeface="Calibri" panose="020F0502020204030204" pitchFamily="34" charset="0"/>
              </a:rPr>
              <a:t>The initiative is a set of activities for sensitisation, education and mobility improvement on the Romanian coast, a joint collaboration (of M24Seven Europe, </a:t>
            </a:r>
            <a:r>
              <a:rPr lang="en-GB" sz="2600" kern="100" dirty="0" err="1">
                <a:latin typeface="Calibri" panose="020F0502020204030204" pitchFamily="34" charset="0"/>
              </a:rPr>
              <a:t>RAPTronic</a:t>
            </a:r>
            <a:r>
              <a:rPr lang="en-GB" sz="2600" kern="100" dirty="0">
                <a:latin typeface="Calibri" panose="020F0502020204030204" pitchFamily="34" charset="0"/>
              </a:rPr>
              <a:t>, RAP Development, RAP Instal, </a:t>
            </a:r>
            <a:r>
              <a:rPr lang="en-GB" sz="2600" kern="100" dirty="0" err="1">
                <a:latin typeface="Calibri" panose="020F0502020204030204" pitchFamily="34" charset="0"/>
              </a:rPr>
              <a:t>Petroterm</a:t>
            </a:r>
            <a:r>
              <a:rPr lang="en-GB" sz="2600" kern="100" dirty="0">
                <a:latin typeface="Calibri" panose="020F0502020204030204" pitchFamily="34" charset="0"/>
              </a:rPr>
              <a:t> SRL, </a:t>
            </a:r>
            <a:r>
              <a:rPr lang="en-GB" sz="2600" kern="100" dirty="0" err="1">
                <a:latin typeface="Calibri" panose="020F0502020204030204" pitchFamily="34" charset="0"/>
              </a:rPr>
              <a:t>Sorla</a:t>
            </a:r>
            <a:r>
              <a:rPr lang="en-GB" sz="2600" kern="100" dirty="0">
                <a:latin typeface="Calibri" panose="020F0502020204030204" pitchFamily="34" charset="0"/>
              </a:rPr>
              <a:t> and Dobra from Constanta, AQUA </a:t>
            </a:r>
            <a:r>
              <a:rPr lang="en-GB" sz="2600" kern="100" dirty="0" err="1">
                <a:latin typeface="Calibri" panose="020F0502020204030204" pitchFamily="34" charset="0"/>
              </a:rPr>
              <a:t>Carpatica</a:t>
            </a:r>
            <a:r>
              <a:rPr lang="en-GB" sz="2600" kern="100" dirty="0">
                <a:latin typeface="Calibri" panose="020F0502020204030204" pitchFamily="34" charset="0"/>
              </a:rPr>
              <a:t>, Martin </a:t>
            </a:r>
            <a:r>
              <a:rPr lang="en-GB" sz="2600" kern="100" dirty="0" err="1">
                <a:latin typeface="Calibri" panose="020F0502020204030204" pitchFamily="34" charset="0"/>
              </a:rPr>
              <a:t>Eughenia</a:t>
            </a:r>
            <a:r>
              <a:rPr lang="en-GB" sz="2600" kern="100" dirty="0">
                <a:latin typeface="Calibri" panose="020F0502020204030204" pitchFamily="34" charset="0"/>
              </a:rPr>
              <a:t> and Gabriel </a:t>
            </a:r>
            <a:r>
              <a:rPr lang="en-GB" sz="2600" kern="100" dirty="0" err="1">
                <a:latin typeface="Calibri" panose="020F0502020204030204" pitchFamily="34" charset="0"/>
              </a:rPr>
              <a:t>Voitis</a:t>
            </a:r>
            <a:r>
              <a:rPr lang="en-GB" sz="2600" kern="100" dirty="0">
                <a:latin typeface="Calibri" panose="020F0502020204030204" pitchFamily="34" charset="0"/>
              </a:rPr>
              <a:t>)</a:t>
            </a:r>
            <a:br>
              <a:rPr lang="en-GB" sz="2600" kern="100" dirty="0">
                <a:latin typeface="Calibri" panose="020F0502020204030204" pitchFamily="34" charset="0"/>
              </a:rPr>
            </a:br>
            <a:r>
              <a:rPr lang="en-GB" sz="2600" kern="100" dirty="0">
                <a:latin typeface="Calibri" panose="020F0502020204030204" pitchFamily="34" charset="0"/>
              </a:rPr>
              <a:t>Event accessible to all disabled, but they are trying to provide a special beach experience for disabled travellers. The “Sea and Beach for All” initiative took place in August 2017 and August 2021, when the first disabled beach in Romania opened in Mamaia. With the agreement of the tourism operator that owns the “Pupa Beach”, a part of the beach was built right next to the lifeguard tower, for safety and to ensure easy access for people with disability disabilities</a:t>
            </a:r>
          </a:p>
        </p:txBody>
      </p:sp>
      <p:pic>
        <p:nvPicPr>
          <p:cNvPr id="5" name="Kép 4">
            <a:extLst>
              <a:ext uri="{FF2B5EF4-FFF2-40B4-BE49-F238E27FC236}">
                <a16:creationId xmlns:a16="http://schemas.microsoft.com/office/drawing/2014/main" id="{BFBAF667-7D03-A1DB-320F-CF6116AFDE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C74EC31-B27A-EFAF-A2A8-EF0A7D24C2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C978CB4-FB15-FEBD-47EB-72E633CDED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B2109DA-8E59-626A-CD00-081C956D04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CA9E191-ECF6-3C91-F506-9F83B113A3B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CD47D13-513E-C61A-E2DA-EA1D48CFB4D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077B0B6-3762-420D-9F0D-4AD29031914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AE73545-97E9-5AF5-2AB4-391E09290252}"/>
              </a:ext>
            </a:extLst>
          </p:cNvPr>
          <p:cNvSpPr txBox="1">
            <a:spLocks/>
          </p:cNvSpPr>
          <p:nvPr/>
        </p:nvSpPr>
        <p:spPr>
          <a:xfrm>
            <a:off x="118753" y="1200350"/>
            <a:ext cx="9704819"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Sea Beach for All</a:t>
            </a:r>
            <a:endParaRPr lang="en-GB" dirty="0">
              <a:latin typeface="+mn-lt"/>
            </a:endParaRPr>
          </a:p>
        </p:txBody>
      </p:sp>
      <p:pic>
        <p:nvPicPr>
          <p:cNvPr id="14" name="Kép 13">
            <a:extLst>
              <a:ext uri="{FF2B5EF4-FFF2-40B4-BE49-F238E27FC236}">
                <a16:creationId xmlns:a16="http://schemas.microsoft.com/office/drawing/2014/main" id="{3EC5D137-B3F2-8B9E-FB47-0EEA4CCB1779}"/>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9955658" y="934721"/>
            <a:ext cx="2117589" cy="1395286"/>
          </a:xfrm>
          <a:prstGeom prst="rect">
            <a:avLst/>
          </a:prstGeom>
        </p:spPr>
      </p:pic>
    </p:spTree>
    <p:extLst>
      <p:ext uri="{BB962C8B-B14F-4D97-AF65-F5344CB8AC3E}">
        <p14:creationId xmlns:p14="http://schemas.microsoft.com/office/powerpoint/2010/main" val="9451810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5A907-050D-93FA-440C-FE58839D97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2D6EA0-D9AE-1B90-5F4B-9060534803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BFBAF667-7D03-A1DB-320F-CF6116AFDE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C74EC31-B27A-EFAF-A2A8-EF0A7D24C2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C978CB4-FB15-FEBD-47EB-72E633CDED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B2109DA-8E59-626A-CD00-081C956D04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CA9E191-ECF6-3C91-F506-9F83B113A3B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CD47D13-513E-C61A-E2DA-EA1D48CFB4D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077B0B6-3762-420D-9F0D-4AD29031914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AE73545-97E9-5AF5-2AB4-391E09290252}"/>
              </a:ext>
            </a:extLst>
          </p:cNvPr>
          <p:cNvSpPr txBox="1">
            <a:spLocks/>
          </p:cNvSpPr>
          <p:nvPr/>
        </p:nvSpPr>
        <p:spPr>
          <a:xfrm>
            <a:off x="114795" y="122134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Sea Beach for All</a:t>
            </a:r>
            <a:endParaRPr lang="en-GB" dirty="0">
              <a:latin typeface="+mn-lt"/>
            </a:endParaRPr>
          </a:p>
        </p:txBody>
      </p:sp>
      <p:pic>
        <p:nvPicPr>
          <p:cNvPr id="11" name="Kép 10" descr="A képen kültéri, ég, szöveg, talaj látható&#10;&#10;Automatikusan generált leírás">
            <a:extLst>
              <a:ext uri="{FF2B5EF4-FFF2-40B4-BE49-F238E27FC236}">
                <a16:creationId xmlns:a16="http://schemas.microsoft.com/office/drawing/2014/main" id="{A17FF013-D396-A626-4E4D-AC8D0AEE0EA8}"/>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743307" y="2840494"/>
            <a:ext cx="3329939" cy="2072036"/>
          </a:xfrm>
          <a:prstGeom prst="rect">
            <a:avLst/>
          </a:prstGeom>
          <a:noFill/>
          <a:ln>
            <a:noFill/>
          </a:ln>
        </p:spPr>
      </p:pic>
      <p:sp>
        <p:nvSpPr>
          <p:cNvPr id="15" name="Szövegdoboz 14">
            <a:extLst>
              <a:ext uri="{FF2B5EF4-FFF2-40B4-BE49-F238E27FC236}">
                <a16:creationId xmlns:a16="http://schemas.microsoft.com/office/drawing/2014/main" id="{E5800B73-4279-28C7-D54C-10965DC78333}"/>
              </a:ext>
            </a:extLst>
          </p:cNvPr>
          <p:cNvSpPr txBox="1"/>
          <p:nvPr/>
        </p:nvSpPr>
        <p:spPr>
          <a:xfrm>
            <a:off x="9525187" y="4896382"/>
            <a:ext cx="2605723" cy="523220"/>
          </a:xfrm>
          <a:prstGeom prst="rect">
            <a:avLst/>
          </a:prstGeom>
          <a:noFill/>
        </p:spPr>
        <p:txBody>
          <a:bodyPr wrap="square">
            <a:spAutoFit/>
          </a:bodyPr>
          <a:lstStyle/>
          <a:p>
            <a:pPr algn="r"/>
            <a:r>
              <a:rPr lang="en-GB" sz="1400" kern="100" dirty="0">
                <a:effectLst/>
                <a:latin typeface="Calibri" panose="020F0502020204030204" pitchFamily="34" charset="0"/>
                <a:ea typeface="Calibri" panose="020F0502020204030204" pitchFamily="34" charset="0"/>
              </a:rPr>
              <a:t>Source: https://www.romania-insider.com</a:t>
            </a:r>
            <a:endParaRPr lang="hu-HU" sz="1400" dirty="0"/>
          </a:p>
        </p:txBody>
      </p:sp>
      <p:sp>
        <p:nvSpPr>
          <p:cNvPr id="18" name="Cím 1">
            <a:extLst>
              <a:ext uri="{FF2B5EF4-FFF2-40B4-BE49-F238E27FC236}">
                <a16:creationId xmlns:a16="http://schemas.microsoft.com/office/drawing/2014/main" id="{78E6AADD-8A6A-9859-FBB8-DE429F3D9745}"/>
              </a:ext>
            </a:extLst>
          </p:cNvPr>
          <p:cNvSpPr txBox="1">
            <a:spLocks/>
          </p:cNvSpPr>
          <p:nvPr/>
        </p:nvSpPr>
        <p:spPr>
          <a:xfrm>
            <a:off x="118754" y="2236813"/>
            <a:ext cx="8727295" cy="300259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2500"/>
              </a:lnSpc>
            </a:pPr>
            <a:r>
              <a:rPr lang="en-GB" sz="2600" kern="100" dirty="0">
                <a:latin typeface="Calibri" panose="020F0502020204030204" pitchFamily="34" charset="0"/>
                <a:ea typeface="Calibri" panose="020F0502020204030204" pitchFamily="34" charset="0"/>
              </a:rPr>
              <a:t>“Pupa Beach” is located directly at the entrance to the Mamaia resort, properly signposted and accessible from the street by a ramp for disabled persons. Wooden access road to the accessible part of the beach, where three floating Mobi-chairs are available for disabled bathers. Beach equipped with six special sunbeds with umbrellas, special toilets and changing rooms adapted to the needs of the disabled. Mobi-chairs float in the sea to provide safe bathing for people with reduced mobility. Special sun loungers for disabled, free of charge</a:t>
            </a:r>
            <a:endParaRPr lang="en-GB" sz="2600" dirty="0">
              <a:latin typeface="+mn-lt"/>
            </a:endParaRPr>
          </a:p>
        </p:txBody>
      </p:sp>
      <p:sp>
        <p:nvSpPr>
          <p:cNvPr id="20" name="Szövegdoboz 19">
            <a:extLst>
              <a:ext uri="{FF2B5EF4-FFF2-40B4-BE49-F238E27FC236}">
                <a16:creationId xmlns:a16="http://schemas.microsoft.com/office/drawing/2014/main" id="{BB8FFD9E-6C58-D35E-E115-EC7A63A0A193}"/>
              </a:ext>
            </a:extLst>
          </p:cNvPr>
          <p:cNvSpPr txBox="1"/>
          <p:nvPr/>
        </p:nvSpPr>
        <p:spPr>
          <a:xfrm>
            <a:off x="8903712" y="2154178"/>
            <a:ext cx="3227198" cy="707886"/>
          </a:xfrm>
          <a:prstGeom prst="rect">
            <a:avLst/>
          </a:prstGeom>
          <a:noFill/>
        </p:spPr>
        <p:txBody>
          <a:bodyPr wrap="square">
            <a:spAutoFit/>
          </a:bodyPr>
          <a:lstStyle/>
          <a:p>
            <a:pPr algn="r"/>
            <a:r>
              <a:rPr lang="en-GB" sz="2000" kern="100" dirty="0">
                <a:effectLst/>
                <a:latin typeface="Calibri" panose="020F0502020204030204" pitchFamily="34" charset="0"/>
                <a:ea typeface="Calibri" panose="020F0502020204030204" pitchFamily="34" charset="0"/>
              </a:rPr>
              <a:t>The floating chair in the “Sea and beach for all” project</a:t>
            </a:r>
            <a:endParaRPr lang="hu-HU" sz="2000" dirty="0"/>
          </a:p>
        </p:txBody>
      </p:sp>
    </p:spTree>
    <p:extLst>
      <p:ext uri="{BB962C8B-B14F-4D97-AF65-F5344CB8AC3E}">
        <p14:creationId xmlns:p14="http://schemas.microsoft.com/office/powerpoint/2010/main" val="7429692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1A59E-F4EC-020C-C5A6-3E5E57521F7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2C5F8FD-FB8F-3E46-8CD5-46D970FE25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4DEFF61F-7B5B-858F-CFA4-0E4391EECB10}"/>
              </a:ext>
            </a:extLst>
          </p:cNvPr>
          <p:cNvSpPr>
            <a:spLocks noGrp="1"/>
          </p:cNvSpPr>
          <p:nvPr>
            <p:ph type="ctrTitle"/>
          </p:nvPr>
        </p:nvSpPr>
        <p:spPr>
          <a:xfrm>
            <a:off x="118753" y="2114062"/>
            <a:ext cx="11830092" cy="3125348"/>
          </a:xfrm>
        </p:spPr>
        <p:txBody>
          <a:bodyPr>
            <a:noAutofit/>
          </a:bodyPr>
          <a:lstStyle/>
          <a:p>
            <a:pPr algn="l">
              <a:lnSpc>
                <a:spcPts val="2600"/>
              </a:lnSpc>
            </a:pPr>
            <a:r>
              <a:rPr lang="en-GB" sz="2600" kern="100" dirty="0">
                <a:effectLst/>
                <a:latin typeface="Calibri" panose="020F0502020204030204" pitchFamily="34" charset="0"/>
                <a:ea typeface="Calibri" panose="020F0502020204030204" pitchFamily="34" charset="0"/>
              </a:rPr>
              <a:t>Romania’s first disabled-friendly trail, created jointly by the </a:t>
            </a:r>
            <a:r>
              <a:rPr lang="en-GB" sz="2600" kern="100" dirty="0" err="1">
                <a:effectLst/>
                <a:latin typeface="Calibri" panose="020F0502020204030204" pitchFamily="34" charset="0"/>
                <a:ea typeface="Calibri" panose="020F0502020204030204" pitchFamily="34" charset="0"/>
              </a:rPr>
              <a:t>Corund-Praid</a:t>
            </a:r>
            <a:r>
              <a:rPr lang="en-GB" sz="2600" kern="100" dirty="0">
                <a:effectLst/>
                <a:latin typeface="Calibri" panose="020F0502020204030204" pitchFamily="34" charset="0"/>
                <a:ea typeface="Calibri" panose="020F0502020204030204" pitchFamily="34" charset="0"/>
              </a:rPr>
              <a:t> Nature Conservancy and the </a:t>
            </a:r>
            <a:r>
              <a:rPr lang="en-GB" sz="2600" kern="100" dirty="0" err="1">
                <a:effectLst/>
                <a:latin typeface="Calibri" panose="020F0502020204030204" pitchFamily="34" charset="0"/>
                <a:ea typeface="Calibri" panose="020F0502020204030204" pitchFamily="34" charset="0"/>
              </a:rPr>
              <a:t>Corund</a:t>
            </a:r>
            <a:r>
              <a:rPr lang="en-GB" sz="2600" kern="100" dirty="0">
                <a:effectLst/>
                <a:latin typeface="Calibri" panose="020F0502020204030204" pitchFamily="34" charset="0"/>
                <a:ea typeface="Calibri" panose="020F0502020204030204" pitchFamily="34" charset="0"/>
              </a:rPr>
              <a:t> Tourist Association for education and information, while facilitating mobility and making the attraction accessible. The initiative is designed to serve all people with disabilities. Trail opened in 2013 in the area’s nature reserve to attract wheelchair visitors</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The </a:t>
            </a:r>
            <a:r>
              <a:rPr lang="en-GB" sz="2600" kern="100" dirty="0" err="1">
                <a:effectLst/>
                <a:latin typeface="Calibri" panose="020F0502020204030204" pitchFamily="34" charset="0"/>
                <a:ea typeface="Calibri" panose="020F0502020204030204" pitchFamily="34" charset="0"/>
              </a:rPr>
              <a:t>Corund-Praid</a:t>
            </a:r>
            <a:r>
              <a:rPr lang="en-GB" sz="2600" kern="100" dirty="0">
                <a:effectLst/>
                <a:latin typeface="Calibri" panose="020F0502020204030204" pitchFamily="34" charset="0"/>
                <a:ea typeface="Calibri" panose="020F0502020204030204" pitchFamily="34" charset="0"/>
              </a:rPr>
              <a:t> Nature Reserve inaugurated the Peat Bog Trail in the Pine Mountains, which has been designed to allow disabled people to move around unhindered. The trail is part of a Natura 2000 nature reserve. Visitors can gain an insight into the typical flora and fauna of the taiga and the threats they face</a:t>
            </a:r>
            <a:endParaRPr lang="en-GB" sz="2600" dirty="0">
              <a:latin typeface="+mn-lt"/>
            </a:endParaRPr>
          </a:p>
        </p:txBody>
      </p:sp>
      <p:pic>
        <p:nvPicPr>
          <p:cNvPr id="5" name="Kép 4">
            <a:extLst>
              <a:ext uri="{FF2B5EF4-FFF2-40B4-BE49-F238E27FC236}">
                <a16:creationId xmlns:a16="http://schemas.microsoft.com/office/drawing/2014/main" id="{94B2C9C9-5D01-2720-15E5-CEBE739EA4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9BA4FA2-5133-73DA-2E5F-208E023D55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95EF101-1EEB-3173-A3AE-52838568DF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89E6C72-3AC2-8AA7-DE75-90B64BC679E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D9AF646-B92E-DA56-2F66-FA05C4B54AB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B991694-08C0-5BCF-3D68-898AEFBAE51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3AA66D9-E2A5-3CEB-56F2-0C76324683D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347552C-5DBC-C11B-2C2B-46F191850D56}"/>
              </a:ext>
            </a:extLst>
          </p:cNvPr>
          <p:cNvSpPr txBox="1">
            <a:spLocks/>
          </p:cNvSpPr>
          <p:nvPr/>
        </p:nvSpPr>
        <p:spPr>
          <a:xfrm>
            <a:off x="118753" y="1175916"/>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the “Peat bog” in </a:t>
            </a:r>
            <a:r>
              <a:rPr lang="en-GB" sz="3600" b="1" dirty="0" err="1">
                <a:latin typeface="+mn-lt"/>
              </a:rPr>
              <a:t>Fântâna</a:t>
            </a:r>
            <a:r>
              <a:rPr lang="en-GB" sz="3600" b="1" dirty="0">
                <a:latin typeface="+mn-lt"/>
              </a:rPr>
              <a:t> </a:t>
            </a:r>
            <a:r>
              <a:rPr lang="en-GB" sz="3600" b="1" dirty="0" err="1">
                <a:latin typeface="+mn-lt"/>
              </a:rPr>
              <a:t>Brazilor</a:t>
            </a:r>
            <a:r>
              <a:rPr lang="en-GB" sz="3600" b="1" dirty="0">
                <a:latin typeface="+mn-lt"/>
              </a:rPr>
              <a:t> </a:t>
            </a:r>
          </a:p>
        </p:txBody>
      </p:sp>
    </p:spTree>
    <p:extLst>
      <p:ext uri="{BB962C8B-B14F-4D97-AF65-F5344CB8AC3E}">
        <p14:creationId xmlns:p14="http://schemas.microsoft.com/office/powerpoint/2010/main" val="22050786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E22BA-4B6E-3EC4-DF04-B01A798369B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B3B9F8E-ADBD-B44E-FEAA-1E8D93724D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85810BB-0660-4719-3DFF-4989E439F72B}"/>
              </a:ext>
            </a:extLst>
          </p:cNvPr>
          <p:cNvSpPr>
            <a:spLocks noGrp="1"/>
          </p:cNvSpPr>
          <p:nvPr>
            <p:ph type="ctrTitle"/>
          </p:nvPr>
        </p:nvSpPr>
        <p:spPr>
          <a:xfrm>
            <a:off x="144918" y="2293202"/>
            <a:ext cx="8301305" cy="2926800"/>
          </a:xfrm>
        </p:spPr>
        <p:txBody>
          <a:bodyPr>
            <a:noAutofit/>
          </a:bodyPr>
          <a:lstStyle/>
          <a:p>
            <a:pPr algn="l">
              <a:lnSpc>
                <a:spcPts val="2500"/>
              </a:lnSpc>
            </a:pPr>
            <a:r>
              <a:rPr lang="en-GB" sz="2600" kern="100" dirty="0">
                <a:effectLst/>
                <a:latin typeface="Calibri" panose="020F0502020204030204" pitchFamily="34" charset="0"/>
                <a:ea typeface="Calibri" panose="020F0502020204030204" pitchFamily="34" charset="0"/>
              </a:rPr>
              <a:t>Trail is interactive, with educational and interactive panels along it, providing information about the plants and animals liv</a:t>
            </a:r>
            <a:r>
              <a:rPr lang="hu-HU" sz="2600" kern="100" dirty="0">
                <a:effectLst/>
                <a:latin typeface="Calibri" panose="020F0502020204030204" pitchFamily="34" charset="0"/>
                <a:ea typeface="Calibri" panose="020F0502020204030204" pitchFamily="34" charset="0"/>
              </a:rPr>
              <a:t>ing</a:t>
            </a:r>
            <a:r>
              <a:rPr lang="en-GB" sz="2600" kern="100" dirty="0">
                <a:effectLst/>
                <a:latin typeface="Calibri" panose="020F0502020204030204" pitchFamily="34" charset="0"/>
                <a:ea typeface="Calibri" panose="020F0502020204030204" pitchFamily="34" charset="0"/>
              </a:rPr>
              <a:t> there. </a:t>
            </a:r>
            <a:r>
              <a:rPr lang="hu-HU" sz="2600" kern="100" dirty="0">
                <a:effectLst/>
                <a:latin typeface="Calibri" panose="020F0502020204030204" pitchFamily="34" charset="0"/>
                <a:ea typeface="Calibri" panose="020F0502020204030204" pitchFamily="34" charset="0"/>
              </a:rPr>
              <a:t>I</a:t>
            </a:r>
            <a:r>
              <a:rPr lang="en-GB" sz="2600" kern="100" dirty="0" err="1">
                <a:effectLst/>
                <a:latin typeface="Calibri" panose="020F0502020204030204" pitchFamily="34" charset="0"/>
                <a:ea typeface="Calibri" panose="020F0502020204030204" pitchFamily="34" charset="0"/>
              </a:rPr>
              <a:t>nformation</a:t>
            </a:r>
            <a:r>
              <a:rPr lang="en-GB" sz="2600" kern="100" dirty="0">
                <a:effectLst/>
                <a:latin typeface="Calibri" panose="020F0502020204030204" pitchFamily="34" charset="0"/>
                <a:ea typeface="Calibri" panose="020F0502020204030204" pitchFamily="34" charset="0"/>
              </a:rPr>
              <a:t> panels available in English</a:t>
            </a:r>
            <a:r>
              <a:rPr lang="hu-HU" sz="2600" kern="100" dirty="0">
                <a:effectLst/>
                <a:latin typeface="Calibri" panose="020F0502020204030204" pitchFamily="34" charset="0"/>
                <a:ea typeface="Calibri" panose="020F0502020204030204" pitchFamily="34" charset="0"/>
              </a:rPr>
              <a:t>,</a:t>
            </a:r>
            <a:r>
              <a:rPr lang="en-GB" sz="2600" kern="100" dirty="0">
                <a:effectLst/>
                <a:latin typeface="Calibri" panose="020F0502020204030204" pitchFamily="34" charset="0"/>
                <a:ea typeface="Calibri" panose="020F0502020204030204" pitchFamily="34" charset="0"/>
              </a:rPr>
              <a:t> Hungarian</a:t>
            </a:r>
            <a:r>
              <a:rPr lang="hu-HU" sz="2600" kern="100" dirty="0">
                <a:effectLst/>
                <a:latin typeface="Calibri" panose="020F0502020204030204" pitchFamily="34" charset="0"/>
                <a:ea typeface="Calibri" panose="020F0502020204030204" pitchFamily="34" charset="0"/>
              </a:rPr>
              <a:t> and </a:t>
            </a:r>
            <a:r>
              <a:rPr lang="en-GB" sz="2600" kern="100" dirty="0">
                <a:effectLst/>
                <a:latin typeface="Calibri" panose="020F0502020204030204" pitchFamily="34" charset="0"/>
                <a:ea typeface="Calibri" panose="020F0502020204030204" pitchFamily="34" charset="0"/>
              </a:rPr>
              <a:t>Romanian. The initiative could provide a special educational and learning experience for </a:t>
            </a:r>
            <a:r>
              <a:rPr lang="en-GB" sz="2600" kern="100" dirty="0" err="1">
                <a:effectLst/>
                <a:latin typeface="Calibri" panose="020F0502020204030204" pitchFamily="34" charset="0"/>
                <a:ea typeface="Calibri" panose="020F0502020204030204" pitchFamily="34" charset="0"/>
              </a:rPr>
              <a:t>PwD</a:t>
            </a:r>
            <a:r>
              <a:rPr lang="en-GB" sz="2600" kern="100" dirty="0">
                <a:effectLst/>
                <a:latin typeface="Calibri" panose="020F0502020204030204" pitchFamily="34" charset="0"/>
                <a:ea typeface="Calibri" panose="020F0502020204030204" pitchFamily="34" charset="0"/>
              </a:rPr>
              <a:t>, in addition to the attraction of hiking in nature. The trail is innovative as it offers a unique opportunity for people with disabilities to learn about the plant species in the area by making it accessible</a:t>
            </a:r>
            <a:endParaRPr lang="en-GB" sz="2600" dirty="0">
              <a:latin typeface="+mn-lt"/>
            </a:endParaRPr>
          </a:p>
        </p:txBody>
      </p:sp>
      <p:pic>
        <p:nvPicPr>
          <p:cNvPr id="5" name="Kép 4">
            <a:extLst>
              <a:ext uri="{FF2B5EF4-FFF2-40B4-BE49-F238E27FC236}">
                <a16:creationId xmlns:a16="http://schemas.microsoft.com/office/drawing/2014/main" id="{6CC7A6DD-8612-CCE0-E8D0-9A137FBB73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D2F74E4-E904-59F3-9A8E-642DCEF778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5FAEDB4-A74D-6D35-AFFF-1E178E7D87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078DF51-334A-6948-3A44-4955A2C201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6A6185D-90C1-F2E8-BBAB-16679D7C6D5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BDEAE92-AB66-1464-9732-C758B2CB254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43360F8-2FD3-C48C-E4DE-5B848469369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37C292E-1BB9-46B0-F5E2-99795C61444A}"/>
              </a:ext>
            </a:extLst>
          </p:cNvPr>
          <p:cNvSpPr txBox="1">
            <a:spLocks/>
          </p:cNvSpPr>
          <p:nvPr/>
        </p:nvSpPr>
        <p:spPr>
          <a:xfrm>
            <a:off x="111847" y="1200321"/>
            <a:ext cx="11958451" cy="10065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b="1" dirty="0">
                <a:latin typeface="+mn-lt"/>
              </a:rPr>
              <a:t>Good practices in accessible tourism in the project countries – Romania: the “Peat bog” in </a:t>
            </a:r>
            <a:r>
              <a:rPr lang="en-GB" sz="3500" b="1" dirty="0" err="1">
                <a:latin typeface="+mn-lt"/>
              </a:rPr>
              <a:t>Fântâna</a:t>
            </a:r>
            <a:r>
              <a:rPr lang="en-GB" sz="3500" b="1" dirty="0">
                <a:latin typeface="+mn-lt"/>
              </a:rPr>
              <a:t> </a:t>
            </a:r>
            <a:r>
              <a:rPr lang="en-GB" sz="3500" b="1" dirty="0" err="1">
                <a:latin typeface="+mn-lt"/>
              </a:rPr>
              <a:t>Brazilor</a:t>
            </a:r>
            <a:r>
              <a:rPr lang="en-GB" sz="3500" b="1" dirty="0">
                <a:latin typeface="+mn-lt"/>
              </a:rPr>
              <a:t> </a:t>
            </a:r>
            <a:endParaRPr lang="en-GB" sz="3500" dirty="0">
              <a:latin typeface="+mn-lt"/>
            </a:endParaRPr>
          </a:p>
        </p:txBody>
      </p:sp>
      <p:pic>
        <p:nvPicPr>
          <p:cNvPr id="14" name="Kép 13" descr="A képen kültéri, ruházat, személy, fű látható&#10;&#10;Automatikusan generált leírás">
            <a:extLst>
              <a:ext uri="{FF2B5EF4-FFF2-40B4-BE49-F238E27FC236}">
                <a16:creationId xmlns:a16="http://schemas.microsoft.com/office/drawing/2014/main" id="{4D455B68-745F-3F8E-655F-E409633E66A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06120" y="1789943"/>
            <a:ext cx="3674033" cy="2755525"/>
          </a:xfrm>
          <a:prstGeom prst="rect">
            <a:avLst/>
          </a:prstGeom>
        </p:spPr>
      </p:pic>
      <p:sp>
        <p:nvSpPr>
          <p:cNvPr id="16" name="Szövegdoboz 15">
            <a:extLst>
              <a:ext uri="{FF2B5EF4-FFF2-40B4-BE49-F238E27FC236}">
                <a16:creationId xmlns:a16="http://schemas.microsoft.com/office/drawing/2014/main" id="{9042A3CB-FA7B-6B3F-FBCA-29C73FBCA223}"/>
              </a:ext>
            </a:extLst>
          </p:cNvPr>
          <p:cNvSpPr txBox="1"/>
          <p:nvPr/>
        </p:nvSpPr>
        <p:spPr>
          <a:xfrm>
            <a:off x="8175812" y="4535442"/>
            <a:ext cx="3786483" cy="523220"/>
          </a:xfrm>
          <a:prstGeom prst="rect">
            <a:avLst/>
          </a:prstGeom>
          <a:noFill/>
        </p:spPr>
        <p:txBody>
          <a:bodyPr wrap="square">
            <a:spAutoFit/>
          </a:bodyPr>
          <a:lstStyle/>
          <a:p>
            <a:pPr algn="r"/>
            <a:r>
              <a:rPr lang="en-GB" sz="1400" kern="100" dirty="0">
                <a:effectLst/>
                <a:latin typeface="Calibri" panose="020F0502020204030204" pitchFamily="34" charset="0"/>
                <a:ea typeface="Calibri" panose="020F0502020204030204" pitchFamily="34" charset="0"/>
              </a:rPr>
              <a:t>Source: </a:t>
            </a:r>
            <a:r>
              <a:rPr lang="hu-HU" sz="1400" dirty="0"/>
              <a:t>https://borvizek.hu/en/property/fantana-brazilor-bog.html</a:t>
            </a:r>
          </a:p>
        </p:txBody>
      </p:sp>
    </p:spTree>
    <p:extLst>
      <p:ext uri="{BB962C8B-B14F-4D97-AF65-F5344CB8AC3E}">
        <p14:creationId xmlns:p14="http://schemas.microsoft.com/office/powerpoint/2010/main" val="27686076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DC583-64C6-26DA-71FA-94446FCCC5E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24336CE-CEA3-3763-FB1D-9ADBF63DA6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389218C-20B7-FCC8-1C03-36B1B5548422}"/>
              </a:ext>
            </a:extLst>
          </p:cNvPr>
          <p:cNvSpPr>
            <a:spLocks noGrp="1"/>
          </p:cNvSpPr>
          <p:nvPr>
            <p:ph type="ctrTitle"/>
          </p:nvPr>
        </p:nvSpPr>
        <p:spPr>
          <a:xfrm>
            <a:off x="120347" y="2052911"/>
            <a:ext cx="11786376" cy="3186499"/>
          </a:xfrm>
        </p:spPr>
        <p:txBody>
          <a:bodyPr>
            <a:noAutofit/>
          </a:bodyPr>
          <a:lstStyle/>
          <a:p>
            <a:pPr algn="l">
              <a:lnSpc>
                <a:spcPts val="2400"/>
              </a:lnSpc>
            </a:pPr>
            <a:r>
              <a:rPr lang="en-GB" sz="2400" kern="100" dirty="0">
                <a:effectLst/>
                <a:latin typeface="Calibri" panose="020F0502020204030204" pitchFamily="34" charset="0"/>
                <a:ea typeface="Calibri" panose="020F0502020204030204" pitchFamily="34" charset="0"/>
              </a:rPr>
              <a:t>Educational and mobility development tool for active recreation for </a:t>
            </a:r>
            <a:r>
              <a:rPr lang="en-GB" sz="2400" kern="100" dirty="0" err="1">
                <a:effectLst/>
                <a:latin typeface="Calibri" panose="020F0502020204030204" pitchFamily="34" charset="0"/>
                <a:ea typeface="Calibri" panose="020F0502020204030204" pitchFamily="34" charset="0"/>
              </a:rPr>
              <a:t>PwD</a:t>
            </a:r>
            <a:r>
              <a:rPr lang="en-GB" sz="2400" kern="100" dirty="0">
                <a:effectLst/>
                <a:latin typeface="Calibri" panose="020F0502020204030204" pitchFamily="34" charset="0"/>
                <a:ea typeface="Calibri" panose="020F0502020204030204" pitchFamily="34" charset="0"/>
              </a:rPr>
              <a:t>. Team implementing the exercise is composed of ski instructors, mountain guides and a number of active and mobile people. It provides accessible outdoor activities for disabled people</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During the summer, they organise tours using specially designed bicycles that can be used by </a:t>
            </a:r>
            <a:r>
              <a:rPr lang="en-GB" sz="2400" kern="100" dirty="0" err="1">
                <a:effectLst/>
                <a:latin typeface="Calibri" panose="020F0502020204030204" pitchFamily="34" charset="0"/>
                <a:ea typeface="Calibri" panose="020F0502020204030204" pitchFamily="34" charset="0"/>
              </a:rPr>
              <a:t>PwD</a:t>
            </a:r>
            <a:r>
              <a:rPr lang="en-GB" sz="2400" kern="100" dirty="0">
                <a:effectLst/>
                <a:latin typeface="Calibri" panose="020F0502020204030204" pitchFamily="34" charset="0"/>
                <a:ea typeface="Calibri" panose="020F0502020204030204" pitchFamily="34" charset="0"/>
              </a:rPr>
              <a:t>: designed for off-road use, with the disabled person sitting in the front seat and a person behind him/her to control the equipment and assist the disabled in getting on and off</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In winter, disabled people can learn to ski using special ski chairs. Depending on the type of chair, they offer different degrees of independence for disabled. Again, a guide is needed, but people with minor disabilities can use the equipment with a more moderate level of independence, which provides different levels of difficulty for those interested</a:t>
            </a:r>
            <a:endParaRPr lang="en-GB" sz="2400" dirty="0">
              <a:latin typeface="+mn-lt"/>
            </a:endParaRPr>
          </a:p>
        </p:txBody>
      </p:sp>
      <p:pic>
        <p:nvPicPr>
          <p:cNvPr id="5" name="Kép 4">
            <a:extLst>
              <a:ext uri="{FF2B5EF4-FFF2-40B4-BE49-F238E27FC236}">
                <a16:creationId xmlns:a16="http://schemas.microsoft.com/office/drawing/2014/main" id="{F680FEEF-7446-B9D1-866D-AA7A149A0E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2A7ED26-3DAB-295E-D0A9-4E1FB20295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E5FCEE7-93E4-3D06-EC55-1026927808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93611CFC-C50D-2D53-5FA4-D76ACD2DAE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A8929E9-E5C2-A00D-5FF9-E3C28AC2C6A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3DB0AE2-C9D8-C53D-4D14-7A7FCB7575C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09E1E42-65F0-4567-7C14-B42BC8B04AB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8C13CA0B-1524-BCC6-6A7A-5D6D0B2152E5}"/>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Nurture in nature. The movement is for everyone</a:t>
            </a:r>
          </a:p>
        </p:txBody>
      </p:sp>
    </p:spTree>
    <p:extLst>
      <p:ext uri="{BB962C8B-B14F-4D97-AF65-F5344CB8AC3E}">
        <p14:creationId xmlns:p14="http://schemas.microsoft.com/office/powerpoint/2010/main" val="23949359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DC583-64C6-26DA-71FA-94446FCCC5E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24336CE-CEA3-3763-FB1D-9ADBF63DA6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20471" y="5245713"/>
            <a:ext cx="1527831" cy="653203"/>
          </a:xfrm>
          <a:prstGeom prst="rect">
            <a:avLst/>
          </a:prstGeom>
        </p:spPr>
      </p:pic>
      <p:sp>
        <p:nvSpPr>
          <p:cNvPr id="2" name="Cím 1">
            <a:extLst>
              <a:ext uri="{FF2B5EF4-FFF2-40B4-BE49-F238E27FC236}">
                <a16:creationId xmlns:a16="http://schemas.microsoft.com/office/drawing/2014/main" id="{A389218C-20B7-FCC8-1C03-36B1B5548422}"/>
              </a:ext>
            </a:extLst>
          </p:cNvPr>
          <p:cNvSpPr>
            <a:spLocks noGrp="1"/>
          </p:cNvSpPr>
          <p:nvPr>
            <p:ph type="ctrTitle"/>
          </p:nvPr>
        </p:nvSpPr>
        <p:spPr>
          <a:xfrm>
            <a:off x="222334" y="2356255"/>
            <a:ext cx="5253792" cy="2883155"/>
          </a:xfrm>
        </p:spPr>
        <p:txBody>
          <a:bodyPr>
            <a:noAutofit/>
          </a:bodyPr>
          <a:lstStyle/>
          <a:p>
            <a:pPr algn="l"/>
            <a:r>
              <a:rPr lang="en-GB" sz="2600" kern="100" dirty="0">
                <a:effectLst/>
                <a:latin typeface="Calibri" panose="020F0502020204030204" pitchFamily="34" charset="0"/>
                <a:ea typeface="Calibri" panose="020F0502020204030204" pitchFamily="34" charset="0"/>
              </a:rPr>
              <a:t>Aim is to make active recreation available to disabled people and all nature lovers, both in winter and summer. The initiative is innovative in that it uses special equipment to provide a physical activity experience that a certain segment of society cannot otherwise experience</a:t>
            </a:r>
            <a:endParaRPr lang="en-GB" sz="2600" dirty="0">
              <a:latin typeface="+mn-lt"/>
            </a:endParaRPr>
          </a:p>
        </p:txBody>
      </p:sp>
      <p:pic>
        <p:nvPicPr>
          <p:cNvPr id="5" name="Kép 4">
            <a:extLst>
              <a:ext uri="{FF2B5EF4-FFF2-40B4-BE49-F238E27FC236}">
                <a16:creationId xmlns:a16="http://schemas.microsoft.com/office/drawing/2014/main" id="{F680FEEF-7446-B9D1-866D-AA7A149A0E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2A7ED26-3DAB-295E-D0A9-4E1FB20295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E5FCEE7-93E4-3D06-EC55-1026927808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93611CFC-C50D-2D53-5FA4-D76ACD2DAE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A8929E9-E5C2-A00D-5FF9-E3C28AC2C6A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3DB0AE2-C9D8-C53D-4D14-7A7FCB7575C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09E1E42-65F0-4567-7C14-B42BC8B04AB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8C13CA0B-1524-BCC6-6A7A-5D6D0B2152E5}"/>
              </a:ext>
            </a:extLst>
          </p:cNvPr>
          <p:cNvSpPr txBox="1">
            <a:spLocks/>
          </p:cNvSpPr>
          <p:nvPr/>
        </p:nvSpPr>
        <p:spPr>
          <a:xfrm>
            <a:off x="116774" y="1192843"/>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Nurture in nature. The movement is for everyone</a:t>
            </a:r>
          </a:p>
        </p:txBody>
      </p:sp>
      <p:pic>
        <p:nvPicPr>
          <p:cNvPr id="11" name="Kép 10" descr="Nem érhető el leírás a fényképhez.">
            <a:extLst>
              <a:ext uri="{FF2B5EF4-FFF2-40B4-BE49-F238E27FC236}">
                <a16:creationId xmlns:a16="http://schemas.microsoft.com/office/drawing/2014/main" id="{B1E06783-A676-DE87-C0CF-2CE651C3A747}"/>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567082" y="2222684"/>
            <a:ext cx="6269801" cy="2774829"/>
          </a:xfrm>
          <a:prstGeom prst="rect">
            <a:avLst/>
          </a:prstGeom>
          <a:noFill/>
          <a:ln>
            <a:noFill/>
          </a:ln>
        </p:spPr>
      </p:pic>
      <p:sp>
        <p:nvSpPr>
          <p:cNvPr id="15" name="Szövegdoboz 14">
            <a:extLst>
              <a:ext uri="{FF2B5EF4-FFF2-40B4-BE49-F238E27FC236}">
                <a16:creationId xmlns:a16="http://schemas.microsoft.com/office/drawing/2014/main" id="{6D7C52E7-9DDB-3BAF-48E3-271170382C26}"/>
              </a:ext>
            </a:extLst>
          </p:cNvPr>
          <p:cNvSpPr txBox="1"/>
          <p:nvPr/>
        </p:nvSpPr>
        <p:spPr>
          <a:xfrm>
            <a:off x="5567082" y="4720108"/>
            <a:ext cx="5059089" cy="338554"/>
          </a:xfrm>
          <a:prstGeom prst="rect">
            <a:avLst/>
          </a:prstGeom>
          <a:noFill/>
        </p:spPr>
        <p:txBody>
          <a:bodyPr wrap="square">
            <a:spAutoFit/>
          </a:bodyPr>
          <a:lstStyle/>
          <a:p>
            <a:r>
              <a:rPr lang="en-GB" sz="1600" kern="100" dirty="0">
                <a:effectLst/>
                <a:latin typeface="Calibri" panose="020F0502020204030204" pitchFamily="34" charset="0"/>
                <a:ea typeface="Calibri" panose="020F0502020204030204" pitchFamily="34" charset="0"/>
              </a:rPr>
              <a:t>Source: https://www.facebook.com/NiNadventuresWorld/</a:t>
            </a:r>
            <a:endParaRPr lang="hu-HU" sz="1600" dirty="0"/>
          </a:p>
        </p:txBody>
      </p:sp>
    </p:spTree>
    <p:extLst>
      <p:ext uri="{BB962C8B-B14F-4D97-AF65-F5344CB8AC3E}">
        <p14:creationId xmlns:p14="http://schemas.microsoft.com/office/powerpoint/2010/main" val="36426915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77807-82E6-05BC-ADCC-BBAFCC8F91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F0720D8-1738-480B-27B7-76421D07DF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F843C12-77AD-EED9-6BAD-0C1A55421263}"/>
              </a:ext>
            </a:extLst>
          </p:cNvPr>
          <p:cNvSpPr>
            <a:spLocks noGrp="1"/>
          </p:cNvSpPr>
          <p:nvPr>
            <p:ph type="ctrTitle"/>
          </p:nvPr>
        </p:nvSpPr>
        <p:spPr>
          <a:xfrm>
            <a:off x="203770" y="2227822"/>
            <a:ext cx="11784459" cy="3032543"/>
          </a:xfrm>
        </p:spPr>
        <p:txBody>
          <a:bodyPr>
            <a:noAutofit/>
          </a:bodyPr>
          <a:lstStyle/>
          <a:p>
            <a:pPr algn="l">
              <a:lnSpc>
                <a:spcPts val="2600"/>
              </a:lnSpc>
            </a:pPr>
            <a:r>
              <a:rPr lang="en-GB" sz="2600" kern="100" dirty="0">
                <a:effectLst/>
                <a:latin typeface="Calibri" panose="020F0502020204030204" pitchFamily="34" charset="0"/>
                <a:ea typeface="Calibri" panose="020F0502020204030204" pitchFamily="34" charset="0"/>
              </a:rPr>
              <a:t>A project created by the travel agency Accessible Romania by Sano Touring to make it easier to visit the different attractions for a variety of disabled target groups, such as people with reduced mobility or hearing impairments</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The service provider promotes various tourism products and destinations in Romania, mostly in English. Thematic tours include </a:t>
            </a:r>
            <a:r>
              <a:rPr lang="en-GB" sz="2600" kern="100" dirty="0">
                <a:latin typeface="Calibri" panose="020F0502020204030204" pitchFamily="34" charset="0"/>
              </a:rPr>
              <a:t>accessible Transylvania tours, wine and gastronomy tours in Romania. City visits are organised to </a:t>
            </a:r>
            <a:r>
              <a:rPr lang="en-GB" sz="2600" kern="100" dirty="0" err="1">
                <a:latin typeface="Calibri" panose="020F0502020204030204" pitchFamily="34" charset="0"/>
              </a:rPr>
              <a:t>Brașov</a:t>
            </a:r>
            <a:r>
              <a:rPr lang="en-GB" sz="2600" kern="100" dirty="0">
                <a:latin typeface="Calibri" panose="020F0502020204030204" pitchFamily="34" charset="0"/>
              </a:rPr>
              <a:t>, </a:t>
            </a:r>
            <a:r>
              <a:rPr lang="en-GB" sz="2600" kern="100" dirty="0">
                <a:effectLst/>
                <a:latin typeface="Calibri" panose="020F0502020204030204" pitchFamily="34" charset="0"/>
                <a:ea typeface="Calibri" panose="020F0502020204030204" pitchFamily="34" charset="0"/>
              </a:rPr>
              <a:t>Constanta, Sibiu and Bucharest. Bathing holidays are offered in </a:t>
            </a:r>
            <a:r>
              <a:rPr lang="en-GB" sz="2600" kern="100" dirty="0" err="1">
                <a:effectLst/>
                <a:latin typeface="Calibri" panose="020F0502020204030204" pitchFamily="34" charset="0"/>
                <a:ea typeface="Calibri" panose="020F0502020204030204" pitchFamily="34" charset="0"/>
              </a:rPr>
              <a:t>Băile</a:t>
            </a:r>
            <a:r>
              <a:rPr lang="en-GB" sz="2600" kern="100" dirty="0">
                <a:effectLst/>
                <a:latin typeface="Calibri" panose="020F0502020204030204" pitchFamily="34" charset="0"/>
                <a:ea typeface="Calibri" panose="020F0502020204030204" pitchFamily="34" charset="0"/>
              </a:rPr>
              <a:t> Felix, Covasna and </a:t>
            </a:r>
            <a:r>
              <a:rPr lang="en-GB" sz="2600" kern="100" dirty="0" err="1">
                <a:effectLst/>
                <a:latin typeface="Calibri" panose="020F0502020204030204" pitchFamily="34" charset="0"/>
                <a:ea typeface="Calibri" panose="020F0502020204030204" pitchFamily="34" charset="0"/>
              </a:rPr>
              <a:t>Sovata</a:t>
            </a:r>
            <a:r>
              <a:rPr lang="en-GB" sz="2600" kern="100" dirty="0">
                <a:effectLst/>
                <a:latin typeface="Calibri" panose="020F0502020204030204" pitchFamily="34" charset="0"/>
                <a:ea typeface="Calibri" panose="020F0502020204030204" pitchFamily="34" charset="0"/>
              </a:rPr>
              <a:t>. With the help of special equipment, all </a:t>
            </a:r>
            <a:r>
              <a:rPr lang="en-GB" sz="2600" kern="100" dirty="0" err="1">
                <a:effectLst/>
                <a:latin typeface="Calibri" panose="020F0502020204030204" pitchFamily="34" charset="0"/>
                <a:ea typeface="Calibri" panose="020F0502020204030204" pitchFamily="34" charset="0"/>
              </a:rPr>
              <a:t>PwD</a:t>
            </a:r>
            <a:r>
              <a:rPr lang="en-GB" sz="2600" kern="100" dirty="0">
                <a:effectLst/>
                <a:latin typeface="Calibri" panose="020F0502020204030204" pitchFamily="34" charset="0"/>
                <a:ea typeface="Calibri" panose="020F0502020204030204" pitchFamily="34" charset="0"/>
              </a:rPr>
              <a:t> can participate in different tourist programmes like any other person in society</a:t>
            </a:r>
            <a:endParaRPr lang="en-GB" sz="2600" dirty="0">
              <a:latin typeface="+mn-lt"/>
            </a:endParaRPr>
          </a:p>
        </p:txBody>
      </p:sp>
      <p:pic>
        <p:nvPicPr>
          <p:cNvPr id="5" name="Kép 4">
            <a:extLst>
              <a:ext uri="{FF2B5EF4-FFF2-40B4-BE49-F238E27FC236}">
                <a16:creationId xmlns:a16="http://schemas.microsoft.com/office/drawing/2014/main" id="{46EDE539-39F0-8899-0BF7-5690A55DFA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10D6C22-BC41-2F8E-77B7-AC55AE28C9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538FE25-50F9-15F8-1EEB-D2212BB449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75BFCCC-BFEE-8E0B-1C52-0F5380A578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13DC995-20C4-CC91-35DE-4A1E41E7CDF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6410301-32AD-62A9-8C51-2471A2528EE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AF9C3D7-9F0E-D071-D385-FBB36B26371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F292E91-DAF3-3316-9833-43415EA3DB0D}"/>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We bring Accessible Romania to the world </a:t>
            </a:r>
          </a:p>
        </p:txBody>
      </p:sp>
    </p:spTree>
    <p:extLst>
      <p:ext uri="{BB962C8B-B14F-4D97-AF65-F5344CB8AC3E}">
        <p14:creationId xmlns:p14="http://schemas.microsoft.com/office/powerpoint/2010/main" val="1063852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CFEF2-FF32-5C2A-87B7-FAFBCAF5DFE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0F215BD-7529-5358-ED32-A43F83A3FB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6D03826-9A2D-9EA0-5E7E-3E41CF0A6FFD}"/>
              </a:ext>
            </a:extLst>
          </p:cNvPr>
          <p:cNvSpPr>
            <a:spLocks noGrp="1"/>
          </p:cNvSpPr>
          <p:nvPr>
            <p:ph type="ctrTitle"/>
          </p:nvPr>
        </p:nvSpPr>
        <p:spPr>
          <a:xfrm>
            <a:off x="158338" y="2114062"/>
            <a:ext cx="11875323" cy="3112230"/>
          </a:xfrm>
        </p:spPr>
        <p:txBody>
          <a:bodyPr>
            <a:normAutofit fontScale="90000"/>
          </a:bodyPr>
          <a:lstStyle/>
          <a:p>
            <a:pPr lvl="0" algn="l">
              <a:lnSpc>
                <a:spcPts val="2300"/>
              </a:lnSpc>
            </a:pPr>
            <a:r>
              <a:rPr lang="en-GB" sz="2700" kern="100" dirty="0">
                <a:latin typeface="Calibri" panose="020F0502020204030204" pitchFamily="34" charset="0"/>
                <a:cs typeface="Calibri" panose="020F0502020204030204" pitchFamily="34" charset="0"/>
              </a:rPr>
              <a:t>“travel for people with disabilities is unpredictable; difficult or impossible; </a:t>
            </a:r>
            <a:br>
              <a:rPr lang="en-GB" sz="2700" kern="100" dirty="0">
                <a:latin typeface="Calibri" panose="020F0502020204030204" pitchFamily="34" charset="0"/>
                <a:cs typeface="Calibri" panose="020F0502020204030204" pitchFamily="34" charset="0"/>
              </a:rPr>
            </a:br>
            <a:r>
              <a:rPr lang="en-GB" sz="2700" kern="100" dirty="0">
                <a:latin typeface="Calibri" panose="020F0502020204030204" pitchFamily="34" charset="0"/>
                <a:cs typeface="Calibri" panose="020F0502020204030204" pitchFamily="34" charset="0"/>
              </a:rPr>
              <a:t>quality of infrastructure, transport, services and information varies widely both within and between EU member states; and</a:t>
            </a:r>
            <a:br>
              <a:rPr lang="en-GB" sz="2700" kern="100" dirty="0">
                <a:latin typeface="Calibri" panose="020F0502020204030204" pitchFamily="34" charset="0"/>
                <a:cs typeface="Calibri" panose="020F0502020204030204" pitchFamily="34" charset="0"/>
              </a:rPr>
            </a:br>
            <a:r>
              <a:rPr lang="en-GB" sz="2700" kern="100" dirty="0">
                <a:latin typeface="Calibri" panose="020F0502020204030204" pitchFamily="34" charset="0"/>
                <a:cs typeface="Calibri" panose="020F0502020204030204" pitchFamily="34" charset="0"/>
              </a:rPr>
              <a:t>lack of standards increases uncertainty, reduces travel options and allows a lack of accountability to prevail”;</a:t>
            </a:r>
            <a:br>
              <a:rPr lang="en-GB" sz="2700" kern="100" dirty="0">
                <a:latin typeface="Calibri" panose="020F0502020204030204" pitchFamily="34" charset="0"/>
                <a:cs typeface="Calibri" panose="020F0502020204030204" pitchFamily="34" charset="0"/>
              </a:rPr>
            </a:br>
            <a:r>
              <a:rPr lang="en-GB" sz="2700" kern="100" dirty="0">
                <a:latin typeface="Calibri" panose="020F0502020204030204" pitchFamily="34" charset="0"/>
                <a:cs typeface="Calibri" panose="020F0502020204030204" pitchFamily="34" charset="0"/>
              </a:rPr>
              <a:t>“accessible tourism market is relatively unknown and seems difficult to attract with existing channels; </a:t>
            </a:r>
            <a:br>
              <a:rPr lang="en-GB" sz="2700" kern="100" dirty="0">
                <a:latin typeface="Calibri" panose="020F0502020204030204" pitchFamily="34" charset="0"/>
                <a:cs typeface="Calibri" panose="020F0502020204030204" pitchFamily="34" charset="0"/>
              </a:rPr>
            </a:br>
            <a:r>
              <a:rPr lang="en-GB" sz="2700" kern="100" dirty="0">
                <a:latin typeface="Calibri" panose="020F0502020204030204" pitchFamily="34" charset="0"/>
                <a:cs typeface="Calibri" panose="020F0502020204030204" pitchFamily="34" charset="0"/>
              </a:rPr>
              <a:t>visitors’ needs and requirements are unknown or misunderstood – therefore avoided; </a:t>
            </a:r>
            <a:br>
              <a:rPr lang="en-GB" sz="2700" kern="100" dirty="0">
                <a:latin typeface="Calibri" panose="020F0502020204030204" pitchFamily="34" charset="0"/>
                <a:cs typeface="Calibri" panose="020F0502020204030204" pitchFamily="34" charset="0"/>
              </a:rPr>
            </a:br>
            <a:r>
              <a:rPr lang="en-GB" sz="2700" kern="100" dirty="0">
                <a:latin typeface="Calibri" panose="020F0502020204030204" pitchFamily="34" charset="0"/>
                <a:cs typeface="Calibri" panose="020F0502020204030204" pitchFamily="34" charset="0"/>
              </a:rPr>
              <a:t>investment costs are misunderstood and exaggerated;</a:t>
            </a:r>
            <a:br>
              <a:rPr lang="en-GB" sz="2700" kern="100" dirty="0">
                <a:latin typeface="Calibri" panose="020F0502020204030204" pitchFamily="34" charset="0"/>
                <a:cs typeface="Calibri" panose="020F0502020204030204" pitchFamily="34" charset="0"/>
              </a:rPr>
            </a:br>
            <a:r>
              <a:rPr lang="en-GB" sz="2700" kern="100" dirty="0">
                <a:latin typeface="Calibri" panose="020F0502020204030204" pitchFamily="34" charset="0"/>
                <a:cs typeface="Calibri" panose="020F0502020204030204" pitchFamily="34" charset="0"/>
              </a:rPr>
              <a:t>access is seen as a problem rather than a golden opportunity” (</a:t>
            </a:r>
            <a:r>
              <a:rPr lang="en-GB" sz="2700" kern="100" dirty="0" err="1">
                <a:latin typeface="Calibri" panose="020F0502020204030204" pitchFamily="34" charset="0"/>
                <a:cs typeface="Calibri" panose="020F0502020204030204" pitchFamily="34" charset="0"/>
              </a:rPr>
              <a:t>Soret</a:t>
            </a:r>
            <a:r>
              <a:rPr lang="en-GB" sz="2700" kern="100" dirty="0">
                <a:latin typeface="Calibri" panose="020F0502020204030204" pitchFamily="34" charset="0"/>
                <a:cs typeface="Calibri" panose="020F0502020204030204" pitchFamily="34" charset="0"/>
              </a:rPr>
              <a:t>, Ambrose &amp; </a:t>
            </a:r>
            <a:r>
              <a:rPr lang="en-GB" sz="2700" kern="100" dirty="0" err="1">
                <a:latin typeface="Calibri" panose="020F0502020204030204" pitchFamily="34" charset="0"/>
                <a:cs typeface="Calibri" panose="020F0502020204030204" pitchFamily="34" charset="0"/>
              </a:rPr>
              <a:t>Vicens</a:t>
            </a:r>
            <a:r>
              <a:rPr lang="en-GB" sz="2700" kern="100" dirty="0">
                <a:latin typeface="Calibri" panose="020F0502020204030204" pitchFamily="34" charset="0"/>
                <a:cs typeface="Calibri" panose="020F0502020204030204" pitchFamily="34" charset="0"/>
              </a:rPr>
              <a:t>, n.d.)</a:t>
            </a:r>
            <a:endParaRPr lang="en-GB" dirty="0">
              <a:latin typeface="+mn-lt"/>
            </a:endParaRPr>
          </a:p>
        </p:txBody>
      </p:sp>
      <p:pic>
        <p:nvPicPr>
          <p:cNvPr id="5" name="Kép 4">
            <a:extLst>
              <a:ext uri="{FF2B5EF4-FFF2-40B4-BE49-F238E27FC236}">
                <a16:creationId xmlns:a16="http://schemas.microsoft.com/office/drawing/2014/main" id="{CE7437E9-1121-072D-4DF8-A281EF3215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7D4F2BD-716B-C7C5-98EC-4BB2810452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09D676B-A5DA-8152-E784-97FC9729A4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B2FACB7-2504-6FBC-0918-E619A716AC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C4121DF-6274-5A41-C457-29A21A4D03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C29760B-A37A-EFA0-3737-D79B3BEA9B5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6838C73-9418-F7A6-4071-D86038390FE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7CA1E82-6D5D-49BB-CB9C-9FEDA6EAD6D8}"/>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at international level – need for certification systems</a:t>
            </a:r>
            <a:endParaRPr lang="en-GB" dirty="0">
              <a:latin typeface="+mn-lt"/>
            </a:endParaRPr>
          </a:p>
        </p:txBody>
      </p:sp>
    </p:spTree>
    <p:extLst>
      <p:ext uri="{BB962C8B-B14F-4D97-AF65-F5344CB8AC3E}">
        <p14:creationId xmlns:p14="http://schemas.microsoft.com/office/powerpoint/2010/main" val="17801499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77807-82E6-05BC-ADCC-BBAFCC8F91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F0720D8-1738-480B-27B7-76421D07DF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46EDE539-39F0-8899-0BF7-5690A55DFA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10D6C22-BC41-2F8E-77B7-AC55AE28C9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538FE25-50F9-15F8-1EEB-D2212BB449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75BFCCC-BFEE-8E0B-1C52-0F5380A578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13DC995-20C4-CC91-35DE-4A1E41E7CDF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6410301-32AD-62A9-8C51-2471A2528EE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AF9C3D7-9F0E-D071-D385-FBB36B26371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F292E91-DAF3-3316-9833-43415EA3DB0D}"/>
              </a:ext>
            </a:extLst>
          </p:cNvPr>
          <p:cNvSpPr txBox="1">
            <a:spLocks/>
          </p:cNvSpPr>
          <p:nvPr/>
        </p:nvSpPr>
        <p:spPr>
          <a:xfrm>
            <a:off x="118753" y="1554280"/>
            <a:ext cx="4917764" cy="31475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We bring Accessible Romania to the world </a:t>
            </a:r>
          </a:p>
        </p:txBody>
      </p:sp>
      <p:pic>
        <p:nvPicPr>
          <p:cNvPr id="16" name="Kép 15">
            <a:extLst>
              <a:ext uri="{FF2B5EF4-FFF2-40B4-BE49-F238E27FC236}">
                <a16:creationId xmlns:a16="http://schemas.microsoft.com/office/drawing/2014/main" id="{7CB1262D-4243-70C2-D6B5-64F38F38870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089485" y="1398781"/>
            <a:ext cx="6985153" cy="3650089"/>
          </a:xfrm>
          <a:prstGeom prst="rect">
            <a:avLst/>
          </a:prstGeom>
        </p:spPr>
      </p:pic>
      <p:sp>
        <p:nvSpPr>
          <p:cNvPr id="18" name="Szövegdoboz 17">
            <a:extLst>
              <a:ext uri="{FF2B5EF4-FFF2-40B4-BE49-F238E27FC236}">
                <a16:creationId xmlns:a16="http://schemas.microsoft.com/office/drawing/2014/main" id="{31AF4821-36D3-66E2-5D7F-6E3F0B4C6345}"/>
              </a:ext>
            </a:extLst>
          </p:cNvPr>
          <p:cNvSpPr txBox="1"/>
          <p:nvPr/>
        </p:nvSpPr>
        <p:spPr>
          <a:xfrm>
            <a:off x="5669841" y="1706693"/>
            <a:ext cx="3239768" cy="338554"/>
          </a:xfrm>
          <a:prstGeom prst="rect">
            <a:avLst/>
          </a:prstGeom>
          <a:noFill/>
        </p:spPr>
        <p:txBody>
          <a:bodyPr wrap="square">
            <a:spAutoFit/>
          </a:bodyPr>
          <a:lstStyle/>
          <a:p>
            <a:r>
              <a:rPr lang="hu-HU" sz="1600" dirty="0">
                <a:solidFill>
                  <a:schemeClr val="bg1"/>
                </a:solidFill>
              </a:rPr>
              <a:t>https://accessibleromania.com/</a:t>
            </a:r>
          </a:p>
        </p:txBody>
      </p:sp>
    </p:spTree>
    <p:extLst>
      <p:ext uri="{BB962C8B-B14F-4D97-AF65-F5344CB8AC3E}">
        <p14:creationId xmlns:p14="http://schemas.microsoft.com/office/powerpoint/2010/main" val="27803686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77807-82E6-05BC-ADCC-BBAFCC8F91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F0720D8-1738-480B-27B7-76421D07DF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F843C12-77AD-EED9-6BAD-0C1A55421263}"/>
              </a:ext>
            </a:extLst>
          </p:cNvPr>
          <p:cNvSpPr>
            <a:spLocks noGrp="1"/>
          </p:cNvSpPr>
          <p:nvPr>
            <p:ph type="ctrTitle"/>
          </p:nvPr>
        </p:nvSpPr>
        <p:spPr>
          <a:xfrm>
            <a:off x="0" y="2114062"/>
            <a:ext cx="12077204" cy="3161251"/>
          </a:xfrm>
        </p:spPr>
        <p:txBody>
          <a:bodyPr>
            <a:noAutofit/>
          </a:bodyPr>
          <a:lstStyle/>
          <a:p>
            <a:pPr algn="l">
              <a:lnSpc>
                <a:spcPts val="2400"/>
              </a:lnSpc>
            </a:pPr>
            <a:r>
              <a:rPr lang="en-GB" sz="2400" kern="100" dirty="0">
                <a:effectLst/>
                <a:latin typeface="Calibri" panose="020F0502020204030204" pitchFamily="34" charset="0"/>
                <a:ea typeface="Calibri" panose="020F0502020204030204" pitchFamily="34" charset="0"/>
                <a:cs typeface="Calibri" panose="020F0502020204030204" pitchFamily="34" charset="0"/>
              </a:rPr>
              <a:t>An initiative to improve mobility that can be tried by all </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PwD</a:t>
            </a:r>
            <a:r>
              <a:rPr lang="en-GB" sz="2400" kern="100" dirty="0">
                <a:effectLst/>
                <a:latin typeface="Calibri" panose="020F0502020204030204" pitchFamily="34" charset="0"/>
                <a:ea typeface="Calibri" panose="020F0502020204030204" pitchFamily="34" charset="0"/>
                <a:cs typeface="Calibri" panose="020F0502020204030204" pitchFamily="34" charset="0"/>
              </a:rPr>
              <a:t>. Activity launched by </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CaiacSMile</a:t>
            </a:r>
            <a:r>
              <a:rPr lang="en-GB" sz="2400" kern="100" dirty="0">
                <a:effectLst/>
                <a:latin typeface="Calibri" panose="020F0502020204030204" pitchFamily="34" charset="0"/>
                <a:ea typeface="Calibri" panose="020F0502020204030204" pitchFamily="34" charset="0"/>
                <a:cs typeface="Calibri" panose="020F0502020204030204" pitchFamily="34" charset="0"/>
              </a:rPr>
              <a:t> organisation in Cluj-Napoca for the winter period 2021-2022; special equipment purchased to make the ski slopes accessible for people with mobility disabilities</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Events organised on the ski slopes and supervisors and mountain trained to use the equipment. Accessible ski slopes offer disabled people the opportunity to practise independently</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Three of the </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CaiacSMile</a:t>
            </a:r>
            <a:r>
              <a:rPr lang="en-GB" sz="2400" kern="100" dirty="0">
                <a:effectLst/>
                <a:latin typeface="Calibri" panose="020F0502020204030204" pitchFamily="34" charset="0"/>
                <a:ea typeface="Calibri" panose="020F0502020204030204" pitchFamily="34" charset="0"/>
                <a:cs typeface="Calibri" panose="020F0502020204030204" pitchFamily="34" charset="0"/>
              </a:rPr>
              <a:t> club’s flagship members became accredited ski instructors in 2022. 2022-2023 ski season: eight camps of six days were organised at different times and in different locations on accessible ski slopes, where disabled people skied together with members of the club. More than 50 disabled people learned to ski independently using the </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Monoski</a:t>
            </a:r>
            <a:r>
              <a:rPr lang="en-GB" sz="2400" kern="100" dirty="0">
                <a:effectLst/>
                <a:latin typeface="Calibri" panose="020F0502020204030204" pitchFamily="34" charset="0"/>
                <a:ea typeface="Calibri" panose="020F0502020204030204" pitchFamily="34" charset="0"/>
                <a:cs typeface="Calibri" panose="020F0502020204030204" pitchFamily="34" charset="0"/>
              </a:rPr>
              <a:t> device</a:t>
            </a:r>
            <a:r>
              <a:rPr lang="en-GB" sz="2400" kern="100" dirty="0">
                <a:latin typeface="Calibri" panose="020F0502020204030204" pitchFamily="34" charset="0"/>
                <a:ea typeface="Calibri" panose="020F0502020204030204" pitchFamily="34" charset="0"/>
                <a:cs typeface="Calibri" panose="020F0502020204030204" pitchFamily="34" charset="0"/>
              </a:rPr>
              <a:t>, </a:t>
            </a:r>
            <a:r>
              <a:rPr lang="en-GB" sz="2400" kern="100" dirty="0">
                <a:effectLst/>
                <a:latin typeface="Calibri" panose="020F0502020204030204" pitchFamily="34" charset="0"/>
                <a:ea typeface="Calibri" panose="020F0502020204030204" pitchFamily="34" charset="0"/>
                <a:cs typeface="Calibri" panose="020F0502020204030204" pitchFamily="34" charset="0"/>
              </a:rPr>
              <a:t>joined by hundreds of people with various disabilities who enjoyed the skiing experience</a:t>
            </a:r>
            <a:endParaRPr lang="en-GB" sz="2400" dirty="0">
              <a:latin typeface="+mn-lt"/>
            </a:endParaRPr>
          </a:p>
        </p:txBody>
      </p:sp>
      <p:pic>
        <p:nvPicPr>
          <p:cNvPr id="5" name="Kép 4">
            <a:extLst>
              <a:ext uri="{FF2B5EF4-FFF2-40B4-BE49-F238E27FC236}">
                <a16:creationId xmlns:a16="http://schemas.microsoft.com/office/drawing/2014/main" id="{46EDE539-39F0-8899-0BF7-5690A55DFA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10D6C22-BC41-2F8E-77B7-AC55AE28C9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538FE25-50F9-15F8-1EEB-D2212BB449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75BFCCC-BFEE-8E0B-1C52-0F5380A578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13DC995-20C4-CC91-35DE-4A1E41E7CDF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6410301-32AD-62A9-8C51-2471A2528EE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AF9C3D7-9F0E-D071-D385-FBB36B26371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F292E91-DAF3-3316-9833-43415EA3DB0D}"/>
              </a:ext>
            </a:extLst>
          </p:cNvPr>
          <p:cNvSpPr txBox="1">
            <a:spLocks/>
          </p:cNvSpPr>
          <p:nvPr/>
        </p:nvSpPr>
        <p:spPr>
          <a:xfrm>
            <a:off x="59376" y="1213129"/>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Skiing for people with mobility disabilities</a:t>
            </a:r>
          </a:p>
        </p:txBody>
      </p:sp>
    </p:spTree>
    <p:extLst>
      <p:ext uri="{BB962C8B-B14F-4D97-AF65-F5344CB8AC3E}">
        <p14:creationId xmlns:p14="http://schemas.microsoft.com/office/powerpoint/2010/main" val="5079570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77807-82E6-05BC-ADCC-BBAFCC8F91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F0720D8-1738-480B-27B7-76421D07DF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F843C12-77AD-EED9-6BAD-0C1A55421263}"/>
              </a:ext>
            </a:extLst>
          </p:cNvPr>
          <p:cNvSpPr>
            <a:spLocks noGrp="1"/>
          </p:cNvSpPr>
          <p:nvPr>
            <p:ph type="ctrTitle"/>
          </p:nvPr>
        </p:nvSpPr>
        <p:spPr>
          <a:xfrm>
            <a:off x="133866" y="2261529"/>
            <a:ext cx="5795241" cy="2887469"/>
          </a:xfrm>
        </p:spPr>
        <p:txBody>
          <a:bodyPr>
            <a:noAutofit/>
          </a:bodyPr>
          <a:lstStyle/>
          <a:p>
            <a:pPr algn="l"/>
            <a:r>
              <a:rPr lang="en-GB" sz="2600" kern="100" dirty="0">
                <a:effectLst/>
                <a:latin typeface="Calibri" panose="020F0502020204030204" pitchFamily="34" charset="0"/>
                <a:ea typeface="Calibri" panose="020F0502020204030204" pitchFamily="34" charset="0"/>
                <a:cs typeface="Calibri" panose="020F0502020204030204" pitchFamily="34" charset="0"/>
              </a:rPr>
              <a:t>Exercise therapy is one of the most effective ways to overcome anxiety and improve quality of life, both physically and mentally. </a:t>
            </a:r>
            <a:r>
              <a:rPr lang="en-GB" sz="2600" kern="100" dirty="0" err="1">
                <a:effectLst/>
                <a:latin typeface="Calibri" panose="020F0502020204030204" pitchFamily="34" charset="0"/>
                <a:ea typeface="Calibri" panose="020F0502020204030204" pitchFamily="34" charset="0"/>
                <a:cs typeface="Calibri" panose="020F0502020204030204" pitchFamily="34" charset="0"/>
              </a:rPr>
              <a:t>PwD</a:t>
            </a:r>
            <a:r>
              <a:rPr lang="en-GB" sz="2600" kern="100" dirty="0">
                <a:effectLst/>
                <a:latin typeface="Calibri" panose="020F0502020204030204" pitchFamily="34" charset="0"/>
                <a:ea typeface="Calibri" panose="020F0502020204030204" pitchFamily="34" charset="0"/>
                <a:cs typeface="Calibri" panose="020F0502020204030204" pitchFamily="34" charset="0"/>
              </a:rPr>
              <a:t> should be the first to have access to these forms of therapy, yet they are the first to be denied this right because they do not participate in traditional or adapted competitive sports</a:t>
            </a:r>
            <a:endParaRPr lang="en-GB" sz="2600" dirty="0">
              <a:latin typeface="+mn-lt"/>
            </a:endParaRPr>
          </a:p>
        </p:txBody>
      </p:sp>
      <p:pic>
        <p:nvPicPr>
          <p:cNvPr id="5" name="Kép 4">
            <a:extLst>
              <a:ext uri="{FF2B5EF4-FFF2-40B4-BE49-F238E27FC236}">
                <a16:creationId xmlns:a16="http://schemas.microsoft.com/office/drawing/2014/main" id="{46EDE539-39F0-8899-0BF7-5690A55DFA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10D6C22-BC41-2F8E-77B7-AC55AE28C9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538FE25-50F9-15F8-1EEB-D2212BB449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75BFCCC-BFEE-8E0B-1C52-0F5380A578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13DC995-20C4-CC91-35DE-4A1E41E7CDF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6410301-32AD-62A9-8C51-2471A2528EE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AF9C3D7-9F0E-D071-D385-FBB36B26371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F292E91-DAF3-3316-9833-43415EA3DB0D}"/>
              </a:ext>
            </a:extLst>
          </p:cNvPr>
          <p:cNvSpPr txBox="1">
            <a:spLocks/>
          </p:cNvSpPr>
          <p:nvPr/>
        </p:nvSpPr>
        <p:spPr>
          <a:xfrm>
            <a:off x="133866" y="116460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Skiing for people with mobility disabilities</a:t>
            </a:r>
          </a:p>
        </p:txBody>
      </p:sp>
      <p:pic>
        <p:nvPicPr>
          <p:cNvPr id="11" name="Kép 10" descr="A képen kültéri, hó, ég, személy látható&#10;&#10;Automatikusan generált leírás">
            <a:extLst>
              <a:ext uri="{FF2B5EF4-FFF2-40B4-BE49-F238E27FC236}">
                <a16:creationId xmlns:a16="http://schemas.microsoft.com/office/drawing/2014/main" id="{60B87E9E-6566-89B1-6396-EC1B7126229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bwMode="auto">
          <a:xfrm>
            <a:off x="5966611" y="2177210"/>
            <a:ext cx="6109954" cy="2715535"/>
          </a:xfrm>
          <a:prstGeom prst="rect">
            <a:avLst/>
          </a:prstGeom>
          <a:noFill/>
          <a:ln>
            <a:noFill/>
          </a:ln>
          <a:extLst>
            <a:ext uri="{53640926-AAD7-44D8-BBD7-CCE9431645EC}">
              <a14:shadowObscured xmlns:a14="http://schemas.microsoft.com/office/drawing/2010/main"/>
            </a:ext>
          </a:extLst>
        </p:spPr>
      </p:pic>
      <p:sp>
        <p:nvSpPr>
          <p:cNvPr id="15" name="Szövegdoboz 14">
            <a:extLst>
              <a:ext uri="{FF2B5EF4-FFF2-40B4-BE49-F238E27FC236}">
                <a16:creationId xmlns:a16="http://schemas.microsoft.com/office/drawing/2014/main" id="{7E8FA57E-3060-BDF0-DB87-CAD27C4EE5F7}"/>
              </a:ext>
            </a:extLst>
          </p:cNvPr>
          <p:cNvSpPr txBox="1"/>
          <p:nvPr/>
        </p:nvSpPr>
        <p:spPr>
          <a:xfrm>
            <a:off x="8187154" y="4870886"/>
            <a:ext cx="3491753" cy="344069"/>
          </a:xfrm>
          <a:prstGeom prst="rect">
            <a:avLst/>
          </a:prstGeom>
          <a:noFill/>
        </p:spPr>
        <p:txBody>
          <a:bodyPr wrap="square">
            <a:spAutoFit/>
          </a:bodyPr>
          <a:lstStyle/>
          <a:p>
            <a:pPr algn="just">
              <a:lnSpc>
                <a:spcPct val="107000"/>
              </a:lnSpc>
              <a:spcAft>
                <a:spcPts val="800"/>
              </a:spcAft>
            </a:pPr>
            <a:r>
              <a:rPr lang="en-GB" sz="1600" kern="100" dirty="0">
                <a:effectLst/>
                <a:latin typeface="Calibri" panose="020F0502020204030204" pitchFamily="34" charset="0"/>
                <a:ea typeface="Calibri" panose="020F0502020204030204" pitchFamily="34" charset="0"/>
                <a:cs typeface="Calibri" panose="020F0502020204030204" pitchFamily="34" charset="0"/>
              </a:rPr>
              <a:t>Source: https://www.caiacsmile.ro</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391143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77807-82E6-05BC-ADCC-BBAFCC8F91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F0720D8-1738-480B-27B7-76421D07DF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F843C12-77AD-EED9-6BAD-0C1A55421263}"/>
              </a:ext>
            </a:extLst>
          </p:cNvPr>
          <p:cNvSpPr>
            <a:spLocks noGrp="1"/>
          </p:cNvSpPr>
          <p:nvPr>
            <p:ph type="ctrTitle"/>
          </p:nvPr>
        </p:nvSpPr>
        <p:spPr>
          <a:xfrm>
            <a:off x="133625" y="2341752"/>
            <a:ext cx="11844323" cy="2881173"/>
          </a:xfrm>
        </p:spPr>
        <p:txBody>
          <a:bodyPr>
            <a:noAutofit/>
          </a:bodyPr>
          <a:lstStyle/>
          <a:p>
            <a:pPr algn="l">
              <a:lnSpc>
                <a:spcPts val="2400"/>
              </a:lnSpc>
            </a:pPr>
            <a:r>
              <a:rPr lang="en-GB" sz="2400" kern="100" dirty="0">
                <a:effectLst/>
                <a:latin typeface="Calibri" panose="020F0502020204030204" pitchFamily="34" charset="0"/>
                <a:ea typeface="Calibri" panose="020F0502020204030204" pitchFamily="34" charset="0"/>
              </a:rPr>
              <a:t>“Special Olympics” initiative created by the Special Olympics Foundation: a good practice aimed at sensitising and educating society, while contributing to the mobility of the tourists concerned</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Special Olympics is a movement that helps people with intellectual disabilities to be accepted and included in society as active members of their communities, but it is accessible to all </a:t>
            </a:r>
            <a:r>
              <a:rPr lang="en-GB" sz="2400" kern="100" dirty="0" err="1">
                <a:effectLst/>
                <a:latin typeface="Calibri" panose="020F0502020204030204" pitchFamily="34" charset="0"/>
                <a:ea typeface="Calibri" panose="020F0502020204030204" pitchFamily="34" charset="0"/>
              </a:rPr>
              <a:t>PwD</a:t>
            </a:r>
            <a:r>
              <a:rPr lang="en-GB" sz="2400" kern="100" dirty="0">
                <a:effectLst/>
                <a:latin typeface="Calibri" panose="020F0502020204030204" pitchFamily="34" charset="0"/>
                <a:ea typeface="Calibri" panose="020F0502020204030204" pitchFamily="34" charset="0"/>
              </a:rPr>
              <a:t>. It seeks to challenge passivity, injustice and intolerance</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The Foundation’s goal is to enable </a:t>
            </a:r>
            <a:r>
              <a:rPr lang="en-GB" sz="2400" kern="100" dirty="0" err="1">
                <a:effectLst/>
                <a:latin typeface="Calibri" panose="020F0502020204030204" pitchFamily="34" charset="0"/>
                <a:ea typeface="Calibri" panose="020F0502020204030204" pitchFamily="34" charset="0"/>
              </a:rPr>
              <a:t>PwD</a:t>
            </a:r>
            <a:r>
              <a:rPr lang="en-GB" sz="2400" kern="100" dirty="0">
                <a:effectLst/>
                <a:latin typeface="Calibri" panose="020F0502020204030204" pitchFamily="34" charset="0"/>
                <a:ea typeface="Calibri" panose="020F0502020204030204" pitchFamily="34" charset="0"/>
              </a:rPr>
              <a:t> and their families to participate in various sports competitions, educational activities in schools, training, and condition assessments to increase the employability of adults with disabilities</a:t>
            </a:r>
            <a:endParaRPr lang="en-GB" sz="2400" dirty="0">
              <a:latin typeface="+mn-lt"/>
            </a:endParaRPr>
          </a:p>
        </p:txBody>
      </p:sp>
      <p:pic>
        <p:nvPicPr>
          <p:cNvPr id="5" name="Kép 4">
            <a:extLst>
              <a:ext uri="{FF2B5EF4-FFF2-40B4-BE49-F238E27FC236}">
                <a16:creationId xmlns:a16="http://schemas.microsoft.com/office/drawing/2014/main" id="{46EDE539-39F0-8899-0BF7-5690A55DFA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10D6C22-BC41-2F8E-77B7-AC55AE28C9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538FE25-50F9-15F8-1EEB-D2212BB449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75BFCCC-BFEE-8E0B-1C52-0F5380A578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13DC995-20C4-CC91-35DE-4A1E41E7CDF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6410301-32AD-62A9-8C51-2471A2528EE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AF9C3D7-9F0E-D071-D385-FBB36B26371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F292E91-DAF3-3316-9833-43415EA3DB0D}"/>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Special Olympics</a:t>
            </a:r>
          </a:p>
        </p:txBody>
      </p:sp>
    </p:spTree>
    <p:extLst>
      <p:ext uri="{BB962C8B-B14F-4D97-AF65-F5344CB8AC3E}">
        <p14:creationId xmlns:p14="http://schemas.microsoft.com/office/powerpoint/2010/main" val="11767398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77807-82E6-05BC-ADCC-BBAFCC8F91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F0720D8-1738-480B-27B7-76421D07DF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46EDE539-39F0-8899-0BF7-5690A55DFA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10D6C22-BC41-2F8E-77B7-AC55AE28C9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538FE25-50F9-15F8-1EEB-D2212BB449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75BFCCC-BFEE-8E0B-1C52-0F5380A578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13DC995-20C4-CC91-35DE-4A1E41E7CDF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6410301-32AD-62A9-8C51-2471A2528EE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AF9C3D7-9F0E-D071-D385-FBB36B26371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F292E91-DAF3-3316-9833-43415EA3DB0D}"/>
              </a:ext>
            </a:extLst>
          </p:cNvPr>
          <p:cNvSpPr txBox="1">
            <a:spLocks/>
          </p:cNvSpPr>
          <p:nvPr/>
        </p:nvSpPr>
        <p:spPr>
          <a:xfrm>
            <a:off x="118754" y="1200350"/>
            <a:ext cx="5215246" cy="29592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Special Olympics</a:t>
            </a:r>
          </a:p>
        </p:txBody>
      </p:sp>
      <p:pic>
        <p:nvPicPr>
          <p:cNvPr id="15" name="Kép 14" descr="A képen sport, személy, atlétika, kültéri látható&#10;&#10;Automatikusan generált leírás">
            <a:extLst>
              <a:ext uri="{FF2B5EF4-FFF2-40B4-BE49-F238E27FC236}">
                <a16:creationId xmlns:a16="http://schemas.microsoft.com/office/drawing/2014/main" id="{E56CBADC-117C-1C17-097F-3A83D17B8185}"/>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159020" y="1323332"/>
            <a:ext cx="5760720" cy="3843655"/>
          </a:xfrm>
          <a:prstGeom prst="rect">
            <a:avLst/>
          </a:prstGeom>
          <a:noFill/>
          <a:ln>
            <a:noFill/>
          </a:ln>
        </p:spPr>
      </p:pic>
      <p:sp>
        <p:nvSpPr>
          <p:cNvPr id="17" name="Szövegdoboz 16">
            <a:extLst>
              <a:ext uri="{FF2B5EF4-FFF2-40B4-BE49-F238E27FC236}">
                <a16:creationId xmlns:a16="http://schemas.microsoft.com/office/drawing/2014/main" id="{670A2D09-35A1-AB0A-ACEE-4389FC412AFD}"/>
              </a:ext>
            </a:extLst>
          </p:cNvPr>
          <p:cNvSpPr txBox="1"/>
          <p:nvPr/>
        </p:nvSpPr>
        <p:spPr>
          <a:xfrm>
            <a:off x="2222980" y="4689331"/>
            <a:ext cx="3873020" cy="369332"/>
          </a:xfrm>
          <a:prstGeom prst="rect">
            <a:avLst/>
          </a:prstGeom>
          <a:noFill/>
        </p:spPr>
        <p:txBody>
          <a:bodyPr wrap="square">
            <a:spAutoFit/>
          </a:bodyPr>
          <a:lstStyle/>
          <a:p>
            <a:pPr algn="r"/>
            <a:r>
              <a:rPr lang="en-GB" sz="1800" kern="100" dirty="0">
                <a:effectLst/>
                <a:latin typeface="Calibri" panose="020F0502020204030204" pitchFamily="34" charset="0"/>
                <a:ea typeface="Calibri" panose="020F0502020204030204" pitchFamily="34" charset="0"/>
              </a:rPr>
              <a:t>Source: https://specialolympics.ro</a:t>
            </a:r>
            <a:endParaRPr lang="hu-HU" dirty="0"/>
          </a:p>
        </p:txBody>
      </p:sp>
    </p:spTree>
    <p:extLst>
      <p:ext uri="{BB962C8B-B14F-4D97-AF65-F5344CB8AC3E}">
        <p14:creationId xmlns:p14="http://schemas.microsoft.com/office/powerpoint/2010/main" val="16798845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77807-82E6-05BC-ADCC-BBAFCC8F91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F0720D8-1738-480B-27B7-76421D07DF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F843C12-77AD-EED9-6BAD-0C1A55421263}"/>
              </a:ext>
            </a:extLst>
          </p:cNvPr>
          <p:cNvSpPr>
            <a:spLocks noGrp="1"/>
          </p:cNvSpPr>
          <p:nvPr>
            <p:ph type="ctrTitle"/>
          </p:nvPr>
        </p:nvSpPr>
        <p:spPr>
          <a:xfrm>
            <a:off x="160492" y="2250409"/>
            <a:ext cx="11778079" cy="2772350"/>
          </a:xfrm>
        </p:spPr>
        <p:txBody>
          <a:bodyPr>
            <a:noAutofit/>
          </a:bodyPr>
          <a:lstStyle/>
          <a:p>
            <a:pPr algn="l">
              <a:lnSpc>
                <a:spcPts val="2200"/>
              </a:lnSpc>
            </a:pPr>
            <a:r>
              <a:rPr lang="en-GB" sz="2600" kern="100" dirty="0">
                <a:effectLst/>
                <a:latin typeface="Calibri" panose="020F0502020204030204" pitchFamily="34" charset="0"/>
                <a:ea typeface="Calibri" panose="020F0502020204030204" pitchFamily="34" charset="0"/>
              </a:rPr>
              <a:t>The project is a joint initiative of the CED Romanian Experience Centre, Accessible Romania by Sano Touring and Accessible Romania. The information service software, basically intended for the transmission of barrier-free institutions and events, provides assistance to all </a:t>
            </a:r>
            <a:r>
              <a:rPr lang="en-GB" sz="2600" kern="100" dirty="0" err="1">
                <a:effectLst/>
                <a:latin typeface="Calibri" panose="020F0502020204030204" pitchFamily="34" charset="0"/>
                <a:ea typeface="Calibri" panose="020F0502020204030204" pitchFamily="34" charset="0"/>
              </a:rPr>
              <a:t>PwD</a:t>
            </a:r>
            <a:r>
              <a:rPr lang="en-GB" sz="2600" kern="100" dirty="0">
                <a:effectLst/>
                <a:latin typeface="Calibri" panose="020F0502020204030204" pitchFamily="34" charset="0"/>
                <a:ea typeface="Calibri" panose="020F0502020204030204" pitchFamily="34" charset="0"/>
              </a:rPr>
              <a:t>, which contributes to the sensitisation of society, education and information of the affected persons</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The creators of the software developed the application for people living with a wide range of disabilities, who can choose the locations, facilities and events they want to visit based on various information, as well as find out about the accessibility of each programme</a:t>
            </a:r>
            <a:endParaRPr lang="en-GB" sz="2600" kern="100" dirty="0">
              <a:latin typeface="Calibri" panose="020F0502020204030204" pitchFamily="34" charset="0"/>
            </a:endParaRPr>
          </a:p>
        </p:txBody>
      </p:sp>
      <p:pic>
        <p:nvPicPr>
          <p:cNvPr id="5" name="Kép 4">
            <a:extLst>
              <a:ext uri="{FF2B5EF4-FFF2-40B4-BE49-F238E27FC236}">
                <a16:creationId xmlns:a16="http://schemas.microsoft.com/office/drawing/2014/main" id="{46EDE539-39F0-8899-0BF7-5690A55DFA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10D6C22-BC41-2F8E-77B7-AC55AE28C9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538FE25-50F9-15F8-1EEB-D2212BB449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75BFCCC-BFEE-8E0B-1C52-0F5380A578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13DC995-20C4-CC91-35DE-4A1E41E7CDF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6410301-32AD-62A9-8C51-2471A2528EE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AF9C3D7-9F0E-D071-D385-FBB36B26371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F292E91-DAF3-3316-9833-43415EA3DB0D}"/>
              </a:ext>
            </a:extLst>
          </p:cNvPr>
          <p:cNvSpPr txBox="1">
            <a:spLocks/>
          </p:cNvSpPr>
          <p:nvPr/>
        </p:nvSpPr>
        <p:spPr>
          <a:xfrm>
            <a:off x="70305" y="1243892"/>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AUDARA (Audit Accessibility Romania)</a:t>
            </a:r>
          </a:p>
        </p:txBody>
      </p:sp>
    </p:spTree>
    <p:extLst>
      <p:ext uri="{BB962C8B-B14F-4D97-AF65-F5344CB8AC3E}">
        <p14:creationId xmlns:p14="http://schemas.microsoft.com/office/powerpoint/2010/main" val="29052535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77807-82E6-05BC-ADCC-BBAFCC8F91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F0720D8-1738-480B-27B7-76421D07DF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F843C12-77AD-EED9-6BAD-0C1A55421263}"/>
              </a:ext>
            </a:extLst>
          </p:cNvPr>
          <p:cNvSpPr>
            <a:spLocks noGrp="1"/>
          </p:cNvSpPr>
          <p:nvPr>
            <p:ph type="ctrTitle"/>
          </p:nvPr>
        </p:nvSpPr>
        <p:spPr>
          <a:xfrm>
            <a:off x="118753" y="2169882"/>
            <a:ext cx="6494190" cy="3360521"/>
          </a:xfrm>
        </p:spPr>
        <p:txBody>
          <a:bodyPr>
            <a:noAutofit/>
          </a:bodyPr>
          <a:lstStyle/>
          <a:p>
            <a:pPr algn="l"/>
            <a:r>
              <a:rPr lang="en-GB" sz="2400" kern="100" dirty="0">
                <a:effectLst/>
                <a:latin typeface="Calibri" panose="020F0502020204030204" pitchFamily="34" charset="0"/>
                <a:ea typeface="Calibri" panose="020F0502020204030204" pitchFamily="34" charset="0"/>
              </a:rPr>
              <a:t>AUDARA allows the preparation of accessibility reports for institutions with cultural activities. As a result, cultural institutions will be more inclusive for the relevant target group of the population</a:t>
            </a:r>
            <a:br>
              <a:rPr lang="en-GB" sz="2400" kern="100" dirty="0">
                <a:effectLst/>
                <a:latin typeface="Calibri" panose="020F0502020204030204" pitchFamily="34" charset="0"/>
                <a:ea typeface="Calibri" panose="020F0502020204030204" pitchFamily="34" charset="0"/>
              </a:rPr>
            </a:br>
            <a:r>
              <a:rPr lang="en-GB" sz="2400" kern="100" dirty="0">
                <a:latin typeface="Calibri" panose="020F0502020204030204" pitchFamily="34" charset="0"/>
              </a:rPr>
              <a:t>AUDARA develops around 300 parameters based on accessibility criteria provided by the Romanian legal framework, analysis of good practices from around the world, and theoretical and practical experience of accessibility and accessible tourism experts</a:t>
            </a:r>
            <a:endParaRPr lang="en-GB" sz="2400" dirty="0">
              <a:latin typeface="+mn-lt"/>
            </a:endParaRPr>
          </a:p>
        </p:txBody>
      </p:sp>
      <p:pic>
        <p:nvPicPr>
          <p:cNvPr id="5" name="Kép 4">
            <a:extLst>
              <a:ext uri="{FF2B5EF4-FFF2-40B4-BE49-F238E27FC236}">
                <a16:creationId xmlns:a16="http://schemas.microsoft.com/office/drawing/2014/main" id="{46EDE539-39F0-8899-0BF7-5690A55DFA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10D6C22-BC41-2F8E-77B7-AC55AE28C9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538FE25-50F9-15F8-1EEB-D2212BB449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75BFCCC-BFEE-8E0B-1C52-0F5380A578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13DC995-20C4-CC91-35DE-4A1E41E7CDF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6410301-32AD-62A9-8C51-2471A2528EE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AF9C3D7-9F0E-D071-D385-FBB36B26371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F292E91-DAF3-3316-9833-43415EA3DB0D}"/>
              </a:ext>
            </a:extLst>
          </p:cNvPr>
          <p:cNvSpPr txBox="1">
            <a:spLocks/>
          </p:cNvSpPr>
          <p:nvPr/>
        </p:nvSpPr>
        <p:spPr>
          <a:xfrm>
            <a:off x="116774" y="1167535"/>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Romania: AUDARA (Audit Accessibility Romania)</a:t>
            </a:r>
          </a:p>
        </p:txBody>
      </p:sp>
      <p:pic>
        <p:nvPicPr>
          <p:cNvPr id="14" name="Kép 13">
            <a:extLst>
              <a:ext uri="{FF2B5EF4-FFF2-40B4-BE49-F238E27FC236}">
                <a16:creationId xmlns:a16="http://schemas.microsoft.com/office/drawing/2014/main" id="{8A488FE6-A9D9-C1BB-0204-DEF359DD36D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482993" y="2655697"/>
            <a:ext cx="5484709" cy="2038100"/>
          </a:xfrm>
          <a:prstGeom prst="rect">
            <a:avLst/>
          </a:prstGeom>
        </p:spPr>
      </p:pic>
      <p:sp>
        <p:nvSpPr>
          <p:cNvPr id="16" name="Szövegdoboz 15">
            <a:extLst>
              <a:ext uri="{FF2B5EF4-FFF2-40B4-BE49-F238E27FC236}">
                <a16:creationId xmlns:a16="http://schemas.microsoft.com/office/drawing/2014/main" id="{E363FFE4-1D49-8536-370F-8634D3C4EF76}"/>
              </a:ext>
            </a:extLst>
          </p:cNvPr>
          <p:cNvSpPr txBox="1"/>
          <p:nvPr/>
        </p:nvSpPr>
        <p:spPr>
          <a:xfrm>
            <a:off x="7919400" y="4689450"/>
            <a:ext cx="2220507" cy="338554"/>
          </a:xfrm>
          <a:prstGeom prst="rect">
            <a:avLst/>
          </a:prstGeom>
          <a:noFill/>
        </p:spPr>
        <p:txBody>
          <a:bodyPr wrap="square">
            <a:spAutoFit/>
          </a:bodyPr>
          <a:lstStyle/>
          <a:p>
            <a:r>
              <a:rPr lang="hu-HU" sz="1600" dirty="0"/>
              <a:t>https://audara.eu/</a:t>
            </a:r>
          </a:p>
        </p:txBody>
      </p:sp>
    </p:spTree>
    <p:extLst>
      <p:ext uri="{BB962C8B-B14F-4D97-AF65-F5344CB8AC3E}">
        <p14:creationId xmlns:p14="http://schemas.microsoft.com/office/powerpoint/2010/main" val="10118128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75159-006D-625E-9B2A-043F05860CC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BB043D7-C0B5-3694-8958-12583FBFC5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0683AB0C-5FE8-A924-164D-AB54495A56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C195CC1-D65C-C62A-753F-0862599CD4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66FC5E2-6101-705E-643C-CE3310E5BB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A88A989-9C09-3538-FEE4-C560B700C33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27E3FF3-221D-DD6E-45F6-99E0983CBC3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59D7781-919F-057E-23CD-10EF7FB528B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777A183-8DAC-EEAA-A662-7B3A89416FF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76A5455-7373-A338-E033-11FE58C1387E}"/>
              </a:ext>
            </a:extLst>
          </p:cNvPr>
          <p:cNvSpPr txBox="1">
            <a:spLocks/>
          </p:cNvSpPr>
          <p:nvPr/>
        </p:nvSpPr>
        <p:spPr>
          <a:xfrm>
            <a:off x="3099209" y="1166033"/>
            <a:ext cx="6038923" cy="15816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Hungary </a:t>
            </a:r>
            <a:endParaRPr lang="en-GB" dirty="0">
              <a:latin typeface="+mn-lt"/>
            </a:endParaRPr>
          </a:p>
        </p:txBody>
      </p:sp>
      <p:pic>
        <p:nvPicPr>
          <p:cNvPr id="18" name="Kép 17">
            <a:extLst>
              <a:ext uri="{FF2B5EF4-FFF2-40B4-BE49-F238E27FC236}">
                <a16:creationId xmlns:a16="http://schemas.microsoft.com/office/drawing/2014/main" id="{0CA2AE7B-2BC9-C98F-A94C-83B14B56DE74}"/>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4164148" y="2747658"/>
            <a:ext cx="3450254" cy="2204103"/>
          </a:xfrm>
          <a:prstGeom prst="rect">
            <a:avLst/>
          </a:prstGeom>
        </p:spPr>
      </p:pic>
      <p:pic>
        <p:nvPicPr>
          <p:cNvPr id="19" name="Kép 18">
            <a:extLst>
              <a:ext uri="{FF2B5EF4-FFF2-40B4-BE49-F238E27FC236}">
                <a16:creationId xmlns:a16="http://schemas.microsoft.com/office/drawing/2014/main" id="{3DEB792A-26B9-D1C1-B3AE-36D9957773FE}"/>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8962912" y="1014833"/>
            <a:ext cx="3140271" cy="3872108"/>
          </a:xfrm>
          <a:prstGeom prst="rect">
            <a:avLst/>
          </a:prstGeom>
        </p:spPr>
      </p:pic>
      <p:pic>
        <p:nvPicPr>
          <p:cNvPr id="20" name="Kép 19">
            <a:extLst>
              <a:ext uri="{FF2B5EF4-FFF2-40B4-BE49-F238E27FC236}">
                <a16:creationId xmlns:a16="http://schemas.microsoft.com/office/drawing/2014/main" id="{30B628AA-6385-9809-1CE8-F47DBEE11635}"/>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137684" y="836194"/>
            <a:ext cx="3136745" cy="4130725"/>
          </a:xfrm>
          <a:prstGeom prst="rect">
            <a:avLst/>
          </a:prstGeom>
        </p:spPr>
      </p:pic>
      <p:sp>
        <p:nvSpPr>
          <p:cNvPr id="24" name="Szövegdoboz 23">
            <a:extLst>
              <a:ext uri="{FF2B5EF4-FFF2-40B4-BE49-F238E27FC236}">
                <a16:creationId xmlns:a16="http://schemas.microsoft.com/office/drawing/2014/main" id="{21DCD03A-9984-9B9F-205E-7952D08E7CDA}"/>
              </a:ext>
            </a:extLst>
          </p:cNvPr>
          <p:cNvSpPr txBox="1"/>
          <p:nvPr/>
        </p:nvSpPr>
        <p:spPr>
          <a:xfrm>
            <a:off x="137684" y="4913288"/>
            <a:ext cx="11916631" cy="584775"/>
          </a:xfrm>
          <a:prstGeom prst="rect">
            <a:avLst/>
          </a:prstGeom>
          <a:noFill/>
        </p:spPr>
        <p:txBody>
          <a:bodyPr wrap="square">
            <a:spAutoFit/>
          </a:bodyPr>
          <a:lstStyle/>
          <a:p>
            <a:r>
              <a:rPr lang="en-GB" sz="1600" kern="100" dirty="0">
                <a:effectLst/>
                <a:latin typeface="Calibri" panose="020F0502020204030204" pitchFamily="34" charset="0"/>
                <a:ea typeface="Calibri" panose="020F0502020204030204" pitchFamily="34" charset="0"/>
              </a:rPr>
              <a:t>For more information about the activity of Access4you, see Presentation 7 of this course, called “Organisations supporting travel for people with disabilities”</a:t>
            </a:r>
            <a:endParaRPr lang="en-GB" sz="1600" dirty="0"/>
          </a:p>
        </p:txBody>
      </p:sp>
    </p:spTree>
    <p:extLst>
      <p:ext uri="{BB962C8B-B14F-4D97-AF65-F5344CB8AC3E}">
        <p14:creationId xmlns:p14="http://schemas.microsoft.com/office/powerpoint/2010/main" val="6780328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BC1EB-3752-EA27-3D4B-3B83B4B5E3D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02837E0-47ED-4E45-9A45-7872048F89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49659FA-531B-425F-4A0C-715898A412E3}"/>
              </a:ext>
            </a:extLst>
          </p:cNvPr>
          <p:cNvSpPr>
            <a:spLocks noGrp="1"/>
          </p:cNvSpPr>
          <p:nvPr>
            <p:ph type="ctrTitle"/>
          </p:nvPr>
        </p:nvSpPr>
        <p:spPr>
          <a:xfrm>
            <a:off x="236403" y="2224818"/>
            <a:ext cx="11719194" cy="3032543"/>
          </a:xfrm>
        </p:spPr>
        <p:txBody>
          <a:bodyPr>
            <a:noAutofit/>
          </a:bodyPr>
          <a:lstStyle/>
          <a:p>
            <a:pPr algn="l"/>
            <a:r>
              <a:rPr lang="en-GB" sz="2600" dirty="0" err="1">
                <a:effectLst/>
                <a:latin typeface="Times New Roman" panose="02020603050405020304" pitchFamily="18" charset="0"/>
                <a:ea typeface="Calibri" panose="020F0502020204030204" pitchFamily="34" charset="0"/>
              </a:rPr>
              <a:t>PeopleFirst</a:t>
            </a:r>
            <a:r>
              <a:rPr lang="en-GB" sz="2600" dirty="0">
                <a:effectLst/>
                <a:latin typeface="Times New Roman" panose="02020603050405020304" pitchFamily="18" charset="0"/>
                <a:ea typeface="Calibri" panose="020F0502020204030204" pitchFamily="34" charset="0"/>
              </a:rPr>
              <a:t> Association, with the support of the Strengthening Civil Communities, developed an attention-grabbing, barrier-free guided tour in 2019, and introduced it as a permanent city themed tour in 2021 in cooperation with the Pécs TourInform office. Its aim is to sensitise and involve society</a:t>
            </a:r>
            <a:br>
              <a:rPr lang="en-GB" sz="2600" dirty="0">
                <a:effectLst/>
                <a:latin typeface="Times New Roman" panose="02020603050405020304" pitchFamily="18" charset="0"/>
                <a:ea typeface="Calibri" panose="020F0502020204030204" pitchFamily="34" charset="0"/>
              </a:rPr>
            </a:br>
            <a:r>
              <a:rPr lang="en-GB" sz="2600" dirty="0">
                <a:effectLst/>
                <a:latin typeface="Times New Roman" panose="02020603050405020304" pitchFamily="18" charset="0"/>
                <a:ea typeface="Calibri" panose="020F0502020204030204" pitchFamily="34" charset="0"/>
              </a:rPr>
              <a:t>The guided tour gives a different perspective to the participants, showing how </a:t>
            </a:r>
            <a:r>
              <a:rPr lang="en-GB" sz="2600" dirty="0" err="1">
                <a:effectLst/>
                <a:latin typeface="Times New Roman" panose="02020603050405020304" pitchFamily="18" charset="0"/>
                <a:ea typeface="Calibri" panose="020F0502020204030204" pitchFamily="34" charset="0"/>
              </a:rPr>
              <a:t>PwD</a:t>
            </a:r>
            <a:r>
              <a:rPr lang="en-GB" sz="2600" dirty="0">
                <a:effectLst/>
                <a:latin typeface="Times New Roman" panose="02020603050405020304" pitchFamily="18" charset="0"/>
                <a:ea typeface="Calibri" panose="020F0502020204030204" pitchFamily="34" charset="0"/>
              </a:rPr>
              <a:t> can get to a particular sight in Pécs. Participants can try the tour in a wheelchair, get glasses modelling visual impairment, be introduced to hearing impairment with earplugs, use white canes to feel kerbs and guide rails, and walk with a guide dog</a:t>
            </a:r>
            <a:endParaRPr lang="en-GB" sz="2600" dirty="0">
              <a:latin typeface="+mn-lt"/>
            </a:endParaRPr>
          </a:p>
        </p:txBody>
      </p:sp>
      <p:pic>
        <p:nvPicPr>
          <p:cNvPr id="5" name="Kép 4">
            <a:extLst>
              <a:ext uri="{FF2B5EF4-FFF2-40B4-BE49-F238E27FC236}">
                <a16:creationId xmlns:a16="http://schemas.microsoft.com/office/drawing/2014/main" id="{7E75766C-0B70-94CC-B31E-22C99DAA88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69767C5-64BA-60C5-F70E-3749D06134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6C0D596-2DDA-2EAE-1DAA-3095005A9F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6F1ADE1-3152-A9DE-FF76-42405964E66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02D98C5-C3D0-F393-77B6-0A166B0162F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EFFA22B-AFE5-FF1E-EBB6-68FBE615C8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2D5C7FD-3C29-9577-BFB6-5CD99A572FC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8BCFC59-9BC1-82FD-4709-5A6DEE861EE1}"/>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Hungary: Hidden City Tor-Tour </a:t>
            </a:r>
          </a:p>
        </p:txBody>
      </p:sp>
    </p:spTree>
    <p:extLst>
      <p:ext uri="{BB962C8B-B14F-4D97-AF65-F5344CB8AC3E}">
        <p14:creationId xmlns:p14="http://schemas.microsoft.com/office/powerpoint/2010/main" val="12924592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2DD9F-B42E-9429-8053-592866BDB9E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5548ABD-F7DB-89F5-24FB-F766658017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459D2A8E-E387-B960-B63E-13A3FFD6A3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EC79B47-3E7B-9373-66FC-D0882B83C9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5A79379-5388-4F0F-2AAD-D433930897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948D0013-6312-1E7A-59A7-AC5E0D9881F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AB4A1C7-095A-2C1E-395F-CE4BFB90CBD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E291A88-D189-B82A-69A3-F7CF6D041C1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A754730-D9DD-4EB7-68D0-DCE8ACD0A5A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592ABFC-A119-68BD-3F1F-CE6D7591B655}"/>
              </a:ext>
            </a:extLst>
          </p:cNvPr>
          <p:cNvSpPr txBox="1">
            <a:spLocks/>
          </p:cNvSpPr>
          <p:nvPr/>
        </p:nvSpPr>
        <p:spPr>
          <a:xfrm>
            <a:off x="151817" y="1142549"/>
            <a:ext cx="6572616" cy="138908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mn-lt"/>
              </a:rPr>
              <a:t>Good practices in accessible tourism in the project countries – Hungary: Hidden City Tor-Tour </a:t>
            </a:r>
          </a:p>
        </p:txBody>
      </p:sp>
      <p:sp>
        <p:nvSpPr>
          <p:cNvPr id="18" name="Szövegdoboz 17">
            <a:extLst>
              <a:ext uri="{FF2B5EF4-FFF2-40B4-BE49-F238E27FC236}">
                <a16:creationId xmlns:a16="http://schemas.microsoft.com/office/drawing/2014/main" id="{B3CE5640-9109-B869-307D-7CE9B1122D87}"/>
              </a:ext>
            </a:extLst>
          </p:cNvPr>
          <p:cNvSpPr txBox="1"/>
          <p:nvPr/>
        </p:nvSpPr>
        <p:spPr>
          <a:xfrm>
            <a:off x="6540510" y="4947656"/>
            <a:ext cx="5574800" cy="338554"/>
          </a:xfrm>
          <a:prstGeom prst="rect">
            <a:avLst/>
          </a:prstGeom>
          <a:noFill/>
        </p:spPr>
        <p:txBody>
          <a:bodyPr wrap="square">
            <a:spAutoFit/>
          </a:bodyPr>
          <a:lstStyle/>
          <a:p>
            <a:r>
              <a:rPr lang="en-GB" sz="1600" dirty="0"/>
              <a:t>Source: https://peoplefirst.hu/en/projects/hidden-city-tor-tour/</a:t>
            </a:r>
          </a:p>
        </p:txBody>
      </p:sp>
      <p:pic>
        <p:nvPicPr>
          <p:cNvPr id="20" name="Kép 19" descr="A képen szöveg, tervezés látható&#10;&#10;Automatikusan generált leírás">
            <a:extLst>
              <a:ext uri="{FF2B5EF4-FFF2-40B4-BE49-F238E27FC236}">
                <a16:creationId xmlns:a16="http://schemas.microsoft.com/office/drawing/2014/main" id="{D4A877CA-E428-E0C0-CE76-422C01AC962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40510" y="977163"/>
            <a:ext cx="5574799" cy="3957750"/>
          </a:xfrm>
          <a:prstGeom prst="rect">
            <a:avLst/>
          </a:prstGeom>
        </p:spPr>
      </p:pic>
      <p:pic>
        <p:nvPicPr>
          <p:cNvPr id="22" name="Kép 21" descr="A képen szöveg, ruházat, lábbelik, személy látható&#10;&#10;Automatikusan generált leírás">
            <a:extLst>
              <a:ext uri="{FF2B5EF4-FFF2-40B4-BE49-F238E27FC236}">
                <a16:creationId xmlns:a16="http://schemas.microsoft.com/office/drawing/2014/main" id="{83C3670E-C743-3EB4-6958-5E89D006353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77407" y="2421852"/>
            <a:ext cx="3959110" cy="2810714"/>
          </a:xfrm>
          <a:prstGeom prst="rect">
            <a:avLst/>
          </a:prstGeom>
        </p:spPr>
      </p:pic>
    </p:spTree>
    <p:extLst>
      <p:ext uri="{BB962C8B-B14F-4D97-AF65-F5344CB8AC3E}">
        <p14:creationId xmlns:p14="http://schemas.microsoft.com/office/powerpoint/2010/main" val="2032406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FA55C-4C3D-1555-F5E1-F539F7C24F6E}"/>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A8E3462-B85E-165E-C56E-50EEF87F5F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CC28FD3-EF46-AE20-4E5E-0E3DB3202E40}"/>
              </a:ext>
            </a:extLst>
          </p:cNvPr>
          <p:cNvSpPr>
            <a:spLocks noGrp="1"/>
          </p:cNvSpPr>
          <p:nvPr>
            <p:ph type="ctrTitle"/>
          </p:nvPr>
        </p:nvSpPr>
        <p:spPr>
          <a:xfrm>
            <a:off x="301634" y="2275590"/>
            <a:ext cx="11588731" cy="2873089"/>
          </a:xfrm>
        </p:spPr>
        <p:txBody>
          <a:bodyPr>
            <a:noAutofit/>
          </a:bodyPr>
          <a:lstStyle/>
          <a:p>
            <a:pPr algn="l">
              <a:lnSpc>
                <a:spcPts val="2700"/>
              </a:lnSpc>
            </a:pPr>
            <a:r>
              <a:rPr lang="en-GB" sz="2600" kern="100" dirty="0">
                <a:effectLst/>
                <a:latin typeface="Calibri" panose="020F0502020204030204" pitchFamily="34" charset="0"/>
                <a:ea typeface="Calibri" panose="020F0502020204030204" pitchFamily="34" charset="0"/>
                <a:cs typeface="Calibri" panose="020F0502020204030204" pitchFamily="34" charset="0"/>
              </a:rPr>
              <a:t>For all these reasons, it was important for ISO to develop the first International Standard that provides requirements and guidelines to enable equal access to tourism for people of all ages and abilities – ISO 21902 (ISO, 2021)</a:t>
            </a:r>
            <a:br>
              <a:rPr lang="en-GB" sz="2600" kern="100" dirty="0">
                <a:effectLst/>
                <a:latin typeface="Calibri" panose="020F0502020204030204" pitchFamily="34" charset="0"/>
                <a:ea typeface="Calibri" panose="020F0502020204030204" pitchFamily="34" charset="0"/>
                <a:cs typeface="Calibri" panose="020F050202020403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This new standard is aimed at “national tourism administrations and tourism boards, municipalities and public bodies responsible for infrastructure policy, development and the legal/regulatory framework” (ISO, 2021)</a:t>
            </a:r>
            <a:br>
              <a:rPr lang="en-GB" sz="2600" kern="100" dirty="0">
                <a:effectLst/>
                <a:latin typeface="Calibri" panose="020F0502020204030204" pitchFamily="34" charset="0"/>
                <a:ea typeface="Calibri" panose="020F0502020204030204" pitchFamily="34" charset="0"/>
                <a:cs typeface="Calibri" panose="020F050202020403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Of great importance as it enables standardisation and ensures the quality and reliability of services provided to </a:t>
            </a:r>
            <a:r>
              <a:rPr lang="en-GB" sz="2600" kern="100" dirty="0">
                <a:latin typeface="Calibri" panose="020F0502020204030204" pitchFamily="34" charset="0"/>
                <a:cs typeface="Calibri" panose="020F0502020204030204" pitchFamily="34" charset="0"/>
              </a:rPr>
              <a:t>people with disabilities</a:t>
            </a:r>
            <a:endParaRPr lang="en-GB" sz="2600" dirty="0">
              <a:latin typeface="+mn-lt"/>
            </a:endParaRPr>
          </a:p>
        </p:txBody>
      </p:sp>
      <p:pic>
        <p:nvPicPr>
          <p:cNvPr id="5" name="Kép 4">
            <a:extLst>
              <a:ext uri="{FF2B5EF4-FFF2-40B4-BE49-F238E27FC236}">
                <a16:creationId xmlns:a16="http://schemas.microsoft.com/office/drawing/2014/main" id="{396421F0-8B79-71A8-4D74-640E043FE9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C3391B2-770C-4F2D-FF70-D06E891560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2CD2F1D-A827-4265-21B4-67DBDBB1F5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417478B-4B46-726E-F9EF-B43CC45E63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FCEC10A-9C42-61B7-5AD3-66D34D9F4C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E1DC2DB-A097-31B4-A7AD-047AD8C4DA4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DE972D4-B7B0-91D3-48AA-CE52324F06F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1DCF8EE-D88A-9B1C-D163-B6CD9487F758}"/>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at international level – ISO 21902 certification system</a:t>
            </a:r>
            <a:endParaRPr lang="en-GB" dirty="0">
              <a:latin typeface="+mn-lt"/>
            </a:endParaRPr>
          </a:p>
        </p:txBody>
      </p:sp>
    </p:spTree>
    <p:extLst>
      <p:ext uri="{BB962C8B-B14F-4D97-AF65-F5344CB8AC3E}">
        <p14:creationId xmlns:p14="http://schemas.microsoft.com/office/powerpoint/2010/main" val="9924987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CBEFF-6990-DCB2-3880-925682A4E92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030A897-6630-11AE-4A71-A303B3E130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A062628-E23B-B2C9-1190-090061BEF820}"/>
              </a:ext>
            </a:extLst>
          </p:cNvPr>
          <p:cNvSpPr>
            <a:spLocks noGrp="1"/>
          </p:cNvSpPr>
          <p:nvPr>
            <p:ph type="ctrTitle"/>
          </p:nvPr>
        </p:nvSpPr>
        <p:spPr>
          <a:xfrm>
            <a:off x="118753" y="2273997"/>
            <a:ext cx="11958451" cy="2596572"/>
          </a:xfrm>
        </p:spPr>
        <p:txBody>
          <a:bodyPr>
            <a:noAutofit/>
          </a:bodyPr>
          <a:lstStyle/>
          <a:p>
            <a:pPr algn="l"/>
            <a:r>
              <a:rPr lang="en-GB" sz="2300" dirty="0">
                <a:latin typeface="Times New Roman" panose="02020603050405020304" pitchFamily="18" charset="0"/>
              </a:rPr>
              <a:t>Members of the People First Association – Pécs, in pairs (always one disabled and one able-bodied with no disability), tour restaurants, cafés, hotels, shops, tourist attractions of Pécs, sports and cultural institutions, or public institutions, and personally map out which premises are barrier-free, and then, with consent of the owner(s), put the sticker they have designed and made on the glass of the entrance door</a:t>
            </a:r>
            <a:br>
              <a:rPr lang="en-GB" sz="2300" dirty="0">
                <a:latin typeface="Times New Roman" panose="02020603050405020304" pitchFamily="18" charset="0"/>
              </a:rPr>
            </a:br>
            <a:r>
              <a:rPr lang="en-GB" sz="2300" dirty="0">
                <a:latin typeface="Times New Roman" panose="02020603050405020304" pitchFamily="18" charset="0"/>
              </a:rPr>
              <a:t>10×10 cm sticker that can be applied from the inside, similar to Visa, Mastercard, etc. stickers. Not too colourful, not distracting, but it draws attention to the fact that the premises are barrier-free. If the facility has an accessible toilet, a toilet will appear in the bottom right-hand corner of the sticker</a:t>
            </a:r>
          </a:p>
        </p:txBody>
      </p:sp>
      <p:pic>
        <p:nvPicPr>
          <p:cNvPr id="5" name="Kép 4">
            <a:extLst>
              <a:ext uri="{FF2B5EF4-FFF2-40B4-BE49-F238E27FC236}">
                <a16:creationId xmlns:a16="http://schemas.microsoft.com/office/drawing/2014/main" id="{7B52BF5C-8D4F-686B-2ADC-7B470E2D38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2E2DCA3-489A-D740-A6FC-9410BC596A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FD446D4-CBAE-B630-390A-8046A7ED3D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9FF6212-F49F-F86B-2D77-2BE8424DEDF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B49D16B-860A-1D1B-0621-04EA5FB710D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65E0308-48AA-F4A9-1439-1E2F0E3ABD4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02D9B6F-F243-0712-5463-2B000E81E05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49E8E9B-B7A4-D42E-2892-5126867D7240}"/>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Hungary: “Stickers project” of </a:t>
            </a:r>
            <a:r>
              <a:rPr lang="en-GB" sz="3600" b="1" dirty="0" err="1">
                <a:latin typeface="+mn-lt"/>
              </a:rPr>
              <a:t>PeopleFirst</a:t>
            </a:r>
            <a:r>
              <a:rPr lang="en-GB" sz="3600" b="1" dirty="0">
                <a:latin typeface="+mn-lt"/>
              </a:rPr>
              <a:t> in Pécs</a:t>
            </a:r>
          </a:p>
        </p:txBody>
      </p:sp>
      <p:pic>
        <p:nvPicPr>
          <p:cNvPr id="14" name="Kép 13">
            <a:extLst>
              <a:ext uri="{FF2B5EF4-FFF2-40B4-BE49-F238E27FC236}">
                <a16:creationId xmlns:a16="http://schemas.microsoft.com/office/drawing/2014/main" id="{21A8EDE5-AEBE-0A7F-560B-87F80D4D69F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2520" y="4918532"/>
            <a:ext cx="914400" cy="914400"/>
          </a:xfrm>
          <a:prstGeom prst="rect">
            <a:avLst/>
          </a:prstGeom>
        </p:spPr>
      </p:pic>
      <p:pic>
        <p:nvPicPr>
          <p:cNvPr id="16" name="Kép 15">
            <a:extLst>
              <a:ext uri="{FF2B5EF4-FFF2-40B4-BE49-F238E27FC236}">
                <a16:creationId xmlns:a16="http://schemas.microsoft.com/office/drawing/2014/main" id="{629D8B7B-8EDB-FDA1-368C-FB7C0483F78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788733" y="4920924"/>
            <a:ext cx="914400" cy="914400"/>
          </a:xfrm>
          <a:prstGeom prst="rect">
            <a:avLst/>
          </a:prstGeom>
        </p:spPr>
      </p:pic>
    </p:spTree>
    <p:extLst>
      <p:ext uri="{BB962C8B-B14F-4D97-AF65-F5344CB8AC3E}">
        <p14:creationId xmlns:p14="http://schemas.microsoft.com/office/powerpoint/2010/main" val="11746913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17010-E440-393E-828C-9FBF7F01525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6D98623-EBD4-F1B0-4334-D7BE894374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4C2752B7-74CC-E4BB-2310-6C1F3F5F51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753303A-9E35-2FF1-AA72-605CA85421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55761E6-2773-8F85-B046-03B8324A49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857EA62-9685-ECCD-A25C-C09722E1885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D347D01-0C17-5853-D24D-A9DF878E12A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B50F148-8DE0-C12F-3642-43F62181BE4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B185510-5690-EC98-68FF-25ACA005AC7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4C36530-B18B-0600-035F-2CFD47049E85}"/>
              </a:ext>
            </a:extLst>
          </p:cNvPr>
          <p:cNvSpPr txBox="1">
            <a:spLocks/>
          </p:cNvSpPr>
          <p:nvPr/>
        </p:nvSpPr>
        <p:spPr>
          <a:xfrm>
            <a:off x="3086875" y="1398781"/>
            <a:ext cx="5593278" cy="25721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Hungary: “Stickers project” of </a:t>
            </a:r>
            <a:r>
              <a:rPr lang="en-GB" sz="3600" b="1" dirty="0" err="1">
                <a:latin typeface="+mn-lt"/>
              </a:rPr>
              <a:t>PeopleFirst</a:t>
            </a:r>
            <a:r>
              <a:rPr lang="en-GB" sz="3600" b="1" dirty="0">
                <a:latin typeface="+mn-lt"/>
              </a:rPr>
              <a:t> in Pécs</a:t>
            </a:r>
          </a:p>
        </p:txBody>
      </p:sp>
      <p:pic>
        <p:nvPicPr>
          <p:cNvPr id="18" name="Kép 17" descr="A képen személy, ruházat, lábbelik, Emberi arc látható&#10;&#10;Automatikusan generált leírás">
            <a:extLst>
              <a:ext uri="{FF2B5EF4-FFF2-40B4-BE49-F238E27FC236}">
                <a16:creationId xmlns:a16="http://schemas.microsoft.com/office/drawing/2014/main" id="{BD825602-7F72-E0A8-76D7-4209DFC7A24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52114" y="947474"/>
            <a:ext cx="3197741" cy="4282690"/>
          </a:xfrm>
          <a:prstGeom prst="rect">
            <a:avLst/>
          </a:prstGeom>
        </p:spPr>
      </p:pic>
      <p:pic>
        <p:nvPicPr>
          <p:cNvPr id="20" name="Kép 19" descr="A képen bútorok, asztal, ruházat, dohányzóasztal látható&#10;&#10;Automatikusan generált leírás">
            <a:extLst>
              <a:ext uri="{FF2B5EF4-FFF2-40B4-BE49-F238E27FC236}">
                <a16:creationId xmlns:a16="http://schemas.microsoft.com/office/drawing/2014/main" id="{BC516976-333E-A5E1-186D-AB7426662C8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261" y="1082510"/>
            <a:ext cx="2956472" cy="3941962"/>
          </a:xfrm>
          <a:prstGeom prst="rect">
            <a:avLst/>
          </a:prstGeom>
        </p:spPr>
      </p:pic>
      <p:sp>
        <p:nvSpPr>
          <p:cNvPr id="22" name="Szövegdoboz 21">
            <a:extLst>
              <a:ext uri="{FF2B5EF4-FFF2-40B4-BE49-F238E27FC236}">
                <a16:creationId xmlns:a16="http://schemas.microsoft.com/office/drawing/2014/main" id="{2F88D231-D38C-42A8-FEC9-043E1E71E972}"/>
              </a:ext>
            </a:extLst>
          </p:cNvPr>
          <p:cNvSpPr txBox="1"/>
          <p:nvPr/>
        </p:nvSpPr>
        <p:spPr>
          <a:xfrm>
            <a:off x="3086875" y="4385941"/>
            <a:ext cx="5665239" cy="584775"/>
          </a:xfrm>
          <a:prstGeom prst="rect">
            <a:avLst/>
          </a:prstGeom>
          <a:noFill/>
        </p:spPr>
        <p:txBody>
          <a:bodyPr wrap="square">
            <a:spAutoFit/>
          </a:bodyPr>
          <a:lstStyle/>
          <a:p>
            <a:r>
              <a:rPr lang="en-GB" sz="1600" dirty="0"/>
              <a:t>Source: https://peoplefirst.hu/directory/akadalymentes-pecs/cafe-frei/</a:t>
            </a:r>
          </a:p>
        </p:txBody>
      </p:sp>
    </p:spTree>
    <p:extLst>
      <p:ext uri="{BB962C8B-B14F-4D97-AF65-F5344CB8AC3E}">
        <p14:creationId xmlns:p14="http://schemas.microsoft.com/office/powerpoint/2010/main" val="25484499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1E672-A2D3-1C98-66BA-577360DA3E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801197C-29E3-A66C-D824-5DD40B8AE9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196C79E-845C-2A54-1B1D-27A8A44DA243}"/>
              </a:ext>
            </a:extLst>
          </p:cNvPr>
          <p:cNvSpPr>
            <a:spLocks noGrp="1"/>
          </p:cNvSpPr>
          <p:nvPr>
            <p:ph type="ctrTitle"/>
          </p:nvPr>
        </p:nvSpPr>
        <p:spPr>
          <a:xfrm>
            <a:off x="118753" y="2242022"/>
            <a:ext cx="11958451" cy="3033291"/>
          </a:xfrm>
        </p:spPr>
        <p:txBody>
          <a:bodyPr>
            <a:noAutofit/>
          </a:bodyPr>
          <a:lstStyle/>
          <a:p>
            <a:pPr algn="l"/>
            <a:r>
              <a:rPr lang="en-GB" sz="2400" kern="0" dirty="0">
                <a:effectLst/>
                <a:latin typeface="Times New Roman" panose="02020603050405020304" pitchFamily="18" charset="0"/>
                <a:ea typeface="Calibri" panose="020F0502020204030204" pitchFamily="34" charset="0"/>
              </a:rPr>
              <a:t>Since 2017 Orfű has </a:t>
            </a:r>
            <a:r>
              <a:rPr lang="en-GB" sz="2400" kern="0" dirty="0">
                <a:latin typeface="Times New Roman" panose="02020603050405020304" pitchFamily="18" charset="0"/>
                <a:ea typeface="Calibri" panose="020F0502020204030204" pitchFamily="34" charset="0"/>
              </a:rPr>
              <a:t>hosted </a:t>
            </a:r>
            <a:r>
              <a:rPr lang="en-GB" sz="2400" kern="0" dirty="0">
                <a:effectLst/>
                <a:latin typeface="Times New Roman" panose="02020603050405020304" pitchFamily="18" charset="0"/>
                <a:ea typeface="Calibri" panose="020F0502020204030204" pitchFamily="34" charset="0"/>
              </a:rPr>
              <a:t>Accessible Tourism Day: main aim of the festival-style event is to provide </a:t>
            </a:r>
            <a:r>
              <a:rPr lang="en-GB" sz="2400" kern="0" dirty="0" err="1">
                <a:effectLst/>
                <a:latin typeface="Times New Roman" panose="02020603050405020304" pitchFamily="18" charset="0"/>
                <a:ea typeface="Calibri" panose="020F0502020204030204" pitchFamily="34" charset="0"/>
              </a:rPr>
              <a:t>PwD</a:t>
            </a:r>
            <a:r>
              <a:rPr lang="en-GB" sz="2400" kern="0" dirty="0">
                <a:effectLst/>
                <a:latin typeface="Times New Roman" panose="02020603050405020304" pitchFamily="18" charset="0"/>
                <a:ea typeface="Calibri" panose="020F0502020204030204" pitchFamily="34" charset="0"/>
              </a:rPr>
              <a:t> with experiences they would otherwise not be able to have, or only with difficulty, but which are popular and self-evident services for </a:t>
            </a:r>
            <a:r>
              <a:rPr lang="hu-HU" sz="2400" kern="0" dirty="0" err="1">
                <a:effectLst/>
                <a:latin typeface="Times New Roman" panose="02020603050405020304" pitchFamily="18" charset="0"/>
                <a:ea typeface="Calibri" panose="020F0502020204030204" pitchFamily="34" charset="0"/>
              </a:rPr>
              <a:t>the</a:t>
            </a:r>
            <a:r>
              <a:rPr lang="hu-HU" sz="2400" kern="0" dirty="0">
                <a:effectLst/>
                <a:latin typeface="Times New Roman" panose="02020603050405020304" pitchFamily="18" charset="0"/>
                <a:ea typeface="Calibri" panose="020F0502020204030204" pitchFamily="34" charset="0"/>
              </a:rPr>
              <a:t> </a:t>
            </a:r>
            <a:r>
              <a:rPr lang="en-GB" sz="2400" kern="0" dirty="0">
                <a:effectLst/>
                <a:latin typeface="Times New Roman" panose="02020603050405020304" pitchFamily="18" charset="0"/>
                <a:ea typeface="Calibri" panose="020F0502020204030204" pitchFamily="34" charset="0"/>
              </a:rPr>
              <a:t>non-disabled. </a:t>
            </a:r>
            <a:r>
              <a:rPr lang="hu-HU" sz="2400" kern="0" dirty="0">
                <a:effectLst/>
                <a:latin typeface="Times New Roman" panose="02020603050405020304" pitchFamily="18" charset="0"/>
                <a:ea typeface="Calibri" panose="020F0502020204030204" pitchFamily="34" charset="0"/>
              </a:rPr>
              <a:t>A</a:t>
            </a:r>
            <a:r>
              <a:rPr lang="en-GB" sz="2400" kern="0" dirty="0">
                <a:effectLst/>
                <a:latin typeface="Times New Roman" panose="02020603050405020304" pitchFamily="18" charset="0"/>
                <a:ea typeface="Calibri" panose="020F0502020204030204" pitchFamily="34" charset="0"/>
              </a:rPr>
              <a:t> fun for everyone, disabled and able-bodied alike, allowing them to have a good time while discovering that disabled peers are just as human as those without disabilities. An important goal is inclusion, to sensitise society and to make the able-bodied society aware of the abilities and opportunities of </a:t>
            </a:r>
            <a:r>
              <a:rPr lang="en-GB" sz="2400" kern="0" dirty="0" err="1">
                <a:effectLst/>
                <a:latin typeface="Times New Roman" panose="02020603050405020304" pitchFamily="18" charset="0"/>
                <a:ea typeface="Calibri" panose="020F0502020204030204" pitchFamily="34" charset="0"/>
              </a:rPr>
              <a:t>PwD</a:t>
            </a:r>
            <a:r>
              <a:rPr lang="en-GB" sz="2400" kern="0" dirty="0">
                <a:effectLst/>
                <a:latin typeface="Times New Roman" panose="02020603050405020304" pitchFamily="18" charset="0"/>
                <a:ea typeface="Calibri" panose="020F0502020204030204" pitchFamily="34" charset="0"/>
              </a:rPr>
              <a:t> and how to help them. Lasting impact of the event is an increase in the number of accessible accommodations in Orfű, and tourism service providers and local government staff are more empathetic and professional about accessible tourism than they used to be</a:t>
            </a:r>
            <a:endParaRPr lang="en-GB" sz="2400" dirty="0">
              <a:latin typeface="+mn-lt"/>
            </a:endParaRPr>
          </a:p>
        </p:txBody>
      </p:sp>
      <p:pic>
        <p:nvPicPr>
          <p:cNvPr id="5" name="Kép 4">
            <a:extLst>
              <a:ext uri="{FF2B5EF4-FFF2-40B4-BE49-F238E27FC236}">
                <a16:creationId xmlns:a16="http://schemas.microsoft.com/office/drawing/2014/main" id="{E6D9947F-84AC-78E9-8E76-0ADA51E7B8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72CC288-139E-0904-9456-A38D77FCC3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E1EE0F2-3077-B3D1-C22A-E527C8F4E0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99F65715-DC91-2A6D-204B-C157F58BB1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C92E9E1-ACFA-63AC-4415-F2F8DB7D017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B240A8B-8CFC-2F7D-A948-28B21B1C606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92C6CB1-3F91-7681-52F9-C6A6479A325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9427821-A4FB-B1B5-932E-72BE72799E20}"/>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Hungary: Accessible Tourism Day in Orfű</a:t>
            </a:r>
          </a:p>
        </p:txBody>
      </p:sp>
    </p:spTree>
    <p:extLst>
      <p:ext uri="{BB962C8B-B14F-4D97-AF65-F5344CB8AC3E}">
        <p14:creationId xmlns:p14="http://schemas.microsoft.com/office/powerpoint/2010/main" val="3139911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6726F-51ED-8936-A870-CC019B16C7E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EF48167-4FFF-28EB-CAA3-072EF0F286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A1F5E43-CDC8-09FE-24C7-D8D3FA2BBC83}"/>
              </a:ext>
            </a:extLst>
          </p:cNvPr>
          <p:cNvSpPr>
            <a:spLocks noGrp="1"/>
          </p:cNvSpPr>
          <p:nvPr>
            <p:ph type="ctrTitle"/>
          </p:nvPr>
        </p:nvSpPr>
        <p:spPr>
          <a:xfrm>
            <a:off x="118753" y="2288880"/>
            <a:ext cx="9048997" cy="2903919"/>
          </a:xfrm>
        </p:spPr>
        <p:txBody>
          <a:bodyPr>
            <a:noAutofit/>
          </a:bodyPr>
          <a:lstStyle/>
          <a:p>
            <a:pPr algn="l"/>
            <a:r>
              <a:rPr lang="en-GB" sz="2400" dirty="0">
                <a:effectLst/>
                <a:latin typeface="Times New Roman" panose="02020603050405020304" pitchFamily="18" charset="0"/>
                <a:ea typeface="Calibri" panose="020F0502020204030204" pitchFamily="34" charset="0"/>
              </a:rPr>
              <a:t>The event allow</a:t>
            </a:r>
            <a:r>
              <a:rPr lang="en-GB" sz="2400" dirty="0">
                <a:latin typeface="Times New Roman" panose="02020603050405020304" pitchFamily="18" charset="0"/>
                <a:ea typeface="Calibri" panose="020F0502020204030204" pitchFamily="34" charset="0"/>
              </a:rPr>
              <a:t>s</a:t>
            </a:r>
            <a:r>
              <a:rPr lang="en-GB" sz="2400" dirty="0">
                <a:effectLst/>
                <a:latin typeface="Times New Roman" panose="02020603050405020304" pitchFamily="18" charset="0"/>
                <a:ea typeface="Calibri" panose="020F0502020204030204" pitchFamily="34" charset="0"/>
              </a:rPr>
              <a:t> stakeholders to experience tourism in a way that is otherwise not available to them, with the help of almost 100 volunteers. Wheelchair users can be lifted into a kite boat or sailing boat, severely disabled people can be harnessed to ride a motorbike, and people who are completely blind or severely disabled due to brain damage can try driving a car. By offering a range of experiences, the organisers hope to demonstrate that, with the right will and good intentions, physical barriers can be overcome and a range of experiences can be made available to people with disabilities</a:t>
            </a:r>
            <a:endParaRPr lang="en-GB" sz="2400" dirty="0">
              <a:latin typeface="+mn-lt"/>
            </a:endParaRPr>
          </a:p>
        </p:txBody>
      </p:sp>
      <p:pic>
        <p:nvPicPr>
          <p:cNvPr id="5" name="Kép 4">
            <a:extLst>
              <a:ext uri="{FF2B5EF4-FFF2-40B4-BE49-F238E27FC236}">
                <a16:creationId xmlns:a16="http://schemas.microsoft.com/office/drawing/2014/main" id="{0A75FDDC-D8A5-A2F7-FC7B-A366D7378F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C010072-8F24-1CAE-1D95-E44D5BED5D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7215C4-8805-EEB7-5B63-57ECF57996D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DA152A7-6CBA-8A0A-0644-F294F2AF3C3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EBE76E8-2E3C-D29A-52E2-E3D9CA8A6EE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BEC5948-6B6C-7A26-8A83-E8E450D363C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568945D-2C10-E246-44A3-932DEC370BE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2DBBEB9-7138-EB9A-5050-C6C7D1F9DAAB}"/>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Hungary: Accessible Tourism Day in Orfű</a:t>
            </a:r>
          </a:p>
        </p:txBody>
      </p:sp>
      <p:pic>
        <p:nvPicPr>
          <p:cNvPr id="14" name="Kép 13" descr="A képen szöveg, clipart, hangulatjel, rajzfilm látható&#10;&#10;Automatikusan generált leírás">
            <a:extLst>
              <a:ext uri="{FF2B5EF4-FFF2-40B4-BE49-F238E27FC236}">
                <a16:creationId xmlns:a16="http://schemas.microsoft.com/office/drawing/2014/main" id="{9EB27AA7-7C44-7694-44E3-1E0A8C8F254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037123" y="2156675"/>
            <a:ext cx="3036124" cy="3036124"/>
          </a:xfrm>
          <a:prstGeom prst="rect">
            <a:avLst/>
          </a:prstGeom>
        </p:spPr>
      </p:pic>
    </p:spTree>
    <p:extLst>
      <p:ext uri="{BB962C8B-B14F-4D97-AF65-F5344CB8AC3E}">
        <p14:creationId xmlns:p14="http://schemas.microsoft.com/office/powerpoint/2010/main" val="31596029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DB04C-0E68-A869-F970-1D127A2DE7A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C580A96-B560-4533-76FE-776F42D0BE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EEB12FE4-A8F0-D6D0-8FF1-72797805F8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0587444-80DB-C260-E5F9-7696DC42BB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C6B4442-A10C-BFA7-1F80-B6377887E7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CE91562-6980-AAEB-8915-823ED602ADB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13878" y="5277026"/>
            <a:ext cx="1527831" cy="617222"/>
          </a:xfrm>
          <a:prstGeom prst="rect">
            <a:avLst/>
          </a:prstGeom>
        </p:spPr>
      </p:pic>
      <p:pic>
        <p:nvPicPr>
          <p:cNvPr id="9" name="Kép 8">
            <a:extLst>
              <a:ext uri="{FF2B5EF4-FFF2-40B4-BE49-F238E27FC236}">
                <a16:creationId xmlns:a16="http://schemas.microsoft.com/office/drawing/2014/main" id="{7E847973-D720-E87C-1EA0-546D0B8A04B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1B1364-A9DD-9B60-DCD4-6E61C73068C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DDD43F-20E6-859F-7200-F39BECCFDE5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BB5FD6B-206E-C4FC-3C28-9235059AD4A1}"/>
              </a:ext>
            </a:extLst>
          </p:cNvPr>
          <p:cNvSpPr txBox="1">
            <a:spLocks/>
          </p:cNvSpPr>
          <p:nvPr/>
        </p:nvSpPr>
        <p:spPr>
          <a:xfrm>
            <a:off x="114796" y="1168647"/>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Hungary: Accessible Tourism Day in Orfű </a:t>
            </a:r>
            <a:endParaRPr lang="en-GB" dirty="0">
              <a:latin typeface="+mn-lt"/>
            </a:endParaRPr>
          </a:p>
        </p:txBody>
      </p:sp>
      <p:pic>
        <p:nvPicPr>
          <p:cNvPr id="16" name="Kép 15" descr="A képen ruházat, kültéri, személy, kerekesszék látható&#10;&#10;Automatikusan generált leírás">
            <a:extLst>
              <a:ext uri="{FF2B5EF4-FFF2-40B4-BE49-F238E27FC236}">
                <a16:creationId xmlns:a16="http://schemas.microsoft.com/office/drawing/2014/main" id="{ADD91D53-66AE-3119-58B4-E380BA215C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34581" y="2167838"/>
            <a:ext cx="3685248" cy="2763936"/>
          </a:xfrm>
          <a:prstGeom prst="rect">
            <a:avLst/>
          </a:prstGeom>
        </p:spPr>
      </p:pic>
      <p:sp>
        <p:nvSpPr>
          <p:cNvPr id="18" name="Szövegdoboz 17">
            <a:extLst>
              <a:ext uri="{FF2B5EF4-FFF2-40B4-BE49-F238E27FC236}">
                <a16:creationId xmlns:a16="http://schemas.microsoft.com/office/drawing/2014/main" id="{8F52B989-CF15-9137-88C4-A7D4C701565C}"/>
              </a:ext>
            </a:extLst>
          </p:cNvPr>
          <p:cNvSpPr txBox="1"/>
          <p:nvPr/>
        </p:nvSpPr>
        <p:spPr>
          <a:xfrm>
            <a:off x="6096000" y="4931774"/>
            <a:ext cx="6145480" cy="338554"/>
          </a:xfrm>
          <a:prstGeom prst="rect">
            <a:avLst/>
          </a:prstGeom>
          <a:noFill/>
        </p:spPr>
        <p:txBody>
          <a:bodyPr wrap="square">
            <a:spAutoFit/>
          </a:bodyPr>
          <a:lstStyle/>
          <a:p>
            <a:r>
              <a:rPr lang="en-GB" sz="1600" dirty="0"/>
              <a:t>Source: https://www.facebook.com/turizmus.akadalymentes/</a:t>
            </a:r>
          </a:p>
        </p:txBody>
      </p:sp>
      <p:pic>
        <p:nvPicPr>
          <p:cNvPr id="20" name="Kép 19" descr="A képen ruházat, személy, kültéri, lábbelik látható&#10;&#10;Automatikusan generált leírás">
            <a:extLst>
              <a:ext uri="{FF2B5EF4-FFF2-40B4-BE49-F238E27FC236}">
                <a16:creationId xmlns:a16="http://schemas.microsoft.com/office/drawing/2014/main" id="{E642CD1F-6976-103E-ED25-B422347BA0E0}"/>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4151243" y="2181862"/>
            <a:ext cx="4600251" cy="2749912"/>
          </a:xfrm>
          <a:prstGeom prst="rect">
            <a:avLst/>
          </a:prstGeom>
        </p:spPr>
      </p:pic>
      <p:pic>
        <p:nvPicPr>
          <p:cNvPr id="22" name="Kép 21" descr="A képen kültéri, kerék, fű, Szárazföldi jármű látható&#10;&#10;Automatikusan generált leírás">
            <a:extLst>
              <a:ext uri="{FF2B5EF4-FFF2-40B4-BE49-F238E27FC236}">
                <a16:creationId xmlns:a16="http://schemas.microsoft.com/office/drawing/2014/main" id="{737E85DC-E6A8-7E44-9603-E21CDE7A5B83}"/>
              </a:ext>
            </a:extLst>
          </p:cNvPr>
          <p:cNvPicPr>
            <a:picLocks noChangeAspect="1"/>
          </p:cNvPicPr>
          <p:nvPr/>
        </p:nvPicPr>
        <p:blipFill>
          <a:blip r:embed="rId12" cstate="email">
            <a:extLst>
              <a:ext uri="{28A0092B-C50C-407E-A947-70E740481C1C}">
                <a14:useLocalDpi xmlns:a14="http://schemas.microsoft.com/office/drawing/2010/main"/>
              </a:ext>
            </a:extLst>
          </a:blip>
          <a:srcRect b="-2533"/>
          <a:stretch/>
        </p:blipFill>
        <p:spPr>
          <a:xfrm>
            <a:off x="8882908" y="2158877"/>
            <a:ext cx="3190339" cy="2825698"/>
          </a:xfrm>
          <a:prstGeom prst="rect">
            <a:avLst/>
          </a:prstGeom>
        </p:spPr>
      </p:pic>
    </p:spTree>
    <p:extLst>
      <p:ext uri="{BB962C8B-B14F-4D97-AF65-F5344CB8AC3E}">
        <p14:creationId xmlns:p14="http://schemas.microsoft.com/office/powerpoint/2010/main" val="6296404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BAF28-A44C-69B8-BAE9-60D90760F60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88D6B2F-14BB-6215-CE43-E1032E1970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A3F5F4F-748D-EE55-6B68-E02FFF5A3BCF}"/>
              </a:ext>
            </a:extLst>
          </p:cNvPr>
          <p:cNvSpPr>
            <a:spLocks noGrp="1"/>
          </p:cNvSpPr>
          <p:nvPr>
            <p:ph type="ctrTitle"/>
          </p:nvPr>
        </p:nvSpPr>
        <p:spPr>
          <a:xfrm>
            <a:off x="309155" y="2313574"/>
            <a:ext cx="11573690" cy="2752466"/>
          </a:xfrm>
        </p:spPr>
        <p:txBody>
          <a:bodyPr>
            <a:noAutofit/>
          </a:bodyPr>
          <a:lstStyle/>
          <a:p>
            <a:pPr algn="l"/>
            <a:r>
              <a:rPr lang="en-GB" sz="2400" dirty="0">
                <a:effectLst/>
                <a:latin typeface="Times New Roman" panose="02020603050405020304" pitchFamily="18" charset="0"/>
                <a:ea typeface="Calibri" panose="020F0502020204030204" pitchFamily="34" charset="0"/>
              </a:rPr>
              <a:t>Angling is most popular hobby (also) in Hungary, with a significant multiplier effect</a:t>
            </a:r>
            <a:br>
              <a:rPr lang="en-GB" sz="2400" dirty="0">
                <a:effectLst/>
                <a:latin typeface="Times New Roman" panose="02020603050405020304" pitchFamily="18" charset="0"/>
                <a:ea typeface="Calibri" panose="020F0502020204030204" pitchFamily="34" charset="0"/>
              </a:rPr>
            </a:br>
            <a:r>
              <a:rPr lang="en-GB" sz="2400" kern="0" dirty="0">
                <a:effectLst/>
                <a:latin typeface="Times New Roman" panose="02020603050405020304" pitchFamily="18" charset="0"/>
                <a:ea typeface="Calibri" panose="020F0502020204030204" pitchFamily="34" charset="0"/>
              </a:rPr>
              <a:t>The initiative seems to address the needs of only one specific target group, but this target group includes tens of thousands of people in Hungary (the angling community has more than 800,000 members)</a:t>
            </a:r>
            <a:br>
              <a:rPr lang="en-GB" sz="2400" kern="0" dirty="0">
                <a:effectLst/>
                <a:latin typeface="Times New Roman" panose="02020603050405020304" pitchFamily="18" charset="0"/>
                <a:ea typeface="Calibri" panose="020F0502020204030204" pitchFamily="34" charset="0"/>
              </a:rPr>
            </a:br>
            <a:r>
              <a:rPr lang="en-GB" sz="2400" kern="0" dirty="0">
                <a:effectLst/>
                <a:latin typeface="Times New Roman" panose="02020603050405020304" pitchFamily="18" charset="0"/>
                <a:ea typeface="Calibri" panose="020F0502020204030204" pitchFamily="34" charset="0"/>
              </a:rPr>
              <a:t>As a significant proportion of </a:t>
            </a:r>
            <a:r>
              <a:rPr lang="en-GB" sz="2400" kern="0" dirty="0" err="1">
                <a:effectLst/>
                <a:latin typeface="Times New Roman" panose="02020603050405020304" pitchFamily="18" charset="0"/>
                <a:ea typeface="Calibri" panose="020F0502020204030204" pitchFamily="34" charset="0"/>
              </a:rPr>
              <a:t>PwD</a:t>
            </a:r>
            <a:r>
              <a:rPr lang="en-GB" sz="2400" kern="0" dirty="0">
                <a:effectLst/>
                <a:latin typeface="Times New Roman" panose="02020603050405020304" pitchFamily="18" charset="0"/>
                <a:ea typeface="Calibri" panose="020F0502020204030204" pitchFamily="34" charset="0"/>
              </a:rPr>
              <a:t> can only travel with an escort and cannot access the angling sites on their own, family members and escorts are an additional indirect target group</a:t>
            </a:r>
            <a:br>
              <a:rPr lang="en-GB" sz="2400" kern="0" dirty="0">
                <a:effectLst/>
                <a:latin typeface="Times New Roman" panose="02020603050405020304" pitchFamily="18" charset="0"/>
                <a:ea typeface="Calibri" panose="020F0502020204030204" pitchFamily="34" charset="0"/>
              </a:rPr>
            </a:br>
            <a:r>
              <a:rPr lang="en-GB" sz="2400" dirty="0">
                <a:effectLst/>
                <a:latin typeface="Times New Roman" panose="02020603050405020304" pitchFamily="18" charset="0"/>
                <a:ea typeface="Calibri" panose="020F0502020204030204" pitchFamily="34" charset="0"/>
              </a:rPr>
              <a:t>Organisational, communication and technical solutions can be adapted to other outdoor sports (e.g. archery, hunting)</a:t>
            </a:r>
            <a:endParaRPr lang="en-GB" sz="2400" dirty="0">
              <a:latin typeface="+mn-lt"/>
            </a:endParaRPr>
          </a:p>
        </p:txBody>
      </p:sp>
      <p:pic>
        <p:nvPicPr>
          <p:cNvPr id="5" name="Kép 4">
            <a:extLst>
              <a:ext uri="{FF2B5EF4-FFF2-40B4-BE49-F238E27FC236}">
                <a16:creationId xmlns:a16="http://schemas.microsoft.com/office/drawing/2014/main" id="{5041D659-23BB-8534-0771-46FF75B47B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FE893DC-873C-2C10-64D7-B7364D2822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899675C-B257-E8E3-65FA-D05866F703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0C5D9A3-FBE0-7BDC-F665-416BD393A5C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6BD9682-743E-0D0A-1ECC-64082573325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8CD7BA63-1F5E-6B0A-9CF6-EFD198EB67C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C63023F-3EB4-D006-745B-33CFFA47EED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CD3C8FB-A749-024A-5AF0-C445DFA6AC83}"/>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Hungary: Creation of accessible angling venues </a:t>
            </a:r>
          </a:p>
        </p:txBody>
      </p:sp>
    </p:spTree>
    <p:extLst>
      <p:ext uri="{BB962C8B-B14F-4D97-AF65-F5344CB8AC3E}">
        <p14:creationId xmlns:p14="http://schemas.microsoft.com/office/powerpoint/2010/main" val="13148178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D96AC-2DA7-C3F7-4C5C-05E38B57C3F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FEBDA08-8696-5977-F954-CC3B365C41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299737C-7561-9A3A-8090-7EDF1E324F7B}"/>
              </a:ext>
            </a:extLst>
          </p:cNvPr>
          <p:cNvSpPr>
            <a:spLocks noGrp="1"/>
          </p:cNvSpPr>
          <p:nvPr>
            <p:ph type="ctrTitle"/>
          </p:nvPr>
        </p:nvSpPr>
        <p:spPr>
          <a:xfrm>
            <a:off x="182150" y="3027499"/>
            <a:ext cx="3451699" cy="1006517"/>
          </a:xfrm>
        </p:spPr>
        <p:txBody>
          <a:bodyPr>
            <a:noAutofit/>
          </a:bodyPr>
          <a:lstStyle/>
          <a:p>
            <a:r>
              <a:rPr lang="en-GB" sz="2600" dirty="0">
                <a:latin typeface="+mn-lt"/>
              </a:rPr>
              <a:t>The venue is Access4you certified</a:t>
            </a:r>
          </a:p>
        </p:txBody>
      </p:sp>
      <p:pic>
        <p:nvPicPr>
          <p:cNvPr id="5" name="Kép 4">
            <a:extLst>
              <a:ext uri="{FF2B5EF4-FFF2-40B4-BE49-F238E27FC236}">
                <a16:creationId xmlns:a16="http://schemas.microsoft.com/office/drawing/2014/main" id="{1EB62FE4-A9A8-D6EA-6C61-A7147E6FD5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CF4E5C8-DF4E-8EE0-92E9-6FDE7BDDA0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10CA425-FC5A-45EB-B529-0C7081306A7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6CC2A17-154A-2C4B-FF42-B828D3A10A5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1BDEDA5-555B-233B-1AFF-2ADE9C7D3C7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A73FAED-7BA0-8385-FFE2-7A1969D6C93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F8D903D-461B-49DD-FC6D-87846DE8AB7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D8B0317-1FAC-2DE1-9C07-353D75A10F6C}"/>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Hungary: Creation of accessible angling venues </a:t>
            </a:r>
          </a:p>
        </p:txBody>
      </p:sp>
      <p:pic>
        <p:nvPicPr>
          <p:cNvPr id="14" name="Kép 13">
            <a:extLst>
              <a:ext uri="{FF2B5EF4-FFF2-40B4-BE49-F238E27FC236}">
                <a16:creationId xmlns:a16="http://schemas.microsoft.com/office/drawing/2014/main" id="{B2CE28F2-A3E4-8C36-2C11-1A68D1690C23}"/>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4085112" y="2214826"/>
            <a:ext cx="7767225" cy="2934170"/>
          </a:xfrm>
          <a:prstGeom prst="rect">
            <a:avLst/>
          </a:prstGeom>
        </p:spPr>
      </p:pic>
      <p:sp>
        <p:nvSpPr>
          <p:cNvPr id="16" name="Szövegdoboz 15">
            <a:extLst>
              <a:ext uri="{FF2B5EF4-FFF2-40B4-BE49-F238E27FC236}">
                <a16:creationId xmlns:a16="http://schemas.microsoft.com/office/drawing/2014/main" id="{FACD4A37-10F7-4FCF-F5E6-494D1755831C}"/>
              </a:ext>
            </a:extLst>
          </p:cNvPr>
          <p:cNvSpPr txBox="1"/>
          <p:nvPr/>
        </p:nvSpPr>
        <p:spPr>
          <a:xfrm>
            <a:off x="7410201" y="4593079"/>
            <a:ext cx="3835731" cy="338554"/>
          </a:xfrm>
          <a:prstGeom prst="rect">
            <a:avLst/>
          </a:prstGeom>
          <a:noFill/>
        </p:spPr>
        <p:txBody>
          <a:bodyPr wrap="square">
            <a:spAutoFit/>
          </a:bodyPr>
          <a:lstStyle/>
          <a:p>
            <a:r>
              <a:rPr lang="hu-HU" sz="1600" dirty="0"/>
              <a:t>https://cshe.hu/index.php?oldal=12</a:t>
            </a:r>
          </a:p>
        </p:txBody>
      </p:sp>
    </p:spTree>
    <p:extLst>
      <p:ext uri="{BB962C8B-B14F-4D97-AF65-F5344CB8AC3E}">
        <p14:creationId xmlns:p14="http://schemas.microsoft.com/office/powerpoint/2010/main" val="9088649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F6BE9-9247-FD48-62FD-71E17830F66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05B2AA7-D11B-F2F0-9A59-DD4B4DE97E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F6FA92C-B5C0-384E-C894-2408037E5121}"/>
              </a:ext>
            </a:extLst>
          </p:cNvPr>
          <p:cNvSpPr>
            <a:spLocks noGrp="1"/>
          </p:cNvSpPr>
          <p:nvPr>
            <p:ph type="ctrTitle"/>
          </p:nvPr>
        </p:nvSpPr>
        <p:spPr>
          <a:xfrm>
            <a:off x="292927" y="2145078"/>
            <a:ext cx="11780320" cy="3094332"/>
          </a:xfrm>
        </p:spPr>
        <p:txBody>
          <a:bodyPr>
            <a:noAutofit/>
          </a:bodyPr>
          <a:lstStyle/>
          <a:p>
            <a:pPr algn="l"/>
            <a:r>
              <a:rPr lang="en-GB" sz="2400" dirty="0">
                <a:effectLst/>
                <a:latin typeface="Times New Roman" panose="02020603050405020304" pitchFamily="18" charset="0"/>
                <a:ea typeface="Calibri" panose="020F0502020204030204" pitchFamily="34" charset="0"/>
              </a:rPr>
              <a:t>In Hungary, accessible tourism has not yet been integrated into the basic tourism and hospitality education, despite the fact that around 10% of the population in Hungary is affected by this issue and that many of them face serious barriers to their participation in tourism</a:t>
            </a:r>
            <a:br>
              <a:rPr lang="en-GB" sz="2400" dirty="0">
                <a:effectLst/>
                <a:latin typeface="Times New Roman" panose="02020603050405020304" pitchFamily="18" charset="0"/>
                <a:ea typeface="Calibri" panose="020F0502020204030204" pitchFamily="34" charset="0"/>
              </a:rPr>
            </a:br>
            <a:r>
              <a:rPr lang="en-GB" sz="2400" kern="0" dirty="0">
                <a:effectLst/>
                <a:latin typeface="Times New Roman" panose="02020603050405020304" pitchFamily="18" charset="0"/>
                <a:ea typeface="Calibri" panose="020F0502020204030204" pitchFamily="34" charset="0"/>
              </a:rPr>
              <a:t>By sensitising and educating tourism professionals of the future, it is possible to improve the quality of the tourism experience of </a:t>
            </a:r>
            <a:r>
              <a:rPr lang="en-GB" sz="2400" kern="0" dirty="0" err="1">
                <a:effectLst/>
                <a:latin typeface="Times New Roman" panose="02020603050405020304" pitchFamily="18" charset="0"/>
                <a:ea typeface="Calibri" panose="020F0502020204030204" pitchFamily="34" charset="0"/>
              </a:rPr>
              <a:t>PwD</a:t>
            </a:r>
            <a:r>
              <a:rPr lang="en-GB" sz="2400" kern="0" dirty="0">
                <a:effectLst/>
                <a:latin typeface="Times New Roman" panose="02020603050405020304" pitchFamily="18" charset="0"/>
                <a:ea typeface="Calibri" panose="020F0502020204030204" pitchFamily="34" charset="0"/>
              </a:rPr>
              <a:t> and thus raise their quality of life</a:t>
            </a:r>
            <a:br>
              <a:rPr lang="en-GB" sz="2400" kern="0" dirty="0">
                <a:effectLst/>
                <a:latin typeface="Times New Roman" panose="02020603050405020304" pitchFamily="18" charset="0"/>
                <a:ea typeface="Calibri" panose="020F0502020204030204" pitchFamily="34" charset="0"/>
              </a:rPr>
            </a:br>
            <a:r>
              <a:rPr lang="en-GB" sz="2400" dirty="0">
                <a:effectLst/>
                <a:latin typeface="Times New Roman" panose="02020603050405020304" pitchFamily="18" charset="0"/>
                <a:ea typeface="Calibri" panose="020F0502020204030204" pitchFamily="34" charset="0"/>
              </a:rPr>
              <a:t>Students who complete the training will be more receptive and sensitive to the specific needs of </a:t>
            </a:r>
            <a:r>
              <a:rPr lang="en-GB" sz="2400" kern="0" dirty="0" err="1">
                <a:effectLst/>
                <a:latin typeface="Times New Roman" panose="02020603050405020304" pitchFamily="18" charset="0"/>
                <a:ea typeface="Calibri" panose="020F0502020204030204" pitchFamily="34" charset="0"/>
              </a:rPr>
              <a:t>PwD</a:t>
            </a:r>
            <a:r>
              <a:rPr lang="en-GB" sz="2400" kern="0" dirty="0">
                <a:effectLst/>
                <a:latin typeface="Times New Roman" panose="02020603050405020304" pitchFamily="18" charset="0"/>
                <a:ea typeface="Calibri" panose="020F0502020204030204" pitchFamily="34" charset="0"/>
              </a:rPr>
              <a:t> </a:t>
            </a:r>
            <a:r>
              <a:rPr lang="en-GB" sz="2400" dirty="0">
                <a:effectLst/>
                <a:latin typeface="Times New Roman" panose="02020603050405020304" pitchFamily="18" charset="0"/>
                <a:ea typeface="Calibri" panose="020F0502020204030204" pitchFamily="34" charset="0"/>
              </a:rPr>
              <a:t>and will have a higher level of knowledge to meet these needs. The businesses and organisations that employ them or are set up by them will improve the competitiveness of the destinations concerned in the tourism market</a:t>
            </a:r>
            <a:endParaRPr lang="en-GB" sz="2400" dirty="0">
              <a:latin typeface="+mn-lt"/>
            </a:endParaRPr>
          </a:p>
        </p:txBody>
      </p:sp>
      <p:pic>
        <p:nvPicPr>
          <p:cNvPr id="5" name="Kép 4">
            <a:extLst>
              <a:ext uri="{FF2B5EF4-FFF2-40B4-BE49-F238E27FC236}">
                <a16:creationId xmlns:a16="http://schemas.microsoft.com/office/drawing/2014/main" id="{112D7012-0AFF-10EF-4C43-B4C1023075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358AA48-85D0-1E9B-CBDD-FE42B24C5C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CF84D8A-24A5-6B51-7B7B-E3F7EED115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80B3A7D-F432-3BB3-A15D-04A4348C485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425B1AB-B3D0-4264-C7FB-AA4C68426E4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1FB2416-7114-A671-5C88-ED1635FD0A3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CD242D0-E307-0678-A0F9-51088B7DBD9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EEE6CFB-3534-B231-C4AD-258B9A556B0E}"/>
              </a:ext>
            </a:extLst>
          </p:cNvPr>
          <p:cNvSpPr txBox="1">
            <a:spLocks/>
          </p:cNvSpPr>
          <p:nvPr/>
        </p:nvSpPr>
        <p:spPr>
          <a:xfrm>
            <a:off x="114796" y="1185656"/>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Hungary: optional university BSc course “Accessible Tourism”</a:t>
            </a:r>
          </a:p>
        </p:txBody>
      </p:sp>
    </p:spTree>
    <p:extLst>
      <p:ext uri="{BB962C8B-B14F-4D97-AF65-F5344CB8AC3E}">
        <p14:creationId xmlns:p14="http://schemas.microsoft.com/office/powerpoint/2010/main" val="36344582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7E7E2-DF4E-F384-CB1E-77240748060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8497369-44ED-B2C2-A784-8D6CE2C70F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94A95C1-D364-7E1A-2412-8F82140369EC}"/>
              </a:ext>
            </a:extLst>
          </p:cNvPr>
          <p:cNvSpPr>
            <a:spLocks noGrp="1"/>
          </p:cNvSpPr>
          <p:nvPr>
            <p:ph type="ctrTitle"/>
          </p:nvPr>
        </p:nvSpPr>
        <p:spPr>
          <a:xfrm>
            <a:off x="298264" y="4792746"/>
            <a:ext cx="9143999" cy="418470"/>
          </a:xfrm>
        </p:spPr>
        <p:txBody>
          <a:bodyPr>
            <a:normAutofit/>
          </a:bodyPr>
          <a:lstStyle/>
          <a:p>
            <a:pPr algn="l"/>
            <a:r>
              <a:rPr lang="en-GB" sz="2000" dirty="0">
                <a:latin typeface="+mn-lt"/>
              </a:rPr>
              <a:t>Disabled people invited share their experiences with participants of the course</a:t>
            </a:r>
            <a:endParaRPr lang="en-GB" dirty="0">
              <a:latin typeface="+mn-lt"/>
            </a:endParaRPr>
          </a:p>
        </p:txBody>
      </p:sp>
      <p:pic>
        <p:nvPicPr>
          <p:cNvPr id="5" name="Kép 4">
            <a:extLst>
              <a:ext uri="{FF2B5EF4-FFF2-40B4-BE49-F238E27FC236}">
                <a16:creationId xmlns:a16="http://schemas.microsoft.com/office/drawing/2014/main" id="{885194E4-D3AE-4275-0939-D0D16FE996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B9081DA-B6C6-EDF4-C08F-B022CCD99B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86E17F6-A947-9DC2-B30F-FA560B0B3A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49CD30B-751C-65F7-F2E8-D9FFC7C03DA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179A659-F6BC-7663-24A8-BA1ACE2E654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810085A-5E33-CB3E-5353-6761502B522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977FFB2-8E6F-898A-EF4F-7F0E093D4E0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pic>
        <p:nvPicPr>
          <p:cNvPr id="14" name="Kép 13" descr="A képen ruházat, személy, fedett pályás, lábbelik látható&#10;&#10;Automatikusan generált leírás">
            <a:extLst>
              <a:ext uri="{FF2B5EF4-FFF2-40B4-BE49-F238E27FC236}">
                <a16:creationId xmlns:a16="http://schemas.microsoft.com/office/drawing/2014/main" id="{ED3D79F1-5CE4-41CE-93B8-A33BA11781B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9004" y="1838143"/>
            <a:ext cx="4016402" cy="3004457"/>
          </a:xfrm>
          <a:prstGeom prst="rect">
            <a:avLst/>
          </a:prstGeom>
        </p:spPr>
      </p:pic>
      <p:pic>
        <p:nvPicPr>
          <p:cNvPr id="16" name="Kép 15" descr="A képen ruházat, személy, fedett pályás, fal látható&#10;&#10;Automatikusan generált leírás">
            <a:extLst>
              <a:ext uri="{FF2B5EF4-FFF2-40B4-BE49-F238E27FC236}">
                <a16:creationId xmlns:a16="http://schemas.microsoft.com/office/drawing/2014/main" id="{76380EE8-8EFE-A13E-412A-5255151E95C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067532" y="1083510"/>
            <a:ext cx="2973617" cy="3975176"/>
          </a:xfrm>
          <a:prstGeom prst="rect">
            <a:avLst/>
          </a:prstGeom>
        </p:spPr>
      </p:pic>
      <p:sp>
        <p:nvSpPr>
          <p:cNvPr id="17" name="Szövegdoboz 16">
            <a:extLst>
              <a:ext uri="{FF2B5EF4-FFF2-40B4-BE49-F238E27FC236}">
                <a16:creationId xmlns:a16="http://schemas.microsoft.com/office/drawing/2014/main" id="{374C65E1-AC93-F506-EE68-3446B554F76A}"/>
              </a:ext>
            </a:extLst>
          </p:cNvPr>
          <p:cNvSpPr txBox="1"/>
          <p:nvPr/>
        </p:nvSpPr>
        <p:spPr>
          <a:xfrm>
            <a:off x="9553480" y="5090647"/>
            <a:ext cx="2487669" cy="369332"/>
          </a:xfrm>
          <a:prstGeom prst="rect">
            <a:avLst/>
          </a:prstGeom>
          <a:noFill/>
        </p:spPr>
        <p:txBody>
          <a:bodyPr wrap="square">
            <a:spAutoFit/>
          </a:bodyPr>
          <a:lstStyle/>
          <a:p>
            <a:pPr algn="r"/>
            <a:r>
              <a:rPr lang="en-GB" kern="100" dirty="0">
                <a:latin typeface="Calibri" panose="020F0502020204030204" pitchFamily="34" charset="0"/>
                <a:ea typeface="Calibri" panose="020F0502020204030204" pitchFamily="34" charset="0"/>
                <a:cs typeface="Arial" panose="020B0604020202020204" pitchFamily="34" charset="0"/>
              </a:rPr>
              <a:t>P</a:t>
            </a:r>
            <a:r>
              <a:rPr lang="en-GB" sz="1800" kern="100" dirty="0">
                <a:effectLst/>
                <a:latin typeface="Calibri" panose="020F0502020204030204" pitchFamily="34" charset="0"/>
                <a:ea typeface="Calibri" panose="020F0502020204030204" pitchFamily="34" charset="0"/>
                <a:cs typeface="Arial" panose="020B0604020202020204" pitchFamily="34" charset="0"/>
              </a:rPr>
              <a:t>hotos by T. </a:t>
            </a:r>
            <a:r>
              <a:rPr lang="en-GB" kern="100" dirty="0">
                <a:latin typeface="Calibri" panose="020F0502020204030204" pitchFamily="34" charset="0"/>
                <a:ea typeface="Calibri" panose="020F0502020204030204" pitchFamily="34" charset="0"/>
                <a:cs typeface="Arial" panose="020B0604020202020204" pitchFamily="34" charset="0"/>
              </a:rPr>
              <a:t>Gonda</a:t>
            </a:r>
            <a:endParaRPr lang="en-GB" dirty="0"/>
          </a:p>
        </p:txBody>
      </p:sp>
      <p:pic>
        <p:nvPicPr>
          <p:cNvPr id="19" name="Kép 18" descr="A képen fedett pályás, computer, személy, Irodaépület látható&#10;&#10;Automatikusan generált leírás">
            <a:extLst>
              <a:ext uri="{FF2B5EF4-FFF2-40B4-BE49-F238E27FC236}">
                <a16:creationId xmlns:a16="http://schemas.microsoft.com/office/drawing/2014/main" id="{D6262732-54AC-CDFF-A31F-37430DD041A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677511" y="1976021"/>
            <a:ext cx="3884728" cy="2905958"/>
          </a:xfrm>
          <a:prstGeom prst="rect">
            <a:avLst/>
          </a:prstGeom>
        </p:spPr>
      </p:pic>
      <p:sp>
        <p:nvSpPr>
          <p:cNvPr id="20" name="Cím 1">
            <a:extLst>
              <a:ext uri="{FF2B5EF4-FFF2-40B4-BE49-F238E27FC236}">
                <a16:creationId xmlns:a16="http://schemas.microsoft.com/office/drawing/2014/main" id="{CA5EE170-49BF-BCA3-2B1E-D359DC4A1CB6}"/>
              </a:ext>
            </a:extLst>
          </p:cNvPr>
          <p:cNvSpPr txBox="1">
            <a:spLocks/>
          </p:cNvSpPr>
          <p:nvPr/>
        </p:nvSpPr>
        <p:spPr>
          <a:xfrm>
            <a:off x="133620" y="1080668"/>
            <a:ext cx="11958451" cy="10065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200"/>
              </a:lnSpc>
            </a:pPr>
            <a:r>
              <a:rPr lang="en-GB" sz="3100" b="1" dirty="0">
                <a:latin typeface="+mn-lt"/>
              </a:rPr>
              <a:t>Good practices in accessible tourism in the project countries – Hungary: BSc course “Accessible Tourism”</a:t>
            </a:r>
          </a:p>
        </p:txBody>
      </p:sp>
    </p:spTree>
    <p:extLst>
      <p:ext uri="{BB962C8B-B14F-4D97-AF65-F5344CB8AC3E}">
        <p14:creationId xmlns:p14="http://schemas.microsoft.com/office/powerpoint/2010/main" val="31274044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EA243-6405-EB26-136C-E9461E24C5C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365C17E-2D1F-CA38-0B2F-9B0D6EE84F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F281BFE-DFC0-E01C-114D-AE621BCB063D}"/>
              </a:ext>
            </a:extLst>
          </p:cNvPr>
          <p:cNvSpPr>
            <a:spLocks noGrp="1"/>
          </p:cNvSpPr>
          <p:nvPr>
            <p:ph type="ctrTitle"/>
          </p:nvPr>
        </p:nvSpPr>
        <p:spPr>
          <a:xfrm>
            <a:off x="394603" y="2122167"/>
            <a:ext cx="11402789" cy="3053816"/>
          </a:xfrm>
        </p:spPr>
        <p:txBody>
          <a:bodyPr>
            <a:noAutofit/>
          </a:bodyPr>
          <a:lstStyle/>
          <a:p>
            <a:r>
              <a:rPr lang="en-GB" sz="2400" dirty="0">
                <a:latin typeface="+mn-lt"/>
              </a:rPr>
              <a:t>Dear Participant!</a:t>
            </a:r>
            <a:br>
              <a:rPr lang="en-GB" sz="2400" dirty="0">
                <a:latin typeface="+mn-lt"/>
              </a:rPr>
            </a:br>
            <a:r>
              <a:rPr lang="en-GB" sz="2400" dirty="0">
                <a:latin typeface="+mn-lt"/>
              </a:rPr>
              <a:t>We honestly hope that you have found this inventory of good practices useful, interesting and thought-provoking. We are aware of the fact that the list is far from being complete, there are many other good practices that could not be listed here, for lack of time and space – and there must be quite a few that we do not even know about.</a:t>
            </a:r>
            <a:br>
              <a:rPr lang="en-GB" sz="2400" dirty="0">
                <a:latin typeface="+mn-lt"/>
              </a:rPr>
            </a:br>
            <a:r>
              <a:rPr lang="en-GB" sz="2400" dirty="0">
                <a:latin typeface="+mn-lt"/>
              </a:rPr>
              <a:t>Should you have information on any good practice in accessible tourism, from any country or destination, please, contact us and share these with us!</a:t>
            </a:r>
            <a:br>
              <a:rPr lang="en-GB" sz="2400" dirty="0">
                <a:latin typeface="+mn-lt"/>
              </a:rPr>
            </a:br>
            <a:r>
              <a:rPr lang="en-GB" sz="2400" dirty="0">
                <a:latin typeface="+mn-lt"/>
              </a:rPr>
              <a:t>Thanking you for the cooperation, on behalf of the team of the Accessible+ Project,</a:t>
            </a:r>
            <a:br>
              <a:rPr lang="en-GB" sz="2400" dirty="0">
                <a:latin typeface="+mn-lt"/>
              </a:rPr>
            </a:br>
            <a:r>
              <a:rPr lang="en-GB" sz="2400" dirty="0">
                <a:latin typeface="+mn-lt"/>
              </a:rPr>
              <a:t>Zoltán Raffay (raffayz@ktk.pte.hu)</a:t>
            </a:r>
          </a:p>
        </p:txBody>
      </p:sp>
      <p:pic>
        <p:nvPicPr>
          <p:cNvPr id="5" name="Kép 4">
            <a:extLst>
              <a:ext uri="{FF2B5EF4-FFF2-40B4-BE49-F238E27FC236}">
                <a16:creationId xmlns:a16="http://schemas.microsoft.com/office/drawing/2014/main" id="{6A668D1D-2107-3C47-38B4-EE4B38AD46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AE1AC18-D7DA-22BD-64AD-187C492FEB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1A8F156-F5FE-AD76-0D27-78E0E06042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E4A35C8-CC36-E9D1-9B6E-AAB1A1743C6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9E178F7-C012-5C6C-6D2D-F46CDD68F0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5DEBA62-9E65-9661-D8D3-D792EFD24D8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BD2F479-E942-2F74-4D18-09D2995BF64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E5D590D-0AF9-3A9F-B9D9-BE2B7BD7CFF6}"/>
              </a:ext>
            </a:extLst>
          </p:cNvPr>
          <p:cNvSpPr txBox="1">
            <a:spLocks/>
          </p:cNvSpPr>
          <p:nvPr/>
        </p:nvSpPr>
        <p:spPr>
          <a:xfrm>
            <a:off x="116771" y="1172503"/>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Good practices in accessible tourism in the project countries – a kind request to the dear participant</a:t>
            </a:r>
            <a:endParaRPr lang="en-GB" dirty="0">
              <a:latin typeface="+mn-lt"/>
            </a:endParaRPr>
          </a:p>
        </p:txBody>
      </p:sp>
    </p:spTree>
    <p:extLst>
      <p:ext uri="{BB962C8B-B14F-4D97-AF65-F5344CB8AC3E}">
        <p14:creationId xmlns:p14="http://schemas.microsoft.com/office/powerpoint/2010/main" val="1950111444"/>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ac3ceeb6-1211-470d-a6dd-af8769819f3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um" ma:contentTypeID="0x0101004835BEBF49BD8A41ABD81494AB850FBB" ma:contentTypeVersion="18" ma:contentTypeDescription="Új dokumentum létrehozása." ma:contentTypeScope="" ma:versionID="f3e65672e42cbc845ab901b6d481cd60">
  <xsd:schema xmlns:xsd="http://www.w3.org/2001/XMLSchema" xmlns:xs="http://www.w3.org/2001/XMLSchema" xmlns:p="http://schemas.microsoft.com/office/2006/metadata/properties" xmlns:ns3="ac3ceeb6-1211-470d-a6dd-af8769819f37" xmlns:ns4="817a2ea1-2e58-4ebf-ba4c-e5f93253230e" targetNamespace="http://schemas.microsoft.com/office/2006/metadata/properties" ma:root="true" ma:fieldsID="7d282fa127a18400ae4fd6fe787681a3" ns3:_="" ns4:_="">
    <xsd:import namespace="ac3ceeb6-1211-470d-a6dd-af8769819f37"/>
    <xsd:import namespace="817a2ea1-2e58-4ebf-ba4c-e5f9325323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ceeb6-1211-470d-a6dd-af8769819f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7a2ea1-2e58-4ebf-ba4c-e5f93253230e" elementFormDefault="qualified">
    <xsd:import namespace="http://schemas.microsoft.com/office/2006/documentManagement/types"/>
    <xsd:import namespace="http://schemas.microsoft.com/office/infopath/2007/PartnerControls"/>
    <xsd:element name="SharedWithUsers" ma:index="12"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Megosztva részletekkel" ma:internalName="SharedWithDetails" ma:readOnly="true">
      <xsd:simpleType>
        <xsd:restriction base="dms:Note">
          <xsd:maxLength value="255"/>
        </xsd:restriction>
      </xsd:simpleType>
    </xsd:element>
    <xsd:element name="SharingHintHash" ma:index="14" nillable="true" ma:displayName="Megosztási tipp kivonat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980A00-AB08-4E4F-AD9F-99BAABAED251}">
  <ds:schemaRefs>
    <ds:schemaRef ds:uri="http://schemas.microsoft.com/sharepoint/v3/contenttype/forms"/>
  </ds:schemaRefs>
</ds:datastoreItem>
</file>

<file path=customXml/itemProps2.xml><?xml version="1.0" encoding="utf-8"?>
<ds:datastoreItem xmlns:ds="http://schemas.openxmlformats.org/officeDocument/2006/customXml" ds:itemID="{BA2300D8-7DD6-4B42-8888-B3E4B29F34E1}">
  <ds:schemaRefs>
    <ds:schemaRef ds:uri="http://schemas.microsoft.com/office/infopath/2007/PartnerControls"/>
    <ds:schemaRef ds:uri="http://purl.org/dc/elements/1.1/"/>
    <ds:schemaRef ds:uri="http://schemas.microsoft.com/office/2006/metadata/properties"/>
    <ds:schemaRef ds:uri="http://purl.org/dc/dcmitype/"/>
    <ds:schemaRef ds:uri="http://purl.org/dc/terms/"/>
    <ds:schemaRef ds:uri="http://schemas.microsoft.com/office/2006/documentManagement/types"/>
    <ds:schemaRef ds:uri="http://www.w3.org/XML/1998/namespace"/>
    <ds:schemaRef ds:uri="http://schemas.openxmlformats.org/package/2006/metadata/core-properties"/>
    <ds:schemaRef ds:uri="817a2ea1-2e58-4ebf-ba4c-e5f93253230e"/>
    <ds:schemaRef ds:uri="ac3ceeb6-1211-470d-a6dd-af8769819f37"/>
  </ds:schemaRefs>
</ds:datastoreItem>
</file>

<file path=customXml/itemProps3.xml><?xml version="1.0" encoding="utf-8"?>
<ds:datastoreItem xmlns:ds="http://schemas.openxmlformats.org/officeDocument/2006/customXml" ds:itemID="{058CEC23-CE56-4E6C-B26C-EC1A0CA8F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ceeb6-1211-470d-a6dd-af8769819f37"/>
    <ds:schemaRef ds:uri="817a2ea1-2e58-4ebf-ba4c-e5f9325323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1022</TotalTime>
  <Words>10452</Words>
  <Application>Microsoft Office PowerPoint</Application>
  <PresentationFormat>Szélesvásznú</PresentationFormat>
  <Paragraphs>271</Paragraphs>
  <Slides>99</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99</vt:i4>
      </vt:variant>
    </vt:vector>
  </HeadingPairs>
  <TitlesOfParts>
    <vt:vector size="105" baseType="lpstr">
      <vt:lpstr>Arial</vt:lpstr>
      <vt:lpstr>Calibri</vt:lpstr>
      <vt:lpstr>Calibri Light</vt:lpstr>
      <vt:lpstr>Symbol</vt:lpstr>
      <vt:lpstr>Times New Roman</vt:lpstr>
      <vt:lpstr>Office-téma</vt:lpstr>
      <vt:lpstr>The development of the innovative educational method of ACCESSIBLE tourism in Central Europe 2022-2-HU01-KA220-HED-000099410</vt:lpstr>
      <vt:lpstr>10. Good practices in accessible tourism at international level and in the partner countries of the project</vt:lpstr>
      <vt:lpstr>For some international organisations engaged with the promotion of the issues of people with disabilities, see Presentation 7 of this course, called “Organisations supporting travel for people with disabilities”</vt:lpstr>
      <vt:lpstr>https://www.visitengland.com/accessible-holidays-accommodation-attractions-north-york-moors</vt:lpstr>
      <vt:lpstr>https://tourismus.bayern/destinationsentwicklung/nachhaltige-destinationsentwicklung/barrierefreier-urlaub-in-bayern/</vt:lpstr>
      <vt:lpstr>https://www.awosano.de/gruppen/handicapped-reisen.html</vt:lpstr>
      <vt:lpstr>The main problems that prevent tourists with disabilities from travelling include a poor attitude of staff towards disabilities, poor customer service and a lack of information about the services available (Europe Without Barriers, n.d.) Certifications and labels are a valuable source of information for consumers Although important steps have been taken in recent years, much remains to be done to make Europe a truly accessible destination, attractive to millions of international customers who today still prefer destinations that have been best tested from an accessibility point of view (Europe Without Barriers, n.d.)</vt:lpstr>
      <vt:lpstr>“travel for people with disabilities is unpredictable; difficult or impossible;  quality of infrastructure, transport, services and information varies widely both within and between EU member states; and lack of standards increases uncertainty, reduces travel options and allows a lack of accountability to prevail”; “accessible tourism market is relatively unknown and seems difficult to attract with existing channels;  visitors’ needs and requirements are unknown or misunderstood – therefore avoided;  investment costs are misunderstood and exaggerated; access is seen as a problem rather than a golden opportunity” (Soret, Ambrose &amp; Vicens, n.d.)</vt:lpstr>
      <vt:lpstr>For all these reasons, it was important for ISO to develop the first International Standard that provides requirements and guidelines to enable equal access to tourism for people of all ages and abilities – ISO 21902 (ISO, 2021) This new standard is aimed at “national tourism administrations and tourism boards, municipalities and public bodies responsible for infrastructure policy, development and the legal/regulatory framework” (ISO, 2021) Of great importance as it enables standardisation and ensures the quality and reliability of services provided to people with disabilities</vt:lpstr>
      <vt:lpstr>PowerPoint-bemutató</vt:lpstr>
      <vt:lpstr>PowerPoint-bemutató</vt:lpstr>
      <vt:lpstr>From the perspective of service providers, the ISO Standard 21902 provides them with tools to (UNWTO, n.d.) – eliminate all kinds of access barriers for tourists and locals; – ensure the integrity of the tourism value chain; – raise awareness among the general public; – train tourism official and professionals; – analyse the offerings of competitors and understand the market; – gain knowledge on the benefits and business opportunities that accessible tourism entails; – optimise customer service at tourist information centres; – improve product design, marketing and promotion; – deliver quality accessible experiences; – design economic and fiscal incentives for companies to implement accessibility; – save on costs for improvements in coordination by including accessibility in the planning stage</vt:lpstr>
      <vt:lpstr>There are several areas in which public administrations and/or tourism destinations should engage in the development of accessible tourism standards – awareness raising and training, planning, accessibility management, research and innovation, legislation and standardisation, investment, product development, information provision, monitoring and evaluation, dissemination of success stories and ongoing consultation (UNWTO, n.d.)</vt:lpstr>
      <vt:lpstr>Belgian Accessibility Office, Toegangelijkheidsbureau (TGB): “The Accessible Tourism Destination Certification Programme (ATDCP) is based on a comprehensive audit of the Destination Management Organisation’s accessible tourism measures, infrastructure, transport, services and visitor information and includes assessments of the accessibility of the outdoor environment, accommodation, attractions, activities and services for visitors, including people with disabilities, older people and families with young children“ (ENAT, 2011)</vt:lpstr>
      <vt:lpstr>Physical accessibility highly depends upon Universal Design (UD): design to meet the needs of all people who wish to use it. This is not a special requirement that only benefits a minority of the population; when an environment is accessible, usable, comfortable and pleasant to use, everyone benefits. By considering everyone’s different needs and abilities throughout the design process, universal design creates digital and built environments, services and systems that meet people’s needs (Centre for Excellence in Universal Design, n.d.) In order to facilitate such design, there are several suggestions how environments can become more accessible</vt:lpstr>
      <vt:lpstr>Suggestions on how environments can become more accessible: Principle 1 – equitable use Principle 2 – flexibility in use Principle 3 – simple and intuitive use Principle 4 – perceptible information Principle 5 – tolerance for error Principle 6 – low physical effort Principle 7 – size and space for approach and use</vt:lpstr>
      <vt:lpstr>E.g. drinking fountains grouped with other facilities to make them easier to find, consistent signage/wayfinding, lighting along perimeter paths, nodes directly connected by paths, rest areas throughout the site, restrooms sized to accommodate large numbers of users simultaneously, signage within sight, signage in other languages and in English, visual and tactile warning surfaces and walls, fences and landscape features that serve as wayfinding to key destinations (Maisel &amp; Ranahan, n.d.)</vt:lpstr>
      <vt:lpstr>Inclusion in and through sport means that every person in every role – whether athlete, coach, official, administrator or spectator – is treated with full respect, dignity, value and belonging. Inclusion includes all populations, regardless of ethnicity, culture, gender, sexual orientation, religion and disability. Sport for inclusion is important because it promotes the values, ideals and visions of acceptance, human rights and non-discrimination. Sport for inclusion questions and challenges the notion of exclusion (The International Platform on Sport and Development, 2020)</vt:lpstr>
      <vt:lpstr>Despite progress in sporting opportunities for PwD, barriers still exist. 2018 Eurobarometer report: disability or illness is the third most common reason – cited by 14% of respondents – for not taking part in regular sport, along with lack of time and lack of motivation or interest (European Parliament, 2021) Such circumstances require appropriate facilities that would meet the needs of all potential tourists. In line with the idea of universal design, and the benefits of sport activities for each individual, sport for inclusion should be in the focus of development strategies worldwide. Either outdoor or indoor, sport activities enhance the quality of life and add value to the overall satisfaction (or frustration as a basis of improvements) of individuals. From that perspective sport is a valuable addition to a person’s life</vt:lpstr>
      <vt:lpstr>“The type of disability may have a specific medical name but whether it really needs to be a disability in everyday life often depends on external factors such as the design of buildings, other people’s attitudes, the tools provided to do a task. For people with disabilities, sport can either be a source of frustration and exclusion or it can provide a remarkable opportunity to shine and thrive. In fact, sport can be the moment when people who live in a world that usually makes life especially difficult for them, suddenly find they can achieve the same as others and, often, even more” (Sport Safe, n.d.)</vt:lpstr>
      <vt:lpstr>Various organisations help with ideas about how sports provision can be adapted to benefit from involving everyone. E.g., Get Out Get Active (GOGA) is a programme that supports disabled and non-disabled people to enjoy being active together. They suggest that before joining a club or venue you could ask (Sport Safe, n.d.)</vt:lpstr>
      <vt:lpstr>Disability rights movement, increasingly led by people with disabilities, has rallied behind the principle ‘Nothing about us without us’, calling on governments and international organisations to include people with disabilities in planning and decision-making. In recent years, disability advocates have changed this slogan to ‘Nothing without us’, recognising that many challenges affect us all. Social justice, equality and inclusion are buzzwords that alone do not make a meaningful difference for people who are historically marginalised and isolated. Everybody should stand in solidarity with people with disabilities and older people around the world as they demand equal human rights</vt:lpstr>
      <vt:lpstr>Psychologists believe that increased contact between people who are different from each other can lead to more harmonious feelings and behaviour (Dunn, 2022). Changing people’s minds happens positively when ● interaction is personal: contact is personal, so people without disabilities can interact with people with disabilities ● people are equal: people from each group are seen as equal in status or value ● there are social norms: expected behaviour in a given situation encourages contact between respective group members ● cooperative activities take place: individuals from each group work together on a project to achieve common, specific goals</vt:lpstr>
      <vt:lpstr>Potentially, employment of PwD could be used as a revenue enhancing strategy if customers are willing to pay more for this type of CSR practices. Furthermore, companies could use the employment of PwD as a brand-building strategy. Many customers might be more willing to visit hotels that employ people with disabilities than those that do not (Köseoglu et al., 2021)</vt:lpstr>
      <vt:lpstr>At SMEs, accessibility training is often very low on companies’ training and skills priorities: e.g. a survey of tourism businesses carried out by VisitEngland in 2009 found that 21% of businesses that do not currently offer disability awareness training to their staff stated that ‘nothing’ would prompt them to offer this training Similarly, the Accessible Tourism Stakeholders Forum in the UK asked businesses about the likelihood of attending training in the next 12 months. 69% of respondents answered that it was very unlikely or fairly unlikely (Elevator project, 2018)</vt:lpstr>
      <vt:lpstr>Objectives that a proposed and developed training programme should pursue: ● Provide knowledge to staff working in the tourism industry to take accessibility issues into account when renovating, building and designing tourism activities, products and services ● Provide knowledge on the care of customers with special requirements to staff working in the tourism sector ● Identify the main barriers to accessibility of tourism destinations and facilities and provide alternatives for improvement ● Familiarise them with the use of technical aids ● Disseminate the existing legal provisions</vt:lpstr>
      <vt:lpstr>Tourist guides play an important role in making tourism more accessible and inclusive, as they are representatives of the cities, regions and countries in the area for which they are qualified and have a major impact on the overall success of the trip and visitor satisfaction. Inclusive tourist guides are also the way to maintain and improve the quality of guiding services, which is seriously threatened by the deregulation of professional tourist guides at European level. For these reasons it is important to have a manual developed specially for educational purpose for tourist guides, enabling them to obtain knowledge about specific skills required to communicate with this segment of tourists (Elevator project, 2018)</vt:lpstr>
      <vt:lpstr>● the co-creation of disability-inclusive skills and knowledge (content); ● concepts for disability-friendly educational planning; ● disability-friendly legal framework conditions; ● marketing and communication of education providers that promote the inclusion of people with disabilities, using accessible language and media; ● networking and cooperative relationships between the education sector and the disability sector; ● investment in ongoing research to understand the needs of PwD in tourism; and ● disability-friendly teaching and learning methods, processes and procedures in the tourism education environment</vt:lpstr>
      <vt:lpstr>One of the most accessible archaeological museums in Croatia Entrance to the courtyard and the interior of the museum are barrier-free, no raised areas, thresholds or other obstacles. Corridors are spacious and the spatial communication is logical and continuous Entire exhibition is accessible to all visitors, as an elevator of appropriate dimensions leads to each floor. Spacious accessible toilet Content accessible for people with visual and hearing impairments is still to be developed</vt:lpstr>
      <vt:lpstr>Contemporary sacral object with accessible contents Small paved square in front of the church: completely flat, with benches, as well as surfaces of varying textures leading up to the church that serve as tactile indicators for the visually impaired On the square two accessible viewpoints that can be reached by visitors in wheelchairs with a little help Accessible restroom (to be developed) Nearby a paved Calvary path with roughly the same gradient as the church’s viewpoints, so all can reach the top with some help</vt:lpstr>
      <vt:lpstr>Association of Tourist Guides of Pula and the Association of the Blind of Istria County have launched the project “Colours of Inclusive Tourism” First tourist guide company in Croatia with members with professional training: they present the world around them in the most suitable way for the blind and visually impaired GPS technology and voice software built into cell phones, with the most important sights of Pula and Premantura. A spoken tourist map of Istria with 134 tourist points created; available via voice computer With cooperation between the Association of Tourist Guides in Pula, the Association of the Blind of Istria County and the Istria Mountain Guides Station, tourist guides and mountaineers will be able to apply the acquired knowledge and skills in guiding and hiking with blind people in their further work with groups of people with disabilities</vt:lpstr>
      <vt:lpstr>Handbook published in 2020, funded by the Ministry of Tourism and Sports (creators: High School Project – Centre for Education Zagreb in partnership with Centre for Education “Vinko Bek”, Centre for Education “Slava Raškaj”, Zagreb, and the Electrical Engineering School, Zagreb) Very clear instructions on how to serve guests with different types of disabilities. Video examples also included – support procedures for guests with hearing impairment, with intellectual difficulties, with autism spectrum disorders and with physical disabilities</vt:lpstr>
      <vt:lpstr>Access to the entrance of visitor centres possible by car; in Skradin and Drniš, a tour of the facilities on the floors is possible by elevator; access to the Movement Centre in Laškovica via a ramp; special toilet for wheelchair users Visitor infrastructure includes excursion boats with a transition ramp, buses with access ramp for wheelchair users, paved access to the facilities, paved areas on the plateau Krka Eco-Campus supports accessibility, equal opportunities and social inclusion: accessible facilities for PwD and reduced mobility. Park administration has planned several tasks for the future: full electrification of boat transportation, fully adapted to wheelchair users; conducting training for NP employees to raise awareness of the importance of accessible tourism; and continuous cooperation with associations so as to improve content and sharing experiences</vt:lpstr>
      <vt:lpstr>aa </vt:lpstr>
      <vt:lpstr>Handbook intended to facilitate the search for customised accommodation and tourist attractions for people with disabilities in the Republic of Croatia. Handbook developed and published by the Ministry of Tourism and Sports and the National Foundation for the Development of Civil Society Aim: to collect all available information on accommodation and attractions in one place. Authors also recommend that users check the current status of suitability with the staff of the facilities before visiting the selected locations. The handbook is available online and is primarily intended to provide all users with accurate and up-to-date data</vt:lpstr>
      <vt:lpstr>During the design and construction, great attention paid to adapting the facilities for PwD, and associations for PwD also involved in the search for the best solutions Access for PwD to the pool possible from the public garage; 8 parking spaces for PwD Access to the square in front of the main entrance to the swimming pools is possible with an elevator that has built-in buttons with floor numbers in Braille Ramps and a lifting platform provide PwD with direct access from the changing rooms to the outdoor swimming area and the diving pool, so that PwD do not encounter any architectural barriers in the pool areas</vt:lpstr>
      <vt:lpstr>Special markings on the floors of the swimming pool complex to facilitate movement for blind and visually impaired people. All directions of movement marked with white or yellow stripes, which stand out not only in colour but also in their structure from the surrounding floor Fixed and mobile elevators to allow PwD and people with reduced mobility to enter and exit the pools. Elevator can be moved from one pool to another. Staff are trained to operate the elevator and are always available to assist people with reduced mobility Specially marked seats for wheelchair users in spectator stands. Toilet adapted for PwD Training sessions for people with disabilities are regularly held</vt:lpstr>
      <vt:lpstr>Examples of good practice regarding accessible tourism activities in Poland: (1) institutional activities at the country level (Ministry of Sport and Tourism) and regional level (Wielkopolska Tourist Organization),  (2) tourist guides to the most popular urban tourist destination in Poland, Krakow (“A Guide to Krakow for Tourists with Disabilities”), tourist information about the availability and facilities on tourist trails (“Karkonosze for Everyone”, Piast Trail in Greater Poland),  (3) tourist attractions (Invisible Street in Poznań, Brama Poznania ICHOT [Poznan Gate], Museum of the First Piasts in Lednica, Museum of the Archdiocese of Gniezno), (4) open spaces, such as parks and sensory gardens (Spatial Orientation Park in Owińska), (5) an event aimed at educating integration and social inclusion, organised periodically by the community of people with disabilities (OzN) during the International White Cane Day</vt:lpstr>
      <vt:lpstr>The Ministry of Sport and Tourism (MSiT) promotes accessible tourism in the context of social tourism as “a priority in the activities of tour operators, travel agencies and tourist information points” Accessibility Plus 2018-2025 Programme is at national scale, focused on universal design of public spaces, products and services in terms of architecture, information and communication. It is included in the activities of the Polish Tourist Organisation and Regional and Local Tourist Organisations. Accessibility is understood as the possibility of independent use of: tourist attractions, information (guides, maps, information points), transport and communication in tourism, routes, paths, tourist trails, and catering, accommodation and sanitary infrastructure</vt:lpstr>
      <vt:lpstr>“Tourism for people with special needs”, 2023 – over 4 million Poles (14%) live with disabilities, and people aged 60+ constitute approximately 10 million people, i.e. 25% of the Polish population (and their purchasing power is growing). MSiT recommends a guide titled: “Textbook: Tourism for people with special needs. Guide for tour operators, travel agencies and tourist information points”</vt:lpstr>
      <vt:lpstr>2020, Wielkopolska Tourist Organisation: free training in the field of accessible tourism on the e-learning platform, addressed to all people involved in tourism – addressed both to employees directly serving customers, and managers making strategic decisions The platform also offers full flexibility in acquiring knowledge, no time limit in which the entire training must be completed</vt:lpstr>
      <vt:lpstr>The WOT e-learning platform was created as part of the implementation of a public task entitled: “Improving the safety of tourist services for people with disabilities in the Greater Poland Voivodeship”, co-financed by the Ministry of Development, Labour and Technology in 2020 Courses prepared by a professional team of trainers (practitioners and scientists) to guarantee quality and compliance with the latest knowledge Additional materials: webinars, conferences and manuals</vt:lpstr>
      <vt:lpstr>“A Guide to Krakow for Tourists with Disabilities”: a compendium of knowledge on the accessibility of the main attractions for people with disabilities. 2nd edition in 2023 includes the Nowa Huta route and available in 4 languages (Polish, English, French and Russian) The publication can be obtained free of charge from the Department for the Issues of Persons with Disabilities of the Department of Social Policy and Health of the Krakow City Hall, as well as at municipal tourist information points, and can also be downloaded from the website and via QR as an application for mobile devices</vt:lpstr>
      <vt:lpstr>Piast Trail: one of the main cultural trails in Poland, about the history of the first royal dynasty, the Piast dynasty. 2019: Wielkopolska Voivodeship commissioned an analysis of its accessibility for disabled (motor, visual, hearing), seniors and families with children in all (33) facilities of the Piast Trail in the Voivodeship, so as to collect current knowledge about the availability of individual attractions on the trail Catalogue of criteria for assessing accessibility, based on which each attraction assessed and described in an information card posted on the trail’s website. Prepared by experts, it is a reliable source of information for anyone visiting the Piast Trail facilities, with recommendations for facility owners regarding useful, universal amenities</vt:lpstr>
      <vt:lpstr>Invisible Street in Poznań: a place that can be visited in absolute darkness, and the guides are blind people. One can experience not only moving around the street without the aid of sight, but also travelling on a tram and sensory experiences (through smell, touch) The guide explains how blind people function in everyday life. One can also take part in workshops explaining facilities for blind and visually impaired people, such as: Rubik’s cube, board games, tourist guides with convex (relief) drawings and a reference scale, such as a human figure placed in each lower right corner of the page</vt:lpstr>
      <vt:lpstr>Invisible Street also offers the Whispering Theatre – performances performed live in complete darkness and received only in the audio sphere</vt:lpstr>
      <vt:lpstr>Brama Poznania ICHOT (Poznan Gate): modern, multimedia heritage interpretation centre. One of the facilities well adapted to the needs of people with disabilities, the elderly and visitors with children</vt:lpstr>
      <vt:lpstr>Brama Poznania [Poznan Gate] – examples of good practices in the field of accessibility</vt:lpstr>
      <vt:lpstr>Brama Poznania [Poznan Gate] – information on the website regarding accessibility, including: Polish Sign Language and audio description</vt:lpstr>
      <vt:lpstr>Comprehensive services. During the ferry crossing to the island of Ostrów Lednicki, wheelchair users are assisted to enter the ferry. Paths are gravel, paved, there are ramps leading to the huts with exhibits. The boards at the exhibitions placed at a height and at an angle convenient for reading by people in wheelchairs, and there are viewing places for rest in a multisensory environment by the water, next to fragrant flowers</vt:lpstr>
      <vt:lpstr>Museum of the First Piasts in Lednica – good practices in the field of outdoor amenities in Ostrów Lednicki</vt:lpstr>
      <vt:lpstr>The historic architecture of the cottages in the open-air museum in Dziekanowice uses a simple solution of portable ramps that level thresholds. This allows to avoid interference with the original structures, and at the same time allows people in wheelchairs to overcome stairs and thresholds </vt:lpstr>
      <vt:lpstr>All outdoor facilities have light, portable seats</vt:lpstr>
      <vt:lpstr>The Museum of the First Piasts in Lednica organises many events and integration workshops, including a cyclical event titled “Through the thresholds of folk culture” in the open-air museum in Dziekanowice: on this day, part of the open-air museum becomes an open place for PwD movement, trained educators conduct both tours and integration activities. One of the most important goals of the event is to make the museum a place accessible to the widest possible audience. Programme is based on the principles of social inclusion, addressed mainly to people struggling with movement and vision problems, and seniors </vt:lpstr>
      <vt:lpstr>Museum of the Archdiocese of Gniezno: a good practice addressed to deaf and hard of hearing people are tour guides, equipped with recordings in Polish sign language, regarding all the exhibits visited both in the museum, as well as the Gniezno Cathedral (coronation place of the first rulers of Poland, centre of the cult of Saint Adalbert)</vt:lpstr>
      <vt:lpstr>Spatial Orientation Park (2012) at a school for blind children (Special Educational Centre for Blind Children): mainly for children and teenagers, but also open to visitors during designated hours Area of over 2.5 hectares, with, among others: vegetable garden, recreation area, specially designed toys and teaching aids. A safe space, designed with the participation of blind people, with staff to help</vt:lpstr>
      <vt:lpstr>Elements that facilitate orientation in space: a clear layout of paths – wide gravel paths, narrow dirt paths with raised edges; different texture of the path surfaces; a playground for games and cycling surrounded by a guide for a wooden cart; green zones with flower beds; tips from other people – there is security in the garden, helpful if blind people visit it on their own, and blind people can work together with the gardener; sounds occurring naturally in the landscape: the sound of water, the creaking of gravel, acoustic devices: stairs playing, sound amplifying cables; benches, tables; curbs (as guides); balustrades; the terrain is flat, does not require ramps; characteristic points that facilitate orientation in space – brick houses, a zoo, a gazebo, sculptures, taps with figurines of various animals </vt:lpstr>
      <vt:lpstr>Spatial Orientation Park in Owińska – clear layout of paths; signs with descriptions of plants in Braille</vt:lpstr>
      <vt:lpstr>Spatial Orientation Park in Owińska – different surface textures of paths; diversity – shapes perceptible by touch; a playground for games and cycling surrounded by a guide for a wooden cart</vt:lpstr>
      <vt:lpstr>Tools for educating blind and visually impaired people in the Spatial Orientation Park in Owińska include Braille signs; a herb zone, vegetable garden where one can plant and care for plants; blind people can pick vegetables and fruits and taste them; a playground with educational toys, e.g. a globe; numerous interactive toys, e.g. an earthen carillon or a special cage with a system of sound-conducting pipes; tactile graphics, sensory path Sports equipment includes: a treadmill, a climbing wall, trampolines, swings, and a secured area for e.g. cycling The park has taken care of small architectural elements, e.g. mini houses made of various materials: wood, stone, brick – enabling people to learn about the construction of houses by touch </vt:lpstr>
      <vt:lpstr>International White Cane Day, celebrated on October 15 since 1969, is intended to remind everyone of the needs of the blind and visually impaired. Aim of the campaign: shape social attitudes based on openness, tolerance, empathy and understanding the needs of visual impairments. In 2023, its celebration, organised by the Special Educational Centre for Blind Children in Owińska, took place at the Collegium Geographicum of the University of Adam Mickiewicz in Poznań</vt:lpstr>
      <vt:lpstr>White Cane Day. Chess for the blind; Braille writing; learning spatial orientation</vt:lpstr>
      <vt:lpstr>“Terra Mirabilis project”: initiative for visually impaired people, created jointly by the Babilon Travel Association of Cluj Napoca, Cluj Town Hall and the Cluj Tourist Information Centre. It is educational, mobility enhancing and aims to involve the people concerned in the tourism process The relevance of the initiative lies in the documentation of itineraries in exchange for financial support, and in the training of eight volunteers able to accompany visually impaired (groups of) people along the routes developed. The financial support will finance various guides, maps, information and promotional materials to make Cluj Napoca accessible to the visually impaired, both domestic and foreign tourists</vt:lpstr>
      <vt:lpstr>The itineraries will include plans of the most important sights, monuments and places of worship that can highlight the multicultural and multi-ethnic dimension of the city. The guides are in Romanian and English, in a format suitable for the visually impaired, i.e. audio guides in large print. These materials are also available in digital format as MP3 audio documents and PDF documents. The project aims to encourage the integration of visually impaired people into the community, access to tourist destinations and the development of interactions between visually impaired people. The innovative nature of the initiative lies in the fact that it offers visually impaired people the opportunity to discover the city’s features, attractions and history</vt:lpstr>
      <vt:lpstr>The “Square sculpture of Șumuleu” is a joint initiative of the Transylvanian Roads Association, László Orbán, Zsolt Tövissi and Imre Berze, intended to sensitise society and to information to visually impaired people. The sculpture is specifically designed to make the Șumuleu Church of the Cross and other landmarks in the area tactile for visually impaired people, and informative for visitors in wheelchairs, due to the difficult accessibility of the area. Located in the car park next to the Church of Șumuleu, the sculpture models the relief of a circle 900 metres in diameter as the crow flies and the buildings on the site on a bronze relief</vt:lpstr>
      <vt:lpstr>Innovative character of the initiative: its alternative way of presenting the area. Visitors to the area can access and learn about it free of charge. The initiative could be adapted to any destination using different sculptural techniques and 3D printing, which could showcase the major tourist attractions of the site, not only for the visually impaired but also for wheelchair users </vt:lpstr>
      <vt:lpstr>Initiative created by the Retezat Tourism Association, to provide information about the mountain area and the possibility to travel to the site, in addition to the visitation of the site by disabled people A trail open to all, but created primarily to serve the disabled and the visually impaired At the foot of the Retezat Mountains, in the Retezat National Park, at Nucsoara Visitor Centre, which offers an experience for adults with disabilities and children with disabilities The trail is 36 metres long and is equipped with ramps and handrails. Along the trail, visitors can observe the footprints of animals living in the mountain range and information about the species has been placed. The trail has been designed to be wheelchair accessible</vt:lpstr>
      <vt:lpstr>Area easily accessible by car, barrier-free. The design of the area is to provide detailed infrastructure network: plant species on site are tactile and the footprints of animals are visible from wheelchairs. The animal footprints (otter, deer, jackal, wild boar, wolf, bear and chamois) placed on wooden panels in relief to allow visually impaired people to feel their way around and are interesting sight for all visitors Itinerary implemented by the Retezat Tourist Association in collaboration with the Romanian Wilderness Association and the Retezat National Park Directorate, with the support of the Romanian-American Foundation and the Partnership Foundation The good practice can be adapted without modification in the visitor centres of the national parks in the country, but can also be developed and sustained in schools, kindergartens and educational institutions</vt:lpstr>
      <vt:lpstr>Initiative by Motivation Foundation Romania, Buda, Ilfov County: map created for information and mobility of tourists, mainly for PwD who use wheelchairs for transport The map is a tool that provides a useful source of information and centralises data on accessible sites in Romania. Motivation’s accessibility trademark is registered Aim of the initiative is to provide wheelchair users with information on the accessibility of accommodations, city spaces and tourist attractions. Access to information on the web is increasingly important, so it is also a purpose of the website Resources are needed to continuously survey the sites and facilities and to update the database on a regular basis</vt:lpstr>
      <vt:lpstr>A hiking guide available in Romanian and English, designed to sensitise and inform, aimed first of all at people with reduced mobility, wheelchair users, and mainly at the routes available in Brasov County Descriptions of almost 60 routes in six mountain ranges in the Brasov area, classified according to difficulty. Routes are accompanied by explanatory maps, pictures and useful information Very useful tool for PwD, but also for families with children, teachers, associations, NGOs, to help them find their way around the mountains around Brasov. Information contained: right routes for children, depending on their age, equipment and experience; information on the safety of the routes for PwD, families and children</vt:lpstr>
      <vt:lpstr>An agrotourism pension in Luncavita, Tulcea County, developed with the support of the National Rural Development Programme, with sensitisation, mobility improvement and tourist attraction character Special attention to people with disability; manager of the pension is a wheelchair-bound disabled person. The pension therefore caters for this special target group, with well thought-out equipment, no thresholds, special bathrooms, comfortable and spacious areas. The accommodation is adapted to the characteristics of the area (cultural traditions of Dobrudza, recipes of the Danube Delta)</vt:lpstr>
      <vt:lpstr>Traditional environment, natural attractions, leisure activities (hiking, angling, cycling, astronomy, participation in agricultural work) Visitors can discover local cultural heritage, participate in local events and festivities. Rooms, bathrooms and dining room are adapted to specific needs, in addition to being easily accessible by car</vt:lpstr>
      <vt:lpstr>The initiative is a set of activities for sensitisation, education and mobility improvement on the Romanian coast, a joint collaboration (of M24Seven Europe, RAPTronic, RAP Development, RAP Instal, Petroterm SRL, Sorla and Dobra from Constanta, AQUA Carpatica, Martin Eughenia and Gabriel Voitis) Event accessible to all disabled, but they are trying to provide a special beach experience for disabled travellers. The “Sea and Beach for All” initiative took place in August 2017 and August 2021, when the first disabled beach in Romania opened in Mamaia. With the agreement of the tourism operator that owns the “Pupa Beach”, a part of the beach was built right next to the lifeguard tower, for safety and to ensure easy access for people with disability disabilities</vt:lpstr>
      <vt:lpstr>PowerPoint-bemutató</vt:lpstr>
      <vt:lpstr>Romania’s first disabled-friendly trail, created jointly by the Corund-Praid Nature Conservancy and the Corund Tourist Association for education and information, while facilitating mobility and making the attraction accessible. The initiative is designed to serve all people with disabilities. Trail opened in 2013 in the area’s nature reserve to attract wheelchair visitors The Corund-Praid Nature Reserve inaugurated the Peat Bog Trail in the Pine Mountains, which has been designed to allow disabled people to move around unhindered. The trail is part of a Natura 2000 nature reserve. Visitors can gain an insight into the typical flora and fauna of the taiga and the threats they face</vt:lpstr>
      <vt:lpstr>Trail is interactive, with educational and interactive panels along it, providing information about the plants and animals living there. Information panels available in English, Hungarian and Romanian. The initiative could provide a special educational and learning experience for PwD, in addition to the attraction of hiking in nature. The trail is innovative as it offers a unique opportunity for people with disabilities to learn about the plant species in the area by making it accessible</vt:lpstr>
      <vt:lpstr>Educational and mobility development tool for active recreation for PwD. Team implementing the exercise is composed of ski instructors, mountain guides and a number of active and mobile people. It provides accessible outdoor activities for disabled people During the summer, they organise tours using specially designed bicycles that can be used by PwD: designed for off-road use, with the disabled person sitting in the front seat and a person behind him/her to control the equipment and assist the disabled in getting on and off In winter, disabled people can learn to ski using special ski chairs. Depending on the type of chair, they offer different degrees of independence for disabled. Again, a guide is needed, but people with minor disabilities can use the equipment with a more moderate level of independence, which provides different levels of difficulty for those interested</vt:lpstr>
      <vt:lpstr>Aim is to make active recreation available to disabled people and all nature lovers, both in winter and summer. The initiative is innovative in that it uses special equipment to provide a physical activity experience that a certain segment of society cannot otherwise experience</vt:lpstr>
      <vt:lpstr>A project created by the travel agency Accessible Romania by Sano Touring to make it easier to visit the different attractions for a variety of disabled target groups, such as people with reduced mobility or hearing impairments The service provider promotes various tourism products and destinations in Romania, mostly in English. Thematic tours include accessible Transylvania tours, wine and gastronomy tours in Romania. City visits are organised to Brașov, Constanta, Sibiu and Bucharest. Bathing holidays are offered in Băile Felix, Covasna and Sovata. With the help of special equipment, all PwD can participate in different tourist programmes like any other person in society</vt:lpstr>
      <vt:lpstr>PowerPoint-bemutató</vt:lpstr>
      <vt:lpstr>An initiative to improve mobility that can be tried by all PwD. Activity launched by CaiacSMile organisation in Cluj-Napoca for the winter period 2021-2022; special equipment purchased to make the ski slopes accessible for people with mobility disabilities Events organised on the ski slopes and supervisors and mountain trained to use the equipment. Accessible ski slopes offer disabled people the opportunity to practise independently Three of the CaiacSMile club’s flagship members became accredited ski instructors in 2022. 2022-2023 ski season: eight camps of six days were organised at different times and in different locations on accessible ski slopes, where disabled people skied together with members of the club. More than 50 disabled people learned to ski independently using the Monoski device, joined by hundreds of people with various disabilities who enjoyed the skiing experience</vt:lpstr>
      <vt:lpstr>Exercise therapy is one of the most effective ways to overcome anxiety and improve quality of life, both physically and mentally. PwD should be the first to have access to these forms of therapy, yet they are the first to be denied this right because they do not participate in traditional or adapted competitive sports</vt:lpstr>
      <vt:lpstr>“Special Olympics” initiative created by the Special Olympics Foundation: a good practice aimed at sensitising and educating society, while contributing to the mobility of the tourists concerned Special Olympics is a movement that helps people with intellectual disabilities to be accepted and included in society as active members of their communities, but it is accessible to all PwD. It seeks to challenge passivity, injustice and intolerance The Foundation’s goal is to enable PwD and their families to participate in various sports competitions, educational activities in schools, training, and condition assessments to increase the employability of adults with disabilities</vt:lpstr>
      <vt:lpstr>PowerPoint-bemutató</vt:lpstr>
      <vt:lpstr>The project is a joint initiative of the CED Romanian Experience Centre, Accessible Romania by Sano Touring and Accessible Romania. The information service software, basically intended for the transmission of barrier-free institutions and events, provides assistance to all PwD, which contributes to the sensitisation of society, education and information of the affected persons The creators of the software developed the application for people living with a wide range of disabilities, who can choose the locations, facilities and events they want to visit based on various information, as well as find out about the accessibility of each programme</vt:lpstr>
      <vt:lpstr>AUDARA allows the preparation of accessibility reports for institutions with cultural activities. As a result, cultural institutions will be more inclusive for the relevant target group of the population AUDARA develops around 300 parameters based on accessibility criteria provided by the Romanian legal framework, analysis of good practices from around the world, and theoretical and practical experience of accessibility and accessible tourism experts</vt:lpstr>
      <vt:lpstr>PowerPoint-bemutató</vt:lpstr>
      <vt:lpstr>PeopleFirst Association, with the support of the Strengthening Civil Communities, developed an attention-grabbing, barrier-free guided tour in 2019, and introduced it as a permanent city themed tour in 2021 in cooperation with the Pécs TourInform office. Its aim is to sensitise and involve society The guided tour gives a different perspective to the participants, showing how PwD can get to a particular sight in Pécs. Participants can try the tour in a wheelchair, get glasses modelling visual impairment, be introduced to hearing impairment with earplugs, use white canes to feel kerbs and guide rails, and walk with a guide dog</vt:lpstr>
      <vt:lpstr>PowerPoint-bemutató</vt:lpstr>
      <vt:lpstr>Members of the People First Association – Pécs, in pairs (always one disabled and one able-bodied with no disability), tour restaurants, cafés, hotels, shops, tourist attractions of Pécs, sports and cultural institutions, or public institutions, and personally map out which premises are barrier-free, and then, with consent of the owner(s), put the sticker they have designed and made on the glass of the entrance door 10×10 cm sticker that can be applied from the inside, similar to Visa, Mastercard, etc. stickers. Not too colourful, not distracting, but it draws attention to the fact that the premises are barrier-free. If the facility has an accessible toilet, a toilet will appear in the bottom right-hand corner of the sticker</vt:lpstr>
      <vt:lpstr>PowerPoint-bemutató</vt:lpstr>
      <vt:lpstr>Since 2017 Orfű has hosted Accessible Tourism Day: main aim of the festival-style event is to provide PwD with experiences they would otherwise not be able to have, or only with difficulty, but which are popular and self-evident services for the non-disabled. A fun for everyone, disabled and able-bodied alike, allowing them to have a good time while discovering that disabled peers are just as human as those without disabilities. An important goal is inclusion, to sensitise society and to make the able-bodied society aware of the abilities and opportunities of PwD and how to help them. Lasting impact of the event is an increase in the number of accessible accommodations in Orfű, and tourism service providers and local government staff are more empathetic and professional about accessible tourism than they used to be</vt:lpstr>
      <vt:lpstr>The event allows stakeholders to experience tourism in a way that is otherwise not available to them, with the help of almost 100 volunteers. Wheelchair users can be lifted into a kite boat or sailing boat, severely disabled people can be harnessed to ride a motorbike, and people who are completely blind or severely disabled due to brain damage can try driving a car. By offering a range of experiences, the organisers hope to demonstrate that, with the right will and good intentions, physical barriers can be overcome and a range of experiences can be made available to people with disabilities</vt:lpstr>
      <vt:lpstr>PowerPoint-bemutató</vt:lpstr>
      <vt:lpstr>Angling is most popular hobby (also) in Hungary, with a significant multiplier effect The initiative seems to address the needs of only one specific target group, but this target group includes tens of thousands of people in Hungary (the angling community has more than 800,000 members) As a significant proportion of PwD can only travel with an escort and cannot access the angling sites on their own, family members and escorts are an additional indirect target group Organisational, communication and technical solutions can be adapted to other outdoor sports (e.g. archery, hunting)</vt:lpstr>
      <vt:lpstr>The venue is Access4you certified</vt:lpstr>
      <vt:lpstr>In Hungary, accessible tourism has not yet been integrated into the basic tourism and hospitality education, despite the fact that around 10% of the population in Hungary is affected by this issue and that many of them face serious barriers to their participation in tourism By sensitising and educating tourism professionals of the future, it is possible to improve the quality of the tourism experience of PwD and thus raise their quality of life Students who complete the training will be more receptive and sensitive to the specific needs of PwD and will have a higher level of knowledge to meet these needs. The businesses and organisations that employ them or are set up by them will improve the competitiveness of the destinations concerned in the tourism market</vt:lpstr>
      <vt:lpstr>Disabled people invited share their experiences with participants of the course</vt:lpstr>
      <vt:lpstr>Dear Participant! We honestly hope that you have found this inventory of good practices useful, interesting and thought-provoking. We are aware of the fact that the list is far from being complete, there are many other good practices that could not be listed here, for lack of time and space – and there must be quite a few that we do not even know about. Should you have information on any good practice in accessible tourism, from any country or destination, please, contact us and share these with us! Thanking you for the cooperation, on behalf of the team of the Accessible+ Project, Zoltán Raffay (raffayz@ktk.pte.hu)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the innovative educational method of ACCESSIBLE tourism in Central Europe 2022-2-HU01-KA220-HED-000099410</dc:title>
  <dc:creator>Nagy-Véber Veronika</dc:creator>
  <cp:lastModifiedBy>Dr. Raffay Zoltán</cp:lastModifiedBy>
  <cp:revision>7</cp:revision>
  <dcterms:created xsi:type="dcterms:W3CDTF">2024-05-21T07:28:22Z</dcterms:created>
  <dcterms:modified xsi:type="dcterms:W3CDTF">2025-06-12T07:40:08Z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0x0101004835BEBF49BD8A41ABD81494AB850FBB</vt:lpwstr>
  </property>
</Properties>
</file>