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327" r:id="rId8"/>
    <p:sldId id="328" r:id="rId9"/>
    <p:sldId id="329" r:id="rId10"/>
    <p:sldId id="260" r:id="rId11"/>
    <p:sldId id="330" r:id="rId12"/>
    <p:sldId id="331" r:id="rId13"/>
    <p:sldId id="332" r:id="rId14"/>
    <p:sldId id="334" r:id="rId15"/>
    <p:sldId id="333" r:id="rId16"/>
    <p:sldId id="335" r:id="rId17"/>
    <p:sldId id="336" r:id="rId18"/>
    <p:sldId id="337" r:id="rId19"/>
    <p:sldId id="338" r:id="rId20"/>
    <p:sldId id="339" r:id="rId21"/>
    <p:sldId id="355" r:id="rId22"/>
    <p:sldId id="356" r:id="rId23"/>
    <p:sldId id="340" r:id="rId24"/>
    <p:sldId id="354" r:id="rId25"/>
    <p:sldId id="342" r:id="rId26"/>
    <p:sldId id="341" r:id="rId27"/>
    <p:sldId id="343" r:id="rId28"/>
    <p:sldId id="344" r:id="rId29"/>
    <p:sldId id="357" r:id="rId30"/>
    <p:sldId id="358" r:id="rId31"/>
    <p:sldId id="359" r:id="rId32"/>
    <p:sldId id="313" r:id="rId33"/>
    <p:sldId id="314" r:id="rId34"/>
    <p:sldId id="315" r:id="rId35"/>
    <p:sldId id="316" r:id="rId36"/>
    <p:sldId id="317" r:id="rId37"/>
    <p:sldId id="414" r:id="rId38"/>
    <p:sldId id="415" r:id="rId39"/>
    <p:sldId id="416" r:id="rId40"/>
    <p:sldId id="417" r:id="rId41"/>
    <p:sldId id="318" r:id="rId42"/>
    <p:sldId id="319" r:id="rId43"/>
    <p:sldId id="320" r:id="rId44"/>
    <p:sldId id="321" r:id="rId45"/>
    <p:sldId id="322" r:id="rId46"/>
    <p:sldId id="323" r:id="rId47"/>
    <p:sldId id="324" r:id="rId48"/>
    <p:sldId id="325" r:id="rId49"/>
    <p:sldId id="326" r:id="rId50"/>
    <p:sldId id="259" r:id="rId51"/>
    <p:sldId id="261" r:id="rId52"/>
    <p:sldId id="360" r:id="rId53"/>
    <p:sldId id="262" r:id="rId54"/>
    <p:sldId id="263" r:id="rId55"/>
    <p:sldId id="365" r:id="rId56"/>
    <p:sldId id="366" r:id="rId57"/>
    <p:sldId id="361" r:id="rId58"/>
    <p:sldId id="362" r:id="rId59"/>
    <p:sldId id="363" r:id="rId60"/>
    <p:sldId id="418" r:id="rId61"/>
    <p:sldId id="364" r:id="rId62"/>
    <p:sldId id="264" r:id="rId63"/>
    <p:sldId id="265" r:id="rId64"/>
    <p:sldId id="266" r:id="rId65"/>
    <p:sldId id="267" r:id="rId66"/>
    <p:sldId id="397" r:id="rId67"/>
    <p:sldId id="396" r:id="rId68"/>
    <p:sldId id="398" r:id="rId69"/>
    <p:sldId id="367" r:id="rId70"/>
    <p:sldId id="368" r:id="rId71"/>
    <p:sldId id="399" r:id="rId72"/>
    <p:sldId id="369" r:id="rId73"/>
    <p:sldId id="370" r:id="rId74"/>
    <p:sldId id="371" r:id="rId75"/>
    <p:sldId id="400" r:id="rId76"/>
    <p:sldId id="372" r:id="rId77"/>
    <p:sldId id="401" r:id="rId78"/>
    <p:sldId id="373" r:id="rId79"/>
    <p:sldId id="374" r:id="rId80"/>
    <p:sldId id="375" r:id="rId81"/>
    <p:sldId id="402" r:id="rId82"/>
    <p:sldId id="285" r:id="rId83"/>
    <p:sldId id="403" r:id="rId84"/>
    <p:sldId id="404" r:id="rId85"/>
    <p:sldId id="409" r:id="rId86"/>
    <p:sldId id="405" r:id="rId87"/>
    <p:sldId id="406" r:id="rId88"/>
    <p:sldId id="407" r:id="rId89"/>
    <p:sldId id="408" r:id="rId90"/>
    <p:sldId id="376" r:id="rId91"/>
    <p:sldId id="377" r:id="rId92"/>
    <p:sldId id="410" r:id="rId93"/>
    <p:sldId id="378" r:id="rId94"/>
    <p:sldId id="411" r:id="rId95"/>
    <p:sldId id="379" r:id="rId96"/>
    <p:sldId id="412" r:id="rId97"/>
    <p:sldId id="380" r:id="rId98"/>
    <p:sldId id="381" r:id="rId99"/>
    <p:sldId id="413" r:id="rId100"/>
    <p:sldId id="382" r:id="rId101"/>
    <p:sldId id="383" r:id="rId102"/>
    <p:sldId id="384" r:id="rId103"/>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9.jpeg"/><Relationship Id="rId5" Type="http://schemas.openxmlformats.org/officeDocument/2006/relationships/image" Target="../media/image4.png"/><Relationship Id="rId10"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4.jpe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jpe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8.jpe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9.jpe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2.jpeg"/><Relationship Id="rId5" Type="http://schemas.openxmlformats.org/officeDocument/2006/relationships/image" Target="../media/image4.png"/><Relationship Id="rId10" Type="http://schemas.openxmlformats.org/officeDocument/2006/relationships/image" Target="../media/image41.jpe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3.jpe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jpe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8.jpeg"/><Relationship Id="rId5" Type="http://schemas.openxmlformats.org/officeDocument/2006/relationships/image" Target="../media/image4.png"/><Relationship Id="rId10" Type="http://schemas.openxmlformats.org/officeDocument/2006/relationships/image" Target="../media/image47.jpeg"/><Relationship Id="rId4" Type="http://schemas.openxmlformats.org/officeDocument/2006/relationships/image" Target="../media/image3.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9.jpe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1.jpeg"/><Relationship Id="rId5" Type="http://schemas.openxmlformats.org/officeDocument/2006/relationships/image" Target="../media/image4.png"/><Relationship Id="rId10" Type="http://schemas.openxmlformats.org/officeDocument/2006/relationships/image" Target="../media/image50.jpeg"/><Relationship Id="rId4" Type="http://schemas.openxmlformats.org/officeDocument/2006/relationships/image" Target="../media/image3.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jpeg"/><Relationship Id="rId5" Type="http://schemas.openxmlformats.org/officeDocument/2006/relationships/image" Target="../media/image4.png"/><Relationship Id="rId10" Type="http://schemas.openxmlformats.org/officeDocument/2006/relationships/image" Target="../media/image53.jpeg"/><Relationship Id="rId4" Type="http://schemas.openxmlformats.org/officeDocument/2006/relationships/image" Target="../media/image3.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jpeg"/><Relationship Id="rId4" Type="http://schemas.openxmlformats.org/officeDocument/2006/relationships/image" Target="../media/image3.pn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8.jpeg"/><Relationship Id="rId4" Type="http://schemas.openxmlformats.org/officeDocument/2006/relationships/image" Target="../media/image3.png"/><Relationship Id="rId9" Type="http://schemas.openxmlformats.org/officeDocument/2006/relationships/image" Target="../media/image9.png"/></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9.jpeg"/><Relationship Id="rId4" Type="http://schemas.openxmlformats.org/officeDocument/2006/relationships/image" Target="../media/image3.png"/><Relationship Id="rId9" Type="http://schemas.openxmlformats.org/officeDocument/2006/relationships/image" Target="../media/image9.png"/></Relationships>
</file>

<file path=ppt/slides/_rels/slide7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0.jpeg"/><Relationship Id="rId4" Type="http://schemas.openxmlformats.org/officeDocument/2006/relationships/image" Target="../media/image3.png"/><Relationship Id="rId9" Type="http://schemas.openxmlformats.org/officeDocument/2006/relationships/image" Target="../media/image9.png"/></Relationships>
</file>

<file path=ppt/slides/_rels/slide7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1.jpeg"/><Relationship Id="rId4" Type="http://schemas.openxmlformats.org/officeDocument/2006/relationships/image" Target="../media/image3.png"/><Relationship Id="rId9" Type="http://schemas.openxmlformats.org/officeDocument/2006/relationships/image" Target="../media/image9.png"/></Relationships>
</file>

<file path=ppt/slides/_rels/slide7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2.jpeg"/><Relationship Id="rId4" Type="http://schemas.openxmlformats.org/officeDocument/2006/relationships/image" Target="../media/image3.png"/><Relationship Id="rId9"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3.jpeg"/><Relationship Id="rId4" Type="http://schemas.openxmlformats.org/officeDocument/2006/relationships/image" Target="../media/image3.png"/><Relationship Id="rId9" Type="http://schemas.openxmlformats.org/officeDocument/2006/relationships/image" Target="../media/image9.png"/></Relationships>
</file>

<file path=ppt/slides/_rels/slide7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4.jpeg"/><Relationship Id="rId4" Type="http://schemas.openxmlformats.org/officeDocument/2006/relationships/image" Target="../media/image3.png"/><Relationship Id="rId9" Type="http://schemas.openxmlformats.org/officeDocument/2006/relationships/image" Target="../media/image9.png"/></Relationships>
</file>

<file path=ppt/slides/_rels/slide8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5.jpeg"/><Relationship Id="rId4" Type="http://schemas.openxmlformats.org/officeDocument/2006/relationships/image" Target="../media/image3.png"/><Relationship Id="rId9"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6.jpeg"/><Relationship Id="rId4" Type="http://schemas.openxmlformats.org/officeDocument/2006/relationships/image" Target="../media/image3.png"/><Relationship Id="rId9" Type="http://schemas.openxmlformats.org/officeDocument/2006/relationships/image" Target="../media/image9.png"/></Relationships>
</file>

<file path=ppt/slides/_rels/slide8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7.jpeg"/><Relationship Id="rId4" Type="http://schemas.openxmlformats.org/officeDocument/2006/relationships/image" Target="../media/image3.png"/><Relationship Id="rId9" Type="http://schemas.openxmlformats.org/officeDocument/2006/relationships/image" Target="../media/image9.png"/></Relationships>
</file>

<file path=ppt/slides/_rels/slide8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69.png"/><Relationship Id="rId5" Type="http://schemas.openxmlformats.org/officeDocument/2006/relationships/image" Target="../media/image4.png"/><Relationship Id="rId10" Type="http://schemas.openxmlformats.org/officeDocument/2006/relationships/image" Target="../media/image68.png"/><Relationship Id="rId4" Type="http://schemas.openxmlformats.org/officeDocument/2006/relationships/image" Target="../media/image3.png"/><Relationship Id="rId9" Type="http://schemas.openxmlformats.org/officeDocument/2006/relationships/image" Target="../media/image9.png"/></Relationships>
</file>

<file path=ppt/slides/_rels/slide8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2.jpeg"/><Relationship Id="rId5" Type="http://schemas.openxmlformats.org/officeDocument/2006/relationships/image" Target="../media/image4.png"/><Relationship Id="rId10" Type="http://schemas.openxmlformats.org/officeDocument/2006/relationships/image" Target="../media/image71.jpe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4.jpeg"/><Relationship Id="rId5" Type="http://schemas.openxmlformats.org/officeDocument/2006/relationships/image" Target="../media/image4.png"/><Relationship Id="rId10" Type="http://schemas.openxmlformats.org/officeDocument/2006/relationships/image" Target="../media/image73.jpeg"/><Relationship Id="rId4" Type="http://schemas.openxmlformats.org/officeDocument/2006/relationships/image" Target="../media/image3.png"/><Relationship Id="rId9" Type="http://schemas.openxmlformats.org/officeDocument/2006/relationships/image" Target="../media/image9.png"/></Relationships>
</file>

<file path=ppt/slides/_rels/slide9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6.jpeg"/><Relationship Id="rId5" Type="http://schemas.openxmlformats.org/officeDocument/2006/relationships/image" Target="../media/image4.png"/><Relationship Id="rId10" Type="http://schemas.openxmlformats.org/officeDocument/2006/relationships/image" Target="../media/image75.jpeg"/><Relationship Id="rId4" Type="http://schemas.openxmlformats.org/officeDocument/2006/relationships/image" Target="../media/image3.png"/><Relationship Id="rId9" Type="http://schemas.openxmlformats.org/officeDocument/2006/relationships/image" Target="../media/image9.png"/></Relationships>
</file>

<file path=ppt/slides/_rels/slide9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7.jpeg"/><Relationship Id="rId4" Type="http://schemas.openxmlformats.org/officeDocument/2006/relationships/image" Target="../media/image3.png"/><Relationship Id="rId9" Type="http://schemas.openxmlformats.org/officeDocument/2006/relationships/image" Target="../media/image9.png"/></Relationships>
</file>

<file path=ppt/slides/_rels/slide9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9.jpeg"/><Relationship Id="rId5" Type="http://schemas.openxmlformats.org/officeDocument/2006/relationships/image" Target="../media/image4.png"/><Relationship Id="rId10" Type="http://schemas.openxmlformats.org/officeDocument/2006/relationships/image" Target="../media/image78.jpeg"/><Relationship Id="rId4" Type="http://schemas.openxmlformats.org/officeDocument/2006/relationships/image" Target="../media/image3.png"/><Relationship Id="rId9" Type="http://schemas.openxmlformats.org/officeDocument/2006/relationships/image" Target="../media/image9.png"/></Relationships>
</file>

<file path=ppt/slides/_rels/slide9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1.png"/><Relationship Id="rId4" Type="http://schemas.openxmlformats.org/officeDocument/2006/relationships/image" Target="../media/image3.png"/><Relationship Id="rId9" Type="http://schemas.openxmlformats.org/officeDocument/2006/relationships/image" Target="../media/image9.png"/></Relationships>
</file>

<file path=ppt/slides/_rels/slide9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3.jpeg"/><Relationship Id="rId5" Type="http://schemas.openxmlformats.org/officeDocument/2006/relationships/image" Target="../media/image4.png"/><Relationship Id="rId10" Type="http://schemas.openxmlformats.org/officeDocument/2006/relationships/image" Target="../media/image82.jpeg"/><Relationship Id="rId4" Type="http://schemas.openxmlformats.org/officeDocument/2006/relationships/image" Target="../media/image3.png"/><Relationship Id="rId9" Type="http://schemas.openxmlformats.org/officeDocument/2006/relationships/image" Target="../media/image9.png"/></Relationships>
</file>

<file path=ppt/slides/_rels/slide9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A53A5-FFE5-7F86-9174-0AF5F84FF3B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825D83A-8B1B-AB7F-8753-2765E7F61C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07C6443E-DB99-FEE2-67F7-045475DBA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7391DD3-13B2-F018-5FD2-F0E9578CE2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31DC23F-0D2C-9EBF-E9DB-13882520D0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717D5DD-06BD-B54A-8E95-711DC0DCBF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257B5A-90CA-95FE-5759-C511CE6E6F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C93FD5E-B3CC-67FB-9124-9554A7345E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7524255-BD7B-5CE3-3406-7C7B14E3A3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A365D9-3270-A210-30B3-0FBEFC3F4D24}"/>
              </a:ext>
            </a:extLst>
          </p:cNvPr>
          <p:cNvSpPr txBox="1">
            <a:spLocks/>
          </p:cNvSpPr>
          <p:nvPr/>
        </p:nvSpPr>
        <p:spPr>
          <a:xfrm>
            <a:off x="0" y="1295289"/>
            <a:ext cx="12192000" cy="4966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dirty="0">
                <a:latin typeface="+mn-lt"/>
              </a:rPr>
              <a:t>ISO standardi korisni u postizanju pristupačnosti za sve i posvuda</a:t>
            </a:r>
          </a:p>
        </p:txBody>
      </p:sp>
      <p:graphicFrame>
        <p:nvGraphicFramePr>
          <p:cNvPr id="15" name="Táblázat 14">
            <a:extLst>
              <a:ext uri="{FF2B5EF4-FFF2-40B4-BE49-F238E27FC236}">
                <a16:creationId xmlns:a16="http://schemas.microsoft.com/office/drawing/2014/main" id="{2A590671-261B-1FAF-A4EC-85C0335BADA0}"/>
              </a:ext>
            </a:extLst>
          </p:cNvPr>
          <p:cNvGraphicFramePr>
            <a:graphicFrameLocks noGrp="1"/>
          </p:cNvGraphicFramePr>
          <p:nvPr>
            <p:extLst>
              <p:ext uri="{D42A27DB-BD31-4B8C-83A1-F6EECF244321}">
                <p14:modId xmlns:p14="http://schemas.microsoft.com/office/powerpoint/2010/main" val="803973635"/>
              </p:ext>
            </p:extLst>
          </p:nvPr>
        </p:nvGraphicFramePr>
        <p:xfrm>
          <a:off x="205839" y="1814188"/>
          <a:ext cx="11780322" cy="3352800"/>
        </p:xfrm>
        <a:graphic>
          <a:graphicData uri="http://schemas.openxmlformats.org/drawingml/2006/table">
            <a:tbl>
              <a:tblPr firstRow="1" firstCol="1" bandRow="1">
                <a:tableStyleId>{5C22544A-7EE6-4342-B048-85BDC9FD1C3A}</a:tableStyleId>
              </a:tblPr>
              <a:tblGrid>
                <a:gridCol w="1603167">
                  <a:extLst>
                    <a:ext uri="{9D8B030D-6E8A-4147-A177-3AD203B41FA5}">
                      <a16:colId xmlns:a16="http://schemas.microsoft.com/office/drawing/2014/main" val="3226088309"/>
                    </a:ext>
                  </a:extLst>
                </a:gridCol>
                <a:gridCol w="4106019">
                  <a:extLst>
                    <a:ext uri="{9D8B030D-6E8A-4147-A177-3AD203B41FA5}">
                      <a16:colId xmlns:a16="http://schemas.microsoft.com/office/drawing/2014/main" val="3447423975"/>
                    </a:ext>
                  </a:extLst>
                </a:gridCol>
                <a:gridCol w="6071136">
                  <a:extLst>
                    <a:ext uri="{9D8B030D-6E8A-4147-A177-3AD203B41FA5}">
                      <a16:colId xmlns:a16="http://schemas.microsoft.com/office/drawing/2014/main" val="224505375"/>
                    </a:ext>
                  </a:extLst>
                </a:gridCol>
              </a:tblGrid>
              <a:tr h="0">
                <a:tc>
                  <a:txBody>
                    <a:bodyPr/>
                    <a:lstStyle/>
                    <a:p>
                      <a:pPr algn="l">
                        <a:lnSpc>
                          <a:spcPts val="2200"/>
                        </a:lnSpc>
                        <a:spcAft>
                          <a:spcPts val="0"/>
                        </a:spcAft>
                      </a:pPr>
                      <a:r>
                        <a:rPr lang="hr" sz="2000" kern="100" dirty="0">
                          <a:effectLst/>
                        </a:rPr>
                        <a:t>Korak</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hr" sz="2000" kern="100" dirty="0">
                          <a:effectLst/>
                        </a:rPr>
                        <a:t>Standard</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hr" sz="2000" kern="100">
                          <a:effectLst/>
                        </a:rPr>
                        <a:t>Opis</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9729161"/>
                  </a:ext>
                </a:extLst>
              </a:tr>
              <a:tr h="0">
                <a:tc>
                  <a:txBody>
                    <a:bodyPr/>
                    <a:lstStyle/>
                    <a:p>
                      <a:pPr algn="l">
                        <a:lnSpc>
                          <a:spcPts val="2200"/>
                        </a:lnSpc>
                        <a:spcAft>
                          <a:spcPts val="0"/>
                        </a:spcAft>
                      </a:pPr>
                      <a:r>
                        <a:rPr lang="hr" sz="2000" kern="100" dirty="0">
                          <a:effectLst/>
                        </a:rPr>
                        <a:t>Turistički ured</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hr" sz="2000" kern="100" dirty="0">
                          <a:effectLst/>
                        </a:rPr>
                        <a:t>ISO 14785 </a:t>
                      </a:r>
                      <a:r>
                        <a:rPr lang="hr" sz="2000" i="1" kern="100" dirty="0">
                          <a:effectLst/>
                        </a:rPr>
                        <a:t>Turistički informacijski uredi – Turističke informacije i usluge recepcije – Zahtjevi</a:t>
                      </a:r>
                      <a:endParaRPr lang="hu-HU" sz="2000"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hr" sz="2000" kern="100" dirty="0">
                          <a:effectLst/>
                        </a:rPr>
                        <a:t>Razmatra elemente kao što su pristup vratima, ali i pristup informacijama koje oni distribuiraju, uzimajući u obzir sluh i vid</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7838459"/>
                  </a:ext>
                </a:extLst>
              </a:tr>
              <a:tr h="240945">
                <a:tc>
                  <a:txBody>
                    <a:bodyPr/>
                    <a:lstStyle/>
                    <a:p>
                      <a:pPr algn="l">
                        <a:lnSpc>
                          <a:spcPts val="2200"/>
                        </a:lnSpc>
                        <a:spcAft>
                          <a:spcPts val="0"/>
                        </a:spcAft>
                      </a:pPr>
                      <a:r>
                        <a:rPr lang="hr" sz="2000" kern="100" dirty="0">
                          <a:effectLst/>
                        </a:rPr>
                        <a:t>Pristupačnost na svakom koraku putovanja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hr" sz="2000" kern="100" dirty="0">
                          <a:effectLst/>
                        </a:rPr>
                        <a:t>ISO 21902 </a:t>
                      </a:r>
                      <a:r>
                        <a:rPr lang="hr" sz="2000" i="1" kern="100" dirty="0">
                          <a:effectLst/>
                        </a:rPr>
                        <a:t>Turizam i povezane usluge – Pristupačan turizam za sve – Zahtjevi i preporuke</a:t>
                      </a:r>
                      <a:endParaRPr lang="hu-HU" sz="2000" i="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200"/>
                        </a:lnSpc>
                        <a:spcAft>
                          <a:spcPts val="0"/>
                        </a:spcAft>
                      </a:pPr>
                      <a:r>
                        <a:rPr lang="hr" sz="2000" kern="100" dirty="0">
                          <a:effectLst/>
                        </a:rPr>
                        <a:t>Cilj je pomoći putničkim i turističkim poduzećima da poboljšaju svoje trenutne aranžmane pristupačnosti, pokrivajući informacije o svim područjima donošenja politika, strategije, infrastrukture, proizvoda i usluga koji su vrlo relevantni za cijeli lanac vrijednosti turizma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63045131"/>
                  </a:ext>
                </a:extLst>
              </a:tr>
              <a:tr h="0">
                <a:tc>
                  <a:txBody>
                    <a:bodyPr/>
                    <a:lstStyle/>
                    <a:p>
                      <a:pPr algn="l">
                        <a:lnSpc>
                          <a:spcPts val="2200"/>
                        </a:lnSpc>
                        <a:spcAft>
                          <a:spcPts val="0"/>
                        </a:spcAft>
                      </a:pPr>
                      <a:r>
                        <a:rPr lang="hr" sz="2000" b="1" kern="100" dirty="0">
                          <a:solidFill>
                            <a:schemeClr val="lt1"/>
                          </a:solidFill>
                          <a:effectLst/>
                          <a:latin typeface="+mn-lt"/>
                          <a:ea typeface="+mn-ea"/>
                          <a:cs typeface="+mn-cs"/>
                        </a:rPr>
                        <a:t>Plaže za sve</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200"/>
                        </a:lnSpc>
                        <a:spcAft>
                          <a:spcPts val="0"/>
                        </a:spcAft>
                      </a:pPr>
                      <a:r>
                        <a:rPr lang="hr" sz="2000" kern="100" dirty="0">
                          <a:solidFill>
                            <a:schemeClr val="dk1"/>
                          </a:solidFill>
                          <a:effectLst/>
                          <a:latin typeface="+mn-lt"/>
                          <a:ea typeface="+mn-ea"/>
                          <a:cs typeface="+mn-cs"/>
                        </a:rPr>
                        <a:t>ISO 13009 </a:t>
                      </a:r>
                      <a:r>
                        <a:rPr lang="hr" sz="2000" i="1" kern="100" dirty="0">
                          <a:solidFill>
                            <a:schemeClr val="dk1"/>
                          </a:solidFill>
                          <a:effectLst/>
                          <a:latin typeface="+mn-lt"/>
                          <a:ea typeface="+mn-ea"/>
                          <a:cs typeface="+mn-cs"/>
                        </a:rPr>
                        <a:t>Turizam i povezane usluge – Zahtjevi i preporuke za rad plaže</a:t>
                      </a:r>
                      <a:endParaRPr lang="hu-HU" sz="2000" i="1" kern="100" dirty="0">
                        <a:solidFill>
                          <a:schemeClr val="dk1"/>
                        </a:solidFill>
                        <a:effectLst/>
                        <a:latin typeface="+mn-lt"/>
                        <a:ea typeface="+mn-ea"/>
                        <a:cs typeface="+mn-cs"/>
                      </a:endParaRPr>
                    </a:p>
                  </a:txBody>
                  <a:tcPr marL="68580" marR="68580" marT="0" marB="0"/>
                </a:tc>
                <a:tc>
                  <a:txBody>
                    <a:bodyPr/>
                    <a:lstStyle/>
                    <a:p>
                      <a:pPr algn="l">
                        <a:lnSpc>
                          <a:spcPts val="2200"/>
                        </a:lnSpc>
                        <a:spcAft>
                          <a:spcPts val="0"/>
                        </a:spcAft>
                      </a:pPr>
                      <a:r>
                        <a:rPr lang="hr" sz="2000" kern="100" dirty="0">
                          <a:solidFill>
                            <a:schemeClr val="dk1"/>
                          </a:solidFill>
                          <a:effectLst/>
                          <a:latin typeface="+mn-lt"/>
                          <a:ea typeface="+mn-ea"/>
                          <a:cs typeface="+mn-cs"/>
                        </a:rPr>
                        <a:t>Navodi preporuke poput dizajna pristupnih rampi i šetnica, kao i objekata na licu mjesta, uključujući toalete, tuševe i fontane</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877554940"/>
                  </a:ext>
                </a:extLst>
              </a:tr>
            </a:tbl>
          </a:graphicData>
        </a:graphic>
      </p:graphicFrame>
    </p:spTree>
    <p:extLst>
      <p:ext uri="{BB962C8B-B14F-4D97-AF65-F5344CB8AC3E}">
        <p14:creationId xmlns:p14="http://schemas.microsoft.com/office/powerpoint/2010/main" val="313146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9EE0-90BB-6ED1-6DA4-9C22111D47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D63121F-5946-BC7F-6CFC-68B33433CB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2703A01-C5D7-6FA5-DB37-D8F854F30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227C9DA-1650-6903-8F1B-4AB21632A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CBD49FD-0A1B-E881-7635-27038739D4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464832-2271-7872-CE09-ABB01BDDC4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3A97D10-3501-C172-2B69-178B4AEAD3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157394B-4125-3400-BFD4-D44A212577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F8A81E-973C-862E-92F0-DFD7AFBF6B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FD7BA6-F0D9-5D51-3684-9C59259D0612}"/>
              </a:ext>
            </a:extLst>
          </p:cNvPr>
          <p:cNvSpPr txBox="1">
            <a:spLocks/>
          </p:cNvSpPr>
          <p:nvPr/>
        </p:nvSpPr>
        <p:spPr>
          <a:xfrm>
            <a:off x="0" y="1295289"/>
            <a:ext cx="12192000" cy="4966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dirty="0">
                <a:latin typeface="+mn-lt"/>
              </a:rPr>
              <a:t>ISO standardi korisni u postizanju pristupačnosti za sve i posvuda</a:t>
            </a:r>
          </a:p>
        </p:txBody>
      </p:sp>
      <p:graphicFrame>
        <p:nvGraphicFramePr>
          <p:cNvPr id="15" name="Táblázat 14">
            <a:extLst>
              <a:ext uri="{FF2B5EF4-FFF2-40B4-BE49-F238E27FC236}">
                <a16:creationId xmlns:a16="http://schemas.microsoft.com/office/drawing/2014/main" id="{FACBC7EF-4B60-5C6E-BE02-8C488FE9C72F}"/>
              </a:ext>
            </a:extLst>
          </p:cNvPr>
          <p:cNvGraphicFramePr>
            <a:graphicFrameLocks noGrp="1"/>
          </p:cNvGraphicFramePr>
          <p:nvPr>
            <p:extLst>
              <p:ext uri="{D42A27DB-BD31-4B8C-83A1-F6EECF244321}">
                <p14:modId xmlns:p14="http://schemas.microsoft.com/office/powerpoint/2010/main" val="2065930310"/>
              </p:ext>
            </p:extLst>
          </p:nvPr>
        </p:nvGraphicFramePr>
        <p:xfrm>
          <a:off x="205839" y="1737036"/>
          <a:ext cx="11780322" cy="3505200"/>
        </p:xfrm>
        <a:graphic>
          <a:graphicData uri="http://schemas.openxmlformats.org/drawingml/2006/table">
            <a:tbl>
              <a:tblPr firstRow="1" firstCol="1" bandRow="1">
                <a:tableStyleId>{5C22544A-7EE6-4342-B048-85BDC9FD1C3A}</a:tableStyleId>
              </a:tblPr>
              <a:tblGrid>
                <a:gridCol w="1603167">
                  <a:extLst>
                    <a:ext uri="{9D8B030D-6E8A-4147-A177-3AD203B41FA5}">
                      <a16:colId xmlns:a16="http://schemas.microsoft.com/office/drawing/2014/main" val="3226088309"/>
                    </a:ext>
                  </a:extLst>
                </a:gridCol>
                <a:gridCol w="4163169">
                  <a:extLst>
                    <a:ext uri="{9D8B030D-6E8A-4147-A177-3AD203B41FA5}">
                      <a16:colId xmlns:a16="http://schemas.microsoft.com/office/drawing/2014/main" val="3447423975"/>
                    </a:ext>
                  </a:extLst>
                </a:gridCol>
                <a:gridCol w="6013986">
                  <a:extLst>
                    <a:ext uri="{9D8B030D-6E8A-4147-A177-3AD203B41FA5}">
                      <a16:colId xmlns:a16="http://schemas.microsoft.com/office/drawing/2014/main" val="224505375"/>
                    </a:ext>
                  </a:extLst>
                </a:gridCol>
              </a:tblGrid>
              <a:tr h="0">
                <a:tc>
                  <a:txBody>
                    <a:bodyPr/>
                    <a:lstStyle/>
                    <a:p>
                      <a:pPr algn="l">
                        <a:lnSpc>
                          <a:spcPts val="2300"/>
                        </a:lnSpc>
                        <a:spcAft>
                          <a:spcPts val="0"/>
                        </a:spcAft>
                      </a:pPr>
                      <a:r>
                        <a:rPr lang="hr" sz="2000" kern="100" dirty="0">
                          <a:effectLst/>
                        </a:rPr>
                        <a:t>Korak</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300"/>
                        </a:lnSpc>
                        <a:spcAft>
                          <a:spcPts val="0"/>
                        </a:spcAft>
                      </a:pPr>
                      <a:r>
                        <a:rPr lang="hr" sz="2000" kern="100" dirty="0">
                          <a:effectLst/>
                        </a:rPr>
                        <a:t>Standard</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ts val="2300"/>
                        </a:lnSpc>
                        <a:spcAft>
                          <a:spcPts val="0"/>
                        </a:spcAft>
                      </a:pPr>
                      <a:r>
                        <a:rPr lang="hr" sz="2000" kern="100" dirty="0">
                          <a:effectLst/>
                        </a:rPr>
                        <a:t>Opis</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9729161"/>
                  </a:ext>
                </a:extLst>
              </a:tr>
              <a:tr h="0">
                <a:tc>
                  <a:txBody>
                    <a:bodyPr/>
                    <a:lstStyle/>
                    <a:p>
                      <a:pPr marL="0" algn="l" defTabSz="914400" rtl="0" eaLnBrk="1" latinLnBrk="0" hangingPunct="1">
                        <a:lnSpc>
                          <a:spcPts val="2300"/>
                        </a:lnSpc>
                        <a:spcAft>
                          <a:spcPts val="0"/>
                        </a:spcAft>
                      </a:pPr>
                      <a:r>
                        <a:rPr lang="hr" sz="2000" b="1" kern="100" dirty="0">
                          <a:solidFill>
                            <a:schemeClr val="lt1"/>
                          </a:solidFill>
                          <a:effectLst/>
                          <a:latin typeface="+mn-lt"/>
                          <a:ea typeface="+mn-ea"/>
                          <a:cs typeface="+mn-cs"/>
                        </a:rPr>
                        <a:t>Turizam za sva osjetila</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hr" sz="2000" kern="100" dirty="0">
                          <a:solidFill>
                            <a:schemeClr val="dk1"/>
                          </a:solidFill>
                          <a:effectLst/>
                          <a:latin typeface="+mn-lt"/>
                          <a:ea typeface="+mn-ea"/>
                          <a:cs typeface="+mn-cs"/>
                        </a:rPr>
                        <a:t>ISO 17409 </a:t>
                      </a:r>
                      <a:r>
                        <a:rPr lang="hr" sz="2000" i="1" kern="100" dirty="0">
                          <a:solidFill>
                            <a:schemeClr val="dk1"/>
                          </a:solidFill>
                          <a:effectLst/>
                          <a:latin typeface="+mn-lt"/>
                          <a:ea typeface="+mn-ea"/>
                          <a:cs typeface="+mn-cs"/>
                        </a:rPr>
                        <a:t>Pristupačan dizajn – Primjena brajice na znakovima, opremi i uređajima</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hr" sz="2000" kern="100">
                          <a:solidFill>
                            <a:schemeClr val="dk1"/>
                          </a:solidFill>
                          <a:effectLst/>
                          <a:latin typeface="+mn-lt"/>
                          <a:ea typeface="+mn-ea"/>
                          <a:cs typeface="+mn-cs"/>
                        </a:rPr>
                        <a:t>Omogućuje putnicima oštećena vida pristup informacijama gdje god se nalazili</a:t>
                      </a:r>
                      <a:endParaRPr lang="hu-HU" sz="2000" kern="1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347838459"/>
                  </a:ext>
                </a:extLst>
              </a:tr>
              <a:tr h="240945">
                <a:tc>
                  <a:txBody>
                    <a:bodyPr/>
                    <a:lstStyle/>
                    <a:p>
                      <a:pPr marL="0" algn="l" defTabSz="914400" rtl="0" eaLnBrk="1" latinLnBrk="0" hangingPunct="1">
                        <a:lnSpc>
                          <a:spcPts val="2300"/>
                        </a:lnSpc>
                        <a:spcAft>
                          <a:spcPts val="0"/>
                        </a:spcAft>
                      </a:pPr>
                      <a:r>
                        <a:rPr lang="hr" sz="2000" b="1" kern="100">
                          <a:solidFill>
                            <a:schemeClr val="lt1"/>
                          </a:solidFill>
                          <a:effectLst/>
                          <a:latin typeface="+mn-lt"/>
                          <a:ea typeface="+mn-ea"/>
                          <a:cs typeface="+mn-cs"/>
                        </a:rPr>
                        <a:t> </a:t>
                      </a:r>
                      <a:endParaRPr lang="hu-HU" sz="2000" b="1" kern="10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hr" sz="2000" kern="100" dirty="0">
                          <a:solidFill>
                            <a:schemeClr val="dk1"/>
                          </a:solidFill>
                          <a:effectLst/>
                          <a:latin typeface="+mn-lt"/>
                          <a:ea typeface="+mn-ea"/>
                          <a:cs typeface="+mn-cs"/>
                        </a:rPr>
                        <a:t>ISO 23599 </a:t>
                      </a:r>
                      <a:r>
                        <a:rPr lang="hr" sz="2000" i="1" kern="100" dirty="0">
                          <a:solidFill>
                            <a:schemeClr val="dk1"/>
                          </a:solidFill>
                          <a:effectLst/>
                          <a:latin typeface="+mn-lt"/>
                          <a:ea typeface="+mn-ea"/>
                          <a:cs typeface="+mn-cs"/>
                        </a:rPr>
                        <a:t>Pomoćni proizvodi za slijepe i slabovidne osobe – Taktilni indikatori površine za hodanje</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hr" sz="2000" kern="100" dirty="0">
                          <a:solidFill>
                            <a:schemeClr val="dk1"/>
                          </a:solidFill>
                          <a:effectLst/>
                          <a:latin typeface="+mn-lt"/>
                          <a:ea typeface="+mn-ea"/>
                          <a:cs typeface="+mn-cs"/>
                        </a:rPr>
                        <a:t>Pomaže u lakšem i sigurnijem posjećivanju novih mjesta</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263045131"/>
                  </a:ext>
                </a:extLst>
              </a:tr>
              <a:tr h="0">
                <a:tc>
                  <a:txBody>
                    <a:bodyPr/>
                    <a:lstStyle/>
                    <a:p>
                      <a:pPr marL="0" algn="l" defTabSz="914400" rtl="0" eaLnBrk="1" latinLnBrk="0" hangingPunct="1">
                        <a:lnSpc>
                          <a:spcPts val="2300"/>
                        </a:lnSpc>
                        <a:spcAft>
                          <a:spcPts val="0"/>
                        </a:spcAft>
                      </a:pPr>
                      <a:r>
                        <a:rPr lang="hr" sz="2000" b="1" kern="100" dirty="0">
                          <a:solidFill>
                            <a:schemeClr val="lt1"/>
                          </a:solidFill>
                          <a:effectLst/>
                          <a:latin typeface="+mn-lt"/>
                          <a:ea typeface="+mn-ea"/>
                          <a:cs typeface="+mn-cs"/>
                        </a:rPr>
                        <a:t>Pristupačnost u svim standardima</a:t>
                      </a:r>
                      <a:endParaRPr lang="hu-HU" sz="2000" b="1" kern="100" dirty="0">
                        <a:solidFill>
                          <a:schemeClr val="lt1"/>
                        </a:solidFill>
                        <a:effectLst/>
                        <a:latin typeface="+mn-lt"/>
                        <a:ea typeface="+mn-ea"/>
                        <a:cs typeface="+mn-cs"/>
                      </a:endParaRPr>
                    </a:p>
                  </a:txBody>
                  <a:tcPr marL="68580" marR="68580" marT="0" marB="0"/>
                </a:tc>
                <a:tc>
                  <a:txBody>
                    <a:bodyPr/>
                    <a:lstStyle/>
                    <a:p>
                      <a:pPr algn="l">
                        <a:lnSpc>
                          <a:spcPts val="2300"/>
                        </a:lnSpc>
                        <a:spcAft>
                          <a:spcPts val="0"/>
                        </a:spcAft>
                      </a:pPr>
                      <a:r>
                        <a:rPr lang="hr" sz="2000" kern="100" dirty="0">
                          <a:solidFill>
                            <a:schemeClr val="dk1"/>
                          </a:solidFill>
                          <a:effectLst/>
                          <a:latin typeface="+mn-lt"/>
                          <a:ea typeface="+mn-ea"/>
                          <a:cs typeface="+mn-cs"/>
                        </a:rPr>
                        <a:t>ISO/IEC Vodič 71 </a:t>
                      </a:r>
                      <a:r>
                        <a:rPr lang="hr" sz="2000" i="1" kern="100" dirty="0">
                          <a:solidFill>
                            <a:schemeClr val="dk1"/>
                          </a:solidFill>
                          <a:effectLst/>
                          <a:latin typeface="+mn-lt"/>
                          <a:ea typeface="+mn-ea"/>
                          <a:cs typeface="+mn-cs"/>
                        </a:rPr>
                        <a:t>Vodič za rješavanje pristupačnosti u standardima</a:t>
                      </a:r>
                      <a:endParaRPr lang="hu-HU" sz="2000" i="1" kern="1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2300"/>
                        </a:lnSpc>
                        <a:spcAft>
                          <a:spcPts val="0"/>
                        </a:spcAft>
                      </a:pPr>
                      <a:r>
                        <a:rPr lang="hr" sz="2000" kern="100" dirty="0">
                          <a:solidFill>
                            <a:schemeClr val="dk1"/>
                          </a:solidFill>
                          <a:effectLst/>
                          <a:latin typeface="+mn-lt"/>
                          <a:ea typeface="+mn-ea"/>
                          <a:cs typeface="+mn-cs"/>
                        </a:rPr>
                        <a:t>Preporučuje da tehnički odbori ISO-a uzmu u obzir potrebe i izazove osoba s invaliditetom kada razvijaju standarde, posebno one koji se odnose na sustave koje ljudi koriste, s kojima su u interakciji ili kojima trebaju pristupiti</a:t>
                      </a:r>
                      <a:endParaRPr lang="hu-HU" sz="2000"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877554940"/>
                  </a:ext>
                </a:extLst>
              </a:tr>
            </a:tbl>
          </a:graphicData>
        </a:graphic>
      </p:graphicFrame>
    </p:spTree>
    <p:extLst>
      <p:ext uri="{BB962C8B-B14F-4D97-AF65-F5344CB8AC3E}">
        <p14:creationId xmlns:p14="http://schemas.microsoft.com/office/powerpoint/2010/main" val="275426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BCAD-F835-C0E2-9331-7B2D82E10BA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B7E4529-4793-6FB5-1CB3-8C4F463C5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1C93243-9CCA-291C-0FC2-066D3210ED48}"/>
              </a:ext>
            </a:extLst>
          </p:cNvPr>
          <p:cNvSpPr>
            <a:spLocks noGrp="1"/>
          </p:cNvSpPr>
          <p:nvPr>
            <p:ph type="ctrTitle"/>
          </p:nvPr>
        </p:nvSpPr>
        <p:spPr>
          <a:xfrm>
            <a:off x="164276" y="1518803"/>
            <a:ext cx="11863447" cy="3753548"/>
          </a:xfrm>
        </p:spPr>
        <p:txBody>
          <a:bodyPr>
            <a:noAutofit/>
          </a:bodyPr>
          <a:lstStyle/>
          <a:p>
            <a:pPr algn="l">
              <a:lnSpc>
                <a:spcPts val="2400"/>
              </a:lnSpc>
            </a:pPr>
            <a:r>
              <a:rPr lang="hr" sz="2000" kern="100" dirty="0">
                <a:effectLst/>
                <a:latin typeface="Calibri" panose="020F0502020204030204" pitchFamily="34" charset="0"/>
                <a:ea typeface="Calibri" panose="020F0502020204030204" pitchFamily="34" charset="0"/>
                <a:cs typeface="Calibri" panose="020F0502020204030204" pitchFamily="34" charset="0"/>
              </a:rPr>
              <a:t>Iz perspektive pružatelja usluga, ISO standard 21902 pruža im alate za (UNWTO, nd) </a:t>
            </a:r>
            <a:br>
              <a:rPr lang="en-GB" sz="2000" kern="100" dirty="0">
                <a:effectLst/>
                <a:latin typeface="Calibri" panose="020F0502020204030204" pitchFamily="34" charset="0"/>
                <a:ea typeface="Calibri" panose="020F0502020204030204" pitchFamily="34" charset="0"/>
                <a:cs typeface="Calibri" panose="020F050202020403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uklanjanje svih vrsta pristupnih prepreka za turiste i lokalno stanovništvo;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osiguranje cjelovitosti lanca vrijednosti turizma;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podizanje svijest šire javnosti;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osposobljavanje turističkih službenika i profesionalaca;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analiziranje ponude konkurenata i razumijevanje tržišta;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stjecanje znanja o prednostima i poslovnim mogućnostima koje nudi pristupačni turizam;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optimizaciju korisničke usluge u turističkim informativnim centrima;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poboljšavanje dizajna proizvoda, marketinga i promocije;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pružanje kvalitetnog pristupačnog iskustva;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osmišljavanje ekonomskih i fiskalnih poticaja poduzećima za implementaciju pristupačnosti; </a:t>
            </a:r>
            <a:br>
              <a:rPr lang="en-GB" sz="2000" kern="100" dirty="0">
                <a:effectLst/>
                <a:latin typeface="Calibri" panose="020F0502020204030204" pitchFamily="34" charset="0"/>
                <a:ea typeface="Calibri" panose="020F0502020204030204" pitchFamily="34" charset="0"/>
                <a:cs typeface="Arial" panose="020B0604020202020204" pitchFamily="34" charset="0"/>
              </a:rPr>
            </a:br>
            <a:r>
              <a:rPr lang="hr" sz="2000" kern="100" dirty="0">
                <a:effectLst/>
                <a:latin typeface="Calibri" panose="020F0502020204030204" pitchFamily="34" charset="0"/>
                <a:ea typeface="Calibri" panose="020F0502020204030204" pitchFamily="34" charset="0"/>
                <a:cs typeface="Calibri" panose="020F0502020204030204" pitchFamily="34" charset="0"/>
              </a:rPr>
              <a:t>– uštedu na troškovima poboljšanja koordinacije uključivanjem pristupačnosti u fazi planiranja</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D1EAAF8C-B130-5B84-FEEB-801AE13CB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30D5C76-3D6A-D4D1-AA29-026165F97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BA811F-B024-CFC8-21DC-45CE6477E2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137DF2D-8C14-52C8-06AC-9E7CE0CE75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AB9DCF4-E24F-56B2-9D44-7D813590C7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B5B243-38BC-E934-EA1C-F763938EBC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B63CE01-9522-CFF4-5A12-98EE9DB1B1C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05A7BE-9896-8BAF-8B81-D8D8460C5AEE}"/>
              </a:ext>
            </a:extLst>
          </p:cNvPr>
          <p:cNvSpPr txBox="1">
            <a:spLocks/>
          </p:cNvSpPr>
          <p:nvPr/>
        </p:nvSpPr>
        <p:spPr>
          <a:xfrm>
            <a:off x="2989218" y="890422"/>
            <a:ext cx="7261313" cy="79847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Sustav certifikacije ISO standarda 21902</a:t>
            </a:r>
          </a:p>
        </p:txBody>
      </p:sp>
    </p:spTree>
    <p:extLst>
      <p:ext uri="{BB962C8B-B14F-4D97-AF65-F5344CB8AC3E}">
        <p14:creationId xmlns:p14="http://schemas.microsoft.com/office/powerpoint/2010/main" val="258981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0A815-765A-7451-31DF-572927BE548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EC3C98E-4D8A-4E9C-2129-0EB346BE48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D9EE589-928A-CB22-9C0F-ACD0BD853192}"/>
              </a:ext>
            </a:extLst>
          </p:cNvPr>
          <p:cNvSpPr>
            <a:spLocks noGrp="1"/>
          </p:cNvSpPr>
          <p:nvPr>
            <p:ph type="ctrTitle"/>
          </p:nvPr>
        </p:nvSpPr>
        <p:spPr>
          <a:xfrm>
            <a:off x="318479" y="2413272"/>
            <a:ext cx="11206083" cy="2309935"/>
          </a:xfrm>
        </p:spPr>
        <p:txBody>
          <a:bodyPr>
            <a:noAutofit/>
          </a:bodyPr>
          <a:lstStyle/>
          <a:p>
            <a:pPr algn="l">
              <a:lnSpc>
                <a:spcPts val="28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Postoji nekoliko područja u kojima bi se javne uprave i/ili turističke destinacije trebale uključiti u razvoj standarda pristupačnog turizma – podizanje svijesti i obuka, planiranje, upravljanje pristupačnošću, istraživanje i inovacije, zakonodavstvo i standardizacija, ulaganja, razvoj proizvoda, pružanje informacija, praćenje i evaluacija, diseminacija uspješnih priča i kontinuirano savjetovanje (UNWTO, nd)</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F0DAEEE-F5E3-8D59-1F0C-23D469DCA5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2175DEF-FA24-3EE3-3762-3790CD864A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F09E5F0-1E75-2F2C-A62C-0431DDC00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68883B3-CDEE-F3B9-712D-E53AEBCF2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04A433C-B816-ACFF-31C2-350075099F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93FF9FB-A658-5B0D-791A-F075E63697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76F49E-C8CF-293A-79B7-0961C8AF0F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EEA51F-D2F8-9C38-DBAE-482BA1C57F69}"/>
              </a:ext>
            </a:extLst>
          </p:cNvPr>
          <p:cNvSpPr txBox="1">
            <a:spLocks/>
          </p:cNvSpPr>
          <p:nvPr/>
        </p:nvSpPr>
        <p:spPr>
          <a:xfrm>
            <a:off x="620860" y="1274760"/>
            <a:ext cx="1113113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Sustav certifikacije ISO standarda 21902</a:t>
            </a:r>
          </a:p>
        </p:txBody>
      </p:sp>
    </p:spTree>
    <p:extLst>
      <p:ext uri="{BB962C8B-B14F-4D97-AF65-F5344CB8AC3E}">
        <p14:creationId xmlns:p14="http://schemas.microsoft.com/office/powerpoint/2010/main" val="341221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97CD-B0FE-6DDD-AD93-B465EABC9FC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5A9AD94-5723-FD3E-DD4C-3A49D91A1F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848A729-9084-731C-E869-0788A47AC2EE}"/>
              </a:ext>
            </a:extLst>
          </p:cNvPr>
          <p:cNvSpPr>
            <a:spLocks noGrp="1"/>
          </p:cNvSpPr>
          <p:nvPr>
            <p:ph type="ctrTitle"/>
          </p:nvPr>
        </p:nvSpPr>
        <p:spPr>
          <a:xfrm>
            <a:off x="393134" y="2261289"/>
            <a:ext cx="11384081" cy="2869795"/>
          </a:xfrm>
        </p:spPr>
        <p:txBody>
          <a:bodyPr>
            <a:noAutofit/>
          </a:bodyPr>
          <a:lstStyle/>
          <a:p>
            <a:pPr algn="l">
              <a:lnSpc>
                <a:spcPct val="100000"/>
              </a:lnSpc>
            </a:pPr>
            <a:r>
              <a:rPr lang="hr" sz="2600" kern="100" dirty="0">
                <a:effectLst/>
                <a:latin typeface="Calibri" panose="020F0502020204030204" pitchFamily="34" charset="0"/>
                <a:ea typeface="Calibri" panose="020F0502020204030204" pitchFamily="34" charset="0"/>
              </a:rPr>
              <a:t>Belgijski ured za pristupačnost, Toegangelijkheidsbureau (TGB): „Program certifikacije pristupačne turističke destinacije (ATDCP) temelji se na sveobuhvatnoj reviziji mjera pristupačnog turizma Organizacije za upravljanje destinacijom, infrastrukture, prijevoza, usluga i informacija za posjetitelje te uključuje procjene pristupačnosti vanjski okoliš, smještaj, atrakcije, aktivnosti i usluge za posjetitelje, uključujući osobe s invaliditetom, starije osobe i obitelji s malom djecom“ (ENAT, 2011)</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07BF833-A348-806C-8CC5-D56EB4346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59DAB2A-6CD1-05BA-F075-92708F196C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3003B-1F01-43CB-A0F9-4F71B43AA2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932297B-5EBE-7216-AF60-A9A858FCCA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70720E9-237E-C540-3728-55B8242F7A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BE69D2B-0DA2-3C3E-75E7-C049521EBB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393432-3D0F-3AB6-0EF4-E81AEFB5FFF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6242A01-44F1-60EB-4C95-6C37EB7E24A1}"/>
              </a:ext>
            </a:extLst>
          </p:cNvPr>
          <p:cNvSpPr txBox="1">
            <a:spLocks/>
          </p:cNvSpPr>
          <p:nvPr/>
        </p:nvSpPr>
        <p:spPr>
          <a:xfrm>
            <a:off x="620860" y="1274760"/>
            <a:ext cx="1113113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Sustav certifikacije belgijskog Ureda za pristupačnost</a:t>
            </a:r>
          </a:p>
        </p:txBody>
      </p:sp>
    </p:spTree>
    <p:extLst>
      <p:ext uri="{BB962C8B-B14F-4D97-AF65-F5344CB8AC3E}">
        <p14:creationId xmlns:p14="http://schemas.microsoft.com/office/powerpoint/2010/main" val="269597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8B4F9-3639-E775-197C-75B6CC99850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D9F6273-521C-6C03-216E-BC90676A42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C5B4ADA-1BFA-D8E1-C1C6-46AAF0EAF10C}"/>
              </a:ext>
            </a:extLst>
          </p:cNvPr>
          <p:cNvSpPr>
            <a:spLocks noGrp="1"/>
          </p:cNvSpPr>
          <p:nvPr>
            <p:ph type="ctrTitle"/>
          </p:nvPr>
        </p:nvSpPr>
        <p:spPr>
          <a:xfrm>
            <a:off x="205839" y="2037508"/>
            <a:ext cx="11780321" cy="3166178"/>
          </a:xfrm>
        </p:spPr>
        <p:txBody>
          <a:bodyPr>
            <a:noAutofit/>
          </a:bodyPr>
          <a:lstStyle/>
          <a:p>
            <a:pPr algn="l">
              <a:lnSpc>
                <a:spcPts val="2700"/>
              </a:lnSpc>
            </a:pPr>
            <a:r>
              <a:rPr lang="hr" sz="2600" kern="100" dirty="0">
                <a:latin typeface="Calibri" panose="020F0502020204030204" pitchFamily="34" charset="0"/>
              </a:rPr>
              <a:t>Fizička dostupnost uvelike ovisi o univerzalnom dizajnu (UD): dizajnu koji zadovoljava potrebe svih ljudi koji ga žele koristiti. Ovo nije poseban zahtjev koji koristi samo manjini stanovništva; kada je okruženje dostupno, upotrebljivo, udobno i ugodno za korištenje, svi imaju koristi. Uzimajući u obzir svačije različite potrebe i sposobnosti tijekom procesa dizajna, univerzalni dizajn stvara digitalna i izgrađena okruženja, usluge i sustave koji zadovoljavaju potrebe ljudi (</a:t>
            </a:r>
            <a:r>
              <a:rPr lang="en-GB" sz="2600" kern="100" dirty="0">
                <a:latin typeface="Calibri" panose="020F0502020204030204" pitchFamily="34" charset="0"/>
              </a:rPr>
              <a:t>Centre for Excellence in Universal Design</a:t>
            </a:r>
            <a:r>
              <a:rPr lang="hr-HR" sz="2600" kern="100" dirty="0">
                <a:latin typeface="Calibri" panose="020F0502020204030204" pitchFamily="34" charset="0"/>
              </a:rPr>
              <a:t>,</a:t>
            </a:r>
            <a:r>
              <a:rPr lang="hr" sz="2600" kern="100" dirty="0">
                <a:latin typeface="Calibri" panose="020F0502020204030204" pitchFamily="34" charset="0"/>
              </a:rPr>
              <a:t> nd) </a:t>
            </a:r>
            <a:br>
              <a:rPr lang="en-GB" sz="2600" kern="100" dirty="0">
                <a:latin typeface="Calibri" panose="020F0502020204030204" pitchFamily="34" charset="0"/>
              </a:rPr>
            </a:br>
            <a:r>
              <a:rPr lang="hr" sz="2600" kern="100" dirty="0">
                <a:latin typeface="Calibri" panose="020F0502020204030204" pitchFamily="34" charset="0"/>
              </a:rPr>
              <a:t>Kako bi se olakšao takav dizajn, postoji nekoliko prijedloga kako okruženja mogu postati pristupačnija</a:t>
            </a:r>
          </a:p>
        </p:txBody>
      </p:sp>
      <p:pic>
        <p:nvPicPr>
          <p:cNvPr id="5" name="Kép 4">
            <a:extLst>
              <a:ext uri="{FF2B5EF4-FFF2-40B4-BE49-F238E27FC236}">
                <a16:creationId xmlns:a16="http://schemas.microsoft.com/office/drawing/2014/main" id="{3FAE4FBA-BEBB-F8A3-FBD6-E456D425F6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284A6F-017B-44CA-AA94-DF6033D15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4296407-CC4A-F7E6-1DA2-5198AA3964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E21EE60-14E8-DD00-D220-953496E097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3F19340-BFC4-CC30-42F8-F2F20D5FD3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BBB1925-0BB1-FEA4-2AAD-1E44019AB8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58E4991-6892-CE70-EA50-370825007D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6AD9AC2-FCF4-F540-0190-BF8360EF913F}"/>
              </a:ext>
            </a:extLst>
          </p:cNvPr>
          <p:cNvSpPr txBox="1">
            <a:spLocks/>
          </p:cNvSpPr>
          <p:nvPr/>
        </p:nvSpPr>
        <p:spPr>
          <a:xfrm>
            <a:off x="205839" y="1086878"/>
            <a:ext cx="11631044"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 fizička dostupnost</a:t>
            </a:r>
          </a:p>
        </p:txBody>
      </p:sp>
    </p:spTree>
    <p:extLst>
      <p:ext uri="{BB962C8B-B14F-4D97-AF65-F5344CB8AC3E}">
        <p14:creationId xmlns:p14="http://schemas.microsoft.com/office/powerpoint/2010/main" val="362908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42A02-1C1E-3F91-0A1F-2400C95315F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38F08D9-F126-C1C9-DD84-E99D1E7FCB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F620AF9-9A14-E66D-11E8-6FE276A7EBED}"/>
              </a:ext>
            </a:extLst>
          </p:cNvPr>
          <p:cNvSpPr>
            <a:spLocks noGrp="1"/>
          </p:cNvSpPr>
          <p:nvPr>
            <p:ph type="ctrTitle"/>
          </p:nvPr>
        </p:nvSpPr>
        <p:spPr>
          <a:xfrm>
            <a:off x="329943" y="1919279"/>
            <a:ext cx="11206083" cy="3192317"/>
          </a:xfrm>
        </p:spPr>
        <p:txBody>
          <a:bodyPr>
            <a:noAutofit/>
          </a:bodyPr>
          <a:lstStyle/>
          <a:p>
            <a:pPr marL="342900" lvl="0" indent="-342900" algn="l">
              <a:lnSpc>
                <a:spcPct val="100000"/>
              </a:lnSpc>
            </a:pPr>
            <a:r>
              <a:rPr lang="hr" sz="2600" kern="100" dirty="0">
                <a:effectLst/>
                <a:latin typeface="Calibri" panose="020F0502020204030204" pitchFamily="34" charset="0"/>
                <a:ea typeface="Calibri" panose="020F0502020204030204" pitchFamily="34" charset="0"/>
              </a:rPr>
              <a:t>Prijedlozi o tome kako okruženja mogu postati pristupačnija: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Načelo 1 – pravedna uporaba </a:t>
            </a:r>
            <a:br>
              <a:rPr lang="en-GB" sz="2600" kern="100" dirty="0">
                <a:latin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Načelo 2 – fleksibilnost u uporabi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Načelo 3 – jednostavna i intuitivna uporaba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Načelo 4 – uočljive informacije </a:t>
            </a:r>
            <a:br>
              <a:rPr lang="hr"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Načelo 5 – tolerancija na pogreške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Načelo 6 – mali fizički napor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Načelo 7 – veličina i prostor za pristup i korištenje</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6C94359-854D-AFE6-0D79-5A9E81D71D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7F223A3-5639-DCCD-AAD7-E5E8183051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C728113-2207-46FF-FCF7-9BC481B708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059BE9-E7D3-A467-2413-5790F0ED48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E356A3-580A-7FAC-CE22-432574B2B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0BDFF46-FC43-4A10-C967-8AA3FBE71E1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5C0FB0-FE4C-67DF-D6AF-F0FB9F5416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0246435-93CB-0D84-2376-8A53F51B3713}"/>
              </a:ext>
            </a:extLst>
          </p:cNvPr>
          <p:cNvSpPr txBox="1">
            <a:spLocks/>
          </p:cNvSpPr>
          <p:nvPr/>
        </p:nvSpPr>
        <p:spPr>
          <a:xfrm>
            <a:off x="597109" y="1133380"/>
            <a:ext cx="10997782" cy="7346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Kako okruženja mogu postati pristupačnija</a:t>
            </a:r>
          </a:p>
        </p:txBody>
      </p:sp>
    </p:spTree>
    <p:extLst>
      <p:ext uri="{BB962C8B-B14F-4D97-AF65-F5344CB8AC3E}">
        <p14:creationId xmlns:p14="http://schemas.microsoft.com/office/powerpoint/2010/main" val="216202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096E-AB31-CF3A-54A2-9ECA5D68F5A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8F3758-7A3F-C904-9F8E-35496E6EE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5101744-EB4B-C97A-F6E4-9A10035BDC0B}"/>
              </a:ext>
            </a:extLst>
          </p:cNvPr>
          <p:cNvSpPr>
            <a:spLocks noGrp="1"/>
          </p:cNvSpPr>
          <p:nvPr>
            <p:ph type="ctrTitle"/>
          </p:nvPr>
        </p:nvSpPr>
        <p:spPr>
          <a:xfrm>
            <a:off x="329943" y="2277396"/>
            <a:ext cx="11206083" cy="2907852"/>
          </a:xfrm>
        </p:spPr>
        <p:txBody>
          <a:bodyPr>
            <a:noAutofit/>
          </a:bodyPr>
          <a:lstStyle/>
          <a:p>
            <a:pPr algn="l">
              <a:lnSpc>
                <a:spcPct val="100000"/>
              </a:lnSpc>
            </a:pPr>
            <a:r>
              <a:rPr lang="hr" sz="2600" kern="100" dirty="0">
                <a:effectLst/>
                <a:latin typeface="Calibri" panose="020F0502020204030204" pitchFamily="34" charset="0"/>
                <a:ea typeface="Calibri" panose="020F0502020204030204" pitchFamily="34" charset="0"/>
              </a:rPr>
              <a:t>Npr. fontane za piće grupirane s drugim objektima kako bi ih se lakše pronašlo, dosljedno označavanje/nalaženje puta, rasvjeta duž perimetarskih staza, čvorovi izravno povezani stazama, odmorišta na cijelom mjestu, toaleti dovoljno veliki da mogu primiti veliki broj korisnika istovremeno, znakovlje na dohvat ruke, natpisi na drugim jezicima i na engleskom, vizualne i taktilne površine upozorenja i zidovi, ograde i krajolici koji služe kao orijentacija do ključnih odredišta (Maisel i Ranahan, nd)</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1D201A09-CC15-C892-1599-E5AAEA25A3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4DBBFF2-1978-BF9A-663E-4319368CC5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E7D073-F5A5-9C7B-DEF5-B46AC83057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7523A7E-DD88-5F53-8DE3-7458D7C913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8965E5-A34F-27B6-9440-650E6670C9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15D6F69-E28E-EEFF-B6A6-A6D63EF2EC1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DA7937-A27B-ECFC-6BD9-65FF8F6C64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5364B85-1D9E-5527-3017-D99EE1CC9C33}"/>
              </a:ext>
            </a:extLst>
          </p:cNvPr>
          <p:cNvSpPr txBox="1">
            <a:spLocks/>
          </p:cNvSpPr>
          <p:nvPr/>
        </p:nvSpPr>
        <p:spPr>
          <a:xfrm>
            <a:off x="367915" y="1274759"/>
            <a:ext cx="11384081" cy="98437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 univerzalne karakteristike dizajna u javnim prostorima</a:t>
            </a:r>
          </a:p>
        </p:txBody>
      </p:sp>
    </p:spTree>
    <p:extLst>
      <p:ext uri="{BB962C8B-B14F-4D97-AF65-F5344CB8AC3E}">
        <p14:creationId xmlns:p14="http://schemas.microsoft.com/office/powerpoint/2010/main" val="199728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6D9C2-7455-CE90-57A3-FE4A615094B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43524ED-0686-4E87-4106-C72B04E26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199E8D-F645-D69D-2DDC-D62E93BAAE9C}"/>
              </a:ext>
            </a:extLst>
          </p:cNvPr>
          <p:cNvSpPr>
            <a:spLocks noGrp="1"/>
          </p:cNvSpPr>
          <p:nvPr>
            <p:ph type="ctrTitle"/>
          </p:nvPr>
        </p:nvSpPr>
        <p:spPr>
          <a:xfrm>
            <a:off x="367915" y="2188867"/>
            <a:ext cx="11206083" cy="2851804"/>
          </a:xfrm>
        </p:spPr>
        <p:txBody>
          <a:bodyPr>
            <a:noAutofit/>
          </a:bodyPr>
          <a:lstStyle/>
          <a:p>
            <a:pPr algn="l">
              <a:lnSpc>
                <a:spcPts val="28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Uključivanje u sport i kroz njega znači da se prema svakoj osobi u svakoj ulozi – bilo sportašu, treneru, dužnosniku, administratoru ili gledatelju – postupa s punim poštovanjem, dostojanstvom, vrijednošću i pripadnošću. Inkluzija se odnosi na sve populacije, bez obzira na etničku pripadnost, kulturu, spol, seksualnu orijentaciju, vjeru i invaliditet. Sport za uključivanje važan je jer promiče vrijednosti, ideale i vizije prihvaćanja, ljudskih prava i nediskriminacije. Sport za inkluziju dovodi u pitanje i izaziva pojam isključenosti (The International Platform on Sport and Development, 2020)</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BABC97AB-ABB7-090D-D4C2-BDFF3B25FD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6FCF12-49DD-ECFC-0827-FA1B1FC668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9E75133-E7B2-A84B-E678-2A87BA06AC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2B5BA9-6A3B-0413-4286-536DFDC2F2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5B78C1-DA6D-54A0-AB67-8C1E0FE5E4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5AAA890-F221-1F7A-DE00-02E24CEF03E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CC6CD67-F6BE-AE64-D16C-88AC8AE628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26C43B8-6578-E75D-7492-DBC37CB4D689}"/>
              </a:ext>
            </a:extLst>
          </p:cNvPr>
          <p:cNvSpPr txBox="1">
            <a:spLocks/>
          </p:cNvSpPr>
          <p:nvPr/>
        </p:nvSpPr>
        <p:spPr>
          <a:xfrm>
            <a:off x="213756" y="1274760"/>
            <a:ext cx="11815948" cy="79847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 sportski sadržaji za </a:t>
            </a:r>
            <a:r>
              <a:rPr lang="hr" sz="3600" b="1" dirty="0" err="1">
                <a:latin typeface="+mn-lt"/>
              </a:rPr>
              <a:t>osobe s invaliditetom</a:t>
            </a:r>
            <a:endParaRPr lang="en-GB" sz="3600" b="1" dirty="0">
              <a:latin typeface="+mn-lt"/>
            </a:endParaRPr>
          </a:p>
        </p:txBody>
      </p:sp>
    </p:spTree>
    <p:extLst>
      <p:ext uri="{BB962C8B-B14F-4D97-AF65-F5344CB8AC3E}">
        <p14:creationId xmlns:p14="http://schemas.microsoft.com/office/powerpoint/2010/main" val="347952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4ECB-875E-5607-2A1F-00321CE9499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2FF9613-C27E-8029-A42F-8AD0709EF9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0C83E9E-7B48-2CC1-4AD5-4857E37E6CBE}"/>
              </a:ext>
            </a:extLst>
          </p:cNvPr>
          <p:cNvSpPr>
            <a:spLocks noGrp="1"/>
          </p:cNvSpPr>
          <p:nvPr>
            <p:ph type="ctrTitle"/>
          </p:nvPr>
        </p:nvSpPr>
        <p:spPr>
          <a:xfrm>
            <a:off x="0" y="1900126"/>
            <a:ext cx="12191999" cy="3359365"/>
          </a:xfrm>
        </p:spPr>
        <p:txBody>
          <a:bodyPr>
            <a:noAutofit/>
          </a:bodyPr>
          <a:lstStyle/>
          <a:p>
            <a:pPr algn="l">
              <a:lnSpc>
                <a:spcPts val="25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Unatoč napretku u sportskim prilikama za osobe s invaliditetom, još uvijek postoje prepreke. Izvješće Eurobarometra iz 2018. godine: invaliditet ili bolest treći je najčešći razlog – navodi ga 14% ispitanika – za nebavljenje redovitim sportom, uz nedostatak vremena i nedostatak motivacije ili interesa (Europski parlament, 2021) </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Takve okolnosti zahtijevaju odgovarajuće sadržaje koji bi zadovoljili potrebe svih potencijalnih turista. U skladu s idejom univerzalnog dizajna i dobrobiti sportskih aktivnosti za svakog pojedinca, sport za inkluziju trebao bi biti u fokusu razvojnih strategija u cijelom svijetu. Bilo na otvorenom ili u zatvorenom, sportske aktivnosti poboljšavaju kvalitetu života i dodaju vrijednost ukupnom zadovoljstvu (ili frustraciji kao osnovi poboljšanja) pojedinaca. Iz te perspektive sport je vrijedan dodatak životu osobe</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E02339B-988C-922D-D876-417751189C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44A99FA-7E1E-E007-CC27-5CBDE311DF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1D2FAE2-6DDB-2EA6-2D85-29C1844E4F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122217E-C4E3-B4AC-B6C4-5E102BFF82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D76FD08-CFD3-C861-4DAC-C8E7D2B764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AAD2E86-BED1-A0AB-7A3D-6B5E66C0D2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EFB05ED-FDEE-4123-988C-567C660D23D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14F418-667B-688D-782C-DBAB66173C25}"/>
              </a:ext>
            </a:extLst>
          </p:cNvPr>
          <p:cNvSpPr txBox="1">
            <a:spLocks/>
          </p:cNvSpPr>
          <p:nvPr/>
        </p:nvSpPr>
        <p:spPr>
          <a:xfrm>
            <a:off x="152399" y="1274680"/>
            <a:ext cx="11887200"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 sportski sadržaji za </a:t>
            </a:r>
            <a:r>
              <a:rPr lang="hr" sz="3200" b="1" dirty="0" err="1">
                <a:latin typeface="+mn-lt"/>
              </a:rPr>
              <a:t>osobe s invaliditetom</a:t>
            </a:r>
            <a:endParaRPr lang="en-GB" sz="3200" b="1" dirty="0">
              <a:latin typeface="+mn-lt"/>
            </a:endParaRPr>
          </a:p>
        </p:txBody>
      </p:sp>
    </p:spTree>
    <p:extLst>
      <p:ext uri="{BB962C8B-B14F-4D97-AF65-F5344CB8AC3E}">
        <p14:creationId xmlns:p14="http://schemas.microsoft.com/office/powerpoint/2010/main" val="267219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662545"/>
            <a:ext cx="11875324" cy="971880"/>
          </a:xfrm>
        </p:spPr>
        <p:txBody>
          <a:bodyPr>
            <a:normAutofit fontScale="90000"/>
          </a:bodyPr>
          <a:lstStyle/>
          <a:p>
            <a:r>
              <a:rPr lang="hr" sz="3600" b="1" dirty="0">
                <a:latin typeface="+mn-lt"/>
              </a:rPr>
              <a:t>8. Dobre prakse u pristupačnom turizmu na međunarodnoj razini i u državama-partnerima na projektu</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45823-2F9D-D24C-5CA2-A8A65739909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9FE8F3D-3C2B-CBAB-D855-9054891FC0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C2A09D0-C927-6B18-FDF7-3D9F6A6DC5D7}"/>
              </a:ext>
            </a:extLst>
          </p:cNvPr>
          <p:cNvSpPr>
            <a:spLocks noGrp="1"/>
          </p:cNvSpPr>
          <p:nvPr>
            <p:ph type="ctrTitle"/>
          </p:nvPr>
        </p:nvSpPr>
        <p:spPr>
          <a:xfrm>
            <a:off x="367915" y="2188867"/>
            <a:ext cx="11206083" cy="2851804"/>
          </a:xfrm>
        </p:spPr>
        <p:txBody>
          <a:bodyPr>
            <a:noAutofit/>
          </a:bodyPr>
          <a:lstStyle/>
          <a:p>
            <a:pPr algn="l">
              <a:lnSpc>
                <a:spcPts val="2700"/>
              </a:lnSpc>
            </a:pPr>
            <a:r>
              <a:rPr lang="hr" sz="2600" kern="100" dirty="0">
                <a:effectLst/>
                <a:latin typeface="Calibri" panose="020F0502020204030204" pitchFamily="34" charset="0"/>
                <a:ea typeface="Calibri" panose="020F0502020204030204" pitchFamily="34" charset="0"/>
              </a:rPr>
              <a:t>„Vrsta invaliditeta može imati specifično medicinsko ime, ali treba li to doista biti invaliditet u svakodnevnom životu često ovisi o vanjskim čimbenicima kao što su dizajn zgrada, stavovi drugih ljudi, alati koji se koriste za obavljanje zadatka. Za osobe s invaliditetom sport može biti izvor frustracije i isključenosti ili može pružiti izvanrednu priliku da zablistaju i napreduju. Zapravo, sport može biti trenutak kada ljudi koji žive u svijetu koji im obično čini život posebno teškim, odjednom otkriju da mogu postići isto što i drugi, a često i više” (Sport Safe, nd)</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C200F92-F037-BEC7-6F78-4576A0F307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585A1C6-FAE5-57A1-79F6-CBBC745091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BE818C0-3432-F382-1EE3-EAC4831E40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0FF5C05-5DE3-FFE4-0B21-BF414CA35C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7FA2C46-0B2F-F885-E866-2DF83DC2D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707BAD-FACF-49F3-1E96-D19A78F0DC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D087DEC-902D-1E8C-E0CD-AC148F095D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E2966A1-3726-654D-BD7D-4B3400458EDF}"/>
              </a:ext>
            </a:extLst>
          </p:cNvPr>
          <p:cNvSpPr txBox="1">
            <a:spLocks/>
          </p:cNvSpPr>
          <p:nvPr/>
        </p:nvSpPr>
        <p:spPr>
          <a:xfrm>
            <a:off x="201881" y="1274760"/>
            <a:ext cx="11815948" cy="79847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 sportski sadržaji za </a:t>
            </a:r>
            <a:r>
              <a:rPr lang="hr" sz="3600" b="1" dirty="0" err="1">
                <a:latin typeface="+mn-lt"/>
              </a:rPr>
              <a:t>osobe s invaliditetom</a:t>
            </a:r>
            <a:endParaRPr lang="en-GB" sz="3600" b="1" dirty="0">
              <a:latin typeface="+mn-lt"/>
            </a:endParaRPr>
          </a:p>
        </p:txBody>
      </p:sp>
    </p:spTree>
    <p:extLst>
      <p:ext uri="{BB962C8B-B14F-4D97-AF65-F5344CB8AC3E}">
        <p14:creationId xmlns:p14="http://schemas.microsoft.com/office/powerpoint/2010/main" val="287947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77A3B-06F7-D80E-E868-F222A51E7BD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7FFC2B5-EF03-EDED-F157-73767A534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24A876-C2F7-56C1-2CAD-0338B22089B1}"/>
              </a:ext>
            </a:extLst>
          </p:cNvPr>
          <p:cNvSpPr>
            <a:spLocks noGrp="1"/>
          </p:cNvSpPr>
          <p:nvPr>
            <p:ph type="ctrTitle"/>
          </p:nvPr>
        </p:nvSpPr>
        <p:spPr>
          <a:xfrm>
            <a:off x="149437" y="1736708"/>
            <a:ext cx="11863449" cy="1413443"/>
          </a:xfrm>
        </p:spPr>
        <p:txBody>
          <a:bodyPr>
            <a:noAutofit/>
          </a:bodyPr>
          <a:lstStyle/>
          <a:p>
            <a:pPr algn="l">
              <a:lnSpc>
                <a:spcPts val="2600"/>
              </a:lnSpc>
            </a:pPr>
            <a:r>
              <a:rPr lang="hr" sz="2400" kern="100" dirty="0">
                <a:effectLst/>
                <a:latin typeface="Calibri" panose="020F0502020204030204" pitchFamily="34" charset="0"/>
                <a:ea typeface="Calibri" panose="020F0502020204030204" pitchFamily="34" charset="0"/>
              </a:rPr>
              <a:t>Razne organizacije pomažu s idejama o tome kako se sportska ponuda može prilagoditi tako da ima koristi od uključivanja svih. Get Out Get Active (GOGA) je program koji podržava osobe s invaliditetom i osobe bez invaliditeta da zajedno uživaju u aktivnosti. Predlažu da se prije pridruživanja klubu ili mjestu provjeri (Sport Safe, nd):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F83C569-4702-73E3-3AE7-C59B9CFF35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B7E5D88-F0FE-F99A-03CC-6C1C1B42BA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05ECADE-F9C6-72FE-EC38-325E2DE5A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4DABC0F-4A4B-B623-D467-253B297F10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E25850-795F-85E4-FF32-C609CC28C2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A52BDD2-DC74-C615-FE08-C8099FC647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A96F923-BCD1-C660-D8AB-13B2E28D58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FF15BEF-0BD1-D5D8-1241-7AE58BFCFEBB}"/>
              </a:ext>
            </a:extLst>
          </p:cNvPr>
          <p:cNvSpPr txBox="1">
            <a:spLocks/>
          </p:cNvSpPr>
          <p:nvPr/>
        </p:nvSpPr>
        <p:spPr>
          <a:xfrm>
            <a:off x="179114" y="965946"/>
            <a:ext cx="12012886" cy="79847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 sportski sadržaji za </a:t>
            </a:r>
            <a:r>
              <a:rPr lang="hr" sz="3600" b="1" dirty="0" err="1">
                <a:latin typeface="+mn-lt"/>
              </a:rPr>
              <a:t>osobe s invaliditetom</a:t>
            </a:r>
            <a:endParaRPr lang="en-GB" sz="3600" b="1" dirty="0">
              <a:latin typeface="+mn-lt"/>
            </a:endParaRPr>
          </a:p>
        </p:txBody>
      </p:sp>
      <p:sp>
        <p:nvSpPr>
          <p:cNvPr id="14" name="Szövegdoboz 13">
            <a:extLst>
              <a:ext uri="{FF2B5EF4-FFF2-40B4-BE49-F238E27FC236}">
                <a16:creationId xmlns:a16="http://schemas.microsoft.com/office/drawing/2014/main" id="{557DEDD7-784D-65B4-5EBD-34BAF52CEC31}"/>
              </a:ext>
            </a:extLst>
          </p:cNvPr>
          <p:cNvSpPr txBox="1"/>
          <p:nvPr/>
        </p:nvSpPr>
        <p:spPr>
          <a:xfrm>
            <a:off x="149437" y="3114132"/>
            <a:ext cx="5610518" cy="2161297"/>
          </a:xfrm>
          <a:prstGeom prst="rect">
            <a:avLst/>
          </a:prstGeom>
          <a:noFill/>
        </p:spPr>
        <p:txBody>
          <a:bodyPr wrap="square">
            <a:spAutoFit/>
          </a:bodyPr>
          <a:lstStyle/>
          <a:p>
            <a:pPr marL="342900" lvl="0" indent="-342900">
              <a:lnSpc>
                <a:spcPts val="2000"/>
              </a:lnSpc>
              <a:buFont typeface="Symbol" panose="05050102010706020507" pitchFamily="18" charset="2"/>
              <a:buChar char=""/>
            </a:pPr>
            <a:r>
              <a:rPr lang="hr-HR" sz="2400" kern="100" dirty="0">
                <a:effectLst/>
                <a:latin typeface="Calibri" panose="020F0502020204030204" pitchFamily="34" charset="0"/>
                <a:ea typeface="Calibri" panose="020F0502020204030204" pitchFamily="34" charset="0"/>
                <a:cs typeface="Calibri" panose="020F0502020204030204" pitchFamily="34" charset="0"/>
              </a:rPr>
              <a:t>j</a:t>
            </a:r>
            <a:r>
              <a:rPr lang="hr" sz="2400" kern="100" dirty="0">
                <a:effectLst/>
                <a:latin typeface="Calibri" panose="020F0502020204030204" pitchFamily="34" charset="0"/>
                <a:ea typeface="Calibri" panose="020F0502020204030204" pitchFamily="34" charset="0"/>
                <a:cs typeface="Calibri" panose="020F0502020204030204" pitchFamily="34" charset="0"/>
              </a:rPr>
              <a:t>esu li programi namijenjeni samo osobama s invaliditetom ili su mješovite;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hr" sz="2400" kern="100" dirty="0">
                <a:effectLst/>
                <a:latin typeface="Calibri" panose="020F0502020204030204" pitchFamily="34" charset="0"/>
                <a:ea typeface="Calibri" panose="020F0502020204030204" pitchFamily="34" charset="0"/>
                <a:cs typeface="Calibri" panose="020F0502020204030204" pitchFamily="34" charset="0"/>
              </a:rPr>
              <a:t>koja oprema i pribor su potrebni i može li ih se unajmiti;</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hr" sz="2400" kern="100" dirty="0">
                <a:effectLst/>
                <a:latin typeface="Calibri" panose="020F0502020204030204" pitchFamily="34" charset="0"/>
                <a:ea typeface="Calibri" panose="020F0502020204030204" pitchFamily="34" charset="0"/>
                <a:cs typeface="Calibri" panose="020F0502020204030204" pitchFamily="34" charset="0"/>
              </a:rPr>
              <a:t>koliko je mjesto pristupačno;</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000"/>
              </a:lnSpc>
              <a:buFont typeface="Symbol" panose="05050102010706020507" pitchFamily="18" charset="2"/>
              <a:buChar char=""/>
            </a:pPr>
            <a:r>
              <a:rPr lang="hr" sz="2400" kern="100" dirty="0">
                <a:effectLst/>
                <a:latin typeface="Calibri" panose="020F0502020204030204" pitchFamily="34" charset="0"/>
                <a:ea typeface="Calibri" panose="020F0502020204030204" pitchFamily="34" charset="0"/>
                <a:cs typeface="Calibri" panose="020F0502020204030204" pitchFamily="34" charset="0"/>
              </a:rPr>
              <a:t>mogu li zadovoljiti sve potrebe i razumne prilagodbe;</a:t>
            </a:r>
          </a:p>
          <a:p>
            <a:pPr marL="342900" lvl="0" indent="-342900">
              <a:lnSpc>
                <a:spcPts val="2000"/>
              </a:lnSpc>
              <a:buFont typeface="Symbol" panose="05050102010706020507" pitchFamily="18" charset="2"/>
              <a:buChar char=""/>
            </a:pPr>
            <a:r>
              <a:rPr lang="hr" sz="2400" kern="100" dirty="0">
                <a:effectLst/>
                <a:latin typeface="Calibri" panose="020F0502020204030204" pitchFamily="34" charset="0"/>
                <a:ea typeface="Calibri" panose="020F0502020204030204" pitchFamily="34" charset="0"/>
              </a:rPr>
              <a:t>koji su sadržaji u blizini;</a:t>
            </a:r>
            <a:endParaRPr lang="en-GB" sz="2400" dirty="0"/>
          </a:p>
        </p:txBody>
      </p:sp>
      <p:sp>
        <p:nvSpPr>
          <p:cNvPr id="16" name="Szövegdoboz 15">
            <a:extLst>
              <a:ext uri="{FF2B5EF4-FFF2-40B4-BE49-F238E27FC236}">
                <a16:creationId xmlns:a16="http://schemas.microsoft.com/office/drawing/2014/main" id="{D4F02324-7004-26C4-A14C-8563FF72C932}"/>
              </a:ext>
            </a:extLst>
          </p:cNvPr>
          <p:cNvSpPr txBox="1"/>
          <p:nvPr/>
        </p:nvSpPr>
        <p:spPr>
          <a:xfrm>
            <a:off x="5629051" y="3122441"/>
            <a:ext cx="6534668" cy="2161297"/>
          </a:xfrm>
          <a:prstGeom prst="rect">
            <a:avLst/>
          </a:prstGeom>
          <a:noFill/>
        </p:spPr>
        <p:txBody>
          <a:bodyPr wrap="square">
            <a:spAutoFit/>
          </a:bodyPr>
          <a:lstStyle/>
          <a:p>
            <a:pPr marL="342900" indent="-342900">
              <a:lnSpc>
                <a:spcPts val="2000"/>
              </a:lnSpc>
              <a:buFont typeface="Symbol" panose="05050102010706020507" pitchFamily="18" charset="2"/>
              <a:buChar char=""/>
            </a:pPr>
            <a:r>
              <a:rPr lang="hr-HR" sz="2400" kern="100" dirty="0">
                <a:latin typeface="Calibri" panose="020F0502020204030204" pitchFamily="34" charset="0"/>
                <a:cs typeface="Calibri" panose="020F0502020204030204" pitchFamily="34" charset="0"/>
              </a:rPr>
              <a:t>o</a:t>
            </a:r>
            <a:r>
              <a:rPr lang="hr" sz="2400" kern="100" dirty="0">
                <a:latin typeface="Calibri" panose="020F0502020204030204" pitchFamily="34" charset="0"/>
                <a:cs typeface="Calibri" panose="020F0502020204030204" pitchFamily="34" charset="0"/>
              </a:rPr>
              <a:t>država li se program na otvorenom;</a:t>
            </a:r>
          </a:p>
          <a:p>
            <a:pPr marL="342900" indent="-342900">
              <a:lnSpc>
                <a:spcPts val="2000"/>
              </a:lnSpc>
              <a:buFont typeface="Symbol" panose="05050102010706020507" pitchFamily="18" charset="2"/>
              <a:buChar char=""/>
            </a:pPr>
            <a:r>
              <a:rPr lang="hr" sz="2400" kern="100" dirty="0">
                <a:latin typeface="Calibri" panose="020F0502020204030204" pitchFamily="34" charset="0"/>
                <a:cs typeface="Calibri" panose="020F0502020204030204" pitchFamily="34" charset="0"/>
              </a:rPr>
              <a:t>koje su politike na snazi, na primjer zaštita ili jednakost i raznolikost;</a:t>
            </a:r>
          </a:p>
          <a:p>
            <a:pPr marL="342900" indent="-342900">
              <a:lnSpc>
                <a:spcPts val="2000"/>
              </a:lnSpc>
              <a:buFont typeface="Symbol" panose="05050102010706020507" pitchFamily="18" charset="2"/>
              <a:buChar char=""/>
            </a:pPr>
            <a:r>
              <a:rPr lang="hr" sz="2400" kern="100" dirty="0">
                <a:latin typeface="Calibri" panose="020F0502020204030204" pitchFamily="34" charset="0"/>
                <a:cs typeface="Calibri" panose="020F0502020204030204" pitchFamily="34" charset="0"/>
              </a:rPr>
              <a:t>odgovara li aktivnost vašoj dobnoj skupini;</a:t>
            </a:r>
          </a:p>
          <a:p>
            <a:pPr marL="342900" indent="-342900">
              <a:lnSpc>
                <a:spcPts val="2000"/>
              </a:lnSpc>
              <a:buFont typeface="Symbol" panose="05050102010706020507" pitchFamily="18" charset="2"/>
              <a:buChar char=""/>
            </a:pPr>
            <a:r>
              <a:rPr lang="hr" sz="2400" kern="100" dirty="0">
                <a:latin typeface="Calibri" panose="020F0502020204030204" pitchFamily="34" charset="0"/>
                <a:cs typeface="Calibri" panose="020F0502020204030204" pitchFamily="34" charset="0"/>
              </a:rPr>
              <a:t>je li instruktor svjestan vašeg stanja ili je voljan učiti o tome;</a:t>
            </a:r>
          </a:p>
          <a:p>
            <a:pPr marL="342900" indent="-342900">
              <a:lnSpc>
                <a:spcPts val="2000"/>
              </a:lnSpc>
              <a:buFont typeface="Symbol" panose="05050102010706020507" pitchFamily="18" charset="2"/>
              <a:buChar char=""/>
            </a:pPr>
            <a:r>
              <a:rPr lang="hr" sz="2400" kern="100" dirty="0">
                <a:latin typeface="Calibri" panose="020F0502020204030204" pitchFamily="34" charset="0"/>
                <a:cs typeface="Calibri" panose="020F0502020204030204" pitchFamily="34" charset="0"/>
              </a:rPr>
              <a:t>je li dostupna prva pomoć ako nude besplatne probne satove</a:t>
            </a:r>
          </a:p>
        </p:txBody>
      </p:sp>
    </p:spTree>
    <p:extLst>
      <p:ext uri="{BB962C8B-B14F-4D97-AF65-F5344CB8AC3E}">
        <p14:creationId xmlns:p14="http://schemas.microsoft.com/office/powerpoint/2010/main" val="380235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D331B-16B5-8B21-5DFB-D0F3F6D3FD0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050C38-62ED-4ABE-F8FD-B82EDDD02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1CA2B84-B4CE-E835-A42D-48ECC5D46C16}"/>
              </a:ext>
            </a:extLst>
          </p:cNvPr>
          <p:cNvSpPr>
            <a:spLocks noGrp="1"/>
          </p:cNvSpPr>
          <p:nvPr>
            <p:ph type="ctrTitle"/>
          </p:nvPr>
        </p:nvSpPr>
        <p:spPr>
          <a:xfrm>
            <a:off x="318479" y="2136022"/>
            <a:ext cx="11635396" cy="3103388"/>
          </a:xfrm>
        </p:spPr>
        <p:txBody>
          <a:bodyPr>
            <a:noAutofit/>
          </a:bodyPr>
          <a:lstStyle/>
          <a:p>
            <a:pPr algn="l">
              <a:lnSpc>
                <a:spcPts val="2600"/>
              </a:lnSpc>
            </a:pPr>
            <a:r>
              <a:rPr lang="hr" sz="2600" kern="100" dirty="0">
                <a:effectLst/>
                <a:latin typeface="Calibri" panose="020F0502020204030204" pitchFamily="34" charset="0"/>
                <a:ea typeface="Calibri" panose="020F0502020204030204" pitchFamily="34" charset="0"/>
              </a:rPr>
              <a:t>Pokret za prava osoba s invaliditetom, koji sve više predvode osobe s invaliditetom, okupio se iza načela „</a:t>
            </a:r>
            <a:r>
              <a:rPr lang="hr" sz="2600" b="1" u="sng" kern="100" dirty="0">
                <a:effectLst/>
                <a:latin typeface="Calibri" panose="020F0502020204030204" pitchFamily="34" charset="0"/>
                <a:ea typeface="Calibri" panose="020F0502020204030204" pitchFamily="34" charset="0"/>
              </a:rPr>
              <a:t>Ništa o nama bez nas</a:t>
            </a:r>
            <a:r>
              <a:rPr lang="hr" sz="2600" kern="100" dirty="0">
                <a:effectLst/>
                <a:latin typeface="Calibri" panose="020F0502020204030204" pitchFamily="34" charset="0"/>
                <a:ea typeface="Calibri" panose="020F0502020204030204" pitchFamily="34" charset="0"/>
              </a:rPr>
              <a:t>”, pozivajući vlade i međunarodne organizacije da uključe osobe s invaliditetom u planiranje i donošenje odluka. Posljednjih su godina zagovornici osoba s invaliditetom promijenili ovaj slogan u „Ništa bez nas”, prepoznajući da mnogi izazovi utječu na sve nas. Društvena pravda, jednakost i inkluzija su poštapalice koje same po sebi ne čine značajnu razliku za ljude koji su povijesno marginalizirani i izolirani. Svi bi se trebali solidarizirati s osobama s invaliditetom i starijim osobama diljem svijeta jer oni traže jednaka ljudska prava</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92AE07D-E18C-CA74-5673-5784F50F01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01827E6-4AD6-E097-1018-560F34B26F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E42937E-1514-69B8-AAE0-4C5DE2AA11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98B217C-CCC5-D783-5F44-A097BA7CCC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AFDD588-A3F8-5E40-AC50-07ABE6CFB5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72EA201-C46E-7CB6-2488-C5CE579195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6A4D8FF-A9EE-E4CE-5E47-9A34456D133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37F00C5-EFB5-34F0-E8F6-8EDA01E95F35}"/>
              </a:ext>
            </a:extLst>
          </p:cNvPr>
          <p:cNvSpPr txBox="1">
            <a:spLocks/>
          </p:cNvSpPr>
          <p:nvPr/>
        </p:nvSpPr>
        <p:spPr>
          <a:xfrm>
            <a:off x="0" y="1563516"/>
            <a:ext cx="12192000"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 senzibilizacija, podizanje svijesti</a:t>
            </a:r>
          </a:p>
        </p:txBody>
      </p:sp>
    </p:spTree>
    <p:extLst>
      <p:ext uri="{BB962C8B-B14F-4D97-AF65-F5344CB8AC3E}">
        <p14:creationId xmlns:p14="http://schemas.microsoft.com/office/powerpoint/2010/main" val="170286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3C395-D175-5D24-09BC-44DA861B98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B4A614A-3AF7-5FAF-259C-906368523B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0D59AAF-542B-AE85-55CD-2702E84DD9A9}"/>
              </a:ext>
            </a:extLst>
          </p:cNvPr>
          <p:cNvSpPr>
            <a:spLocks noGrp="1"/>
          </p:cNvSpPr>
          <p:nvPr>
            <p:ph type="ctrTitle"/>
          </p:nvPr>
        </p:nvSpPr>
        <p:spPr>
          <a:xfrm>
            <a:off x="217714" y="1904708"/>
            <a:ext cx="11756571" cy="3283298"/>
          </a:xfrm>
        </p:spPr>
        <p:txBody>
          <a:bodyPr>
            <a:noAutofit/>
          </a:bodyPr>
          <a:lstStyle/>
          <a:p>
            <a:pPr algn="l">
              <a:lnSpc>
                <a:spcPts val="25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Psiholozi vjeruju da povećani kontakt između ljudi koji se razlikuju jedni od drugih može dovesti do skladnijih osjećaja i ponašanja (Dunn, 2022). Promjena mišljenja ljudi događa se pozitivno kada je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i="1" kern="100" dirty="0">
                <a:effectLst/>
                <a:latin typeface="Calibri" panose="020F0502020204030204" pitchFamily="34" charset="0"/>
                <a:ea typeface="Calibri" panose="020F0502020204030204" pitchFamily="34" charset="0"/>
                <a:cs typeface="Calibri" panose="020F0502020204030204" pitchFamily="34" charset="0"/>
              </a:rPr>
              <a:t>interakcija osobna</a:t>
            </a:r>
            <a:r>
              <a:rPr lang="hr" sz="2400" kern="100" dirty="0">
                <a:effectLst/>
                <a:latin typeface="Calibri" panose="020F0502020204030204" pitchFamily="34" charset="0"/>
                <a:ea typeface="Calibri" panose="020F0502020204030204" pitchFamily="34" charset="0"/>
                <a:cs typeface="Calibri" panose="020F0502020204030204" pitchFamily="34" charset="0"/>
              </a:rPr>
              <a:t>: kontakt je osoban, tako da osobe bez invaliditeta mogu komunicirati s osobama s invaliditetom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i="1" kern="100" dirty="0">
                <a:effectLst/>
                <a:latin typeface="Calibri" panose="020F0502020204030204" pitchFamily="34" charset="0"/>
                <a:ea typeface="Calibri" panose="020F0502020204030204" pitchFamily="34" charset="0"/>
                <a:cs typeface="Calibri" panose="020F0502020204030204" pitchFamily="34" charset="0"/>
              </a:rPr>
              <a:t>ljudi su jednaki</a:t>
            </a:r>
            <a:r>
              <a:rPr lang="hr" sz="2400" kern="100" dirty="0">
                <a:effectLst/>
                <a:latin typeface="Calibri" panose="020F0502020204030204" pitchFamily="34" charset="0"/>
                <a:ea typeface="Calibri" panose="020F0502020204030204" pitchFamily="34" charset="0"/>
                <a:cs typeface="Calibri" panose="020F0502020204030204" pitchFamily="34" charset="0"/>
              </a:rPr>
              <a:t>: ljudi iz svake grupe smatraju se jednakima u statusu ili vrijednosti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i="1" kern="100" dirty="0">
                <a:latin typeface="Calibri" panose="020F0502020204030204" pitchFamily="34" charset="0"/>
                <a:ea typeface="Calibri" panose="020F0502020204030204" pitchFamily="34" charset="0"/>
                <a:cs typeface="Calibri" panose="020F0502020204030204" pitchFamily="34" charset="0"/>
              </a:rPr>
              <a:t>postoje </a:t>
            </a:r>
            <a:r>
              <a:rPr lang="hr" sz="2400" i="1" kern="100" dirty="0">
                <a:effectLst/>
                <a:latin typeface="Calibri" panose="020F0502020204030204" pitchFamily="34" charset="0"/>
                <a:ea typeface="Calibri" panose="020F0502020204030204" pitchFamily="34" charset="0"/>
                <a:cs typeface="Calibri" panose="020F0502020204030204" pitchFamily="34" charset="0"/>
              </a:rPr>
              <a:t>društvene norme</a:t>
            </a:r>
            <a:r>
              <a:rPr lang="hr" sz="2400" kern="100" dirty="0">
                <a:effectLst/>
                <a:latin typeface="Calibri" panose="020F0502020204030204" pitchFamily="34" charset="0"/>
                <a:ea typeface="Calibri" panose="020F0502020204030204" pitchFamily="34" charset="0"/>
                <a:cs typeface="Calibri" panose="020F0502020204030204" pitchFamily="34" charset="0"/>
              </a:rPr>
              <a:t>: očekivano ponašanje u određenoj situaciji potiče kontakt između članova grupe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i="1" kern="100" dirty="0">
                <a:effectLst/>
                <a:latin typeface="Calibri" panose="020F0502020204030204" pitchFamily="34" charset="0"/>
                <a:ea typeface="Calibri" panose="020F0502020204030204" pitchFamily="34" charset="0"/>
              </a:rPr>
              <a:t>odvijaju se kooperativne aktivnosti</a:t>
            </a:r>
            <a:r>
              <a:rPr lang="hr" sz="2400" i="1" kern="100" dirty="0">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rPr>
              <a:t>pojedinci iz svake grupe rade zajedno na projektu kako bi postigli zajedničke, specifične ciljeve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7DCAA11-3B11-4DFA-D5F8-808EFE41C8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DC8ED34-A7A5-5AFD-5970-424A1944A2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304BD7-F766-18B0-EA3D-CA4A24E6BD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D7DC25D-C4A0-365C-573F-AF70CB205B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324B358-B6A9-1618-B8AF-162C3B6B6B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B708DE-29E2-C884-DA0C-56013FE27A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C51CFE5-3EE4-6731-7945-E54BAF3A85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B2D403D-8B83-EF44-BF9C-E14365C31440}"/>
              </a:ext>
            </a:extLst>
          </p:cNvPr>
          <p:cNvSpPr txBox="1">
            <a:spLocks/>
          </p:cNvSpPr>
          <p:nvPr/>
        </p:nvSpPr>
        <p:spPr>
          <a:xfrm>
            <a:off x="47500" y="985057"/>
            <a:ext cx="12096997" cy="79847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 senzibilizacija, podizanje svijesti</a:t>
            </a:r>
          </a:p>
        </p:txBody>
      </p:sp>
    </p:spTree>
    <p:extLst>
      <p:ext uri="{BB962C8B-B14F-4D97-AF65-F5344CB8AC3E}">
        <p14:creationId xmlns:p14="http://schemas.microsoft.com/office/powerpoint/2010/main" val="368501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0AD00-E11E-D7D7-7501-8B411B4B70F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071161-5C23-F23D-501E-1941675921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C960604-3512-7999-3486-23EBD1C30A92}"/>
              </a:ext>
            </a:extLst>
          </p:cNvPr>
          <p:cNvSpPr>
            <a:spLocks noGrp="1"/>
          </p:cNvSpPr>
          <p:nvPr>
            <p:ph type="ctrTitle"/>
          </p:nvPr>
        </p:nvSpPr>
        <p:spPr>
          <a:xfrm>
            <a:off x="32083" y="1813563"/>
            <a:ext cx="7452082" cy="2671125"/>
          </a:xfrm>
        </p:spPr>
        <p:txBody>
          <a:bodyPr>
            <a:noAutofit/>
          </a:bodyPr>
          <a:lstStyle/>
          <a:p>
            <a:pPr algn="l">
              <a:lnSpc>
                <a:spcPts val="2500"/>
              </a:lnSpc>
            </a:pPr>
            <a:r>
              <a:rPr lang="hr" sz="2400" kern="100" dirty="0">
                <a:effectLst/>
                <a:latin typeface="Calibri" panose="020F0502020204030204" pitchFamily="34" charset="0"/>
                <a:ea typeface="Calibri" panose="020F0502020204030204" pitchFamily="34" charset="0"/>
              </a:rPr>
              <a:t>Potencijalno bi se zapošljavanje osoba s invaliditetom moglo koristiti kao strategija za povećanje prihoda ako su kupci voljni platiti više za ovaj oblik prakse društveno odgovornog poslovanja. Poduzeća bi mogla koristiti zapošljavanje osoba s invaliditetom kao strategiju za izgradnju robne marke. Mnogi bi korisnici mogli biti spremniji posjetiti hotele koji zapošljavaju osobe s invaliditetom od onih koji ih nemaju (Köseoglu i sur., 2021)</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692841C-62C3-6DBC-8936-45AE908F7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A7BC452-7A94-4ADE-2424-96A94730AB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D4E0F6E-4395-35D9-5968-40084D6D1D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D3EC4BD-AECB-8527-3F89-B760CF07E7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FDE3D49-A4E8-454B-F4A6-C58267D6A5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B7F34CC-A303-7EFC-A008-E70225F11D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14DCE26-C2A6-C431-C4C8-AF9C4EBF2B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1A57634-F269-DF0B-F7C5-D13C6273F272}"/>
              </a:ext>
            </a:extLst>
          </p:cNvPr>
          <p:cNvSpPr txBox="1">
            <a:spLocks/>
          </p:cNvSpPr>
          <p:nvPr/>
        </p:nvSpPr>
        <p:spPr>
          <a:xfrm>
            <a:off x="79649" y="1116946"/>
            <a:ext cx="12112351" cy="92369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600" b="1" dirty="0">
                <a:latin typeface="+mn-lt"/>
              </a:rPr>
              <a:t>Dobre prakse u pristupačnom turizmu – zapošljavanje osoba s invaliditetom u turizmu</a:t>
            </a:r>
          </a:p>
        </p:txBody>
      </p:sp>
      <p:pic>
        <p:nvPicPr>
          <p:cNvPr id="14" name="Kép 13" descr="A képen ruházat, személy, mosoly, Emberi arc látható&#10;&#10;Automatikusan generált leírás">
            <a:extLst>
              <a:ext uri="{FF2B5EF4-FFF2-40B4-BE49-F238E27FC236}">
                <a16:creationId xmlns:a16="http://schemas.microsoft.com/office/drawing/2014/main" id="{143D5F2C-B6D7-01BD-8D0A-FD68323A5F1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84165" y="1973290"/>
            <a:ext cx="4505583" cy="2873189"/>
          </a:xfrm>
          <a:prstGeom prst="rect">
            <a:avLst/>
          </a:prstGeom>
        </p:spPr>
      </p:pic>
      <p:sp>
        <p:nvSpPr>
          <p:cNvPr id="16" name="Szövegdoboz 15">
            <a:extLst>
              <a:ext uri="{FF2B5EF4-FFF2-40B4-BE49-F238E27FC236}">
                <a16:creationId xmlns:a16="http://schemas.microsoft.com/office/drawing/2014/main" id="{C3ADB54E-4A89-0E96-EAF3-B1932DF13BE3}"/>
              </a:ext>
            </a:extLst>
          </p:cNvPr>
          <p:cNvSpPr txBox="1"/>
          <p:nvPr/>
        </p:nvSpPr>
        <p:spPr>
          <a:xfrm>
            <a:off x="4800904" y="4834401"/>
            <a:ext cx="7274459" cy="430887"/>
          </a:xfrm>
          <a:prstGeom prst="rect">
            <a:avLst/>
          </a:prstGeom>
          <a:noFill/>
        </p:spPr>
        <p:txBody>
          <a:bodyPr wrap="square">
            <a:spAutoFit/>
          </a:bodyPr>
          <a:lstStyle/>
          <a:p>
            <a:pPr algn="r"/>
            <a:r>
              <a:rPr lang="hr" sz="2200" dirty="0">
                <a:effectLst/>
              </a:rPr>
              <a:t>Posebno osposobljeni „Sretni ljudi” u hotelima Lemon Tree</a:t>
            </a:r>
          </a:p>
        </p:txBody>
      </p:sp>
      <p:sp>
        <p:nvSpPr>
          <p:cNvPr id="17" name="Szövegdoboz 16">
            <a:extLst>
              <a:ext uri="{FF2B5EF4-FFF2-40B4-BE49-F238E27FC236}">
                <a16:creationId xmlns:a16="http://schemas.microsoft.com/office/drawing/2014/main" id="{05B70B70-B396-9EF4-CCBE-8F45AB1B45DC}"/>
              </a:ext>
            </a:extLst>
          </p:cNvPr>
          <p:cNvSpPr txBox="1"/>
          <p:nvPr/>
        </p:nvSpPr>
        <p:spPr>
          <a:xfrm>
            <a:off x="0" y="4654635"/>
            <a:ext cx="4633919" cy="584775"/>
          </a:xfrm>
          <a:prstGeom prst="rect">
            <a:avLst/>
          </a:prstGeom>
          <a:noFill/>
        </p:spPr>
        <p:txBody>
          <a:bodyPr wrap="square">
            <a:spAutoFit/>
          </a:bodyPr>
          <a:lstStyle/>
          <a:p>
            <a:r>
              <a:rPr lang="hr" sz="1600" dirty="0">
                <a:effectLst/>
              </a:rPr>
              <a:t>Više na: https://www.hrkatha.com/practice/the-specially-abled-happy-people-at-lemon-tree-hotels/</a:t>
            </a:r>
          </a:p>
        </p:txBody>
      </p:sp>
    </p:spTree>
    <p:extLst>
      <p:ext uri="{BB962C8B-B14F-4D97-AF65-F5344CB8AC3E}">
        <p14:creationId xmlns:p14="http://schemas.microsoft.com/office/powerpoint/2010/main" val="149511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0AED-F95A-F615-0E15-D4AE7BB57C0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AE915D-64B5-82EF-F81F-FD3AD30268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8F90B6E-87DC-65C1-46FA-6138BA8FF654}"/>
              </a:ext>
            </a:extLst>
          </p:cNvPr>
          <p:cNvSpPr>
            <a:spLocks noGrp="1"/>
          </p:cNvSpPr>
          <p:nvPr>
            <p:ph type="ctrTitle"/>
          </p:nvPr>
        </p:nvSpPr>
        <p:spPr>
          <a:xfrm>
            <a:off x="190500" y="2363626"/>
            <a:ext cx="11646383" cy="2841274"/>
          </a:xfrm>
        </p:spPr>
        <p:txBody>
          <a:bodyPr>
            <a:noAutofit/>
          </a:bodyPr>
          <a:lstStyle/>
          <a:p>
            <a:pPr algn="l">
              <a:lnSpc>
                <a:spcPts val="29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U malim i srednjim poduzećima razina obuke o pristupačnosti često je vrlo niska u odnosu na prioritete poduzeća u obuci i vještinama: npr. istraživanje turističkih poduzeća koje je proveo VisitEngland 2009. godine otkrilo je da je 21% poduzeća koja trenutno ne nude obuku o svjesnosti o invaliditetu za svoje osoblje izjavilo da ih „ništa” ne bi potaknulo da ponude ovu obuku</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Slično tome, Forum dionika pristupačnog turizma u Ujedinjenom Kraljevstvu postavio je pitanje poduzećima o vjerojatnosti pohađanja obuke tijekom sljedećih 12 mjeseci. 69% ispitanika odgovorilo je da je to vrlo ili prilično malo vjerojatno (Elevator project, 2018)</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C3E2E94-9C8C-6E8D-C2F7-3D95DE41D9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011038-8820-12AC-3D1D-D1ACF5EB3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7F0C719-7512-609C-6EE0-1390476DF8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C08FA09-708E-928C-4A2F-478CAF54A6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690C7DB-1636-D11B-1B4D-AE1896FA28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D287DE6-070F-B1B2-1C83-2CB3088487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F42889E-FF5A-55EA-2736-6756E02D11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03E59DE-80EE-A95D-9449-17DBAFE1FFC3}"/>
              </a:ext>
            </a:extLst>
          </p:cNvPr>
          <p:cNvSpPr txBox="1">
            <a:spLocks/>
          </p:cNvSpPr>
          <p:nvPr/>
        </p:nvSpPr>
        <p:spPr>
          <a:xfrm>
            <a:off x="1" y="921836"/>
            <a:ext cx="1210095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 obrazovanje i obuka</a:t>
            </a:r>
          </a:p>
        </p:txBody>
      </p:sp>
    </p:spTree>
    <p:extLst>
      <p:ext uri="{BB962C8B-B14F-4D97-AF65-F5344CB8AC3E}">
        <p14:creationId xmlns:p14="http://schemas.microsoft.com/office/powerpoint/2010/main" val="404811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1FD5-2397-B191-A001-FA12F50DD4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4EEFE94-757D-6931-F043-CCA4D8D2A3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12482E4-5B97-18FA-EE36-9E5EED3C5E08}"/>
              </a:ext>
            </a:extLst>
          </p:cNvPr>
          <p:cNvSpPr>
            <a:spLocks noGrp="1"/>
          </p:cNvSpPr>
          <p:nvPr>
            <p:ph type="ctrTitle"/>
          </p:nvPr>
        </p:nvSpPr>
        <p:spPr>
          <a:xfrm>
            <a:off x="297008" y="1868110"/>
            <a:ext cx="11506940" cy="3343087"/>
          </a:xfrm>
        </p:spPr>
        <p:txBody>
          <a:bodyPr>
            <a:noAutofit/>
          </a:bodyPr>
          <a:lstStyle/>
          <a:p>
            <a:pPr lvl="0" algn="l">
              <a:lnSpc>
                <a:spcPts val="2600"/>
              </a:lnSpc>
            </a:pPr>
            <a:r>
              <a:rPr lang="hr" sz="2600" kern="100" dirty="0">
                <a:effectLst/>
                <a:latin typeface="+mn-lt"/>
                <a:ea typeface="Calibri" panose="020F0502020204030204" pitchFamily="34" charset="0"/>
              </a:rPr>
              <a:t>Ciljevi kojima bi predloženi i razvijeni program obuke trebao težiti: </a:t>
            </a:r>
            <a:br>
              <a:rPr lang="en-GB" sz="2600" kern="100" dirty="0">
                <a:effectLst/>
                <a:latin typeface="+mn-lt"/>
                <a:ea typeface="Calibri" panose="020F0502020204030204" pitchFamily="34" charset="0"/>
              </a:rPr>
            </a:br>
            <a:r>
              <a:rPr lang="hr" sz="2600" kern="100" dirty="0">
                <a:effectLst/>
                <a:latin typeface="+mn-lt"/>
                <a:ea typeface="Calibri" panose="020F0502020204030204" pitchFamily="34" charset="0"/>
                <a:cs typeface="Arial" panose="020B0604020202020204" pitchFamily="34" charset="0"/>
              </a:rPr>
              <a:t>● </a:t>
            </a:r>
            <a:r>
              <a:rPr lang="hr" sz="2600" kern="100" dirty="0">
                <a:effectLst/>
                <a:latin typeface="+mn-lt"/>
                <a:ea typeface="Calibri" panose="020F0502020204030204" pitchFamily="34" charset="0"/>
                <a:cs typeface="Calibri" panose="020F0502020204030204" pitchFamily="34" charset="0"/>
              </a:rPr>
              <a:t>pružiti znanje osoblju koje radi u sustavu turizma kako bi uzeli u obzir probleme pristupačnosti prilikom obnove, izgradnje i projektiranja turističkih aktivnosti, proizvoda i usluga </a:t>
            </a:r>
            <a:br>
              <a:rPr lang="en-GB" sz="2600" kern="100" dirty="0">
                <a:effectLst/>
                <a:latin typeface="+mn-lt"/>
                <a:ea typeface="Calibri" panose="020F0502020204030204" pitchFamily="34" charset="0"/>
                <a:cs typeface="Arial" panose="020B0604020202020204" pitchFamily="34" charset="0"/>
              </a:rPr>
            </a:br>
            <a:r>
              <a:rPr lang="hr" sz="2600" kern="100" dirty="0">
                <a:effectLst/>
                <a:latin typeface="+mn-lt"/>
                <a:ea typeface="Calibri" panose="020F0502020204030204" pitchFamily="34" charset="0"/>
                <a:cs typeface="Arial" panose="020B0604020202020204" pitchFamily="34" charset="0"/>
              </a:rPr>
              <a:t>● </a:t>
            </a:r>
            <a:r>
              <a:rPr lang="hr" sz="2600" kern="100" dirty="0">
                <a:latin typeface="+mn-lt"/>
                <a:ea typeface="Calibri" panose="020F0502020204030204" pitchFamily="34" charset="0"/>
                <a:cs typeface="Calibri" panose="020F0502020204030204" pitchFamily="34" charset="0"/>
              </a:rPr>
              <a:t>p</a:t>
            </a:r>
            <a:r>
              <a:rPr lang="hr" sz="2600" kern="100" dirty="0">
                <a:effectLst/>
                <a:latin typeface="+mn-lt"/>
                <a:ea typeface="Calibri" panose="020F0502020204030204" pitchFamily="34" charset="0"/>
                <a:cs typeface="Calibri" panose="020F0502020204030204" pitchFamily="34" charset="0"/>
              </a:rPr>
              <a:t>ružiti znanje o brizi za klijente s posebnim zahtjevima osoblju koje je zaposleno u sustavu turizma</a:t>
            </a:r>
            <a:br>
              <a:rPr lang="en-GB" sz="2600" kern="100" dirty="0">
                <a:effectLst/>
                <a:latin typeface="+mn-lt"/>
                <a:ea typeface="Calibri" panose="020F0502020204030204" pitchFamily="34" charset="0"/>
                <a:cs typeface="Arial" panose="020B0604020202020204" pitchFamily="34" charset="0"/>
              </a:rPr>
            </a:br>
            <a:r>
              <a:rPr lang="hr" sz="2600" kern="100" dirty="0">
                <a:effectLst/>
                <a:latin typeface="+mn-lt"/>
                <a:ea typeface="Calibri" panose="020F0502020204030204" pitchFamily="34" charset="0"/>
                <a:cs typeface="Arial" panose="020B0604020202020204" pitchFamily="34" charset="0"/>
              </a:rPr>
              <a:t>● </a:t>
            </a:r>
            <a:r>
              <a:rPr lang="hr" sz="2600" kern="100" dirty="0">
                <a:effectLst/>
                <a:latin typeface="+mn-lt"/>
                <a:ea typeface="Calibri" panose="020F0502020204030204" pitchFamily="34" charset="0"/>
                <a:cs typeface="Calibri" panose="020F0502020204030204" pitchFamily="34" charset="0"/>
              </a:rPr>
              <a:t>identificirati glavne prepreke pristupačnosti turističkih destinacija i objekata i pružiti alternative za poboljšanje </a:t>
            </a:r>
            <a:br>
              <a:rPr lang="en-GB" sz="2600" kern="100" dirty="0">
                <a:effectLst/>
                <a:latin typeface="+mn-lt"/>
                <a:ea typeface="Calibri" panose="020F0502020204030204" pitchFamily="34" charset="0"/>
                <a:cs typeface="Arial" panose="020B0604020202020204" pitchFamily="34" charset="0"/>
              </a:rPr>
            </a:br>
            <a:r>
              <a:rPr lang="hr" sz="2600" kern="100" dirty="0">
                <a:effectLst/>
                <a:latin typeface="+mn-lt"/>
                <a:ea typeface="Calibri" panose="020F0502020204030204" pitchFamily="34" charset="0"/>
                <a:cs typeface="Arial" panose="020B0604020202020204" pitchFamily="34" charset="0"/>
              </a:rPr>
              <a:t>● </a:t>
            </a:r>
            <a:r>
              <a:rPr lang="hr" sz="2600" kern="100" dirty="0">
                <a:latin typeface="+mn-lt"/>
                <a:ea typeface="Calibri" panose="020F0502020204030204" pitchFamily="34" charset="0"/>
                <a:cs typeface="Calibri" panose="020F0502020204030204" pitchFamily="34" charset="0"/>
              </a:rPr>
              <a:t>u</a:t>
            </a:r>
            <a:r>
              <a:rPr lang="hr" sz="2600" kern="100" dirty="0">
                <a:effectLst/>
                <a:latin typeface="+mn-lt"/>
                <a:ea typeface="Calibri" panose="020F0502020204030204" pitchFamily="34" charset="0"/>
                <a:cs typeface="Calibri" panose="020F0502020204030204" pitchFamily="34" charset="0"/>
              </a:rPr>
              <a:t>poznati ih s korištenjem tehničkih pomagala </a:t>
            </a:r>
            <a:br>
              <a:rPr lang="en-GB" sz="2600" kern="100" dirty="0">
                <a:effectLst/>
                <a:latin typeface="+mn-lt"/>
                <a:ea typeface="Calibri" panose="020F0502020204030204" pitchFamily="34" charset="0"/>
                <a:cs typeface="Arial" panose="020B0604020202020204" pitchFamily="34" charset="0"/>
              </a:rPr>
            </a:br>
            <a:r>
              <a:rPr lang="hr" sz="2600" kern="100" dirty="0">
                <a:effectLst/>
                <a:latin typeface="+mn-lt"/>
                <a:ea typeface="Calibri" panose="020F0502020204030204" pitchFamily="34" charset="0"/>
                <a:cs typeface="Arial" panose="020B0604020202020204" pitchFamily="34" charset="0"/>
              </a:rPr>
              <a:t>● </a:t>
            </a:r>
            <a:r>
              <a:rPr lang="hr" sz="2600" kern="100" dirty="0">
                <a:latin typeface="+mn-lt"/>
                <a:ea typeface="Calibri" panose="020F0502020204030204" pitchFamily="34" charset="0"/>
                <a:cs typeface="Calibri" panose="020F0502020204030204" pitchFamily="34" charset="0"/>
              </a:rPr>
              <a:t>d</a:t>
            </a:r>
            <a:r>
              <a:rPr lang="hr" sz="2600" kern="100" dirty="0">
                <a:effectLst/>
                <a:latin typeface="+mn-lt"/>
                <a:ea typeface="Calibri" panose="020F0502020204030204" pitchFamily="34" charset="0"/>
                <a:cs typeface="Calibri" panose="020F0502020204030204" pitchFamily="34" charset="0"/>
              </a:rPr>
              <a:t>iseminirati postojeće zakonske odredbe</a:t>
            </a:r>
            <a:endParaRPr lang="en-GB" sz="2600" kern="100" dirty="0">
              <a:effectLst/>
              <a:latin typeface="+mn-lt"/>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043A63F8-1009-379D-D7B5-26D0D92FA9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46F22B-51B4-DD55-797D-53366E820D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8483C7E-04B6-5E0B-2A30-1877601B4A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A71376-E9B2-2889-704F-8946D66D8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732A3EB-8033-2F31-9439-6DA680B33C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C3D9EDE-633F-894C-FC7E-55340B19DD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1ED0F7-5C01-0B5C-C205-14E12964D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A6B0402-9A3C-ED5D-18C0-86297F183436}"/>
              </a:ext>
            </a:extLst>
          </p:cNvPr>
          <p:cNvSpPr txBox="1">
            <a:spLocks/>
          </p:cNvSpPr>
          <p:nvPr/>
        </p:nvSpPr>
        <p:spPr>
          <a:xfrm>
            <a:off x="113015" y="1031603"/>
            <a:ext cx="11870447"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 obrazovanje i obuka</a:t>
            </a:r>
          </a:p>
        </p:txBody>
      </p:sp>
    </p:spTree>
    <p:extLst>
      <p:ext uri="{BB962C8B-B14F-4D97-AF65-F5344CB8AC3E}">
        <p14:creationId xmlns:p14="http://schemas.microsoft.com/office/powerpoint/2010/main" val="39328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49E1-604B-02F2-56C5-22A19A33FCF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F3B9843-C4DE-6652-2E64-575335D32D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605885E-0C3F-F9BE-1E00-995A864B8B6A}"/>
              </a:ext>
            </a:extLst>
          </p:cNvPr>
          <p:cNvSpPr>
            <a:spLocks noGrp="1"/>
          </p:cNvSpPr>
          <p:nvPr>
            <p:ph type="ctrTitle"/>
          </p:nvPr>
        </p:nvSpPr>
        <p:spPr>
          <a:xfrm>
            <a:off x="315995" y="2073232"/>
            <a:ext cx="11468968" cy="3102751"/>
          </a:xfrm>
        </p:spPr>
        <p:txBody>
          <a:bodyPr>
            <a:noAutofit/>
          </a:bodyPr>
          <a:lstStyle/>
          <a:p>
            <a:pPr algn="l">
              <a:lnSpc>
                <a:spcPts val="2600"/>
              </a:lnSpc>
            </a:pPr>
            <a:r>
              <a:rPr lang="hr" sz="2600" kern="100" dirty="0">
                <a:latin typeface="Calibri" panose="020F0502020204030204" pitchFamily="34" charset="0"/>
                <a:ea typeface="Calibri" panose="020F0502020204030204" pitchFamily="34" charset="0"/>
                <a:cs typeface="Calibri" panose="020F0502020204030204" pitchFamily="34" charset="0"/>
              </a:rPr>
              <a:t>Turistički vodiči igraju važnu ulogu </a:t>
            </a:r>
            <a:r>
              <a:rPr lang="hr" sz="2600" kern="100" dirty="0">
                <a:effectLst/>
                <a:latin typeface="Calibri" panose="020F0502020204030204" pitchFamily="34" charset="0"/>
                <a:ea typeface="Calibri" panose="020F0502020204030204" pitchFamily="34" charset="0"/>
                <a:cs typeface="Calibri" panose="020F0502020204030204" pitchFamily="34" charset="0"/>
              </a:rPr>
              <a:t>u povećanju pristupačnosti i inkluzivnosti turizma, budući da su predstavnici gradova, regija i država u području za koje su kvalificirani te imaju značajan utjecaj na cjelokupni uspjeh putovanja i zadovoljstvo posjetitelja. Inkluzivno turističko vođenje također je način da se održi i unaprijedi kvaliteta usluge vođenja koja je ozbiljno ugrožena deregulacijom profesionalnog vođenja na europskoj razini. Iz tih razloga važno je izraditi priručnik za edukativne svrhe namijenjen turističkim vodičima, koji će im omogućiti stjecanje znanja o specifičnim vještinama potrebnim za komunikaciju s ovim segmentom turista (Elevator projekt, 2018)</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EAAD666-CD13-8755-6D03-204627BF2A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7005FC8-A7BF-35AA-E496-7BD2ED197B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A839FC7-0A74-B344-27A4-6F01496BE1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74706E-172B-EF11-3F70-3EBDBAF9A8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69F8AF7-9C59-9FC8-6C19-D1696DBCE6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975034-E5F7-5477-4898-E3799E9CD0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A5CA03A-5BA4-E8A8-878B-D1E16DE3B4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FF3DD0D-9B4C-B666-46C4-78036EFC87EC}"/>
              </a:ext>
            </a:extLst>
          </p:cNvPr>
          <p:cNvSpPr txBox="1">
            <a:spLocks/>
          </p:cNvSpPr>
          <p:nvPr/>
        </p:nvSpPr>
        <p:spPr>
          <a:xfrm>
            <a:off x="1" y="1274760"/>
            <a:ext cx="12100956"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 obrazovanje i obuka</a:t>
            </a:r>
          </a:p>
        </p:txBody>
      </p:sp>
    </p:spTree>
    <p:extLst>
      <p:ext uri="{BB962C8B-B14F-4D97-AF65-F5344CB8AC3E}">
        <p14:creationId xmlns:p14="http://schemas.microsoft.com/office/powerpoint/2010/main" val="764686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5207-108F-DC19-EB47-6C94F6BA98C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1DBC910-B229-C519-4152-265E0C9A0A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A68058-8ECC-4C66-C84F-165BE809A4C7}"/>
              </a:ext>
            </a:extLst>
          </p:cNvPr>
          <p:cNvSpPr>
            <a:spLocks noGrp="1"/>
          </p:cNvSpPr>
          <p:nvPr>
            <p:ph type="ctrTitle"/>
          </p:nvPr>
        </p:nvSpPr>
        <p:spPr>
          <a:xfrm>
            <a:off x="91043" y="1862690"/>
            <a:ext cx="12009914" cy="3376720"/>
          </a:xfrm>
        </p:spPr>
        <p:txBody>
          <a:bodyPr>
            <a:noAutofit/>
          </a:bodyPr>
          <a:lstStyle/>
          <a:p>
            <a:pPr lvl="0" algn="l">
              <a:lnSpc>
                <a:spcPts val="2500"/>
              </a:lnSpc>
            </a:pP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cs typeface="Calibri" panose="020F0502020204030204" pitchFamily="34" charset="0"/>
              </a:rPr>
              <a:t>zajedničko stvaranje vještina i znanja (sadržaja) koje uključuju osobe s invaliditetom;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cs typeface="Calibri" panose="020F0502020204030204" pitchFamily="34" charset="0"/>
              </a:rPr>
              <a:t>koncepti obrazovnog planiranja prilagođenog osobama s invaliditetom</a:t>
            </a:r>
            <a:r>
              <a:rPr lang="hr" sz="2400" kern="100" dirty="0">
                <a:latin typeface="Calibri" panose="020F0502020204030204" pitchFamily="34" charset="0"/>
                <a:ea typeface="Calibri" panose="020F0502020204030204" pitchFamily="34" charset="0"/>
                <a:cs typeface="Calibri" panose="020F0502020204030204" pitchFamily="34" charset="0"/>
              </a:rPr>
              <a:t>;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cs typeface="Calibri" panose="020F0502020204030204" pitchFamily="34" charset="0"/>
              </a:rPr>
              <a:t>pravni okvirni uvjeti prilagođeni osobama s invaliditetom;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cs typeface="Calibri" panose="020F0502020204030204" pitchFamily="34" charset="0"/>
              </a:rPr>
              <a:t>marketing i komunikacija pružatelja obrazovanja koji promiču inkluziju osoba s invaliditetom, koristeći pristupačan jezik i medije;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cs typeface="Calibri" panose="020F0502020204030204" pitchFamily="34" charset="0"/>
              </a:rPr>
              <a:t>umrežavanje i suradnički odnosi između obrazovnog sektora i sektora osoba s invaliditetom;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cs typeface="Calibri" panose="020F0502020204030204" pitchFamily="34" charset="0"/>
              </a:rPr>
              <a:t>ulaganje u stalna istraživanja kako bi se razumjele potrebe </a:t>
            </a:r>
            <a:r>
              <a:rPr lang="hr" sz="2400" kern="100" dirty="0" err="1">
                <a:effectLst/>
                <a:latin typeface="Calibri" panose="020F0502020204030204" pitchFamily="34" charset="0"/>
                <a:ea typeface="Calibri" panose="020F0502020204030204" pitchFamily="34" charset="0"/>
                <a:cs typeface="Calibri" panose="020F0502020204030204" pitchFamily="34" charset="0"/>
              </a:rPr>
              <a:t>osoba s invaliditetom </a:t>
            </a:r>
            <a:r>
              <a:rPr lang="hr" sz="2400" kern="100" dirty="0">
                <a:effectLst/>
                <a:latin typeface="Calibri" panose="020F0502020204030204" pitchFamily="34" charset="0"/>
                <a:ea typeface="Calibri" panose="020F0502020204030204" pitchFamily="34" charset="0"/>
                <a:cs typeface="Calibri" panose="020F0502020204030204" pitchFamily="34" charset="0"/>
              </a:rPr>
              <a:t>u turizmu; i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cs typeface="Calibri" panose="020F0502020204030204" pitchFamily="34" charset="0"/>
              </a:rPr>
              <a:t>metode poučavanja i učenja prilagođene osobama s invaliditetom, procesi i postupci u okruženju turističkog obrazovanja</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ED9D3AD-B497-7878-4176-F766FA5FE4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65DDBC0-AEA8-84DE-D96F-8BA15E564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CFA0898-EB3D-6D1A-FFDB-8CC8B35E5A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C78BD9-7452-0CEA-42C4-24556FF406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AAA5EAE-B43B-9C48-1B1A-269D32D846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548089-B3B3-AC13-89C4-FD76E49797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3E047D-9B00-3CB6-C41D-6A1174D713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5335F5C-460D-49B4-8843-9AAC82643641}"/>
              </a:ext>
            </a:extLst>
          </p:cNvPr>
          <p:cNvSpPr txBox="1">
            <a:spLocks/>
          </p:cNvSpPr>
          <p:nvPr/>
        </p:nvSpPr>
        <p:spPr>
          <a:xfrm>
            <a:off x="1" y="1348720"/>
            <a:ext cx="12100956" cy="79847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 interaktivni čimbenici uspjeha koji unaprjeđuju obrazovanje o pristupačnom turizmu</a:t>
            </a:r>
          </a:p>
        </p:txBody>
      </p:sp>
    </p:spTree>
    <p:extLst>
      <p:ext uri="{BB962C8B-B14F-4D97-AF65-F5344CB8AC3E}">
        <p14:creationId xmlns:p14="http://schemas.microsoft.com/office/powerpoint/2010/main" val="1285884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C2D3D-3E01-CB4B-1EC8-A399595319B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E9A8F7D-C91C-37C4-18FA-D8947BD983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A44F391-3762-A434-94FD-EC8B60A4D470}"/>
              </a:ext>
            </a:extLst>
          </p:cNvPr>
          <p:cNvSpPr>
            <a:spLocks noGrp="1"/>
          </p:cNvSpPr>
          <p:nvPr>
            <p:ph type="ctrTitle"/>
          </p:nvPr>
        </p:nvSpPr>
        <p:spPr>
          <a:xfrm>
            <a:off x="118753" y="2206867"/>
            <a:ext cx="9073459" cy="2851795"/>
          </a:xfrm>
        </p:spPr>
        <p:txBody>
          <a:bodyPr>
            <a:noAutofit/>
          </a:bodyPr>
          <a:lstStyle/>
          <a:p>
            <a:pPr algn="l"/>
            <a:r>
              <a:rPr lang="hr" sz="2400" dirty="0">
                <a:effectLst/>
                <a:latin typeface="+mn-lt"/>
                <a:ea typeface="Calibri" panose="020F0502020204030204" pitchFamily="34" charset="0"/>
              </a:rPr>
              <a:t>Jedan od najpristupačnijih arheoloških muzeja u Hrvatskoj</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Ulaz u dvorište i unutrašnjost muzeja je bez prepreka, bez uzdignuća, pragova i drugih prepreka. Hodnici su prostrani, a prostorna komunikacija logična i kontinuirana</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Cjelokupni postav dostupan je svim posjetiteljima, jer na svaku etažu vodi dizalo odgovarajućih dimenzija. Prostrani pristupačni toalet </a:t>
            </a:r>
            <a:br>
              <a:rPr lang="en-GB" sz="2400" dirty="0">
                <a:effectLst/>
                <a:latin typeface="+mn-lt"/>
                <a:ea typeface="Calibri" panose="020F0502020204030204" pitchFamily="34" charset="0"/>
              </a:rPr>
            </a:br>
            <a:r>
              <a:rPr lang="hr" sz="2400" dirty="0">
                <a:latin typeface="+mn-lt"/>
                <a:ea typeface="Calibri" panose="020F0502020204030204" pitchFamily="34" charset="0"/>
              </a:rPr>
              <a:t>Sadržaj dostupan </a:t>
            </a:r>
            <a:r>
              <a:rPr lang="hr" sz="2400" dirty="0">
                <a:effectLst/>
                <a:latin typeface="+mn-lt"/>
                <a:ea typeface="Calibri" panose="020F0502020204030204" pitchFamily="34" charset="0"/>
              </a:rPr>
              <a:t>osobama s oštećenjima vida i sluha tek treba razraditi</a:t>
            </a:r>
            <a:endParaRPr lang="en-GB" sz="2400" dirty="0">
              <a:latin typeface="+mn-lt"/>
            </a:endParaRPr>
          </a:p>
        </p:txBody>
      </p:sp>
      <p:pic>
        <p:nvPicPr>
          <p:cNvPr id="5" name="Kép 4">
            <a:extLst>
              <a:ext uri="{FF2B5EF4-FFF2-40B4-BE49-F238E27FC236}">
                <a16:creationId xmlns:a16="http://schemas.microsoft.com/office/drawing/2014/main" id="{235CB501-1D86-4EF3-7F51-79AEE0D2D8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C0FE277-8877-B508-FCA2-C77C931B83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B270FA3-F947-D861-81BD-C3707020CF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374F4-1ACF-004F-EED2-198EB77300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5F59948-C246-A6A4-4E5F-454A154405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358CB2B-74A4-DBBC-3B78-6AB1FA29C2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E77F18-E7C2-8560-4FBB-E0BC3F46847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1" name="Slika 3" descr="Atrij Arheološkog muzeja Osijek">
            <a:extLst>
              <a:ext uri="{FF2B5EF4-FFF2-40B4-BE49-F238E27FC236}">
                <a16:creationId xmlns:a16="http://schemas.microsoft.com/office/drawing/2014/main" id="{01693E77-3D2A-F105-0489-E3A5E68687A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721780" y="1703608"/>
            <a:ext cx="2355780" cy="3536043"/>
          </a:xfrm>
          <a:prstGeom prst="rect">
            <a:avLst/>
          </a:prstGeom>
          <a:noFill/>
          <a:ln>
            <a:noFill/>
          </a:ln>
        </p:spPr>
      </p:pic>
      <p:sp>
        <p:nvSpPr>
          <p:cNvPr id="14" name="Cím 1">
            <a:extLst>
              <a:ext uri="{FF2B5EF4-FFF2-40B4-BE49-F238E27FC236}">
                <a16:creationId xmlns:a16="http://schemas.microsoft.com/office/drawing/2014/main" id="{14032735-CC60-90B2-3AE9-84ACAD2BE3E2}"/>
              </a:ext>
            </a:extLst>
          </p:cNvPr>
          <p:cNvSpPr txBox="1">
            <a:spLocks/>
          </p:cNvSpPr>
          <p:nvPr/>
        </p:nvSpPr>
        <p:spPr>
          <a:xfrm>
            <a:off x="0" y="1200350"/>
            <a:ext cx="11928405"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Hrvatska: Arheološki muzej Osijek</a:t>
            </a:r>
          </a:p>
        </p:txBody>
      </p:sp>
    </p:spTree>
    <p:extLst>
      <p:ext uri="{BB962C8B-B14F-4D97-AF65-F5344CB8AC3E}">
        <p14:creationId xmlns:p14="http://schemas.microsoft.com/office/powerpoint/2010/main" val="98241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464518" y="2167672"/>
            <a:ext cx="3976853" cy="2856800"/>
          </a:xfrm>
        </p:spPr>
        <p:txBody>
          <a:bodyPr>
            <a:normAutofit/>
          </a:bodyPr>
          <a:lstStyle/>
          <a:p>
            <a:pPr algn="l"/>
            <a:r>
              <a:rPr lang="hr" sz="2400" dirty="0">
                <a:latin typeface="+mn-lt"/>
              </a:rPr>
              <a:t>Za neke međunarodne organizacije koje se bave promicanjem pitanja osoba s invaliditetom, pogledajte prezentaciju 7 ovog tečaja pod nazivom “Organizacije koje podupiru putovanja za osobe s invaliditetom”</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4518" y="1645177"/>
            <a:ext cx="11258073" cy="64766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na međunarodnoj razini</a:t>
            </a:r>
            <a:endParaRPr lang="en-GB" dirty="0">
              <a:latin typeface="+mn-lt"/>
            </a:endParaRPr>
          </a:p>
        </p:txBody>
      </p:sp>
      <p:pic>
        <p:nvPicPr>
          <p:cNvPr id="11" name="Kép 10" descr="A képen szöveg, Betűtípus, embléma, Grafika látható&#10;&#10;Automatikusan generált leírás">
            <a:extLst>
              <a:ext uri="{FF2B5EF4-FFF2-40B4-BE49-F238E27FC236}">
                <a16:creationId xmlns:a16="http://schemas.microsoft.com/office/drawing/2014/main" id="{2BA66C92-04B5-4B81-EDED-650A587A2720}"/>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713383" y="2808858"/>
            <a:ext cx="4245598" cy="1687008"/>
          </a:xfrm>
          <a:prstGeom prst="rect">
            <a:avLst/>
          </a:prstGeom>
          <a:noFill/>
          <a:ln>
            <a:noFill/>
          </a:ln>
        </p:spPr>
      </p:pic>
      <p:pic>
        <p:nvPicPr>
          <p:cNvPr id="15" name="Kép 14" descr="A képen szöveg, Grafika, Grafikus tervezés, poszter látható&#10;&#10;Automatikusan generált leírás">
            <a:extLst>
              <a:ext uri="{FF2B5EF4-FFF2-40B4-BE49-F238E27FC236}">
                <a16:creationId xmlns:a16="http://schemas.microsoft.com/office/drawing/2014/main" id="{1AB3D266-E8D0-E025-1F48-F7FFF165B6C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230994" y="2167672"/>
            <a:ext cx="2857500" cy="2676525"/>
          </a:xfrm>
          <a:prstGeom prst="rect">
            <a:avLst/>
          </a:prstGeom>
        </p:spPr>
      </p:pic>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0E0E-CB4C-C307-137D-24D742C53CA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FB05786-8F96-1617-E657-253AFED0C5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C6C36BA-48CA-FE62-B21C-759BA889FA04}"/>
              </a:ext>
            </a:extLst>
          </p:cNvPr>
          <p:cNvSpPr>
            <a:spLocks noGrp="1"/>
          </p:cNvSpPr>
          <p:nvPr>
            <p:ph type="ctrTitle"/>
          </p:nvPr>
        </p:nvSpPr>
        <p:spPr>
          <a:xfrm>
            <a:off x="114796" y="2146202"/>
            <a:ext cx="8091053" cy="2912460"/>
          </a:xfrm>
        </p:spPr>
        <p:txBody>
          <a:bodyPr>
            <a:noAutofit/>
          </a:bodyPr>
          <a:lstStyle/>
          <a:p>
            <a:pPr algn="l">
              <a:lnSpc>
                <a:spcPts val="2500"/>
              </a:lnSpc>
            </a:pPr>
            <a:r>
              <a:rPr lang="hr" sz="2400" dirty="0">
                <a:effectLst/>
                <a:latin typeface="+mn-lt"/>
                <a:ea typeface="Calibri" panose="020F0502020204030204" pitchFamily="34" charset="0"/>
              </a:rPr>
              <a:t>Suvremeni sakralni objekt s pristupačnim sadržajima </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Mali popločani trg ispred crkve: potpuno ravan, s klupama, kao i površinama različitih tekstura koje vode do crkve i služe kao taktilni pokazatelji za slabovidne osobe </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Na trgu dva pristupačna vidikovca do kojih posjetitelji u invalidskih kolicima mogu doći uz malu pomoć</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Pristupačan toalet (u izgradnji) </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U blizini popločana staza do Kalvarije s otprilike istim nagibom kao i vidikovac crkve, tako da svi,</a:t>
            </a:r>
            <a:r>
              <a:rPr lang="hr" sz="2400" dirty="0">
                <a:latin typeface="+mn-lt"/>
                <a:ea typeface="Calibri" panose="020F0502020204030204" pitchFamily="34" charset="0"/>
              </a:rPr>
              <a:t> uz pomoć, </a:t>
            </a:r>
            <a:r>
              <a:rPr lang="hr" sz="2400" dirty="0">
                <a:effectLst/>
                <a:latin typeface="+mn-lt"/>
                <a:ea typeface="Calibri" panose="020F0502020204030204" pitchFamily="34" charset="0"/>
              </a:rPr>
              <a:t>mogu doći do vrha</a:t>
            </a:r>
            <a:endParaRPr lang="en-GB" sz="2400" dirty="0">
              <a:latin typeface="+mn-lt"/>
            </a:endParaRPr>
          </a:p>
        </p:txBody>
      </p:sp>
      <p:pic>
        <p:nvPicPr>
          <p:cNvPr id="5" name="Kép 4">
            <a:extLst>
              <a:ext uri="{FF2B5EF4-FFF2-40B4-BE49-F238E27FC236}">
                <a16:creationId xmlns:a16="http://schemas.microsoft.com/office/drawing/2014/main" id="{B935B373-618E-D3EA-F8ED-5C96B8EDD0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06786F2-EBCF-5A0B-4F6F-0CD621E1A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4305E68-2AB5-B7E5-07A0-C56279E77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8EB085-BE26-5178-2E48-6B7EF00E6E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5C1E43E-B8B8-E932-1336-2D2BC977B8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D9E506-2B21-0EDD-40DF-A4E8284122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BD59FF-90C2-A417-987F-D3BEADE729A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CC0FDF9-1962-BCFC-B599-123796969819}"/>
              </a:ext>
            </a:extLst>
          </p:cNvPr>
          <p:cNvSpPr txBox="1">
            <a:spLocks/>
          </p:cNvSpPr>
          <p:nvPr/>
        </p:nvSpPr>
        <p:spPr>
          <a:xfrm>
            <a:off x="118753" y="1131381"/>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Hrvatska: Svetište Gospe od </a:t>
            </a:r>
            <a:r>
              <a:rPr lang="hr" sz="3600" b="1" dirty="0" err="1">
                <a:latin typeface="+mn-lt"/>
              </a:rPr>
              <a:t>Aljmaša</a:t>
            </a:r>
            <a:endParaRPr lang="en-GB" sz="3600" b="1" dirty="0">
              <a:latin typeface="+mn-lt"/>
            </a:endParaRPr>
          </a:p>
        </p:txBody>
      </p:sp>
      <p:pic>
        <p:nvPicPr>
          <p:cNvPr id="11" name="Slika 4">
            <a:extLst>
              <a:ext uri="{FF2B5EF4-FFF2-40B4-BE49-F238E27FC236}">
                <a16:creationId xmlns:a16="http://schemas.microsoft.com/office/drawing/2014/main" id="{E46FF0C2-51AB-F1F9-D897-6349B255C8DD}"/>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83071" y="2602267"/>
            <a:ext cx="3894133" cy="2190686"/>
          </a:xfrm>
          <a:prstGeom prst="rect">
            <a:avLst/>
          </a:prstGeom>
          <a:noFill/>
          <a:ln>
            <a:noFill/>
          </a:ln>
        </p:spPr>
      </p:pic>
    </p:spTree>
    <p:extLst>
      <p:ext uri="{BB962C8B-B14F-4D97-AF65-F5344CB8AC3E}">
        <p14:creationId xmlns:p14="http://schemas.microsoft.com/office/powerpoint/2010/main" val="211283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E67E-3F6C-FFEC-68BD-E2E3F86C962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4C927D0-E55A-23C1-4AED-2F3619F5B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882DEC4-52F2-8858-3ECC-141ECF90086D}"/>
              </a:ext>
            </a:extLst>
          </p:cNvPr>
          <p:cNvSpPr>
            <a:spLocks noGrp="1"/>
          </p:cNvSpPr>
          <p:nvPr>
            <p:ph type="ctrTitle"/>
          </p:nvPr>
        </p:nvSpPr>
        <p:spPr>
          <a:xfrm>
            <a:off x="306778" y="2008315"/>
            <a:ext cx="11578442" cy="3245560"/>
          </a:xfrm>
        </p:spPr>
        <p:txBody>
          <a:bodyPr>
            <a:noAutofit/>
          </a:bodyPr>
          <a:lstStyle/>
          <a:p>
            <a:pPr algn="l">
              <a:lnSpc>
                <a:spcPts val="2200"/>
              </a:lnSpc>
            </a:pPr>
            <a:r>
              <a:rPr lang="hr" sz="2400" dirty="0">
                <a:effectLst/>
                <a:latin typeface="+mn-lt"/>
                <a:ea typeface="Calibri" panose="020F0502020204030204" pitchFamily="34" charset="0"/>
              </a:rPr>
              <a:t>Udruga turističkih vodiča grada Pule i Udruga slijepih Istarske županije pokrenuli su </a:t>
            </a:r>
            <a:r>
              <a:rPr lang="hr" sz="2400" dirty="0">
                <a:latin typeface="+mn-lt"/>
                <a:ea typeface="Calibri" panose="020F0502020204030204" pitchFamily="34" charset="0"/>
              </a:rPr>
              <a:t>projekt “</a:t>
            </a:r>
            <a:r>
              <a:rPr lang="hr" sz="2400" dirty="0">
                <a:effectLst/>
                <a:latin typeface="+mn-lt"/>
                <a:ea typeface="Calibri" panose="020F0502020204030204" pitchFamily="34" charset="0"/>
              </a:rPr>
              <a:t>Boje inkluzivnog turizma” </a:t>
            </a:r>
            <a:br>
              <a:rPr lang="en-GB" sz="2400" dirty="0">
                <a:effectLst/>
                <a:latin typeface="+mn-lt"/>
                <a:ea typeface="Calibri" panose="020F0502020204030204" pitchFamily="34" charset="0"/>
              </a:rPr>
            </a:br>
            <a:r>
              <a:rPr lang="hr" sz="2400" dirty="0">
                <a:latin typeface="+mn-lt"/>
                <a:ea typeface="Calibri" panose="020F0502020204030204" pitchFamily="34" charset="0"/>
              </a:rPr>
              <a:t>Prvo poduzeće turističkih vodiča </a:t>
            </a:r>
            <a:r>
              <a:rPr lang="hr" sz="2400" dirty="0">
                <a:effectLst/>
                <a:latin typeface="+mn-lt"/>
                <a:ea typeface="Calibri" panose="020F0502020204030204" pitchFamily="34" charset="0"/>
              </a:rPr>
              <a:t>u Hrvatskoj čiji su članovi stručno osposobljeni: svijet oko sebe prezentiraju na najprikladniji način za slijepe i slabovidne </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GPS tehnologija i glasovni softver ugrađen u mobitele, s najvažnijim znamenitostima Pule i Premanture. Izrađena govorna turistička karta Istre sa 134 turistička lokaliteta; dostupno putem glasovnog računala </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Suradnjom Udruge turističkih vodiča Pula, Udruge slijepih Istarske županije i Stanice gorskih vodiča Istre, turistički vodiči i planinari moći će primijeniti stečena znanja i vještine u vođenju i planinarenju sa slijepim osobama u daljnjem radu sa </a:t>
            </a:r>
            <a:r>
              <a:rPr lang="hr" sz="2400" dirty="0">
                <a:latin typeface="+mn-lt"/>
              </a:rPr>
              <a:t>skupinama osoba s invaliditetom</a:t>
            </a:r>
          </a:p>
        </p:txBody>
      </p:sp>
      <p:pic>
        <p:nvPicPr>
          <p:cNvPr id="5" name="Kép 4">
            <a:extLst>
              <a:ext uri="{FF2B5EF4-FFF2-40B4-BE49-F238E27FC236}">
                <a16:creationId xmlns:a16="http://schemas.microsoft.com/office/drawing/2014/main" id="{BF459E5F-46A8-97F0-4C6A-AE872D98CA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8517CA8-F498-2CC9-5680-90AF7BAFB6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29EEEDE-F17C-EBFA-7C77-9F3FA9652C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4C9C15-F91D-CD09-DF7E-7E54FEF84A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BE197C9-0CF6-A31F-D60E-7536C8FE22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A1FC93-BDC1-0F8E-8B4B-8E37DF15B0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68B973E-A559-F119-D925-C43EAE8924B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B3A1652-088D-5A84-80B0-E117F78C4DE8}"/>
              </a:ext>
            </a:extLst>
          </p:cNvPr>
          <p:cNvSpPr txBox="1">
            <a:spLocks/>
          </p:cNvSpPr>
          <p:nvPr/>
        </p:nvSpPr>
        <p:spPr>
          <a:xfrm>
            <a:off x="116773" y="1131994"/>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Hrvatska: Turistički vodiči u Puli</a:t>
            </a:r>
          </a:p>
        </p:txBody>
      </p:sp>
    </p:spTree>
    <p:extLst>
      <p:ext uri="{BB962C8B-B14F-4D97-AF65-F5344CB8AC3E}">
        <p14:creationId xmlns:p14="http://schemas.microsoft.com/office/powerpoint/2010/main" val="335137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ED15-725C-265E-9E67-A6E97B904F1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4D37D4E-AF04-BDE2-4207-9365950AF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3C72B61-BE34-12A5-33FF-FC1CABCEE2EA}"/>
              </a:ext>
            </a:extLst>
          </p:cNvPr>
          <p:cNvSpPr>
            <a:spLocks noGrp="1"/>
          </p:cNvSpPr>
          <p:nvPr>
            <p:ph type="ctrTitle"/>
          </p:nvPr>
        </p:nvSpPr>
        <p:spPr>
          <a:xfrm>
            <a:off x="118753" y="2315194"/>
            <a:ext cx="7800647" cy="2860789"/>
          </a:xfrm>
        </p:spPr>
        <p:txBody>
          <a:bodyPr>
            <a:noAutofit/>
          </a:bodyPr>
          <a:lstStyle/>
          <a:p>
            <a:pPr algn="l"/>
            <a:r>
              <a:rPr lang="hr" sz="2200" dirty="0">
                <a:effectLst/>
                <a:latin typeface="+mn-lt"/>
                <a:ea typeface="Calibri" panose="020F0502020204030204" pitchFamily="34" charset="0"/>
              </a:rPr>
              <a:t>Priručnik objavljen 2020. godine, financiran od strane Ministarstva turizma i sporta </a:t>
            </a:r>
            <a:r>
              <a:rPr lang="hr" sz="2200" dirty="0">
                <a:latin typeface="+mn-lt"/>
              </a:rPr>
              <a:t>(kreatori: Projekt Srednje škole – Centar za odgoj i obrazovanje Zagreb u partnerstvu s Centrom za odgoj i obrazovanje “Vinko Bek”, Centrom za odgoj i obrazovanje “Slava Raškaj”, Zagreb i Elektrotehničkom školom, Zagreb) </a:t>
            </a:r>
            <a:br>
              <a:rPr lang="en-GB" sz="2200" dirty="0">
                <a:latin typeface="+mn-lt"/>
              </a:rPr>
            </a:br>
            <a:r>
              <a:rPr lang="hr" sz="2200" dirty="0">
                <a:effectLst/>
                <a:latin typeface="+mn-lt"/>
                <a:ea typeface="Calibri" panose="020F0502020204030204" pitchFamily="34" charset="0"/>
              </a:rPr>
              <a:t>Vrlo jasne upute kako poslužiti goste s različitim vrstama invaliditeta. Uključeni su i video primjeri – postupci podrške za goste s oštećenjem sluha, s intelektualnim poteškoćama, s poremećajima iz spektra autizma i s tjelesnim invaliditetom</a:t>
            </a:r>
            <a:endParaRPr lang="en-GB" sz="2200" dirty="0">
              <a:latin typeface="+mn-lt"/>
            </a:endParaRPr>
          </a:p>
        </p:txBody>
      </p:sp>
      <p:pic>
        <p:nvPicPr>
          <p:cNvPr id="5" name="Kép 4">
            <a:extLst>
              <a:ext uri="{FF2B5EF4-FFF2-40B4-BE49-F238E27FC236}">
                <a16:creationId xmlns:a16="http://schemas.microsoft.com/office/drawing/2014/main" id="{7DBCA786-0BC6-C217-1B7D-0CA1AE4C6F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6357C39-AF97-B1C9-ED4F-03110000AF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944225-10E1-AA8E-1EDD-61D68FD3F0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F18D068-7C6C-1C02-53CC-DA024A5912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7256110-8871-B929-C62F-734103AB56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1C18442-D90E-D83C-859C-C35E3E477A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A0E0533-AFEF-5600-EC89-3BC0E54392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39AEFE3-C473-FA85-08FC-079C487F73AA}"/>
              </a:ext>
            </a:extLst>
          </p:cNvPr>
          <p:cNvSpPr txBox="1">
            <a:spLocks/>
          </p:cNvSpPr>
          <p:nvPr/>
        </p:nvSpPr>
        <p:spPr>
          <a:xfrm>
            <a:off x="119619" y="1157172"/>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Hrvatska: Priručnik “Briga za goste s invaliditetom”</a:t>
            </a:r>
          </a:p>
        </p:txBody>
      </p:sp>
      <p:pic>
        <p:nvPicPr>
          <p:cNvPr id="11" name="Slika 1">
            <a:extLst>
              <a:ext uri="{FF2B5EF4-FFF2-40B4-BE49-F238E27FC236}">
                <a16:creationId xmlns:a16="http://schemas.microsoft.com/office/drawing/2014/main" id="{A9A54F77-351E-9BF7-944E-C8CA3121140F}"/>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19400" y="2245029"/>
            <a:ext cx="4153847" cy="2930954"/>
          </a:xfrm>
          <a:prstGeom prst="rect">
            <a:avLst/>
          </a:prstGeom>
          <a:noFill/>
          <a:ln>
            <a:noFill/>
          </a:ln>
        </p:spPr>
      </p:pic>
    </p:spTree>
    <p:extLst>
      <p:ext uri="{BB962C8B-B14F-4D97-AF65-F5344CB8AC3E}">
        <p14:creationId xmlns:p14="http://schemas.microsoft.com/office/powerpoint/2010/main" val="408556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8212-6AA1-DB7A-B336-D0E0FB52726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F69D0B2-5AEF-750E-6082-8C79CFE65C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2E91DD3-6046-1B8D-50E5-E1D91CD729FF}"/>
              </a:ext>
            </a:extLst>
          </p:cNvPr>
          <p:cNvSpPr>
            <a:spLocks noGrp="1"/>
          </p:cNvSpPr>
          <p:nvPr>
            <p:ph type="ctrTitle"/>
          </p:nvPr>
        </p:nvSpPr>
        <p:spPr>
          <a:xfrm>
            <a:off x="0" y="2196375"/>
            <a:ext cx="12192000" cy="3078938"/>
          </a:xfrm>
        </p:spPr>
        <p:txBody>
          <a:bodyPr>
            <a:noAutofit/>
          </a:bodyPr>
          <a:lstStyle/>
          <a:p>
            <a:pPr algn="l">
              <a:lnSpc>
                <a:spcPts val="2400"/>
              </a:lnSpc>
            </a:pPr>
            <a:r>
              <a:rPr lang="hr" sz="2200" dirty="0">
                <a:solidFill>
                  <a:srgbClr val="000000"/>
                </a:solidFill>
                <a:effectLst/>
                <a:latin typeface="+mn-lt"/>
                <a:ea typeface="Calibri" panose="020F0502020204030204" pitchFamily="34" charset="0"/>
              </a:rPr>
              <a:t>Pristup ulazu u posjetiteljske centre moguć automobilom; u </a:t>
            </a:r>
            <a:r>
              <a:rPr lang="hr" sz="2200" dirty="0" err="1">
                <a:solidFill>
                  <a:srgbClr val="000000"/>
                </a:solidFill>
                <a:effectLst/>
                <a:latin typeface="+mn-lt"/>
                <a:ea typeface="Calibri" panose="020F0502020204030204" pitchFamily="34" charset="0"/>
              </a:rPr>
              <a:t>Skradinu </a:t>
            </a:r>
            <a:r>
              <a:rPr lang="hr" sz="2200" dirty="0">
                <a:solidFill>
                  <a:srgbClr val="000000"/>
                </a:solidFill>
                <a:effectLst/>
                <a:latin typeface="+mn-lt"/>
                <a:ea typeface="Calibri" panose="020F0502020204030204" pitchFamily="34" charset="0"/>
              </a:rPr>
              <a:t>i </a:t>
            </a:r>
            <a:r>
              <a:rPr lang="hr" sz="2200" dirty="0" err="1">
                <a:solidFill>
                  <a:srgbClr val="000000"/>
                </a:solidFill>
                <a:effectLst/>
                <a:latin typeface="+mn-lt"/>
                <a:ea typeface="Calibri" panose="020F0502020204030204" pitchFamily="34" charset="0"/>
              </a:rPr>
              <a:t>Drnišu </a:t>
            </a:r>
            <a:r>
              <a:rPr lang="hr" sz="2200" dirty="0">
                <a:solidFill>
                  <a:srgbClr val="000000"/>
                </a:solidFill>
                <a:effectLst/>
                <a:latin typeface="+mn-lt"/>
                <a:ea typeface="Calibri" panose="020F0502020204030204" pitchFamily="34" charset="0"/>
              </a:rPr>
              <a:t>moguć je obilazak objekata na katovima dizalom; pristup Centru kretanja u </a:t>
            </a:r>
            <a:r>
              <a:rPr lang="hr" sz="2200" dirty="0" err="1">
                <a:solidFill>
                  <a:srgbClr val="000000"/>
                </a:solidFill>
                <a:effectLst/>
                <a:latin typeface="+mn-lt"/>
                <a:ea typeface="Calibri" panose="020F0502020204030204" pitchFamily="34" charset="0"/>
              </a:rPr>
              <a:t>Laškovici </a:t>
            </a:r>
            <a:r>
              <a:rPr lang="hr" sz="2200" dirty="0">
                <a:solidFill>
                  <a:srgbClr val="000000"/>
                </a:solidFill>
                <a:effectLst/>
                <a:latin typeface="+mn-lt"/>
                <a:ea typeface="Calibri" panose="020F0502020204030204" pitchFamily="34" charset="0"/>
              </a:rPr>
              <a:t>preko rampe; poseban toalet za korisnike invalidskih kolica </a:t>
            </a:r>
            <a:br>
              <a:rPr lang="en-GB" sz="2200" dirty="0">
                <a:solidFill>
                  <a:srgbClr val="000000"/>
                </a:solidFill>
                <a:effectLst/>
                <a:latin typeface="+mn-lt"/>
                <a:ea typeface="Calibri" panose="020F0502020204030204" pitchFamily="34" charset="0"/>
              </a:rPr>
            </a:br>
            <a:r>
              <a:rPr lang="hr" sz="2200" dirty="0">
                <a:solidFill>
                  <a:srgbClr val="000000"/>
                </a:solidFill>
                <a:effectLst/>
                <a:latin typeface="+mn-lt"/>
                <a:ea typeface="Calibri" panose="020F0502020204030204" pitchFamily="34" charset="0"/>
              </a:rPr>
              <a:t>Infrastruktura za posjetitelje uključuje izletničke brodove s prijelaznom rampom, autobuse s pristupnom rampom za korisnike invalidskih kolica, asfaltirani pristup objektima, asfaltirane površine na platou </a:t>
            </a:r>
            <a:br>
              <a:rPr lang="en-GB" sz="2200" dirty="0">
                <a:solidFill>
                  <a:srgbClr val="000000"/>
                </a:solidFill>
                <a:effectLst/>
                <a:latin typeface="+mn-lt"/>
                <a:ea typeface="Calibri" panose="020F0502020204030204" pitchFamily="34" charset="0"/>
              </a:rPr>
            </a:br>
            <a:r>
              <a:rPr lang="hr" sz="2200" dirty="0">
                <a:solidFill>
                  <a:srgbClr val="000000"/>
                </a:solidFill>
                <a:effectLst/>
                <a:latin typeface="+mn-lt"/>
                <a:ea typeface="Calibri" panose="020F0502020204030204" pitchFamily="34" charset="0"/>
              </a:rPr>
              <a:t>Eko-kampus Krka podržava pristupačnost, jednake mogućnosti i društvenu uključenost: pristupačne sadržaje za osobe s invaliditetom i osobe smanjene pokretljivost. Uprava Parka planira nekoliko zadataka za budućnost: potpuna elektrifikacija brodskog prijevoza, potpuno prilagođenog osobama u invalidskim kolicima; provođenje edukacije djelatnika NP za podizanje svijesti o važnosti pristupačnog turizma; te kontinuirana suradnja s udrugama radi poboljšanja sadržaja i razmjene iskustava</a:t>
            </a:r>
            <a:endParaRPr lang="en-GB" sz="2200" dirty="0">
              <a:latin typeface="+mn-lt"/>
            </a:endParaRPr>
          </a:p>
        </p:txBody>
      </p:sp>
      <p:pic>
        <p:nvPicPr>
          <p:cNvPr id="5" name="Kép 4">
            <a:extLst>
              <a:ext uri="{FF2B5EF4-FFF2-40B4-BE49-F238E27FC236}">
                <a16:creationId xmlns:a16="http://schemas.microsoft.com/office/drawing/2014/main" id="{B6FAA4F6-93A6-61BE-CE5A-09B53D37C9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08D7D01-59C5-A492-51B2-9D958A16CE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E01177-8E40-B2D9-6E3F-1DEAB03523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AF37953-97E6-A4E2-EE69-C30E5F320B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BE9A23-4805-8243-2585-238BA6D849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137B64A-2F1C-17B4-F5A4-EAACF91D21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990231B-1CEB-EF62-AD20-9006EEC069A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D7B063E-3C60-6A6E-DC9E-031EE643AC3C}"/>
              </a:ext>
            </a:extLst>
          </p:cNvPr>
          <p:cNvSpPr txBox="1">
            <a:spLocks/>
          </p:cNvSpPr>
          <p:nvPr/>
        </p:nvSpPr>
        <p:spPr>
          <a:xfrm>
            <a:off x="116774" y="1130166"/>
            <a:ext cx="11958451" cy="100651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Hrvatska: Pristupačnost invalidskim kolicima u Nacionalnom parku Krka</a:t>
            </a:r>
          </a:p>
        </p:txBody>
      </p:sp>
    </p:spTree>
    <p:extLst>
      <p:ext uri="{BB962C8B-B14F-4D97-AF65-F5344CB8AC3E}">
        <p14:creationId xmlns:p14="http://schemas.microsoft.com/office/powerpoint/2010/main" val="401118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E4DC3-1EBB-B69D-CCE4-F54DDC9ACF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784373A-3CB6-B1E5-0C9F-C3C0CC517A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16DD524-3C80-B8E8-9B43-07BB2383DD02}"/>
              </a:ext>
            </a:extLst>
          </p:cNvPr>
          <p:cNvSpPr>
            <a:spLocks noGrp="1"/>
          </p:cNvSpPr>
          <p:nvPr>
            <p:ph type="ctrTitle"/>
          </p:nvPr>
        </p:nvSpPr>
        <p:spPr>
          <a:xfrm>
            <a:off x="-697776" y="3364457"/>
            <a:ext cx="9143999" cy="1877791"/>
          </a:xfrm>
        </p:spPr>
        <p:txBody>
          <a:bodyPr>
            <a:normAutofit/>
          </a:bodyPr>
          <a:lstStyle/>
          <a:p>
            <a:pPr algn="l"/>
            <a:r>
              <a:rPr lang="hr" sz="2000" dirty="0">
                <a:latin typeface="+mn-lt"/>
              </a:rPr>
              <a:t>aa</a:t>
            </a:r>
            <a:br>
              <a:rPr lang="en-GB" dirty="0">
                <a:latin typeface="+mn-lt"/>
              </a:rPr>
            </a:br>
            <a:endParaRPr lang="en-GB" dirty="0">
              <a:latin typeface="+mn-lt"/>
            </a:endParaRPr>
          </a:p>
        </p:txBody>
      </p:sp>
      <p:pic>
        <p:nvPicPr>
          <p:cNvPr id="5" name="Kép 4">
            <a:extLst>
              <a:ext uri="{FF2B5EF4-FFF2-40B4-BE49-F238E27FC236}">
                <a16:creationId xmlns:a16="http://schemas.microsoft.com/office/drawing/2014/main" id="{8F566E58-C817-64D1-D388-567AC7C04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F4C8D37-5FF8-8938-743A-31D4CB656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11FA9D2-5419-30E5-CB76-1C80B75FC2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FAD3272-4ED9-C920-9D58-8E9AC22E15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B3DB86B-2EA7-C2C2-3965-EA45FCBE67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601851A-A717-626D-5CD1-ACE9BF01E4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0061234-7A8A-FFE5-91F0-B3648CC936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A6E7CF2-6141-0DC0-1E4B-08FD8DDCB2AD}"/>
              </a:ext>
            </a:extLst>
          </p:cNvPr>
          <p:cNvSpPr txBox="1">
            <a:spLocks/>
          </p:cNvSpPr>
          <p:nvPr/>
        </p:nvSpPr>
        <p:spPr>
          <a:xfrm>
            <a:off x="0" y="1140320"/>
            <a:ext cx="8550233" cy="138386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Hrvatska: Pristupačnost invalidskim kolicima u Nacionalnom parku Krka</a:t>
            </a:r>
            <a:endParaRPr lang="en-GB" sz="3200" dirty="0">
              <a:latin typeface="+mn-lt"/>
            </a:endParaRPr>
          </a:p>
        </p:txBody>
      </p:sp>
      <p:pic>
        <p:nvPicPr>
          <p:cNvPr id="14" name="Kép 13" descr="A képen személy, ruházat, kültéri, mosoly látható&#10;&#10;Automatikusan generált leírás">
            <a:extLst>
              <a:ext uri="{FF2B5EF4-FFF2-40B4-BE49-F238E27FC236}">
                <a16:creationId xmlns:a16="http://schemas.microsoft.com/office/drawing/2014/main" id="{C005A5FD-3841-D025-E1AC-E22E7016DBD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33923" y="947474"/>
            <a:ext cx="2876023" cy="3834697"/>
          </a:xfrm>
          <a:prstGeom prst="rect">
            <a:avLst/>
          </a:prstGeom>
        </p:spPr>
      </p:pic>
      <p:sp>
        <p:nvSpPr>
          <p:cNvPr id="16" name="Szövegdoboz 15">
            <a:extLst>
              <a:ext uri="{FF2B5EF4-FFF2-40B4-BE49-F238E27FC236}">
                <a16:creationId xmlns:a16="http://schemas.microsoft.com/office/drawing/2014/main" id="{86AA7733-11B9-7EED-3C3E-08FBBD7243EF}"/>
              </a:ext>
            </a:extLst>
          </p:cNvPr>
          <p:cNvSpPr txBox="1"/>
          <p:nvPr/>
        </p:nvSpPr>
        <p:spPr>
          <a:xfrm>
            <a:off x="5984934" y="4797052"/>
            <a:ext cx="6097978" cy="523220"/>
          </a:xfrm>
          <a:prstGeom prst="rect">
            <a:avLst/>
          </a:prstGeom>
          <a:noFill/>
        </p:spPr>
        <p:txBody>
          <a:bodyPr wrap="square">
            <a:spAutoFit/>
          </a:bodyPr>
          <a:lstStyle/>
          <a:p>
            <a:pPr algn="r"/>
            <a:r>
              <a:rPr lang="hr" sz="1400" dirty="0"/>
              <a:t>Izvor: https://wonderswithinreach.com/2023/05/unlocking-the-beauty-of-croatia-top-5-wheelchair-accessible-destinations/</a:t>
            </a:r>
          </a:p>
        </p:txBody>
      </p:sp>
      <p:pic>
        <p:nvPicPr>
          <p:cNvPr id="18" name="Kép 17" descr="A képen kültéri, fű, erdő, Nemzeti park látható&#10;&#10;Automatikusan generált leírás">
            <a:extLst>
              <a:ext uri="{FF2B5EF4-FFF2-40B4-BE49-F238E27FC236}">
                <a16:creationId xmlns:a16="http://schemas.microsoft.com/office/drawing/2014/main" id="{233CB1B5-2E18-E803-4DD5-0D07063AF1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3875" y="2488693"/>
            <a:ext cx="3621443" cy="2716083"/>
          </a:xfrm>
          <a:prstGeom prst="rect">
            <a:avLst/>
          </a:prstGeom>
        </p:spPr>
      </p:pic>
      <p:sp>
        <p:nvSpPr>
          <p:cNvPr id="20" name="Szövegdoboz 19">
            <a:extLst>
              <a:ext uri="{FF2B5EF4-FFF2-40B4-BE49-F238E27FC236}">
                <a16:creationId xmlns:a16="http://schemas.microsoft.com/office/drawing/2014/main" id="{2054ABC3-A750-ED4D-77B3-BD0AFA61262B}"/>
              </a:ext>
            </a:extLst>
          </p:cNvPr>
          <p:cNvSpPr txBox="1"/>
          <p:nvPr/>
        </p:nvSpPr>
        <p:spPr>
          <a:xfrm>
            <a:off x="3850564" y="3369682"/>
            <a:ext cx="2657114" cy="954107"/>
          </a:xfrm>
          <a:prstGeom prst="rect">
            <a:avLst/>
          </a:prstGeom>
          <a:noFill/>
        </p:spPr>
        <p:txBody>
          <a:bodyPr wrap="square">
            <a:spAutoFit/>
          </a:bodyPr>
          <a:lstStyle/>
          <a:p>
            <a:r>
              <a:rPr lang="hr" sz="1400" dirty="0"/>
              <a:t>Izvor: https://www.apieceoftravel.com/wheelchair-accessibility-at-krka-national-park/</a:t>
            </a:r>
          </a:p>
        </p:txBody>
      </p:sp>
    </p:spTree>
    <p:extLst>
      <p:ext uri="{BB962C8B-B14F-4D97-AF65-F5344CB8AC3E}">
        <p14:creationId xmlns:p14="http://schemas.microsoft.com/office/powerpoint/2010/main" val="1668651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A6E59-09C7-EFA1-63FE-0C662188687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01B19A5-E5E8-1DC8-BA84-9B5DC902C1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29270D3-7808-55B5-27A6-57651B9BD691}"/>
              </a:ext>
            </a:extLst>
          </p:cNvPr>
          <p:cNvSpPr>
            <a:spLocks noGrp="1"/>
          </p:cNvSpPr>
          <p:nvPr>
            <p:ph type="ctrTitle"/>
          </p:nvPr>
        </p:nvSpPr>
        <p:spPr>
          <a:xfrm>
            <a:off x="228600" y="2206867"/>
            <a:ext cx="11848604" cy="2928697"/>
          </a:xfrm>
        </p:spPr>
        <p:txBody>
          <a:bodyPr>
            <a:noAutofit/>
          </a:bodyPr>
          <a:lstStyle/>
          <a:p>
            <a:pPr algn="l"/>
            <a:r>
              <a:rPr lang="hr" sz="2400" dirty="0">
                <a:effectLst/>
                <a:latin typeface="+mn-lt"/>
                <a:ea typeface="Calibri" panose="020F0502020204030204" pitchFamily="34" charset="0"/>
              </a:rPr>
              <a:t>Priručnik namijenjen osobama s invaliditetom u traženju prilagođenog smještaja i turističkih atrakcija u Republici Hrvatskoj. Priručnik izradili i objavili Ministarstvo turizma i sporta i Nacionalna zaklada za razvoj civilnog društva </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Cilj: na jednom mjestu prikupiti sve dostupne informacije o smještaju i znamenitostima. Autori također preporučuju korisnicima da prije posjeta odabranim lokacijama provjere trenutno stanje pogodnosti kod osoblja objekata. Priručnik je dostupan online i prvenstveno je namijenjen pružanju točnih i ažurnih podataka </a:t>
            </a:r>
            <a:r>
              <a:rPr lang="hr" sz="2400" dirty="0">
                <a:latin typeface="+mn-lt"/>
                <a:ea typeface="Calibri" panose="020F0502020204030204" pitchFamily="34" charset="0"/>
              </a:rPr>
              <a:t>svim korisnicima </a:t>
            </a:r>
            <a:endParaRPr lang="en-GB" sz="2400" dirty="0">
              <a:latin typeface="+mn-lt"/>
            </a:endParaRPr>
          </a:p>
        </p:txBody>
      </p:sp>
      <p:pic>
        <p:nvPicPr>
          <p:cNvPr id="5" name="Kép 4">
            <a:extLst>
              <a:ext uri="{FF2B5EF4-FFF2-40B4-BE49-F238E27FC236}">
                <a16:creationId xmlns:a16="http://schemas.microsoft.com/office/drawing/2014/main" id="{25545F3D-FD6F-BDB0-2746-639DAEA23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E2E6966-C833-60C3-7A91-2435C6BF4F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65E7796-9E99-C090-AD67-F00B4B34FC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3D8FC2D-2B3F-E160-C1FE-BBA2F1ACA6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430CB65-ED3D-AE0D-1632-A08323005D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D4CA58E-0E8E-C63D-4B8F-598AF43214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56F6F59-B012-697B-C0EF-38DA17A8221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B1AA428-F5EF-E1BC-A1DF-016683215D29}"/>
              </a:ext>
            </a:extLst>
          </p:cNvPr>
          <p:cNvSpPr txBox="1">
            <a:spLocks/>
          </p:cNvSpPr>
          <p:nvPr/>
        </p:nvSpPr>
        <p:spPr>
          <a:xfrm>
            <a:off x="173676" y="1216798"/>
            <a:ext cx="11958451" cy="100651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Hrvatska: Priručnik o pristupačnom turizmu za osobe s invaliditetom</a:t>
            </a:r>
          </a:p>
        </p:txBody>
      </p:sp>
    </p:spTree>
    <p:extLst>
      <p:ext uri="{BB962C8B-B14F-4D97-AF65-F5344CB8AC3E}">
        <p14:creationId xmlns:p14="http://schemas.microsoft.com/office/powerpoint/2010/main" val="2138226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AEB84-C0AD-46A5-D936-61812857ED1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2733417-E478-E33A-3757-315EFFB87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8D6A6B-03E6-73DC-F548-46CFCA97902C}"/>
              </a:ext>
            </a:extLst>
          </p:cNvPr>
          <p:cNvSpPr>
            <a:spLocks noGrp="1"/>
          </p:cNvSpPr>
          <p:nvPr>
            <p:ph type="ctrTitle"/>
          </p:nvPr>
        </p:nvSpPr>
        <p:spPr>
          <a:xfrm>
            <a:off x="-1" y="2805202"/>
            <a:ext cx="12192000" cy="2427265"/>
          </a:xfrm>
        </p:spPr>
        <p:txBody>
          <a:bodyPr>
            <a:noAutofit/>
          </a:bodyPr>
          <a:lstStyle/>
          <a:p>
            <a:pPr algn="l">
              <a:lnSpc>
                <a:spcPts val="2900"/>
              </a:lnSpc>
            </a:pPr>
            <a:r>
              <a:rPr lang="hr" sz="2400" dirty="0">
                <a:latin typeface="+mn-lt"/>
              </a:rPr>
              <a:t>Prilikom projektiranja i izgradnje velika pažnja posvećena je prilagodbi objekata za osobe s invaliditetom, a u traženje najboljih rješenja uključile su se i udruge za osobe s invaliditetom. Pristup osobama s invaliditetom na bazen moguć iz javne garaže (osigurano 8 parkirnih mjesta) </a:t>
            </a:r>
            <a:br>
              <a:rPr lang="en-GB" sz="2400" dirty="0">
                <a:latin typeface="+mn-lt"/>
              </a:rPr>
            </a:br>
            <a:r>
              <a:rPr lang="hr" sz="2400" dirty="0">
                <a:latin typeface="+mn-lt"/>
              </a:rPr>
              <a:t>Pristup trgu ispred glavnog ulaza u bazene moguć je liftom koji ima ugrađene tipke s brojevima katova na Brailleovom pismu</a:t>
            </a:r>
            <a:br>
              <a:rPr lang="en-GB" sz="2400" dirty="0">
                <a:latin typeface="+mn-lt"/>
              </a:rPr>
            </a:br>
            <a:r>
              <a:rPr lang="hr" sz="2400" dirty="0">
                <a:latin typeface="+mn-lt"/>
              </a:rPr>
              <a:t>Rampe i podizna platforma omogućuju osobama s invaliditetom izravan pristup iz svlačionica do vanjskog kupalište i bazena za ronjenje, tako da osobe s invaliditetom ne nailaze na arhitektonske barijere u području bazena</a:t>
            </a:r>
            <a:endParaRPr lang="en-GB" sz="2400" dirty="0">
              <a:latin typeface="+mn-lt"/>
            </a:endParaRPr>
          </a:p>
        </p:txBody>
      </p:sp>
      <p:pic>
        <p:nvPicPr>
          <p:cNvPr id="5" name="Kép 4">
            <a:extLst>
              <a:ext uri="{FF2B5EF4-FFF2-40B4-BE49-F238E27FC236}">
                <a16:creationId xmlns:a16="http://schemas.microsoft.com/office/drawing/2014/main" id="{9A9650B4-5BAE-0953-3EC0-1746E08A2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A3925C-2637-C2F2-A1BE-1ED501CDA7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3E3ACFA-CB40-126C-518A-A99E9620F2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3E87231-057D-0BA1-56F2-51D34EFEBA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7B8CA87-6F13-0ECC-CAE7-9AD8043DA9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4C8F9FA-E1DE-4B70-7C41-75DC1F8438B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85CB699-E68F-82C4-BA05-ECF6D6C8DE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92C760E-6FF6-2443-97E6-F3FF046A1101}"/>
              </a:ext>
            </a:extLst>
          </p:cNvPr>
          <p:cNvSpPr txBox="1">
            <a:spLocks/>
          </p:cNvSpPr>
          <p:nvPr/>
        </p:nvSpPr>
        <p:spPr>
          <a:xfrm>
            <a:off x="116774" y="1224867"/>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Hrvatska: Bazen </a:t>
            </a:r>
            <a:r>
              <a:rPr lang="hr" sz="3200" b="1" dirty="0" err="1">
                <a:latin typeface="+mn-lt"/>
              </a:rPr>
              <a:t>Kantrida</a:t>
            </a:r>
            <a:endParaRPr lang="en-GB" sz="3200" b="1" dirty="0">
              <a:latin typeface="+mn-lt"/>
            </a:endParaRPr>
          </a:p>
        </p:txBody>
      </p:sp>
    </p:spTree>
    <p:extLst>
      <p:ext uri="{BB962C8B-B14F-4D97-AF65-F5344CB8AC3E}">
        <p14:creationId xmlns:p14="http://schemas.microsoft.com/office/powerpoint/2010/main" val="953551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1F879-4454-6D6E-69F3-D59B231A2C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2679408-2A42-D307-4198-8916003DF3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A66D988-0669-651E-3E6A-DC68D13E3D32}"/>
              </a:ext>
            </a:extLst>
          </p:cNvPr>
          <p:cNvSpPr>
            <a:spLocks noGrp="1"/>
          </p:cNvSpPr>
          <p:nvPr>
            <p:ph type="ctrTitle"/>
          </p:nvPr>
        </p:nvSpPr>
        <p:spPr>
          <a:xfrm>
            <a:off x="189128" y="2143440"/>
            <a:ext cx="11884119" cy="3032543"/>
          </a:xfrm>
        </p:spPr>
        <p:txBody>
          <a:bodyPr>
            <a:noAutofit/>
          </a:bodyPr>
          <a:lstStyle/>
          <a:p>
            <a:pPr algn="l">
              <a:lnSpc>
                <a:spcPts val="2600"/>
              </a:lnSpc>
            </a:pPr>
            <a:r>
              <a:rPr lang="hr" sz="2400" dirty="0">
                <a:effectLst/>
                <a:latin typeface="+mn-lt"/>
                <a:ea typeface="Calibri" panose="020F0502020204030204" pitchFamily="34" charset="0"/>
              </a:rPr>
              <a:t>Posebne oznake na podovima bazenskog kompleksa za lakše kretanje slijepih i slabovidnih osoba. Svi smjerovi kretanja označeni bijelim ili žutim prugama, koje se </a:t>
            </a:r>
            <a:r>
              <a:rPr lang="hr" sz="2400" dirty="0">
                <a:latin typeface="+mn-lt"/>
                <a:ea typeface="Calibri" panose="020F0502020204030204" pitchFamily="34" charset="0"/>
              </a:rPr>
              <a:t>razlikuju od okolnog poda </a:t>
            </a:r>
            <a:r>
              <a:rPr lang="hr" sz="2400" dirty="0">
                <a:effectLst/>
                <a:latin typeface="+mn-lt"/>
                <a:ea typeface="Calibri" panose="020F0502020204030204" pitchFamily="34" charset="0"/>
              </a:rPr>
              <a:t>ne samo bojom nego i svojom strukturom</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Fiksna i mobilna dizala omogućavaju osobama s invaliditetom i osobama smanjene pokretljivosti ulazak i izlazak iz bazena. Dizalo se može premjestiti iz jednog bazena u drugi. Osoblje je obučeno za rukovanje dizalom i uvijek na raspolaganju za pomoć osobama sa smanjenom pokretljivošću</a:t>
            </a:r>
            <a:br>
              <a:rPr lang="en-GB" sz="2400" dirty="0">
                <a:effectLst/>
                <a:latin typeface="+mn-lt"/>
                <a:ea typeface="Calibri" panose="020F0502020204030204" pitchFamily="34" charset="0"/>
              </a:rPr>
            </a:br>
            <a:r>
              <a:rPr lang="hr" sz="2400" dirty="0">
                <a:effectLst/>
                <a:latin typeface="+mn-lt"/>
                <a:ea typeface="Calibri" panose="020F0502020204030204" pitchFamily="34" charset="0"/>
              </a:rPr>
              <a:t>Posebno označena sjedala za korisnike invalidskih kolica na tribinama za gledatelje. Toalet prilagođen osobama s invaliditetom. Redovito se održavaju treninzi za osobe s invaliditetom</a:t>
            </a:r>
            <a:endParaRPr lang="en-GB" sz="2400" dirty="0">
              <a:latin typeface="+mn-lt"/>
            </a:endParaRPr>
          </a:p>
        </p:txBody>
      </p:sp>
      <p:pic>
        <p:nvPicPr>
          <p:cNvPr id="5" name="Kép 4">
            <a:extLst>
              <a:ext uri="{FF2B5EF4-FFF2-40B4-BE49-F238E27FC236}">
                <a16:creationId xmlns:a16="http://schemas.microsoft.com/office/drawing/2014/main" id="{18B049C3-1E44-1FE0-0D2C-187BC964E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BD78C7D-429D-93BD-D92C-639D238F3D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680A5B6-B5AD-DDD3-CFF7-6D7F98365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0A172A2-1C4C-0F22-A920-E136BE6ED8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E47AAE-1F65-1079-AD9E-ADD3B13ED0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B27A376-5E1B-FC49-91C8-E99A8C8B1D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C22BAD-F205-DAE2-7A53-A841C13C07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73F4F6E-2765-ECB3-A051-ED5694C5B0A2}"/>
              </a:ext>
            </a:extLst>
          </p:cNvPr>
          <p:cNvSpPr txBox="1">
            <a:spLocks/>
          </p:cNvSpPr>
          <p:nvPr/>
        </p:nvSpPr>
        <p:spPr>
          <a:xfrm>
            <a:off x="151961" y="1073496"/>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Hrvatska: Bazen </a:t>
            </a:r>
            <a:r>
              <a:rPr lang="hr" sz="3600" b="1" dirty="0" err="1">
                <a:latin typeface="+mn-lt"/>
              </a:rPr>
              <a:t>Kantrida</a:t>
            </a:r>
            <a:endParaRPr lang="en-GB" sz="3600" b="1" dirty="0">
              <a:latin typeface="+mn-lt"/>
            </a:endParaRPr>
          </a:p>
        </p:txBody>
      </p:sp>
    </p:spTree>
    <p:extLst>
      <p:ext uri="{BB962C8B-B14F-4D97-AF65-F5344CB8AC3E}">
        <p14:creationId xmlns:p14="http://schemas.microsoft.com/office/powerpoint/2010/main" val="1557175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EF3C-57BF-E3E8-C95B-DAC6BD4BC13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CAE9F5A-2D83-051D-E836-2A85185D3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2BFD497-AC07-3DA7-10F7-1DBA7D4C6C28}"/>
              </a:ext>
            </a:extLst>
          </p:cNvPr>
          <p:cNvSpPr>
            <a:spLocks noGrp="1"/>
          </p:cNvSpPr>
          <p:nvPr>
            <p:ph type="ctrTitle"/>
          </p:nvPr>
        </p:nvSpPr>
        <p:spPr>
          <a:xfrm>
            <a:off x="116775" y="2131594"/>
            <a:ext cx="11958450" cy="3185190"/>
          </a:xfrm>
        </p:spPr>
        <p:txBody>
          <a:bodyPr>
            <a:normAutofit fontScale="90000"/>
          </a:bodyPr>
          <a:lstStyle/>
          <a:p>
            <a:pPr algn="l">
              <a:lnSpc>
                <a:spcPts val="2400"/>
              </a:lnSpc>
            </a:pPr>
            <a:r>
              <a:rPr lang="hr"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Primjeri dobre prakse pristupačnog turizma u Poljskoj:</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HR" sz="2400" kern="100" dirty="0">
                <a:effectLst/>
                <a:latin typeface="Calibri" panose="020F0502020204030204" pitchFamily="34" charset="0"/>
                <a:ea typeface="Calibri" panose="020F0502020204030204" pitchFamily="34" charset="0"/>
                <a:cs typeface="Arial" panose="020B0604020202020204" pitchFamily="34" charset="0"/>
              </a:rPr>
              <a:t>(1) </a:t>
            </a:r>
            <a:r>
              <a:rPr lang="hr" sz="2400" dirty="0">
                <a:effectLst/>
                <a:latin typeface="Calibri" panose="020F0502020204030204" pitchFamily="34" charset="0"/>
                <a:ea typeface="Times New Roman" panose="02020603050405020304" pitchFamily="18" charset="0"/>
              </a:rPr>
              <a:t>institucionalne aktivnosti na nacionalnoj razini (Ministarstvo sporta i turizma) i regionalnoj razini (Turistička organizacija </a:t>
            </a:r>
            <a:r>
              <a:rPr lang="en-GB" sz="2400" dirty="0" err="1">
                <a:effectLst/>
                <a:latin typeface="Calibri" panose="020F0502020204030204" pitchFamily="34" charset="0"/>
                <a:ea typeface="Times New Roman" panose="02020603050405020304" pitchFamily="18" charset="0"/>
              </a:rPr>
              <a:t>Wielkopolska</a:t>
            </a:r>
            <a:r>
              <a:rPr lang="hr-HR" sz="2400" dirty="0">
                <a:effectLst/>
                <a:latin typeface="Calibri" panose="020F0502020204030204" pitchFamily="34" charset="0"/>
                <a:ea typeface="Times New Roman" panose="02020603050405020304" pitchFamily="18" charset="0"/>
              </a:rPr>
              <a:t>),</a:t>
            </a:r>
            <a:br>
              <a:rPr lang="en-GB" sz="2400" dirty="0">
                <a:effectLst/>
                <a:latin typeface="Times New Roman" panose="02020603050405020304" pitchFamily="18" charset="0"/>
                <a:ea typeface="Times New Roman" panose="02020603050405020304" pitchFamily="18" charset="0"/>
              </a:rPr>
            </a:br>
            <a:r>
              <a:rPr lang="hr-HR" sz="2400" dirty="0">
                <a:effectLst/>
                <a:latin typeface="Times New Roman" panose="02020603050405020304" pitchFamily="18" charset="0"/>
                <a:ea typeface="Times New Roman" panose="02020603050405020304" pitchFamily="18" charset="0"/>
              </a:rPr>
              <a:t>(2) </a:t>
            </a:r>
            <a:r>
              <a:rPr lang="hr" sz="2400" dirty="0">
                <a:effectLst/>
                <a:latin typeface="Calibri" panose="020F0502020204030204" pitchFamily="34" charset="0"/>
                <a:ea typeface="Times New Roman" panose="02020603050405020304" pitchFamily="18" charset="0"/>
              </a:rPr>
              <a:t>turistički vodiči do najpopularnijeg gradskog turističkog odredišta u Poljskoj, Krakowa (“Vodič kroz Krakow za turiste s invaliditetom”), turističke informacije o dostupnosti i sadržajima na turističkim stazama (“Karkonosze za svakoga”, Piast Trail u Gornjoj Šleskoj),</a:t>
            </a:r>
            <a:br>
              <a:rPr lang="en-GB" sz="2400" dirty="0">
                <a:effectLst/>
                <a:latin typeface="Times New Roman" panose="02020603050405020304" pitchFamily="18" charset="0"/>
                <a:ea typeface="Times New Roman" panose="02020603050405020304" pitchFamily="18" charset="0"/>
              </a:rPr>
            </a:br>
            <a:r>
              <a:rPr lang="hr-HR" sz="2400" dirty="0">
                <a:effectLst/>
                <a:latin typeface="Times New Roman" panose="02020603050405020304" pitchFamily="18" charset="0"/>
                <a:ea typeface="Times New Roman" panose="02020603050405020304" pitchFamily="18" charset="0"/>
              </a:rPr>
              <a:t>(3) </a:t>
            </a:r>
            <a:r>
              <a:rPr lang="hr" sz="2400" dirty="0">
                <a:effectLst/>
                <a:latin typeface="Calibri" panose="020F0502020204030204" pitchFamily="34" charset="0"/>
                <a:ea typeface="Times New Roman" panose="02020603050405020304" pitchFamily="18" charset="0"/>
              </a:rPr>
              <a:t>turističke atrakcije (Nevidljiva ulica u Poznańu , Brama Poznania ICHOT [Poznanska vrata], Muzej prve dinastije Pjasta u Lednici, Muzej nadbiskupije Gniezno),</a:t>
            </a:r>
            <a:br>
              <a:rPr lang="en-GB" sz="2400" dirty="0">
                <a:effectLst/>
                <a:latin typeface="Times New Roman" panose="02020603050405020304" pitchFamily="18" charset="0"/>
                <a:ea typeface="Times New Roman" panose="02020603050405020304" pitchFamily="18" charset="0"/>
              </a:rPr>
            </a:br>
            <a:r>
              <a:rPr lang="hr-HR" sz="2400" dirty="0">
                <a:effectLst/>
                <a:latin typeface="Times New Roman" panose="02020603050405020304" pitchFamily="18" charset="0"/>
                <a:ea typeface="Times New Roman" panose="02020603050405020304" pitchFamily="18" charset="0"/>
              </a:rPr>
              <a:t>(4) </a:t>
            </a:r>
            <a:r>
              <a:rPr lang="hr" sz="2400" dirty="0">
                <a:effectLst/>
                <a:latin typeface="Calibri" panose="020F0502020204030204" pitchFamily="34" charset="0"/>
                <a:ea typeface="Times New Roman" panose="02020603050405020304" pitchFamily="18" charset="0"/>
              </a:rPr>
              <a:t>otvoreni prostori, kao što su parkovi i senzorni vrtovi (Park za prostornu orijentaciju u Owińskoj),</a:t>
            </a:r>
            <a:br>
              <a:rPr lang="hr" sz="2400" dirty="0">
                <a:effectLst/>
                <a:latin typeface="Calibri" panose="020F0502020204030204" pitchFamily="34" charset="0"/>
                <a:ea typeface="Times New Roman" panose="02020603050405020304" pitchFamily="18" charset="0"/>
              </a:rPr>
            </a:br>
            <a:r>
              <a:rPr lang="hr" sz="2400" dirty="0">
                <a:effectLst/>
                <a:latin typeface="Calibri" panose="020F0502020204030204" pitchFamily="34" charset="0"/>
                <a:ea typeface="Times New Roman" panose="02020603050405020304" pitchFamily="18" charset="0"/>
              </a:rPr>
              <a:t>(5) </a:t>
            </a:r>
            <a:r>
              <a:rPr lang="hr" sz="2400" kern="100" dirty="0">
                <a:effectLst/>
                <a:latin typeface="Calibri" panose="020F0502020204030204" pitchFamily="34" charset="0"/>
                <a:ea typeface="Calibri" panose="020F0502020204030204" pitchFamily="34" charset="0"/>
              </a:rPr>
              <a:t>događaj usmjeren na edukaciju o integraciji i socijalnoj uključenosti, koji periodično organizira zajednica osoba s invaliditetom tijekom Međunarodnog dana bijelog štapa</a:t>
            </a:r>
            <a:endParaRPr lang="en-GB" sz="2400" dirty="0"/>
          </a:p>
        </p:txBody>
      </p:sp>
      <p:pic>
        <p:nvPicPr>
          <p:cNvPr id="5" name="Kép 4">
            <a:extLst>
              <a:ext uri="{FF2B5EF4-FFF2-40B4-BE49-F238E27FC236}">
                <a16:creationId xmlns:a16="http://schemas.microsoft.com/office/drawing/2014/main" id="{1DAA4FD8-A051-2B28-3683-E6786F578B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BFD796E-756C-3BA2-8389-31427EEBC2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AF19B-03D8-BDF3-5955-D008DDDFD4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C4A951F-E891-ABE1-2412-3CAEE435F9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12A575F-DA41-D38B-C63F-60FB2EEACD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8934CF1-B31E-A0E9-8118-7101DF124F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F15C765-103C-E398-A419-D677DD9E69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7A992A-6843-5B32-7BAC-B641FFED4A45}"/>
              </a:ext>
            </a:extLst>
          </p:cNvPr>
          <p:cNvSpPr txBox="1">
            <a:spLocks/>
          </p:cNvSpPr>
          <p:nvPr/>
        </p:nvSpPr>
        <p:spPr>
          <a:xfrm>
            <a:off x="116774" y="1188280"/>
            <a:ext cx="11958451"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5400" dirty="0">
              <a:latin typeface="+mn-lt"/>
            </a:endParaRPr>
          </a:p>
        </p:txBody>
      </p:sp>
    </p:spTree>
    <p:extLst>
      <p:ext uri="{BB962C8B-B14F-4D97-AF65-F5344CB8AC3E}">
        <p14:creationId xmlns:p14="http://schemas.microsoft.com/office/powerpoint/2010/main" val="594595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5EF0-4447-BF69-C476-EECDC7514E4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78FDA48-08C6-2206-7592-22BAEF0520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B4C452B-7627-C3C8-2E7A-5B77DB665F88}"/>
              </a:ext>
            </a:extLst>
          </p:cNvPr>
          <p:cNvSpPr>
            <a:spLocks noGrp="1"/>
          </p:cNvSpPr>
          <p:nvPr>
            <p:ph type="ctrTitle"/>
          </p:nvPr>
        </p:nvSpPr>
        <p:spPr>
          <a:xfrm>
            <a:off x="118754" y="2114062"/>
            <a:ext cx="11958450" cy="3125348"/>
          </a:xfrm>
        </p:spPr>
        <p:txBody>
          <a:bodyPr>
            <a:noAutofit/>
          </a:bodyPr>
          <a:lstStyle/>
          <a:p>
            <a:pPr algn="l">
              <a:lnSpc>
                <a:spcPts val="2700"/>
              </a:lnSpc>
            </a:pPr>
            <a:r>
              <a:rPr lang="hr" sz="2400" kern="100" dirty="0">
                <a:latin typeface="Calibri" panose="020F0502020204030204" pitchFamily="34" charset="0"/>
                <a:cs typeface="Calibri" panose="020F0502020204030204" pitchFamily="34" charset="0"/>
              </a:rPr>
              <a:t>Ministarstvo sporta i turizma (MSiT) promovira pristupačni turizam u kontekstu socijalnog turizma kao „prioritet u aktivnostima turoperatora, turističkih agencija i turističkih informacijskih točaka” </a:t>
            </a:r>
            <a:br>
              <a:rPr lang="en-GB" sz="2400" kern="100" dirty="0">
                <a:latin typeface="Calibri" panose="020F0502020204030204" pitchFamily="34" charset="0"/>
                <a:cs typeface="Calibri" panose="020F0502020204030204" pitchFamily="34" charset="0"/>
              </a:rPr>
            </a:br>
            <a:r>
              <a:rPr lang="hr" sz="2400" kern="100" dirty="0">
                <a:latin typeface="Calibri" panose="020F0502020204030204" pitchFamily="34" charset="0"/>
                <a:cs typeface="Calibri" panose="020F0502020204030204" pitchFamily="34" charset="0"/>
              </a:rPr>
              <a:t>Program Pristupačnost Plus 2018.-2025. na nacionalnoj razini, usmjeren na univerzalni dizajn javnih prostora, proizvoda i usluga u arhitektonskom, informacijskom i komunikacijskom smislu. Uključen je u aktivnosti Poljske turističke organizacije te regionalnih i lokalnih turističkih organizacija. Pristupačnost se razumijeva kao mogućnost samostalnog korištenja: turističkih atrakcija, informacija (vodiči, karte, informacijske točke), prometa i komunikacija u turizmu, ruta, staza, turističkih staza, te ugostiteljske, smještajne i sanitarne infrastrukture</a:t>
            </a:r>
          </a:p>
        </p:txBody>
      </p:sp>
      <p:pic>
        <p:nvPicPr>
          <p:cNvPr id="5" name="Kép 4">
            <a:extLst>
              <a:ext uri="{FF2B5EF4-FFF2-40B4-BE49-F238E27FC236}">
                <a16:creationId xmlns:a16="http://schemas.microsoft.com/office/drawing/2014/main" id="{D972AB68-7C1A-C0AD-6272-9F8FDE3AA1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3066B10-3EFE-EAB8-ED6A-471C81A74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26C9D4A-E3EF-1F17-C369-2CB2DB5EBF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1147D6D-DF43-8080-9405-D36EE5A639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81834CE-850F-FFE6-E9D0-95D2788CAD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7991AD8-0A64-A007-B73F-D10FE79BCC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48EA322-AC6C-15F7-31ED-17AF74952F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28F01D6-AD6E-085C-C7F5-001683EDB5CF}"/>
              </a:ext>
            </a:extLst>
          </p:cNvPr>
          <p:cNvSpPr txBox="1">
            <a:spLocks/>
          </p:cNvSpPr>
          <p:nvPr/>
        </p:nvSpPr>
        <p:spPr>
          <a:xfrm>
            <a:off x="116774" y="1149658"/>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Poljska</a:t>
            </a:r>
            <a:endParaRPr lang="en-GB" dirty="0">
              <a:latin typeface="+mn-lt"/>
            </a:endParaRPr>
          </a:p>
        </p:txBody>
      </p:sp>
    </p:spTree>
    <p:extLst>
      <p:ext uri="{BB962C8B-B14F-4D97-AF65-F5344CB8AC3E}">
        <p14:creationId xmlns:p14="http://schemas.microsoft.com/office/powerpoint/2010/main" val="345742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C9D88-C6CD-F096-3CF1-09B9CB9C7A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C33B870-2190-4DDC-E8B0-106FF80C21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19EDFF-ED23-6A68-D659-6E3270680A3A}"/>
              </a:ext>
            </a:extLst>
          </p:cNvPr>
          <p:cNvSpPr>
            <a:spLocks noGrp="1"/>
          </p:cNvSpPr>
          <p:nvPr>
            <p:ph type="ctrTitle"/>
          </p:nvPr>
        </p:nvSpPr>
        <p:spPr>
          <a:xfrm>
            <a:off x="608573" y="4334326"/>
            <a:ext cx="4427944" cy="563765"/>
          </a:xfrm>
        </p:spPr>
        <p:txBody>
          <a:bodyPr>
            <a:noAutofit/>
          </a:bodyPr>
          <a:lstStyle/>
          <a:p>
            <a:pPr algn="r"/>
            <a:r>
              <a:rPr lang="hr" sz="1600" dirty="0">
                <a:latin typeface="+mn-lt"/>
              </a:rPr>
              <a:t>https://www.visitengland.com/accessible-holidays-accommodation-attractions-north-york-moors</a:t>
            </a:r>
          </a:p>
        </p:txBody>
      </p:sp>
      <p:pic>
        <p:nvPicPr>
          <p:cNvPr id="5" name="Kép 4">
            <a:extLst>
              <a:ext uri="{FF2B5EF4-FFF2-40B4-BE49-F238E27FC236}">
                <a16:creationId xmlns:a16="http://schemas.microsoft.com/office/drawing/2014/main" id="{6BCCF1C5-906F-1E07-4C5C-35C48B30DD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E9EF5C2-C436-4E18-7487-EE16CF52DB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574695E-2B92-AA2F-8CD0-A53DE301DF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11EAC18-BDD5-B712-EAC7-7F9DD7AE44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2F9A384-8F6C-725A-2ED7-A1C82EED88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C7D475A-F7BC-C64E-3E7F-23F84C065F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0C6C622-60A0-6D09-BA34-1EDA7A1743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57A8AC4-0E70-4763-D766-C8D99D638D27}"/>
              </a:ext>
            </a:extLst>
          </p:cNvPr>
          <p:cNvSpPr txBox="1">
            <a:spLocks/>
          </p:cNvSpPr>
          <p:nvPr/>
        </p:nvSpPr>
        <p:spPr>
          <a:xfrm>
            <a:off x="418837" y="1965588"/>
            <a:ext cx="3986283" cy="223124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na međunarodnoj razini – </a:t>
            </a:r>
            <a:r>
              <a:rPr lang="hr" sz="3600" b="1" dirty="0" err="1">
                <a:latin typeface="+mn-lt"/>
              </a:rPr>
              <a:t>VisitEngland</a:t>
            </a:r>
            <a:endParaRPr lang="en-GB" dirty="0">
              <a:latin typeface="+mn-lt"/>
            </a:endParaRPr>
          </a:p>
        </p:txBody>
      </p:sp>
      <p:pic>
        <p:nvPicPr>
          <p:cNvPr id="16" name="Kép 15">
            <a:extLst>
              <a:ext uri="{FF2B5EF4-FFF2-40B4-BE49-F238E27FC236}">
                <a16:creationId xmlns:a16="http://schemas.microsoft.com/office/drawing/2014/main" id="{01DDEBDC-4A33-5FE0-6AEF-D1BA2BA120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78127" y="1333502"/>
            <a:ext cx="6904326" cy="3870358"/>
          </a:xfrm>
          <a:prstGeom prst="rect">
            <a:avLst/>
          </a:prstGeom>
        </p:spPr>
      </p:pic>
    </p:spTree>
    <p:extLst>
      <p:ext uri="{BB962C8B-B14F-4D97-AF65-F5344CB8AC3E}">
        <p14:creationId xmlns:p14="http://schemas.microsoft.com/office/powerpoint/2010/main" val="593248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D79E-D2F0-5639-FC88-C4CEC292BA2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C6403A-E8EA-EAE6-72DF-E9F1207D4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ABEE44B-65B1-7E29-5957-DE4857B43A93}"/>
              </a:ext>
            </a:extLst>
          </p:cNvPr>
          <p:cNvSpPr>
            <a:spLocks noGrp="1"/>
          </p:cNvSpPr>
          <p:nvPr>
            <p:ph type="ctrTitle"/>
          </p:nvPr>
        </p:nvSpPr>
        <p:spPr>
          <a:xfrm>
            <a:off x="197631" y="2208516"/>
            <a:ext cx="9220946" cy="2355386"/>
          </a:xfrm>
        </p:spPr>
        <p:txBody>
          <a:bodyPr>
            <a:noAutofit/>
          </a:bodyPr>
          <a:lstStyle/>
          <a:p>
            <a:pPr algn="l"/>
            <a:r>
              <a:rPr lang="hr" sz="2600" kern="100" dirty="0">
                <a:latin typeface="Calibri" panose="020F0502020204030204" pitchFamily="34" charset="0"/>
                <a:ea typeface="Calibri" panose="020F0502020204030204" pitchFamily="34" charset="0"/>
              </a:rPr>
              <a:t>“</a:t>
            </a:r>
            <a:r>
              <a:rPr lang="hr" sz="2600" kern="100" dirty="0">
                <a:effectLst/>
                <a:latin typeface="Calibri" panose="020F0502020204030204" pitchFamily="34" charset="0"/>
                <a:ea typeface="Calibri" panose="020F0502020204030204" pitchFamily="34" charset="0"/>
              </a:rPr>
              <a:t>Turizam za osobe s posebnim potrebama”, 2023. – preko 4 milijuna Poljaka (14%) </a:t>
            </a:r>
            <a:r>
              <a:rPr lang="hr" sz="2600" kern="100" dirty="0">
                <a:latin typeface="Calibri" panose="020F0502020204030204" pitchFamily="34" charset="0"/>
                <a:ea typeface="Calibri" panose="020F0502020204030204" pitchFamily="34" charset="0"/>
              </a:rPr>
              <a:t>živi s </a:t>
            </a:r>
            <a:r>
              <a:rPr lang="hr" sz="2600" kern="100" dirty="0">
                <a:effectLst/>
                <a:latin typeface="Calibri" panose="020F0502020204030204" pitchFamily="34" charset="0"/>
                <a:ea typeface="Calibri" panose="020F0502020204030204" pitchFamily="34" charset="0"/>
              </a:rPr>
              <a:t>invaliditetom, a osobe starije od 60 godina čine približno 10 milijuna ljudi, tj. 25% poljskog stanovništva (i njihova kupovna moć raste). </a:t>
            </a:r>
            <a:r>
              <a:rPr lang="hr" sz="2600" kern="100" dirty="0" err="1">
                <a:effectLst/>
                <a:latin typeface="Calibri" panose="020F0502020204030204" pitchFamily="34" charset="0"/>
                <a:ea typeface="Calibri" panose="020F0502020204030204" pitchFamily="34" charset="0"/>
              </a:rPr>
              <a:t>MSiT </a:t>
            </a:r>
            <a:r>
              <a:rPr lang="hr" sz="2600" kern="100" dirty="0">
                <a:effectLst/>
                <a:latin typeface="Calibri" panose="020F0502020204030204" pitchFamily="34" charset="0"/>
                <a:ea typeface="Calibri" panose="020F0502020204030204" pitchFamily="34" charset="0"/>
              </a:rPr>
              <a:t>preporučuje vodič pod naslovom: „Udžbenik: Turizam za osobe s posebnim potrebama. Vodič za turoperatore, turističke agencije i turističke info punktove”</a:t>
            </a:r>
            <a:endParaRPr lang="en-GB" sz="2600" dirty="0">
              <a:latin typeface="+mn-lt"/>
            </a:endParaRPr>
          </a:p>
        </p:txBody>
      </p:sp>
      <p:pic>
        <p:nvPicPr>
          <p:cNvPr id="5" name="Kép 4">
            <a:extLst>
              <a:ext uri="{FF2B5EF4-FFF2-40B4-BE49-F238E27FC236}">
                <a16:creationId xmlns:a16="http://schemas.microsoft.com/office/drawing/2014/main" id="{2DBC2E76-D282-AC15-2B30-5C56E7885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C2DCED-11A6-9BFA-DFB9-D34B13D0AD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AB844E6-76BC-1ED6-575C-45490FD2CB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3E10698-B9C1-3F88-5602-013B85D17E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E3884B3-517C-A09B-B689-FA093F49DE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F715E4-2ADC-0957-9734-8FB1663355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C54AC3-1E5A-FBB5-0139-D2F0645CE03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9417E77-59C6-CE65-24D3-D19E6EC5677A}"/>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Poljska</a:t>
            </a:r>
            <a:endParaRPr lang="en-GB" dirty="0">
              <a:latin typeface="+mn-lt"/>
            </a:endParaRPr>
          </a:p>
        </p:txBody>
      </p:sp>
      <p:pic>
        <p:nvPicPr>
          <p:cNvPr id="11" name="Kép 10">
            <a:extLst>
              <a:ext uri="{FF2B5EF4-FFF2-40B4-BE49-F238E27FC236}">
                <a16:creationId xmlns:a16="http://schemas.microsoft.com/office/drawing/2014/main" id="{2F8B038A-5A35-2485-148A-D1958E6D0CB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497454" y="1755068"/>
            <a:ext cx="2363190" cy="3402924"/>
          </a:xfrm>
          <a:prstGeom prst="rect">
            <a:avLst/>
          </a:prstGeom>
          <a:noFill/>
        </p:spPr>
      </p:pic>
      <p:sp>
        <p:nvSpPr>
          <p:cNvPr id="15" name="Szövegdoboz 14">
            <a:extLst>
              <a:ext uri="{FF2B5EF4-FFF2-40B4-BE49-F238E27FC236}">
                <a16:creationId xmlns:a16="http://schemas.microsoft.com/office/drawing/2014/main" id="{05A5CF33-0D0D-2604-0F70-F3863E3EF474}"/>
              </a:ext>
            </a:extLst>
          </p:cNvPr>
          <p:cNvSpPr txBox="1"/>
          <p:nvPr/>
        </p:nvSpPr>
        <p:spPr>
          <a:xfrm>
            <a:off x="5383529" y="4479420"/>
            <a:ext cx="4062787" cy="830997"/>
          </a:xfrm>
          <a:prstGeom prst="rect">
            <a:avLst/>
          </a:prstGeom>
          <a:noFill/>
        </p:spPr>
        <p:txBody>
          <a:bodyPr wrap="square">
            <a:spAutoFit/>
          </a:bodyPr>
          <a:lstStyle/>
          <a:p>
            <a:pPr algn="r"/>
            <a:r>
              <a:rPr lang="hr" sz="1600" kern="100" dirty="0">
                <a:effectLst/>
                <a:latin typeface="Calibri" panose="020F0502020204030204" pitchFamily="34" charset="0"/>
                <a:ea typeface="Calibri" panose="020F0502020204030204" pitchFamily="34" charset="0"/>
              </a:rPr>
              <a:t>Izvor: https://www.gov.pl/web/sport/turystyka-dostepna-dla-wszystkich</a:t>
            </a:r>
            <a:endParaRPr lang="hu-HU" sz="1600" dirty="0"/>
          </a:p>
        </p:txBody>
      </p:sp>
    </p:spTree>
    <p:extLst>
      <p:ext uri="{BB962C8B-B14F-4D97-AF65-F5344CB8AC3E}">
        <p14:creationId xmlns:p14="http://schemas.microsoft.com/office/powerpoint/2010/main" val="1165283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8E16-45B3-C7CA-BAE2-0A97686EEA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5D3601F-9257-7CAA-5FC2-3150773568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18D84EB-D667-4862-7E9A-F77662A2648B}"/>
              </a:ext>
            </a:extLst>
          </p:cNvPr>
          <p:cNvSpPr>
            <a:spLocks noGrp="1"/>
          </p:cNvSpPr>
          <p:nvPr>
            <p:ph type="ctrTitle"/>
          </p:nvPr>
        </p:nvSpPr>
        <p:spPr>
          <a:xfrm>
            <a:off x="0" y="2203385"/>
            <a:ext cx="6037605" cy="3298621"/>
          </a:xfrm>
        </p:spPr>
        <p:txBody>
          <a:bodyPr>
            <a:noAutofit/>
          </a:bodyPr>
          <a:lstStyle/>
          <a:p>
            <a:pPr algn="l"/>
            <a:r>
              <a:rPr lang="hr" sz="2400" dirty="0">
                <a:solidFill>
                  <a:srgbClr val="000000"/>
                </a:solidFill>
                <a:effectLst/>
                <a:latin typeface="Calibri" panose="020F0502020204030204" pitchFamily="34" charset="0"/>
                <a:ea typeface="Times New Roman" panose="02020603050405020304" pitchFamily="18" charset="0"/>
              </a:rPr>
              <a:t>2020. godina, Turistička organizacija Wielkopolska: besplatna obuka u području pristupačnog turizma na platformi za e-učenje, namijenjena svim ljudima </a:t>
            </a:r>
            <a:r>
              <a:rPr lang="hr" sz="2400" kern="100" dirty="0">
                <a:effectLst/>
                <a:latin typeface="Calibri" panose="020F0502020204030204" pitchFamily="34" charset="0"/>
                <a:ea typeface="Calibri" panose="020F0502020204030204" pitchFamily="34" charset="0"/>
              </a:rPr>
              <a:t>uključenim u turizam – namijenjena i zaposlenicima koji izravno rade s klijentima i menadžerima koji donose strateške odluke</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Platforma također nudi potpunu fleksibilnost u stjecanju znanja, nema vremenskog ograničenja u kojem se mora proći cjelokupna obuka</a:t>
            </a:r>
            <a:endParaRPr lang="en-GB" sz="2400" dirty="0">
              <a:latin typeface="+mn-lt"/>
            </a:endParaRPr>
          </a:p>
        </p:txBody>
      </p:sp>
      <p:pic>
        <p:nvPicPr>
          <p:cNvPr id="5" name="Kép 4">
            <a:extLst>
              <a:ext uri="{FF2B5EF4-FFF2-40B4-BE49-F238E27FC236}">
                <a16:creationId xmlns:a16="http://schemas.microsoft.com/office/drawing/2014/main" id="{0A046D4F-4CBA-46B1-8996-E5E4939079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C4ECA9-714B-6F25-E7A6-BBEEAB54D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62E47C7-7EA9-F358-6DA5-31BC67B80A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3875C79-1F1E-7684-BD4A-AF2E355BAE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33BEB0D-4834-D49A-534F-6854DA9626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B358CE1-7F34-1954-4CCA-13209F61C3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C307CD-A46E-D2C7-1EB9-049206365B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3899961-7F0D-B64C-0725-D8E7B4FECD5F}"/>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600" b="1" dirty="0">
                <a:latin typeface="+mn-lt"/>
              </a:rPr>
              <a:t>Dobre prakse u pristupačnom turizmu u zemljama projekta – Poljska</a:t>
            </a:r>
            <a:endParaRPr lang="en-GB" dirty="0">
              <a:latin typeface="+mn-lt"/>
            </a:endParaRPr>
          </a:p>
        </p:txBody>
      </p:sp>
      <p:pic>
        <p:nvPicPr>
          <p:cNvPr id="11" name="Obraz 1">
            <a:extLst>
              <a:ext uri="{FF2B5EF4-FFF2-40B4-BE49-F238E27FC236}">
                <a16:creationId xmlns:a16="http://schemas.microsoft.com/office/drawing/2014/main" id="{F0D417AD-07F6-A870-1611-AA7C5D57E2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52956" y="2137411"/>
            <a:ext cx="5760720" cy="2968625"/>
          </a:xfrm>
          <a:prstGeom prst="rect">
            <a:avLst/>
          </a:prstGeom>
        </p:spPr>
      </p:pic>
      <p:sp>
        <p:nvSpPr>
          <p:cNvPr id="15" name="Szövegdoboz 14">
            <a:extLst>
              <a:ext uri="{FF2B5EF4-FFF2-40B4-BE49-F238E27FC236}">
                <a16:creationId xmlns:a16="http://schemas.microsoft.com/office/drawing/2014/main" id="{929D03FE-FE54-26E9-24B1-2D3A64B5F76F}"/>
              </a:ext>
            </a:extLst>
          </p:cNvPr>
          <p:cNvSpPr txBox="1"/>
          <p:nvPr/>
        </p:nvSpPr>
        <p:spPr>
          <a:xfrm>
            <a:off x="6294801" y="4936759"/>
            <a:ext cx="3638230" cy="338554"/>
          </a:xfrm>
          <a:prstGeom prst="rect">
            <a:avLst/>
          </a:prstGeom>
          <a:noFill/>
        </p:spPr>
        <p:txBody>
          <a:bodyPr wrap="square">
            <a:spAutoFit/>
          </a:bodyPr>
          <a:lstStyle/>
          <a:p>
            <a:r>
              <a:rPr lang="hr" sz="1600" kern="100" dirty="0">
                <a:effectLst/>
                <a:latin typeface="Calibri" panose="020F0502020204030204" pitchFamily="34" charset="0"/>
                <a:ea typeface="Calibri" panose="020F0502020204030204" pitchFamily="34" charset="0"/>
              </a:rPr>
              <a:t>Izvor: https://szkolenia.wot.org.pl/</a:t>
            </a:r>
            <a:endParaRPr lang="hu-HU" sz="1600" dirty="0"/>
          </a:p>
        </p:txBody>
      </p:sp>
    </p:spTree>
    <p:extLst>
      <p:ext uri="{BB962C8B-B14F-4D97-AF65-F5344CB8AC3E}">
        <p14:creationId xmlns:p14="http://schemas.microsoft.com/office/powerpoint/2010/main" val="3980318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54D4-7528-338B-7697-B20FF39ED87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6A39166-A9D6-973B-1F7A-AE56EDB99A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F32465-8341-6F81-798E-CEA3FC1CF259}"/>
              </a:ext>
            </a:extLst>
          </p:cNvPr>
          <p:cNvSpPr>
            <a:spLocks noGrp="1"/>
          </p:cNvSpPr>
          <p:nvPr>
            <p:ph type="ctrTitle"/>
          </p:nvPr>
        </p:nvSpPr>
        <p:spPr>
          <a:xfrm>
            <a:off x="114796" y="1703608"/>
            <a:ext cx="6357949" cy="3789583"/>
          </a:xfrm>
        </p:spPr>
        <p:txBody>
          <a:bodyPr>
            <a:noAutofit/>
          </a:bodyPr>
          <a:lstStyle/>
          <a:p>
            <a:pPr algn="l"/>
            <a:r>
              <a:rPr lang="hr" sz="2400" kern="100" dirty="0">
                <a:latin typeface="Calibri" panose="020F0502020204030204" pitchFamily="34" charset="0"/>
                <a:ea typeface="Calibri" panose="020F0502020204030204" pitchFamily="34" charset="0"/>
              </a:rPr>
              <a:t>Platforma za e-učenje WOT nastala je u sklopu provedbe javnog zadatka pod nazivom: „Poboljšanje sigurnosti turističkih usluga za osobe s </a:t>
            </a:r>
            <a:r>
              <a:rPr lang="hr" sz="2400" kern="100" dirty="0">
                <a:effectLst/>
                <a:latin typeface="Calibri" panose="020F0502020204030204" pitchFamily="34" charset="0"/>
                <a:ea typeface="Calibri" panose="020F0502020204030204" pitchFamily="34" charset="0"/>
              </a:rPr>
              <a:t>invaliditetom </a:t>
            </a:r>
            <a:r>
              <a:rPr lang="hr" sz="2400" kern="100" dirty="0">
                <a:latin typeface="Calibri" panose="020F0502020204030204" pitchFamily="34" charset="0"/>
                <a:ea typeface="Calibri" panose="020F0502020204030204" pitchFamily="34" charset="0"/>
              </a:rPr>
              <a:t>u Velikopoljskom vojvodstvu“, sufinanciranog od strane Ministarstva razvoja, rada i tehnologije u 2020. godini</a:t>
            </a:r>
            <a:br>
              <a:rPr lang="en-GB" sz="2400" kern="100" dirty="0">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Tečajeve je pripremio stručni tim trenera (praktičara i znanstvenika) kako bi se zajamčila kvaliteta i usklađenost s najnovijim znanjima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Dodatni materijali: webinari, konferencije i priručnici</a:t>
            </a:r>
            <a:endParaRPr lang="en-GB" sz="2400" dirty="0">
              <a:latin typeface="+mn-lt"/>
            </a:endParaRPr>
          </a:p>
        </p:txBody>
      </p:sp>
      <p:pic>
        <p:nvPicPr>
          <p:cNvPr id="5" name="Kép 4">
            <a:extLst>
              <a:ext uri="{FF2B5EF4-FFF2-40B4-BE49-F238E27FC236}">
                <a16:creationId xmlns:a16="http://schemas.microsoft.com/office/drawing/2014/main" id="{18F5FEC0-3137-BC03-76E1-DFB8E39477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BDF3C09-C866-E8EB-2BBF-B5F92BBA75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8B92D6A-AB45-FFE3-CA3D-67777DAA6B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0833BD-A6E8-B493-4AFA-1DE52DAEF1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82BE6D2-71AF-1770-2550-32C3CC7373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4F687A3-C2F8-3057-706B-1724EB93AE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5006E23-6E35-9624-7D29-AEC8DB1B71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58D1603-3779-6F80-78B3-1106FBF069A0}"/>
              </a:ext>
            </a:extLst>
          </p:cNvPr>
          <p:cNvSpPr txBox="1">
            <a:spLocks/>
          </p:cNvSpPr>
          <p:nvPr/>
        </p:nvSpPr>
        <p:spPr>
          <a:xfrm>
            <a:off x="118753" y="1200350"/>
            <a:ext cx="11958451" cy="50963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200" b="1" dirty="0">
                <a:latin typeface="+mn-lt"/>
              </a:rPr>
              <a:t>Dobre prakse u pristupačnom turizmu u zemljama projekta – Poljska</a:t>
            </a:r>
            <a:endParaRPr lang="en-GB" sz="5400" dirty="0">
              <a:latin typeface="+mn-lt"/>
            </a:endParaRPr>
          </a:p>
        </p:txBody>
      </p:sp>
      <p:pic>
        <p:nvPicPr>
          <p:cNvPr id="11" name="Kép 10">
            <a:extLst>
              <a:ext uri="{FF2B5EF4-FFF2-40B4-BE49-F238E27FC236}">
                <a16:creationId xmlns:a16="http://schemas.microsoft.com/office/drawing/2014/main" id="{4B39EBEA-E5D7-4241-4F24-CC173EE9FFEA}"/>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494769" y="1709983"/>
            <a:ext cx="2422027" cy="3529427"/>
          </a:xfrm>
          <a:prstGeom prst="rect">
            <a:avLst/>
          </a:prstGeom>
          <a:noFill/>
        </p:spPr>
      </p:pic>
      <p:sp>
        <p:nvSpPr>
          <p:cNvPr id="15" name="Szövegdoboz 14">
            <a:extLst>
              <a:ext uri="{FF2B5EF4-FFF2-40B4-BE49-F238E27FC236}">
                <a16:creationId xmlns:a16="http://schemas.microsoft.com/office/drawing/2014/main" id="{14A41E39-C516-F2FA-2741-EE3638A9DDA2}"/>
              </a:ext>
            </a:extLst>
          </p:cNvPr>
          <p:cNvSpPr txBox="1"/>
          <p:nvPr/>
        </p:nvSpPr>
        <p:spPr>
          <a:xfrm>
            <a:off x="9040530" y="2430815"/>
            <a:ext cx="2704758" cy="1446550"/>
          </a:xfrm>
          <a:prstGeom prst="rect">
            <a:avLst/>
          </a:prstGeom>
          <a:noFill/>
        </p:spPr>
        <p:txBody>
          <a:bodyPr wrap="square">
            <a:spAutoFit/>
          </a:bodyPr>
          <a:lstStyle/>
          <a:p>
            <a:r>
              <a:rPr lang="hr" sz="2200" kern="100" dirty="0">
                <a:effectLst/>
                <a:latin typeface="Calibri" panose="020F0502020204030204" pitchFamily="34" charset="0"/>
                <a:ea typeface="Calibri" panose="020F0502020204030204" pitchFamily="34" charset="0"/>
              </a:rPr>
              <a:t>Priručnik „Pristupačni turizam“ – preporuke za turističke usluge</a:t>
            </a:r>
            <a:endParaRPr lang="hu-HU" sz="2200" dirty="0"/>
          </a:p>
        </p:txBody>
      </p:sp>
      <p:sp>
        <p:nvSpPr>
          <p:cNvPr id="17" name="Szövegdoboz 16">
            <a:extLst>
              <a:ext uri="{FF2B5EF4-FFF2-40B4-BE49-F238E27FC236}">
                <a16:creationId xmlns:a16="http://schemas.microsoft.com/office/drawing/2014/main" id="{D0FBE785-5A86-FC2F-7C3E-DDE9BD82A50C}"/>
              </a:ext>
            </a:extLst>
          </p:cNvPr>
          <p:cNvSpPr txBox="1"/>
          <p:nvPr/>
        </p:nvSpPr>
        <p:spPr>
          <a:xfrm>
            <a:off x="8870452" y="4093029"/>
            <a:ext cx="3064374" cy="1077218"/>
          </a:xfrm>
          <a:prstGeom prst="rect">
            <a:avLst/>
          </a:prstGeom>
          <a:noFill/>
        </p:spPr>
        <p:txBody>
          <a:bodyPr wrap="square">
            <a:spAutoFit/>
          </a:bodyPr>
          <a:lstStyle/>
          <a:p>
            <a:r>
              <a:rPr lang="hr" sz="1600" kern="100" dirty="0">
                <a:effectLst/>
                <a:latin typeface="Calibri" panose="020F0502020204030204" pitchFamily="34" charset="0"/>
                <a:ea typeface="Calibri" panose="020F0502020204030204" pitchFamily="34" charset="0"/>
              </a:rPr>
              <a:t>Izvor: https://www.wot.org.pl/wp-content/uploads/WOT_Turystyka_dostepna.pdf</a:t>
            </a:r>
            <a:endParaRPr lang="en-GB" sz="1600" dirty="0"/>
          </a:p>
        </p:txBody>
      </p:sp>
    </p:spTree>
    <p:extLst>
      <p:ext uri="{BB962C8B-B14F-4D97-AF65-F5344CB8AC3E}">
        <p14:creationId xmlns:p14="http://schemas.microsoft.com/office/powerpoint/2010/main" val="67946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983D-E341-0988-F5CB-FA21A4DCFF3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ECE168-76D2-9902-B005-9E056CAD91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0EAEFB9-696F-8BA6-633A-0D9E33E9A409}"/>
              </a:ext>
            </a:extLst>
          </p:cNvPr>
          <p:cNvSpPr>
            <a:spLocks noGrp="1"/>
          </p:cNvSpPr>
          <p:nvPr>
            <p:ph type="ctrTitle"/>
          </p:nvPr>
        </p:nvSpPr>
        <p:spPr>
          <a:xfrm>
            <a:off x="98219" y="1809877"/>
            <a:ext cx="8872541" cy="2957151"/>
          </a:xfrm>
        </p:spPr>
        <p:txBody>
          <a:bodyPr>
            <a:noAutofit/>
          </a:bodyPr>
          <a:lstStyle/>
          <a:p>
            <a:pPr algn="l"/>
            <a:r>
              <a:rPr lang="hr" sz="2400" dirty="0">
                <a:effectLst/>
                <a:latin typeface="Calibri" panose="020F0502020204030204" pitchFamily="34" charset="0"/>
                <a:ea typeface="Times New Roman" panose="02020603050405020304" pitchFamily="18" charset="0"/>
              </a:rPr>
              <a:t>“Vodič kroz Krakow za turiste s invaliditetom”: zbirka znanja o pristupačnosti glavnih atrakcija za </a:t>
            </a:r>
            <a:r>
              <a:rPr lang="hr" sz="2400" kern="100" dirty="0">
                <a:latin typeface="Calibri" panose="020F0502020204030204" pitchFamily="34" charset="0"/>
                <a:ea typeface="Calibri" panose="020F0502020204030204" pitchFamily="34" charset="0"/>
              </a:rPr>
              <a:t>osobe s </a:t>
            </a:r>
            <a:r>
              <a:rPr lang="hr" sz="2400" kern="100" dirty="0">
                <a:effectLst/>
                <a:latin typeface="Calibri" panose="020F0502020204030204" pitchFamily="34" charset="0"/>
                <a:ea typeface="Calibri" panose="020F0502020204030204" pitchFamily="34" charset="0"/>
              </a:rPr>
              <a:t>invaliditetom</a:t>
            </a:r>
            <a:r>
              <a:rPr lang="hr" sz="2400" dirty="0">
                <a:effectLst/>
                <a:latin typeface="Calibri" panose="020F0502020204030204" pitchFamily="34" charset="0"/>
                <a:ea typeface="Times New Roman" panose="02020603050405020304" pitchFamily="18" charset="0"/>
              </a:rPr>
              <a:t>. 2. izdanje iz 2023. godine uključuje rutu Nowa Huta i dostupno je na 4 jezika (poljski, engleski, francuski i ruski) </a:t>
            </a:r>
            <a:br>
              <a:rPr lang="hr" sz="2400" dirty="0">
                <a:effectLst/>
                <a:latin typeface="Calibri" panose="020F0502020204030204" pitchFamily="34" charset="0"/>
                <a:ea typeface="Times New Roman" panose="02020603050405020304" pitchFamily="18" charset="0"/>
              </a:rPr>
            </a:br>
            <a:r>
              <a:rPr lang="hr" sz="2400" dirty="0">
                <a:effectLst/>
                <a:latin typeface="Calibri" panose="020F0502020204030204" pitchFamily="34" charset="0"/>
                <a:ea typeface="Times New Roman" panose="02020603050405020304" pitchFamily="18" charset="0"/>
              </a:rPr>
              <a:t>Publikaciju je moguće besplatno dobiti u Odjelu za pitanja osoba s invaliditetom Odjela za socijalnu politiku i zdravstvo gradske vijećnice u Krakovu, kao i na gradskim turističkim informativnim punktovima, a može se preuzeti i s web stranice te putem QR-a kao aplikacija za mobilne uređaje</a:t>
            </a:r>
            <a:endParaRPr lang="en-GB" sz="2400" dirty="0">
              <a:latin typeface="+mn-lt"/>
            </a:endParaRPr>
          </a:p>
        </p:txBody>
      </p:sp>
      <p:pic>
        <p:nvPicPr>
          <p:cNvPr id="5" name="Kép 4">
            <a:extLst>
              <a:ext uri="{FF2B5EF4-FFF2-40B4-BE49-F238E27FC236}">
                <a16:creationId xmlns:a16="http://schemas.microsoft.com/office/drawing/2014/main" id="{113035B6-3E26-E20C-B339-B8A6606C5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4CDA17-37C0-BF1B-6E6C-A8EA25742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1721D1E-E7D9-3063-9AD1-04A8B8D9CD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987A16-1058-6C33-DC21-5026DEC49B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F6D3DA5-39D9-9F36-A50C-4009742D35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C26D4D-E51A-26CB-DCB5-E6D5850DC2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A1B385E-3F3E-392E-4FC5-193B14337F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1" name="Obraz 1">
            <a:extLst>
              <a:ext uri="{FF2B5EF4-FFF2-40B4-BE49-F238E27FC236}">
                <a16:creationId xmlns:a16="http://schemas.microsoft.com/office/drawing/2014/main" id="{523045DF-707C-8F6A-1960-94CAD567CE0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31790" y="1711691"/>
            <a:ext cx="2492499" cy="3527719"/>
          </a:xfrm>
          <a:prstGeom prst="rect">
            <a:avLst/>
          </a:prstGeom>
        </p:spPr>
      </p:pic>
      <p:sp>
        <p:nvSpPr>
          <p:cNvPr id="15" name="Szövegdoboz 14">
            <a:extLst>
              <a:ext uri="{FF2B5EF4-FFF2-40B4-BE49-F238E27FC236}">
                <a16:creationId xmlns:a16="http://schemas.microsoft.com/office/drawing/2014/main" id="{4060C80B-AF0E-13BC-BC9B-60B6D046A5B6}"/>
              </a:ext>
            </a:extLst>
          </p:cNvPr>
          <p:cNvSpPr txBox="1"/>
          <p:nvPr/>
        </p:nvSpPr>
        <p:spPr>
          <a:xfrm>
            <a:off x="1158022" y="4721613"/>
            <a:ext cx="7873633" cy="584775"/>
          </a:xfrm>
          <a:prstGeom prst="rect">
            <a:avLst/>
          </a:prstGeom>
          <a:noFill/>
        </p:spPr>
        <p:txBody>
          <a:bodyPr wrap="square">
            <a:spAutoFit/>
          </a:bodyPr>
          <a:lstStyle/>
          <a:p>
            <a:pPr algn="r"/>
            <a:r>
              <a:rPr lang="hr" sz="1600" kern="100" dirty="0">
                <a:effectLst/>
                <a:latin typeface="Calibri" panose="020F0502020204030204" pitchFamily="34" charset="0"/>
                <a:ea typeface="Calibri" panose="020F0502020204030204" pitchFamily="34" charset="0"/>
              </a:rPr>
              <a:t>https://www.krakow.pl/bezbarier/aktualnosci/202398,60,komunikat,krakow_dla_turysty_z_niepelnosprawnoscia</a:t>
            </a:r>
            <a:endParaRPr lang="hu-HU" sz="1600" dirty="0"/>
          </a:p>
        </p:txBody>
      </p:sp>
      <p:sp>
        <p:nvSpPr>
          <p:cNvPr id="16" name="Cím 1">
            <a:extLst>
              <a:ext uri="{FF2B5EF4-FFF2-40B4-BE49-F238E27FC236}">
                <a16:creationId xmlns:a16="http://schemas.microsoft.com/office/drawing/2014/main" id="{276F60D4-7D49-6FD3-4CA2-AB31E37DF107}"/>
              </a:ext>
            </a:extLst>
          </p:cNvPr>
          <p:cNvSpPr txBox="1">
            <a:spLocks/>
          </p:cNvSpPr>
          <p:nvPr/>
        </p:nvSpPr>
        <p:spPr>
          <a:xfrm>
            <a:off x="-105835" y="1088057"/>
            <a:ext cx="11958451" cy="649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200" b="1" dirty="0">
                <a:latin typeface="+mn-lt"/>
              </a:rPr>
              <a:t>Dobre prakse u pristupačnom turizmu u zemljama projekta – Poljska</a:t>
            </a:r>
            <a:endParaRPr lang="en-GB" sz="5400" dirty="0">
              <a:latin typeface="+mn-lt"/>
            </a:endParaRPr>
          </a:p>
        </p:txBody>
      </p:sp>
    </p:spTree>
    <p:extLst>
      <p:ext uri="{BB962C8B-B14F-4D97-AF65-F5344CB8AC3E}">
        <p14:creationId xmlns:p14="http://schemas.microsoft.com/office/powerpoint/2010/main" val="2689267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BE1C0-9C3A-0707-95F0-D0909D9EFDD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170769-F6A9-FE74-87BC-72690EAB95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F62D9F9-DF67-C56F-126B-A2A2EC52CB7F}"/>
              </a:ext>
            </a:extLst>
          </p:cNvPr>
          <p:cNvSpPr>
            <a:spLocks noGrp="1"/>
          </p:cNvSpPr>
          <p:nvPr>
            <p:ph type="ctrTitle"/>
          </p:nvPr>
        </p:nvSpPr>
        <p:spPr>
          <a:xfrm>
            <a:off x="114796" y="1639482"/>
            <a:ext cx="7208322" cy="3635831"/>
          </a:xfrm>
        </p:spPr>
        <p:txBody>
          <a:bodyPr>
            <a:noAutofit/>
          </a:bodyPr>
          <a:lstStyle/>
          <a:p>
            <a:pPr algn="l">
              <a:lnSpc>
                <a:spcPts val="2100"/>
              </a:lnSpc>
            </a:pPr>
            <a:r>
              <a:rPr lang="hr" sz="2200" kern="100" dirty="0">
                <a:effectLst/>
                <a:latin typeface="Calibri" panose="020F0502020204030204" pitchFamily="34" charset="0"/>
                <a:ea typeface="Calibri" panose="020F0502020204030204" pitchFamily="34" charset="0"/>
              </a:rPr>
              <a:t>Piast: jedna od glavnih kulturnih staza u Poljskoj, o povijesti prve kraljevske dinastije, dinastije Piast. 2019.: Velikopoljsko vojvodstvo naručilo je analizu njegove pristupačnosti za osobe s invaliditetom (motoričke, vidne, slušne poteškoće), starije osobe i obitelji s djecom u svim (33) objekatima Piastove staze u Vojvodstvu, kako bi se prikupilo trenutno znanje o dostupnosti individualnih atrakcija na stazi </a:t>
            </a:r>
            <a:br>
              <a:rPr lang="en-GB" sz="2200" kern="100" dirty="0">
                <a:effectLst/>
                <a:latin typeface="Calibri" panose="020F0502020204030204" pitchFamily="34" charset="0"/>
                <a:ea typeface="Calibri" panose="020F0502020204030204" pitchFamily="34" charset="0"/>
              </a:rPr>
            </a:br>
            <a:r>
              <a:rPr lang="hr" sz="2200" kern="100" dirty="0">
                <a:effectLst/>
                <a:latin typeface="Calibri" panose="020F0502020204030204" pitchFamily="34" charset="0"/>
                <a:ea typeface="Calibri" panose="020F0502020204030204" pitchFamily="34" charset="0"/>
              </a:rPr>
              <a:t>Katalog kriterija za ocjenu pristupačnosti na temelju kojih je svaka atrakcija ocijenjena i opisana u informativnoj kartici objavljenoj na web stranici staze. Pripremljen od strane stručnjaka, pouzdan je izvor informacija za sve koji posjećuju objekte </a:t>
            </a:r>
            <a:r>
              <a:rPr lang="hr" sz="2200" kern="100" dirty="0" err="1">
                <a:effectLst/>
                <a:latin typeface="Calibri" panose="020F0502020204030204" pitchFamily="34" charset="0"/>
                <a:ea typeface="Calibri" panose="020F0502020204030204" pitchFamily="34" charset="0"/>
              </a:rPr>
              <a:t>Piast </a:t>
            </a:r>
            <a:r>
              <a:rPr lang="hr" sz="2200" kern="100" dirty="0">
                <a:effectLst/>
                <a:latin typeface="Calibri" panose="020F0502020204030204" pitchFamily="34" charset="0"/>
                <a:ea typeface="Calibri" panose="020F0502020204030204" pitchFamily="34" charset="0"/>
              </a:rPr>
              <a:t>Trail, s preporukama za vlasnike objekata u vezi korisnih, univerzalnih sadržaja</a:t>
            </a:r>
            <a:endParaRPr lang="en-GB" sz="2200" dirty="0">
              <a:latin typeface="+mn-lt"/>
            </a:endParaRPr>
          </a:p>
        </p:txBody>
      </p:sp>
      <p:pic>
        <p:nvPicPr>
          <p:cNvPr id="5" name="Kép 4">
            <a:extLst>
              <a:ext uri="{FF2B5EF4-FFF2-40B4-BE49-F238E27FC236}">
                <a16:creationId xmlns:a16="http://schemas.microsoft.com/office/drawing/2014/main" id="{58C68A6A-590F-F90B-2582-50A8B2A127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F7D91EA-DFE7-2226-B566-1D8A508425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3961AEC-1732-97D1-3CA6-B59D69A0DB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1F22D6-08DB-F6AE-4ED0-765B5F4DFC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213BED-4312-6CB1-1566-9860449DCD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524E02-F086-0B2E-8A45-0BB0CAFFD6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7199CDD-F501-274D-55C3-F5CE7F4F275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7F4F174-C8E3-A978-688B-A9566866D53D}"/>
              </a:ext>
            </a:extLst>
          </p:cNvPr>
          <p:cNvSpPr txBox="1">
            <a:spLocks/>
          </p:cNvSpPr>
          <p:nvPr/>
        </p:nvSpPr>
        <p:spPr>
          <a:xfrm>
            <a:off x="118753" y="1129193"/>
            <a:ext cx="11958451" cy="5483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200" b="1" dirty="0">
                <a:latin typeface="+mn-lt"/>
              </a:rPr>
              <a:t>Dobre prakse u pristupačnom turizmu u zemljama projekta – Poljska</a:t>
            </a:r>
            <a:endParaRPr lang="en-GB" sz="5400" dirty="0">
              <a:latin typeface="+mn-lt"/>
            </a:endParaRPr>
          </a:p>
        </p:txBody>
      </p:sp>
      <p:pic>
        <p:nvPicPr>
          <p:cNvPr id="11" name="Kép 10">
            <a:extLst>
              <a:ext uri="{FF2B5EF4-FFF2-40B4-BE49-F238E27FC236}">
                <a16:creationId xmlns:a16="http://schemas.microsoft.com/office/drawing/2014/main" id="{F3BF792C-ACB4-6D17-73A3-796B7DA0F70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91322" y="2296509"/>
            <a:ext cx="1973538" cy="1681418"/>
          </a:xfrm>
          <a:prstGeom prst="rect">
            <a:avLst/>
          </a:prstGeom>
          <a:noFill/>
        </p:spPr>
      </p:pic>
      <p:pic>
        <p:nvPicPr>
          <p:cNvPr id="14" name="Kép 13">
            <a:extLst>
              <a:ext uri="{FF2B5EF4-FFF2-40B4-BE49-F238E27FC236}">
                <a16:creationId xmlns:a16="http://schemas.microsoft.com/office/drawing/2014/main" id="{3E8F9367-B116-A3AD-6ABD-63303F01539B}"/>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64860" y="2296509"/>
            <a:ext cx="2812344" cy="1695918"/>
          </a:xfrm>
          <a:prstGeom prst="rect">
            <a:avLst/>
          </a:prstGeom>
          <a:noFill/>
        </p:spPr>
      </p:pic>
      <p:sp>
        <p:nvSpPr>
          <p:cNvPr id="16" name="Szövegdoboz 15">
            <a:extLst>
              <a:ext uri="{FF2B5EF4-FFF2-40B4-BE49-F238E27FC236}">
                <a16:creationId xmlns:a16="http://schemas.microsoft.com/office/drawing/2014/main" id="{6ECECA11-5D63-E0CA-18D7-165BBBF0FC16}"/>
              </a:ext>
            </a:extLst>
          </p:cNvPr>
          <p:cNvSpPr txBox="1"/>
          <p:nvPr/>
        </p:nvSpPr>
        <p:spPr>
          <a:xfrm>
            <a:off x="8446223" y="4164644"/>
            <a:ext cx="2802900" cy="369332"/>
          </a:xfrm>
          <a:prstGeom prst="rect">
            <a:avLst/>
          </a:prstGeom>
          <a:noFill/>
        </p:spPr>
        <p:txBody>
          <a:bodyPr wrap="square">
            <a:spAutoFit/>
          </a:bodyPr>
          <a:lstStyle/>
          <a:p>
            <a:r>
              <a:rPr lang="hr" sz="1800" kern="100" dirty="0">
                <a:effectLst/>
                <a:latin typeface="Calibri" panose="020F0502020204030204" pitchFamily="34" charset="0"/>
                <a:ea typeface="Calibri" panose="020F0502020204030204" pitchFamily="34" charset="0"/>
              </a:rPr>
              <a:t>Izvor: szlakpiastowski.pl</a:t>
            </a:r>
            <a:endParaRPr lang="hu-HU" dirty="0"/>
          </a:p>
        </p:txBody>
      </p:sp>
    </p:spTree>
    <p:extLst>
      <p:ext uri="{BB962C8B-B14F-4D97-AF65-F5344CB8AC3E}">
        <p14:creationId xmlns:p14="http://schemas.microsoft.com/office/powerpoint/2010/main" val="141584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EAEF7-7975-F2D9-5855-6520A6A43E9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897407-C946-E1B2-BB79-D2E8A33F39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04DD795-FE1A-EF3C-3845-A470B9B9968E}"/>
              </a:ext>
            </a:extLst>
          </p:cNvPr>
          <p:cNvSpPr>
            <a:spLocks noGrp="1"/>
          </p:cNvSpPr>
          <p:nvPr>
            <p:ph type="ctrTitle"/>
          </p:nvPr>
        </p:nvSpPr>
        <p:spPr>
          <a:xfrm>
            <a:off x="114795" y="1664411"/>
            <a:ext cx="7495679" cy="3515398"/>
          </a:xfrm>
        </p:spPr>
        <p:txBody>
          <a:bodyPr>
            <a:noAutofit/>
          </a:bodyPr>
          <a:lstStyle/>
          <a:p>
            <a:pPr algn="l">
              <a:lnSpc>
                <a:spcPts val="2400"/>
              </a:lnSpc>
            </a:pPr>
            <a:r>
              <a:rPr lang="hr" sz="2400" kern="100" dirty="0">
                <a:effectLst/>
                <a:latin typeface="Calibri" panose="020F0502020204030204" pitchFamily="34" charset="0"/>
                <a:ea typeface="Calibri" panose="020F0502020204030204" pitchFamily="34" charset="0"/>
              </a:rPr>
              <a:t>Nevidljiva ulica u Poznańu: mjesto koje se može posjetiti u potpunom mraku, a vodiči su slijepe osobe. Osim kretanja ulicom bez vidne pomoći, može se iskusiti i putovanje tramvajem te osjetilni doživljaji (kroz miris, dodir)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Vodič objašnjava kako slijepe osobe funkcioniraju u svakodnevnom životu. Također se može sudjelovati u radionicama koje objašnjavaju sadržaje za slijepe i slabovidne osobe, kao što su: Rubikova kocka, društvene igre, turistički vodiči s konveksnim (reljefnim) crtežima i referentnim mjerilom, poput ljudske figure postavljene u svakom donjem desnom kutu stranicu</a:t>
            </a:r>
            <a:endParaRPr lang="en-GB" sz="2400" dirty="0">
              <a:latin typeface="+mn-lt"/>
            </a:endParaRPr>
          </a:p>
        </p:txBody>
      </p:sp>
      <p:pic>
        <p:nvPicPr>
          <p:cNvPr id="5" name="Kép 4">
            <a:extLst>
              <a:ext uri="{FF2B5EF4-FFF2-40B4-BE49-F238E27FC236}">
                <a16:creationId xmlns:a16="http://schemas.microsoft.com/office/drawing/2014/main" id="{9074B619-0EBE-3DCA-41F5-8A3006679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C6924BB-84BE-F024-3C4B-328C789294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EA42DC5-130B-30BB-18F6-408D68D26A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6020C28-4DC6-AE35-43A0-23926879FC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48B0986-D0CC-FCD3-9C51-AF43828553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85A41AE-F0F1-24B8-5D7F-AD91E975AB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EB81C7-3677-57C2-F2E0-039B8C1DCF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245F51A-9A3C-FC53-5DAD-5CA2E1D85195}"/>
              </a:ext>
            </a:extLst>
          </p:cNvPr>
          <p:cNvSpPr txBox="1">
            <a:spLocks/>
          </p:cNvSpPr>
          <p:nvPr/>
        </p:nvSpPr>
        <p:spPr>
          <a:xfrm>
            <a:off x="118753" y="1200351"/>
            <a:ext cx="11958451" cy="48352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5400" dirty="0">
              <a:latin typeface="+mn-lt"/>
            </a:endParaRPr>
          </a:p>
        </p:txBody>
      </p:sp>
      <p:pic>
        <p:nvPicPr>
          <p:cNvPr id="17" name="Obraz 15">
            <a:extLst>
              <a:ext uri="{FF2B5EF4-FFF2-40B4-BE49-F238E27FC236}">
                <a16:creationId xmlns:a16="http://schemas.microsoft.com/office/drawing/2014/main" id="{85BAFF11-7C67-D947-A4A0-A45572DF25EE}"/>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47955" y="1762743"/>
            <a:ext cx="1811681" cy="1683989"/>
          </a:xfrm>
          <a:prstGeom prst="rect">
            <a:avLst/>
          </a:prstGeom>
          <a:noFill/>
          <a:ln>
            <a:noFill/>
          </a:ln>
        </p:spPr>
      </p:pic>
      <p:pic>
        <p:nvPicPr>
          <p:cNvPr id="18" name="Obraz 16">
            <a:extLst>
              <a:ext uri="{FF2B5EF4-FFF2-40B4-BE49-F238E27FC236}">
                <a16:creationId xmlns:a16="http://schemas.microsoft.com/office/drawing/2014/main" id="{AECF85F0-7A7C-5B8E-2750-AB399913A29F}"/>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23673" y="3532898"/>
            <a:ext cx="1811682" cy="1724424"/>
          </a:xfrm>
          <a:prstGeom prst="rect">
            <a:avLst/>
          </a:prstGeom>
          <a:noFill/>
          <a:ln>
            <a:noFill/>
          </a:ln>
        </p:spPr>
      </p:pic>
      <p:pic>
        <p:nvPicPr>
          <p:cNvPr id="19" name="Obraz 17">
            <a:extLst>
              <a:ext uri="{FF2B5EF4-FFF2-40B4-BE49-F238E27FC236}">
                <a16:creationId xmlns:a16="http://schemas.microsoft.com/office/drawing/2014/main" id="{773B30EF-5684-7F03-B9C7-8E110AF59FDD}"/>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048382" y="2241430"/>
            <a:ext cx="1939797" cy="2331842"/>
          </a:xfrm>
          <a:prstGeom prst="rect">
            <a:avLst/>
          </a:prstGeom>
          <a:noFill/>
          <a:ln>
            <a:noFill/>
          </a:ln>
        </p:spPr>
      </p:pic>
      <p:sp>
        <p:nvSpPr>
          <p:cNvPr id="21" name="Szövegdoboz 20">
            <a:extLst>
              <a:ext uri="{FF2B5EF4-FFF2-40B4-BE49-F238E27FC236}">
                <a16:creationId xmlns:a16="http://schemas.microsoft.com/office/drawing/2014/main" id="{3867B171-074E-A956-3348-516657C20C24}"/>
              </a:ext>
            </a:extLst>
          </p:cNvPr>
          <p:cNvSpPr txBox="1"/>
          <p:nvPr/>
        </p:nvSpPr>
        <p:spPr>
          <a:xfrm>
            <a:off x="9559636" y="4730631"/>
            <a:ext cx="2487669" cy="369332"/>
          </a:xfrm>
          <a:prstGeom prst="rect">
            <a:avLst/>
          </a:prstGeom>
          <a:noFill/>
        </p:spPr>
        <p:txBody>
          <a:bodyPr wrap="square">
            <a:spAutoFit/>
          </a:bodyPr>
          <a:lstStyle/>
          <a:p>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spTree>
    <p:extLst>
      <p:ext uri="{BB962C8B-B14F-4D97-AF65-F5344CB8AC3E}">
        <p14:creationId xmlns:p14="http://schemas.microsoft.com/office/powerpoint/2010/main" val="3160306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4A40-DEDF-36A8-12F5-6A72E4190AA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87E0F5-0541-65B1-CF18-C610341142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EDE5BAB-C4B7-6A7C-362E-B4FD2B84670C}"/>
              </a:ext>
            </a:extLst>
          </p:cNvPr>
          <p:cNvSpPr>
            <a:spLocks noGrp="1"/>
          </p:cNvSpPr>
          <p:nvPr>
            <p:ph type="ctrTitle"/>
          </p:nvPr>
        </p:nvSpPr>
        <p:spPr>
          <a:xfrm>
            <a:off x="114796" y="1807474"/>
            <a:ext cx="10450286" cy="875716"/>
          </a:xfrm>
        </p:spPr>
        <p:txBody>
          <a:bodyPr>
            <a:normAutofit/>
          </a:bodyPr>
          <a:lstStyle/>
          <a:p>
            <a:pPr algn="l"/>
            <a:r>
              <a:rPr lang="hr" sz="2600" kern="100" dirty="0">
                <a:effectLst/>
                <a:latin typeface="Calibri" panose="020F0502020204030204" pitchFamily="34" charset="0"/>
                <a:ea typeface="Calibri" panose="020F0502020204030204" pitchFamily="34" charset="0"/>
              </a:rPr>
              <a:t>Nevidljiva ulica također nudi Šaputajuće kazalište – predstave koje se izvode uživo u potpunom mraku i primaju se samo u audiosferi</a:t>
            </a:r>
            <a:endParaRPr lang="en-GB" sz="2600" dirty="0">
              <a:latin typeface="+mn-lt"/>
            </a:endParaRPr>
          </a:p>
        </p:txBody>
      </p:sp>
      <p:pic>
        <p:nvPicPr>
          <p:cNvPr id="5" name="Kép 4">
            <a:extLst>
              <a:ext uri="{FF2B5EF4-FFF2-40B4-BE49-F238E27FC236}">
                <a16:creationId xmlns:a16="http://schemas.microsoft.com/office/drawing/2014/main" id="{31412A0A-6670-B92C-FB4F-640B3721ED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ADB433-F0B2-1C85-F6FE-15963E7ADC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1C42351-F67C-E8D6-EDB5-533BA7F18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97D9B33-513A-CD1A-21F1-FEB60B9EEF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ACA23D0-21D8-A573-533D-11328EAE24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B2273C8-0DCC-9581-276C-BBED7C0F9A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5B3328F-A530-D8F2-1B48-CF4BE0CD6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F8DCF93-0981-2039-2BF2-7871994A98E0}"/>
              </a:ext>
            </a:extLst>
          </p:cNvPr>
          <p:cNvSpPr txBox="1">
            <a:spLocks/>
          </p:cNvSpPr>
          <p:nvPr/>
        </p:nvSpPr>
        <p:spPr>
          <a:xfrm>
            <a:off x="118753" y="1200351"/>
            <a:ext cx="11958451" cy="6022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5400" dirty="0">
              <a:latin typeface="+mn-lt"/>
            </a:endParaRPr>
          </a:p>
        </p:txBody>
      </p:sp>
      <p:pic>
        <p:nvPicPr>
          <p:cNvPr id="15" name="Obraz 18">
            <a:extLst>
              <a:ext uri="{FF2B5EF4-FFF2-40B4-BE49-F238E27FC236}">
                <a16:creationId xmlns:a16="http://schemas.microsoft.com/office/drawing/2014/main" id="{F41378F4-084E-02B1-F8D6-1F12420EEC4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11624" y="2898128"/>
            <a:ext cx="1495335" cy="1994334"/>
          </a:xfrm>
          <a:prstGeom prst="rect">
            <a:avLst/>
          </a:prstGeom>
          <a:noFill/>
          <a:ln>
            <a:noFill/>
          </a:ln>
        </p:spPr>
      </p:pic>
      <p:pic>
        <p:nvPicPr>
          <p:cNvPr id="16" name="Obraz 19">
            <a:extLst>
              <a:ext uri="{FF2B5EF4-FFF2-40B4-BE49-F238E27FC236}">
                <a16:creationId xmlns:a16="http://schemas.microsoft.com/office/drawing/2014/main" id="{65C99377-9668-0243-59A8-7FB88F214705}"/>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906959" y="2881850"/>
            <a:ext cx="2681373" cy="2010612"/>
          </a:xfrm>
          <a:prstGeom prst="rect">
            <a:avLst/>
          </a:prstGeom>
          <a:noFill/>
          <a:ln>
            <a:noFill/>
          </a:ln>
        </p:spPr>
      </p:pic>
      <p:pic>
        <p:nvPicPr>
          <p:cNvPr id="17" name="Obraz 1">
            <a:extLst>
              <a:ext uri="{FF2B5EF4-FFF2-40B4-BE49-F238E27FC236}">
                <a16:creationId xmlns:a16="http://schemas.microsoft.com/office/drawing/2014/main" id="{65A4D189-B505-EE57-FA90-F8530C14E36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8332" y="2886762"/>
            <a:ext cx="2710065" cy="2010612"/>
          </a:xfrm>
          <a:prstGeom prst="rect">
            <a:avLst/>
          </a:prstGeom>
        </p:spPr>
      </p:pic>
      <p:sp>
        <p:nvSpPr>
          <p:cNvPr id="18" name="Szövegdoboz 17">
            <a:extLst>
              <a:ext uri="{FF2B5EF4-FFF2-40B4-BE49-F238E27FC236}">
                <a16:creationId xmlns:a16="http://schemas.microsoft.com/office/drawing/2014/main" id="{DA3FB426-368E-1727-B643-5EBADC3FF844}"/>
              </a:ext>
            </a:extLst>
          </p:cNvPr>
          <p:cNvSpPr txBox="1"/>
          <p:nvPr/>
        </p:nvSpPr>
        <p:spPr>
          <a:xfrm>
            <a:off x="827103" y="4174811"/>
            <a:ext cx="2487669" cy="369332"/>
          </a:xfrm>
          <a:prstGeom prst="rect">
            <a:avLst/>
          </a:prstGeom>
          <a:noFill/>
        </p:spPr>
        <p:txBody>
          <a:bodyPr wrap="square">
            <a:spAutoFit/>
          </a:bodyPr>
          <a:lstStyle/>
          <a:p>
            <a:pPr algn="r"/>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spTree>
    <p:extLst>
      <p:ext uri="{BB962C8B-B14F-4D97-AF65-F5344CB8AC3E}">
        <p14:creationId xmlns:p14="http://schemas.microsoft.com/office/powerpoint/2010/main" val="4032325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0" y="1797779"/>
            <a:ext cx="11958451" cy="796774"/>
          </a:xfrm>
        </p:spPr>
        <p:txBody>
          <a:bodyPr>
            <a:noAutofit/>
          </a:bodyPr>
          <a:lstStyle/>
          <a:p>
            <a:pPr algn="l"/>
            <a:r>
              <a:rPr lang="hr" sz="2000" kern="100" dirty="0">
                <a:effectLst/>
                <a:latin typeface="Calibri" panose="020F0502020204030204" pitchFamily="34" charset="0"/>
                <a:ea typeface="Calibri" panose="020F0502020204030204" pitchFamily="34" charset="0"/>
              </a:rPr>
              <a:t>Brama Poznania ICHOT (Poznanska vrata)</a:t>
            </a:r>
            <a:r>
              <a:rPr lang="hr" sz="2000" kern="100" dirty="0">
                <a:latin typeface="Calibri" panose="020F0502020204030204" pitchFamily="34" charset="0"/>
                <a:ea typeface="Calibri" panose="020F0502020204030204" pitchFamily="34" charset="0"/>
              </a:rPr>
              <a:t>: </a:t>
            </a:r>
            <a:r>
              <a:rPr lang="hr" sz="2000" kern="100" dirty="0">
                <a:effectLst/>
                <a:latin typeface="Calibri" panose="020F0502020204030204" pitchFamily="34" charset="0"/>
                <a:ea typeface="Calibri" panose="020F0502020204030204" pitchFamily="34" charset="0"/>
              </a:rPr>
              <a:t>moderno, multimedijsko središte za interpretaciju baštine. </a:t>
            </a:r>
            <a:r>
              <a:rPr lang="hr" sz="2000" kern="100" dirty="0">
                <a:latin typeface="Calibri" panose="020F0502020204030204" pitchFamily="34" charset="0"/>
              </a:rPr>
              <a:t>Jedan od objekata dobro prilagođenih osobama s invaliditetom, starijim osobama i posjetiteljima s djecom</a:t>
            </a:r>
            <a:endParaRPr lang="en-GB" sz="20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18753" y="1200350"/>
            <a:ext cx="11958451" cy="6786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5400" dirty="0">
              <a:latin typeface="+mn-lt"/>
            </a:endParaRPr>
          </a:p>
        </p:txBody>
      </p:sp>
      <p:pic>
        <p:nvPicPr>
          <p:cNvPr id="11" name="Obraz 1">
            <a:extLst>
              <a:ext uri="{FF2B5EF4-FFF2-40B4-BE49-F238E27FC236}">
                <a16:creationId xmlns:a16="http://schemas.microsoft.com/office/drawing/2014/main" id="{75C07B01-BC0C-AABE-9917-9734461C4DF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45948" y="2589363"/>
            <a:ext cx="4038659" cy="1319954"/>
          </a:xfrm>
          <a:prstGeom prst="rect">
            <a:avLst/>
          </a:prstGeom>
        </p:spPr>
      </p:pic>
      <p:sp>
        <p:nvSpPr>
          <p:cNvPr id="15" name="Szövegdoboz 14">
            <a:extLst>
              <a:ext uri="{FF2B5EF4-FFF2-40B4-BE49-F238E27FC236}">
                <a16:creationId xmlns:a16="http://schemas.microsoft.com/office/drawing/2014/main" id="{286F6CA2-48EB-3787-3136-C4F21D9A95A5}"/>
              </a:ext>
            </a:extLst>
          </p:cNvPr>
          <p:cNvSpPr txBox="1"/>
          <p:nvPr/>
        </p:nvSpPr>
        <p:spPr>
          <a:xfrm>
            <a:off x="0" y="2513117"/>
            <a:ext cx="8253351" cy="2516458"/>
          </a:xfrm>
          <a:prstGeom prst="rect">
            <a:avLst/>
          </a:prstGeom>
          <a:noFill/>
        </p:spPr>
        <p:txBody>
          <a:bodyPr wrap="square">
            <a:spAutoFit/>
          </a:bodyPr>
          <a:lstStyle/>
          <a:p>
            <a:pPr>
              <a:lnSpc>
                <a:spcPts val="2100"/>
              </a:lnSpc>
            </a:pPr>
            <a:r>
              <a:rPr lang="hr" sz="2000" kern="100" dirty="0">
                <a:effectLst/>
                <a:latin typeface="Calibri" panose="020F0502020204030204" pitchFamily="34" charset="0"/>
                <a:ea typeface="Calibri" panose="020F0502020204030204" pitchFamily="34" charset="0"/>
              </a:rPr>
              <a:t>Događaji namijenjeni osobama s invaliditetom, starijim osobama i obiteljima s djecom. Za djecu posebna staza za obilazak audio vodiča, koja uključuje zabavne elemente i vodi kroz žute oznake do mjesta prilagođenih djeci. Osobe starije životne dobi mogu posjetiti Vrata s vodičem u svojoj dobnoj skupini, za slijepe osobe: pomagala, taktički izložbeni elementi i zvučni opis. Svi filmovi opremljeni su prijevodom na poljski znakovni jezik, također i tumačem poljskog znakovnog jezika u stvarnom vremenu putem video prijenosa. Dizalo i evakuacijska stolica (u slučaju da dizalo nije u funkciji), izvan dizala omogućen pristup </a:t>
            </a:r>
            <a:r>
              <a:rPr lang="hr" sz="2000" kern="100" dirty="0">
                <a:latin typeface="Calibri" panose="020F0502020204030204" pitchFamily="34" charset="0"/>
                <a:ea typeface="Calibri" panose="020F0502020204030204" pitchFamily="34" charset="0"/>
              </a:rPr>
              <a:t>invalidskim kolicima </a:t>
            </a:r>
            <a:r>
              <a:rPr lang="hr" sz="2000" kern="100" dirty="0">
                <a:effectLst/>
                <a:latin typeface="Calibri" panose="020F0502020204030204" pitchFamily="34" charset="0"/>
                <a:ea typeface="Calibri" panose="020F0502020204030204" pitchFamily="34" charset="0"/>
              </a:rPr>
              <a:t>travnatoj plaži uz rijeku</a:t>
            </a:r>
            <a:endParaRPr lang="en-GB" sz="2000" dirty="0"/>
          </a:p>
        </p:txBody>
      </p:sp>
      <p:sp>
        <p:nvSpPr>
          <p:cNvPr id="17" name="Szövegdoboz 16">
            <a:extLst>
              <a:ext uri="{FF2B5EF4-FFF2-40B4-BE49-F238E27FC236}">
                <a16:creationId xmlns:a16="http://schemas.microsoft.com/office/drawing/2014/main" id="{4D6965AC-6FD4-8158-BFF5-B9F0416EA893}"/>
              </a:ext>
            </a:extLst>
          </p:cNvPr>
          <p:cNvSpPr txBox="1"/>
          <p:nvPr/>
        </p:nvSpPr>
        <p:spPr>
          <a:xfrm>
            <a:off x="8446223" y="3873485"/>
            <a:ext cx="3933701" cy="369332"/>
          </a:xfrm>
          <a:prstGeom prst="rect">
            <a:avLst/>
          </a:prstGeom>
          <a:noFill/>
        </p:spPr>
        <p:txBody>
          <a:bodyPr wrap="square">
            <a:spAutoFit/>
          </a:bodyPr>
          <a:lstStyle/>
          <a:p>
            <a:r>
              <a:rPr lang="hr" sz="1800" kern="100" dirty="0">
                <a:effectLst/>
                <a:latin typeface="Calibri" panose="020F0502020204030204" pitchFamily="34" charset="0"/>
                <a:ea typeface="Calibri" panose="020F0502020204030204" pitchFamily="34" charset="0"/>
              </a:rPr>
              <a:t>Izvor: https://bramapoznania.pl</a:t>
            </a:r>
            <a:endParaRPr lang="en-GB" dirty="0"/>
          </a:p>
        </p:txBody>
      </p:sp>
      <p:sp>
        <p:nvSpPr>
          <p:cNvPr id="19" name="Szövegdoboz 18">
            <a:extLst>
              <a:ext uri="{FF2B5EF4-FFF2-40B4-BE49-F238E27FC236}">
                <a16:creationId xmlns:a16="http://schemas.microsoft.com/office/drawing/2014/main" id="{F77FF12B-B4BF-09F6-DCBF-5F87943D6602}"/>
              </a:ext>
            </a:extLst>
          </p:cNvPr>
          <p:cNvSpPr txBox="1"/>
          <p:nvPr/>
        </p:nvSpPr>
        <p:spPr>
          <a:xfrm>
            <a:off x="0" y="4873394"/>
            <a:ext cx="12077204" cy="400110"/>
          </a:xfrm>
          <a:prstGeom prst="rect">
            <a:avLst/>
          </a:prstGeom>
          <a:noFill/>
        </p:spPr>
        <p:txBody>
          <a:bodyPr wrap="square">
            <a:spAutoFit/>
          </a:bodyPr>
          <a:lstStyle/>
          <a:p>
            <a:r>
              <a:rPr lang="hr" sz="2000" kern="100" dirty="0">
                <a:effectLst/>
                <a:latin typeface="Calibri" panose="020F0502020204030204" pitchFamily="34" charset="0"/>
                <a:ea typeface="Calibri" panose="020F0502020204030204" pitchFamily="34" charset="0"/>
              </a:rPr>
              <a:t>Tijekom obilaska moguće </a:t>
            </a:r>
            <a:r>
              <a:rPr lang="hr" sz="2000" kern="100" dirty="0">
                <a:latin typeface="Calibri" panose="020F0502020204030204" pitchFamily="34" charset="0"/>
                <a:ea typeface="Calibri" panose="020F0502020204030204" pitchFamily="34" charset="0"/>
              </a:rPr>
              <a:t>j</a:t>
            </a:r>
            <a:r>
              <a:rPr lang="hr" sz="2000" kern="100" dirty="0">
                <a:effectLst/>
                <a:latin typeface="Calibri" panose="020F0502020204030204" pitchFamily="34" charset="0"/>
                <a:ea typeface="Calibri" panose="020F0502020204030204" pitchFamily="34" charset="0"/>
              </a:rPr>
              <a:t>e koristiti udobna sjedala, kao i prijenosne, lagane stolce dostupne na ulazu u sobe</a:t>
            </a:r>
            <a:endParaRPr lang="en-GB" sz="2000" dirty="0"/>
          </a:p>
        </p:txBody>
      </p:sp>
    </p:spTree>
    <p:extLst>
      <p:ext uri="{BB962C8B-B14F-4D97-AF65-F5344CB8AC3E}">
        <p14:creationId xmlns:p14="http://schemas.microsoft.com/office/powerpoint/2010/main" val="4239364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60FE2-57F1-EB46-CFE4-41B246A40A6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5244E54-3B8B-EBA0-59FD-D024B3E6EE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579FB7B-00E3-1ED3-506D-776D47B87802}"/>
              </a:ext>
            </a:extLst>
          </p:cNvPr>
          <p:cNvSpPr>
            <a:spLocks noGrp="1"/>
          </p:cNvSpPr>
          <p:nvPr>
            <p:ph type="ctrTitle"/>
          </p:nvPr>
        </p:nvSpPr>
        <p:spPr>
          <a:xfrm>
            <a:off x="100468" y="2867185"/>
            <a:ext cx="5041548" cy="1185429"/>
          </a:xfrm>
        </p:spPr>
        <p:txBody>
          <a:bodyPr>
            <a:normAutofit/>
          </a:bodyPr>
          <a:lstStyle/>
          <a:p>
            <a:pPr algn="r"/>
            <a:r>
              <a:rPr lang="hr" sz="2400" kern="100" dirty="0">
                <a:effectLst/>
                <a:latin typeface="Calibri" panose="020F0502020204030204" pitchFamily="34" charset="0"/>
                <a:ea typeface="Calibri" panose="020F0502020204030204" pitchFamily="34" charset="0"/>
              </a:rPr>
              <a:t>Brama </a:t>
            </a:r>
            <a:r>
              <a:rPr lang="hr" sz="2400" kern="100" dirty="0" err="1">
                <a:effectLst/>
                <a:latin typeface="Calibri" panose="020F0502020204030204" pitchFamily="34" charset="0"/>
                <a:ea typeface="Calibri" panose="020F0502020204030204" pitchFamily="34" charset="0"/>
              </a:rPr>
              <a:t>Poznania </a:t>
            </a:r>
            <a:r>
              <a:rPr lang="hr" sz="2400" kern="100" dirty="0">
                <a:effectLst/>
                <a:latin typeface="Calibri" panose="020F0502020204030204" pitchFamily="34" charset="0"/>
                <a:ea typeface="Calibri" panose="020F0502020204030204" pitchFamily="34" charset="0"/>
              </a:rPr>
              <a:t>[Poznanska vrata] – primjeri dobre prakse u području pristupačnosti</a:t>
            </a:r>
            <a:endParaRPr lang="en-GB" sz="2400" dirty="0">
              <a:latin typeface="+mn-lt"/>
            </a:endParaRPr>
          </a:p>
        </p:txBody>
      </p:sp>
      <p:pic>
        <p:nvPicPr>
          <p:cNvPr id="5" name="Kép 4">
            <a:extLst>
              <a:ext uri="{FF2B5EF4-FFF2-40B4-BE49-F238E27FC236}">
                <a16:creationId xmlns:a16="http://schemas.microsoft.com/office/drawing/2014/main" id="{117FE1D1-116F-2122-6B8A-3D9875A3B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078EB5C-E96B-858A-DECC-AB997FD44B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04A1F2-0E67-B9A9-F4E8-0597B0D2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D58A2E-AACA-EB27-1B44-DFA5188E66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2D6792-4386-4637-538F-2C084A3D1C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679EAAE-5FFF-8FC4-ABAD-8F794303A3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5A28F21-E079-0575-A571-C09ECFF8FE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E271DE7-447F-2F60-E81F-B717072F1AD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r" sz="3600" b="1" dirty="0">
                <a:latin typeface="+mn-lt"/>
              </a:rPr>
              <a:t>Dobre prakse u pristupačnom turizmu u zemljama projekta – Poljska</a:t>
            </a:r>
            <a:endParaRPr lang="en-GB" dirty="0">
              <a:latin typeface="+mn-lt"/>
            </a:endParaRPr>
          </a:p>
        </p:txBody>
      </p:sp>
      <p:pic>
        <p:nvPicPr>
          <p:cNvPr id="11" name="Obraz 1">
            <a:extLst>
              <a:ext uri="{FF2B5EF4-FFF2-40B4-BE49-F238E27FC236}">
                <a16:creationId xmlns:a16="http://schemas.microsoft.com/office/drawing/2014/main" id="{B90F46EC-6EDD-C167-56DB-535CCE5B45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46095" y="1739914"/>
            <a:ext cx="6173745" cy="3493810"/>
          </a:xfrm>
          <a:prstGeom prst="rect">
            <a:avLst/>
          </a:prstGeom>
        </p:spPr>
      </p:pic>
      <p:sp>
        <p:nvSpPr>
          <p:cNvPr id="14" name="Szövegdoboz 13">
            <a:extLst>
              <a:ext uri="{FF2B5EF4-FFF2-40B4-BE49-F238E27FC236}">
                <a16:creationId xmlns:a16="http://schemas.microsoft.com/office/drawing/2014/main" id="{CBBD1FB8-3C17-5E3C-CDC0-09B30B9C8E7A}"/>
              </a:ext>
            </a:extLst>
          </p:cNvPr>
          <p:cNvSpPr txBox="1"/>
          <p:nvPr/>
        </p:nvSpPr>
        <p:spPr>
          <a:xfrm>
            <a:off x="2758426" y="4526902"/>
            <a:ext cx="2487669" cy="369332"/>
          </a:xfrm>
          <a:prstGeom prst="rect">
            <a:avLst/>
          </a:prstGeom>
          <a:noFill/>
        </p:spPr>
        <p:txBody>
          <a:bodyPr wrap="square">
            <a:spAutoFit/>
          </a:bodyPr>
          <a:lstStyle/>
          <a:p>
            <a:pPr algn="r"/>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spTree>
    <p:extLst>
      <p:ext uri="{BB962C8B-B14F-4D97-AF65-F5344CB8AC3E}">
        <p14:creationId xmlns:p14="http://schemas.microsoft.com/office/powerpoint/2010/main" val="1351938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9B40D-2F4E-2559-40E3-0C764FE0115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23816E-2A13-9895-014D-05031774DB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141B391-2B08-6BC9-B735-A529A4D3E2B5}"/>
              </a:ext>
            </a:extLst>
          </p:cNvPr>
          <p:cNvSpPr>
            <a:spLocks noGrp="1"/>
          </p:cNvSpPr>
          <p:nvPr>
            <p:ph type="ctrTitle"/>
          </p:nvPr>
        </p:nvSpPr>
        <p:spPr>
          <a:xfrm>
            <a:off x="253440" y="2421805"/>
            <a:ext cx="5041548" cy="1414744"/>
          </a:xfrm>
        </p:spPr>
        <p:txBody>
          <a:bodyPr>
            <a:noAutofit/>
          </a:bodyPr>
          <a:lstStyle/>
          <a:p>
            <a:pPr algn="r"/>
            <a:r>
              <a:rPr lang="hr" sz="2400" kern="100" dirty="0">
                <a:effectLst/>
                <a:latin typeface="Calibri" panose="020F0502020204030204" pitchFamily="34" charset="0"/>
                <a:ea typeface="Calibri" panose="020F0502020204030204" pitchFamily="34" charset="0"/>
              </a:rPr>
              <a:t>Brama </a:t>
            </a:r>
            <a:r>
              <a:rPr lang="hr" sz="2400" kern="100" dirty="0" err="1">
                <a:effectLst/>
                <a:latin typeface="Calibri" panose="020F0502020204030204" pitchFamily="34" charset="0"/>
                <a:ea typeface="Calibri" panose="020F0502020204030204" pitchFamily="34" charset="0"/>
              </a:rPr>
              <a:t>Poznania </a:t>
            </a:r>
            <a:r>
              <a:rPr lang="hr" sz="2400" kern="100" dirty="0">
                <a:effectLst/>
                <a:latin typeface="Calibri" panose="020F0502020204030204" pitchFamily="34" charset="0"/>
                <a:ea typeface="Calibri" panose="020F0502020204030204" pitchFamily="34" charset="0"/>
              </a:rPr>
              <a:t>[Poznanska vrata] – informacije o pristupačnosti na web stranici, uključujući: poljski znakovni jezik i audio opis</a:t>
            </a:r>
            <a:endParaRPr lang="en-GB" sz="2400" dirty="0">
              <a:latin typeface="+mn-lt"/>
            </a:endParaRPr>
          </a:p>
        </p:txBody>
      </p:sp>
      <p:pic>
        <p:nvPicPr>
          <p:cNvPr id="5" name="Kép 4">
            <a:extLst>
              <a:ext uri="{FF2B5EF4-FFF2-40B4-BE49-F238E27FC236}">
                <a16:creationId xmlns:a16="http://schemas.microsoft.com/office/drawing/2014/main" id="{11C0D0BA-6317-C063-7522-55EE27602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2D413A4-4F08-BAD5-3EB6-00A52F470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37575FB-FE87-651B-180A-096603746C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5B7078-D185-CC58-C06F-72C8F1E0DF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66374B-5484-F3BD-797D-0431ADD7B0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11EAFAB-DE8E-9FBB-5FCB-A0F147A51D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C08B81-CA73-216D-7D9E-DD8968482C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88D0270-C8C1-9821-67E5-F1382ECC7FD7}"/>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r" sz="3600" b="1" dirty="0">
                <a:latin typeface="+mn-lt"/>
              </a:rPr>
              <a:t>Dobre prakse u pristupačnom turizmu u zemljama projekta – Poljska</a:t>
            </a:r>
            <a:endParaRPr lang="en-GB" dirty="0">
              <a:latin typeface="+mn-lt"/>
            </a:endParaRPr>
          </a:p>
        </p:txBody>
      </p:sp>
      <p:sp>
        <p:nvSpPr>
          <p:cNvPr id="14" name="Szövegdoboz 13">
            <a:extLst>
              <a:ext uri="{FF2B5EF4-FFF2-40B4-BE49-F238E27FC236}">
                <a16:creationId xmlns:a16="http://schemas.microsoft.com/office/drawing/2014/main" id="{E96DE02D-72CD-457B-A757-581D219E657D}"/>
              </a:ext>
            </a:extLst>
          </p:cNvPr>
          <p:cNvSpPr txBox="1"/>
          <p:nvPr/>
        </p:nvSpPr>
        <p:spPr>
          <a:xfrm>
            <a:off x="1500234" y="4162076"/>
            <a:ext cx="3722094" cy="646331"/>
          </a:xfrm>
          <a:prstGeom prst="rect">
            <a:avLst/>
          </a:prstGeom>
          <a:noFill/>
        </p:spPr>
        <p:txBody>
          <a:bodyPr wrap="square">
            <a:spAutoFit/>
          </a:bodyPr>
          <a:lstStyle/>
          <a:p>
            <a:pPr algn="r"/>
            <a:r>
              <a:rPr lang="hr" sz="1800" kern="100" dirty="0">
                <a:effectLst/>
                <a:latin typeface="Calibri" panose="020F0502020204030204" pitchFamily="34" charset="0"/>
                <a:ea typeface="Calibri" panose="020F0502020204030204" pitchFamily="34" charset="0"/>
              </a:rPr>
              <a:t>Izvor: https://bramapoznania.pl/dostepnosc</a:t>
            </a:r>
            <a:endParaRPr lang="hu-HU" dirty="0"/>
          </a:p>
        </p:txBody>
      </p:sp>
      <p:pic>
        <p:nvPicPr>
          <p:cNvPr id="15" name="Obraz 1">
            <a:extLst>
              <a:ext uri="{FF2B5EF4-FFF2-40B4-BE49-F238E27FC236}">
                <a16:creationId xmlns:a16="http://schemas.microsoft.com/office/drawing/2014/main" id="{E8E520EF-340F-F72C-E1CD-4A9B0EE5AEB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67647" y="1878246"/>
            <a:ext cx="2933253" cy="2838217"/>
          </a:xfrm>
          <a:prstGeom prst="rect">
            <a:avLst/>
          </a:prstGeom>
        </p:spPr>
      </p:pic>
      <p:pic>
        <p:nvPicPr>
          <p:cNvPr id="16" name="Obraz 1">
            <a:extLst>
              <a:ext uri="{FF2B5EF4-FFF2-40B4-BE49-F238E27FC236}">
                <a16:creationId xmlns:a16="http://schemas.microsoft.com/office/drawing/2014/main" id="{D553D57B-74BF-7C67-92DE-F474DAE681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32889" y="2019025"/>
            <a:ext cx="3630985" cy="2734368"/>
          </a:xfrm>
          <a:prstGeom prst="rect">
            <a:avLst/>
          </a:prstGeom>
        </p:spPr>
      </p:pic>
    </p:spTree>
    <p:extLst>
      <p:ext uri="{BB962C8B-B14F-4D97-AF65-F5344CB8AC3E}">
        <p14:creationId xmlns:p14="http://schemas.microsoft.com/office/powerpoint/2010/main" val="101786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52A95-72A0-E229-4C09-BCE888E352A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941E902-DF13-FE3B-5464-FA360E4CDF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A6A49A2-C0E8-4498-AEF9-CC396F4FEBC9}"/>
              </a:ext>
            </a:extLst>
          </p:cNvPr>
          <p:cNvSpPr>
            <a:spLocks noGrp="1"/>
          </p:cNvSpPr>
          <p:nvPr>
            <p:ph type="ctrTitle"/>
          </p:nvPr>
        </p:nvSpPr>
        <p:spPr>
          <a:xfrm>
            <a:off x="4936647" y="4458481"/>
            <a:ext cx="7019151" cy="600181"/>
          </a:xfrm>
        </p:spPr>
        <p:txBody>
          <a:bodyPr>
            <a:noAutofit/>
          </a:bodyPr>
          <a:lstStyle/>
          <a:p>
            <a:pPr algn="r"/>
            <a:r>
              <a:rPr lang="hr" sz="1600" dirty="0">
                <a:latin typeface="+mn-lt"/>
              </a:rPr>
              <a:t>https://tourismus.bayern/destinationsentwicklung/nachhaltige-destinationsentwicklung/barrierefreier-urlaub-in-bayern/</a:t>
            </a:r>
          </a:p>
        </p:txBody>
      </p:sp>
      <p:pic>
        <p:nvPicPr>
          <p:cNvPr id="5" name="Kép 4">
            <a:extLst>
              <a:ext uri="{FF2B5EF4-FFF2-40B4-BE49-F238E27FC236}">
                <a16:creationId xmlns:a16="http://schemas.microsoft.com/office/drawing/2014/main" id="{BD6FD7E0-12C7-3ECB-D729-B2AC0A2CF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EB3BD92-A6FF-F90C-7FE1-C201252857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7526A7D-AA73-289E-219B-506E3FF32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F61290-BF80-3C44-104D-2C749BB786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7FCFAB2-BDF9-4910-7254-1045AA3DCA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0BBDBF5-E530-BD46-1C2C-40B69602CD0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1CDB33-F001-08DA-FCF5-1B8CB1DD59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A4EB2B3-CDBA-69D3-58BB-A7D9C1D12E37}"/>
              </a:ext>
            </a:extLst>
          </p:cNvPr>
          <p:cNvSpPr txBox="1">
            <a:spLocks/>
          </p:cNvSpPr>
          <p:nvPr/>
        </p:nvSpPr>
        <p:spPr>
          <a:xfrm>
            <a:off x="1" y="1388304"/>
            <a:ext cx="4347874" cy="30965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300" b="1" dirty="0">
                <a:latin typeface="+mn-lt"/>
              </a:rPr>
              <a:t>Dobre prakse u pristupačnom turizmu na međunarodnoj razini – Bayern </a:t>
            </a:r>
            <a:r>
              <a:rPr lang="hr" sz="3300" b="1" dirty="0" err="1">
                <a:latin typeface="+mn-lt"/>
              </a:rPr>
              <a:t>Tourismus </a:t>
            </a:r>
            <a:r>
              <a:rPr lang="hr" sz="3300" b="1" dirty="0">
                <a:latin typeface="+mn-lt"/>
              </a:rPr>
              <a:t>Marketing GmbH, Njemačka</a:t>
            </a:r>
            <a:endParaRPr lang="en-GB" sz="3300" dirty="0">
              <a:latin typeface="+mn-lt"/>
            </a:endParaRPr>
          </a:p>
        </p:txBody>
      </p:sp>
      <p:pic>
        <p:nvPicPr>
          <p:cNvPr id="14" name="Kép 13">
            <a:extLst>
              <a:ext uri="{FF2B5EF4-FFF2-40B4-BE49-F238E27FC236}">
                <a16:creationId xmlns:a16="http://schemas.microsoft.com/office/drawing/2014/main" id="{592734DA-D117-9988-8867-52F6C4A18E8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8667" y="1245419"/>
            <a:ext cx="7497131" cy="3239428"/>
          </a:xfrm>
          <a:prstGeom prst="rect">
            <a:avLst/>
          </a:prstGeom>
        </p:spPr>
      </p:pic>
    </p:spTree>
    <p:extLst>
      <p:ext uri="{BB962C8B-B14F-4D97-AF65-F5344CB8AC3E}">
        <p14:creationId xmlns:p14="http://schemas.microsoft.com/office/powerpoint/2010/main" val="3327449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B601E-71C0-AAD0-F7BB-794D86B56C5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59C120-ADE6-0771-E428-5D33E8F701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3261142-C4A8-DACE-CD51-ABCC4EB734D5}"/>
              </a:ext>
            </a:extLst>
          </p:cNvPr>
          <p:cNvSpPr>
            <a:spLocks noGrp="1"/>
          </p:cNvSpPr>
          <p:nvPr>
            <p:ph type="ctrTitle"/>
          </p:nvPr>
        </p:nvSpPr>
        <p:spPr>
          <a:xfrm>
            <a:off x="93771" y="2652724"/>
            <a:ext cx="6390156" cy="2586686"/>
          </a:xfrm>
        </p:spPr>
        <p:txBody>
          <a:bodyPr>
            <a:noAutofit/>
          </a:bodyPr>
          <a:lstStyle/>
          <a:p>
            <a:pPr algn="l"/>
            <a:r>
              <a:rPr lang="hr" sz="2200" kern="100" dirty="0">
                <a:effectLst/>
                <a:latin typeface="Calibri" panose="020F0502020204030204" pitchFamily="34" charset="0"/>
                <a:ea typeface="Calibri" panose="020F0502020204030204" pitchFamily="34" charset="0"/>
              </a:rPr>
              <a:t>Sveobuhvatne usluge. Tijekom prijelaza trajektom na otok Ostrów Lednicki</a:t>
            </a:r>
            <a:r>
              <a:rPr lang="hr" sz="2200" kern="100" dirty="0">
                <a:latin typeface="Calibri" panose="020F0502020204030204" pitchFamily="34" charset="0"/>
                <a:ea typeface="Calibri" panose="020F0502020204030204" pitchFamily="34" charset="0"/>
              </a:rPr>
              <a:t>, korisnicima invalidskih kolica pomaže se pri ulasku na </a:t>
            </a:r>
            <a:r>
              <a:rPr lang="hr" sz="2200" kern="100" dirty="0">
                <a:effectLst/>
                <a:latin typeface="Calibri" panose="020F0502020204030204" pitchFamily="34" charset="0"/>
                <a:ea typeface="Calibri" panose="020F0502020204030204" pitchFamily="34" charset="0"/>
              </a:rPr>
              <a:t>trajekt. Staze su makadamske, asfaltirane, do koliba s eksponatima vode rampe. Table na izložbama postavljene su na visini i pod kutom pogodnim za čitanje osobama u invalidskim kolicima, a tu su i vidikovci za odmor u multisenzornom okruženju uz vodu, uz mirisno cvijeće</a:t>
            </a:r>
            <a:endParaRPr lang="en-GB" sz="2200" dirty="0">
              <a:latin typeface="+mn-lt"/>
            </a:endParaRPr>
          </a:p>
        </p:txBody>
      </p:sp>
      <p:pic>
        <p:nvPicPr>
          <p:cNvPr id="5" name="Kép 4">
            <a:extLst>
              <a:ext uri="{FF2B5EF4-FFF2-40B4-BE49-F238E27FC236}">
                <a16:creationId xmlns:a16="http://schemas.microsoft.com/office/drawing/2014/main" id="{E01533FE-619B-080B-E07C-082A351DB6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B941876-5FCA-23E8-96EC-06B92622A3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A5552F6-2EA3-718C-D2DF-A75A914EB7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471E809-5DFF-EDEC-9C72-CE8DD24608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BE39DAE-F861-10B1-F35A-08C3FB7BC1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E7F0FB6-0914-64B6-43C6-9CE0F5F65D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41B4371-3365-612D-DAEB-3C3572229F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82C6DD9-80B3-693D-E148-8F22F707183A}"/>
              </a:ext>
            </a:extLst>
          </p:cNvPr>
          <p:cNvSpPr txBox="1">
            <a:spLocks/>
          </p:cNvSpPr>
          <p:nvPr/>
        </p:nvSpPr>
        <p:spPr>
          <a:xfrm>
            <a:off x="118753" y="1200351"/>
            <a:ext cx="11958451" cy="6041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5400" dirty="0">
              <a:latin typeface="+mn-lt"/>
            </a:endParaRPr>
          </a:p>
        </p:txBody>
      </p:sp>
      <p:pic>
        <p:nvPicPr>
          <p:cNvPr id="11" name="Obraz 1">
            <a:extLst>
              <a:ext uri="{FF2B5EF4-FFF2-40B4-BE49-F238E27FC236}">
                <a16:creationId xmlns:a16="http://schemas.microsoft.com/office/drawing/2014/main" id="{B84048AA-4027-CCFA-573E-ACE8AA2EAC9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3927" y="2488350"/>
            <a:ext cx="5559201" cy="2182226"/>
          </a:xfrm>
          <a:prstGeom prst="rect">
            <a:avLst/>
          </a:prstGeom>
        </p:spPr>
      </p:pic>
      <p:sp>
        <p:nvSpPr>
          <p:cNvPr id="15" name="Szövegdoboz 14">
            <a:extLst>
              <a:ext uri="{FF2B5EF4-FFF2-40B4-BE49-F238E27FC236}">
                <a16:creationId xmlns:a16="http://schemas.microsoft.com/office/drawing/2014/main" id="{DF27E7D6-01FA-69FE-228E-7B96AA8BC123}"/>
              </a:ext>
            </a:extLst>
          </p:cNvPr>
          <p:cNvSpPr txBox="1"/>
          <p:nvPr/>
        </p:nvSpPr>
        <p:spPr>
          <a:xfrm>
            <a:off x="93771" y="1703608"/>
            <a:ext cx="11979476" cy="1107996"/>
          </a:xfrm>
          <a:prstGeom prst="rect">
            <a:avLst/>
          </a:prstGeom>
          <a:noFill/>
        </p:spPr>
        <p:txBody>
          <a:bodyPr wrap="square">
            <a:spAutoFit/>
          </a:bodyPr>
          <a:lstStyle/>
          <a:p>
            <a:r>
              <a:rPr lang="hr" sz="2200" dirty="0">
                <a:solidFill>
                  <a:srgbClr val="000000"/>
                </a:solidFill>
                <a:effectLst/>
                <a:latin typeface="Calibri" panose="020F0502020204030204" pitchFamily="34" charset="0"/>
                <a:ea typeface="Times New Roman" panose="02020603050405020304" pitchFamily="18" charset="0"/>
              </a:rPr>
              <a:t>Muzej prve dinastije Pjasta u Lednici: dobar primjer stavljanja povijesnih mjesta na raspolaganje na otvorenom, u zgradama, uključujući povijesne zgrade muzeja na otvorenom, i organizacijom integracijskih događaja</a:t>
            </a:r>
            <a:endParaRPr lang="en-GB" sz="2200" dirty="0"/>
          </a:p>
        </p:txBody>
      </p:sp>
      <p:sp>
        <p:nvSpPr>
          <p:cNvPr id="17" name="Szövegdoboz 16">
            <a:extLst>
              <a:ext uri="{FF2B5EF4-FFF2-40B4-BE49-F238E27FC236}">
                <a16:creationId xmlns:a16="http://schemas.microsoft.com/office/drawing/2014/main" id="{06101742-26B0-4E9A-D7C4-3BCF493CF16A}"/>
              </a:ext>
            </a:extLst>
          </p:cNvPr>
          <p:cNvSpPr txBox="1"/>
          <p:nvPr/>
        </p:nvSpPr>
        <p:spPr>
          <a:xfrm>
            <a:off x="7155484" y="4779283"/>
            <a:ext cx="3886201" cy="369332"/>
          </a:xfrm>
          <a:prstGeom prst="rect">
            <a:avLst/>
          </a:prstGeom>
          <a:noFill/>
        </p:spPr>
        <p:txBody>
          <a:bodyPr wrap="square">
            <a:spAutoFit/>
          </a:bodyPr>
          <a:lstStyle/>
          <a:p>
            <a:r>
              <a:rPr lang="hr" sz="1800" kern="100" dirty="0">
                <a:effectLst/>
                <a:latin typeface="Calibri" panose="020F0502020204030204" pitchFamily="34" charset="0"/>
                <a:ea typeface="Calibri" panose="020F0502020204030204" pitchFamily="34" charset="0"/>
              </a:rPr>
              <a:t>Izvor: https://www.lednicamuzeum.pl</a:t>
            </a:r>
            <a:endParaRPr lang="en-GB" dirty="0"/>
          </a:p>
        </p:txBody>
      </p:sp>
    </p:spTree>
    <p:extLst>
      <p:ext uri="{BB962C8B-B14F-4D97-AF65-F5344CB8AC3E}">
        <p14:creationId xmlns:p14="http://schemas.microsoft.com/office/powerpoint/2010/main" val="1564460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3B856-C213-CB67-E26B-0A84A0D9932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7D18970-4CEC-2A45-C302-C839D9214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1E0971-19AA-9CEF-4B78-5CA14BBE6A2D}"/>
              </a:ext>
            </a:extLst>
          </p:cNvPr>
          <p:cNvSpPr>
            <a:spLocks noGrp="1"/>
          </p:cNvSpPr>
          <p:nvPr>
            <p:ph type="ctrTitle"/>
          </p:nvPr>
        </p:nvSpPr>
        <p:spPr>
          <a:xfrm>
            <a:off x="597109" y="2022959"/>
            <a:ext cx="3017839" cy="2245607"/>
          </a:xfrm>
        </p:spPr>
        <p:txBody>
          <a:bodyPr>
            <a:normAutofit/>
          </a:bodyPr>
          <a:lstStyle/>
          <a:p>
            <a:pPr algn="r"/>
            <a:r>
              <a:rPr lang="hr" sz="2400" kern="100" dirty="0">
                <a:effectLst/>
                <a:latin typeface="Calibri" panose="020F0502020204030204" pitchFamily="34" charset="0"/>
                <a:ea typeface="Calibri" panose="020F0502020204030204" pitchFamily="34" charset="0"/>
              </a:rPr>
              <a:t>Muzej prve dinastije Pjasta u Lednici – dobre prakse u području vanjskih sadržaja u Ostrówu Lednickom</a:t>
            </a:r>
            <a:endParaRPr lang="en-GB" sz="2400" dirty="0">
              <a:latin typeface="+mn-lt"/>
            </a:endParaRPr>
          </a:p>
        </p:txBody>
      </p:sp>
      <p:pic>
        <p:nvPicPr>
          <p:cNvPr id="5" name="Kép 4">
            <a:extLst>
              <a:ext uri="{FF2B5EF4-FFF2-40B4-BE49-F238E27FC236}">
                <a16:creationId xmlns:a16="http://schemas.microsoft.com/office/drawing/2014/main" id="{9FE4A966-2199-4BAF-EE80-270B8CA5A6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492F760-F2A0-9F53-EE44-E8FC61A50C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E785467-552F-D501-1455-ACF8C9724E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887249-342C-1F2F-02B2-A0A406D549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4C26FE-346E-7016-2D8D-04AB657FFC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6187C8-F70B-7116-9661-311C94A1AF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E878711-65C2-465C-921A-794840597D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7EBAC9E-ACDD-59E3-6E13-D9E5D8F51A8F}"/>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600" b="1" dirty="0">
                <a:latin typeface="+mn-lt"/>
              </a:rPr>
              <a:t>Dobre prakse u pristupačnom turizmu u zemljama projekta – Poljska</a:t>
            </a:r>
            <a:endParaRPr lang="en-GB" dirty="0">
              <a:latin typeface="+mn-lt"/>
            </a:endParaRPr>
          </a:p>
        </p:txBody>
      </p:sp>
      <p:pic>
        <p:nvPicPr>
          <p:cNvPr id="14" name="Obraz 1">
            <a:extLst>
              <a:ext uri="{FF2B5EF4-FFF2-40B4-BE49-F238E27FC236}">
                <a16:creationId xmlns:a16="http://schemas.microsoft.com/office/drawing/2014/main" id="{45B6CC0D-F474-A449-CDED-17CC5BA6AE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83231" y="1819203"/>
            <a:ext cx="6458791" cy="3374633"/>
          </a:xfrm>
          <a:prstGeom prst="rect">
            <a:avLst/>
          </a:prstGeom>
        </p:spPr>
      </p:pic>
      <p:sp>
        <p:nvSpPr>
          <p:cNvPr id="15" name="Szövegdoboz 14">
            <a:extLst>
              <a:ext uri="{FF2B5EF4-FFF2-40B4-BE49-F238E27FC236}">
                <a16:creationId xmlns:a16="http://schemas.microsoft.com/office/drawing/2014/main" id="{A910BFD9-6664-1D91-7D0F-CD8D96793536}"/>
              </a:ext>
            </a:extLst>
          </p:cNvPr>
          <p:cNvSpPr txBox="1"/>
          <p:nvPr/>
        </p:nvSpPr>
        <p:spPr>
          <a:xfrm>
            <a:off x="1127279" y="4702853"/>
            <a:ext cx="2487669" cy="369332"/>
          </a:xfrm>
          <a:prstGeom prst="rect">
            <a:avLst/>
          </a:prstGeom>
          <a:noFill/>
        </p:spPr>
        <p:txBody>
          <a:bodyPr wrap="square">
            <a:spAutoFit/>
          </a:bodyPr>
          <a:lstStyle/>
          <a:p>
            <a:pPr algn="r"/>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spTree>
    <p:extLst>
      <p:ext uri="{BB962C8B-B14F-4D97-AF65-F5344CB8AC3E}">
        <p14:creationId xmlns:p14="http://schemas.microsoft.com/office/powerpoint/2010/main" val="196257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C7BF-7A05-DE15-0E75-186B5E4B95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6CE5A06-56A0-7B7A-D11C-49E56A1195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38D7B7D-B805-EB5E-39CA-10384FF3C8E0}"/>
              </a:ext>
            </a:extLst>
          </p:cNvPr>
          <p:cNvSpPr>
            <a:spLocks noGrp="1"/>
          </p:cNvSpPr>
          <p:nvPr>
            <p:ph type="ctrTitle"/>
          </p:nvPr>
        </p:nvSpPr>
        <p:spPr>
          <a:xfrm>
            <a:off x="68736" y="1772489"/>
            <a:ext cx="4203865" cy="3449917"/>
          </a:xfrm>
        </p:spPr>
        <p:txBody>
          <a:bodyPr>
            <a:noAutofit/>
          </a:bodyPr>
          <a:lstStyle/>
          <a:p>
            <a:pPr algn="l"/>
            <a:r>
              <a:rPr lang="hr" sz="2400" kern="100" dirty="0">
                <a:effectLst/>
                <a:latin typeface="Calibri" panose="020F0502020204030204" pitchFamily="34" charset="0"/>
                <a:ea typeface="Calibri" panose="020F0502020204030204" pitchFamily="34" charset="0"/>
              </a:rPr>
              <a:t>Povijesna arhitektura koliba u muzeju na otvorenom u Dziekanowicama koristi jednostavno rješenje prijenosnih rampi koje niveliraju pragove.</a:t>
            </a:r>
            <a:r>
              <a:rPr lang="hr" sz="2400" kern="100" dirty="0">
                <a:effectLst/>
                <a:latin typeface="Calibri" panose="020F0502020204030204" pitchFamily="34" charset="0"/>
                <a:ea typeface="Calibri" panose="020F0502020204030204" pitchFamily="34" charset="0"/>
                <a:cs typeface="Arial" panose="020B0604020202020204" pitchFamily="34" charset="0"/>
              </a:rPr>
              <a:t> </a:t>
            </a:r>
            <a:r>
              <a:rPr lang="hr" sz="2400" kern="100" dirty="0">
                <a:effectLst/>
                <a:latin typeface="Calibri" panose="020F0502020204030204" pitchFamily="34" charset="0"/>
                <a:ea typeface="Calibri" panose="020F0502020204030204" pitchFamily="34" charset="0"/>
              </a:rPr>
              <a:t>To omogućuje izbjegavanje smetnji s izvornim strukturama, a u isto vrijeme omogućuje osobama u invalidskim kolicima da prevladaju stepenice i pragove</a:t>
            </a:r>
            <a:endParaRPr lang="en-GB" sz="2400" dirty="0">
              <a:latin typeface="+mn-lt"/>
            </a:endParaRPr>
          </a:p>
        </p:txBody>
      </p:sp>
      <p:pic>
        <p:nvPicPr>
          <p:cNvPr id="5" name="Kép 4">
            <a:extLst>
              <a:ext uri="{FF2B5EF4-FFF2-40B4-BE49-F238E27FC236}">
                <a16:creationId xmlns:a16="http://schemas.microsoft.com/office/drawing/2014/main" id="{67CEA1A4-F0F2-72FD-2F79-B7998C7B6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F1DCD5-EE3D-ADD7-528D-DBBE2B9B8F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82928D-97D7-60BE-E354-CB212E9060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B1EA7F-EE5E-9275-75EF-EF7D199331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BE198C7-B7CD-C003-35D0-811A07E915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4BA168-6608-1B77-9BA9-3A894BEE98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5E363D1-777B-3AF9-C0BC-DAF00046D1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E134CE5-13F3-5396-72D0-A2154982CB26}"/>
              </a:ext>
            </a:extLst>
          </p:cNvPr>
          <p:cNvSpPr txBox="1">
            <a:spLocks/>
          </p:cNvSpPr>
          <p:nvPr/>
        </p:nvSpPr>
        <p:spPr>
          <a:xfrm>
            <a:off x="118753" y="1200351"/>
            <a:ext cx="11958451" cy="435244"/>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5400" dirty="0">
              <a:latin typeface="+mn-lt"/>
            </a:endParaRPr>
          </a:p>
        </p:txBody>
      </p:sp>
      <p:sp>
        <p:nvSpPr>
          <p:cNvPr id="15" name="Szövegdoboz 14">
            <a:extLst>
              <a:ext uri="{FF2B5EF4-FFF2-40B4-BE49-F238E27FC236}">
                <a16:creationId xmlns:a16="http://schemas.microsoft.com/office/drawing/2014/main" id="{4FB6B8C2-2CB7-7F01-2726-B52BE1AA630E}"/>
              </a:ext>
            </a:extLst>
          </p:cNvPr>
          <p:cNvSpPr txBox="1"/>
          <p:nvPr/>
        </p:nvSpPr>
        <p:spPr>
          <a:xfrm>
            <a:off x="8032438" y="4919114"/>
            <a:ext cx="2487669" cy="369332"/>
          </a:xfrm>
          <a:prstGeom prst="rect">
            <a:avLst/>
          </a:prstGeom>
          <a:noFill/>
        </p:spPr>
        <p:txBody>
          <a:bodyPr wrap="square">
            <a:spAutoFit/>
          </a:bodyPr>
          <a:lstStyle/>
          <a:p>
            <a:pPr algn="r"/>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pic>
        <p:nvPicPr>
          <p:cNvPr id="11" name="Kép 10">
            <a:extLst>
              <a:ext uri="{FF2B5EF4-FFF2-40B4-BE49-F238E27FC236}">
                <a16:creationId xmlns:a16="http://schemas.microsoft.com/office/drawing/2014/main" id="{6EC626B0-7111-4179-7C09-A2A326BD26CE}"/>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362414" y="1789492"/>
            <a:ext cx="6157693" cy="3047547"/>
          </a:xfrm>
          <a:prstGeom prst="rect">
            <a:avLst/>
          </a:prstGeom>
          <a:noFill/>
        </p:spPr>
      </p:pic>
    </p:spTree>
    <p:extLst>
      <p:ext uri="{BB962C8B-B14F-4D97-AF65-F5344CB8AC3E}">
        <p14:creationId xmlns:p14="http://schemas.microsoft.com/office/powerpoint/2010/main" val="1040006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5A8C0-AD12-8DD9-4E2D-3E78F719511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D3DA4B-FB76-826E-0EE0-EE16810A53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8241" y="5234777"/>
            <a:ext cx="1527831" cy="653203"/>
          </a:xfrm>
          <a:prstGeom prst="rect">
            <a:avLst/>
          </a:prstGeom>
        </p:spPr>
      </p:pic>
      <p:sp>
        <p:nvSpPr>
          <p:cNvPr id="2" name="Cím 1">
            <a:extLst>
              <a:ext uri="{FF2B5EF4-FFF2-40B4-BE49-F238E27FC236}">
                <a16:creationId xmlns:a16="http://schemas.microsoft.com/office/drawing/2014/main" id="{123B0270-6F61-65B0-9D85-5E28EA493E93}"/>
              </a:ext>
            </a:extLst>
          </p:cNvPr>
          <p:cNvSpPr>
            <a:spLocks noGrp="1"/>
          </p:cNvSpPr>
          <p:nvPr>
            <p:ph type="ctrTitle"/>
          </p:nvPr>
        </p:nvSpPr>
        <p:spPr>
          <a:xfrm>
            <a:off x="597109" y="4762035"/>
            <a:ext cx="7067512" cy="461648"/>
          </a:xfrm>
        </p:spPr>
        <p:txBody>
          <a:bodyPr>
            <a:normAutofit/>
          </a:bodyPr>
          <a:lstStyle/>
          <a:p>
            <a:pPr algn="r"/>
            <a:r>
              <a:rPr lang="hr" sz="2400" kern="100" dirty="0">
                <a:effectLst/>
                <a:latin typeface="Calibri" panose="020F0502020204030204" pitchFamily="34" charset="0"/>
                <a:ea typeface="Calibri" panose="020F0502020204030204" pitchFamily="34" charset="0"/>
              </a:rPr>
              <a:t>Svi vanjski objekti imaju lagana, prijenosna sjedala</a:t>
            </a:r>
            <a:endParaRPr lang="en-GB" sz="2400" dirty="0">
              <a:latin typeface="+mn-lt"/>
            </a:endParaRPr>
          </a:p>
        </p:txBody>
      </p:sp>
      <p:pic>
        <p:nvPicPr>
          <p:cNvPr id="5" name="Kép 4">
            <a:extLst>
              <a:ext uri="{FF2B5EF4-FFF2-40B4-BE49-F238E27FC236}">
                <a16:creationId xmlns:a16="http://schemas.microsoft.com/office/drawing/2014/main" id="{85C6DB66-0D02-E0D5-4E02-D3606AF09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A283596-B298-2DB1-BC64-ECF7FEE7B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CD0FC9-3699-FACE-D48B-228E0F7293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CBE84EA-451F-F846-D1D6-DA87B41287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792B95-F7D1-0DDD-E876-68770B3DCF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EC7F2A7-0A6C-AA40-184C-A30CBB3229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00B8B8C-F327-2321-986A-F64901A636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2D2DBA0-4B17-D9F3-6FFA-64655917BF33}"/>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600" b="1" dirty="0">
                <a:latin typeface="+mn-lt"/>
              </a:rPr>
              <a:t>Dobre prakse u pristupačnom turizmu u zemljama projekta – Poljska</a:t>
            </a:r>
            <a:endParaRPr lang="en-GB" dirty="0">
              <a:latin typeface="+mn-lt"/>
            </a:endParaRPr>
          </a:p>
        </p:txBody>
      </p:sp>
      <p:sp>
        <p:nvSpPr>
          <p:cNvPr id="15" name="Szövegdoboz 14">
            <a:extLst>
              <a:ext uri="{FF2B5EF4-FFF2-40B4-BE49-F238E27FC236}">
                <a16:creationId xmlns:a16="http://schemas.microsoft.com/office/drawing/2014/main" id="{F84F20DF-F97C-74A3-F2B2-F597B94C2E94}"/>
              </a:ext>
            </a:extLst>
          </p:cNvPr>
          <p:cNvSpPr txBox="1"/>
          <p:nvPr/>
        </p:nvSpPr>
        <p:spPr>
          <a:xfrm>
            <a:off x="8689196" y="4744813"/>
            <a:ext cx="2487669" cy="369332"/>
          </a:xfrm>
          <a:prstGeom prst="rect">
            <a:avLst/>
          </a:prstGeom>
          <a:noFill/>
        </p:spPr>
        <p:txBody>
          <a:bodyPr wrap="square">
            <a:spAutoFit/>
          </a:bodyPr>
          <a:lstStyle/>
          <a:p>
            <a:pPr algn="r"/>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pic>
        <p:nvPicPr>
          <p:cNvPr id="11" name="Obraz 1">
            <a:extLst>
              <a:ext uri="{FF2B5EF4-FFF2-40B4-BE49-F238E27FC236}">
                <a16:creationId xmlns:a16="http://schemas.microsoft.com/office/drawing/2014/main" id="{57EE9AFC-B2EC-B135-FF55-15B28A773DE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114796" y="1763126"/>
            <a:ext cx="3393890" cy="2908875"/>
          </a:xfrm>
          <a:prstGeom prst="rect">
            <a:avLst/>
          </a:prstGeom>
          <a:ln>
            <a:noFill/>
          </a:ln>
          <a:extLst>
            <a:ext uri="{53640926-AAD7-44D8-BBD7-CCE9431645EC}">
              <a14:shadowObscured xmlns:a14="http://schemas.microsoft.com/office/drawing/2010/main"/>
            </a:ext>
          </a:extLst>
        </p:spPr>
      </p:pic>
      <p:pic>
        <p:nvPicPr>
          <p:cNvPr id="16" name="Obraz 1">
            <a:extLst>
              <a:ext uri="{FF2B5EF4-FFF2-40B4-BE49-F238E27FC236}">
                <a16:creationId xmlns:a16="http://schemas.microsoft.com/office/drawing/2014/main" id="{50B12D84-1E8E-A8B2-B1AA-EDDF4580F34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08686" y="1764270"/>
            <a:ext cx="6715969" cy="2903118"/>
          </a:xfrm>
          <a:prstGeom prst="rect">
            <a:avLst/>
          </a:prstGeom>
        </p:spPr>
      </p:pic>
    </p:spTree>
    <p:extLst>
      <p:ext uri="{BB962C8B-B14F-4D97-AF65-F5344CB8AC3E}">
        <p14:creationId xmlns:p14="http://schemas.microsoft.com/office/powerpoint/2010/main" val="1848638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FB71-2DBF-BF6B-10A5-51A46365B7F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C01ACA-AE7D-1E90-EEC3-A76702FCB2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499A262-6FEF-7183-89CD-888A50AF4DE5}"/>
              </a:ext>
            </a:extLst>
          </p:cNvPr>
          <p:cNvSpPr>
            <a:spLocks noGrp="1"/>
          </p:cNvSpPr>
          <p:nvPr>
            <p:ph type="ctrTitle"/>
          </p:nvPr>
        </p:nvSpPr>
        <p:spPr>
          <a:xfrm>
            <a:off x="114796" y="1770781"/>
            <a:ext cx="6379194" cy="3486541"/>
          </a:xfrm>
        </p:spPr>
        <p:txBody>
          <a:bodyPr>
            <a:noAutofit/>
          </a:bodyPr>
          <a:lstStyle/>
          <a:p>
            <a:pPr algn="l">
              <a:lnSpc>
                <a:spcPts val="2200"/>
              </a:lnSpc>
            </a:pPr>
            <a:r>
              <a:rPr lang="hr" sz="2200" kern="100" dirty="0">
                <a:effectLst/>
                <a:latin typeface="Calibri" panose="020F0502020204030204" pitchFamily="34" charset="0"/>
                <a:ea typeface="Calibri" panose="020F0502020204030204" pitchFamily="34" charset="0"/>
              </a:rPr>
              <a:t>Muzej prve dinastije Pjasta u Lednici organizira mnoga događanja i integracijske radionice, uključujući cikličku manifestaciju pod nazivom „Kroz pragove narodne kulture“ u muzeju na otvorenom u Dziekanowicama</a:t>
            </a:r>
            <a:r>
              <a:rPr lang="hr" sz="2200" kern="100" dirty="0">
                <a:latin typeface="Calibri" panose="020F0502020204030204" pitchFamily="34" charset="0"/>
                <a:ea typeface="Calibri" panose="020F0502020204030204" pitchFamily="34" charset="0"/>
              </a:rPr>
              <a:t>: </a:t>
            </a:r>
            <a:r>
              <a:rPr lang="hr" sz="2200" kern="100" dirty="0">
                <a:effectLst/>
                <a:latin typeface="Calibri" panose="020F0502020204030204" pitchFamily="34" charset="0"/>
                <a:ea typeface="Calibri" panose="020F0502020204030204" pitchFamily="34" charset="0"/>
              </a:rPr>
              <a:t>na ovaj dan dio muzeja na otvorenom postaje otvoreno mjesto za kretanje osoba s invaliditetom, a obučeni edukatori provode obilaske i aktivnosti integracije. Jedan od najvažnijih ciljeva manifestacije je učiniti muzej mjestom dostupnim što široj publici. Program se temelji na načelima socijalne uključenosti, namijenjen je uglavnom osobama koje se bore s problemima kretanja i vida te starijim osobama</a:t>
            </a:r>
            <a:endParaRPr lang="en-GB" sz="2200" dirty="0">
              <a:latin typeface="+mn-lt"/>
            </a:endParaRPr>
          </a:p>
        </p:txBody>
      </p:sp>
      <p:pic>
        <p:nvPicPr>
          <p:cNvPr id="5" name="Kép 4">
            <a:extLst>
              <a:ext uri="{FF2B5EF4-FFF2-40B4-BE49-F238E27FC236}">
                <a16:creationId xmlns:a16="http://schemas.microsoft.com/office/drawing/2014/main" id="{FB844493-8960-7AFE-425B-F2EA5C8A2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8B8F6D-FE82-48C7-E945-DA8765ED03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1901502-964B-3A59-1A11-3F1F51FCD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9B5654D-F7A9-430A-BED0-197CC52282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5483ED5-D545-BE46-EEBE-D3A7177BC1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44FF6E-D8BE-0874-803B-88C6A4427F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FD5E4D8-033D-8533-9F94-FBB830F5D6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906534-EBF4-B1BE-C03A-D146B983A6A8}"/>
              </a:ext>
            </a:extLst>
          </p:cNvPr>
          <p:cNvSpPr txBox="1">
            <a:spLocks/>
          </p:cNvSpPr>
          <p:nvPr/>
        </p:nvSpPr>
        <p:spPr>
          <a:xfrm>
            <a:off x="118753" y="1200350"/>
            <a:ext cx="11958451" cy="654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5400" dirty="0">
              <a:latin typeface="+mn-lt"/>
            </a:endParaRPr>
          </a:p>
        </p:txBody>
      </p:sp>
      <p:pic>
        <p:nvPicPr>
          <p:cNvPr id="11" name="Obraz 1">
            <a:extLst>
              <a:ext uri="{FF2B5EF4-FFF2-40B4-BE49-F238E27FC236}">
                <a16:creationId xmlns:a16="http://schemas.microsoft.com/office/drawing/2014/main" id="{CB3265AB-D899-4C04-F45C-B17E8BF801B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493990" y="2096071"/>
            <a:ext cx="5575300" cy="2944600"/>
          </a:xfrm>
          <a:prstGeom prst="rect">
            <a:avLst/>
          </a:prstGeom>
        </p:spPr>
      </p:pic>
      <p:sp>
        <p:nvSpPr>
          <p:cNvPr id="15" name="Szövegdoboz 14">
            <a:extLst>
              <a:ext uri="{FF2B5EF4-FFF2-40B4-BE49-F238E27FC236}">
                <a16:creationId xmlns:a16="http://schemas.microsoft.com/office/drawing/2014/main" id="{C1E0EB5D-8816-7AC9-CDCB-B13D31A1AC3D}"/>
              </a:ext>
            </a:extLst>
          </p:cNvPr>
          <p:cNvSpPr txBox="1"/>
          <p:nvPr/>
        </p:nvSpPr>
        <p:spPr>
          <a:xfrm>
            <a:off x="7181603" y="4956455"/>
            <a:ext cx="4064330" cy="369332"/>
          </a:xfrm>
          <a:prstGeom prst="rect">
            <a:avLst/>
          </a:prstGeom>
          <a:noFill/>
        </p:spPr>
        <p:txBody>
          <a:bodyPr wrap="square">
            <a:spAutoFit/>
          </a:bodyPr>
          <a:lstStyle/>
          <a:p>
            <a:r>
              <a:rPr lang="hr" sz="1800" kern="100" dirty="0">
                <a:effectLst/>
                <a:latin typeface="Calibri" panose="020F0502020204030204" pitchFamily="34" charset="0"/>
                <a:ea typeface="Calibri" panose="020F0502020204030204" pitchFamily="34" charset="0"/>
              </a:rPr>
              <a:t>Izvor: https://www.lednicamuzeum.pl</a:t>
            </a:r>
            <a:endParaRPr lang="hu-HU" dirty="0"/>
          </a:p>
        </p:txBody>
      </p:sp>
    </p:spTree>
    <p:extLst>
      <p:ext uri="{BB962C8B-B14F-4D97-AF65-F5344CB8AC3E}">
        <p14:creationId xmlns:p14="http://schemas.microsoft.com/office/powerpoint/2010/main" val="2509253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E3271-03A0-AE2F-04BE-183F7E05356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0DDD114-BAD8-1C14-388A-62A983975E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11CCD7-2F89-D1AB-6676-680473BD32F9}"/>
              </a:ext>
            </a:extLst>
          </p:cNvPr>
          <p:cNvSpPr>
            <a:spLocks noGrp="1"/>
          </p:cNvSpPr>
          <p:nvPr>
            <p:ph type="ctrTitle"/>
          </p:nvPr>
        </p:nvSpPr>
        <p:spPr>
          <a:xfrm>
            <a:off x="115954" y="1645220"/>
            <a:ext cx="6428684" cy="2836741"/>
          </a:xfrm>
        </p:spPr>
        <p:txBody>
          <a:bodyPr>
            <a:noAutofit/>
          </a:bodyPr>
          <a:lstStyle/>
          <a:p>
            <a:pPr algn="l"/>
            <a:r>
              <a:rPr lang="hr" sz="2400" kern="100" dirty="0">
                <a:effectLst/>
                <a:latin typeface="Calibri" panose="020F0502020204030204" pitchFamily="34" charset="0"/>
                <a:ea typeface="Calibri" panose="020F0502020204030204" pitchFamily="34" charset="0"/>
              </a:rPr>
              <a:t>Muzej nadbiskupije Gniezno: dobra praksa namijenjena gluhim i nagluhim osobama su turistički vodiči, opremljeni snimkama na poljskom znakovnom jeziku, o svim izlošcima koji se posjećuju kako u muzeju, tako i u katedrali u Gnieznu (mjesto krunidbe prvih vladara Poljske, središte kulta svetog Adalberta)</a:t>
            </a:r>
            <a:endParaRPr lang="en-GB" sz="2400" dirty="0">
              <a:latin typeface="+mn-lt"/>
            </a:endParaRPr>
          </a:p>
        </p:txBody>
      </p:sp>
      <p:pic>
        <p:nvPicPr>
          <p:cNvPr id="5" name="Kép 4">
            <a:extLst>
              <a:ext uri="{FF2B5EF4-FFF2-40B4-BE49-F238E27FC236}">
                <a16:creationId xmlns:a16="http://schemas.microsoft.com/office/drawing/2014/main" id="{3102142B-4595-FFE8-3DB1-CA636B8EF9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7F4AFD2-ADA9-E62D-6274-E27C49B46E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E6CFAD-0479-6D37-DDC2-E8033502DF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0B43D26-08DE-8744-581C-62555E6E1D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50D7EAD-D13A-3F9F-CBA1-E1668F5622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4293B11-C7DF-AF7C-F2DA-1121FB214A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B92D2BB-C9B7-00CE-EE99-62AA573094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3884B91-004B-B269-1746-11514D820BDE}"/>
              </a:ext>
            </a:extLst>
          </p:cNvPr>
          <p:cNvSpPr txBox="1">
            <a:spLocks/>
          </p:cNvSpPr>
          <p:nvPr/>
        </p:nvSpPr>
        <p:spPr>
          <a:xfrm>
            <a:off x="118753" y="1200350"/>
            <a:ext cx="11958451" cy="720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5400" dirty="0">
              <a:latin typeface="+mn-lt"/>
            </a:endParaRPr>
          </a:p>
        </p:txBody>
      </p:sp>
      <p:pic>
        <p:nvPicPr>
          <p:cNvPr id="11" name="Obraz 1">
            <a:extLst>
              <a:ext uri="{FF2B5EF4-FFF2-40B4-BE49-F238E27FC236}">
                <a16:creationId xmlns:a16="http://schemas.microsoft.com/office/drawing/2014/main" id="{E94B3B99-42EE-D42F-D2B0-C586B784B07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6493759" y="2177826"/>
            <a:ext cx="2174075" cy="2304135"/>
          </a:xfrm>
          <a:prstGeom prst="rect">
            <a:avLst/>
          </a:prstGeom>
          <a:ln>
            <a:noFill/>
          </a:ln>
          <a:extLst>
            <a:ext uri="{53640926-AAD7-44D8-BBD7-CCE9431645EC}">
              <a14:shadowObscured xmlns:a14="http://schemas.microsoft.com/office/drawing/2010/main"/>
            </a:ext>
          </a:extLst>
        </p:spPr>
      </p:pic>
      <p:pic>
        <p:nvPicPr>
          <p:cNvPr id="14" name="Obraz 3">
            <a:extLst>
              <a:ext uri="{FF2B5EF4-FFF2-40B4-BE49-F238E27FC236}">
                <a16:creationId xmlns:a16="http://schemas.microsoft.com/office/drawing/2014/main" id="{16E0816F-1388-A5AB-4383-148AD22D4CC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67834" y="2200541"/>
            <a:ext cx="3291285" cy="2287747"/>
          </a:xfrm>
          <a:prstGeom prst="rect">
            <a:avLst/>
          </a:prstGeom>
        </p:spPr>
      </p:pic>
      <p:sp>
        <p:nvSpPr>
          <p:cNvPr id="16" name="Szövegdoboz 15">
            <a:extLst>
              <a:ext uri="{FF2B5EF4-FFF2-40B4-BE49-F238E27FC236}">
                <a16:creationId xmlns:a16="http://schemas.microsoft.com/office/drawing/2014/main" id="{AB050921-469B-BA81-8129-FB382F746AC6}"/>
              </a:ext>
            </a:extLst>
          </p:cNvPr>
          <p:cNvSpPr txBox="1"/>
          <p:nvPr/>
        </p:nvSpPr>
        <p:spPr>
          <a:xfrm>
            <a:off x="3314243" y="4427367"/>
            <a:ext cx="2965714" cy="1323439"/>
          </a:xfrm>
          <a:prstGeom prst="rect">
            <a:avLst/>
          </a:prstGeom>
          <a:noFill/>
        </p:spPr>
        <p:txBody>
          <a:bodyPr wrap="square">
            <a:spAutoFit/>
          </a:bodyPr>
          <a:lstStyle/>
          <a:p>
            <a:pPr algn="r"/>
            <a:r>
              <a:rPr lang="hr" sz="2000" kern="100" dirty="0">
                <a:effectLst/>
                <a:latin typeface="Calibri" panose="020F0502020204030204" pitchFamily="34" charset="0"/>
                <a:ea typeface="Calibri" panose="020F0502020204030204" pitchFamily="34" charset="0"/>
              </a:rPr>
              <a:t>Vodič sa snimkama PJM u Muzeju nadbiskupije Gniezno</a:t>
            </a:r>
            <a:endParaRPr lang="hu-HU" sz="2000" dirty="0"/>
          </a:p>
        </p:txBody>
      </p:sp>
      <p:sp>
        <p:nvSpPr>
          <p:cNvPr id="17" name="Szövegdoboz 16">
            <a:extLst>
              <a:ext uri="{FF2B5EF4-FFF2-40B4-BE49-F238E27FC236}">
                <a16:creationId xmlns:a16="http://schemas.microsoft.com/office/drawing/2014/main" id="{E3A0F3AA-84D3-DB4F-D43E-9A3C3ED08701}"/>
              </a:ext>
            </a:extLst>
          </p:cNvPr>
          <p:cNvSpPr txBox="1"/>
          <p:nvPr/>
        </p:nvSpPr>
        <p:spPr>
          <a:xfrm>
            <a:off x="8689196" y="4744813"/>
            <a:ext cx="2487669" cy="369332"/>
          </a:xfrm>
          <a:prstGeom prst="rect">
            <a:avLst/>
          </a:prstGeom>
          <a:noFill/>
        </p:spPr>
        <p:txBody>
          <a:bodyPr wrap="square">
            <a:spAutoFit/>
          </a:bodyPr>
          <a:lstStyle/>
          <a:p>
            <a:pPr algn="r"/>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spTree>
    <p:extLst>
      <p:ext uri="{BB962C8B-B14F-4D97-AF65-F5344CB8AC3E}">
        <p14:creationId xmlns:p14="http://schemas.microsoft.com/office/powerpoint/2010/main" val="1871966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D265-DC56-EDF9-01E4-6800A6524A8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E0ACDE-07E8-EC44-3E36-661586294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86343B2-C267-44E1-EE7A-5949501C3551}"/>
              </a:ext>
            </a:extLst>
          </p:cNvPr>
          <p:cNvSpPr>
            <a:spLocks noGrp="1"/>
          </p:cNvSpPr>
          <p:nvPr>
            <p:ph type="ctrTitle"/>
          </p:nvPr>
        </p:nvSpPr>
        <p:spPr>
          <a:xfrm>
            <a:off x="114796" y="1844639"/>
            <a:ext cx="7005195" cy="2840377"/>
          </a:xfrm>
        </p:spPr>
        <p:txBody>
          <a:bodyPr>
            <a:noAutofit/>
          </a:bodyPr>
          <a:lstStyle/>
          <a:p>
            <a:pPr algn="l">
              <a:lnSpc>
                <a:spcPts val="2300"/>
              </a:lnSpc>
            </a:pPr>
            <a:r>
              <a:rPr lang="hr" sz="2600" kern="100" dirty="0">
                <a:effectLst/>
                <a:latin typeface="+mn-lt"/>
                <a:ea typeface="Calibri" panose="020F0502020204030204" pitchFamily="34" charset="0"/>
                <a:cs typeface="Calibri" panose="020F0502020204030204" pitchFamily="34" charset="0"/>
              </a:rPr>
              <a:t>Park prostorne orijentacije (2012.) u školi za slijepu djecu (Specijalni edukacijski centar za slijepu djecu): uglavnom za djecu i tinej</a:t>
            </a:r>
            <a:r>
              <a:rPr lang="hr" sz="2600" kern="100" dirty="0">
                <a:latin typeface="+mn-lt"/>
                <a:ea typeface="Calibri" panose="020F0502020204030204" pitchFamily="34" charset="0"/>
                <a:cs typeface="Calibri" panose="020F0502020204030204" pitchFamily="34" charset="0"/>
              </a:rPr>
              <a:t>dž</a:t>
            </a:r>
            <a:r>
              <a:rPr lang="hr" sz="2600" kern="100" dirty="0">
                <a:effectLst/>
                <a:latin typeface="+mn-lt"/>
                <a:ea typeface="Calibri" panose="020F0502020204030204" pitchFamily="34" charset="0"/>
                <a:cs typeface="Calibri" panose="020F0502020204030204" pitchFamily="34" charset="0"/>
              </a:rPr>
              <a:t>ere, ali također otvoren za posjetitelje u određeno vrijeme </a:t>
            </a:r>
            <a:br>
              <a:rPr lang="en-GB" sz="2600" kern="100" dirty="0">
                <a:effectLst/>
                <a:latin typeface="+mn-lt"/>
                <a:ea typeface="Calibri" panose="020F0502020204030204" pitchFamily="34" charset="0"/>
                <a:cs typeface="Calibri" panose="020F0502020204030204" pitchFamily="34" charset="0"/>
              </a:rPr>
            </a:br>
            <a:r>
              <a:rPr lang="hr" sz="2600" kern="100" dirty="0">
                <a:effectLst/>
                <a:latin typeface="+mn-lt"/>
                <a:ea typeface="Calibri" panose="020F0502020204030204" pitchFamily="34" charset="0"/>
                <a:cs typeface="Calibri" panose="020F0502020204030204" pitchFamily="34" charset="0"/>
              </a:rPr>
              <a:t>Površine preko 2,5 hektara, s, između ostalog,</a:t>
            </a:r>
            <a:r>
              <a:rPr lang="hr" sz="2600" kern="100" dirty="0">
                <a:effectLst/>
                <a:latin typeface="+mn-lt"/>
                <a:ea typeface="Calibri" panose="020F0502020204030204" pitchFamily="34" charset="0"/>
                <a:cs typeface="Arial" panose="020B0604020202020204" pitchFamily="34" charset="0"/>
              </a:rPr>
              <a:t> </a:t>
            </a:r>
            <a:r>
              <a:rPr lang="hr" sz="2600" kern="100" dirty="0">
                <a:effectLst/>
                <a:latin typeface="+mn-lt"/>
                <a:ea typeface="Calibri" panose="020F0502020204030204" pitchFamily="34" charset="0"/>
                <a:cs typeface="Calibri" panose="020F0502020204030204" pitchFamily="34" charset="0"/>
              </a:rPr>
              <a:t>povrtnjakom, prostorom za rekreaciju, posebno dizajniranim igračkama i nastavnim pomagalim.</a:t>
            </a:r>
            <a:r>
              <a:rPr lang="hr" sz="2600" kern="100" dirty="0">
                <a:effectLst/>
                <a:latin typeface="+mn-lt"/>
                <a:ea typeface="Calibri" panose="020F0502020204030204" pitchFamily="34" charset="0"/>
                <a:cs typeface="Arial" panose="020B0604020202020204" pitchFamily="34" charset="0"/>
              </a:rPr>
              <a:t> </a:t>
            </a:r>
            <a:r>
              <a:rPr lang="hr" sz="2600" kern="100" dirty="0">
                <a:effectLst/>
                <a:latin typeface="+mn-lt"/>
                <a:ea typeface="Calibri" panose="020F0502020204030204" pitchFamily="34" charset="0"/>
                <a:cs typeface="Calibri" panose="020F0502020204030204" pitchFamily="34" charset="0"/>
              </a:rPr>
              <a:t>Siguran prostor, osmišljen uz sudjelovanje slijepih osoba, s</a:t>
            </a:r>
            <a:r>
              <a:rPr lang="hr" sz="2600" kern="100" dirty="0">
                <a:effectLst/>
                <a:latin typeface="+mn-lt"/>
                <a:ea typeface="Calibri" panose="020F0502020204030204" pitchFamily="34" charset="0"/>
                <a:cs typeface="Arial" panose="020B0604020202020204" pitchFamily="34" charset="0"/>
              </a:rPr>
              <a:t> </a:t>
            </a:r>
            <a:r>
              <a:rPr lang="hr" sz="2600" kern="100" dirty="0">
                <a:effectLst/>
                <a:latin typeface="+mn-lt"/>
                <a:ea typeface="Calibri" panose="020F0502020204030204" pitchFamily="34" charset="0"/>
                <a:cs typeface="Calibri" panose="020F0502020204030204" pitchFamily="34" charset="0"/>
              </a:rPr>
              <a:t>osobljem za pomoć</a:t>
            </a:r>
            <a:endParaRPr lang="en-GB" sz="2600" dirty="0">
              <a:latin typeface="+mn-lt"/>
            </a:endParaRPr>
          </a:p>
        </p:txBody>
      </p:sp>
      <p:pic>
        <p:nvPicPr>
          <p:cNvPr id="5" name="Kép 4">
            <a:extLst>
              <a:ext uri="{FF2B5EF4-FFF2-40B4-BE49-F238E27FC236}">
                <a16:creationId xmlns:a16="http://schemas.microsoft.com/office/drawing/2014/main" id="{F6308BAD-06A7-90ED-5CE3-6AAC68596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5119A3-5FA2-6729-871C-CDC632C5B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656CFE-E21E-6758-4948-8008A6B944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292F81-F140-9878-67D4-0EFF01A3C7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95A1D2F-D66F-41B4-5F96-4CED59552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1479536-12F5-9D9A-339F-DC49B45BF6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80D4AD-32D7-4D24-5B26-2CAE29463E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FD6BF9D-2B16-0534-BA36-4091E1BB1A73}"/>
              </a:ext>
            </a:extLst>
          </p:cNvPr>
          <p:cNvSpPr txBox="1">
            <a:spLocks/>
          </p:cNvSpPr>
          <p:nvPr/>
        </p:nvSpPr>
        <p:spPr>
          <a:xfrm>
            <a:off x="118753" y="1200351"/>
            <a:ext cx="11958451" cy="521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200" b="1" dirty="0">
                <a:latin typeface="+mn-lt"/>
              </a:rPr>
              <a:t>Dobre prakse u pristupačnom turizmu u zemljama projekta – Poljska</a:t>
            </a:r>
            <a:endParaRPr lang="en-GB" sz="3200" dirty="0">
              <a:latin typeface="+mn-lt"/>
            </a:endParaRPr>
          </a:p>
        </p:txBody>
      </p:sp>
      <p:pic>
        <p:nvPicPr>
          <p:cNvPr id="15" name="Kép 14">
            <a:extLst>
              <a:ext uri="{FF2B5EF4-FFF2-40B4-BE49-F238E27FC236}">
                <a16:creationId xmlns:a16="http://schemas.microsoft.com/office/drawing/2014/main" id="{50007FDE-BD67-9E78-0B98-388CFA7100DE}"/>
              </a:ext>
            </a:extLst>
          </p:cNvPr>
          <p:cNvPicPr>
            <a:picLocks noChangeAspect="1"/>
          </p:cNvPicPr>
          <p:nvPr/>
        </p:nvPicPr>
        <p:blipFill>
          <a:blip r:embed="rId10"/>
          <a:stretch>
            <a:fillRect/>
          </a:stretch>
        </p:blipFill>
        <p:spPr>
          <a:xfrm>
            <a:off x="7384884" y="1721939"/>
            <a:ext cx="4504235" cy="3275807"/>
          </a:xfrm>
          <a:prstGeom prst="rect">
            <a:avLst/>
          </a:prstGeom>
        </p:spPr>
      </p:pic>
      <p:sp>
        <p:nvSpPr>
          <p:cNvPr id="17" name="Szövegdoboz 16">
            <a:extLst>
              <a:ext uri="{FF2B5EF4-FFF2-40B4-BE49-F238E27FC236}">
                <a16:creationId xmlns:a16="http://schemas.microsoft.com/office/drawing/2014/main" id="{8FDD0ECA-4C27-1257-BAB8-2D630062C9F1}"/>
              </a:ext>
            </a:extLst>
          </p:cNvPr>
          <p:cNvSpPr txBox="1"/>
          <p:nvPr/>
        </p:nvSpPr>
        <p:spPr>
          <a:xfrm>
            <a:off x="1353621" y="4801892"/>
            <a:ext cx="6159356" cy="338554"/>
          </a:xfrm>
          <a:prstGeom prst="rect">
            <a:avLst/>
          </a:prstGeom>
          <a:noFill/>
        </p:spPr>
        <p:txBody>
          <a:bodyPr wrap="square">
            <a:spAutoFit/>
          </a:bodyPr>
          <a:lstStyle/>
          <a:p>
            <a:r>
              <a:rPr lang="hr" sz="1600" dirty="0"/>
              <a:t>https://ppbw.pl/en/opening-of-the-spatial-orientation-park-in-owinska/</a:t>
            </a:r>
          </a:p>
        </p:txBody>
      </p:sp>
    </p:spTree>
    <p:extLst>
      <p:ext uri="{BB962C8B-B14F-4D97-AF65-F5344CB8AC3E}">
        <p14:creationId xmlns:p14="http://schemas.microsoft.com/office/powerpoint/2010/main" val="3509325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D265-DC56-EDF9-01E4-6800A6524A8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E0ACDE-07E8-EC44-3E36-661586294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86343B2-C267-44E1-EE7A-5949501C3551}"/>
              </a:ext>
            </a:extLst>
          </p:cNvPr>
          <p:cNvSpPr>
            <a:spLocks noGrp="1"/>
          </p:cNvSpPr>
          <p:nvPr>
            <p:ph type="ctrTitle"/>
          </p:nvPr>
        </p:nvSpPr>
        <p:spPr>
          <a:xfrm>
            <a:off x="118753" y="1933836"/>
            <a:ext cx="12077204" cy="3202226"/>
          </a:xfrm>
        </p:spPr>
        <p:txBody>
          <a:bodyPr>
            <a:noAutofit/>
          </a:bodyPr>
          <a:lstStyle/>
          <a:p>
            <a:pPr algn="l">
              <a:lnSpc>
                <a:spcPts val="2700"/>
              </a:lnSpc>
            </a:pPr>
            <a:r>
              <a:rPr lang="hr" sz="2600" kern="100" dirty="0">
                <a:effectLst/>
                <a:latin typeface="+mn-lt"/>
                <a:ea typeface="Calibri" panose="020F0502020204030204" pitchFamily="34" charset="0"/>
              </a:rPr>
              <a:t>Elementi koji olakšavaju orijentaciju u prostoru: pregledan raspored staza – široke šljunčane staze, uske zemljane staze s povišenim rubovima;</a:t>
            </a:r>
            <a:r>
              <a:rPr lang="hr" sz="2600" kern="100" dirty="0">
                <a:effectLst/>
                <a:latin typeface="+mn-lt"/>
                <a:ea typeface="Calibri" panose="020F0502020204030204" pitchFamily="34" charset="0"/>
                <a:cs typeface="Arial" panose="020B0604020202020204" pitchFamily="34" charset="0"/>
              </a:rPr>
              <a:t> </a:t>
            </a:r>
            <a:r>
              <a:rPr lang="hr" sz="2600" kern="100" dirty="0">
                <a:effectLst/>
                <a:latin typeface="+mn-lt"/>
                <a:ea typeface="Calibri" panose="020F0502020204030204" pitchFamily="34" charset="0"/>
              </a:rPr>
              <a:t>različita tekstura površina staze;</a:t>
            </a:r>
            <a:r>
              <a:rPr lang="hr" sz="2600" kern="100" dirty="0">
                <a:effectLst/>
                <a:latin typeface="+mn-lt"/>
                <a:ea typeface="Calibri" panose="020F0502020204030204" pitchFamily="34" charset="0"/>
                <a:cs typeface="Arial" panose="020B0604020202020204" pitchFamily="34" charset="0"/>
              </a:rPr>
              <a:t> </a:t>
            </a:r>
            <a:r>
              <a:rPr lang="hr" sz="2600" kern="100" dirty="0">
                <a:effectLst/>
                <a:latin typeface="+mn-lt"/>
                <a:ea typeface="Calibri" panose="020F0502020204030204" pitchFamily="34" charset="0"/>
              </a:rPr>
              <a:t>igralište za igru i vožnju biciklom okruženo vodilicom za drvena kolica;</a:t>
            </a:r>
            <a:r>
              <a:rPr lang="hr" sz="2600" kern="100" dirty="0">
                <a:effectLst/>
                <a:latin typeface="+mn-lt"/>
                <a:ea typeface="Calibri" panose="020F0502020204030204" pitchFamily="34" charset="0"/>
                <a:cs typeface="Arial" panose="020B0604020202020204" pitchFamily="34" charset="0"/>
              </a:rPr>
              <a:t> </a:t>
            </a:r>
            <a:r>
              <a:rPr lang="hr" sz="2600" kern="100" dirty="0">
                <a:effectLst/>
                <a:latin typeface="+mn-lt"/>
                <a:ea typeface="Calibri" panose="020F0502020204030204" pitchFamily="34" charset="0"/>
              </a:rPr>
              <a:t>zelene zone s cvjetnjacima; savjeti drugih ljudi – u vrtu postoji sigurnost, pomaže ako ga slijepe osobe posjećuju same, a slijepe osobe mogu raditi zajedno s vrtlarom; zvukovi koji se prirodno pojavljuju u krajoliku: šum vode, škripa šljunka, akustični uređaji: sviranje stepenica, kabeli za pojačavanje zvuka; klupe, stolovi; rubnjaci (kao vodilice); balustrade; teren je ravan, ne zahtijeva rampe; karakteristične točke koje olakšavaju orijentaciju u prostoru – zidane kuće, zoološki vrt, sjenica, skulpture, slavine s figuricama raznih životinja</a:t>
            </a:r>
            <a:endParaRPr lang="en-GB" sz="2600" dirty="0">
              <a:latin typeface="+mn-lt"/>
            </a:endParaRPr>
          </a:p>
        </p:txBody>
      </p:sp>
      <p:pic>
        <p:nvPicPr>
          <p:cNvPr id="5" name="Kép 4">
            <a:extLst>
              <a:ext uri="{FF2B5EF4-FFF2-40B4-BE49-F238E27FC236}">
                <a16:creationId xmlns:a16="http://schemas.microsoft.com/office/drawing/2014/main" id="{F6308BAD-06A7-90ED-5CE3-6AAC68596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5119A3-5FA2-6729-871C-CDC632C5B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656CFE-E21E-6758-4948-8008A6B944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292F81-F140-9878-67D4-0EFF01A3C7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95A1D2F-D66F-41B4-5F96-4CED59552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1479536-12F5-9D9A-339F-DC49B45BF6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80D4AD-32D7-4D24-5B26-2CAE29463E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FD6BF9D-2B16-0534-BA36-4091E1BB1A73}"/>
              </a:ext>
            </a:extLst>
          </p:cNvPr>
          <p:cNvSpPr txBox="1">
            <a:spLocks/>
          </p:cNvSpPr>
          <p:nvPr/>
        </p:nvSpPr>
        <p:spPr>
          <a:xfrm>
            <a:off x="118753" y="1200351"/>
            <a:ext cx="11958451" cy="521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200" b="1" dirty="0">
                <a:latin typeface="+mn-lt"/>
              </a:rPr>
              <a:t>Dobre prakse u pristupačnom turizmu u zemljama projekta – Poljska</a:t>
            </a:r>
            <a:endParaRPr lang="en-GB" sz="3200" dirty="0">
              <a:latin typeface="+mn-lt"/>
            </a:endParaRPr>
          </a:p>
        </p:txBody>
      </p:sp>
    </p:spTree>
    <p:extLst>
      <p:ext uri="{BB962C8B-B14F-4D97-AF65-F5344CB8AC3E}">
        <p14:creationId xmlns:p14="http://schemas.microsoft.com/office/powerpoint/2010/main" val="3559021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92EAB-0E8D-006A-5EF1-03BF96549B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DEA074-7AC5-1039-D1B5-3E47DF8E48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747A81-0B32-D8DE-8C63-F13A885E3DF6}"/>
              </a:ext>
            </a:extLst>
          </p:cNvPr>
          <p:cNvSpPr>
            <a:spLocks noGrp="1"/>
          </p:cNvSpPr>
          <p:nvPr>
            <p:ph type="ctrTitle"/>
          </p:nvPr>
        </p:nvSpPr>
        <p:spPr>
          <a:xfrm>
            <a:off x="9395178" y="1966965"/>
            <a:ext cx="2563274" cy="2594761"/>
          </a:xfrm>
        </p:spPr>
        <p:txBody>
          <a:bodyPr>
            <a:normAutofit/>
          </a:bodyPr>
          <a:lstStyle/>
          <a:p>
            <a:pPr algn="l"/>
            <a:r>
              <a:rPr lang="hr" sz="2400" kern="100" dirty="0">
                <a:effectLst/>
                <a:latin typeface="Calibri" panose="020F0502020204030204" pitchFamily="34" charset="0"/>
                <a:ea typeface="Calibri" panose="020F0502020204030204" pitchFamily="34" charset="0"/>
              </a:rPr>
              <a:t>Park prostorne orijentacije u </a:t>
            </a:r>
            <a:r>
              <a:rPr lang="hr" sz="2400" kern="100" dirty="0" err="1">
                <a:effectLst/>
                <a:latin typeface="Calibri" panose="020F0502020204030204" pitchFamily="34" charset="0"/>
                <a:ea typeface="Calibri" panose="020F0502020204030204" pitchFamily="34" charset="0"/>
              </a:rPr>
              <a:t>Owińskoj </a:t>
            </a:r>
            <a:r>
              <a:rPr lang="hr" sz="2400" kern="100" dirty="0">
                <a:effectLst/>
                <a:latin typeface="Calibri" panose="020F0502020204030204" pitchFamily="34" charset="0"/>
                <a:ea typeface="Calibri" panose="020F0502020204030204" pitchFamily="34" charset="0"/>
              </a:rPr>
              <a:t>– jasan raspored staza; znakovi s opisima biljaka na Brailleovom pismu</a:t>
            </a:r>
            <a:endParaRPr lang="en-GB" sz="2400" dirty="0">
              <a:latin typeface="+mn-lt"/>
            </a:endParaRPr>
          </a:p>
        </p:txBody>
      </p:sp>
      <p:pic>
        <p:nvPicPr>
          <p:cNvPr id="5" name="Kép 4">
            <a:extLst>
              <a:ext uri="{FF2B5EF4-FFF2-40B4-BE49-F238E27FC236}">
                <a16:creationId xmlns:a16="http://schemas.microsoft.com/office/drawing/2014/main" id="{E1E0A89A-D856-5FD4-9EB8-2136EBA94D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BA29F6F-26B1-043D-7B56-1BEA0C2F84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8606FA0-D78D-1337-C3B6-BBF1560BCC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1DD9B38-3CCC-7998-7CBE-7AEB460FC5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91CB166-0BEF-DB7E-D917-2AA46062D2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C1BB6A0-3090-415E-C85F-7A4BD480FD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A5DB47C-9A59-EACA-28FE-5CEEA01C79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34C801D-7BD4-E29C-B9C0-5A690B265C0A}"/>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600" b="1" dirty="0">
                <a:latin typeface="+mn-lt"/>
              </a:rPr>
              <a:t>Dobre prakse u pristupačnom turizmu u zemljama projekta – Poljska</a:t>
            </a:r>
            <a:endParaRPr lang="en-GB" dirty="0">
              <a:latin typeface="+mn-lt"/>
            </a:endParaRPr>
          </a:p>
        </p:txBody>
      </p:sp>
      <p:pic>
        <p:nvPicPr>
          <p:cNvPr id="11" name="Obraz 3">
            <a:extLst>
              <a:ext uri="{FF2B5EF4-FFF2-40B4-BE49-F238E27FC236}">
                <a16:creationId xmlns:a16="http://schemas.microsoft.com/office/drawing/2014/main" id="{6989686C-E7E8-AF50-2F27-411409BDD95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946066" y="1826829"/>
            <a:ext cx="3995925" cy="2970802"/>
          </a:xfrm>
          <a:prstGeom prst="rect">
            <a:avLst/>
          </a:prstGeom>
          <a:noFill/>
          <a:ln>
            <a:noFill/>
          </a:ln>
        </p:spPr>
      </p:pic>
      <p:pic>
        <p:nvPicPr>
          <p:cNvPr id="14" name="Obraz 1">
            <a:extLst>
              <a:ext uri="{FF2B5EF4-FFF2-40B4-BE49-F238E27FC236}">
                <a16:creationId xmlns:a16="http://schemas.microsoft.com/office/drawing/2014/main" id="{E00B7E57-1C10-FCC0-FD68-CD40B201823D}"/>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23677" y="1826828"/>
            <a:ext cx="4342662" cy="2970801"/>
          </a:xfrm>
          <a:prstGeom prst="rect">
            <a:avLst/>
          </a:prstGeom>
          <a:noFill/>
          <a:ln>
            <a:noFill/>
          </a:ln>
        </p:spPr>
      </p:pic>
      <p:sp>
        <p:nvSpPr>
          <p:cNvPr id="15" name="Szövegdoboz 14">
            <a:extLst>
              <a:ext uri="{FF2B5EF4-FFF2-40B4-BE49-F238E27FC236}">
                <a16:creationId xmlns:a16="http://schemas.microsoft.com/office/drawing/2014/main" id="{B12E47BB-C803-BD16-F0CE-870FC94A9B29}"/>
              </a:ext>
            </a:extLst>
          </p:cNvPr>
          <p:cNvSpPr txBox="1"/>
          <p:nvPr/>
        </p:nvSpPr>
        <p:spPr>
          <a:xfrm>
            <a:off x="8932171" y="4851805"/>
            <a:ext cx="2487669" cy="369332"/>
          </a:xfrm>
          <a:prstGeom prst="rect">
            <a:avLst/>
          </a:prstGeom>
          <a:noFill/>
        </p:spPr>
        <p:txBody>
          <a:bodyPr wrap="square">
            <a:spAutoFit/>
          </a:bodyPr>
          <a:lstStyle/>
          <a:p>
            <a:pPr algn="r"/>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spTree>
    <p:extLst>
      <p:ext uri="{BB962C8B-B14F-4D97-AF65-F5344CB8AC3E}">
        <p14:creationId xmlns:p14="http://schemas.microsoft.com/office/powerpoint/2010/main" val="3359512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6BFD-5BC7-B78F-6F28-4678ABF113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84BFF30-9A16-CBB6-311B-53A43AA50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110DF4D-024C-8D6F-1019-ED52A4CDC2D5}"/>
              </a:ext>
            </a:extLst>
          </p:cNvPr>
          <p:cNvSpPr>
            <a:spLocks noGrp="1"/>
          </p:cNvSpPr>
          <p:nvPr>
            <p:ph type="ctrTitle"/>
          </p:nvPr>
        </p:nvSpPr>
        <p:spPr>
          <a:xfrm>
            <a:off x="153275" y="4067979"/>
            <a:ext cx="11683608" cy="1081017"/>
          </a:xfrm>
        </p:spPr>
        <p:txBody>
          <a:bodyPr>
            <a:normAutofit/>
          </a:bodyPr>
          <a:lstStyle/>
          <a:p>
            <a:pPr algn="l"/>
            <a:r>
              <a:rPr lang="hr" sz="2400" kern="100" dirty="0">
                <a:effectLst/>
                <a:latin typeface="Calibri" panose="020F0502020204030204" pitchFamily="34" charset="0"/>
                <a:ea typeface="Calibri" panose="020F0502020204030204" pitchFamily="34" charset="0"/>
              </a:rPr>
              <a:t>Park prostorne orijentacije u </a:t>
            </a:r>
            <a:r>
              <a:rPr lang="hr" sz="2400" kern="100" dirty="0" err="1">
                <a:effectLst/>
                <a:latin typeface="Calibri" panose="020F0502020204030204" pitchFamily="34" charset="0"/>
                <a:ea typeface="Calibri" panose="020F0502020204030204" pitchFamily="34" charset="0"/>
              </a:rPr>
              <a:t>Owińskoj </a:t>
            </a:r>
            <a:r>
              <a:rPr lang="hr" sz="2400" kern="100" dirty="0">
                <a:effectLst/>
                <a:latin typeface="Calibri" panose="020F0502020204030204" pitchFamily="34" charset="0"/>
                <a:ea typeface="Calibri" panose="020F0502020204030204" pitchFamily="34" charset="0"/>
              </a:rPr>
              <a:t>– različite površinske teksture staza; raznolikost – oblici vidljivi dodirom; igralište za igru i vožnju biciklom okruženo vodičem za drvena kolica</a:t>
            </a:r>
            <a:endParaRPr lang="en-GB" sz="2400" dirty="0">
              <a:latin typeface="+mn-lt"/>
            </a:endParaRPr>
          </a:p>
        </p:txBody>
      </p:sp>
      <p:pic>
        <p:nvPicPr>
          <p:cNvPr id="5" name="Kép 4">
            <a:extLst>
              <a:ext uri="{FF2B5EF4-FFF2-40B4-BE49-F238E27FC236}">
                <a16:creationId xmlns:a16="http://schemas.microsoft.com/office/drawing/2014/main" id="{AD16BC7D-77B0-BF00-BE6F-C57731C351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6B33F7-657A-39DB-324B-470E21BD9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4B250E4-3E1F-B3A7-DBEC-7947BACDCA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90B0EB0-2652-5280-2B40-207F306A7F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2DA075D-C23A-EDE4-2578-E7D7C09943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B6EEDC-CA5C-FDDB-4818-E59527444B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EE855F4-D03A-1ED2-F1A9-F361944CDF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77DE623-7A2B-0008-3750-A2CD137A479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600" b="1" dirty="0">
                <a:latin typeface="+mn-lt"/>
              </a:rPr>
              <a:t>Dobre prakse u pristupačnom turizmu u zemljama projekta – Poljska</a:t>
            </a:r>
            <a:endParaRPr lang="en-GB" dirty="0">
              <a:latin typeface="+mn-lt"/>
            </a:endParaRPr>
          </a:p>
        </p:txBody>
      </p:sp>
      <p:pic>
        <p:nvPicPr>
          <p:cNvPr id="11" name="Obraz 1">
            <a:extLst>
              <a:ext uri="{FF2B5EF4-FFF2-40B4-BE49-F238E27FC236}">
                <a16:creationId xmlns:a16="http://schemas.microsoft.com/office/drawing/2014/main" id="{BD17F232-F37A-28AC-7909-797703D99A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9479" y="1693068"/>
            <a:ext cx="9304537" cy="2501517"/>
          </a:xfrm>
          <a:prstGeom prst="rect">
            <a:avLst/>
          </a:prstGeom>
        </p:spPr>
      </p:pic>
      <p:sp>
        <p:nvSpPr>
          <p:cNvPr id="14" name="Szövegdoboz 13">
            <a:extLst>
              <a:ext uri="{FF2B5EF4-FFF2-40B4-BE49-F238E27FC236}">
                <a16:creationId xmlns:a16="http://schemas.microsoft.com/office/drawing/2014/main" id="{E65EA2D2-E196-DFDD-2973-A605CA28A43D}"/>
              </a:ext>
            </a:extLst>
          </p:cNvPr>
          <p:cNvSpPr txBox="1"/>
          <p:nvPr/>
        </p:nvSpPr>
        <p:spPr>
          <a:xfrm>
            <a:off x="9714016" y="3244334"/>
            <a:ext cx="2278087" cy="369332"/>
          </a:xfrm>
          <a:prstGeom prst="rect">
            <a:avLst/>
          </a:prstGeom>
          <a:noFill/>
        </p:spPr>
        <p:txBody>
          <a:bodyPr wrap="square">
            <a:spAutoFit/>
          </a:bodyPr>
          <a:lstStyle/>
          <a:p>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spTree>
    <p:extLst>
      <p:ext uri="{BB962C8B-B14F-4D97-AF65-F5344CB8AC3E}">
        <p14:creationId xmlns:p14="http://schemas.microsoft.com/office/powerpoint/2010/main" val="380796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A977-7F2F-A9E6-B21A-34D3459EB2D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16C06-D9FC-463D-2136-78EFC55610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2A3FE4A-F9FB-BC4B-0FEE-78FD93D8FA11}"/>
              </a:ext>
            </a:extLst>
          </p:cNvPr>
          <p:cNvSpPr>
            <a:spLocks noGrp="1"/>
          </p:cNvSpPr>
          <p:nvPr>
            <p:ph type="ctrTitle"/>
          </p:nvPr>
        </p:nvSpPr>
        <p:spPr>
          <a:xfrm>
            <a:off x="2094461" y="4344523"/>
            <a:ext cx="3210985" cy="464718"/>
          </a:xfrm>
        </p:spPr>
        <p:txBody>
          <a:bodyPr>
            <a:noAutofit/>
          </a:bodyPr>
          <a:lstStyle/>
          <a:p>
            <a:pPr algn="r"/>
            <a:r>
              <a:rPr lang="hr" sz="1600" dirty="0">
                <a:latin typeface="+mn-lt"/>
              </a:rPr>
              <a:t>https://www.awosano.de/gruppen/handicapped-reisen.html</a:t>
            </a:r>
          </a:p>
        </p:txBody>
      </p:sp>
      <p:pic>
        <p:nvPicPr>
          <p:cNvPr id="5" name="Kép 4">
            <a:extLst>
              <a:ext uri="{FF2B5EF4-FFF2-40B4-BE49-F238E27FC236}">
                <a16:creationId xmlns:a16="http://schemas.microsoft.com/office/drawing/2014/main" id="{F0F6125B-2025-35D9-BB6E-7A5AD1119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3C3C4B-8065-172B-F7C1-1E1840D50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F7DB48-5DB4-E741-5DC3-66E0C69EEA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43C5214-092D-AE20-F991-4427B6D2F0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854470A-0184-0A4B-C772-D2613234C4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1746AF6-EB3E-3236-977E-361CCFF64C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FFB696-231F-DAEC-30B2-5574F8FDFB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FC73C88-6C1E-4BBB-2876-7E5BA734BA18}"/>
              </a:ext>
            </a:extLst>
          </p:cNvPr>
          <p:cNvSpPr txBox="1">
            <a:spLocks/>
          </p:cNvSpPr>
          <p:nvPr/>
        </p:nvSpPr>
        <p:spPr>
          <a:xfrm>
            <a:off x="520983" y="1588377"/>
            <a:ext cx="3986283" cy="25574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300" b="1" dirty="0">
                <a:latin typeface="+mn-lt"/>
              </a:rPr>
              <a:t>Dobre prakse u pristupačnom turizmu na međunarodnoj razini – Awo Sano GmbH, Njemačka</a:t>
            </a:r>
            <a:endParaRPr lang="en-GB" sz="3300" dirty="0">
              <a:latin typeface="+mn-lt"/>
            </a:endParaRPr>
          </a:p>
        </p:txBody>
      </p:sp>
      <p:pic>
        <p:nvPicPr>
          <p:cNvPr id="14" name="Kép 13" descr="A képen kültéri, tó, víz, személy látható&#10;&#10;Automatikusan generált leírás">
            <a:extLst>
              <a:ext uri="{FF2B5EF4-FFF2-40B4-BE49-F238E27FC236}">
                <a16:creationId xmlns:a16="http://schemas.microsoft.com/office/drawing/2014/main" id="{C2F2B108-69DC-7F2A-AF32-59EAE2B3EAA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6234" y="1524000"/>
            <a:ext cx="7139978" cy="2231243"/>
          </a:xfrm>
          <a:prstGeom prst="rect">
            <a:avLst/>
          </a:prstGeom>
        </p:spPr>
      </p:pic>
      <p:pic>
        <p:nvPicPr>
          <p:cNvPr id="17" name="Kép 16">
            <a:extLst>
              <a:ext uri="{FF2B5EF4-FFF2-40B4-BE49-F238E27FC236}">
                <a16:creationId xmlns:a16="http://schemas.microsoft.com/office/drawing/2014/main" id="{74A4F55C-0718-20C3-119C-30D7B43D887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14169" y="3752724"/>
            <a:ext cx="5805671" cy="1305938"/>
          </a:xfrm>
          <a:prstGeom prst="rect">
            <a:avLst/>
          </a:prstGeom>
        </p:spPr>
      </p:pic>
    </p:spTree>
    <p:extLst>
      <p:ext uri="{BB962C8B-B14F-4D97-AF65-F5344CB8AC3E}">
        <p14:creationId xmlns:p14="http://schemas.microsoft.com/office/powerpoint/2010/main" val="2959429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54AB0-F9A8-A416-33AA-CD3313F50A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7189A8-C416-79BD-4785-2A1A7548B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7DE7E08-6A44-98C3-2A0C-2E9F87BF38C4}"/>
              </a:ext>
            </a:extLst>
          </p:cNvPr>
          <p:cNvSpPr>
            <a:spLocks noGrp="1"/>
          </p:cNvSpPr>
          <p:nvPr>
            <p:ph type="ctrTitle"/>
          </p:nvPr>
        </p:nvSpPr>
        <p:spPr>
          <a:xfrm>
            <a:off x="32893" y="1473675"/>
            <a:ext cx="7557132" cy="3666405"/>
          </a:xfrm>
        </p:spPr>
        <p:txBody>
          <a:bodyPr>
            <a:noAutofit/>
          </a:bodyPr>
          <a:lstStyle/>
          <a:p>
            <a:pPr algn="l">
              <a:lnSpc>
                <a:spcPts val="2300"/>
              </a:lnSpc>
            </a:pPr>
            <a:r>
              <a:rPr lang="hr" sz="2200" kern="100" dirty="0">
                <a:effectLst/>
                <a:latin typeface="Calibri" panose="020F0502020204030204" pitchFamily="34" charset="0"/>
                <a:ea typeface="Calibri" panose="020F0502020204030204" pitchFamily="34" charset="0"/>
              </a:rPr>
              <a:t>Alati za edukaciju slijepih i slabovidnih osoba u Parku za prostornu orijentaciju u Owińskoj uključuju Brailleove znakove; zonu začinskog bilja, povrtnjak gdje se mogu saditi i njegovati biljke; slijepe osobe mogu brati povrće i voće i kušati ih; igralište s edukativnim igračkama, npr. globus; brojne interaktivne igračke, npr. poseban kavez sa sustavom zvučnih cijevi; taktilna grafika, senzorna staza </a:t>
            </a:r>
            <a:br>
              <a:rPr lang="en-GB" sz="2200" kern="100" dirty="0">
                <a:effectLst/>
                <a:latin typeface="Calibri" panose="020F0502020204030204" pitchFamily="34" charset="0"/>
                <a:ea typeface="Calibri" panose="020F0502020204030204" pitchFamily="34" charset="0"/>
              </a:rPr>
            </a:br>
            <a:r>
              <a:rPr lang="hr" sz="2200" kern="100" dirty="0">
                <a:effectLst/>
                <a:latin typeface="Calibri" panose="020F0502020204030204" pitchFamily="34" charset="0"/>
                <a:ea typeface="Calibri" panose="020F0502020204030204" pitchFamily="34" charset="0"/>
              </a:rPr>
              <a:t>Sportska oprema uključuje: traku za trčanje, zid za penjanje, trampoline, ljuljačke, te osiguran prostor za npr. biciklizam </a:t>
            </a:r>
            <a:br>
              <a:rPr lang="en-GB" sz="2200" kern="100" dirty="0">
                <a:effectLst/>
                <a:latin typeface="Calibri" panose="020F0502020204030204" pitchFamily="34" charset="0"/>
                <a:ea typeface="Calibri" panose="020F0502020204030204" pitchFamily="34" charset="0"/>
              </a:rPr>
            </a:br>
            <a:r>
              <a:rPr lang="hr" sz="2200" kern="100" dirty="0">
                <a:effectLst/>
                <a:latin typeface="Calibri" panose="020F0502020204030204" pitchFamily="34" charset="0"/>
                <a:ea typeface="Calibri" panose="020F0502020204030204" pitchFamily="34" charset="0"/>
              </a:rPr>
              <a:t>U parku su se pobrinuli za male arhitektonske elemente, npr. mini kućice od raznih materijala: drva, kamena, cigle – omogućuju ljudima da dodirom uče o gradnji kuća</a:t>
            </a:r>
            <a:endParaRPr lang="en-GB" sz="2200" dirty="0">
              <a:latin typeface="+mn-lt"/>
            </a:endParaRPr>
          </a:p>
        </p:txBody>
      </p:sp>
      <p:pic>
        <p:nvPicPr>
          <p:cNvPr id="5" name="Kép 4">
            <a:extLst>
              <a:ext uri="{FF2B5EF4-FFF2-40B4-BE49-F238E27FC236}">
                <a16:creationId xmlns:a16="http://schemas.microsoft.com/office/drawing/2014/main" id="{A7C72014-5A78-0468-396E-B974A9EAF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1EAE9E-7214-D6A3-1B68-43185AB320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E565A3-743A-EA2F-B702-0EF82C89F9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74CD47F-17EA-B850-ACD0-A5792E297E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CF2B3BF-36B6-3031-42C3-DFA5CE6667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8563695-0131-4FD6-AF3A-2FDDD38118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59F779-EA3D-787D-F568-A8F47E2204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7ABBC05-87B7-D06F-DB42-B922BE5722E9}"/>
              </a:ext>
            </a:extLst>
          </p:cNvPr>
          <p:cNvSpPr txBox="1">
            <a:spLocks/>
          </p:cNvSpPr>
          <p:nvPr/>
        </p:nvSpPr>
        <p:spPr>
          <a:xfrm>
            <a:off x="6032742" y="1057473"/>
            <a:ext cx="6115791" cy="80602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r" sz="3200" b="1" dirty="0">
                <a:latin typeface="+mn-lt"/>
              </a:rPr>
              <a:t>Dobre prakse u pristupačnom turizmu u zemljama projekta – Poljska</a:t>
            </a:r>
            <a:endParaRPr lang="en-GB" sz="3200" dirty="0">
              <a:latin typeface="+mn-lt"/>
            </a:endParaRPr>
          </a:p>
        </p:txBody>
      </p:sp>
      <p:pic>
        <p:nvPicPr>
          <p:cNvPr id="15" name="Obraz 6">
            <a:extLst>
              <a:ext uri="{FF2B5EF4-FFF2-40B4-BE49-F238E27FC236}">
                <a16:creationId xmlns:a16="http://schemas.microsoft.com/office/drawing/2014/main" id="{FD39E039-C40E-6A42-50FF-9799E0DD182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rot="16200000">
            <a:off x="7135000" y="2342257"/>
            <a:ext cx="2252345" cy="1501140"/>
          </a:xfrm>
          <a:prstGeom prst="rect">
            <a:avLst/>
          </a:prstGeom>
          <a:noFill/>
          <a:ln>
            <a:noFill/>
          </a:ln>
        </p:spPr>
      </p:pic>
      <p:pic>
        <p:nvPicPr>
          <p:cNvPr id="16" name="Obraz 7">
            <a:extLst>
              <a:ext uri="{FF2B5EF4-FFF2-40B4-BE49-F238E27FC236}">
                <a16:creationId xmlns:a16="http://schemas.microsoft.com/office/drawing/2014/main" id="{09BD59C8-41AE-2113-BCEE-16E1F1FE901C}"/>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rot="16200000">
            <a:off x="8715353" y="2346289"/>
            <a:ext cx="2252345" cy="1501775"/>
          </a:xfrm>
          <a:prstGeom prst="rect">
            <a:avLst/>
          </a:prstGeom>
          <a:noFill/>
          <a:ln>
            <a:noFill/>
          </a:ln>
        </p:spPr>
      </p:pic>
      <p:pic>
        <p:nvPicPr>
          <p:cNvPr id="17" name="Obraz 10">
            <a:extLst>
              <a:ext uri="{FF2B5EF4-FFF2-40B4-BE49-F238E27FC236}">
                <a16:creationId xmlns:a16="http://schemas.microsoft.com/office/drawing/2014/main" id="{20EE2B42-226C-2497-6E6E-43A8E79687C1}"/>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683557" y="1980736"/>
            <a:ext cx="1472565" cy="2267585"/>
          </a:xfrm>
          <a:prstGeom prst="rect">
            <a:avLst/>
          </a:prstGeom>
          <a:noFill/>
          <a:ln>
            <a:noFill/>
          </a:ln>
        </p:spPr>
      </p:pic>
      <p:sp>
        <p:nvSpPr>
          <p:cNvPr id="18" name="Szövegdoboz 17">
            <a:extLst>
              <a:ext uri="{FF2B5EF4-FFF2-40B4-BE49-F238E27FC236}">
                <a16:creationId xmlns:a16="http://schemas.microsoft.com/office/drawing/2014/main" id="{D1E0959B-F54C-1D99-6496-BD34C1606095}"/>
              </a:ext>
            </a:extLst>
          </p:cNvPr>
          <p:cNvSpPr txBox="1"/>
          <p:nvPr/>
        </p:nvSpPr>
        <p:spPr>
          <a:xfrm>
            <a:off x="9141753" y="4294955"/>
            <a:ext cx="2278087" cy="369332"/>
          </a:xfrm>
          <a:prstGeom prst="rect">
            <a:avLst/>
          </a:prstGeom>
          <a:noFill/>
        </p:spPr>
        <p:txBody>
          <a:bodyPr wrap="square">
            <a:spAutoFit/>
          </a:bodyPr>
          <a:lstStyle/>
          <a:p>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dirty="0"/>
          </a:p>
        </p:txBody>
      </p:sp>
    </p:spTree>
    <p:extLst>
      <p:ext uri="{BB962C8B-B14F-4D97-AF65-F5344CB8AC3E}">
        <p14:creationId xmlns:p14="http://schemas.microsoft.com/office/powerpoint/2010/main" val="514579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B696-8ADB-4412-6128-FC53966751F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F213863-BA79-6A6A-EC8E-26C6CB6CC2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24B280C-15B9-8CC2-1D2C-3E83A2189ADC}"/>
              </a:ext>
            </a:extLst>
          </p:cNvPr>
          <p:cNvSpPr>
            <a:spLocks noGrp="1"/>
          </p:cNvSpPr>
          <p:nvPr>
            <p:ph type="ctrTitle"/>
          </p:nvPr>
        </p:nvSpPr>
        <p:spPr>
          <a:xfrm>
            <a:off x="116774" y="1643327"/>
            <a:ext cx="11958451" cy="1575325"/>
          </a:xfrm>
        </p:spPr>
        <p:txBody>
          <a:bodyPr>
            <a:normAutofit/>
          </a:bodyPr>
          <a:lstStyle/>
          <a:p>
            <a:pPr algn="l">
              <a:lnSpc>
                <a:spcPts val="2300"/>
              </a:lnSpc>
            </a:pPr>
            <a:r>
              <a:rPr lang="hr" sz="2200" b="1" kern="100" dirty="0">
                <a:effectLst/>
                <a:latin typeface="Calibri" panose="020F0502020204030204" pitchFamily="34" charset="0"/>
                <a:ea typeface="Calibri" panose="020F0502020204030204" pitchFamily="34" charset="0"/>
              </a:rPr>
              <a:t>Međunarodni dan bijelog štapa</a:t>
            </a:r>
            <a:r>
              <a:rPr lang="hr" sz="2200" kern="100" dirty="0">
                <a:effectLst/>
                <a:latin typeface="Calibri" panose="020F0502020204030204" pitchFamily="34" charset="0"/>
                <a:ea typeface="Calibri" panose="020F0502020204030204" pitchFamily="34" charset="0"/>
              </a:rPr>
              <a:t>, koji se obilježava 15. listopada od 1969. godine, želi podsjetiti na potrebe slijepih i slabovidnih osoba. Cilj kampanje: oblikovati društvene stavove temeljene na otvorenosti, toleranciji, empatiji i razumijevanju potreba osoba s oštećenjem vida. Godine 2023. njegova proslava, koju je organizirao Specijalni obrazovni centar za slijepu djecu u Owińskoj, održana je u Collegium Geographicum Sveučilišta Adam Mickiewicz u Poznańu</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AC00FDA-2919-EC0C-4E7B-B1D5DA9C6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333279B-18BA-E745-C4A8-E8EDB32DDC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DDE629-5B2C-987F-D152-2722D18B3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1D3575F-5FAE-3851-794E-440D4EF2DD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E52D35-6155-EC93-9048-EAE594DEF9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9868571-B2A5-945A-311E-8CFFBE18B9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BF353A8-5A95-EA0F-4C9C-AB6BEFE63E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34631" y="25277"/>
            <a:ext cx="1373780" cy="1377773"/>
          </a:xfrm>
          <a:prstGeom prst="rect">
            <a:avLst/>
          </a:prstGeom>
        </p:spPr>
      </p:pic>
      <p:sp>
        <p:nvSpPr>
          <p:cNvPr id="3" name="Cím 1">
            <a:extLst>
              <a:ext uri="{FF2B5EF4-FFF2-40B4-BE49-F238E27FC236}">
                <a16:creationId xmlns:a16="http://schemas.microsoft.com/office/drawing/2014/main" id="{3B495A5B-9D09-DBF9-66E1-EC633B2E1D73}"/>
              </a:ext>
            </a:extLst>
          </p:cNvPr>
          <p:cNvSpPr txBox="1">
            <a:spLocks/>
          </p:cNvSpPr>
          <p:nvPr/>
        </p:nvSpPr>
        <p:spPr>
          <a:xfrm>
            <a:off x="104300" y="1076052"/>
            <a:ext cx="11958451"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Poljska</a:t>
            </a:r>
            <a:endParaRPr lang="en-GB" sz="3200" dirty="0">
              <a:latin typeface="+mn-lt"/>
            </a:endParaRPr>
          </a:p>
        </p:txBody>
      </p:sp>
      <p:pic>
        <p:nvPicPr>
          <p:cNvPr id="15" name="Obraz 12">
            <a:extLst>
              <a:ext uri="{FF2B5EF4-FFF2-40B4-BE49-F238E27FC236}">
                <a16:creationId xmlns:a16="http://schemas.microsoft.com/office/drawing/2014/main" id="{5CAD36CF-3ED9-A0AF-3179-C5EFD637FA8C}"/>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50855" y="3361407"/>
            <a:ext cx="2267585" cy="1509395"/>
          </a:xfrm>
          <a:prstGeom prst="rect">
            <a:avLst/>
          </a:prstGeom>
          <a:noFill/>
          <a:ln>
            <a:noFill/>
          </a:ln>
        </p:spPr>
      </p:pic>
      <p:pic>
        <p:nvPicPr>
          <p:cNvPr id="16" name="Obraz 6">
            <a:extLst>
              <a:ext uri="{FF2B5EF4-FFF2-40B4-BE49-F238E27FC236}">
                <a16:creationId xmlns:a16="http://schemas.microsoft.com/office/drawing/2014/main" id="{D804C2F6-A2C3-6963-1D92-D26EE789775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118440" y="3361407"/>
            <a:ext cx="2969260" cy="1496695"/>
          </a:xfrm>
          <a:prstGeom prst="rect">
            <a:avLst/>
          </a:prstGeom>
        </p:spPr>
      </p:pic>
      <p:sp>
        <p:nvSpPr>
          <p:cNvPr id="18" name="Szövegdoboz 17">
            <a:extLst>
              <a:ext uri="{FF2B5EF4-FFF2-40B4-BE49-F238E27FC236}">
                <a16:creationId xmlns:a16="http://schemas.microsoft.com/office/drawing/2014/main" id="{46E18F92-D28E-793F-6AE9-4C976FAE6BC7}"/>
              </a:ext>
            </a:extLst>
          </p:cNvPr>
          <p:cNvSpPr txBox="1"/>
          <p:nvPr/>
        </p:nvSpPr>
        <p:spPr>
          <a:xfrm>
            <a:off x="104300" y="3138387"/>
            <a:ext cx="6784769" cy="2157770"/>
          </a:xfrm>
          <a:prstGeom prst="rect">
            <a:avLst/>
          </a:prstGeom>
          <a:noFill/>
        </p:spPr>
        <p:txBody>
          <a:bodyPr wrap="square">
            <a:spAutoFit/>
          </a:bodyPr>
          <a:lstStyle/>
          <a:p>
            <a:pPr>
              <a:lnSpc>
                <a:spcPts val="2300"/>
              </a:lnSpc>
              <a:spcBef>
                <a:spcPct val="0"/>
              </a:spcBef>
            </a:pPr>
            <a:r>
              <a:rPr lang="hr" sz="2200" kern="100" dirty="0">
                <a:latin typeface="Calibri" panose="020F0502020204030204" pitchFamily="34" charset="0"/>
                <a:cs typeface="+mj-cs"/>
              </a:rPr>
              <a:t>Tijekom susreta studenti i predavači upoznali su se, između ostalog, s Brailleovim sustavom pisanja i elektroničkim uređajima za podršku slijepima. Igrali su taktilni šah i zvučni stolni tenis te razgledali izložbu tiflomapa. Ideja organizacije susreta je društvena uključenost kroz razmjenu znanja i iskustava u području univerzalnog dizajna</a:t>
            </a:r>
          </a:p>
        </p:txBody>
      </p:sp>
      <p:sp>
        <p:nvSpPr>
          <p:cNvPr id="20" name="Szövegdoboz 19">
            <a:extLst>
              <a:ext uri="{FF2B5EF4-FFF2-40B4-BE49-F238E27FC236}">
                <a16:creationId xmlns:a16="http://schemas.microsoft.com/office/drawing/2014/main" id="{6472E228-0018-41C9-2B45-C3DF80BF9124}"/>
              </a:ext>
            </a:extLst>
          </p:cNvPr>
          <p:cNvSpPr txBox="1"/>
          <p:nvPr/>
        </p:nvSpPr>
        <p:spPr>
          <a:xfrm>
            <a:off x="6334999" y="4841488"/>
            <a:ext cx="5775781" cy="369332"/>
          </a:xfrm>
          <a:prstGeom prst="rect">
            <a:avLst/>
          </a:prstGeom>
          <a:noFill/>
        </p:spPr>
        <p:txBody>
          <a:bodyPr wrap="square">
            <a:spAutoFit/>
          </a:bodyPr>
          <a:lstStyle/>
          <a:p>
            <a:pPr algn="r"/>
            <a:r>
              <a:rPr lang="hr" sz="1800" dirty="0">
                <a:effectLst/>
                <a:latin typeface="Calibri" panose="020F0502020204030204" pitchFamily="34" charset="0"/>
                <a:ea typeface="Times New Roman" panose="02020603050405020304" pitchFamily="18" charset="0"/>
              </a:rPr>
              <a:t>Dan bijelog štapa. Nastavna pomagala; zvučni stolni tenis</a:t>
            </a:r>
            <a:endParaRPr lang="hu-HU" dirty="0"/>
          </a:p>
        </p:txBody>
      </p:sp>
      <p:sp>
        <p:nvSpPr>
          <p:cNvPr id="21" name="Szövegdoboz 20">
            <a:extLst>
              <a:ext uri="{FF2B5EF4-FFF2-40B4-BE49-F238E27FC236}">
                <a16:creationId xmlns:a16="http://schemas.microsoft.com/office/drawing/2014/main" id="{E2CD2505-3E80-A181-3730-C1F0237E9280}"/>
              </a:ext>
            </a:extLst>
          </p:cNvPr>
          <p:cNvSpPr txBox="1"/>
          <p:nvPr/>
        </p:nvSpPr>
        <p:spPr>
          <a:xfrm>
            <a:off x="10352253" y="5227434"/>
            <a:ext cx="1527831" cy="584775"/>
          </a:xfrm>
          <a:prstGeom prst="rect">
            <a:avLst/>
          </a:prstGeom>
          <a:noFill/>
        </p:spPr>
        <p:txBody>
          <a:bodyPr wrap="square">
            <a:spAutoFit/>
          </a:bodyPr>
          <a:lstStyle/>
          <a:p>
            <a:pPr algn="ctr"/>
            <a:r>
              <a:rPr lang="hr" sz="1600" kern="100" dirty="0">
                <a:latin typeface="Calibri" panose="020F0502020204030204" pitchFamily="34" charset="0"/>
                <a:ea typeface="Calibri" panose="020F0502020204030204" pitchFamily="34" charset="0"/>
                <a:cs typeface="Arial" panose="020B0604020202020204" pitchFamily="34" charset="0"/>
              </a:rPr>
              <a:t>Fotografije </a:t>
            </a:r>
            <a:r>
              <a:rPr lang="hr" sz="1600" kern="100" dirty="0">
                <a:effectLst/>
                <a:latin typeface="Calibri" panose="020F0502020204030204" pitchFamily="34" charset="0"/>
                <a:ea typeface="Calibri" panose="020F0502020204030204" pitchFamily="34" charset="0"/>
                <a:cs typeface="Arial" panose="020B0604020202020204" pitchFamily="34" charset="0"/>
              </a:rPr>
              <a:t>A. Zajadacz</a:t>
            </a:r>
            <a:endParaRPr lang="en-GB" sz="1600" dirty="0"/>
          </a:p>
        </p:txBody>
      </p:sp>
    </p:spTree>
    <p:extLst>
      <p:ext uri="{BB962C8B-B14F-4D97-AF65-F5344CB8AC3E}">
        <p14:creationId xmlns:p14="http://schemas.microsoft.com/office/powerpoint/2010/main" val="712563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D18A-D2A3-7040-A81D-984B6589A1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9BD63CF-1A99-CB1C-B344-DA913E0D94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B332C99-822D-BD8E-3B7B-27255C87FB72}"/>
              </a:ext>
            </a:extLst>
          </p:cNvPr>
          <p:cNvSpPr>
            <a:spLocks noGrp="1"/>
          </p:cNvSpPr>
          <p:nvPr>
            <p:ph type="ctrTitle"/>
          </p:nvPr>
        </p:nvSpPr>
        <p:spPr>
          <a:xfrm>
            <a:off x="168234" y="4511500"/>
            <a:ext cx="8010851" cy="617223"/>
          </a:xfrm>
        </p:spPr>
        <p:txBody>
          <a:bodyPr>
            <a:noAutofit/>
          </a:bodyPr>
          <a:lstStyle/>
          <a:p>
            <a:pPr algn="r"/>
            <a:r>
              <a:rPr lang="hr" sz="2400" dirty="0">
                <a:effectLst/>
                <a:latin typeface="Calibri" panose="020F0502020204030204" pitchFamily="34" charset="0"/>
                <a:ea typeface="Times New Roman" panose="02020603050405020304" pitchFamily="18" charset="0"/>
              </a:rPr>
              <a:t>Dan bijelog štapa. Šah za slijepe; Braillevo pisanje; učenje orijentacije u prostoru</a:t>
            </a:r>
            <a:endParaRPr lang="en-GB" sz="2400" dirty="0">
              <a:latin typeface="+mn-lt"/>
            </a:endParaRPr>
          </a:p>
        </p:txBody>
      </p:sp>
      <p:pic>
        <p:nvPicPr>
          <p:cNvPr id="5" name="Kép 4">
            <a:extLst>
              <a:ext uri="{FF2B5EF4-FFF2-40B4-BE49-F238E27FC236}">
                <a16:creationId xmlns:a16="http://schemas.microsoft.com/office/drawing/2014/main" id="{ED72D9F8-4E65-43AB-E228-F6DB4BD7A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4D1DBAD-E913-9F84-98F9-B03E922685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466131B-7884-4F79-4429-AE2A60685B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E70C6CD-C316-E716-9B6F-6DAFB74BA0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37E3EC3-3D92-9103-F33D-878D781EC5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D892F3B-2C46-A370-E810-158705C7F0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36A1FE7-5760-6A73-67B2-9F7A632718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D832F4F-C8B5-66F1-8E87-9D489026E4B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Poljska</a:t>
            </a:r>
            <a:endParaRPr lang="en-GB" dirty="0">
              <a:latin typeface="+mn-lt"/>
            </a:endParaRPr>
          </a:p>
        </p:txBody>
      </p:sp>
      <p:pic>
        <p:nvPicPr>
          <p:cNvPr id="11" name="Obraz 8">
            <a:extLst>
              <a:ext uri="{FF2B5EF4-FFF2-40B4-BE49-F238E27FC236}">
                <a16:creationId xmlns:a16="http://schemas.microsoft.com/office/drawing/2014/main" id="{FC2E3798-0318-4FF5-9099-89C3C9867EF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7109" y="1921278"/>
            <a:ext cx="4317524" cy="2446204"/>
          </a:xfrm>
          <a:prstGeom prst="rect">
            <a:avLst/>
          </a:prstGeom>
        </p:spPr>
      </p:pic>
      <p:pic>
        <p:nvPicPr>
          <p:cNvPr id="14" name="Obraz 13">
            <a:extLst>
              <a:ext uri="{FF2B5EF4-FFF2-40B4-BE49-F238E27FC236}">
                <a16:creationId xmlns:a16="http://schemas.microsoft.com/office/drawing/2014/main" id="{264DB2A2-EE21-5321-AA7C-231F5BC0B5D2}"/>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36517" y="2206867"/>
            <a:ext cx="2952053" cy="1968035"/>
          </a:xfrm>
          <a:prstGeom prst="rect">
            <a:avLst/>
          </a:prstGeom>
          <a:noFill/>
          <a:ln>
            <a:noFill/>
          </a:ln>
        </p:spPr>
      </p:pic>
      <p:pic>
        <p:nvPicPr>
          <p:cNvPr id="15" name="Obraz 10">
            <a:extLst>
              <a:ext uri="{FF2B5EF4-FFF2-40B4-BE49-F238E27FC236}">
                <a16:creationId xmlns:a16="http://schemas.microsoft.com/office/drawing/2014/main" id="{B5FF2C75-5A5D-609E-86FA-7CB77A4B321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230367" y="1807340"/>
            <a:ext cx="2952054" cy="3059659"/>
          </a:xfrm>
          <a:prstGeom prst="rect">
            <a:avLst/>
          </a:prstGeom>
        </p:spPr>
      </p:pic>
      <p:sp>
        <p:nvSpPr>
          <p:cNvPr id="17" name="Szövegdoboz 16">
            <a:extLst>
              <a:ext uri="{FF2B5EF4-FFF2-40B4-BE49-F238E27FC236}">
                <a16:creationId xmlns:a16="http://schemas.microsoft.com/office/drawing/2014/main" id="{56770693-EB25-1DEB-F4B2-180D0C771E6A}"/>
              </a:ext>
            </a:extLst>
          </p:cNvPr>
          <p:cNvSpPr txBox="1"/>
          <p:nvPr/>
        </p:nvSpPr>
        <p:spPr>
          <a:xfrm>
            <a:off x="8239345" y="4873996"/>
            <a:ext cx="2367750" cy="369332"/>
          </a:xfrm>
          <a:prstGeom prst="rect">
            <a:avLst/>
          </a:prstGeom>
          <a:noFill/>
        </p:spPr>
        <p:txBody>
          <a:bodyPr wrap="square">
            <a:spAutoFit/>
          </a:bodyPr>
          <a:lstStyle/>
          <a:p>
            <a:r>
              <a:rPr lang="hr" kern="100" dirty="0">
                <a:latin typeface="Times New Roman" panose="02020603050405020304" pitchFamily="18" charset="0"/>
                <a:ea typeface="Calibri" panose="020F0502020204030204" pitchFamily="34" charset="0"/>
              </a:rPr>
              <a:t>Fotografije </a:t>
            </a:r>
            <a:r>
              <a:rPr lang="hr" sz="1800" kern="100" dirty="0">
                <a:effectLst/>
                <a:latin typeface="Times New Roman" panose="02020603050405020304" pitchFamily="18" charset="0"/>
                <a:ea typeface="Calibri" panose="020F0502020204030204" pitchFamily="34" charset="0"/>
              </a:rPr>
              <a:t>J. </a:t>
            </a:r>
            <a:r>
              <a:rPr lang="hr" sz="1800" kern="100" dirty="0" err="1">
                <a:effectLst/>
                <a:latin typeface="Times New Roman" panose="02020603050405020304" pitchFamily="18" charset="0"/>
                <a:ea typeface="Calibri" panose="020F0502020204030204" pitchFamily="34" charset="0"/>
              </a:rPr>
              <a:t>Zwoliński</a:t>
            </a:r>
            <a:endParaRPr lang="en-GB" dirty="0"/>
          </a:p>
        </p:txBody>
      </p:sp>
    </p:spTree>
    <p:extLst>
      <p:ext uri="{BB962C8B-B14F-4D97-AF65-F5344CB8AC3E}">
        <p14:creationId xmlns:p14="http://schemas.microsoft.com/office/powerpoint/2010/main" val="3129275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8A11-3442-6054-D01C-47D1AF2C2C9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FF27FE-58F6-3F25-68A0-425E92CCB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F035A6C-F26B-A93F-CF9C-41DD761465CE}"/>
              </a:ext>
            </a:extLst>
          </p:cNvPr>
          <p:cNvSpPr>
            <a:spLocks noGrp="1"/>
          </p:cNvSpPr>
          <p:nvPr>
            <p:ph type="ctrTitle"/>
          </p:nvPr>
        </p:nvSpPr>
        <p:spPr>
          <a:xfrm>
            <a:off x="0" y="2167065"/>
            <a:ext cx="12191999" cy="2873606"/>
          </a:xfrm>
        </p:spPr>
        <p:txBody>
          <a:bodyPr>
            <a:normAutofit/>
          </a:bodyPr>
          <a:lstStyle/>
          <a:p>
            <a:pPr algn="l"/>
            <a:r>
              <a:rPr lang="hr" sz="2400" kern="100" dirty="0">
                <a:effectLst/>
                <a:latin typeface="Calibri" panose="020F0502020204030204" pitchFamily="34" charset="0"/>
                <a:ea typeface="Calibri" panose="020F0502020204030204" pitchFamily="34" charset="0"/>
              </a:rPr>
              <a:t>“Projekt Terra Mirabilis”: inicijativa za osobe oštećena vida, koju su zajednički kreirali Babilon Travel Association iz Cluj Napoca, Gradska vijećnica Cluj Napoca i Turistički informativni centar Cluj. Edukativna je, potiče mobilnost i ima za cilj uključiti zainteresirane osobe u proces turizma</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Važnost inicijative leži u dokumentiranju itinerera u zamjenu za financijsku potporu i u obuci osam volontera koji mogu pratiti osobe </a:t>
            </a:r>
            <a:r>
              <a:rPr lang="hr" sz="2400" kern="100" dirty="0">
                <a:latin typeface="Calibri" panose="020F0502020204030204" pitchFamily="34" charset="0"/>
                <a:ea typeface="Calibri" panose="020F0502020204030204" pitchFamily="34" charset="0"/>
              </a:rPr>
              <a:t>(grupe) </a:t>
            </a:r>
            <a:r>
              <a:rPr lang="hr" sz="2400" kern="100" dirty="0">
                <a:effectLst/>
                <a:latin typeface="Calibri" panose="020F0502020204030204" pitchFamily="34" charset="0"/>
                <a:ea typeface="Calibri" panose="020F0502020204030204" pitchFamily="34" charset="0"/>
              </a:rPr>
              <a:t>oštećena vida duž ruta. Financijska potpora podupirat će razne vodiče, karte, informacije i promotivne materijale kako bi Cluj Napoca bila dostupna slabovidnim osobama, domaćim i stranim turistima</a:t>
            </a:r>
            <a:endParaRPr lang="en-GB" sz="2400" dirty="0">
              <a:latin typeface="+mn-lt"/>
            </a:endParaRPr>
          </a:p>
        </p:txBody>
      </p:sp>
      <p:pic>
        <p:nvPicPr>
          <p:cNvPr id="5" name="Kép 4">
            <a:extLst>
              <a:ext uri="{FF2B5EF4-FFF2-40B4-BE49-F238E27FC236}">
                <a16:creationId xmlns:a16="http://schemas.microsoft.com/office/drawing/2014/main" id="{5042CB14-71E3-D3A3-1537-06CECFE5F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8CB90A-1B6E-42B2-FE84-9685A971E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DC456DF-7B3F-8593-85B7-672A968BA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CEC6FB-7C55-B26A-6DB8-EAB41D476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DE1F5D1-3E0F-F367-2EA4-EFEECF693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B8DEBE0-660D-BD59-F4D7-1BB989DA2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78BDFCB-C4C1-0A18-271B-458D8A8CE4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32751B-4BE5-2EBE-7DEE-2941C92A79E9}"/>
              </a:ext>
            </a:extLst>
          </p:cNvPr>
          <p:cNvSpPr txBox="1">
            <a:spLocks/>
          </p:cNvSpPr>
          <p:nvPr/>
        </p:nvSpPr>
        <p:spPr>
          <a:xfrm>
            <a:off x="116773" y="1369298"/>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projektnim zemljama – Rumunjska: “Projekt Terra Mirabilis”</a:t>
            </a:r>
          </a:p>
        </p:txBody>
      </p:sp>
    </p:spTree>
    <p:extLst>
      <p:ext uri="{BB962C8B-B14F-4D97-AF65-F5344CB8AC3E}">
        <p14:creationId xmlns:p14="http://schemas.microsoft.com/office/powerpoint/2010/main" val="2408881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8A11-3442-6054-D01C-47D1AF2C2C9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FF27FE-58F6-3F25-68A0-425E92CCB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F035A6C-F26B-A93F-CF9C-41DD761465CE}"/>
              </a:ext>
            </a:extLst>
          </p:cNvPr>
          <p:cNvSpPr>
            <a:spLocks noGrp="1"/>
          </p:cNvSpPr>
          <p:nvPr>
            <p:ph type="ctrTitle"/>
          </p:nvPr>
        </p:nvSpPr>
        <p:spPr>
          <a:xfrm>
            <a:off x="114796" y="2046447"/>
            <a:ext cx="11962408" cy="3032543"/>
          </a:xfrm>
        </p:spPr>
        <p:txBody>
          <a:bodyPr>
            <a:noAutofit/>
          </a:bodyPr>
          <a:lstStyle/>
          <a:p>
            <a:pPr algn="l">
              <a:lnSpc>
                <a:spcPts val="2600"/>
              </a:lnSpc>
            </a:pPr>
            <a:r>
              <a:rPr lang="hr" sz="2600" kern="100" dirty="0">
                <a:effectLst/>
                <a:latin typeface="Calibri" panose="020F0502020204030204" pitchFamily="34" charset="0"/>
                <a:ea typeface="Calibri" panose="020F0502020204030204" pitchFamily="34" charset="0"/>
              </a:rPr>
              <a:t>Itinereri će sadržavati planove najvažnijih znamenitosti, spomenika i mjesta štovanja koji mogu istaknuti multikulturalnu i multietničku dimenziju grada. Vodiči su pisani na rumunjskom i engleskom jeziku, u formatu prikladnom za slabovidne, tj. audio vodiči velikim slovima. Ovi materijali su također dostupni u digitalnom formatu kao MP3 audio dokumenti i PDF dokumenti. Projektom se želi potaknuti integracij</a:t>
            </a:r>
            <a:r>
              <a:rPr lang="hr" sz="2600" kern="100" dirty="0">
                <a:latin typeface="Calibri" panose="020F0502020204030204" pitchFamily="34" charset="0"/>
                <a:ea typeface="Calibri" panose="020F0502020204030204" pitchFamily="34" charset="0"/>
              </a:rPr>
              <a:t>u</a:t>
            </a:r>
            <a:r>
              <a:rPr lang="hr" sz="2600" kern="100" dirty="0">
                <a:effectLst/>
                <a:latin typeface="Calibri" panose="020F0502020204030204" pitchFamily="34" charset="0"/>
                <a:ea typeface="Calibri" panose="020F0502020204030204" pitchFamily="34" charset="0"/>
              </a:rPr>
              <a:t> osoba oštećena vida u zajednicu, pristup turističkim destinacijama i razvoj interakcije među osobama oštećena vida. Inovativnost inicijative leži u činjenici da osobama oštećena vida nudi mogućnost otkrivanja gradskih obilježja, atrakcija i povijesti</a:t>
            </a:r>
            <a:endParaRPr lang="en-GB" sz="2600" dirty="0">
              <a:latin typeface="+mn-lt"/>
            </a:endParaRPr>
          </a:p>
        </p:txBody>
      </p:sp>
      <p:pic>
        <p:nvPicPr>
          <p:cNvPr id="5" name="Kép 4">
            <a:extLst>
              <a:ext uri="{FF2B5EF4-FFF2-40B4-BE49-F238E27FC236}">
                <a16:creationId xmlns:a16="http://schemas.microsoft.com/office/drawing/2014/main" id="{5042CB14-71E3-D3A3-1537-06CECFE5F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8CB90A-1B6E-42B2-FE84-9685A971E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DC456DF-7B3F-8593-85B7-672A968BA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CEC6FB-7C55-B26A-6DB8-EAB41D476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DE1F5D1-3E0F-F367-2EA4-EFEECF693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B8DEBE0-660D-BD59-F4D7-1BB989DA2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78BDFCB-C4C1-0A18-271B-458D8A8CE4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32751B-4BE5-2EBE-7DEE-2941C92A79E9}"/>
              </a:ext>
            </a:extLst>
          </p:cNvPr>
          <p:cNvSpPr txBox="1">
            <a:spLocks/>
          </p:cNvSpPr>
          <p:nvPr/>
        </p:nvSpPr>
        <p:spPr>
          <a:xfrm>
            <a:off x="0"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projektnim zemljama – Rumunjska: “Projekt Terra Mirabilis”</a:t>
            </a:r>
          </a:p>
        </p:txBody>
      </p:sp>
    </p:spTree>
    <p:extLst>
      <p:ext uri="{BB962C8B-B14F-4D97-AF65-F5344CB8AC3E}">
        <p14:creationId xmlns:p14="http://schemas.microsoft.com/office/powerpoint/2010/main" val="4026349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A28F-EFD7-DD79-C4BD-C7D355400A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E7D0E07-03E8-8BF8-D53B-D65EE91FB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2A13B77-9580-EB2F-97A1-6456F01A68F7}"/>
              </a:ext>
            </a:extLst>
          </p:cNvPr>
          <p:cNvSpPr>
            <a:spLocks noGrp="1"/>
          </p:cNvSpPr>
          <p:nvPr>
            <p:ph type="ctrTitle"/>
          </p:nvPr>
        </p:nvSpPr>
        <p:spPr>
          <a:xfrm>
            <a:off x="114796" y="2145078"/>
            <a:ext cx="11958451" cy="3094332"/>
          </a:xfrm>
        </p:spPr>
        <p:txBody>
          <a:bodyPr>
            <a:normAutofit/>
          </a:bodyPr>
          <a:lstStyle/>
          <a:p>
            <a:pPr algn="l">
              <a:spcAft>
                <a:spcPts val="800"/>
              </a:spcAft>
            </a:pPr>
            <a:r>
              <a:rPr lang="hr" sz="2600" kern="100" dirty="0">
                <a:effectLst/>
                <a:latin typeface="Calibri" panose="020F0502020204030204" pitchFamily="34" charset="0"/>
                <a:ea typeface="Calibri" panose="020F0502020204030204" pitchFamily="34" charset="0"/>
              </a:rPr>
              <a:t>“Kvadratna </a:t>
            </a:r>
            <a:r>
              <a:rPr lang="hr" sz="2600" kern="100" dirty="0">
                <a:latin typeface="Calibri" panose="020F0502020204030204" pitchFamily="34" charset="0"/>
              </a:rPr>
              <a:t>skulptura Șumuleua” zajednička je inicijativa Udruge Transilvanijskih cesta, Lászla Orbána, Zsolta Tövissija i Imre Berzea, namijenjena senzibiliziranju društva i informiranju slabovidnih osoba. Skulptura je posebno dizajnirana kako bi Crkvu Križa u Șumuleu i druge znamenitosti u tom području učinile taktilnima za osobe oštećena vida </a:t>
            </a:r>
            <a:r>
              <a:rPr lang="hr" sz="2600" kern="100" dirty="0">
                <a:effectLst/>
                <a:latin typeface="Calibri" panose="020F0502020204030204" pitchFamily="34" charset="0"/>
                <a:ea typeface="Calibri" panose="020F0502020204030204" pitchFamily="34" charset="0"/>
              </a:rPr>
              <a:t>i informativnima posjetiteljima u invalidskim kolicima, zbog teške pristupačnosti područja. Smještena na parkiralištu pokraj crkve Șumuleu, skulptura modelira reljef kruga promjera 900 metara i zgrade na tom mjestu na brončanom reljefu</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1B979ABE-5BB0-4930-4C6F-41A6DA327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BC939FD-D0E8-117F-9713-962AC17E93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C58525F-4232-E735-181C-AEC575F7A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23C954-9535-DC08-68D6-1BEA97BCBB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0F3284D-20D8-6221-0C17-DD666F064F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D6256F-CBC2-8CB9-0237-1B1104D390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87A4068-8287-D3C1-4DCA-E4022685E2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2391EE-8ECC-F342-501E-49585EA8683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kvadratna skulptura </a:t>
            </a:r>
            <a:r>
              <a:rPr lang="hr" sz="3600" b="1" dirty="0" err="1">
                <a:latin typeface="+mn-lt"/>
              </a:rPr>
              <a:t>Șumuleua</a:t>
            </a:r>
            <a:endParaRPr lang="en-GB" sz="3600" b="1" dirty="0">
              <a:latin typeface="+mn-lt"/>
            </a:endParaRPr>
          </a:p>
        </p:txBody>
      </p:sp>
    </p:spTree>
    <p:extLst>
      <p:ext uri="{BB962C8B-B14F-4D97-AF65-F5344CB8AC3E}">
        <p14:creationId xmlns:p14="http://schemas.microsoft.com/office/powerpoint/2010/main" val="3221802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A28F-EFD7-DD79-C4BD-C7D355400A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E7D0E07-03E8-8BF8-D53B-D65EE91FB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2A13B77-9580-EB2F-97A1-6456F01A68F7}"/>
              </a:ext>
            </a:extLst>
          </p:cNvPr>
          <p:cNvSpPr>
            <a:spLocks noGrp="1"/>
          </p:cNvSpPr>
          <p:nvPr>
            <p:ph type="ctrTitle"/>
          </p:nvPr>
        </p:nvSpPr>
        <p:spPr>
          <a:xfrm>
            <a:off x="334604" y="2219778"/>
            <a:ext cx="7230827" cy="2938213"/>
          </a:xfrm>
        </p:spPr>
        <p:txBody>
          <a:bodyPr>
            <a:noAutofit/>
          </a:bodyPr>
          <a:lstStyle/>
          <a:p>
            <a:pPr algn="l">
              <a:spcAft>
                <a:spcPts val="800"/>
              </a:spcAft>
            </a:pPr>
            <a:r>
              <a:rPr lang="hr" sz="2600" kern="100" dirty="0">
                <a:latin typeface="Calibri" panose="020F0502020204030204" pitchFamily="34" charset="0"/>
              </a:rPr>
              <a:t>Inovativni karakter inicijative: njezin alternativni način prezentiranja područja. Posjetitelji ovog područja mogu mu besplatno pristupiti i učiti o njemu. Inicijativa bi se mogla prilagoditi bilo kojoj destinaciji korištenjem različitih kiparskih tehnika i 3D ispisa, koji bi mogli prikazati glavne turističke atrakcije mjesta, ne samo za osobe oštećena vida, već i za korisnike invalidskih kolica</a:t>
            </a:r>
          </a:p>
        </p:txBody>
      </p:sp>
      <p:pic>
        <p:nvPicPr>
          <p:cNvPr id="5" name="Kép 4">
            <a:extLst>
              <a:ext uri="{FF2B5EF4-FFF2-40B4-BE49-F238E27FC236}">
                <a16:creationId xmlns:a16="http://schemas.microsoft.com/office/drawing/2014/main" id="{1B979ABE-5BB0-4930-4C6F-41A6DA327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BC939FD-D0E8-117F-9713-962AC17E93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C58525F-4232-E735-181C-AEC575F7A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723C954-9535-DC08-68D6-1BEA97BCBB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0F3284D-20D8-6221-0C17-DD666F064F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D6256F-CBC2-8CB9-0237-1B1104D390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87A4068-8287-D3C1-4DCA-E4022685E2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2391EE-8ECC-F342-501E-49585EA8683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kvadratna skulptura </a:t>
            </a:r>
            <a:r>
              <a:rPr lang="hr" sz="3600" b="1" dirty="0" err="1">
                <a:latin typeface="+mn-lt"/>
              </a:rPr>
              <a:t>Șumuleua</a:t>
            </a:r>
            <a:endParaRPr lang="en-GB" sz="3600" b="1" dirty="0">
              <a:latin typeface="+mn-lt"/>
            </a:endParaRPr>
          </a:p>
        </p:txBody>
      </p:sp>
      <p:pic>
        <p:nvPicPr>
          <p:cNvPr id="11" name="Kép 10" descr="A képen kültéri, talaj, napóra, növény látható&#10;&#10;Automatikusan generált leírás">
            <a:extLst>
              <a:ext uri="{FF2B5EF4-FFF2-40B4-BE49-F238E27FC236}">
                <a16:creationId xmlns:a16="http://schemas.microsoft.com/office/drawing/2014/main" id="{0C576A0D-EE96-1B79-3507-41E1CC6A5B4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70760" y="2196920"/>
            <a:ext cx="4031130" cy="2687420"/>
          </a:xfrm>
          <a:prstGeom prst="rect">
            <a:avLst/>
          </a:prstGeom>
          <a:noFill/>
          <a:ln>
            <a:noFill/>
          </a:ln>
        </p:spPr>
      </p:pic>
      <p:sp>
        <p:nvSpPr>
          <p:cNvPr id="15" name="Szövegdoboz 14">
            <a:extLst>
              <a:ext uri="{FF2B5EF4-FFF2-40B4-BE49-F238E27FC236}">
                <a16:creationId xmlns:a16="http://schemas.microsoft.com/office/drawing/2014/main" id="{0B01632E-B41E-7D9A-151E-6A4AEB38DF6E}"/>
              </a:ext>
            </a:extLst>
          </p:cNvPr>
          <p:cNvSpPr txBox="1"/>
          <p:nvPr/>
        </p:nvSpPr>
        <p:spPr>
          <a:xfrm>
            <a:off x="9214193" y="4891157"/>
            <a:ext cx="2643203" cy="338554"/>
          </a:xfrm>
          <a:prstGeom prst="rect">
            <a:avLst/>
          </a:prstGeom>
          <a:noFill/>
        </p:spPr>
        <p:txBody>
          <a:bodyPr wrap="square">
            <a:spAutoFit/>
          </a:bodyPr>
          <a:lstStyle/>
          <a:p>
            <a:pPr algn="r"/>
            <a:r>
              <a:rPr lang="hr" sz="1600" kern="100" dirty="0">
                <a:latin typeface="Calibri" panose="020F0502020204030204" pitchFamily="34" charset="0"/>
              </a:rPr>
              <a:t>Izvor: https://felvidek.ma</a:t>
            </a:r>
            <a:endParaRPr lang="hu-HU" sz="1600" kern="100" dirty="0">
              <a:latin typeface="Calibri" panose="020F0502020204030204" pitchFamily="34" charset="0"/>
            </a:endParaRPr>
          </a:p>
        </p:txBody>
      </p:sp>
    </p:spTree>
    <p:extLst>
      <p:ext uri="{BB962C8B-B14F-4D97-AF65-F5344CB8AC3E}">
        <p14:creationId xmlns:p14="http://schemas.microsoft.com/office/powerpoint/2010/main" val="4131630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0761-AE92-2DC0-6036-6730E564D5D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DB3ABC-FDBB-F2E2-1A5F-13ACBF53F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4A16A11-F8EA-F52B-D86D-B4187C00A96F}"/>
              </a:ext>
            </a:extLst>
          </p:cNvPr>
          <p:cNvSpPr>
            <a:spLocks noGrp="1"/>
          </p:cNvSpPr>
          <p:nvPr>
            <p:ph type="ctrTitle"/>
          </p:nvPr>
        </p:nvSpPr>
        <p:spPr>
          <a:xfrm>
            <a:off x="-1" y="2229907"/>
            <a:ext cx="12191999" cy="3017022"/>
          </a:xfrm>
        </p:spPr>
        <p:txBody>
          <a:bodyPr>
            <a:noAutofit/>
          </a:bodyPr>
          <a:lstStyle/>
          <a:p>
            <a:pPr algn="l"/>
            <a:r>
              <a:rPr lang="hr" sz="2400" kern="100" dirty="0">
                <a:effectLst/>
                <a:latin typeface="Calibri" panose="020F0502020204030204" pitchFamily="34" charset="0"/>
                <a:ea typeface="Calibri" panose="020F0502020204030204" pitchFamily="34" charset="0"/>
              </a:rPr>
              <a:t>Inicijativa koju je pokrenula Turistička udruga Retezat za pružanje informacija o planinskom području i mogućnosti putovanja do lokaliteta, uz posjete osoba s invaliditetom različitim </a:t>
            </a:r>
            <a:r>
              <a:rPr lang="hr" sz="2400" kern="100" dirty="0">
                <a:latin typeface="Calibri" panose="020F0502020204030204" pitchFamily="34" charset="0"/>
                <a:ea typeface="Calibri" panose="020F0502020204030204" pitchFamily="34" charset="0"/>
              </a:rPr>
              <a:t>mjestima</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Staza otvorena svima, ali stvorena prvenstveno da služi osobama s invaliditetom i slabovidnima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U podnožju planina Retezat, u nacionalnom parku Retezat, u centru za posjetitelje Nucsoara, koji nudi iskustvo odraslima i </a:t>
            </a:r>
            <a:r>
              <a:rPr lang="hr" sz="2400" kern="100" dirty="0">
                <a:latin typeface="Calibri" panose="020F0502020204030204" pitchFamily="34" charset="0"/>
                <a:ea typeface="Calibri" panose="020F0502020204030204" pitchFamily="34" charset="0"/>
              </a:rPr>
              <a:t>djeci</a:t>
            </a:r>
            <a:r>
              <a:rPr lang="hr" sz="2400" kern="100" dirty="0">
                <a:effectLst/>
                <a:latin typeface="Calibri" panose="020F0502020204030204" pitchFamily="34" charset="0"/>
                <a:ea typeface="Calibri" panose="020F0502020204030204" pitchFamily="34" charset="0"/>
              </a:rPr>
              <a:t> s invaliditetom</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Staza je duga 36 metara i opremljena je rampama i rukohvatima. Duž staze posjetitelji mogu promatrati otiske stopala životinja koje žive u planinskom lancu, a postavljene su i informacije o vrstama. Staza je dizajnirana tako da bude dostupna invalidskim kolicima</a:t>
            </a:r>
            <a:endParaRPr lang="en-GB" sz="2400" dirty="0">
              <a:latin typeface="+mn-lt"/>
            </a:endParaRPr>
          </a:p>
        </p:txBody>
      </p:sp>
      <p:pic>
        <p:nvPicPr>
          <p:cNvPr id="5" name="Kép 4">
            <a:extLst>
              <a:ext uri="{FF2B5EF4-FFF2-40B4-BE49-F238E27FC236}">
                <a16:creationId xmlns:a16="http://schemas.microsoft.com/office/drawing/2014/main" id="{51A10B7B-E1A7-FF88-CC66-43DF48777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2E66C9-4FD7-9E7C-9A5A-B94C6B6D0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19FA66-18E8-4BD0-157F-3B7DEDDFA0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D1A8C6-AC55-B722-D15F-7C3025B4C1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FE3D018-D039-EF17-0DE1-849272A4E7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064B1EF-7FC4-DCA6-938F-3815C7C52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1DAD3EC-945F-14FD-EE8F-9F2560B8CD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E1E8A1-3BBD-00F5-BB6E-E8E1AACEC7D8}"/>
              </a:ext>
            </a:extLst>
          </p:cNvPr>
          <p:cNvSpPr txBox="1">
            <a:spLocks/>
          </p:cNvSpPr>
          <p:nvPr/>
        </p:nvSpPr>
        <p:spPr>
          <a:xfrm>
            <a:off x="0" y="918275"/>
            <a:ext cx="12192000" cy="13777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dirty="0">
                <a:latin typeface="+mn-lt"/>
              </a:rPr>
              <a:t>Dobre prakse u pristupačnom turizmu u zemljama projekta – Rumunjska: Originalna staza za osobe s invaliditetom u planinama </a:t>
            </a:r>
            <a:r>
              <a:rPr lang="hr" sz="3100" b="1" dirty="0" err="1">
                <a:latin typeface="+mn-lt"/>
              </a:rPr>
              <a:t>Retezat</a:t>
            </a:r>
          </a:p>
        </p:txBody>
      </p:sp>
    </p:spTree>
    <p:extLst>
      <p:ext uri="{BB962C8B-B14F-4D97-AF65-F5344CB8AC3E}">
        <p14:creationId xmlns:p14="http://schemas.microsoft.com/office/powerpoint/2010/main" val="3775998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0761-AE92-2DC0-6036-6730E564D5D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DB3ABC-FDBB-F2E2-1A5F-13ACBF53F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4A16A11-F8EA-F52B-D86D-B4187C00A96F}"/>
              </a:ext>
            </a:extLst>
          </p:cNvPr>
          <p:cNvSpPr>
            <a:spLocks noGrp="1"/>
          </p:cNvSpPr>
          <p:nvPr>
            <p:ph type="ctrTitle"/>
          </p:nvPr>
        </p:nvSpPr>
        <p:spPr>
          <a:xfrm>
            <a:off x="116774" y="1966535"/>
            <a:ext cx="11958451" cy="3321364"/>
          </a:xfrm>
        </p:spPr>
        <p:txBody>
          <a:bodyPr>
            <a:noAutofit/>
          </a:bodyPr>
          <a:lstStyle/>
          <a:p>
            <a:pPr algn="l">
              <a:lnSpc>
                <a:spcPts val="2200"/>
              </a:lnSpc>
            </a:pPr>
            <a:r>
              <a:rPr lang="hr" sz="2400" kern="100" dirty="0">
                <a:effectLst/>
                <a:latin typeface="Calibri" panose="020F0502020204030204" pitchFamily="34" charset="0"/>
                <a:ea typeface="Calibri" panose="020F0502020204030204" pitchFamily="34" charset="0"/>
              </a:rPr>
              <a:t>Područje lako dostupno automobilom, bez prepreka</a:t>
            </a:r>
            <a:r>
              <a:rPr lang="hr" sz="2400" kern="100" dirty="0">
                <a:latin typeface="Calibri" panose="020F0502020204030204" pitchFamily="34" charset="0"/>
                <a:ea typeface="Calibri" panose="020F0502020204030204" pitchFamily="34" charset="0"/>
              </a:rPr>
              <a:t>. </a:t>
            </a:r>
            <a:r>
              <a:rPr lang="hr" sz="2400" kern="100" dirty="0">
                <a:effectLst/>
                <a:latin typeface="Calibri" panose="020F0502020204030204" pitchFamily="34" charset="0"/>
                <a:ea typeface="Calibri" panose="020F0502020204030204" pitchFamily="34" charset="0"/>
              </a:rPr>
              <a:t>Dizajn područja treba pružiti detaljnu infrastrukturnu mrežu: biljne vrste na lokaciji su taktilne, a otisci stopala životinja vidljivi su iz invalidskih kolica. Otisci životinjskih stopa (vidre, jeleni, šakali, divlje svinje, vukovi, medvjedi i divokoze) reljefno postavljeni na drvene ploče kako bi se slabovidne osobe snašle i kako bi bili zanimljiv prizor za sve posjetitelje</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Itinerer koji kreira Turističko društvo Retezat u suradnji s Rumunjskom udrugom za divljinu i Upravom Nacionalnog parka Retezat, uz potporu Rumunjsko-američke zaklade i Zaklade za partnerstvo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Dobra praksa može se bez izmjena prilagoditi u centrima za posjetitelje nacionalnih parkova u zemlji, ali se također može razvijati i održati u školama, vrtićima i obrazovnim ustanovama</a:t>
            </a:r>
            <a:endParaRPr lang="en-GB" sz="2400" dirty="0">
              <a:latin typeface="+mn-lt"/>
            </a:endParaRPr>
          </a:p>
        </p:txBody>
      </p:sp>
      <p:pic>
        <p:nvPicPr>
          <p:cNvPr id="5" name="Kép 4">
            <a:extLst>
              <a:ext uri="{FF2B5EF4-FFF2-40B4-BE49-F238E27FC236}">
                <a16:creationId xmlns:a16="http://schemas.microsoft.com/office/drawing/2014/main" id="{51A10B7B-E1A7-FF88-CC66-43DF48777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2E66C9-4FD7-9E7C-9A5A-B94C6B6D0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19FA66-18E8-4BD0-157F-3B7DEDDFA0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D1A8C6-AC55-B722-D15F-7C3025B4C1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FE3D018-D039-EF17-0DE1-849272A4E7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064B1EF-7FC4-DCA6-938F-3815C7C52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1DAD3EC-945F-14FD-EE8F-9F2560B8CD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E1E8A1-3BBD-00F5-BB6E-E8E1AACEC7D8}"/>
              </a:ext>
            </a:extLst>
          </p:cNvPr>
          <p:cNvSpPr txBox="1">
            <a:spLocks/>
          </p:cNvSpPr>
          <p:nvPr/>
        </p:nvSpPr>
        <p:spPr>
          <a:xfrm>
            <a:off x="0" y="1341580"/>
            <a:ext cx="12192000" cy="91371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Originalna staza za osobe s invaliditetom u planinama </a:t>
            </a:r>
            <a:r>
              <a:rPr lang="hr" sz="3600" b="1" dirty="0" err="1">
                <a:latin typeface="+mn-lt"/>
              </a:rPr>
              <a:t>Retezat</a:t>
            </a:r>
          </a:p>
        </p:txBody>
      </p:sp>
    </p:spTree>
    <p:extLst>
      <p:ext uri="{BB962C8B-B14F-4D97-AF65-F5344CB8AC3E}">
        <p14:creationId xmlns:p14="http://schemas.microsoft.com/office/powerpoint/2010/main" val="710917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0A6EE-17A9-E0B2-5852-EB809DDBB29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7C5DF7B-C499-20EA-5A6B-348AD0819B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5504" y="5308694"/>
            <a:ext cx="1527831" cy="653203"/>
          </a:xfrm>
          <a:prstGeom prst="rect">
            <a:avLst/>
          </a:prstGeom>
        </p:spPr>
      </p:pic>
      <p:sp>
        <p:nvSpPr>
          <p:cNvPr id="2" name="Cím 1">
            <a:extLst>
              <a:ext uri="{FF2B5EF4-FFF2-40B4-BE49-F238E27FC236}">
                <a16:creationId xmlns:a16="http://schemas.microsoft.com/office/drawing/2014/main" id="{1CB1DD55-6D9F-79B0-593E-88B79DCDFD25}"/>
              </a:ext>
            </a:extLst>
          </p:cNvPr>
          <p:cNvSpPr>
            <a:spLocks noGrp="1"/>
          </p:cNvSpPr>
          <p:nvPr>
            <p:ph type="ctrTitle"/>
          </p:nvPr>
        </p:nvSpPr>
        <p:spPr>
          <a:xfrm>
            <a:off x="59376" y="2450830"/>
            <a:ext cx="12073247" cy="2965209"/>
          </a:xfrm>
        </p:spPr>
        <p:txBody>
          <a:bodyPr>
            <a:noAutofit/>
          </a:bodyPr>
          <a:lstStyle/>
          <a:p>
            <a:pPr algn="l">
              <a:lnSpc>
                <a:spcPts val="2500"/>
              </a:lnSpc>
            </a:pPr>
            <a:r>
              <a:rPr lang="hr" sz="2600" kern="100" dirty="0">
                <a:effectLst/>
                <a:latin typeface="Calibri" panose="020F0502020204030204" pitchFamily="34" charset="0"/>
                <a:ea typeface="Calibri" panose="020F0502020204030204" pitchFamily="34" charset="0"/>
              </a:rPr>
              <a:t>Inicijativa Zaklade za motivaciju Rumunjska, Buda, okrug Ilfov: karta stvorena za informacije i mobilnost turista, uglavnom za osobe s invaliditetom koje koriste invalidska kolica za prijevoz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Karta je alat koji pruža koristan izvor informacija i centralizira podatke o dostupnim mjestima u Rumunjskoj. Registriran zaštitni znak pristupačnosti Motivacije</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Cilj inicijative je korisnicima invalidskih kolica pružiti informacije o pristupačnosti smještaja, gradskih prostora i turističkih atrakcija. Pristup informacijama na webu sve je važniji, pa je to i svrha web stranice</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Resursi su potrebni za kontinuirano praćenje stranica i objekata te redovito ažuriranje baze podataka</a:t>
            </a:r>
            <a:endParaRPr lang="en-GB" sz="2600" dirty="0">
              <a:latin typeface="+mn-lt"/>
            </a:endParaRPr>
          </a:p>
        </p:txBody>
      </p:sp>
      <p:pic>
        <p:nvPicPr>
          <p:cNvPr id="5" name="Kép 4">
            <a:extLst>
              <a:ext uri="{FF2B5EF4-FFF2-40B4-BE49-F238E27FC236}">
                <a16:creationId xmlns:a16="http://schemas.microsoft.com/office/drawing/2014/main" id="{3B6F872C-42FD-2349-4FFC-8DAFA58AEC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819" y="5290781"/>
            <a:ext cx="653204" cy="654838"/>
          </a:xfrm>
          <a:prstGeom prst="rect">
            <a:avLst/>
          </a:prstGeom>
        </p:spPr>
      </p:pic>
      <p:pic>
        <p:nvPicPr>
          <p:cNvPr id="8" name="Kép 7">
            <a:extLst>
              <a:ext uri="{FF2B5EF4-FFF2-40B4-BE49-F238E27FC236}">
                <a16:creationId xmlns:a16="http://schemas.microsoft.com/office/drawing/2014/main" id="{B7B528ED-4E4B-AEAA-015B-FA30C93EF9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1996" y="5308693"/>
            <a:ext cx="653204" cy="653204"/>
          </a:xfrm>
          <a:prstGeom prst="rect">
            <a:avLst/>
          </a:prstGeom>
        </p:spPr>
      </p:pic>
      <p:pic>
        <p:nvPicPr>
          <p:cNvPr id="4" name="Kép 3">
            <a:extLst>
              <a:ext uri="{FF2B5EF4-FFF2-40B4-BE49-F238E27FC236}">
                <a16:creationId xmlns:a16="http://schemas.microsoft.com/office/drawing/2014/main" id="{5B7FE654-1308-5E47-4AFD-1878A25032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054" y="6160557"/>
            <a:ext cx="11156647" cy="512108"/>
          </a:xfrm>
          <a:prstGeom prst="rect">
            <a:avLst/>
          </a:prstGeom>
        </p:spPr>
      </p:pic>
      <p:pic>
        <p:nvPicPr>
          <p:cNvPr id="7" name="Kép 6">
            <a:extLst>
              <a:ext uri="{FF2B5EF4-FFF2-40B4-BE49-F238E27FC236}">
                <a16:creationId xmlns:a16="http://schemas.microsoft.com/office/drawing/2014/main" id="{E2289BD4-C01F-D944-A511-8EDB763A70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8387" y="5326684"/>
            <a:ext cx="1527831" cy="617222"/>
          </a:xfrm>
          <a:prstGeom prst="rect">
            <a:avLst/>
          </a:prstGeom>
        </p:spPr>
      </p:pic>
      <p:pic>
        <p:nvPicPr>
          <p:cNvPr id="9" name="Kép 8">
            <a:extLst>
              <a:ext uri="{FF2B5EF4-FFF2-40B4-BE49-F238E27FC236}">
                <a16:creationId xmlns:a16="http://schemas.microsoft.com/office/drawing/2014/main" id="{076515A2-6A08-D1A1-9924-6ECE619B8F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3041" y="187619"/>
            <a:ext cx="2973617" cy="798472"/>
          </a:xfrm>
          <a:prstGeom prst="rect">
            <a:avLst/>
          </a:prstGeom>
        </p:spPr>
      </p:pic>
      <p:pic>
        <p:nvPicPr>
          <p:cNvPr id="10" name="Kép 9">
            <a:extLst>
              <a:ext uri="{FF2B5EF4-FFF2-40B4-BE49-F238E27FC236}">
                <a16:creationId xmlns:a16="http://schemas.microsoft.com/office/drawing/2014/main" id="{3B8B6EFC-0C12-0621-E705-856B789FCE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7054" y="227497"/>
            <a:ext cx="2828450" cy="578367"/>
          </a:xfrm>
          <a:prstGeom prst="rect">
            <a:avLst/>
          </a:prstGeom>
        </p:spPr>
      </p:pic>
      <p:pic>
        <p:nvPicPr>
          <p:cNvPr id="13" name="Kép 12">
            <a:extLst>
              <a:ext uri="{FF2B5EF4-FFF2-40B4-BE49-F238E27FC236}">
                <a16:creationId xmlns:a16="http://schemas.microsoft.com/office/drawing/2014/main" id="{78458650-7B71-4AE6-B972-87AF574537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42913" y="72379"/>
            <a:ext cx="1373780" cy="1377773"/>
          </a:xfrm>
          <a:prstGeom prst="rect">
            <a:avLst/>
          </a:prstGeom>
        </p:spPr>
      </p:pic>
      <p:sp>
        <p:nvSpPr>
          <p:cNvPr id="3" name="Cím 1">
            <a:extLst>
              <a:ext uri="{FF2B5EF4-FFF2-40B4-BE49-F238E27FC236}">
                <a16:creationId xmlns:a16="http://schemas.microsoft.com/office/drawing/2014/main" id="{84EDBF80-4894-C380-D2FC-21174DD150CB}"/>
              </a:ext>
            </a:extLst>
          </p:cNvPr>
          <p:cNvSpPr txBox="1">
            <a:spLocks/>
          </p:cNvSpPr>
          <p:nvPr/>
        </p:nvSpPr>
        <p:spPr>
          <a:xfrm>
            <a:off x="143775" y="1194344"/>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projektnim zemljama – Rumunjska: Internetska karta pristupačnosti</a:t>
            </a:r>
          </a:p>
        </p:txBody>
      </p:sp>
    </p:spTree>
    <p:extLst>
      <p:ext uri="{BB962C8B-B14F-4D97-AF65-F5344CB8AC3E}">
        <p14:creationId xmlns:p14="http://schemas.microsoft.com/office/powerpoint/2010/main" val="235853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DB91-6721-3E80-01FF-2E37663136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61E2C0-0EB2-0AD3-3336-AC18879C76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D0AF355-2062-2764-806D-1202E1D215F1}"/>
              </a:ext>
            </a:extLst>
          </p:cNvPr>
          <p:cNvSpPr>
            <a:spLocks noGrp="1"/>
          </p:cNvSpPr>
          <p:nvPr>
            <p:ph type="ctrTitle"/>
          </p:nvPr>
        </p:nvSpPr>
        <p:spPr>
          <a:xfrm>
            <a:off x="309155" y="2222809"/>
            <a:ext cx="11573690" cy="2908276"/>
          </a:xfrm>
        </p:spPr>
        <p:txBody>
          <a:bodyPr>
            <a:noAutofit/>
          </a:bodyPr>
          <a:lstStyle/>
          <a:p>
            <a:pPr algn="l">
              <a:lnSpc>
                <a:spcPts val="27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Glavni problemi koji sprječavaju turiste s invaliditetom da putuju uključuju loš odnos osoblja prema invaliditetu, lošu korisničku uslugu i nedostatak informacija o dostupnim uslugama (Europe Without Barriers, nd)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Certifikati i oznake vrijedan su izvor informacija za potrošače</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HR" sz="2400" kern="100" dirty="0">
                <a:effectLst/>
                <a:latin typeface="Calibri" panose="020F0502020204030204" pitchFamily="34" charset="0"/>
                <a:ea typeface="Calibri" panose="020F0502020204030204" pitchFamily="34" charset="0"/>
                <a:cs typeface="Calibri" panose="020F0502020204030204" pitchFamily="34" charset="0"/>
              </a:rPr>
              <a:t>I</a:t>
            </a:r>
            <a:r>
              <a:rPr lang="hr" sz="2400" kern="100" dirty="0">
                <a:effectLst/>
                <a:latin typeface="Calibri" panose="020F0502020204030204" pitchFamily="34" charset="0"/>
                <a:ea typeface="Calibri" panose="020F0502020204030204" pitchFamily="34" charset="0"/>
                <a:cs typeface="Calibri" panose="020F0502020204030204" pitchFamily="34" charset="0"/>
              </a:rPr>
              <a:t>ako su proteklih godina poduzeti važni koraci, još mnogo toga treba učiniti kako bi Europa postala uistinu pristupačna destinacija, privlačna milijunima međunarodnih kupaca koji i danas preferiraju destinacije koje su testirane kao najbolje sa stajališta pristupačnosti (Europe Without Barriers, nd)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223BFC92-F6DB-9377-03AB-FA38F3B584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76C5A80-9195-53D1-FF51-2D2E9598E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3F5D60C-E9E3-6D3D-F431-C551DFA716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310DDB-A0EF-3783-D708-5B722B3CC8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684DF93-D3EE-53FB-1A8D-8960569033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6A5F351-971F-3BF1-2FA8-AE3041F509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0BEA75C-DC1D-6EC2-5C18-5CE95DBF89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9F83FE-C6BD-96B0-87C6-D9D2F285275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na međunarodnoj razini – sustavi certificiranja</a:t>
            </a:r>
            <a:endParaRPr lang="en-GB" dirty="0">
              <a:latin typeface="+mn-lt"/>
            </a:endParaRPr>
          </a:p>
        </p:txBody>
      </p:sp>
    </p:spTree>
    <p:extLst>
      <p:ext uri="{BB962C8B-B14F-4D97-AF65-F5344CB8AC3E}">
        <p14:creationId xmlns:p14="http://schemas.microsoft.com/office/powerpoint/2010/main" val="2085846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4554-BDA4-F05D-13F0-535A3A021B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4801F9B-12EE-EFD1-532E-E1009A955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2C70ED5-827E-4B9E-30E0-02CA1D999CEB}"/>
              </a:ext>
            </a:extLst>
          </p:cNvPr>
          <p:cNvSpPr>
            <a:spLocks noGrp="1"/>
          </p:cNvSpPr>
          <p:nvPr>
            <p:ph type="ctrTitle"/>
          </p:nvPr>
        </p:nvSpPr>
        <p:spPr>
          <a:xfrm>
            <a:off x="152648" y="2225074"/>
            <a:ext cx="11886704" cy="2996050"/>
          </a:xfrm>
        </p:spPr>
        <p:txBody>
          <a:bodyPr>
            <a:noAutofit/>
          </a:bodyPr>
          <a:lstStyle/>
          <a:p>
            <a:pPr algn="l">
              <a:lnSpc>
                <a:spcPts val="2300"/>
              </a:lnSpc>
            </a:pPr>
            <a:r>
              <a:rPr lang="hr" sz="2600" kern="100" dirty="0">
                <a:effectLst/>
                <a:latin typeface="Calibri" panose="020F0502020204030204" pitchFamily="34" charset="0"/>
                <a:ea typeface="Calibri" panose="020F0502020204030204" pitchFamily="34" charset="0"/>
              </a:rPr>
              <a:t>Vodič za pješačenje dostupan na rumunjskom i engleskom jeziku</a:t>
            </a:r>
            <a:r>
              <a:rPr lang="hr" sz="2600" kern="100" dirty="0">
                <a:latin typeface="Calibri" panose="020F0502020204030204" pitchFamily="34" charset="0"/>
                <a:ea typeface="Calibri" panose="020F0502020204030204" pitchFamily="34" charset="0"/>
              </a:rPr>
              <a:t>, </a:t>
            </a:r>
            <a:r>
              <a:rPr lang="hr" sz="2600" kern="100" dirty="0">
                <a:effectLst/>
                <a:latin typeface="Calibri" panose="020F0502020204030204" pitchFamily="34" charset="0"/>
                <a:ea typeface="Calibri" panose="020F0502020204030204" pitchFamily="34" charset="0"/>
              </a:rPr>
              <a:t>osmišljen kako bi senzibilizirao i informirao, prvenstveno usmjeren na osobe sa smanjenom pokretljivošću, korisnike invalidskih kolica, a uglavnom na rute dostupne u okrugu Brasov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Opisi gotovo 60 ruta u šest planinskih lanaca u području Brasova, klasificirani prema težini. Rute su popraćene kartama s objašnjenjima, slikama i korisnim informacijama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Vrlo koristan alat za osobe s invaliditetom, ali i za obitelji s djecom, učitelje, udruge, nevladine organizacije, koji im pomaže da se snađu u planinama oko Brasova Informacije </a:t>
            </a:r>
            <a:r>
              <a:rPr lang="hr" sz="2600" kern="100" dirty="0">
                <a:latin typeface="Calibri" panose="020F0502020204030204" pitchFamily="34" charset="0"/>
                <a:ea typeface="Calibri" panose="020F0502020204030204" pitchFamily="34" charset="0"/>
              </a:rPr>
              <a:t>koje </a:t>
            </a:r>
            <a:r>
              <a:rPr lang="hr" sz="2600" kern="100" dirty="0">
                <a:effectLst/>
                <a:latin typeface="Calibri" panose="020F0502020204030204" pitchFamily="34" charset="0"/>
                <a:ea typeface="Calibri" panose="020F0502020204030204" pitchFamily="34" charset="0"/>
              </a:rPr>
              <a:t>sadrži: rute primjerene za djecu, ovisno o njihovoj dobi, opremi i iskustvu; informacije o sigurnosti ruta za osobe s invaliditetom, obitelji i djecu</a:t>
            </a:r>
            <a:endParaRPr lang="en-GB" sz="2600" dirty="0">
              <a:latin typeface="+mn-lt"/>
            </a:endParaRPr>
          </a:p>
        </p:txBody>
      </p:sp>
      <p:pic>
        <p:nvPicPr>
          <p:cNvPr id="5" name="Kép 4">
            <a:extLst>
              <a:ext uri="{FF2B5EF4-FFF2-40B4-BE49-F238E27FC236}">
                <a16:creationId xmlns:a16="http://schemas.microsoft.com/office/drawing/2014/main" id="{A5B2D596-8573-B3CD-8E3B-570359C38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6D15C3D-4090-EAF8-9F15-AB5DC787FC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884643-BEF8-6FC0-9476-67B199474F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57887E-FAB5-86E1-40C1-4D6E6E7034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95CB12D-DC93-B4C7-0098-2C77909DD1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77E7DCB-8369-4DA6-42CB-26937F5E94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6CA87B0-1889-973B-4694-F841B276A0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CDE5238-4029-8B6B-4524-C6944B9B35ED}"/>
              </a:ext>
            </a:extLst>
          </p:cNvPr>
          <p:cNvSpPr txBox="1">
            <a:spLocks/>
          </p:cNvSpPr>
          <p:nvPr/>
        </p:nvSpPr>
        <p:spPr>
          <a:xfrm>
            <a:off x="118753" y="1200350"/>
            <a:ext cx="11958451" cy="100651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Vodič za planinarenje za obitelji s djecom i </a:t>
            </a:r>
            <a:r>
              <a:rPr lang="hr" sz="3600" b="1" dirty="0" err="1">
                <a:latin typeface="+mn-lt"/>
              </a:rPr>
              <a:t>osobe s invaliditetom</a:t>
            </a:r>
            <a:endParaRPr lang="en-GB" sz="3600" b="1" dirty="0">
              <a:latin typeface="+mn-lt"/>
            </a:endParaRPr>
          </a:p>
        </p:txBody>
      </p:sp>
    </p:spTree>
    <p:extLst>
      <p:ext uri="{BB962C8B-B14F-4D97-AF65-F5344CB8AC3E}">
        <p14:creationId xmlns:p14="http://schemas.microsoft.com/office/powerpoint/2010/main" val="1526083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01FEB-E700-92CE-8145-1834632F39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AA01149-B557-1CB9-4768-3F515B0853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EBD2D6F-250F-1C53-59AF-08A55CA995B6}"/>
              </a:ext>
            </a:extLst>
          </p:cNvPr>
          <p:cNvSpPr>
            <a:spLocks noGrp="1"/>
          </p:cNvSpPr>
          <p:nvPr>
            <p:ph type="ctrTitle"/>
          </p:nvPr>
        </p:nvSpPr>
        <p:spPr>
          <a:xfrm>
            <a:off x="381539" y="2344527"/>
            <a:ext cx="11274997" cy="2804470"/>
          </a:xfrm>
        </p:spPr>
        <p:txBody>
          <a:bodyPr>
            <a:noAutofit/>
          </a:bodyPr>
          <a:lstStyle/>
          <a:p>
            <a:pPr algn="l">
              <a:lnSpc>
                <a:spcPts val="2600"/>
              </a:lnSpc>
            </a:pPr>
            <a:r>
              <a:rPr lang="hr" sz="2600" kern="100" dirty="0">
                <a:effectLst/>
                <a:latin typeface="Calibri" panose="020F0502020204030204" pitchFamily="34" charset="0"/>
                <a:ea typeface="Calibri" panose="020F0502020204030204" pitchFamily="34" charset="0"/>
              </a:rPr>
              <a:t>Agroturistički pansion u Luncaviti, okrug Tulcea, razvijen uz potporu Nacionalnog programa ruralnog razvoja, s karakterom senzibilizacije, poboljšanja mobilnosti i turističke atrakcije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Posebna pažnja osobama s invaliditetom; upravitelj pansiona je osoba s invaliditetom u invalidskim kolicima. Pansion je stoga prilagođen ovoj posebnoj ciljnoj skupini, s dobro promišljenom opremom, bez pragova, posebnim kupaonicama, udobnim i prostranim prostorima. Smještaj je prilagođen karakteristikama područja (kulturna tradicija Dobrudže</a:t>
            </a:r>
            <a:r>
              <a:rPr lang="hr" sz="2600" kern="100" dirty="0">
                <a:latin typeface="Calibri" panose="020F0502020204030204" pitchFamily="34" charset="0"/>
                <a:ea typeface="Calibri" panose="020F0502020204030204" pitchFamily="34" charset="0"/>
              </a:rPr>
              <a:t>, </a:t>
            </a:r>
            <a:r>
              <a:rPr lang="hr" sz="2600" kern="100" dirty="0">
                <a:effectLst/>
                <a:latin typeface="Calibri" panose="020F0502020204030204" pitchFamily="34" charset="0"/>
                <a:ea typeface="Calibri" panose="020F0502020204030204" pitchFamily="34" charset="0"/>
              </a:rPr>
              <a:t>recepti delte Dunava)</a:t>
            </a:r>
            <a:endParaRPr lang="en-GB" sz="2600" dirty="0">
              <a:latin typeface="+mn-lt"/>
            </a:endParaRPr>
          </a:p>
        </p:txBody>
      </p:sp>
      <p:pic>
        <p:nvPicPr>
          <p:cNvPr id="5" name="Kép 4">
            <a:extLst>
              <a:ext uri="{FF2B5EF4-FFF2-40B4-BE49-F238E27FC236}">
                <a16:creationId xmlns:a16="http://schemas.microsoft.com/office/drawing/2014/main" id="{CDEA797F-CB17-CD5C-92CB-C37D468C9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68DCAB-0071-E179-E3FA-DD29B9B06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5685D9F-6CCA-7BCB-70AC-8CEA3CC37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A1DF0C3-D039-60A0-6864-BFFD8ACD66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E8B6B9-9BB0-9F13-592E-6C2CEA61AC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3A063F-630D-E6C3-5C60-2854773A81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640FEB3-E16E-3039-D954-1AFCA3FC1D5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08F1933-A803-512F-9C93-BED9183653A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a:t>
            </a:r>
            <a:r>
              <a:rPr lang="hr" sz="3600" b="1" dirty="0" err="1">
                <a:latin typeface="+mn-lt"/>
              </a:rPr>
              <a:t>Valea</a:t>
            </a:r>
            <a:r>
              <a:rPr lang="hr" sz="3600" b="1" dirty="0">
                <a:latin typeface="+mn-lt"/>
              </a:rPr>
              <a:t> </a:t>
            </a:r>
            <a:r>
              <a:rPr lang="hr" sz="3600" b="1" dirty="0" err="1">
                <a:latin typeface="+mn-lt"/>
              </a:rPr>
              <a:t>Fagilor</a:t>
            </a:r>
            <a:r>
              <a:rPr lang="hr" sz="3600" b="1" dirty="0">
                <a:latin typeface="+mn-lt"/>
              </a:rPr>
              <a:t> </a:t>
            </a:r>
            <a:r>
              <a:rPr lang="hr" sz="3600" b="1" dirty="0" err="1">
                <a:latin typeface="+mn-lt"/>
              </a:rPr>
              <a:t>Agropension</a:t>
            </a:r>
            <a:endParaRPr lang="en-GB" sz="3600" b="1" dirty="0">
              <a:latin typeface="+mn-lt"/>
            </a:endParaRPr>
          </a:p>
        </p:txBody>
      </p:sp>
    </p:spTree>
    <p:extLst>
      <p:ext uri="{BB962C8B-B14F-4D97-AF65-F5344CB8AC3E}">
        <p14:creationId xmlns:p14="http://schemas.microsoft.com/office/powerpoint/2010/main" val="1717356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01FEB-E700-92CE-8145-1834632F391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AA01149-B557-1CB9-4768-3F515B0853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EBD2D6F-250F-1C53-59AF-08A55CA995B6}"/>
              </a:ext>
            </a:extLst>
          </p:cNvPr>
          <p:cNvSpPr>
            <a:spLocks noGrp="1"/>
          </p:cNvSpPr>
          <p:nvPr>
            <p:ph type="ctrTitle"/>
          </p:nvPr>
        </p:nvSpPr>
        <p:spPr>
          <a:xfrm>
            <a:off x="0" y="2340947"/>
            <a:ext cx="6005203" cy="3017778"/>
          </a:xfrm>
        </p:spPr>
        <p:txBody>
          <a:bodyPr>
            <a:noAutofit/>
          </a:bodyPr>
          <a:lstStyle/>
          <a:p>
            <a:pPr algn="l">
              <a:lnSpc>
                <a:spcPts val="2300"/>
              </a:lnSpc>
            </a:pPr>
            <a:r>
              <a:rPr lang="hr" sz="2600" kern="100" dirty="0">
                <a:effectLst/>
                <a:latin typeface="Calibri" panose="020F0502020204030204" pitchFamily="34" charset="0"/>
                <a:ea typeface="Calibri" panose="020F0502020204030204" pitchFamily="34" charset="0"/>
              </a:rPr>
              <a:t>Tradicijski okoliš, prirodne atrakcije, aktivnosti u slobodno vrijeme (planinarenje, ribolov, biciklizam, astronomija, sudjelovanje u poljoprivrednim radovima)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Posjetitelji mogu otkriti lokalnu kulturnu baštinu, sudjelovati u lokalnim događanjima i svečanostima. Sobe, kupaonice i blagovaonica prilagođene su specifičnim potrebama, i lako su dostupne automobilom</a:t>
            </a:r>
            <a:endParaRPr lang="en-GB" sz="2600" dirty="0">
              <a:latin typeface="+mn-lt"/>
            </a:endParaRPr>
          </a:p>
        </p:txBody>
      </p:sp>
      <p:pic>
        <p:nvPicPr>
          <p:cNvPr id="5" name="Kép 4">
            <a:extLst>
              <a:ext uri="{FF2B5EF4-FFF2-40B4-BE49-F238E27FC236}">
                <a16:creationId xmlns:a16="http://schemas.microsoft.com/office/drawing/2014/main" id="{CDEA797F-CB17-CD5C-92CB-C37D468C9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68DCAB-0071-E179-E3FA-DD29B9B06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5685D9F-6CCA-7BCB-70AC-8CEA3CC37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A1DF0C3-D039-60A0-6864-BFFD8ACD66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E8B6B9-9BB0-9F13-592E-6C2CEA61AC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3A063F-630D-E6C3-5C60-2854773A81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640FEB3-E16E-3039-D954-1AFCA3FC1D5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08F1933-A803-512F-9C93-BED9183653AD}"/>
              </a:ext>
            </a:extLst>
          </p:cNvPr>
          <p:cNvSpPr txBox="1">
            <a:spLocks/>
          </p:cNvSpPr>
          <p:nvPr/>
        </p:nvSpPr>
        <p:spPr>
          <a:xfrm>
            <a:off x="118753" y="1118160"/>
            <a:ext cx="11958451" cy="9776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Rumunjska: </a:t>
            </a:r>
            <a:r>
              <a:rPr lang="hr" sz="3200" b="1" dirty="0" err="1">
                <a:latin typeface="+mn-lt"/>
              </a:rPr>
              <a:t>Valea</a:t>
            </a:r>
            <a:r>
              <a:rPr lang="hr" sz="3200" b="1" dirty="0">
                <a:latin typeface="+mn-lt"/>
              </a:rPr>
              <a:t> </a:t>
            </a:r>
            <a:r>
              <a:rPr lang="hr" sz="3200" b="1" dirty="0" err="1">
                <a:latin typeface="+mn-lt"/>
              </a:rPr>
              <a:t>Fagilor</a:t>
            </a:r>
            <a:r>
              <a:rPr lang="hr" sz="3200" b="1" dirty="0">
                <a:latin typeface="+mn-lt"/>
              </a:rPr>
              <a:t> </a:t>
            </a:r>
            <a:r>
              <a:rPr lang="hr" sz="3200" b="1" dirty="0" err="1">
                <a:latin typeface="+mn-lt"/>
              </a:rPr>
              <a:t>Agropension</a:t>
            </a:r>
            <a:endParaRPr lang="en-GB" sz="3200" b="1" dirty="0">
              <a:latin typeface="+mn-lt"/>
            </a:endParaRPr>
          </a:p>
        </p:txBody>
      </p:sp>
      <p:pic>
        <p:nvPicPr>
          <p:cNvPr id="14" name="Kép 13" descr="A képen személy, ruházat, bútorok, fal látható&#10;&#10;Automatikusan generált leírás">
            <a:extLst>
              <a:ext uri="{FF2B5EF4-FFF2-40B4-BE49-F238E27FC236}">
                <a16:creationId xmlns:a16="http://schemas.microsoft.com/office/drawing/2014/main" id="{59260145-9E63-137D-047C-81769405F9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54647" y="2095853"/>
            <a:ext cx="5886452" cy="2794102"/>
          </a:xfrm>
          <a:prstGeom prst="rect">
            <a:avLst/>
          </a:prstGeom>
        </p:spPr>
      </p:pic>
      <p:sp>
        <p:nvSpPr>
          <p:cNvPr id="16" name="Szövegdoboz 15">
            <a:extLst>
              <a:ext uri="{FF2B5EF4-FFF2-40B4-BE49-F238E27FC236}">
                <a16:creationId xmlns:a16="http://schemas.microsoft.com/office/drawing/2014/main" id="{1DA239DE-9619-4F2A-E1B0-581CE531509D}"/>
              </a:ext>
            </a:extLst>
          </p:cNvPr>
          <p:cNvSpPr txBox="1"/>
          <p:nvPr/>
        </p:nvSpPr>
        <p:spPr>
          <a:xfrm>
            <a:off x="6154647" y="4834827"/>
            <a:ext cx="5886452" cy="646331"/>
          </a:xfrm>
          <a:prstGeom prst="rect">
            <a:avLst/>
          </a:prstGeom>
          <a:noFill/>
        </p:spPr>
        <p:txBody>
          <a:bodyPr wrap="square">
            <a:spAutoFit/>
          </a:bodyPr>
          <a:lstStyle/>
          <a:p>
            <a:pPr algn="r"/>
            <a:r>
              <a:rPr lang="hr" dirty="0"/>
              <a:t>https://www.pensiuneavaleafagilor.ro/despre-pensiunea-valea-fagilor-luncavita</a:t>
            </a:r>
          </a:p>
        </p:txBody>
      </p:sp>
    </p:spTree>
    <p:extLst>
      <p:ext uri="{BB962C8B-B14F-4D97-AF65-F5344CB8AC3E}">
        <p14:creationId xmlns:p14="http://schemas.microsoft.com/office/powerpoint/2010/main" val="269370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A907-050D-93FA-440C-FE58839D97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2D6EA0-D9AE-1B90-5F4B-9060534803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8E6AADD-8A6A-9859-FBB8-DE429F3D9745}"/>
              </a:ext>
            </a:extLst>
          </p:cNvPr>
          <p:cNvSpPr>
            <a:spLocks noGrp="1"/>
          </p:cNvSpPr>
          <p:nvPr>
            <p:ph type="ctrTitle"/>
          </p:nvPr>
        </p:nvSpPr>
        <p:spPr>
          <a:xfrm>
            <a:off x="118753" y="2259542"/>
            <a:ext cx="11958452" cy="3054987"/>
          </a:xfrm>
        </p:spPr>
        <p:txBody>
          <a:bodyPr>
            <a:noAutofit/>
          </a:bodyPr>
          <a:lstStyle/>
          <a:p>
            <a:pPr algn="l">
              <a:lnSpc>
                <a:spcPts val="2200"/>
              </a:lnSpc>
            </a:pPr>
            <a:r>
              <a:rPr lang="hr" sz="2600" kern="100" dirty="0">
                <a:latin typeface="Calibri" panose="020F0502020204030204" pitchFamily="34" charset="0"/>
              </a:rPr>
              <a:t>Inicijativa je skup aktivnosti za senzibilizaciju, obrazovanje i poboljšanje mobilnosti na rumunjskoj obali, zajednička suradnja (M24Seven Europe, RAPTronic, RAP Development, RAP Instal, Petroterm SRL, Sorla i Dobra iz Constante, AQUA Carpatica, Martin Eughenia i Gabriel Voitis) </a:t>
            </a:r>
            <a:br>
              <a:rPr lang="en-GB" sz="2600" kern="100" dirty="0">
                <a:latin typeface="Calibri" panose="020F0502020204030204" pitchFamily="34" charset="0"/>
              </a:rPr>
            </a:br>
            <a:r>
              <a:rPr lang="hr" sz="2600" kern="100" dirty="0">
                <a:latin typeface="Calibri" panose="020F0502020204030204" pitchFamily="34" charset="0"/>
              </a:rPr>
              <a:t>Događaj dostupan svim osobama s invaliditetom, ali oni pokušavaju pružiti posebno iskustvo na plaži za putnike s invaliditetom. Inicijativa “More i plaža za sve” održana je u kolovozu 2017. i kolovozu 2021. godine, kada je u Mamaiji otvorena prva plaža za osobe s invaliditetom u Rumunjskoj. U dogovoru s turističkim subjektom u čijem je vlasništvu “Pupa Beach”, dio plaže izgrađen je neposredno uz spasilačku kulu, radi sigurnosti i lakšeg pristupa osobama s invaliditetom</a:t>
            </a:r>
          </a:p>
        </p:txBody>
      </p:sp>
      <p:pic>
        <p:nvPicPr>
          <p:cNvPr id="5" name="Kép 4">
            <a:extLst>
              <a:ext uri="{FF2B5EF4-FFF2-40B4-BE49-F238E27FC236}">
                <a16:creationId xmlns:a16="http://schemas.microsoft.com/office/drawing/2014/main" id="{BFBAF667-7D03-A1DB-320F-CF6116AFDE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74EC31-B27A-EFAF-A2A8-EF0A7D24C2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C978CB4-FB15-FEBD-47EB-72E633CDE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2109DA-8E59-626A-CD00-081C956D04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CA9E191-ECF6-3C91-F506-9F83B113A3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D47D13-513E-C61A-E2DA-EA1D48CFB4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77B0B6-3762-420D-9F0D-4AD290319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E73545-97E9-5AF5-2AB4-391E09290252}"/>
              </a:ext>
            </a:extLst>
          </p:cNvPr>
          <p:cNvSpPr txBox="1">
            <a:spLocks/>
          </p:cNvSpPr>
          <p:nvPr/>
        </p:nvSpPr>
        <p:spPr>
          <a:xfrm>
            <a:off x="118753" y="1200350"/>
            <a:ext cx="9704819"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morska plaža za sve</a:t>
            </a:r>
            <a:endParaRPr lang="en-GB" dirty="0">
              <a:latin typeface="+mn-lt"/>
            </a:endParaRPr>
          </a:p>
        </p:txBody>
      </p:sp>
      <p:pic>
        <p:nvPicPr>
          <p:cNvPr id="14" name="Kép 13">
            <a:extLst>
              <a:ext uri="{FF2B5EF4-FFF2-40B4-BE49-F238E27FC236}">
                <a16:creationId xmlns:a16="http://schemas.microsoft.com/office/drawing/2014/main" id="{3EC5D137-B3F2-8B9E-FB47-0EEA4CCB177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955658" y="934721"/>
            <a:ext cx="2117589" cy="1395286"/>
          </a:xfrm>
          <a:prstGeom prst="rect">
            <a:avLst/>
          </a:prstGeom>
        </p:spPr>
      </p:pic>
    </p:spTree>
    <p:extLst>
      <p:ext uri="{BB962C8B-B14F-4D97-AF65-F5344CB8AC3E}">
        <p14:creationId xmlns:p14="http://schemas.microsoft.com/office/powerpoint/2010/main" val="945181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A907-050D-93FA-440C-FE58839D97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2D6EA0-D9AE-1B90-5F4B-9060534803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BFBAF667-7D03-A1DB-320F-CF6116AFDE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74EC31-B27A-EFAF-A2A8-EF0A7D24C2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C978CB4-FB15-FEBD-47EB-72E633CDE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B2109DA-8E59-626A-CD00-081C956D04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CA9E191-ECF6-3C91-F506-9F83B113A3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D47D13-513E-C61A-E2DA-EA1D48CFB4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77B0B6-3762-420D-9F0D-4AD290319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AE73545-97E9-5AF5-2AB4-391E09290252}"/>
              </a:ext>
            </a:extLst>
          </p:cNvPr>
          <p:cNvSpPr txBox="1">
            <a:spLocks/>
          </p:cNvSpPr>
          <p:nvPr/>
        </p:nvSpPr>
        <p:spPr>
          <a:xfrm>
            <a:off x="114795" y="1125088"/>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Rumunjska: morska plaža za sve</a:t>
            </a:r>
            <a:endParaRPr lang="en-GB" sz="5400" dirty="0">
              <a:latin typeface="+mn-lt"/>
            </a:endParaRPr>
          </a:p>
        </p:txBody>
      </p:sp>
      <p:pic>
        <p:nvPicPr>
          <p:cNvPr id="11" name="Kép 10" descr="A képen kültéri, ég, szöveg, talaj látható&#10;&#10;Automatikusan generált leírás">
            <a:extLst>
              <a:ext uri="{FF2B5EF4-FFF2-40B4-BE49-F238E27FC236}">
                <a16:creationId xmlns:a16="http://schemas.microsoft.com/office/drawing/2014/main" id="{A17FF013-D396-A626-4E4D-AC8D0AEE0E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43307" y="2840494"/>
            <a:ext cx="3329939" cy="2072036"/>
          </a:xfrm>
          <a:prstGeom prst="rect">
            <a:avLst/>
          </a:prstGeom>
          <a:noFill/>
          <a:ln>
            <a:noFill/>
          </a:ln>
        </p:spPr>
      </p:pic>
      <p:sp>
        <p:nvSpPr>
          <p:cNvPr id="15" name="Szövegdoboz 14">
            <a:extLst>
              <a:ext uri="{FF2B5EF4-FFF2-40B4-BE49-F238E27FC236}">
                <a16:creationId xmlns:a16="http://schemas.microsoft.com/office/drawing/2014/main" id="{E5800B73-4279-28C7-D54C-10965DC78333}"/>
              </a:ext>
            </a:extLst>
          </p:cNvPr>
          <p:cNvSpPr txBox="1"/>
          <p:nvPr/>
        </p:nvSpPr>
        <p:spPr>
          <a:xfrm>
            <a:off x="9525187" y="4896382"/>
            <a:ext cx="2605723" cy="523220"/>
          </a:xfrm>
          <a:prstGeom prst="rect">
            <a:avLst/>
          </a:prstGeom>
          <a:noFill/>
        </p:spPr>
        <p:txBody>
          <a:bodyPr wrap="square">
            <a:spAutoFit/>
          </a:bodyPr>
          <a:lstStyle/>
          <a:p>
            <a:pPr algn="r"/>
            <a:r>
              <a:rPr lang="hr" sz="1400" kern="100" dirty="0">
                <a:effectLst/>
                <a:latin typeface="Calibri" panose="020F0502020204030204" pitchFamily="34" charset="0"/>
                <a:ea typeface="Calibri" panose="020F0502020204030204" pitchFamily="34" charset="0"/>
              </a:rPr>
              <a:t>Izvor: https://www.romania-insider.com</a:t>
            </a:r>
            <a:endParaRPr lang="hu-HU" sz="1400" dirty="0"/>
          </a:p>
        </p:txBody>
      </p:sp>
      <p:sp>
        <p:nvSpPr>
          <p:cNvPr id="18" name="Cím 1">
            <a:extLst>
              <a:ext uri="{FF2B5EF4-FFF2-40B4-BE49-F238E27FC236}">
                <a16:creationId xmlns:a16="http://schemas.microsoft.com/office/drawing/2014/main" id="{78E6AADD-8A6A-9859-FBB8-DE429F3D9745}"/>
              </a:ext>
            </a:extLst>
          </p:cNvPr>
          <p:cNvSpPr txBox="1">
            <a:spLocks/>
          </p:cNvSpPr>
          <p:nvPr/>
        </p:nvSpPr>
        <p:spPr>
          <a:xfrm>
            <a:off x="96214" y="2271307"/>
            <a:ext cx="8727295" cy="30025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500"/>
              </a:lnSpc>
            </a:pPr>
            <a:r>
              <a:rPr lang="hr" sz="2600" kern="100" dirty="0">
                <a:latin typeface="Calibri" panose="020F0502020204030204" pitchFamily="34" charset="0"/>
                <a:ea typeface="Calibri" panose="020F0502020204030204" pitchFamily="34" charset="0"/>
              </a:rPr>
              <a:t>“Pupa Beach” nalazi se neposredno na ulazu u Mamaia resort, propisno označena i dostupna s ulice rampom za osobe s invaliditetom. Drveni pristupni put do pristupačnog dijela plaže, gdje su na raspolaganju tri plutajuće Mobi-ležaljke za kupače s invaliditetom. Plaža opremljena sa šest posebnih ležaljki sa suncobranima, posebnim toaletima i svlačionicama prilagođenim osobama s invaliditetom. Mobi-ležaljke plutaju u moru kako bi omogućile sigurno kupanje osobama smanjene pokretljivosti. Posebne ležaljke za osobe s invaliditetom,uz besplatno korištenje</a:t>
            </a:r>
            <a:endParaRPr lang="en-GB" sz="2600" dirty="0">
              <a:latin typeface="+mn-lt"/>
            </a:endParaRPr>
          </a:p>
        </p:txBody>
      </p:sp>
      <p:sp>
        <p:nvSpPr>
          <p:cNvPr id="20" name="Szövegdoboz 19">
            <a:extLst>
              <a:ext uri="{FF2B5EF4-FFF2-40B4-BE49-F238E27FC236}">
                <a16:creationId xmlns:a16="http://schemas.microsoft.com/office/drawing/2014/main" id="{BB8FFD9E-6C58-D35E-E115-EC7A63A0A193}"/>
              </a:ext>
            </a:extLst>
          </p:cNvPr>
          <p:cNvSpPr txBox="1"/>
          <p:nvPr/>
        </p:nvSpPr>
        <p:spPr>
          <a:xfrm>
            <a:off x="8903712" y="2154178"/>
            <a:ext cx="3227198" cy="707886"/>
          </a:xfrm>
          <a:prstGeom prst="rect">
            <a:avLst/>
          </a:prstGeom>
          <a:noFill/>
        </p:spPr>
        <p:txBody>
          <a:bodyPr wrap="square">
            <a:spAutoFit/>
          </a:bodyPr>
          <a:lstStyle/>
          <a:p>
            <a:pPr algn="r"/>
            <a:r>
              <a:rPr lang="hr" sz="2000" kern="100" dirty="0">
                <a:effectLst/>
                <a:latin typeface="Calibri" panose="020F0502020204030204" pitchFamily="34" charset="0"/>
                <a:ea typeface="Calibri" panose="020F0502020204030204" pitchFamily="34" charset="0"/>
              </a:rPr>
              <a:t>Plutajuća stolica u projektu “More i plaža za sve”</a:t>
            </a:r>
            <a:endParaRPr lang="hu-HU" sz="2000" dirty="0"/>
          </a:p>
        </p:txBody>
      </p:sp>
    </p:spTree>
    <p:extLst>
      <p:ext uri="{BB962C8B-B14F-4D97-AF65-F5344CB8AC3E}">
        <p14:creationId xmlns:p14="http://schemas.microsoft.com/office/powerpoint/2010/main" val="742969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1A59E-F4EC-020C-C5A6-3E5E57521F7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C5F8FD-FB8F-3E46-8CD5-46D970FE25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DEFF61F-7B5B-858F-CFA4-0E4391EECB10}"/>
              </a:ext>
            </a:extLst>
          </p:cNvPr>
          <p:cNvSpPr>
            <a:spLocks noGrp="1"/>
          </p:cNvSpPr>
          <p:nvPr>
            <p:ph type="ctrTitle"/>
          </p:nvPr>
        </p:nvSpPr>
        <p:spPr>
          <a:xfrm>
            <a:off x="-9606" y="2156505"/>
            <a:ext cx="12201606" cy="3125348"/>
          </a:xfrm>
        </p:spPr>
        <p:txBody>
          <a:bodyPr>
            <a:noAutofit/>
          </a:bodyPr>
          <a:lstStyle/>
          <a:p>
            <a:pPr algn="l">
              <a:lnSpc>
                <a:spcPts val="2600"/>
              </a:lnSpc>
            </a:pPr>
            <a:r>
              <a:rPr lang="hr" sz="2600" kern="100" dirty="0">
                <a:effectLst/>
                <a:latin typeface="Calibri" panose="020F0502020204030204" pitchFamily="34" charset="0"/>
                <a:ea typeface="Calibri" panose="020F0502020204030204" pitchFamily="34" charset="0"/>
              </a:rPr>
              <a:t>Prva staza prilagođena osobama s invaliditetom u Rumunjskoj, koju su zajednički stvorili Corund-Praid Nature Conservancy i Corund Tourist Association za obrazovanje i informiranje, istovremeno olakšavajući mobilnost i čineći atrakciju pristupačnom. Staza otvorena 2013. godine u prirodnom rezervatu tog područja kako bi privukla posjetitelje u invalidskim kolicima</a:t>
            </a:r>
            <a:br>
              <a:rPr lang="hr"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Prirodni rezervat Corund-Praid otvorio je stazu Peat Bog Trail u Pine Mountains, koja je osmišljena kako bi se osobama s invaliditetom omogućilo nesmetano kretanje. Staza je dio prirodnog rezervata Natura 2000. Posjetitelji mogu dobiti uvid u tipičnu floru i faunu tajge i prijetnje s kojima se suočavaju</a:t>
            </a:r>
            <a:endParaRPr lang="en-GB" sz="2600" dirty="0">
              <a:latin typeface="+mn-lt"/>
            </a:endParaRPr>
          </a:p>
        </p:txBody>
      </p:sp>
      <p:pic>
        <p:nvPicPr>
          <p:cNvPr id="5" name="Kép 4">
            <a:extLst>
              <a:ext uri="{FF2B5EF4-FFF2-40B4-BE49-F238E27FC236}">
                <a16:creationId xmlns:a16="http://schemas.microsoft.com/office/drawing/2014/main" id="{94B2C9C9-5D01-2720-15E5-CEBE739EA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BA4FA2-5133-73DA-2E5F-208E023D55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95EF101-1EEB-3173-A3AE-52838568DF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89E6C72-3AC2-8AA7-DE75-90B64BC679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D9AF646-B92E-DA56-2F66-FA05C4B54A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B991694-08C0-5BCF-3D68-898AEFBAE51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3AA66D9-E2A5-3CEB-56F2-0C76324683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347552C-5DBC-C11B-2C2B-46F191850D56}"/>
              </a:ext>
            </a:extLst>
          </p:cNvPr>
          <p:cNvSpPr txBox="1">
            <a:spLocks/>
          </p:cNvSpPr>
          <p:nvPr/>
        </p:nvSpPr>
        <p:spPr>
          <a:xfrm>
            <a:off x="118753" y="1175916"/>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Rumunjska: „Tresetište” u </a:t>
            </a:r>
            <a:r>
              <a:rPr lang="hr" sz="3200" b="1" dirty="0" err="1">
                <a:latin typeface="+mn-lt"/>
              </a:rPr>
              <a:t>Fântâni</a:t>
            </a:r>
            <a:r>
              <a:rPr lang="hr" sz="3200" b="1" dirty="0">
                <a:latin typeface="+mn-lt"/>
              </a:rPr>
              <a:t> </a:t>
            </a:r>
            <a:r>
              <a:rPr lang="hr" sz="3200" b="1" dirty="0" err="1">
                <a:latin typeface="+mn-lt"/>
              </a:rPr>
              <a:t>Brazilor</a:t>
            </a:r>
            <a:r>
              <a:rPr lang="hr" sz="3200" b="1" dirty="0">
                <a:latin typeface="+mn-lt"/>
              </a:rPr>
              <a:t> </a:t>
            </a:r>
          </a:p>
        </p:txBody>
      </p:sp>
    </p:spTree>
    <p:extLst>
      <p:ext uri="{BB962C8B-B14F-4D97-AF65-F5344CB8AC3E}">
        <p14:creationId xmlns:p14="http://schemas.microsoft.com/office/powerpoint/2010/main" val="22050786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E22BA-4B6E-3EC4-DF04-B01A798369B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B3B9F8E-ADBD-B44E-FEAA-1E8D93724D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85810BB-0660-4719-3DFF-4989E439F72B}"/>
              </a:ext>
            </a:extLst>
          </p:cNvPr>
          <p:cNvSpPr>
            <a:spLocks noGrp="1"/>
          </p:cNvSpPr>
          <p:nvPr>
            <p:ph type="ctrTitle"/>
          </p:nvPr>
        </p:nvSpPr>
        <p:spPr>
          <a:xfrm>
            <a:off x="144918" y="2293202"/>
            <a:ext cx="8301305" cy="2926800"/>
          </a:xfrm>
        </p:spPr>
        <p:txBody>
          <a:bodyPr>
            <a:noAutofit/>
          </a:bodyPr>
          <a:lstStyle/>
          <a:p>
            <a:pPr algn="l">
              <a:lnSpc>
                <a:spcPts val="2500"/>
              </a:lnSpc>
            </a:pPr>
            <a:r>
              <a:rPr lang="hr" sz="2600" kern="100" dirty="0">
                <a:effectLst/>
                <a:latin typeface="Calibri" panose="020F0502020204030204" pitchFamily="34" charset="0"/>
                <a:ea typeface="Calibri" panose="020F0502020204030204" pitchFamily="34" charset="0"/>
              </a:rPr>
              <a:t>Staza je interaktivna, duž nje su postavljene edukativne i interaktivne ploče s informacijama o biljkama i životinjama koje tu žive. Informacijske ploče dostupne su na engleskom, mađarskom i rumunjskom jeziku. Inicijativa bi mogla omogućiti posebno obrazovanje i iskustvo učenja za osobe s invaliditetom, uz privlačnost planinarenja u prirodi. Staza je inovativna jer nudi jedinstvenu priliku osobama s invaliditetom da uče o biljnim vrstama u tom području čineći je pristupačnom</a:t>
            </a:r>
            <a:endParaRPr lang="en-GB" sz="2600" dirty="0">
              <a:latin typeface="+mn-lt"/>
            </a:endParaRPr>
          </a:p>
        </p:txBody>
      </p:sp>
      <p:pic>
        <p:nvPicPr>
          <p:cNvPr id="5" name="Kép 4">
            <a:extLst>
              <a:ext uri="{FF2B5EF4-FFF2-40B4-BE49-F238E27FC236}">
                <a16:creationId xmlns:a16="http://schemas.microsoft.com/office/drawing/2014/main" id="{6CC7A6DD-8612-CCE0-E8D0-9A137FBB73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2F74E4-E904-59F3-9A8E-642DCEF778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5FAEDB4-A74D-6D35-AFFF-1E178E7D87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78DF51-334A-6948-3A44-4955A2C201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A6185D-90C1-F2E8-BBAB-16679D7C6D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BDEAE92-AB66-1464-9732-C758B2CB25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43360F8-2FD3-C48C-E4DE-5B84846936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37C292E-1BB9-46B0-F5E2-99795C61444A}"/>
              </a:ext>
            </a:extLst>
          </p:cNvPr>
          <p:cNvSpPr txBox="1">
            <a:spLocks/>
          </p:cNvSpPr>
          <p:nvPr/>
        </p:nvSpPr>
        <p:spPr>
          <a:xfrm>
            <a:off x="111847" y="1200321"/>
            <a:ext cx="11958451" cy="10065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r" sz="3500" b="1" dirty="0">
                <a:latin typeface="+mn-lt"/>
              </a:rPr>
              <a:t>Dobre prakse u pristupačnom turizmu u zemljama projekta – Rumunjska: „Tresetište” u </a:t>
            </a:r>
            <a:r>
              <a:rPr lang="hr" sz="3500" b="1" dirty="0" err="1">
                <a:latin typeface="+mn-lt"/>
              </a:rPr>
              <a:t>Fântâni</a:t>
            </a:r>
            <a:r>
              <a:rPr lang="hr" sz="3500" b="1" dirty="0">
                <a:latin typeface="+mn-lt"/>
              </a:rPr>
              <a:t> </a:t>
            </a:r>
            <a:r>
              <a:rPr lang="hr" sz="3500" b="1" dirty="0" err="1">
                <a:latin typeface="+mn-lt"/>
              </a:rPr>
              <a:t>Brazilor</a:t>
            </a:r>
            <a:r>
              <a:rPr lang="hr" sz="3500" b="1" dirty="0">
                <a:latin typeface="+mn-lt"/>
              </a:rPr>
              <a:t> </a:t>
            </a:r>
            <a:endParaRPr lang="en-GB" sz="3500" dirty="0">
              <a:latin typeface="+mn-lt"/>
            </a:endParaRPr>
          </a:p>
        </p:txBody>
      </p:sp>
      <p:pic>
        <p:nvPicPr>
          <p:cNvPr id="14" name="Kép 13" descr="A képen kültéri, ruházat, személy, fű látható&#10;&#10;Automatikusan generált leírás">
            <a:extLst>
              <a:ext uri="{FF2B5EF4-FFF2-40B4-BE49-F238E27FC236}">
                <a16:creationId xmlns:a16="http://schemas.microsoft.com/office/drawing/2014/main" id="{4D455B68-745F-3F8E-655F-E409633E66A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06120" y="1789943"/>
            <a:ext cx="3674033" cy="2755525"/>
          </a:xfrm>
          <a:prstGeom prst="rect">
            <a:avLst/>
          </a:prstGeom>
        </p:spPr>
      </p:pic>
      <p:sp>
        <p:nvSpPr>
          <p:cNvPr id="16" name="Szövegdoboz 15">
            <a:extLst>
              <a:ext uri="{FF2B5EF4-FFF2-40B4-BE49-F238E27FC236}">
                <a16:creationId xmlns:a16="http://schemas.microsoft.com/office/drawing/2014/main" id="{9042A3CB-FA7B-6B3F-FBCA-29C73FBCA223}"/>
              </a:ext>
            </a:extLst>
          </p:cNvPr>
          <p:cNvSpPr txBox="1"/>
          <p:nvPr/>
        </p:nvSpPr>
        <p:spPr>
          <a:xfrm>
            <a:off x="8175812" y="4535442"/>
            <a:ext cx="3786483" cy="523220"/>
          </a:xfrm>
          <a:prstGeom prst="rect">
            <a:avLst/>
          </a:prstGeom>
          <a:noFill/>
        </p:spPr>
        <p:txBody>
          <a:bodyPr wrap="square">
            <a:spAutoFit/>
          </a:bodyPr>
          <a:lstStyle/>
          <a:p>
            <a:pPr algn="r"/>
            <a:r>
              <a:rPr lang="hr" sz="1400" kern="100" dirty="0">
                <a:effectLst/>
                <a:latin typeface="Calibri" panose="020F0502020204030204" pitchFamily="34" charset="0"/>
                <a:ea typeface="Calibri" panose="020F0502020204030204" pitchFamily="34" charset="0"/>
              </a:rPr>
              <a:t>Izvor: </a:t>
            </a:r>
            <a:r>
              <a:rPr lang="hr" sz="1400" dirty="0"/>
              <a:t>https://borvizek.hu/en/property/fantana-brazilor-bog.html</a:t>
            </a:r>
          </a:p>
        </p:txBody>
      </p:sp>
    </p:spTree>
    <p:extLst>
      <p:ext uri="{BB962C8B-B14F-4D97-AF65-F5344CB8AC3E}">
        <p14:creationId xmlns:p14="http://schemas.microsoft.com/office/powerpoint/2010/main" val="2768607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C583-64C6-26DA-71FA-94446FCCC5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4336CE-CEA3-3763-FB1D-9ADBF63DA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389218C-20B7-FCC8-1C03-36B1B5548422}"/>
              </a:ext>
            </a:extLst>
          </p:cNvPr>
          <p:cNvSpPr>
            <a:spLocks noGrp="1"/>
          </p:cNvSpPr>
          <p:nvPr>
            <p:ph type="ctrTitle"/>
          </p:nvPr>
        </p:nvSpPr>
        <p:spPr>
          <a:xfrm>
            <a:off x="-51728" y="2052911"/>
            <a:ext cx="12243728" cy="3186499"/>
          </a:xfrm>
        </p:spPr>
        <p:txBody>
          <a:bodyPr>
            <a:noAutofit/>
          </a:bodyPr>
          <a:lstStyle/>
          <a:p>
            <a:pPr algn="l">
              <a:lnSpc>
                <a:spcPts val="2400"/>
              </a:lnSpc>
            </a:pPr>
            <a:r>
              <a:rPr lang="hr" sz="2400" kern="100" dirty="0">
                <a:effectLst/>
                <a:latin typeface="Calibri" panose="020F0502020204030204" pitchFamily="34" charset="0"/>
                <a:ea typeface="Calibri" panose="020F0502020204030204" pitchFamily="34" charset="0"/>
              </a:rPr>
              <a:t>Obrazovni i alat za razvoj mobilnosti za aktivnu rekreaciju osoba s invaliditetom. Tim koji provodi vježbu sastavljen je od učitelja skijanja, planinskih vodiča i određenog broja aktivnih i pokretnih osoba. Omogućuje pristupačne aktivnosti na otvorenom za osobe s invaliditetom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Tijekom ljeta organiziraju izlete uz korištenje posebno dizajniranih bicikala koje mogu koristiti osobe s invaliditetom: dizajnirani za vožnju izvan cesta, s osobom s invaliditetom koja sjedi na prednjem sjedalu, a osoba iza njega/nje kontrolira opremu i pomaže pri ulasku i silaženju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Zimi osobe s invaliditetom mogu naučiti skijati koristeći posebne skijaške stolice. Ovisno o vrsti stolice, one nude različite stupnjeve neovisnosti za osobe s invaliditetom. Opet je potreban vodič, ali osobe s manjim invaliditetom mogu koristiti opremu s umjerenijom razinom neovisnosti, što pruža različite razine težine za zainteresirane</a:t>
            </a:r>
            <a:endParaRPr lang="en-GB" sz="2400" dirty="0">
              <a:latin typeface="+mn-lt"/>
            </a:endParaRPr>
          </a:p>
        </p:txBody>
      </p:sp>
      <p:pic>
        <p:nvPicPr>
          <p:cNvPr id="5" name="Kép 4">
            <a:extLst>
              <a:ext uri="{FF2B5EF4-FFF2-40B4-BE49-F238E27FC236}">
                <a16:creationId xmlns:a16="http://schemas.microsoft.com/office/drawing/2014/main" id="{F680FEEF-7446-B9D1-866D-AA7A149A0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A7ED26-3DAB-295E-D0A9-4E1FB2029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E5FCEE7-93E4-3D06-EC55-102692780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611CFC-C50D-2D53-5FA4-D76ACD2DAE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8929E9-E5C2-A00D-5FF9-E3C28AC2C6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3DB0AE2-C9D8-C53D-4D14-7A7FCB7575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9E1E42-65F0-4567-7C14-B42BC8B04A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13CA0B-1524-BCC6-6A7A-5D6D0B2152E5}"/>
              </a:ext>
            </a:extLst>
          </p:cNvPr>
          <p:cNvSpPr txBox="1">
            <a:spLocks/>
          </p:cNvSpPr>
          <p:nvPr/>
        </p:nvSpPr>
        <p:spPr>
          <a:xfrm>
            <a:off x="118753" y="1088056"/>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Rumunjska: Odgoj u prirodi. Pokret je za sve</a:t>
            </a:r>
          </a:p>
        </p:txBody>
      </p:sp>
    </p:spTree>
    <p:extLst>
      <p:ext uri="{BB962C8B-B14F-4D97-AF65-F5344CB8AC3E}">
        <p14:creationId xmlns:p14="http://schemas.microsoft.com/office/powerpoint/2010/main" val="2394935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C583-64C6-26DA-71FA-94446FCCC5E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4336CE-CEA3-3763-FB1D-9ADBF63DA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0471" y="5245713"/>
            <a:ext cx="1527831" cy="653203"/>
          </a:xfrm>
          <a:prstGeom prst="rect">
            <a:avLst/>
          </a:prstGeom>
        </p:spPr>
      </p:pic>
      <p:sp>
        <p:nvSpPr>
          <p:cNvPr id="2" name="Cím 1">
            <a:extLst>
              <a:ext uri="{FF2B5EF4-FFF2-40B4-BE49-F238E27FC236}">
                <a16:creationId xmlns:a16="http://schemas.microsoft.com/office/drawing/2014/main" id="{A389218C-20B7-FCC8-1C03-36B1B5548422}"/>
              </a:ext>
            </a:extLst>
          </p:cNvPr>
          <p:cNvSpPr>
            <a:spLocks noGrp="1"/>
          </p:cNvSpPr>
          <p:nvPr>
            <p:ph type="ctrTitle"/>
          </p:nvPr>
        </p:nvSpPr>
        <p:spPr>
          <a:xfrm>
            <a:off x="222334" y="2356255"/>
            <a:ext cx="5253792" cy="2883155"/>
          </a:xfrm>
        </p:spPr>
        <p:txBody>
          <a:bodyPr>
            <a:noAutofit/>
          </a:bodyPr>
          <a:lstStyle/>
          <a:p>
            <a:pPr algn="l"/>
            <a:r>
              <a:rPr lang="hr" sz="2600" kern="100" dirty="0">
                <a:effectLst/>
                <a:latin typeface="Calibri" panose="020F0502020204030204" pitchFamily="34" charset="0"/>
                <a:ea typeface="Calibri" panose="020F0502020204030204" pitchFamily="34" charset="0"/>
              </a:rPr>
              <a:t>Cilj je omogućiti osobama s invaliditetom i svim ljubiteljima prirode aktivnu rekreaciju, kako zimi tako i ljeti. Inicijativa je inovativna jer koristi posebnu opremu za pružanje iskustva tjelesne aktivnosti koje određeni segment društva inače ne može doživjeti</a:t>
            </a:r>
            <a:endParaRPr lang="en-GB" sz="2600" dirty="0">
              <a:latin typeface="+mn-lt"/>
            </a:endParaRPr>
          </a:p>
        </p:txBody>
      </p:sp>
      <p:pic>
        <p:nvPicPr>
          <p:cNvPr id="5" name="Kép 4">
            <a:extLst>
              <a:ext uri="{FF2B5EF4-FFF2-40B4-BE49-F238E27FC236}">
                <a16:creationId xmlns:a16="http://schemas.microsoft.com/office/drawing/2014/main" id="{F680FEEF-7446-B9D1-866D-AA7A149A0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2A7ED26-3DAB-295E-D0A9-4E1FB2029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E5FCEE7-93E4-3D06-EC55-102692780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611CFC-C50D-2D53-5FA4-D76ACD2DAE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A8929E9-E5C2-A00D-5FF9-E3C28AC2C6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3DB0AE2-C9D8-C53D-4D14-7A7FCB7575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9E1E42-65F0-4567-7C14-B42BC8B04A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13CA0B-1524-BCC6-6A7A-5D6D0B2152E5}"/>
              </a:ext>
            </a:extLst>
          </p:cNvPr>
          <p:cNvSpPr txBox="1">
            <a:spLocks/>
          </p:cNvSpPr>
          <p:nvPr/>
        </p:nvSpPr>
        <p:spPr>
          <a:xfrm>
            <a:off x="116774" y="1192843"/>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Odgoj u prirodi. Pokret je za sve</a:t>
            </a:r>
          </a:p>
        </p:txBody>
      </p:sp>
      <p:pic>
        <p:nvPicPr>
          <p:cNvPr id="11" name="Kép 10" descr="Nem érhető el leírás a fényképhez.">
            <a:extLst>
              <a:ext uri="{FF2B5EF4-FFF2-40B4-BE49-F238E27FC236}">
                <a16:creationId xmlns:a16="http://schemas.microsoft.com/office/drawing/2014/main" id="{B1E06783-A676-DE87-C0CF-2CE651C3A747}"/>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67082" y="2222684"/>
            <a:ext cx="6269801" cy="2774829"/>
          </a:xfrm>
          <a:prstGeom prst="rect">
            <a:avLst/>
          </a:prstGeom>
          <a:noFill/>
          <a:ln>
            <a:noFill/>
          </a:ln>
        </p:spPr>
      </p:pic>
      <p:sp>
        <p:nvSpPr>
          <p:cNvPr id="15" name="Szövegdoboz 14">
            <a:extLst>
              <a:ext uri="{FF2B5EF4-FFF2-40B4-BE49-F238E27FC236}">
                <a16:creationId xmlns:a16="http://schemas.microsoft.com/office/drawing/2014/main" id="{6D7C52E7-9DDB-3BAF-48E3-271170382C26}"/>
              </a:ext>
            </a:extLst>
          </p:cNvPr>
          <p:cNvSpPr txBox="1"/>
          <p:nvPr/>
        </p:nvSpPr>
        <p:spPr>
          <a:xfrm>
            <a:off x="5567082" y="4720108"/>
            <a:ext cx="5059089" cy="338554"/>
          </a:xfrm>
          <a:prstGeom prst="rect">
            <a:avLst/>
          </a:prstGeom>
          <a:noFill/>
        </p:spPr>
        <p:txBody>
          <a:bodyPr wrap="square">
            <a:spAutoFit/>
          </a:bodyPr>
          <a:lstStyle/>
          <a:p>
            <a:r>
              <a:rPr lang="hr" sz="1600" kern="100" dirty="0">
                <a:effectLst/>
                <a:latin typeface="Calibri" panose="020F0502020204030204" pitchFamily="34" charset="0"/>
                <a:ea typeface="Calibri" panose="020F0502020204030204" pitchFamily="34" charset="0"/>
              </a:rPr>
              <a:t>Izvor: https://www.facebook.com/NiNadventuresWorld/</a:t>
            </a:r>
            <a:endParaRPr lang="hu-HU" sz="1600" dirty="0"/>
          </a:p>
        </p:txBody>
      </p:sp>
    </p:spTree>
    <p:extLst>
      <p:ext uri="{BB962C8B-B14F-4D97-AF65-F5344CB8AC3E}">
        <p14:creationId xmlns:p14="http://schemas.microsoft.com/office/powerpoint/2010/main" val="3642691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203770" y="2227822"/>
            <a:ext cx="11784459" cy="3032543"/>
          </a:xfrm>
        </p:spPr>
        <p:txBody>
          <a:bodyPr>
            <a:noAutofit/>
          </a:bodyPr>
          <a:lstStyle/>
          <a:p>
            <a:pPr algn="l">
              <a:lnSpc>
                <a:spcPts val="2600"/>
              </a:lnSpc>
            </a:pPr>
            <a:r>
              <a:rPr lang="hr" sz="2600" kern="100" dirty="0">
                <a:effectLst/>
                <a:latin typeface="Calibri" panose="020F0502020204030204" pitchFamily="34" charset="0"/>
                <a:ea typeface="Calibri" panose="020F0502020204030204" pitchFamily="34" charset="0"/>
              </a:rPr>
              <a:t>Projekt koji je izradila turistička agencija Accessible Romania by Sano Touring kako bi se olakšalo posjećivanje različitih atrakcija za različite ciljne skupine s invaliditetom, kao što su osobe smanjene pokretljivosti ili oštećenog sluha</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Pružatelj usluga promovira razne turističke proizvode i destinacije u Rumunjskoj, uglavnom na engleskom. Tematske ture uključuju </a:t>
            </a:r>
            <a:r>
              <a:rPr lang="hr" sz="2600" kern="100" dirty="0">
                <a:latin typeface="Calibri" panose="020F0502020204030204" pitchFamily="34" charset="0"/>
              </a:rPr>
              <a:t>pristupačne ture Transilvanije, vinske i gastronomske ture u Rumunjskoj. Posjeti gradovima organizirani su za Brașov, </a:t>
            </a:r>
            <a:r>
              <a:rPr lang="hr" sz="2600" kern="100" dirty="0">
                <a:effectLst/>
                <a:latin typeface="Calibri" panose="020F0502020204030204" pitchFamily="34" charset="0"/>
                <a:ea typeface="Calibri" panose="020F0502020204030204" pitchFamily="34" charset="0"/>
              </a:rPr>
              <a:t>Constantu, Sibiu i Bukurešt. Kupališni turizam nudi se u Băile Felixu, Covasni i Sovati Uz pomoć posebne opreme, sve osobe s invaliditetom mogu sudjelovati u različitim turističkim programima kao i svaka druga osoba u društvu</a:t>
            </a:r>
            <a:endParaRPr lang="en-GB" sz="26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Donosimo pristupačnu Rumunjsku svijetu</a:t>
            </a:r>
          </a:p>
        </p:txBody>
      </p:sp>
    </p:spTree>
    <p:extLst>
      <p:ext uri="{BB962C8B-B14F-4D97-AF65-F5344CB8AC3E}">
        <p14:creationId xmlns:p14="http://schemas.microsoft.com/office/powerpoint/2010/main" val="106385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FEF2-FF32-5C2A-87B7-FAFBCAF5DF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F215BD-7529-5358-ED32-A43F83A3FB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D03826-9A2D-9EA0-5E7E-3E41CF0A6FFD}"/>
              </a:ext>
            </a:extLst>
          </p:cNvPr>
          <p:cNvSpPr>
            <a:spLocks noGrp="1"/>
          </p:cNvSpPr>
          <p:nvPr>
            <p:ph type="ctrTitle"/>
          </p:nvPr>
        </p:nvSpPr>
        <p:spPr>
          <a:xfrm>
            <a:off x="158338" y="2114062"/>
            <a:ext cx="11875323" cy="3112230"/>
          </a:xfrm>
        </p:spPr>
        <p:txBody>
          <a:bodyPr>
            <a:normAutofit/>
          </a:bodyPr>
          <a:lstStyle/>
          <a:p>
            <a:pPr lvl="0" algn="l">
              <a:lnSpc>
                <a:spcPts val="2300"/>
              </a:lnSpc>
            </a:pPr>
            <a:r>
              <a:rPr lang="hr" sz="2700" kern="100" dirty="0">
                <a:latin typeface="Calibri" panose="020F0502020204030204" pitchFamily="34" charset="0"/>
                <a:cs typeface="Calibri" panose="020F0502020204030204" pitchFamily="34" charset="0"/>
              </a:rPr>
              <a:t>„Putovanje za osobe s invaliditetom je nepredvidivo; teško ili nemoguće; </a:t>
            </a:r>
            <a:br>
              <a:rPr lang="en-GB" sz="2700" kern="100" dirty="0">
                <a:latin typeface="Calibri" panose="020F0502020204030204" pitchFamily="34" charset="0"/>
                <a:cs typeface="Calibri" panose="020F0502020204030204" pitchFamily="34" charset="0"/>
              </a:rPr>
            </a:br>
            <a:r>
              <a:rPr lang="hr" sz="2700" kern="100" dirty="0">
                <a:latin typeface="Calibri" panose="020F0502020204030204" pitchFamily="34" charset="0"/>
                <a:cs typeface="Calibri" panose="020F0502020204030204" pitchFamily="34" charset="0"/>
              </a:rPr>
              <a:t>kvaliteta infrastrukture, prijevoza, usluga i informacija uvelike varira unutar i između država članica EU-a; a nedostatak standarda povećava neizvjesnost, smanjuje mogućnosti putovanja i dopušta da prevlada nedostatak odgovornosti”; </a:t>
            </a:r>
            <a:br>
              <a:rPr lang="en-GB" sz="2700" kern="100" dirty="0">
                <a:latin typeface="Calibri" panose="020F0502020204030204" pitchFamily="34" charset="0"/>
                <a:cs typeface="Calibri" panose="020F0502020204030204" pitchFamily="34" charset="0"/>
              </a:rPr>
            </a:br>
            <a:r>
              <a:rPr lang="hr" sz="2700" kern="100" dirty="0">
                <a:latin typeface="Calibri" panose="020F0502020204030204" pitchFamily="34" charset="0"/>
                <a:cs typeface="Calibri" panose="020F0502020204030204" pitchFamily="34" charset="0"/>
              </a:rPr>
              <a:t>„pristupačno turističko tržište relativno je nepoznato i čini se da ga je teško privući postojećim kanalima; </a:t>
            </a:r>
            <a:br>
              <a:rPr lang="en-GB" sz="2700" kern="100" dirty="0">
                <a:latin typeface="Calibri" panose="020F0502020204030204" pitchFamily="34" charset="0"/>
                <a:cs typeface="Calibri" panose="020F0502020204030204" pitchFamily="34" charset="0"/>
              </a:rPr>
            </a:br>
            <a:r>
              <a:rPr lang="hr" sz="2700" kern="100" dirty="0">
                <a:latin typeface="Calibri" panose="020F0502020204030204" pitchFamily="34" charset="0"/>
                <a:cs typeface="Calibri" panose="020F0502020204030204" pitchFamily="34" charset="0"/>
              </a:rPr>
              <a:t>potrebe i zahtjevi posjetitelja nepoznati su ili krivo shvaćeni – stoga se izbjegavaju; </a:t>
            </a:r>
            <a:br>
              <a:rPr lang="en-GB" sz="2700" kern="100" dirty="0">
                <a:latin typeface="Calibri" panose="020F0502020204030204" pitchFamily="34" charset="0"/>
                <a:cs typeface="Calibri" panose="020F0502020204030204" pitchFamily="34" charset="0"/>
              </a:rPr>
            </a:br>
            <a:r>
              <a:rPr lang="hr" sz="2700" kern="100" dirty="0">
                <a:latin typeface="Calibri" panose="020F0502020204030204" pitchFamily="34" charset="0"/>
                <a:cs typeface="Calibri" panose="020F0502020204030204" pitchFamily="34" charset="0"/>
              </a:rPr>
              <a:t>troškovi ulaganja pogrešno su shvaćeni i preuveličani; </a:t>
            </a:r>
            <a:br>
              <a:rPr lang="en-GB" sz="2700" kern="100" dirty="0">
                <a:latin typeface="Calibri" panose="020F0502020204030204" pitchFamily="34" charset="0"/>
                <a:cs typeface="Calibri" panose="020F0502020204030204" pitchFamily="34" charset="0"/>
              </a:rPr>
            </a:br>
            <a:r>
              <a:rPr lang="hr" sz="2700" kern="100" dirty="0">
                <a:latin typeface="Calibri" panose="020F0502020204030204" pitchFamily="34" charset="0"/>
                <a:cs typeface="Calibri" panose="020F0502020204030204" pitchFamily="34" charset="0"/>
              </a:rPr>
              <a:t>pristup se vidi kao problem, a ne kao zlatna prilika” (Soret, Ambrose i Vicens, nd)</a:t>
            </a:r>
            <a:endParaRPr lang="en-GB" dirty="0">
              <a:latin typeface="+mn-lt"/>
            </a:endParaRPr>
          </a:p>
        </p:txBody>
      </p:sp>
      <p:pic>
        <p:nvPicPr>
          <p:cNvPr id="5" name="Kép 4">
            <a:extLst>
              <a:ext uri="{FF2B5EF4-FFF2-40B4-BE49-F238E27FC236}">
                <a16:creationId xmlns:a16="http://schemas.microsoft.com/office/drawing/2014/main" id="{CE7437E9-1121-072D-4DF8-A281EF3215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D4F2BD-716B-C7C5-98EC-4BB2810452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09D676B-A5DA-8152-E784-97FC9729A4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B2FACB7-2504-6FBC-0918-E619A716AC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C4121DF-6274-5A41-C457-29A21A4D03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C29760B-A37A-EFA0-3737-D79B3BEA9B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6838C73-9418-F7A6-4071-D86038390F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7CA1E82-6D5D-49BB-CB9C-9FEDA6EAD6D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na međunarodnoj razini – potreba za sustavima certificiranja</a:t>
            </a:r>
            <a:endParaRPr lang="en-GB" dirty="0">
              <a:latin typeface="+mn-lt"/>
            </a:endParaRPr>
          </a:p>
        </p:txBody>
      </p:sp>
    </p:spTree>
    <p:extLst>
      <p:ext uri="{BB962C8B-B14F-4D97-AF65-F5344CB8AC3E}">
        <p14:creationId xmlns:p14="http://schemas.microsoft.com/office/powerpoint/2010/main" val="1780149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554280"/>
            <a:ext cx="4917764" cy="3147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Donosimo pristupačnu Rumunjsku svijetu</a:t>
            </a:r>
          </a:p>
        </p:txBody>
      </p:sp>
      <p:pic>
        <p:nvPicPr>
          <p:cNvPr id="16" name="Kép 15">
            <a:extLst>
              <a:ext uri="{FF2B5EF4-FFF2-40B4-BE49-F238E27FC236}">
                <a16:creationId xmlns:a16="http://schemas.microsoft.com/office/drawing/2014/main" id="{7CB1262D-4243-70C2-D6B5-64F38F3887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89485" y="1398781"/>
            <a:ext cx="6985153" cy="3650089"/>
          </a:xfrm>
          <a:prstGeom prst="rect">
            <a:avLst/>
          </a:prstGeom>
        </p:spPr>
      </p:pic>
      <p:sp>
        <p:nvSpPr>
          <p:cNvPr id="18" name="Szövegdoboz 17">
            <a:extLst>
              <a:ext uri="{FF2B5EF4-FFF2-40B4-BE49-F238E27FC236}">
                <a16:creationId xmlns:a16="http://schemas.microsoft.com/office/drawing/2014/main" id="{31AF4821-36D3-66E2-5D7F-6E3F0B4C6345}"/>
              </a:ext>
            </a:extLst>
          </p:cNvPr>
          <p:cNvSpPr txBox="1"/>
          <p:nvPr/>
        </p:nvSpPr>
        <p:spPr>
          <a:xfrm>
            <a:off x="5669841" y="1706693"/>
            <a:ext cx="3239768" cy="338554"/>
          </a:xfrm>
          <a:prstGeom prst="rect">
            <a:avLst/>
          </a:prstGeom>
          <a:noFill/>
        </p:spPr>
        <p:txBody>
          <a:bodyPr wrap="square">
            <a:spAutoFit/>
          </a:bodyPr>
          <a:lstStyle/>
          <a:p>
            <a:r>
              <a:rPr lang="hr" sz="1600" dirty="0">
                <a:solidFill>
                  <a:schemeClr val="bg1"/>
                </a:solidFill>
              </a:rPr>
              <a:t>https://accessibleromania.com/</a:t>
            </a:r>
          </a:p>
        </p:txBody>
      </p:sp>
    </p:spTree>
    <p:extLst>
      <p:ext uri="{BB962C8B-B14F-4D97-AF65-F5344CB8AC3E}">
        <p14:creationId xmlns:p14="http://schemas.microsoft.com/office/powerpoint/2010/main" val="2780368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0" y="1987509"/>
            <a:ext cx="12192000" cy="3161251"/>
          </a:xfrm>
        </p:spPr>
        <p:txBody>
          <a:bodyPr>
            <a:noAutofit/>
          </a:bodyPr>
          <a:lstStyle/>
          <a:p>
            <a:pPr algn="l">
              <a:lnSpc>
                <a:spcPts val="24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Inicijativa za poboljšanje mobilnosti koju mogu isprobati sve osobe s invaliditetom. Aktivnost koju je pokrenula organizacija </a:t>
            </a:r>
            <a:r>
              <a:rPr lang="hr" sz="2400" kern="100" dirty="0" err="1">
                <a:effectLst/>
                <a:latin typeface="Calibri" panose="020F0502020204030204" pitchFamily="34" charset="0"/>
                <a:ea typeface="Calibri" panose="020F0502020204030204" pitchFamily="34" charset="0"/>
                <a:cs typeface="Calibri" panose="020F0502020204030204" pitchFamily="34" charset="0"/>
              </a:rPr>
              <a:t>CaiacSMile </a:t>
            </a:r>
            <a:r>
              <a:rPr lang="hr" sz="2400" kern="100" dirty="0">
                <a:effectLst/>
                <a:latin typeface="Calibri" panose="020F0502020204030204" pitchFamily="34" charset="0"/>
                <a:ea typeface="Calibri" panose="020F0502020204030204" pitchFamily="34" charset="0"/>
                <a:cs typeface="Calibri" panose="020F0502020204030204" pitchFamily="34" charset="0"/>
              </a:rPr>
              <a:t>u Cluj-Napoci za zimsko razdoblje 2021.-2022.; nabavljena posebna oprema kako bi skijaške staze bile pristupačne osobama s poteškoćama u kretanju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Događaji organizirani na skijaškim stazama, a nadzornici i planinari obučeni za korištenje opreme. Pristupačne skijaške staze osobama s invaliditetom pružaju mogućnost samostalnog vježbanja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Tri vodeća člana kluba CaiacSMile postala su akreditirani učitelji skijanja 2022. godine. Skijaška sezona 2022.-2023.: organizirano je osam kampova od šest dana u različito vrijeme i na različitim lokacijama na pristupačnim skijaškim stazama, gdje su zajedno sa članovima kluba skijale osobe s invaliditetom. Više od 50 osoba s invaliditetom naučilo je samostalno skijati na spravi Monoski</a:t>
            </a:r>
            <a:r>
              <a:rPr lang="hr" sz="2400" kern="100" dirty="0">
                <a:latin typeface="Calibri" panose="020F0502020204030204" pitchFamily="34" charset="0"/>
                <a:ea typeface="Calibri" panose="020F0502020204030204" pitchFamily="34" charset="0"/>
                <a:cs typeface="Calibri" panose="020F0502020204030204" pitchFamily="34" charset="0"/>
              </a:rPr>
              <a:t>, a </a:t>
            </a:r>
            <a:r>
              <a:rPr lang="hr" sz="2400" kern="100" dirty="0">
                <a:effectLst/>
                <a:latin typeface="Calibri" panose="020F0502020204030204" pitchFamily="34" charset="0"/>
                <a:ea typeface="Calibri" panose="020F0502020204030204" pitchFamily="34" charset="0"/>
                <a:cs typeface="Calibri" panose="020F0502020204030204" pitchFamily="34" charset="0"/>
              </a:rPr>
              <a:t>pridružilo im se stotine osoba s različitim poteškoćama koje su uživale u iskustvu skijanja</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59376" y="1068751"/>
            <a:ext cx="12251376"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hr" sz="2800" b="1" dirty="0">
                <a:latin typeface="+mn-lt"/>
              </a:rPr>
              <a:t>Dobre prakse u pristupačnom turizmu u zemljama projekta – Rumunjska: Skijanje za osobe s poteškoćama u kretanju</a:t>
            </a:r>
          </a:p>
        </p:txBody>
      </p:sp>
    </p:spTree>
    <p:extLst>
      <p:ext uri="{BB962C8B-B14F-4D97-AF65-F5344CB8AC3E}">
        <p14:creationId xmlns:p14="http://schemas.microsoft.com/office/powerpoint/2010/main" val="507957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0" y="2225435"/>
            <a:ext cx="6375816" cy="2887469"/>
          </a:xfrm>
        </p:spPr>
        <p:txBody>
          <a:bodyPr>
            <a:noAutofit/>
          </a:bodyPr>
          <a:lstStyle/>
          <a:p>
            <a:pPr algn="l"/>
            <a:r>
              <a:rPr lang="hr" sz="2600" kern="100" dirty="0">
                <a:effectLst/>
                <a:latin typeface="Calibri" panose="020F0502020204030204" pitchFamily="34" charset="0"/>
                <a:ea typeface="Calibri" panose="020F0502020204030204" pitchFamily="34" charset="0"/>
                <a:cs typeface="Calibri" panose="020F0502020204030204" pitchFamily="34" charset="0"/>
              </a:rPr>
              <a:t>Terapija vježbanjem jedan je od najučinkovitijih načina prevladavanja tjeskobe i poboljšanja kvalitete života, kako tjelesne tako i psihičke. </a:t>
            </a:r>
            <a:r>
              <a:rPr lang="hr-HR" sz="2600" kern="100" dirty="0">
                <a:effectLst/>
                <a:latin typeface="Calibri" panose="020F0502020204030204" pitchFamily="34" charset="0"/>
                <a:ea typeface="Calibri" panose="020F0502020204030204" pitchFamily="34" charset="0"/>
                <a:cs typeface="Calibri" panose="020F0502020204030204" pitchFamily="34" charset="0"/>
              </a:rPr>
              <a:t>O</a:t>
            </a:r>
            <a:r>
              <a:rPr lang="hr" sz="2600" kern="100" dirty="0">
                <a:effectLst/>
                <a:latin typeface="Calibri" panose="020F0502020204030204" pitchFamily="34" charset="0"/>
                <a:ea typeface="Calibri" panose="020F0502020204030204" pitchFamily="34" charset="0"/>
                <a:cs typeface="Calibri" panose="020F0502020204030204" pitchFamily="34" charset="0"/>
              </a:rPr>
              <a:t>sobe s invaliditetom trebale bi biti prve koje će imati pristup ovim oblicima terapije, ali one su prve kojima je to pravo uskraćeno jer ne sudjeluju u tradicionalnim ili prilagođenim natjecateljskim sportovima</a:t>
            </a:r>
            <a:endParaRPr lang="en-GB" sz="26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33866" y="1164600"/>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Rumunjska: Skijanje za osobe s poteškoćama u kretanju</a:t>
            </a:r>
          </a:p>
        </p:txBody>
      </p:sp>
      <p:pic>
        <p:nvPicPr>
          <p:cNvPr id="11" name="Kép 10" descr="A képen kültéri, hó, ég, személy látható&#10;&#10;Automatikusan generált leírás">
            <a:extLst>
              <a:ext uri="{FF2B5EF4-FFF2-40B4-BE49-F238E27FC236}">
                <a16:creationId xmlns:a16="http://schemas.microsoft.com/office/drawing/2014/main" id="{60B87E9E-6566-89B1-6396-EC1B712622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6391569" y="2177210"/>
            <a:ext cx="5684995" cy="2526665"/>
          </a:xfrm>
          <a:prstGeom prst="rect">
            <a:avLst/>
          </a:prstGeom>
          <a:noFill/>
          <a:ln>
            <a:noFill/>
          </a:ln>
          <a:extLst>
            <a:ext uri="{53640926-AAD7-44D8-BBD7-CCE9431645EC}">
              <a14:shadowObscured xmlns:a14="http://schemas.microsoft.com/office/drawing/2010/main"/>
            </a:ext>
          </a:extLst>
        </p:spPr>
      </p:pic>
      <p:sp>
        <p:nvSpPr>
          <p:cNvPr id="15" name="Szövegdoboz 14">
            <a:extLst>
              <a:ext uri="{FF2B5EF4-FFF2-40B4-BE49-F238E27FC236}">
                <a16:creationId xmlns:a16="http://schemas.microsoft.com/office/drawing/2014/main" id="{7E8FA57E-3060-BDF0-DB87-CAD27C4EE5F7}"/>
              </a:ext>
            </a:extLst>
          </p:cNvPr>
          <p:cNvSpPr txBox="1"/>
          <p:nvPr/>
        </p:nvSpPr>
        <p:spPr>
          <a:xfrm>
            <a:off x="8187154" y="4870886"/>
            <a:ext cx="3491753" cy="344069"/>
          </a:xfrm>
          <a:prstGeom prst="rect">
            <a:avLst/>
          </a:prstGeom>
          <a:noFill/>
        </p:spPr>
        <p:txBody>
          <a:bodyPr wrap="square">
            <a:spAutoFit/>
          </a:bodyPr>
          <a:lstStyle/>
          <a:p>
            <a:pPr algn="just">
              <a:lnSpc>
                <a:spcPct val="107000"/>
              </a:lnSpc>
              <a:spcAft>
                <a:spcPts val="800"/>
              </a:spcAft>
            </a:pPr>
            <a:r>
              <a:rPr lang="hr" sz="1600" kern="100" dirty="0">
                <a:effectLst/>
                <a:latin typeface="Calibri" panose="020F0502020204030204" pitchFamily="34" charset="0"/>
                <a:ea typeface="Calibri" panose="020F0502020204030204" pitchFamily="34" charset="0"/>
                <a:cs typeface="Calibri" panose="020F0502020204030204" pitchFamily="34" charset="0"/>
              </a:rPr>
              <a:t>Izvor: https://www.caiacsmile.ro</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91143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33625" y="2117164"/>
            <a:ext cx="11844323" cy="2881173"/>
          </a:xfrm>
        </p:spPr>
        <p:txBody>
          <a:bodyPr>
            <a:noAutofit/>
          </a:bodyPr>
          <a:lstStyle/>
          <a:p>
            <a:pPr algn="l">
              <a:lnSpc>
                <a:spcPts val="2400"/>
              </a:lnSpc>
            </a:pPr>
            <a:r>
              <a:rPr lang="hr" sz="2400" kern="100" dirty="0">
                <a:effectLst/>
                <a:latin typeface="Calibri" panose="020F0502020204030204" pitchFamily="34" charset="0"/>
                <a:ea typeface="Calibri" panose="020F0502020204030204" pitchFamily="34" charset="0"/>
              </a:rPr>
              <a:t>Inicijativa Specijalne Olimpijade koju je pokrenula Zaklada Specijalne Olimpijade: dobra praksa usmjerena na senzibiliziranje i educiranje društva, dok pridonosi mobilnosti dotičnih turista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Specijalna Olimpijada je pokret koji pomaže osobama s intelektualnim teškoćama da budu prihvaćene i uključene u društvo kao aktivni članovi svojih zajednica, ali je dostupan svim osobama s invaliditetom. Nastoji se suprotstaviti pasivnosti, nepravdi i netoleranciji</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Cilj Zaklade je omogućiti </a:t>
            </a:r>
            <a:r>
              <a:rPr lang="hr" sz="2400" kern="100" dirty="0" err="1">
                <a:effectLst/>
                <a:latin typeface="Calibri" panose="020F0502020204030204" pitchFamily="34" charset="0"/>
                <a:ea typeface="Calibri" panose="020F0502020204030204" pitchFamily="34" charset="0"/>
              </a:rPr>
              <a:t>osobama s invaliditetom </a:t>
            </a:r>
            <a:r>
              <a:rPr lang="hr" sz="2400" kern="100" dirty="0">
                <a:effectLst/>
                <a:latin typeface="Calibri" panose="020F0502020204030204" pitchFamily="34" charset="0"/>
                <a:ea typeface="Calibri" panose="020F0502020204030204" pitchFamily="34" charset="0"/>
              </a:rPr>
              <a:t>i njihovim obiteljima sudjelovanje u raznim sportskim natjecanjima, obrazovnim aktivnostima u školama, treninzima i procjenama stanja kako bi se povećala zapošljivost odraslih osoba s invaliditetom</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Specijalna olimpijada</a:t>
            </a:r>
          </a:p>
        </p:txBody>
      </p:sp>
    </p:spTree>
    <p:extLst>
      <p:ext uri="{BB962C8B-B14F-4D97-AF65-F5344CB8AC3E}">
        <p14:creationId xmlns:p14="http://schemas.microsoft.com/office/powerpoint/2010/main" val="1176739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8754" y="1200350"/>
            <a:ext cx="5215246" cy="2959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Specijalna Olimpijada</a:t>
            </a:r>
          </a:p>
        </p:txBody>
      </p:sp>
      <p:pic>
        <p:nvPicPr>
          <p:cNvPr id="15" name="Kép 14" descr="A képen sport, személy, atlétika, kültéri látható&#10;&#10;Automatikusan generált leírás">
            <a:extLst>
              <a:ext uri="{FF2B5EF4-FFF2-40B4-BE49-F238E27FC236}">
                <a16:creationId xmlns:a16="http://schemas.microsoft.com/office/drawing/2014/main" id="{E56CBADC-117C-1C17-097F-3A83D17B8185}"/>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59020" y="1323332"/>
            <a:ext cx="5760720" cy="3843655"/>
          </a:xfrm>
          <a:prstGeom prst="rect">
            <a:avLst/>
          </a:prstGeom>
          <a:noFill/>
          <a:ln>
            <a:noFill/>
          </a:ln>
        </p:spPr>
      </p:pic>
      <p:sp>
        <p:nvSpPr>
          <p:cNvPr id="17" name="Szövegdoboz 16">
            <a:extLst>
              <a:ext uri="{FF2B5EF4-FFF2-40B4-BE49-F238E27FC236}">
                <a16:creationId xmlns:a16="http://schemas.microsoft.com/office/drawing/2014/main" id="{670A2D09-35A1-AB0A-ACEE-4389FC412AFD}"/>
              </a:ext>
            </a:extLst>
          </p:cNvPr>
          <p:cNvSpPr txBox="1"/>
          <p:nvPr/>
        </p:nvSpPr>
        <p:spPr>
          <a:xfrm>
            <a:off x="2222980" y="4689331"/>
            <a:ext cx="3873020" cy="369332"/>
          </a:xfrm>
          <a:prstGeom prst="rect">
            <a:avLst/>
          </a:prstGeom>
          <a:noFill/>
        </p:spPr>
        <p:txBody>
          <a:bodyPr wrap="square">
            <a:spAutoFit/>
          </a:bodyPr>
          <a:lstStyle/>
          <a:p>
            <a:pPr algn="r"/>
            <a:r>
              <a:rPr lang="hr" sz="1800" kern="100" dirty="0">
                <a:effectLst/>
                <a:latin typeface="Calibri" panose="020F0502020204030204" pitchFamily="34" charset="0"/>
                <a:ea typeface="Calibri" panose="020F0502020204030204" pitchFamily="34" charset="0"/>
              </a:rPr>
              <a:t>Izvor: https://specialolympics.ro</a:t>
            </a:r>
            <a:endParaRPr lang="hu-HU" dirty="0"/>
          </a:p>
        </p:txBody>
      </p:sp>
    </p:spTree>
    <p:extLst>
      <p:ext uri="{BB962C8B-B14F-4D97-AF65-F5344CB8AC3E}">
        <p14:creationId xmlns:p14="http://schemas.microsoft.com/office/powerpoint/2010/main" val="1679884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60492" y="2250409"/>
            <a:ext cx="11778079" cy="2772350"/>
          </a:xfrm>
        </p:spPr>
        <p:txBody>
          <a:bodyPr>
            <a:noAutofit/>
          </a:bodyPr>
          <a:lstStyle/>
          <a:p>
            <a:pPr algn="l">
              <a:lnSpc>
                <a:spcPts val="2200"/>
              </a:lnSpc>
            </a:pPr>
            <a:r>
              <a:rPr lang="hr" sz="2600" kern="100" dirty="0">
                <a:effectLst/>
                <a:latin typeface="Calibri" panose="020F0502020204030204" pitchFamily="34" charset="0"/>
                <a:ea typeface="Calibri" panose="020F0502020204030204" pitchFamily="34" charset="0"/>
              </a:rPr>
              <a:t>Projekt je zajednička inicijativa CED Romanian Experience Centre, Accessible Romania by Sano Touring i Accessible Romania. Softver informacijskog servisa, u osnovi namijenjen prijenosu ustanova i događanja bez prepreka, pruža pomoć svim osobama s invaliditetom, što pridonosi senzibilizaciji društva, obrazovanju i informiranju pogođenih osoba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Kreatori softvera razvili su aplikaciju za osobe koje žive sa širokim spektrom invaliditeta, koji na temelju raznih informacija mogu birati lokacije, objekte i događanja koja žele posjetiti, te se informirati o pristupačnosti pojedinog programa</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70305" y="1243892"/>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AUDARA (Audit Accessibility Romania)</a:t>
            </a:r>
          </a:p>
        </p:txBody>
      </p:sp>
    </p:spTree>
    <p:extLst>
      <p:ext uri="{BB962C8B-B14F-4D97-AF65-F5344CB8AC3E}">
        <p14:creationId xmlns:p14="http://schemas.microsoft.com/office/powerpoint/2010/main" val="29052535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7807-82E6-05BC-ADCC-BBAFCC8F91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F0720D8-1738-480B-27B7-76421D07D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F843C12-77AD-EED9-6BAD-0C1A55421263}"/>
              </a:ext>
            </a:extLst>
          </p:cNvPr>
          <p:cNvSpPr>
            <a:spLocks noGrp="1"/>
          </p:cNvSpPr>
          <p:nvPr>
            <p:ph type="ctrTitle"/>
          </p:nvPr>
        </p:nvSpPr>
        <p:spPr>
          <a:xfrm>
            <a:off x="118753" y="2169883"/>
            <a:ext cx="6910550" cy="3069528"/>
          </a:xfrm>
        </p:spPr>
        <p:txBody>
          <a:bodyPr>
            <a:noAutofit/>
          </a:bodyPr>
          <a:lstStyle/>
          <a:p>
            <a:pPr algn="l"/>
            <a:r>
              <a:rPr lang="hr" sz="2400" kern="100" dirty="0">
                <a:effectLst/>
                <a:latin typeface="Calibri" panose="020F0502020204030204" pitchFamily="34" charset="0"/>
                <a:ea typeface="Calibri" panose="020F0502020204030204" pitchFamily="34" charset="0"/>
              </a:rPr>
              <a:t>AUDARA omogućuje izradu izvješća o pristupačnosti za ustanove s kulturnom djelatnošću. Kao rezultat toga, kulturne će institucije biti inkluzivnije za relevantnu ciljanu skupinu stanovništva</a:t>
            </a:r>
            <a:br>
              <a:rPr lang="en-GB" sz="2400" kern="100" dirty="0">
                <a:effectLst/>
                <a:latin typeface="Calibri" panose="020F0502020204030204" pitchFamily="34" charset="0"/>
                <a:ea typeface="Calibri" panose="020F0502020204030204" pitchFamily="34" charset="0"/>
              </a:rPr>
            </a:br>
            <a:r>
              <a:rPr lang="hr" sz="2400" kern="100" dirty="0">
                <a:latin typeface="Calibri" panose="020F0502020204030204" pitchFamily="34" charset="0"/>
              </a:rPr>
              <a:t>AUDARA razvija oko 300 parametara na temelju kriterija pristupačnosti koje pruža rumunjski pravni okvir, analize dobrih praksi iz cijelog svijeta te teorijskog i praktičnog iskustva pristupačnosti i stručnjaci za pristupačni turizam</a:t>
            </a:r>
            <a:endParaRPr lang="en-GB" sz="2400" dirty="0">
              <a:latin typeface="+mn-lt"/>
            </a:endParaRPr>
          </a:p>
        </p:txBody>
      </p:sp>
      <p:pic>
        <p:nvPicPr>
          <p:cNvPr id="5" name="Kép 4">
            <a:extLst>
              <a:ext uri="{FF2B5EF4-FFF2-40B4-BE49-F238E27FC236}">
                <a16:creationId xmlns:a16="http://schemas.microsoft.com/office/drawing/2014/main" id="{46EDE539-39F0-8899-0BF7-5690A55D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0D6C22-BC41-2F8E-77B7-AC55AE28C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538FE25-50F9-15F8-1EEB-D2212BB44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75BFCCC-BFEE-8E0B-1C52-0F5380A57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3DC995-20C4-CC91-35DE-4A1E41E7CD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0301-32AD-62A9-8C51-2471A2528E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AF9C3D7-9F0E-D071-D385-FBB36B2637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292E91-DAF3-3316-9833-43415EA3DB0D}"/>
              </a:ext>
            </a:extLst>
          </p:cNvPr>
          <p:cNvSpPr txBox="1">
            <a:spLocks/>
          </p:cNvSpPr>
          <p:nvPr/>
        </p:nvSpPr>
        <p:spPr>
          <a:xfrm>
            <a:off x="116774" y="1167535"/>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Rumunjska: AUDARA (Audit Accessibility Romania)</a:t>
            </a:r>
          </a:p>
        </p:txBody>
      </p:sp>
      <p:pic>
        <p:nvPicPr>
          <p:cNvPr id="14" name="Kép 13">
            <a:extLst>
              <a:ext uri="{FF2B5EF4-FFF2-40B4-BE49-F238E27FC236}">
                <a16:creationId xmlns:a16="http://schemas.microsoft.com/office/drawing/2014/main" id="{8A488FE6-A9D9-C1BB-0204-DEF359DD36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29303" y="2655697"/>
            <a:ext cx="4938399" cy="1835093"/>
          </a:xfrm>
          <a:prstGeom prst="rect">
            <a:avLst/>
          </a:prstGeom>
        </p:spPr>
      </p:pic>
      <p:sp>
        <p:nvSpPr>
          <p:cNvPr id="16" name="Szövegdoboz 15">
            <a:extLst>
              <a:ext uri="{FF2B5EF4-FFF2-40B4-BE49-F238E27FC236}">
                <a16:creationId xmlns:a16="http://schemas.microsoft.com/office/drawing/2014/main" id="{E363FFE4-1D49-8536-370F-8634D3C4EF76}"/>
              </a:ext>
            </a:extLst>
          </p:cNvPr>
          <p:cNvSpPr txBox="1"/>
          <p:nvPr/>
        </p:nvSpPr>
        <p:spPr>
          <a:xfrm>
            <a:off x="7919400" y="4689450"/>
            <a:ext cx="2220507" cy="338554"/>
          </a:xfrm>
          <a:prstGeom prst="rect">
            <a:avLst/>
          </a:prstGeom>
          <a:noFill/>
        </p:spPr>
        <p:txBody>
          <a:bodyPr wrap="square">
            <a:spAutoFit/>
          </a:bodyPr>
          <a:lstStyle/>
          <a:p>
            <a:r>
              <a:rPr lang="hr" sz="1600" dirty="0"/>
              <a:t>https://audara.eu/</a:t>
            </a:r>
          </a:p>
        </p:txBody>
      </p:sp>
    </p:spTree>
    <p:extLst>
      <p:ext uri="{BB962C8B-B14F-4D97-AF65-F5344CB8AC3E}">
        <p14:creationId xmlns:p14="http://schemas.microsoft.com/office/powerpoint/2010/main" val="10118128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75159-006D-625E-9B2A-043F05860CC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B043D7-C0B5-3694-8958-12583FBFC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0683AB0C-5FE8-A924-164D-AB54495A5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C195CC1-D65C-C62A-753F-0862599CD4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66FC5E2-6101-705E-643C-CE3310E5BB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88A989-9C09-3538-FEE4-C560B700C3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27E3FF3-221D-DD6E-45F6-99E0983CBC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59D7781-919F-057E-23CD-10EF7FB528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77A183-8DAC-EEAA-A662-7B3A89416F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76A5455-7373-A338-E033-11FE58C1387E}"/>
              </a:ext>
            </a:extLst>
          </p:cNvPr>
          <p:cNvSpPr txBox="1">
            <a:spLocks/>
          </p:cNvSpPr>
          <p:nvPr/>
        </p:nvSpPr>
        <p:spPr>
          <a:xfrm>
            <a:off x="3242345" y="1166033"/>
            <a:ext cx="5805403" cy="15816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a:t>
            </a:r>
            <a:endParaRPr lang="en-GB" dirty="0">
              <a:latin typeface="+mn-lt"/>
            </a:endParaRPr>
          </a:p>
        </p:txBody>
      </p:sp>
      <p:pic>
        <p:nvPicPr>
          <p:cNvPr id="18" name="Kép 17">
            <a:extLst>
              <a:ext uri="{FF2B5EF4-FFF2-40B4-BE49-F238E27FC236}">
                <a16:creationId xmlns:a16="http://schemas.microsoft.com/office/drawing/2014/main" id="{0CA2AE7B-2BC9-C98F-A94C-83B14B56DE74}"/>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164148" y="2747658"/>
            <a:ext cx="3450254" cy="2204103"/>
          </a:xfrm>
          <a:prstGeom prst="rect">
            <a:avLst/>
          </a:prstGeom>
        </p:spPr>
      </p:pic>
      <p:pic>
        <p:nvPicPr>
          <p:cNvPr id="19" name="Kép 18">
            <a:extLst>
              <a:ext uri="{FF2B5EF4-FFF2-40B4-BE49-F238E27FC236}">
                <a16:creationId xmlns:a16="http://schemas.microsoft.com/office/drawing/2014/main" id="{3DEB792A-26B9-D1C1-B3AE-36D9957773FE}"/>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8962912" y="1014833"/>
            <a:ext cx="3140271" cy="3872108"/>
          </a:xfrm>
          <a:prstGeom prst="rect">
            <a:avLst/>
          </a:prstGeom>
        </p:spPr>
      </p:pic>
      <p:pic>
        <p:nvPicPr>
          <p:cNvPr id="20" name="Kép 19">
            <a:extLst>
              <a:ext uri="{FF2B5EF4-FFF2-40B4-BE49-F238E27FC236}">
                <a16:creationId xmlns:a16="http://schemas.microsoft.com/office/drawing/2014/main" id="{30B628AA-6385-9809-1CE8-F47DBEE11635}"/>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37684" y="836194"/>
            <a:ext cx="3136745" cy="4130725"/>
          </a:xfrm>
          <a:prstGeom prst="rect">
            <a:avLst/>
          </a:prstGeom>
        </p:spPr>
      </p:pic>
      <p:sp>
        <p:nvSpPr>
          <p:cNvPr id="24" name="Szövegdoboz 23">
            <a:extLst>
              <a:ext uri="{FF2B5EF4-FFF2-40B4-BE49-F238E27FC236}">
                <a16:creationId xmlns:a16="http://schemas.microsoft.com/office/drawing/2014/main" id="{21DCD03A-9984-9B9F-205E-7952D08E7CDA}"/>
              </a:ext>
            </a:extLst>
          </p:cNvPr>
          <p:cNvSpPr txBox="1"/>
          <p:nvPr/>
        </p:nvSpPr>
        <p:spPr>
          <a:xfrm>
            <a:off x="137684" y="4913288"/>
            <a:ext cx="11916631" cy="584775"/>
          </a:xfrm>
          <a:prstGeom prst="rect">
            <a:avLst/>
          </a:prstGeom>
          <a:noFill/>
        </p:spPr>
        <p:txBody>
          <a:bodyPr wrap="square">
            <a:spAutoFit/>
          </a:bodyPr>
          <a:lstStyle/>
          <a:p>
            <a:r>
              <a:rPr lang="hr" sz="1600" kern="100" dirty="0">
                <a:effectLst/>
                <a:latin typeface="Calibri" panose="020F0502020204030204" pitchFamily="34" charset="0"/>
                <a:ea typeface="Calibri" panose="020F0502020204030204" pitchFamily="34" charset="0"/>
              </a:rPr>
              <a:t>Za više informacija o aktivnostima Access4you pogledajte Prezentaciju 7 ovog tečaja pod nazivom “Organizacije koje podupiru putovanja za osobe s invaliditetom”</a:t>
            </a:r>
            <a:endParaRPr lang="en-GB" sz="1600" dirty="0"/>
          </a:p>
        </p:txBody>
      </p:sp>
    </p:spTree>
    <p:extLst>
      <p:ext uri="{BB962C8B-B14F-4D97-AF65-F5344CB8AC3E}">
        <p14:creationId xmlns:p14="http://schemas.microsoft.com/office/powerpoint/2010/main" val="678032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BC1EB-3752-EA27-3D4B-3B83B4B5E3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02837E0-47ED-4E45-9A45-7872048F89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9659FA-531B-425F-4A0C-715898A412E3}"/>
              </a:ext>
            </a:extLst>
          </p:cNvPr>
          <p:cNvSpPr>
            <a:spLocks noGrp="1"/>
          </p:cNvSpPr>
          <p:nvPr>
            <p:ph type="ctrTitle"/>
          </p:nvPr>
        </p:nvSpPr>
        <p:spPr>
          <a:xfrm>
            <a:off x="0" y="2224818"/>
            <a:ext cx="12192000" cy="3032543"/>
          </a:xfrm>
        </p:spPr>
        <p:txBody>
          <a:bodyPr>
            <a:noAutofit/>
          </a:bodyPr>
          <a:lstStyle/>
          <a:p>
            <a:pPr algn="l"/>
            <a:r>
              <a:rPr lang="hr" sz="2600" dirty="0">
                <a:effectLst/>
                <a:latin typeface="+mn-lt"/>
                <a:ea typeface="Calibri" panose="020F0502020204030204" pitchFamily="34" charset="0"/>
              </a:rPr>
              <a:t>PeopleFirst, uz potporu Jačanja civilnih zajednica, razvila je 2019. godine zanimljivu vođenu turu bez prepreka, a 2021. godine uvela ju je kao stalnu gradsku tematsku turu u suradnji s uredom Pécs TourInform. Cilj mu je senzibilizirati i uključiti društvo </a:t>
            </a:r>
            <a:br>
              <a:rPr lang="en-GB" sz="2600" dirty="0">
                <a:effectLst/>
                <a:latin typeface="+mn-lt"/>
                <a:ea typeface="Calibri" panose="020F0502020204030204" pitchFamily="34" charset="0"/>
              </a:rPr>
            </a:br>
            <a:r>
              <a:rPr lang="hr" sz="2600" dirty="0">
                <a:effectLst/>
                <a:latin typeface="+mn-lt"/>
                <a:ea typeface="Calibri" panose="020F0502020204030204" pitchFamily="34" charset="0"/>
              </a:rPr>
              <a:t>Obilazak s vodičem daje drugačiju perspektivu sudionicima, pokazujući kako </a:t>
            </a:r>
            <a:r>
              <a:rPr lang="hr" sz="2600" dirty="0" err="1">
                <a:effectLst/>
                <a:latin typeface="+mn-lt"/>
                <a:ea typeface="Calibri" panose="020F0502020204030204" pitchFamily="34" charset="0"/>
              </a:rPr>
              <a:t>osobe s invaliditetom </a:t>
            </a:r>
            <a:r>
              <a:rPr lang="hr" sz="2600" dirty="0">
                <a:effectLst/>
                <a:latin typeface="+mn-lt"/>
                <a:ea typeface="Calibri" panose="020F0502020204030204" pitchFamily="34" charset="0"/>
              </a:rPr>
              <a:t>mogu doći do određene znamenitosti u Pečuhu. Sudionici mogu isprobati obilazak u invalidskim kolicima, dobiti naočale koje modeliraju oštećenje vida, upoznati se s oštećenjem sluha pomoću čepića za uši, koristiti bijele štapove za opipanje rubnjaka i vodilica te prošetati sa psom vodičem</a:t>
            </a:r>
            <a:endParaRPr lang="en-GB" sz="2600" dirty="0">
              <a:latin typeface="+mn-lt"/>
            </a:endParaRPr>
          </a:p>
        </p:txBody>
      </p:sp>
      <p:pic>
        <p:nvPicPr>
          <p:cNvPr id="5" name="Kép 4">
            <a:extLst>
              <a:ext uri="{FF2B5EF4-FFF2-40B4-BE49-F238E27FC236}">
                <a16:creationId xmlns:a16="http://schemas.microsoft.com/office/drawing/2014/main" id="{7E75766C-0B70-94CC-B31E-22C99DAA88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69767C5-64BA-60C5-F70E-3749D0613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6C0D596-2DDA-2EAE-1DAA-3095005A9F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6F1ADE1-3152-A9DE-FF76-42405964E6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02D98C5-C3D0-F393-77B6-0A166B0162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EFFA22B-AFE5-FF1E-EBB6-68FBE615C8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2D5C7FD-3C29-9577-BFB6-5CD99A572F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8BCFC59-9BC1-82FD-4709-5A6DEE861EE1}"/>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Hidden City Tor-Tour</a:t>
            </a:r>
          </a:p>
        </p:txBody>
      </p:sp>
    </p:spTree>
    <p:extLst>
      <p:ext uri="{BB962C8B-B14F-4D97-AF65-F5344CB8AC3E}">
        <p14:creationId xmlns:p14="http://schemas.microsoft.com/office/powerpoint/2010/main" val="12924592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DD9F-B42E-9429-8053-592866BDB9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5548ABD-F7DB-89F5-24FB-F76665801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59D2A8E-E387-B960-B63E-13A3FFD6A3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EC79B47-3E7B-9373-66FC-D0882B83C9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5A79379-5388-4F0F-2AAD-D433930897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48D0013-6312-1E7A-59A7-AC5E0D9881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AB4A1C7-095A-2C1E-395F-CE4BFB90CB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291A88-D189-B82A-69A3-F7CF6D041C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754730-D9DD-4EB7-68D0-DCE8ACD0A5A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592ABFC-A119-68BD-3F1F-CE6D7591B655}"/>
              </a:ext>
            </a:extLst>
          </p:cNvPr>
          <p:cNvSpPr txBox="1">
            <a:spLocks/>
          </p:cNvSpPr>
          <p:nvPr/>
        </p:nvSpPr>
        <p:spPr>
          <a:xfrm>
            <a:off x="151817" y="1142549"/>
            <a:ext cx="6388693" cy="138908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Dobre prakse u pristupačnom turizmu u zemljama projekta – Mađarska: Hidden City Tor-Tour</a:t>
            </a:r>
          </a:p>
        </p:txBody>
      </p:sp>
      <p:sp>
        <p:nvSpPr>
          <p:cNvPr id="18" name="Szövegdoboz 17">
            <a:extLst>
              <a:ext uri="{FF2B5EF4-FFF2-40B4-BE49-F238E27FC236}">
                <a16:creationId xmlns:a16="http://schemas.microsoft.com/office/drawing/2014/main" id="{B3CE5640-9109-B869-307D-7CE9B1122D87}"/>
              </a:ext>
            </a:extLst>
          </p:cNvPr>
          <p:cNvSpPr txBox="1"/>
          <p:nvPr/>
        </p:nvSpPr>
        <p:spPr>
          <a:xfrm>
            <a:off x="6540510" y="4947656"/>
            <a:ext cx="5574800" cy="338554"/>
          </a:xfrm>
          <a:prstGeom prst="rect">
            <a:avLst/>
          </a:prstGeom>
          <a:noFill/>
        </p:spPr>
        <p:txBody>
          <a:bodyPr wrap="square">
            <a:spAutoFit/>
          </a:bodyPr>
          <a:lstStyle/>
          <a:p>
            <a:r>
              <a:rPr lang="hr" sz="1600" dirty="0"/>
              <a:t>Izvor: https://peoplefirst.hu/en/projects/hidden-city-tor-tour/</a:t>
            </a:r>
          </a:p>
        </p:txBody>
      </p:sp>
      <p:pic>
        <p:nvPicPr>
          <p:cNvPr id="20" name="Kép 19" descr="A képen szöveg, tervezés látható&#10;&#10;Automatikusan generált leírás">
            <a:extLst>
              <a:ext uri="{FF2B5EF4-FFF2-40B4-BE49-F238E27FC236}">
                <a16:creationId xmlns:a16="http://schemas.microsoft.com/office/drawing/2014/main" id="{D4A877CA-E428-E0C0-CE76-422C01AC962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40510" y="977163"/>
            <a:ext cx="5574799" cy="3957750"/>
          </a:xfrm>
          <a:prstGeom prst="rect">
            <a:avLst/>
          </a:prstGeom>
        </p:spPr>
      </p:pic>
      <p:pic>
        <p:nvPicPr>
          <p:cNvPr id="22" name="Kép 21" descr="A képen szöveg, ruházat, lábbelik, személy látható&#10;&#10;Automatikusan generált leírás">
            <a:extLst>
              <a:ext uri="{FF2B5EF4-FFF2-40B4-BE49-F238E27FC236}">
                <a16:creationId xmlns:a16="http://schemas.microsoft.com/office/drawing/2014/main" id="{83C3670E-C743-3EB4-6958-5E89D006353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7407" y="2421852"/>
            <a:ext cx="3959110" cy="2810714"/>
          </a:xfrm>
          <a:prstGeom prst="rect">
            <a:avLst/>
          </a:prstGeom>
        </p:spPr>
      </p:pic>
    </p:spTree>
    <p:extLst>
      <p:ext uri="{BB962C8B-B14F-4D97-AF65-F5344CB8AC3E}">
        <p14:creationId xmlns:p14="http://schemas.microsoft.com/office/powerpoint/2010/main" val="203240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FA55C-4C3D-1555-F5E1-F539F7C24F6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A8E3462-B85E-165E-C56E-50EEF87F5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C28FD3-EF46-AE20-4E5E-0E3DB3202E40}"/>
              </a:ext>
            </a:extLst>
          </p:cNvPr>
          <p:cNvSpPr>
            <a:spLocks noGrp="1"/>
          </p:cNvSpPr>
          <p:nvPr>
            <p:ph type="ctrTitle"/>
          </p:nvPr>
        </p:nvSpPr>
        <p:spPr>
          <a:xfrm>
            <a:off x="301634" y="2275590"/>
            <a:ext cx="11588731" cy="2873089"/>
          </a:xfrm>
        </p:spPr>
        <p:txBody>
          <a:bodyPr>
            <a:noAutofit/>
          </a:bodyPr>
          <a:lstStyle/>
          <a:p>
            <a:pPr algn="l">
              <a:lnSpc>
                <a:spcPts val="27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Iz svih ovih razloga, za ISO je bilo važno razviti prvu međunarodnu normu koja definira zahtjeve i smjernice za omogućavanje jednakog pristupa turizmu za ljude svih dobi i sposobnosti – ISO 21902 (ISO, 2021)</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Ova nova norma usmjerena je na „nacionalne turističke administracije i turističke zajednice, općine i javna tijela odgovorna za infrastrukturnu politiku, razvoj i pravni/regulatorni okvir” (ISO, 2021) </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Od velike važnosti jer omogućuje standardizaciju te osigurava kvalitetu i pouzdanost usluga koje se pružaju </a:t>
            </a:r>
            <a:r>
              <a:rPr lang="hr" sz="2600" kern="100" dirty="0">
                <a:latin typeface="Calibri" panose="020F0502020204030204" pitchFamily="34" charset="0"/>
                <a:cs typeface="Calibri" panose="020F0502020204030204" pitchFamily="34" charset="0"/>
              </a:rPr>
              <a:t>osobama s invaliditetom</a:t>
            </a:r>
            <a:endParaRPr lang="en-GB" sz="2600" dirty="0">
              <a:latin typeface="+mn-lt"/>
            </a:endParaRPr>
          </a:p>
        </p:txBody>
      </p:sp>
      <p:pic>
        <p:nvPicPr>
          <p:cNvPr id="5" name="Kép 4">
            <a:extLst>
              <a:ext uri="{FF2B5EF4-FFF2-40B4-BE49-F238E27FC236}">
                <a16:creationId xmlns:a16="http://schemas.microsoft.com/office/drawing/2014/main" id="{396421F0-8B79-71A8-4D74-640E043FE9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C3391B2-770C-4F2D-FF70-D06E89156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CD2F1D-A827-4265-21B4-67DBDBB1F5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17478B-4B46-726E-F9EF-B43CC45E63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FCEC10A-9C42-61B7-5AD3-66D34D9F4C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1DC2DB-A097-31B4-A7AD-047AD8C4DA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E972D4-B7B0-91D3-48AA-CE52324F06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1DCF8EE-D88A-9B1C-D163-B6CD9487F758}"/>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na međunarodnoj razini – sustav certifikacije ISO 21902</a:t>
            </a:r>
            <a:endParaRPr lang="en-GB" dirty="0">
              <a:latin typeface="+mn-lt"/>
            </a:endParaRPr>
          </a:p>
        </p:txBody>
      </p:sp>
    </p:spTree>
    <p:extLst>
      <p:ext uri="{BB962C8B-B14F-4D97-AF65-F5344CB8AC3E}">
        <p14:creationId xmlns:p14="http://schemas.microsoft.com/office/powerpoint/2010/main" val="992498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BEFF-6990-DCB2-3880-925682A4E92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030A897-6630-11AE-4A71-A303B3E130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A062628-E23B-B2C9-1190-090061BEF820}"/>
              </a:ext>
            </a:extLst>
          </p:cNvPr>
          <p:cNvSpPr>
            <a:spLocks noGrp="1"/>
          </p:cNvSpPr>
          <p:nvPr>
            <p:ph type="ctrTitle"/>
          </p:nvPr>
        </p:nvSpPr>
        <p:spPr>
          <a:xfrm>
            <a:off x="118753" y="2273997"/>
            <a:ext cx="11958451" cy="2596572"/>
          </a:xfrm>
        </p:spPr>
        <p:txBody>
          <a:bodyPr>
            <a:noAutofit/>
          </a:bodyPr>
          <a:lstStyle/>
          <a:p>
            <a:pPr algn="l"/>
            <a:r>
              <a:rPr lang="hr" sz="2300" dirty="0">
                <a:latin typeface="+mn-lt"/>
              </a:rPr>
              <a:t>Članovi Udruge Ljudi prije svega – Pečuh u parovima (uvijek jedna osoba s invaliditetom i jedna radno sposobna osoba bez invaliditeta) obilaze restorane, kafiće, hotele, trgovine, turističke znamenitosti Pečuha, sportske i kulturne ustanove, odnosno javne ustanove, te osobno mapiraju prostore bez prepreka, a zatim uz suglasnost vlasnika na staklo ulaznih vrata zalijepe naljepnicu koju su sami osmislili i izradili </a:t>
            </a:r>
            <a:br>
              <a:rPr lang="en-GB" sz="2300" dirty="0">
                <a:latin typeface="+mn-lt"/>
              </a:rPr>
            </a:br>
            <a:r>
              <a:rPr lang="hr" sz="2300" dirty="0">
                <a:latin typeface="+mn-lt"/>
              </a:rPr>
              <a:t>Naljepnica 10×10 cm koja se lijepi iznutra nije previše šarena, ne ometa, ali privlači pozornost činjenicom da su prostorije bez barijera. Ako objekt ima pristupačan toalet, on će se pojaviti u donjem desnom kutu naljepnice</a:t>
            </a:r>
          </a:p>
        </p:txBody>
      </p:sp>
      <p:pic>
        <p:nvPicPr>
          <p:cNvPr id="5" name="Kép 4">
            <a:extLst>
              <a:ext uri="{FF2B5EF4-FFF2-40B4-BE49-F238E27FC236}">
                <a16:creationId xmlns:a16="http://schemas.microsoft.com/office/drawing/2014/main" id="{7B52BF5C-8D4F-686B-2ADC-7B470E2D3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2E2DCA3-489A-D740-A6FC-9410BC596A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D446D4-CBAE-B630-390A-8046A7ED3D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FF6212-F49F-F86B-2D77-2BE8424DED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B49D16B-860A-1D1B-0621-04EA5FB710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65E0308-48AA-F4A9-1439-1E2F0E3ABD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2D9B6F-F243-0712-5463-2B000E81E0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49E8E9B-B7A4-D42E-2892-5126867D724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„Projekt naljepnica” PeopleFirst u Pečuhu</a:t>
            </a:r>
          </a:p>
        </p:txBody>
      </p:sp>
      <p:pic>
        <p:nvPicPr>
          <p:cNvPr id="14" name="Kép 13">
            <a:extLst>
              <a:ext uri="{FF2B5EF4-FFF2-40B4-BE49-F238E27FC236}">
                <a16:creationId xmlns:a16="http://schemas.microsoft.com/office/drawing/2014/main" id="{21A8EDE5-AEBE-0A7F-560B-87F80D4D69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2520" y="4918532"/>
            <a:ext cx="914400" cy="914400"/>
          </a:xfrm>
          <a:prstGeom prst="rect">
            <a:avLst/>
          </a:prstGeom>
        </p:spPr>
      </p:pic>
      <p:pic>
        <p:nvPicPr>
          <p:cNvPr id="16" name="Kép 15">
            <a:extLst>
              <a:ext uri="{FF2B5EF4-FFF2-40B4-BE49-F238E27FC236}">
                <a16:creationId xmlns:a16="http://schemas.microsoft.com/office/drawing/2014/main" id="{629D8B7B-8EDB-FDA1-368C-FB7C0483F78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88733" y="4920924"/>
            <a:ext cx="914400" cy="914400"/>
          </a:xfrm>
          <a:prstGeom prst="rect">
            <a:avLst/>
          </a:prstGeom>
        </p:spPr>
      </p:pic>
    </p:spTree>
    <p:extLst>
      <p:ext uri="{BB962C8B-B14F-4D97-AF65-F5344CB8AC3E}">
        <p14:creationId xmlns:p14="http://schemas.microsoft.com/office/powerpoint/2010/main" val="11746913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17010-E440-393E-828C-9FBF7F01525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6D98623-EBD4-F1B0-4334-D7BE894374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4C2752B7-74CC-E4BB-2310-6C1F3F5F5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753303A-9E35-2FF1-AA72-605CA85421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5761E6-2773-8F85-B046-03B8324A49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57EA62-9685-ECCD-A25C-C09722E188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D347D01-0C17-5853-D24D-A9DF878E12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B50F148-8DE0-C12F-3642-43F62181BE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B185510-5690-EC98-68FF-25ACA005AC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C36530-B18B-0600-035F-2CFD47049E85}"/>
              </a:ext>
            </a:extLst>
          </p:cNvPr>
          <p:cNvSpPr txBox="1">
            <a:spLocks/>
          </p:cNvSpPr>
          <p:nvPr/>
        </p:nvSpPr>
        <p:spPr>
          <a:xfrm>
            <a:off x="3086875" y="1398781"/>
            <a:ext cx="5593278" cy="257219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„Projekt naljepnica” PeopleFirst u Pečuhu</a:t>
            </a:r>
          </a:p>
        </p:txBody>
      </p:sp>
      <p:pic>
        <p:nvPicPr>
          <p:cNvPr id="18" name="Kép 17" descr="A képen személy, ruházat, lábbelik, Emberi arc látható&#10;&#10;Automatikusan generált leírás">
            <a:extLst>
              <a:ext uri="{FF2B5EF4-FFF2-40B4-BE49-F238E27FC236}">
                <a16:creationId xmlns:a16="http://schemas.microsoft.com/office/drawing/2014/main" id="{BD825602-7F72-E0A8-76D7-4209DFC7A24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52114" y="947474"/>
            <a:ext cx="3197741" cy="4282690"/>
          </a:xfrm>
          <a:prstGeom prst="rect">
            <a:avLst/>
          </a:prstGeom>
        </p:spPr>
      </p:pic>
      <p:pic>
        <p:nvPicPr>
          <p:cNvPr id="20" name="Kép 19" descr="A képen bútorok, asztal, ruházat, dohányzóasztal látható&#10;&#10;Automatikusan generált leírás">
            <a:extLst>
              <a:ext uri="{FF2B5EF4-FFF2-40B4-BE49-F238E27FC236}">
                <a16:creationId xmlns:a16="http://schemas.microsoft.com/office/drawing/2014/main" id="{BC516976-333E-A5E1-186D-AB7426662C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261" y="1082510"/>
            <a:ext cx="2956472" cy="3941962"/>
          </a:xfrm>
          <a:prstGeom prst="rect">
            <a:avLst/>
          </a:prstGeom>
        </p:spPr>
      </p:pic>
      <p:sp>
        <p:nvSpPr>
          <p:cNvPr id="22" name="Szövegdoboz 21">
            <a:extLst>
              <a:ext uri="{FF2B5EF4-FFF2-40B4-BE49-F238E27FC236}">
                <a16:creationId xmlns:a16="http://schemas.microsoft.com/office/drawing/2014/main" id="{2F88D231-D38C-42A8-FEC9-043E1E71E972}"/>
              </a:ext>
            </a:extLst>
          </p:cNvPr>
          <p:cNvSpPr txBox="1"/>
          <p:nvPr/>
        </p:nvSpPr>
        <p:spPr>
          <a:xfrm>
            <a:off x="3086875" y="4385941"/>
            <a:ext cx="5665239" cy="584775"/>
          </a:xfrm>
          <a:prstGeom prst="rect">
            <a:avLst/>
          </a:prstGeom>
          <a:noFill/>
        </p:spPr>
        <p:txBody>
          <a:bodyPr wrap="square">
            <a:spAutoFit/>
          </a:bodyPr>
          <a:lstStyle/>
          <a:p>
            <a:r>
              <a:rPr lang="hr" sz="1600" dirty="0"/>
              <a:t>Izvor: https://peoplefirst.hu/directory/akadalymentes-pecs/cafe-frei/</a:t>
            </a:r>
          </a:p>
        </p:txBody>
      </p:sp>
    </p:spTree>
    <p:extLst>
      <p:ext uri="{BB962C8B-B14F-4D97-AF65-F5344CB8AC3E}">
        <p14:creationId xmlns:p14="http://schemas.microsoft.com/office/powerpoint/2010/main" val="2548449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E672-A2D3-1C98-66BA-577360DA3E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801197C-29E3-A66C-D824-5DD40B8AE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196C79E-845C-2A54-1B1D-27A8A44DA243}"/>
              </a:ext>
            </a:extLst>
          </p:cNvPr>
          <p:cNvSpPr>
            <a:spLocks noGrp="1"/>
          </p:cNvSpPr>
          <p:nvPr>
            <p:ph type="ctrTitle"/>
          </p:nvPr>
        </p:nvSpPr>
        <p:spPr>
          <a:xfrm>
            <a:off x="118753" y="2242022"/>
            <a:ext cx="11958451" cy="3033291"/>
          </a:xfrm>
        </p:spPr>
        <p:txBody>
          <a:bodyPr>
            <a:noAutofit/>
          </a:bodyPr>
          <a:lstStyle/>
          <a:p>
            <a:pPr algn="l"/>
            <a:r>
              <a:rPr lang="hr" sz="2400" kern="0" dirty="0">
                <a:effectLst/>
                <a:latin typeface="+mn-lt"/>
                <a:ea typeface="Calibri" panose="020F0502020204030204" pitchFamily="34" charset="0"/>
              </a:rPr>
              <a:t>Od 2017. godine Orfű je </a:t>
            </a:r>
            <a:r>
              <a:rPr lang="hr" sz="2400" kern="0" dirty="0">
                <a:latin typeface="+mn-lt"/>
                <a:ea typeface="Calibri" panose="020F0502020204030204" pitchFamily="34" charset="0"/>
              </a:rPr>
              <a:t>domaćin </a:t>
            </a:r>
            <a:r>
              <a:rPr lang="hr" sz="2400" kern="0" dirty="0">
                <a:effectLst/>
                <a:latin typeface="+mn-lt"/>
                <a:ea typeface="Calibri" panose="020F0502020204030204" pitchFamily="34" charset="0"/>
              </a:rPr>
              <a:t>Dana pristupačnog turizma: glavni cilj događaja u stilu festivala je pružiti osobama s invaliditetom iskustva koja inače ne bi mogli doživjeti, ili bi to bilo teško, ali koja su popularne i očite usluge za osobe bez invaliditeta. Zabava za sve, osobe s i bez invaliditeta, koja im omogućuje da se dobro zabave dok otkrivaju da su vršnjaci s invaliditetom jednako ljudi kao i oni bez invaliditeta. Važan cilj je uključivost, senzibilizirati društvo i osvijestiti radno sposobno društvo o sposobnostima i mogućnostima osoba s invaliditetom te kako im pomoći. Dugotrajni učinak događaja je povećanje broja pristupačnog smještaja u Orfűu, a pružatelji turističkih usluga i zaposlenici lokalne uprave suosjećajniji su i profesionalniji u pogledu pristupačnog turizma nego što su bili</a:t>
            </a:r>
            <a:endParaRPr lang="en-GB" sz="2400" dirty="0">
              <a:latin typeface="+mn-lt"/>
            </a:endParaRPr>
          </a:p>
        </p:txBody>
      </p:sp>
      <p:pic>
        <p:nvPicPr>
          <p:cNvPr id="5" name="Kép 4">
            <a:extLst>
              <a:ext uri="{FF2B5EF4-FFF2-40B4-BE49-F238E27FC236}">
                <a16:creationId xmlns:a16="http://schemas.microsoft.com/office/drawing/2014/main" id="{E6D9947F-84AC-78E9-8E76-0ADA51E7B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72CC288-139E-0904-9456-A38D77FCC3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E1EE0F2-3077-B3D1-C22A-E527C8F4E0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9F65715-DC91-2A6D-204B-C157F58BB1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C92E9E1-ACFA-63AC-4415-F2F8DB7D01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B240A8B-8CFC-2F7D-A948-28B21B1C60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92C6CB1-3F91-7681-52F9-C6A6479A32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9427821-A4FB-B1B5-932E-72BE72799E20}"/>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Dan pristupačnog turizma u Orfűu</a:t>
            </a:r>
          </a:p>
        </p:txBody>
      </p:sp>
    </p:spTree>
    <p:extLst>
      <p:ext uri="{BB962C8B-B14F-4D97-AF65-F5344CB8AC3E}">
        <p14:creationId xmlns:p14="http://schemas.microsoft.com/office/powerpoint/2010/main" val="313991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726F-51ED-8936-A870-CC019B16C7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EF48167-4FFF-28EB-CAA3-072EF0F286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A1F5E43-CDC8-09FE-24C7-D8D3FA2BBC83}"/>
              </a:ext>
            </a:extLst>
          </p:cNvPr>
          <p:cNvSpPr>
            <a:spLocks noGrp="1"/>
          </p:cNvSpPr>
          <p:nvPr>
            <p:ph type="ctrTitle"/>
          </p:nvPr>
        </p:nvSpPr>
        <p:spPr>
          <a:xfrm>
            <a:off x="118753" y="2288880"/>
            <a:ext cx="9048997" cy="2903919"/>
          </a:xfrm>
        </p:spPr>
        <p:txBody>
          <a:bodyPr>
            <a:noAutofit/>
          </a:bodyPr>
          <a:lstStyle/>
          <a:p>
            <a:pPr algn="l"/>
            <a:r>
              <a:rPr lang="hr" sz="2400" dirty="0">
                <a:effectLst/>
                <a:latin typeface="+mn-lt"/>
                <a:ea typeface="Calibri" panose="020F0502020204030204" pitchFamily="34" charset="0"/>
              </a:rPr>
              <a:t>Događaj omogućuje </a:t>
            </a:r>
            <a:r>
              <a:rPr lang="hr" sz="2400" dirty="0">
                <a:latin typeface="+mn-lt"/>
                <a:ea typeface="Calibri" panose="020F0502020204030204" pitchFamily="34" charset="0"/>
              </a:rPr>
              <a:t>dionicima </a:t>
            </a:r>
            <a:r>
              <a:rPr lang="hr" sz="2400" dirty="0">
                <a:effectLst/>
                <a:latin typeface="+mn-lt"/>
                <a:ea typeface="Calibri" panose="020F0502020204030204" pitchFamily="34" charset="0"/>
              </a:rPr>
              <a:t>da dožive turizam na način koji im inače nije dostupan, uz pomoć gotovo 100 volontera. Osobe u invalidskim kolicima mogu podići u zmaj ili jedrilicu, osobe s teškim invaliditetom mogu se upregnuti u vožnju motociklom, a osobe koje su potpuno slijepe ili imaju teški oblik invaliditeta zbog oštećenja mozga mogu se okušati u vožnji automobila. Nudeći niz iskustava, organizatori se nadaju pokazati da se uz pravu volju i dobre namjere fizičke prepreke mogu prevladati i niz iskustava učiniti dostupnim osobama s invaliditetom</a:t>
            </a:r>
            <a:endParaRPr lang="en-GB" sz="2400" dirty="0">
              <a:latin typeface="+mn-lt"/>
            </a:endParaRPr>
          </a:p>
        </p:txBody>
      </p:sp>
      <p:pic>
        <p:nvPicPr>
          <p:cNvPr id="5" name="Kép 4">
            <a:extLst>
              <a:ext uri="{FF2B5EF4-FFF2-40B4-BE49-F238E27FC236}">
                <a16:creationId xmlns:a16="http://schemas.microsoft.com/office/drawing/2014/main" id="{0A75FDDC-D8A5-A2F7-FC7B-A366D7378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C010072-8F24-1CAE-1D95-E44D5BED5D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7215C4-8805-EEB7-5B63-57ECF57996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DA152A7-6CBA-8A0A-0644-F294F2AF3C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EBE76E8-2E3C-D29A-52E2-E3D9CA8A6E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BEC5948-6B6C-7A26-8A83-E8E450D363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568945D-2C10-E246-44A3-932DEC370B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2DBBEB9-7138-EB9A-5050-C6C7D1F9DAAB}"/>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Dan pristupačnog turizma u Orfűu</a:t>
            </a:r>
          </a:p>
        </p:txBody>
      </p:sp>
      <p:pic>
        <p:nvPicPr>
          <p:cNvPr id="14" name="Kép 13" descr="A képen szöveg, clipart, hangulatjel, rajzfilm látható&#10;&#10;Automatikusan generált leírás">
            <a:extLst>
              <a:ext uri="{FF2B5EF4-FFF2-40B4-BE49-F238E27FC236}">
                <a16:creationId xmlns:a16="http://schemas.microsoft.com/office/drawing/2014/main" id="{9EB27AA7-7C44-7694-44E3-1E0A8C8F25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37123" y="2156675"/>
            <a:ext cx="3036124" cy="3036124"/>
          </a:xfrm>
          <a:prstGeom prst="rect">
            <a:avLst/>
          </a:prstGeom>
        </p:spPr>
      </p:pic>
    </p:spTree>
    <p:extLst>
      <p:ext uri="{BB962C8B-B14F-4D97-AF65-F5344CB8AC3E}">
        <p14:creationId xmlns:p14="http://schemas.microsoft.com/office/powerpoint/2010/main" val="31596029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DB04C-0E68-A869-F970-1D127A2DE7A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C580A96-B560-4533-76FE-776F42D0BE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EB12FE4-A8F0-D6D0-8FF1-72797805F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0587444-80DB-C260-E5F9-7696DC42B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6B4442-A10C-BFA7-1F80-B6377887E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CE91562-6980-AAEB-8915-823ED602AD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3878" y="5277026"/>
            <a:ext cx="1527831" cy="617222"/>
          </a:xfrm>
          <a:prstGeom prst="rect">
            <a:avLst/>
          </a:prstGeom>
        </p:spPr>
      </p:pic>
      <p:pic>
        <p:nvPicPr>
          <p:cNvPr id="9" name="Kép 8">
            <a:extLst>
              <a:ext uri="{FF2B5EF4-FFF2-40B4-BE49-F238E27FC236}">
                <a16:creationId xmlns:a16="http://schemas.microsoft.com/office/drawing/2014/main" id="{7E847973-D720-E87C-1EA0-546D0B8A04B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1B1364-A9DD-9B60-DCD4-6E61C73068C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DD43F-20E6-859F-7200-F39BECCFDE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BB5FD6B-206E-C4FC-3C28-9235059AD4A1}"/>
              </a:ext>
            </a:extLst>
          </p:cNvPr>
          <p:cNvSpPr txBox="1">
            <a:spLocks/>
          </p:cNvSpPr>
          <p:nvPr/>
        </p:nvSpPr>
        <p:spPr>
          <a:xfrm>
            <a:off x="114796" y="1168647"/>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Dan pristupačnog turizma u Orfűu</a:t>
            </a:r>
            <a:endParaRPr lang="en-GB" dirty="0">
              <a:latin typeface="+mn-lt"/>
            </a:endParaRPr>
          </a:p>
        </p:txBody>
      </p:sp>
      <p:pic>
        <p:nvPicPr>
          <p:cNvPr id="16" name="Kép 15" descr="A képen ruházat, kültéri, személy, kerekesszék látható&#10;&#10;Automatikusan generált leírás">
            <a:extLst>
              <a:ext uri="{FF2B5EF4-FFF2-40B4-BE49-F238E27FC236}">
                <a16:creationId xmlns:a16="http://schemas.microsoft.com/office/drawing/2014/main" id="{ADD91D53-66AE-3119-58B4-E380BA215C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4581" y="2167838"/>
            <a:ext cx="3685248" cy="2763936"/>
          </a:xfrm>
          <a:prstGeom prst="rect">
            <a:avLst/>
          </a:prstGeom>
        </p:spPr>
      </p:pic>
      <p:sp>
        <p:nvSpPr>
          <p:cNvPr id="18" name="Szövegdoboz 17">
            <a:extLst>
              <a:ext uri="{FF2B5EF4-FFF2-40B4-BE49-F238E27FC236}">
                <a16:creationId xmlns:a16="http://schemas.microsoft.com/office/drawing/2014/main" id="{8F52B989-CF15-9137-88C4-A7D4C701565C}"/>
              </a:ext>
            </a:extLst>
          </p:cNvPr>
          <p:cNvSpPr txBox="1"/>
          <p:nvPr/>
        </p:nvSpPr>
        <p:spPr>
          <a:xfrm>
            <a:off x="6096000" y="4931774"/>
            <a:ext cx="6145480" cy="338554"/>
          </a:xfrm>
          <a:prstGeom prst="rect">
            <a:avLst/>
          </a:prstGeom>
          <a:noFill/>
        </p:spPr>
        <p:txBody>
          <a:bodyPr wrap="square">
            <a:spAutoFit/>
          </a:bodyPr>
          <a:lstStyle/>
          <a:p>
            <a:r>
              <a:rPr lang="hr" sz="1600" dirty="0"/>
              <a:t>Izvor: https://www.facebook.com/turizmus.akadalymentes/</a:t>
            </a:r>
          </a:p>
        </p:txBody>
      </p:sp>
      <p:pic>
        <p:nvPicPr>
          <p:cNvPr id="20" name="Kép 19" descr="A képen ruházat, személy, kültéri, lábbelik látható&#10;&#10;Automatikusan generált leírás">
            <a:extLst>
              <a:ext uri="{FF2B5EF4-FFF2-40B4-BE49-F238E27FC236}">
                <a16:creationId xmlns:a16="http://schemas.microsoft.com/office/drawing/2014/main" id="{E642CD1F-6976-103E-ED25-B422347BA0E0}"/>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151243" y="2181862"/>
            <a:ext cx="4600251" cy="2749912"/>
          </a:xfrm>
          <a:prstGeom prst="rect">
            <a:avLst/>
          </a:prstGeom>
        </p:spPr>
      </p:pic>
      <p:pic>
        <p:nvPicPr>
          <p:cNvPr id="22" name="Kép 21" descr="A képen kültéri, kerék, fű, Szárazföldi jármű látható&#10;&#10;Automatikusan generált leírás">
            <a:extLst>
              <a:ext uri="{FF2B5EF4-FFF2-40B4-BE49-F238E27FC236}">
                <a16:creationId xmlns:a16="http://schemas.microsoft.com/office/drawing/2014/main" id="{737E85DC-E6A8-7E44-9603-E21CDE7A5B83}"/>
              </a:ext>
            </a:extLst>
          </p:cNvPr>
          <p:cNvPicPr>
            <a:picLocks noChangeAspect="1"/>
          </p:cNvPicPr>
          <p:nvPr/>
        </p:nvPicPr>
        <p:blipFill>
          <a:blip r:embed="rId12" cstate="email">
            <a:extLst>
              <a:ext uri="{28A0092B-C50C-407E-A947-70E740481C1C}">
                <a14:useLocalDpi xmlns:a14="http://schemas.microsoft.com/office/drawing/2010/main"/>
              </a:ext>
            </a:extLst>
          </a:blip>
          <a:srcRect b="-2533"/>
          <a:stretch/>
        </p:blipFill>
        <p:spPr>
          <a:xfrm>
            <a:off x="8882908" y="2158877"/>
            <a:ext cx="3190339" cy="2825698"/>
          </a:xfrm>
          <a:prstGeom prst="rect">
            <a:avLst/>
          </a:prstGeom>
        </p:spPr>
      </p:pic>
    </p:spTree>
    <p:extLst>
      <p:ext uri="{BB962C8B-B14F-4D97-AF65-F5344CB8AC3E}">
        <p14:creationId xmlns:p14="http://schemas.microsoft.com/office/powerpoint/2010/main" val="6296404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BAF28-A44C-69B8-BAE9-60D90760F60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88D6B2F-14BB-6215-CE43-E1032E1970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A3F5F4F-748D-EE55-6B68-E02FFF5A3BCF}"/>
              </a:ext>
            </a:extLst>
          </p:cNvPr>
          <p:cNvSpPr>
            <a:spLocks noGrp="1"/>
          </p:cNvSpPr>
          <p:nvPr>
            <p:ph type="ctrTitle"/>
          </p:nvPr>
        </p:nvSpPr>
        <p:spPr>
          <a:xfrm>
            <a:off x="0" y="2298149"/>
            <a:ext cx="12192000" cy="2752466"/>
          </a:xfrm>
        </p:spPr>
        <p:txBody>
          <a:bodyPr>
            <a:noAutofit/>
          </a:bodyPr>
          <a:lstStyle/>
          <a:p>
            <a:pPr algn="l"/>
            <a:r>
              <a:rPr lang="hr" sz="2400" dirty="0">
                <a:effectLst/>
                <a:latin typeface="+mn-lt"/>
                <a:ea typeface="Calibri" panose="020F0502020204030204" pitchFamily="34" charset="0"/>
              </a:rPr>
              <a:t>Ribolov je najpopularniji hobi (i) u Mađarskoj, sa značajnim multiplikacijskim učinkom </a:t>
            </a:r>
            <a:br>
              <a:rPr lang="en-GB" sz="2400" dirty="0">
                <a:effectLst/>
                <a:latin typeface="+mn-lt"/>
                <a:ea typeface="Calibri" panose="020F0502020204030204" pitchFamily="34" charset="0"/>
              </a:rPr>
            </a:br>
            <a:r>
              <a:rPr lang="hr" sz="2400" kern="0" dirty="0">
                <a:effectLst/>
                <a:latin typeface="+mn-lt"/>
                <a:ea typeface="Calibri" panose="020F0502020204030204" pitchFamily="34" charset="0"/>
              </a:rPr>
              <a:t>Čini se da se inicijativa bavi potrebama samo jedne specifične ciljne skupine, ali ta ciljana skupina uključuje desetke tisuća ljudi u Mađarskoj (udičarska zajednica ima više od 800.000 članova) </a:t>
            </a:r>
            <a:br>
              <a:rPr lang="en-GB" sz="2400" kern="0" dirty="0">
                <a:effectLst/>
                <a:latin typeface="+mn-lt"/>
                <a:ea typeface="Calibri" panose="020F0502020204030204" pitchFamily="34" charset="0"/>
              </a:rPr>
            </a:br>
            <a:r>
              <a:rPr lang="hr" sz="2400" kern="0" dirty="0">
                <a:effectLst/>
                <a:latin typeface="+mn-lt"/>
                <a:ea typeface="Calibri" panose="020F0502020204030204" pitchFamily="34" charset="0"/>
              </a:rPr>
              <a:t>Budući da značajan dio </a:t>
            </a:r>
            <a:r>
              <a:rPr lang="hr" sz="2400" kern="0" dirty="0" err="1">
                <a:effectLst/>
                <a:latin typeface="+mn-lt"/>
                <a:ea typeface="Calibri" panose="020F0502020204030204" pitchFamily="34" charset="0"/>
              </a:rPr>
              <a:t>osoba s invaliditetom </a:t>
            </a:r>
            <a:r>
              <a:rPr lang="hr" sz="2400" kern="0" dirty="0">
                <a:effectLst/>
                <a:latin typeface="+mn-lt"/>
                <a:ea typeface="Calibri" panose="020F0502020204030204" pitchFamily="34" charset="0"/>
              </a:rPr>
              <a:t>može putovati samo s pratnjom i ne mogu sami pristupiti ribolovnim mjestima, članovi obitelji i pratitelji dodatna su neizravna ciljna skupina </a:t>
            </a:r>
            <a:br>
              <a:rPr lang="en-GB" sz="2400" kern="0" dirty="0">
                <a:effectLst/>
                <a:latin typeface="+mn-lt"/>
                <a:ea typeface="Calibri" panose="020F0502020204030204" pitchFamily="34" charset="0"/>
              </a:rPr>
            </a:br>
            <a:r>
              <a:rPr lang="hr" sz="2400" dirty="0">
                <a:effectLst/>
                <a:latin typeface="+mn-lt"/>
                <a:ea typeface="Calibri" panose="020F0502020204030204" pitchFamily="34" charset="0"/>
              </a:rPr>
              <a:t>Organizacijska, komunikacijska i tehnička rješenja mogu se prilagoditi drugim sportovima na otvorenom (npr. streljaštvo, lov)</a:t>
            </a:r>
            <a:endParaRPr lang="en-GB" sz="2400" dirty="0">
              <a:latin typeface="+mn-lt"/>
            </a:endParaRPr>
          </a:p>
        </p:txBody>
      </p:sp>
      <p:pic>
        <p:nvPicPr>
          <p:cNvPr id="5" name="Kép 4">
            <a:extLst>
              <a:ext uri="{FF2B5EF4-FFF2-40B4-BE49-F238E27FC236}">
                <a16:creationId xmlns:a16="http://schemas.microsoft.com/office/drawing/2014/main" id="{5041D659-23BB-8534-0771-46FF75B47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FE893DC-873C-2C10-64D7-B7364D2822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99675C-B257-E8E3-65FA-D05866F703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0C5D9A3-FBE0-7BDC-F665-416BD393A5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6BD9682-743E-0D0A-1ECC-6408257332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CD7BA63-1F5E-6B0A-9CF6-EFD198EB67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C63023F-3EB4-D006-745B-33CFFA47EE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CD3C8FB-A749-024A-5AF0-C445DFA6AC83}"/>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Stvaranje pristupačnih mjesta za ribolov</a:t>
            </a:r>
          </a:p>
        </p:txBody>
      </p:sp>
    </p:spTree>
    <p:extLst>
      <p:ext uri="{BB962C8B-B14F-4D97-AF65-F5344CB8AC3E}">
        <p14:creationId xmlns:p14="http://schemas.microsoft.com/office/powerpoint/2010/main" val="1314817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96AC-2DA7-C3F7-4C5C-05E38B57C3F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FEBDA08-8696-5977-F954-CC3B365C41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299737C-7561-9A3A-8090-7EDF1E324F7B}"/>
              </a:ext>
            </a:extLst>
          </p:cNvPr>
          <p:cNvSpPr>
            <a:spLocks noGrp="1"/>
          </p:cNvSpPr>
          <p:nvPr>
            <p:ph type="ctrTitle"/>
          </p:nvPr>
        </p:nvSpPr>
        <p:spPr>
          <a:xfrm>
            <a:off x="182150" y="3027499"/>
            <a:ext cx="3451699" cy="1006517"/>
          </a:xfrm>
        </p:spPr>
        <p:txBody>
          <a:bodyPr>
            <a:noAutofit/>
          </a:bodyPr>
          <a:lstStyle/>
          <a:p>
            <a:r>
              <a:rPr lang="hr" sz="2600" dirty="0">
                <a:latin typeface="+mn-lt"/>
              </a:rPr>
              <a:t>Mjesto održavanja ima Access4you certifikat</a:t>
            </a:r>
          </a:p>
        </p:txBody>
      </p:sp>
      <p:pic>
        <p:nvPicPr>
          <p:cNvPr id="5" name="Kép 4">
            <a:extLst>
              <a:ext uri="{FF2B5EF4-FFF2-40B4-BE49-F238E27FC236}">
                <a16:creationId xmlns:a16="http://schemas.microsoft.com/office/drawing/2014/main" id="{1EB62FE4-A9A8-D6EA-6C61-A7147E6FD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CF4E5C8-DF4E-8EE0-92E9-6FDE7BDDA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10CA425-FC5A-45EB-B529-0C7081306A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6CC2A17-154A-2C4B-FF42-B828D3A10A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1BDEDA5-555B-233B-1AFF-2ADE9C7D3C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A73FAED-7BA0-8385-FFE2-7A1969D6C9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F8D903D-461B-49DD-FC6D-87846DE8AB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D8B0317-1FAC-2DE1-9C07-353D75A10F6C}"/>
              </a:ext>
            </a:extLst>
          </p:cNvPr>
          <p:cNvSpPr txBox="1">
            <a:spLocks/>
          </p:cNvSpPr>
          <p:nvPr/>
        </p:nvSpPr>
        <p:spPr>
          <a:xfrm>
            <a:off x="118753" y="1200350"/>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Stvaranje pristupačnih mjesta za ribolov</a:t>
            </a:r>
          </a:p>
        </p:txBody>
      </p:sp>
      <p:pic>
        <p:nvPicPr>
          <p:cNvPr id="14" name="Kép 13">
            <a:extLst>
              <a:ext uri="{FF2B5EF4-FFF2-40B4-BE49-F238E27FC236}">
                <a16:creationId xmlns:a16="http://schemas.microsoft.com/office/drawing/2014/main" id="{B2CE28F2-A3E4-8C36-2C11-1A68D1690C2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085112" y="2214826"/>
            <a:ext cx="7767225" cy="2934170"/>
          </a:xfrm>
          <a:prstGeom prst="rect">
            <a:avLst/>
          </a:prstGeom>
        </p:spPr>
      </p:pic>
      <p:sp>
        <p:nvSpPr>
          <p:cNvPr id="16" name="Szövegdoboz 15">
            <a:extLst>
              <a:ext uri="{FF2B5EF4-FFF2-40B4-BE49-F238E27FC236}">
                <a16:creationId xmlns:a16="http://schemas.microsoft.com/office/drawing/2014/main" id="{FACD4A37-10F7-4FCF-F5E6-494D1755831C}"/>
              </a:ext>
            </a:extLst>
          </p:cNvPr>
          <p:cNvSpPr txBox="1"/>
          <p:nvPr/>
        </p:nvSpPr>
        <p:spPr>
          <a:xfrm>
            <a:off x="7410201" y="4593079"/>
            <a:ext cx="3835731" cy="338554"/>
          </a:xfrm>
          <a:prstGeom prst="rect">
            <a:avLst/>
          </a:prstGeom>
          <a:noFill/>
        </p:spPr>
        <p:txBody>
          <a:bodyPr wrap="square">
            <a:spAutoFit/>
          </a:bodyPr>
          <a:lstStyle/>
          <a:p>
            <a:r>
              <a:rPr lang="hr" sz="1600" dirty="0"/>
              <a:t>https://cshe.hu/index.php?oldal=12</a:t>
            </a:r>
          </a:p>
        </p:txBody>
      </p:sp>
    </p:spTree>
    <p:extLst>
      <p:ext uri="{BB962C8B-B14F-4D97-AF65-F5344CB8AC3E}">
        <p14:creationId xmlns:p14="http://schemas.microsoft.com/office/powerpoint/2010/main" val="9088649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F6BE9-9247-FD48-62FD-71E17830F66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05B2AA7-D11B-F2F0-9A59-DD4B4DE97E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F6FA92C-B5C0-384E-C894-2408037E5121}"/>
              </a:ext>
            </a:extLst>
          </p:cNvPr>
          <p:cNvSpPr>
            <a:spLocks noGrp="1"/>
          </p:cNvSpPr>
          <p:nvPr>
            <p:ph type="ctrTitle"/>
          </p:nvPr>
        </p:nvSpPr>
        <p:spPr>
          <a:xfrm>
            <a:off x="0" y="2225288"/>
            <a:ext cx="12192000" cy="3094332"/>
          </a:xfrm>
        </p:spPr>
        <p:txBody>
          <a:bodyPr>
            <a:noAutofit/>
          </a:bodyPr>
          <a:lstStyle/>
          <a:p>
            <a:pPr algn="l"/>
            <a:r>
              <a:rPr lang="hr" sz="2400" dirty="0">
                <a:effectLst/>
                <a:latin typeface="+mn-lt"/>
                <a:ea typeface="Calibri" panose="020F0502020204030204" pitchFamily="34" charset="0"/>
              </a:rPr>
              <a:t>U Mađarskoj pristupačni turizam još nije integriran u osnovno turističko i ugostiteljsko obrazovanje, unatoč činjenici da je oko 10% stanovništva u Mađarskoj pogođeno ovim problemom i da se mnogi od njih suočavaju s ozbiljnim preprekama sudjelovanja u turizmu </a:t>
            </a:r>
            <a:br>
              <a:rPr lang="en-GB" sz="2400" dirty="0">
                <a:effectLst/>
                <a:latin typeface="+mn-lt"/>
                <a:ea typeface="Calibri" panose="020F0502020204030204" pitchFamily="34" charset="0"/>
              </a:rPr>
            </a:br>
            <a:r>
              <a:rPr lang="hr" sz="2400" kern="0" dirty="0">
                <a:effectLst/>
                <a:latin typeface="+mn-lt"/>
                <a:ea typeface="Calibri" panose="020F0502020204030204" pitchFamily="34" charset="0"/>
              </a:rPr>
              <a:t>Senzibiliziranjem i obrazovanjem turističkih djelatnika budućnosti, moguće je poboljšati kvalitetu turističkog iskustva osoba s </a:t>
            </a:r>
            <a:r>
              <a:rPr lang="hr" sz="2400" kern="0" dirty="0" err="1">
                <a:effectLst/>
                <a:latin typeface="+mn-lt"/>
                <a:ea typeface="Calibri" panose="020F0502020204030204" pitchFamily="34" charset="0"/>
              </a:rPr>
              <a:t>invaliditetom </a:t>
            </a:r>
            <a:r>
              <a:rPr lang="hr" sz="2400" kern="0" dirty="0">
                <a:effectLst/>
                <a:latin typeface="+mn-lt"/>
                <a:ea typeface="Calibri" panose="020F0502020204030204" pitchFamily="34" charset="0"/>
              </a:rPr>
              <a:t>i time podići kvalitetu njihova života </a:t>
            </a:r>
            <a:br>
              <a:rPr lang="en-GB" sz="2400" kern="0" dirty="0">
                <a:effectLst/>
                <a:latin typeface="+mn-lt"/>
                <a:ea typeface="Calibri" panose="020F0502020204030204" pitchFamily="34" charset="0"/>
              </a:rPr>
            </a:br>
            <a:r>
              <a:rPr lang="hr" sz="2400" dirty="0">
                <a:effectLst/>
                <a:latin typeface="+mn-lt"/>
                <a:ea typeface="Calibri" panose="020F0502020204030204" pitchFamily="34" charset="0"/>
              </a:rPr>
              <a:t>Studenti koji završe obuku bit će više prijemčivi i osjetljivi na specifične potrebe </a:t>
            </a:r>
            <a:r>
              <a:rPr lang="hr" sz="2400" kern="0" dirty="0" err="1">
                <a:effectLst/>
                <a:latin typeface="+mn-lt"/>
                <a:ea typeface="Calibri" panose="020F0502020204030204" pitchFamily="34" charset="0"/>
              </a:rPr>
              <a:t>osoba s invaliditetom</a:t>
            </a:r>
            <a:r>
              <a:rPr lang="hr" sz="2400" kern="0" dirty="0">
                <a:effectLst/>
                <a:latin typeface="+mn-lt"/>
                <a:ea typeface="Calibri" panose="020F0502020204030204" pitchFamily="34" charset="0"/>
              </a:rPr>
              <a:t> </a:t>
            </a:r>
            <a:r>
              <a:rPr lang="hr" sz="2400" dirty="0">
                <a:effectLst/>
                <a:latin typeface="+mn-lt"/>
                <a:ea typeface="Calibri" panose="020F0502020204030204" pitchFamily="34" charset="0"/>
              </a:rPr>
              <a:t>i imat će višu razinu znanja za zadovoljenje ovih potreba. Poduzeća i organizacije koje ih zapošljavaju ili koje oni osnivaju poboljšat će konkurentnost dotičnih destinacija na turističkom tržištu</a:t>
            </a:r>
            <a:endParaRPr lang="en-GB" sz="2400" dirty="0">
              <a:latin typeface="+mn-lt"/>
            </a:endParaRPr>
          </a:p>
        </p:txBody>
      </p:sp>
      <p:pic>
        <p:nvPicPr>
          <p:cNvPr id="5" name="Kép 4">
            <a:extLst>
              <a:ext uri="{FF2B5EF4-FFF2-40B4-BE49-F238E27FC236}">
                <a16:creationId xmlns:a16="http://schemas.microsoft.com/office/drawing/2014/main" id="{112D7012-0AFF-10EF-4C43-B4C1023075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358AA48-85D0-1E9B-CBDD-FE42B24C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CF84D8A-24A5-6B51-7B7B-E3F7EED11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80B3A7D-F432-3BB3-A15D-04A4348C48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25B1AB-B3D0-4264-C7FB-AA4C68426E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1FB2416-7114-A671-5C88-ED1635FD0A3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CD242D0-E307-0678-A0F9-51088B7DBD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EEE6CFB-3534-B231-C4AD-258B9A556B0E}"/>
              </a:ext>
            </a:extLst>
          </p:cNvPr>
          <p:cNvSpPr txBox="1">
            <a:spLocks/>
          </p:cNvSpPr>
          <p:nvPr/>
        </p:nvSpPr>
        <p:spPr>
          <a:xfrm>
            <a:off x="114796" y="1025236"/>
            <a:ext cx="11958451" cy="100651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Mađarska: izborni sveučilišni diplomski kolegij „Pristupačni turizam“</a:t>
            </a:r>
          </a:p>
        </p:txBody>
      </p:sp>
    </p:spTree>
    <p:extLst>
      <p:ext uri="{BB962C8B-B14F-4D97-AF65-F5344CB8AC3E}">
        <p14:creationId xmlns:p14="http://schemas.microsoft.com/office/powerpoint/2010/main" val="3634458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E7E2-DF4E-F384-CB1E-77240748060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8497369-44ED-B2C2-A784-8D6CE2C70F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94A95C1-D364-7E1A-2412-8F82140369EC}"/>
              </a:ext>
            </a:extLst>
          </p:cNvPr>
          <p:cNvSpPr>
            <a:spLocks noGrp="1"/>
          </p:cNvSpPr>
          <p:nvPr>
            <p:ph type="ctrTitle"/>
          </p:nvPr>
        </p:nvSpPr>
        <p:spPr>
          <a:xfrm>
            <a:off x="298264" y="4792746"/>
            <a:ext cx="9143999" cy="418470"/>
          </a:xfrm>
        </p:spPr>
        <p:txBody>
          <a:bodyPr>
            <a:normAutofit/>
          </a:bodyPr>
          <a:lstStyle/>
          <a:p>
            <a:pPr algn="l"/>
            <a:r>
              <a:rPr lang="hr" sz="2000" dirty="0">
                <a:latin typeface="+mn-lt"/>
              </a:rPr>
              <a:t>Osobe s invaliditetom dijele svoja iskustva s polaznicima tečaja</a:t>
            </a:r>
            <a:endParaRPr lang="en-GB" dirty="0">
              <a:latin typeface="+mn-lt"/>
            </a:endParaRPr>
          </a:p>
        </p:txBody>
      </p:sp>
      <p:pic>
        <p:nvPicPr>
          <p:cNvPr id="5" name="Kép 4">
            <a:extLst>
              <a:ext uri="{FF2B5EF4-FFF2-40B4-BE49-F238E27FC236}">
                <a16:creationId xmlns:a16="http://schemas.microsoft.com/office/drawing/2014/main" id="{885194E4-D3AE-4275-0939-D0D16FE99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B9081DA-B6C6-EDF4-C08F-B022CCD99B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86E17F6-A947-9DC2-B30F-FA560B0B3A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49CD30B-751C-65F7-F2E8-D9FFC7C03D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179A659-F6BC-7663-24A8-BA1ACE2E65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810085A-5E33-CB3E-5353-6761502B522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77FFB2-8E6F-898A-EF4F-7F0E093D4E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4" name="Kép 13" descr="A képen ruházat, személy, fedett pályás, lábbelik látható&#10;&#10;Automatikusan generált leírás">
            <a:extLst>
              <a:ext uri="{FF2B5EF4-FFF2-40B4-BE49-F238E27FC236}">
                <a16:creationId xmlns:a16="http://schemas.microsoft.com/office/drawing/2014/main" id="{ED3D79F1-5CE4-41CE-93B8-A33BA11781B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004" y="1838143"/>
            <a:ext cx="4016402" cy="3004457"/>
          </a:xfrm>
          <a:prstGeom prst="rect">
            <a:avLst/>
          </a:prstGeom>
        </p:spPr>
      </p:pic>
      <p:pic>
        <p:nvPicPr>
          <p:cNvPr id="16" name="Kép 15" descr="A képen ruházat, személy, fedett pályás, fal látható&#10;&#10;Automatikusan generált leírás">
            <a:extLst>
              <a:ext uri="{FF2B5EF4-FFF2-40B4-BE49-F238E27FC236}">
                <a16:creationId xmlns:a16="http://schemas.microsoft.com/office/drawing/2014/main" id="{76380EE8-8EFE-A13E-412A-5255151E95C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67532" y="1083510"/>
            <a:ext cx="2973617" cy="3975176"/>
          </a:xfrm>
          <a:prstGeom prst="rect">
            <a:avLst/>
          </a:prstGeom>
        </p:spPr>
      </p:pic>
      <p:sp>
        <p:nvSpPr>
          <p:cNvPr id="17" name="Szövegdoboz 16">
            <a:extLst>
              <a:ext uri="{FF2B5EF4-FFF2-40B4-BE49-F238E27FC236}">
                <a16:creationId xmlns:a16="http://schemas.microsoft.com/office/drawing/2014/main" id="{374C65E1-AC93-F506-EE68-3446B554F76A}"/>
              </a:ext>
            </a:extLst>
          </p:cNvPr>
          <p:cNvSpPr txBox="1"/>
          <p:nvPr/>
        </p:nvSpPr>
        <p:spPr>
          <a:xfrm>
            <a:off x="9553480" y="5090647"/>
            <a:ext cx="2487669" cy="369332"/>
          </a:xfrm>
          <a:prstGeom prst="rect">
            <a:avLst/>
          </a:prstGeom>
          <a:noFill/>
        </p:spPr>
        <p:txBody>
          <a:bodyPr wrap="square">
            <a:spAutoFit/>
          </a:bodyPr>
          <a:lstStyle/>
          <a:p>
            <a:pPr algn="r"/>
            <a:r>
              <a:rPr lang="hr" kern="100" dirty="0">
                <a:latin typeface="Calibri" panose="020F0502020204030204" pitchFamily="34" charset="0"/>
                <a:ea typeface="Calibri" panose="020F0502020204030204" pitchFamily="34" charset="0"/>
                <a:cs typeface="Arial" panose="020B0604020202020204" pitchFamily="34" charset="0"/>
              </a:rPr>
              <a:t>Fotografije </a:t>
            </a:r>
            <a:r>
              <a:rPr lang="hr" sz="1800" kern="100" dirty="0">
                <a:effectLst/>
                <a:latin typeface="Calibri" panose="020F0502020204030204" pitchFamily="34" charset="0"/>
                <a:ea typeface="Calibri" panose="020F0502020204030204" pitchFamily="34" charset="0"/>
                <a:cs typeface="Arial" panose="020B0604020202020204" pitchFamily="34" charset="0"/>
              </a:rPr>
              <a:t>T. </a:t>
            </a:r>
            <a:r>
              <a:rPr lang="hr" kern="100" dirty="0">
                <a:latin typeface="Calibri" panose="020F0502020204030204" pitchFamily="34" charset="0"/>
                <a:ea typeface="Calibri" panose="020F0502020204030204" pitchFamily="34" charset="0"/>
                <a:cs typeface="Arial" panose="020B0604020202020204" pitchFamily="34" charset="0"/>
              </a:rPr>
              <a:t>Gonda</a:t>
            </a:r>
            <a:endParaRPr lang="en-GB" dirty="0"/>
          </a:p>
        </p:txBody>
      </p:sp>
      <p:pic>
        <p:nvPicPr>
          <p:cNvPr id="19" name="Kép 18" descr="A képen fedett pályás, computer, személy, Irodaépület látható&#10;&#10;Automatikusan generált leírás">
            <a:extLst>
              <a:ext uri="{FF2B5EF4-FFF2-40B4-BE49-F238E27FC236}">
                <a16:creationId xmlns:a16="http://schemas.microsoft.com/office/drawing/2014/main" id="{D6262732-54AC-CDFF-A31F-37430DD041A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77511" y="1976021"/>
            <a:ext cx="3884728" cy="2905958"/>
          </a:xfrm>
          <a:prstGeom prst="rect">
            <a:avLst/>
          </a:prstGeom>
        </p:spPr>
      </p:pic>
      <p:sp>
        <p:nvSpPr>
          <p:cNvPr id="20" name="Cím 1">
            <a:extLst>
              <a:ext uri="{FF2B5EF4-FFF2-40B4-BE49-F238E27FC236}">
                <a16:creationId xmlns:a16="http://schemas.microsoft.com/office/drawing/2014/main" id="{CA5EE170-49BF-BCA3-2B1E-D359DC4A1CB6}"/>
              </a:ext>
            </a:extLst>
          </p:cNvPr>
          <p:cNvSpPr txBox="1">
            <a:spLocks/>
          </p:cNvSpPr>
          <p:nvPr/>
        </p:nvSpPr>
        <p:spPr>
          <a:xfrm>
            <a:off x="133620" y="1080668"/>
            <a:ext cx="11958451" cy="1006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200"/>
              </a:lnSpc>
            </a:pPr>
            <a:r>
              <a:rPr lang="hr" sz="3100" b="1" dirty="0">
                <a:latin typeface="+mn-lt"/>
              </a:rPr>
              <a:t>Dobre prakse u pristupačnom turizmu u projektnim zemljama – Mađarska: diplomski tečaj “Pristupačni turizam”</a:t>
            </a:r>
          </a:p>
        </p:txBody>
      </p:sp>
    </p:spTree>
    <p:extLst>
      <p:ext uri="{BB962C8B-B14F-4D97-AF65-F5344CB8AC3E}">
        <p14:creationId xmlns:p14="http://schemas.microsoft.com/office/powerpoint/2010/main" val="31274044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A243-6405-EB26-136C-E9461E24C5C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365C17E-2D1F-CA38-0B2F-9B0D6EE84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F281BFE-DFC0-E01C-114D-AE621BCB063D}"/>
              </a:ext>
            </a:extLst>
          </p:cNvPr>
          <p:cNvSpPr>
            <a:spLocks noGrp="1"/>
          </p:cNvSpPr>
          <p:nvPr>
            <p:ph type="ctrTitle"/>
          </p:nvPr>
        </p:nvSpPr>
        <p:spPr>
          <a:xfrm>
            <a:off x="394603" y="2122167"/>
            <a:ext cx="11402789" cy="3053816"/>
          </a:xfrm>
        </p:spPr>
        <p:txBody>
          <a:bodyPr>
            <a:noAutofit/>
          </a:bodyPr>
          <a:lstStyle/>
          <a:p>
            <a:r>
              <a:rPr lang="hr" sz="2400" dirty="0">
                <a:latin typeface="+mn-lt"/>
              </a:rPr>
              <a:t>Poštovani sudioniče! </a:t>
            </a:r>
            <a:br>
              <a:rPr lang="en-GB" sz="2400" dirty="0">
                <a:latin typeface="+mn-lt"/>
              </a:rPr>
            </a:br>
            <a:r>
              <a:rPr lang="hr" sz="2400" dirty="0">
                <a:latin typeface="+mn-lt"/>
              </a:rPr>
              <a:t>Iskreno se nadamo da vam je ovaj popis dobrih praksi koristan, zanimljiv i poticajan za razmišljanje. Svjesni smo činjenice da je popis daleko od toga da bude potpun, postoje mnoge druge dobre prakse koje se zbog nedostatka vremena i prostora ne mogu ovdje nabrojati – a sigurno ih je podosta za koje niti ne znamo. </a:t>
            </a:r>
            <a:br>
              <a:rPr lang="en-GB" sz="2400" dirty="0">
                <a:latin typeface="+mn-lt"/>
              </a:rPr>
            </a:br>
            <a:r>
              <a:rPr lang="hr" sz="2400" dirty="0">
                <a:latin typeface="+mn-lt"/>
              </a:rPr>
              <a:t>Ako imate informacije o bilo kojoj dobroj praksi u pristupačnom turizmu, iz bilo koje zemlje ili destinacije, kontaktirajte nas i podijelite ih s nama! </a:t>
            </a:r>
            <a:br>
              <a:rPr lang="en-GB" sz="2400" dirty="0">
                <a:latin typeface="+mn-lt"/>
              </a:rPr>
            </a:br>
            <a:r>
              <a:rPr lang="hr" sz="2400" dirty="0">
                <a:latin typeface="+mn-lt"/>
              </a:rPr>
              <a:t>Zahvaljujući na suradnji, u ime tima projekta Accessible+, </a:t>
            </a:r>
            <a:br>
              <a:rPr lang="en-GB" sz="2400" dirty="0">
                <a:latin typeface="+mn-lt"/>
              </a:rPr>
            </a:br>
            <a:r>
              <a:rPr lang="hr" sz="2400" dirty="0">
                <a:latin typeface="+mn-lt"/>
              </a:rPr>
              <a:t>Zoltán Raffay (raffayz@ktk.pte.hu)</a:t>
            </a:r>
          </a:p>
        </p:txBody>
      </p:sp>
      <p:pic>
        <p:nvPicPr>
          <p:cNvPr id="5" name="Kép 4">
            <a:extLst>
              <a:ext uri="{FF2B5EF4-FFF2-40B4-BE49-F238E27FC236}">
                <a16:creationId xmlns:a16="http://schemas.microsoft.com/office/drawing/2014/main" id="{6A668D1D-2107-3C47-38B4-EE4B38AD46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AE1AC18-D7DA-22BD-64AD-187C492FE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1A8F156-F5FE-AD76-0D27-78E0E06042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E4A35C8-CC36-E9D1-9B6E-AAB1A1743C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9E178F7-C012-5C6C-6D2D-F46CDD68F0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5DEBA62-9E65-9661-D8D3-D792EFD24D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BD2F479-E942-2F74-4D18-09D2995BF64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E5D590D-0AF9-3A9F-B9D9-BE2B7BD7CFF6}"/>
              </a:ext>
            </a:extLst>
          </p:cNvPr>
          <p:cNvSpPr txBox="1">
            <a:spLocks/>
          </p:cNvSpPr>
          <p:nvPr/>
        </p:nvSpPr>
        <p:spPr>
          <a:xfrm>
            <a:off x="116771" y="1172503"/>
            <a:ext cx="11958451" cy="10065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Dobre prakse u pristupačnom turizmu u zemljama projekta – ljubazna molba dragom sudioniku</a:t>
            </a:r>
            <a:endParaRPr lang="en-GB" dirty="0">
              <a:latin typeface="+mn-lt"/>
            </a:endParaRPr>
          </a:p>
        </p:txBody>
      </p:sp>
    </p:spTree>
    <p:extLst>
      <p:ext uri="{BB962C8B-B14F-4D97-AF65-F5344CB8AC3E}">
        <p14:creationId xmlns:p14="http://schemas.microsoft.com/office/powerpoint/2010/main" val="195011144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BA2300D8-7DD6-4B42-8888-B3E4B29F34E1}">
  <ds:schemaRef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817a2ea1-2e58-4ebf-ba4c-e5f93253230e"/>
    <ds:schemaRef ds:uri="ac3ceeb6-1211-470d-a6dd-af8769819f37"/>
  </ds:schemaRefs>
</ds:datastoreItem>
</file>

<file path=docProps/app.xml><?xml version="1.0" encoding="utf-8"?>
<Properties xmlns="http://schemas.openxmlformats.org/officeDocument/2006/extended-properties" xmlns:vt="http://schemas.openxmlformats.org/officeDocument/2006/docPropsVTypes">
  <TotalTime>2423</TotalTime>
  <Words>9470</Words>
  <Application>Microsoft Office PowerPoint</Application>
  <PresentationFormat>Szélesvásznú</PresentationFormat>
  <Paragraphs>271</Paragraphs>
  <Slides>99</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99</vt:i4>
      </vt:variant>
    </vt:vector>
  </HeadingPairs>
  <TitlesOfParts>
    <vt:vector size="105" baseType="lpstr">
      <vt:lpstr>Arial</vt:lpstr>
      <vt:lpstr>Calibri</vt:lpstr>
      <vt:lpstr>Calibri Light</vt:lpstr>
      <vt:lpstr>Symbol</vt:lpstr>
      <vt:lpstr>Times New Roman</vt:lpstr>
      <vt:lpstr>Office-téma</vt:lpstr>
      <vt:lpstr>The development of the innovative educational method of ACCESSIBLE tourism in Central Europe 2022-2-HU01-KA220-HED-000099410</vt:lpstr>
      <vt:lpstr>8. Dobre prakse u pristupačnom turizmu na međunarodnoj razini i u državama-partnerima na projektu</vt:lpstr>
      <vt:lpstr>Za neke međunarodne organizacije koje se bave promicanjem pitanja osoba s invaliditetom, pogledajte prezentaciju 7 ovog tečaja pod nazivom “Organizacije koje podupiru putovanja za osobe s invaliditetom”</vt:lpstr>
      <vt:lpstr>https://www.visitengland.com/accessible-holidays-accommodation-attractions-north-york-moors</vt:lpstr>
      <vt:lpstr>https://tourismus.bayern/destinationsentwicklung/nachhaltige-destinationsentwicklung/barrierefreier-urlaub-in-bayern/</vt:lpstr>
      <vt:lpstr>https://www.awosano.de/gruppen/handicapped-reisen.html</vt:lpstr>
      <vt:lpstr>Glavni problemi koji sprječavaju turiste s invaliditetom da putuju uključuju loš odnos osoblja prema invaliditetu, lošu korisničku uslugu i nedostatak informacija o dostupnim uslugama (Europe Without Barriers, nd)  Certifikati i oznake vrijedan su izvor informacija za potrošače Iako su proteklih godina poduzeti važni koraci, još mnogo toga treba učiniti kako bi Europa postala uistinu pristupačna destinacija, privlačna milijunima međunarodnih kupaca koji i danas preferiraju destinacije koje su testirane kao najbolje sa stajališta pristupačnosti (Europe Without Barriers, nd)</vt:lpstr>
      <vt:lpstr>„Putovanje za osobe s invaliditetom je nepredvidivo; teško ili nemoguće;  kvaliteta infrastrukture, prijevoza, usluga i informacija uvelike varira unutar i između država članica EU-a; a nedostatak standarda povećava neizvjesnost, smanjuje mogućnosti putovanja i dopušta da prevlada nedostatak odgovornosti”;  „pristupačno turističko tržište relativno je nepoznato i čini se da ga je teško privući postojećim kanalima;  potrebe i zahtjevi posjetitelja nepoznati su ili krivo shvaćeni – stoga se izbjegavaju;  troškovi ulaganja pogrešno su shvaćeni i preuveličani;  pristup se vidi kao problem, a ne kao zlatna prilika” (Soret, Ambrose i Vicens, nd)</vt:lpstr>
      <vt:lpstr>Iz svih ovih razloga, za ISO je bilo važno razviti prvu međunarodnu normu koja definira zahtjeve i smjernice za omogućavanje jednakog pristupa turizmu za ljude svih dobi i sposobnosti – ISO 21902 (ISO, 2021) Ova nova norma usmjerena je na „nacionalne turističke administracije i turističke zajednice, općine i javna tijela odgovorna za infrastrukturnu politiku, razvoj i pravni/regulatorni okvir” (ISO, 2021)  Od velike važnosti jer omogućuje standardizaciju te osigurava kvalitetu i pouzdanost usluga koje se pružaju osobama s invaliditetom</vt:lpstr>
      <vt:lpstr>PowerPoint-bemutató</vt:lpstr>
      <vt:lpstr>PowerPoint-bemutató</vt:lpstr>
      <vt:lpstr>Iz perspektive pružatelja usluga, ISO standard 21902 pruža im alate za (UNWTO, nd)  – uklanjanje svih vrsta pristupnih prepreka za turiste i lokalno stanovništvo;  – osiguranje cjelovitosti lanca vrijednosti turizma;  – podizanje svijest šire javnosti;  – osposobljavanje turističkih službenika i profesionalaca;  – analiziranje ponude konkurenata i razumijevanje tržišta;  – stjecanje znanja o prednostima i poslovnim mogućnostima koje nudi pristupačni turizam;  – optimizaciju korisničke usluge u turističkim informativnim centrima;  – poboljšavanje dizajna proizvoda, marketinga i promocije;  – pružanje kvalitetnog pristupačnog iskustva;  – osmišljavanje ekonomskih i fiskalnih poticaja poduzećima za implementaciju pristupačnosti;  – uštedu na troškovima poboljšanja koordinacije uključivanjem pristupačnosti u fazi planiranja</vt:lpstr>
      <vt:lpstr>Postoji nekoliko područja u kojima bi se javne uprave i/ili turističke destinacije trebale uključiti u razvoj standarda pristupačnog turizma – podizanje svijesti i obuka, planiranje, upravljanje pristupačnošću, istraživanje i inovacije, zakonodavstvo i standardizacija, ulaganja, razvoj proizvoda, pružanje informacija, praćenje i evaluacija, diseminacija uspješnih priča i kontinuirano savjetovanje (UNWTO, nd)</vt:lpstr>
      <vt:lpstr>Belgijski ured za pristupačnost, Toegangelijkheidsbureau (TGB): „Program certifikacije pristupačne turističke destinacije (ATDCP) temelji se na sveobuhvatnoj reviziji mjera pristupačnog turizma Organizacije za upravljanje destinacijom, infrastrukture, prijevoza, usluga i informacija za posjetitelje te uključuje procjene pristupačnosti vanjski okoliš, smještaj, atrakcije, aktivnosti i usluge za posjetitelje, uključujući osobe s invaliditetom, starije osobe i obitelji s malom djecom“ (ENAT, 2011)</vt:lpstr>
      <vt:lpstr>Fizička dostupnost uvelike ovisi o univerzalnom dizajnu (UD): dizajnu koji zadovoljava potrebe svih ljudi koji ga žele koristiti. Ovo nije poseban zahtjev koji koristi samo manjini stanovništva; kada je okruženje dostupno, upotrebljivo, udobno i ugodno za korištenje, svi imaju koristi. Uzimajući u obzir svačije različite potrebe i sposobnosti tijekom procesa dizajna, univerzalni dizajn stvara digitalna i izgrađena okruženja, usluge i sustave koji zadovoljavaju potrebe ljudi (Centre for Excellence in Universal Design, nd)  Kako bi se olakšao takav dizajn, postoji nekoliko prijedloga kako okruženja mogu postati pristupačnija</vt:lpstr>
      <vt:lpstr>Prijedlozi o tome kako okruženja mogu postati pristupačnija:  Načelo 1 – pravedna uporaba  Načelo 2 – fleksibilnost u uporabi  Načelo 3 – jednostavna i intuitivna uporaba  Načelo 4 – uočljive informacije  Načelo 5 – tolerancija na pogreške  Načelo 6 – mali fizički napor  Načelo 7 – veličina i prostor za pristup i korištenje</vt:lpstr>
      <vt:lpstr>Npr. fontane za piće grupirane s drugim objektima kako bi ih se lakše pronašlo, dosljedno označavanje/nalaženje puta, rasvjeta duž perimetarskih staza, čvorovi izravno povezani stazama, odmorišta na cijelom mjestu, toaleti dovoljno veliki da mogu primiti veliki broj korisnika istovremeno, znakovlje na dohvat ruke, natpisi na drugim jezicima i na engleskom, vizualne i taktilne površine upozorenja i zidovi, ograde i krajolici koji služe kao orijentacija do ključnih odredišta (Maisel i Ranahan, nd)</vt:lpstr>
      <vt:lpstr>Uključivanje u sport i kroz njega znači da se prema svakoj osobi u svakoj ulozi – bilo sportašu, treneru, dužnosniku, administratoru ili gledatelju – postupa s punim poštovanjem, dostojanstvom, vrijednošću i pripadnošću. Inkluzija se odnosi na sve populacije, bez obzira na etničku pripadnost, kulturu, spol, seksualnu orijentaciju, vjeru i invaliditet. Sport za uključivanje važan je jer promiče vrijednosti, ideale i vizije prihvaćanja, ljudskih prava i nediskriminacije. Sport za inkluziju dovodi u pitanje i izaziva pojam isključenosti (The International Platform on Sport and Development, 2020)</vt:lpstr>
      <vt:lpstr>Unatoč napretku u sportskim prilikama za osobe s invaliditetom, još uvijek postoje prepreke. Izvješće Eurobarometra iz 2018. godine: invaliditet ili bolest treći je najčešći razlog – navodi ga 14% ispitanika – za nebavljenje redovitim sportom, uz nedostatak vremena i nedostatak motivacije ili interesa (Europski parlament, 2021)  Takve okolnosti zahtijevaju odgovarajuće sadržaje koji bi zadovoljili potrebe svih potencijalnih turista. U skladu s idejom univerzalnog dizajna i dobrobiti sportskih aktivnosti za svakog pojedinca, sport za inkluziju trebao bi biti u fokusu razvojnih strategija u cijelom svijetu. Bilo na otvorenom ili u zatvorenom, sportske aktivnosti poboljšavaju kvalitetu života i dodaju vrijednost ukupnom zadovoljstvu (ili frustraciji kao osnovi poboljšanja) pojedinaca. Iz te perspektive sport je vrijedan dodatak životu osobe</vt:lpstr>
      <vt:lpstr>„Vrsta invaliditeta može imati specifično medicinsko ime, ali treba li to doista biti invaliditet u svakodnevnom životu često ovisi o vanjskim čimbenicima kao što su dizajn zgrada, stavovi drugih ljudi, alati koji se koriste za obavljanje zadatka. Za osobe s invaliditetom sport može biti izvor frustracije i isključenosti ili može pružiti izvanrednu priliku da zablistaju i napreduju. Zapravo, sport može biti trenutak kada ljudi koji žive u svijetu koji im obično čini život posebno teškim, odjednom otkriju da mogu postići isto što i drugi, a često i više” (Sport Safe, nd)</vt:lpstr>
      <vt:lpstr>Razne organizacije pomažu s idejama o tome kako se sportska ponuda može prilagoditi tako da ima koristi od uključivanja svih. Get Out Get Active (GOGA) je program koji podržava osobe s invaliditetom i osobe bez invaliditeta da zajedno uživaju u aktivnosti. Predlažu da se prije pridruživanja klubu ili mjestu provjeri (Sport Safe, nd):</vt:lpstr>
      <vt:lpstr>Pokret za prava osoba s invaliditetom, koji sve više predvode osobe s invaliditetom, okupio se iza načela „Ništa o nama bez nas”, pozivajući vlade i međunarodne organizacije da uključe osobe s invaliditetom u planiranje i donošenje odluka. Posljednjih su godina zagovornici osoba s invaliditetom promijenili ovaj slogan u „Ništa bez nas”, prepoznajući da mnogi izazovi utječu na sve nas. Društvena pravda, jednakost i inkluzija su poštapalice koje same po sebi ne čine značajnu razliku za ljude koji su povijesno marginalizirani i izolirani. Svi bi se trebali solidarizirati s osobama s invaliditetom i starijim osobama diljem svijeta jer oni traže jednaka ljudska prava</vt:lpstr>
      <vt:lpstr>Psiholozi vjeruju da povećani kontakt između ljudi koji se razlikuju jedni od drugih može dovesti do skladnijih osjećaja i ponašanja (Dunn, 2022). Promjena mišljenja ljudi događa se pozitivno kada je  ● interakcija osobna: kontakt je osoban, tako da osobe bez invaliditeta mogu komunicirati s osobama s invaliditetom  ● ljudi su jednaki: ljudi iz svake grupe smatraju se jednakima u statusu ili vrijednosti  ● postoje društvene norme: očekivano ponašanje u određenoj situaciji potiče kontakt između članova grupe  ● odvijaju se kooperativne aktivnosti: pojedinci iz svake grupe rade zajedno na projektu kako bi postigli zajedničke, specifične ciljeve</vt:lpstr>
      <vt:lpstr>Potencijalno bi se zapošljavanje osoba s invaliditetom moglo koristiti kao strategija za povećanje prihoda ako su kupci voljni platiti više za ovaj oblik prakse društveno odgovornog poslovanja. Poduzeća bi mogla koristiti zapošljavanje osoba s invaliditetom kao strategiju za izgradnju robne marke. Mnogi bi korisnici mogli biti spremniji posjetiti hotele koji zapošljavaju osobe s invaliditetom od onih koji ih nemaju (Köseoglu i sur., 2021)</vt:lpstr>
      <vt:lpstr>U malim i srednjim poduzećima razina obuke o pristupačnosti često je vrlo niska u odnosu na prioritete poduzeća u obuci i vještinama: npr. istraživanje turističkih poduzeća koje je proveo VisitEngland 2009. godine otkrilo je da je 21% poduzeća koja trenutno ne nude obuku o svjesnosti o invaliditetu za svoje osoblje izjavilo da ih „ništa” ne bi potaknulo da ponude ovu obuku Slično tome, Forum dionika pristupačnog turizma u Ujedinjenom Kraljevstvu postavio je pitanje poduzećima o vjerojatnosti pohađanja obuke tijekom sljedećih 12 mjeseci. 69% ispitanika odgovorilo je da je to vrlo ili prilično malo vjerojatno (Elevator project, 2018)</vt:lpstr>
      <vt:lpstr>Ciljevi kojima bi predloženi i razvijeni program obuke trebao težiti:  ● pružiti znanje osoblju koje radi u sustavu turizma kako bi uzeli u obzir probleme pristupačnosti prilikom obnove, izgradnje i projektiranja turističkih aktivnosti, proizvoda i usluga  ● pružiti znanje o brizi za klijente s posebnim zahtjevima osoblju koje je zaposleno u sustavu turizma ● identificirati glavne prepreke pristupačnosti turističkih destinacija i objekata i pružiti alternative za poboljšanje  ● upoznati ih s korištenjem tehničkih pomagala  ● diseminirati postojeće zakonske odredbe</vt:lpstr>
      <vt:lpstr>Turistički vodiči igraju važnu ulogu u povećanju pristupačnosti i inkluzivnosti turizma, budući da su predstavnici gradova, regija i država u području za koje su kvalificirani te imaju značajan utjecaj na cjelokupni uspjeh putovanja i zadovoljstvo posjetitelja. Inkluzivno turističko vođenje također je način da se održi i unaprijedi kvaliteta usluge vođenja koja je ozbiljno ugrožena deregulacijom profesionalnog vođenja na europskoj razini. Iz tih razloga važno je izraditi priručnik za edukativne svrhe namijenjen turističkim vodičima, koji će im omogućiti stjecanje znanja o specifičnim vještinama potrebnim za komunikaciju s ovim segmentom turista (Elevator projekt, 2018)</vt:lpstr>
      <vt:lpstr>● zajedničko stvaranje vještina i znanja (sadržaja) koje uključuju osobe s invaliditetom;  ● koncepti obrazovnog planiranja prilagođenog osobama s invaliditetom;  ● pravni okvirni uvjeti prilagođeni osobama s invaliditetom;  ● marketing i komunikacija pružatelja obrazovanja koji promiču inkluziju osoba s invaliditetom, koristeći pristupačan jezik i medije;  ● umrežavanje i suradnički odnosi između obrazovnog sektora i sektora osoba s invaliditetom;  ● ulaganje u stalna istraživanja kako bi se razumjele potrebe osoba s invaliditetom u turizmu; i  ● metode poučavanja i učenja prilagođene osobama s invaliditetom, procesi i postupci u okruženju turističkog obrazovanja</vt:lpstr>
      <vt:lpstr>Jedan od najpristupačnijih arheoloških muzeja u Hrvatskoj Ulaz u dvorište i unutrašnjost muzeja je bez prepreka, bez uzdignuća, pragova i drugih prepreka. Hodnici su prostrani, a prostorna komunikacija logična i kontinuirana Cjelokupni postav dostupan je svim posjetiteljima, jer na svaku etažu vodi dizalo odgovarajućih dimenzija. Prostrani pristupačni toalet  Sadržaj dostupan osobama s oštećenjima vida i sluha tek treba razraditi</vt:lpstr>
      <vt:lpstr>Suvremeni sakralni objekt s pristupačnim sadržajima  Mali popločani trg ispred crkve: potpuno ravan, s klupama, kao i površinama različitih tekstura koje vode do crkve i služe kao taktilni pokazatelji za slabovidne osobe  Na trgu dva pristupačna vidikovca do kojih posjetitelji u invalidskih kolicima mogu doći uz malu pomoć Pristupačan toalet (u izgradnji)  U blizini popločana staza do Kalvarije s otprilike istim nagibom kao i vidikovac crkve, tako da svi, uz pomoć, mogu doći do vrha</vt:lpstr>
      <vt:lpstr>Udruga turističkih vodiča grada Pule i Udruga slijepih Istarske županije pokrenuli su projekt “Boje inkluzivnog turizma”  Prvo poduzeće turističkih vodiča u Hrvatskoj čiji su članovi stručno osposobljeni: svijet oko sebe prezentiraju na najprikladniji način za slijepe i slabovidne  GPS tehnologija i glasovni softver ugrađen u mobitele, s najvažnijim znamenitostima Pule i Premanture. Izrađena govorna turistička karta Istre sa 134 turistička lokaliteta; dostupno putem glasovnog računala  Suradnjom Udruge turističkih vodiča Pula, Udruge slijepih Istarske županije i Stanice gorskih vodiča Istre, turistički vodiči i planinari moći će primijeniti stečena znanja i vještine u vođenju i planinarenju sa slijepim osobama u daljnjem radu sa skupinama osoba s invaliditetom</vt:lpstr>
      <vt:lpstr>Priručnik objavljen 2020. godine, financiran od strane Ministarstva turizma i sporta (kreatori: Projekt Srednje škole – Centar za odgoj i obrazovanje Zagreb u partnerstvu s Centrom za odgoj i obrazovanje “Vinko Bek”, Centrom za odgoj i obrazovanje “Slava Raškaj”, Zagreb i Elektrotehničkom školom, Zagreb)  Vrlo jasne upute kako poslužiti goste s različitim vrstama invaliditeta. Uključeni su i video primjeri – postupci podrške za goste s oštećenjem sluha, s intelektualnim poteškoćama, s poremećajima iz spektra autizma i s tjelesnim invaliditetom</vt:lpstr>
      <vt:lpstr>Pristup ulazu u posjetiteljske centre moguć automobilom; u Skradinu i Drnišu moguć je obilazak objekata na katovima dizalom; pristup Centru kretanja u Laškovici preko rampe; poseban toalet za korisnike invalidskih kolica  Infrastruktura za posjetitelje uključuje izletničke brodove s prijelaznom rampom, autobuse s pristupnom rampom za korisnike invalidskih kolica, asfaltirani pristup objektima, asfaltirane površine na platou  Eko-kampus Krka podržava pristupačnost, jednake mogućnosti i društvenu uključenost: pristupačne sadržaje za osobe s invaliditetom i osobe smanjene pokretljivost. Uprava Parka planira nekoliko zadataka za budućnost: potpuna elektrifikacija brodskog prijevoza, potpuno prilagođenog osobama u invalidskim kolicima; provođenje edukacije djelatnika NP za podizanje svijesti o važnosti pristupačnog turizma; te kontinuirana suradnja s udrugama radi poboljšanja sadržaja i razmjene iskustava</vt:lpstr>
      <vt:lpstr>aa </vt:lpstr>
      <vt:lpstr>Priručnik namijenjen osobama s invaliditetom u traženju prilagođenog smještaja i turističkih atrakcija u Republici Hrvatskoj. Priručnik izradili i objavili Ministarstvo turizma i sporta i Nacionalna zaklada za razvoj civilnog društva  Cilj: na jednom mjestu prikupiti sve dostupne informacije o smještaju i znamenitostima. Autori također preporučuju korisnicima da prije posjeta odabranim lokacijama provjere trenutno stanje pogodnosti kod osoblja objekata. Priručnik je dostupan online i prvenstveno je namijenjen pružanju točnih i ažurnih podataka svim korisnicima </vt:lpstr>
      <vt:lpstr>Prilikom projektiranja i izgradnje velika pažnja posvećena je prilagodbi objekata za osobe s invaliditetom, a u traženje najboljih rješenja uključile su se i udruge za osobe s invaliditetom. Pristup osobama s invaliditetom na bazen moguć iz javne garaže (osigurano 8 parkirnih mjesta)  Pristup trgu ispred glavnog ulaza u bazene moguć je liftom koji ima ugrađene tipke s brojevima katova na Brailleovom pismu Rampe i podizna platforma omogućuju osobama s invaliditetom izravan pristup iz svlačionica do vanjskog kupalište i bazena za ronjenje, tako da osobe s invaliditetom ne nailaze na arhitektonske barijere u području bazena</vt:lpstr>
      <vt:lpstr>Posebne oznake na podovima bazenskog kompleksa za lakše kretanje slijepih i slabovidnih osoba. Svi smjerovi kretanja označeni bijelim ili žutim prugama, koje se razlikuju od okolnog poda ne samo bojom nego i svojom strukturom Fiksna i mobilna dizala omogućavaju osobama s invaliditetom i osobama smanjene pokretljivosti ulazak i izlazak iz bazena. Dizalo se može premjestiti iz jednog bazena u drugi. Osoblje je obučeno za rukovanje dizalom i uvijek na raspolaganju za pomoć osobama sa smanjenom pokretljivošću Posebno označena sjedala za korisnike invalidskih kolica na tribinama za gledatelje. Toalet prilagođen osobama s invaliditetom. Redovito se održavaju treninzi za osobe s invaliditetom</vt:lpstr>
      <vt:lpstr>Primjeri dobre prakse pristupačnog turizma u Poljskoj: (1) institucionalne aktivnosti na nacionalnoj razini (Ministarstvo sporta i turizma) i regionalnoj razini (Turistička organizacija Wielkopolska), (2) turistički vodiči do najpopularnijeg gradskog turističkog odredišta u Poljskoj, Krakowa (“Vodič kroz Krakow za turiste s invaliditetom”), turističke informacije o dostupnosti i sadržajima na turističkim stazama (“Karkonosze za svakoga”, Piast Trail u Gornjoj Šleskoj), (3) turističke atrakcije (Nevidljiva ulica u Poznańu , Brama Poznania ICHOT [Poznanska vrata], Muzej prve dinastije Pjasta u Lednici, Muzej nadbiskupije Gniezno), (4) otvoreni prostori, kao što su parkovi i senzorni vrtovi (Park za prostornu orijentaciju u Owińskoj), (5) događaj usmjeren na edukaciju o integraciji i socijalnoj uključenosti, koji periodično organizira zajednica osoba s invaliditetom tijekom Međunarodnog dana bijelog štapa</vt:lpstr>
      <vt:lpstr>Ministarstvo sporta i turizma (MSiT) promovira pristupačni turizam u kontekstu socijalnog turizma kao „prioritet u aktivnostima turoperatora, turističkih agencija i turističkih informacijskih točaka”  Program Pristupačnost Plus 2018.-2025. na nacionalnoj razini, usmjeren na univerzalni dizajn javnih prostora, proizvoda i usluga u arhitektonskom, informacijskom i komunikacijskom smislu. Uključen je u aktivnosti Poljske turističke organizacije te regionalnih i lokalnih turističkih organizacija. Pristupačnost se razumijeva kao mogućnost samostalnog korištenja: turističkih atrakcija, informacija (vodiči, karte, informacijske točke), prometa i komunikacija u turizmu, ruta, staza, turističkih staza, te ugostiteljske, smještajne i sanitarne infrastrukture</vt:lpstr>
      <vt:lpstr>“Turizam za osobe s posebnim potrebama”, 2023. – preko 4 milijuna Poljaka (14%) živi s invaliditetom, a osobe starije od 60 godina čine približno 10 milijuna ljudi, tj. 25% poljskog stanovništva (i njihova kupovna moć raste). MSiT preporučuje vodič pod naslovom: „Udžbenik: Turizam za osobe s posebnim potrebama. Vodič za turoperatore, turističke agencije i turističke info punktove”</vt:lpstr>
      <vt:lpstr>2020. godina, Turistička organizacija Wielkopolska: besplatna obuka u području pristupačnog turizma na platformi za e-učenje, namijenjena svim ljudima uključenim u turizam – namijenjena i zaposlenicima koji izravno rade s klijentima i menadžerima koji donose strateške odluke Platforma također nudi potpunu fleksibilnost u stjecanju znanja, nema vremenskog ograničenja u kojem se mora proći cjelokupna obuka</vt:lpstr>
      <vt:lpstr>Platforma za e-učenje WOT nastala je u sklopu provedbe javnog zadatka pod nazivom: „Poboljšanje sigurnosti turističkih usluga za osobe s invaliditetom u Velikopoljskom vojvodstvu“, sufinanciranog od strane Ministarstva razvoja, rada i tehnologije u 2020. godini Tečajeve je pripremio stručni tim trenera (praktičara i znanstvenika) kako bi se zajamčila kvaliteta i usklađenost s najnovijim znanjima  Dodatni materijali: webinari, konferencije i priručnici</vt:lpstr>
      <vt:lpstr>“Vodič kroz Krakow za turiste s invaliditetom”: zbirka znanja o pristupačnosti glavnih atrakcija za osobe s invaliditetom. 2. izdanje iz 2023. godine uključuje rutu Nowa Huta i dostupno je na 4 jezika (poljski, engleski, francuski i ruski)  Publikaciju je moguće besplatno dobiti u Odjelu za pitanja osoba s invaliditetom Odjela za socijalnu politiku i zdravstvo gradske vijećnice u Krakovu, kao i na gradskim turističkim informativnim punktovima, a može se preuzeti i s web stranice te putem QR-a kao aplikacija za mobilne uređaje</vt:lpstr>
      <vt:lpstr>Piast: jedna od glavnih kulturnih staza u Poljskoj, o povijesti prve kraljevske dinastije, dinastije Piast. 2019.: Velikopoljsko vojvodstvo naručilo je analizu njegove pristupačnosti za osobe s invaliditetom (motoričke, vidne, slušne poteškoće), starije osobe i obitelji s djecom u svim (33) objekatima Piastove staze u Vojvodstvu, kako bi se prikupilo trenutno znanje o dostupnosti individualnih atrakcija na stazi  Katalog kriterija za ocjenu pristupačnosti na temelju kojih je svaka atrakcija ocijenjena i opisana u informativnoj kartici objavljenoj na web stranici staze. Pripremljen od strane stručnjaka, pouzdan je izvor informacija za sve koji posjećuju objekte Piast Trail, s preporukama za vlasnike objekata u vezi korisnih, univerzalnih sadržaja</vt:lpstr>
      <vt:lpstr>Nevidljiva ulica u Poznańu: mjesto koje se može posjetiti u potpunom mraku, a vodiči su slijepe osobe. Osim kretanja ulicom bez vidne pomoći, može se iskusiti i putovanje tramvajem te osjetilni doživljaji (kroz miris, dodir)  Vodič objašnjava kako slijepe osobe funkcioniraju u svakodnevnom životu. Također se može sudjelovati u radionicama koje objašnjavaju sadržaje za slijepe i slabovidne osobe, kao što su: Rubikova kocka, društvene igre, turistički vodiči s konveksnim (reljefnim) crtežima i referentnim mjerilom, poput ljudske figure postavljene u svakom donjem desnom kutu stranicu</vt:lpstr>
      <vt:lpstr>Nevidljiva ulica također nudi Šaputajuće kazalište – predstave koje se izvode uživo u potpunom mraku i primaju se samo u audiosferi</vt:lpstr>
      <vt:lpstr>Brama Poznania ICHOT (Poznanska vrata): moderno, multimedijsko središte za interpretaciju baštine. Jedan od objekata dobro prilagođenih osobama s invaliditetom, starijim osobama i posjetiteljima s djecom</vt:lpstr>
      <vt:lpstr>Brama Poznania [Poznanska vrata] – primjeri dobre prakse u području pristupačnosti</vt:lpstr>
      <vt:lpstr>Brama Poznania [Poznanska vrata] – informacije o pristupačnosti na web stranici, uključujući: poljski znakovni jezik i audio opis</vt:lpstr>
      <vt:lpstr>Sveobuhvatne usluge. Tijekom prijelaza trajektom na otok Ostrów Lednicki, korisnicima invalidskih kolica pomaže se pri ulasku na trajekt. Staze su makadamske, asfaltirane, do koliba s eksponatima vode rampe. Table na izložbama postavljene su na visini i pod kutom pogodnim za čitanje osobama u invalidskim kolicima, a tu su i vidikovci za odmor u multisenzornom okruženju uz vodu, uz mirisno cvijeće</vt:lpstr>
      <vt:lpstr>Muzej prve dinastije Pjasta u Lednici – dobre prakse u području vanjskih sadržaja u Ostrówu Lednickom</vt:lpstr>
      <vt:lpstr>Povijesna arhitektura koliba u muzeju na otvorenom u Dziekanowicama koristi jednostavno rješenje prijenosnih rampi koje niveliraju pragove. To omogućuje izbjegavanje smetnji s izvornim strukturama, a u isto vrijeme omogućuje osobama u invalidskim kolicima da prevladaju stepenice i pragove</vt:lpstr>
      <vt:lpstr>Svi vanjski objekti imaju lagana, prijenosna sjedala</vt:lpstr>
      <vt:lpstr>Muzej prve dinastije Pjasta u Lednici organizira mnoga događanja i integracijske radionice, uključujući cikličku manifestaciju pod nazivom „Kroz pragove narodne kulture“ u muzeju na otvorenom u Dziekanowicama: na ovaj dan dio muzeja na otvorenom postaje otvoreno mjesto za kretanje osoba s invaliditetom, a obučeni edukatori provode obilaske i aktivnosti integracije. Jedan od najvažnijih ciljeva manifestacije je učiniti muzej mjestom dostupnim što široj publici. Program se temelji na načelima socijalne uključenosti, namijenjen je uglavnom osobama koje se bore s problemima kretanja i vida te starijim osobama</vt:lpstr>
      <vt:lpstr>Muzej nadbiskupije Gniezno: dobra praksa namijenjena gluhim i nagluhim osobama su turistički vodiči, opremljeni snimkama na poljskom znakovnom jeziku, o svim izlošcima koji se posjećuju kako u muzeju, tako i u katedrali u Gnieznu (mjesto krunidbe prvih vladara Poljske, središte kulta svetog Adalberta)</vt:lpstr>
      <vt:lpstr>Park prostorne orijentacije (2012.) u školi za slijepu djecu (Specijalni edukacijski centar za slijepu djecu): uglavnom za djecu i tinejdžere, ali također otvoren za posjetitelje u određeno vrijeme  Površine preko 2,5 hektara, s, između ostalog, povrtnjakom, prostorom za rekreaciju, posebno dizajniranim igračkama i nastavnim pomagalim. Siguran prostor, osmišljen uz sudjelovanje slijepih osoba, s osobljem za pomoć</vt:lpstr>
      <vt:lpstr>Elementi koji olakšavaju orijentaciju u prostoru: pregledan raspored staza – široke šljunčane staze, uske zemljane staze s povišenim rubovima; različita tekstura površina staze; igralište za igru i vožnju biciklom okruženo vodilicom za drvena kolica; zelene zone s cvjetnjacima; savjeti drugih ljudi – u vrtu postoji sigurnost, pomaže ako ga slijepe osobe posjećuju same, a slijepe osobe mogu raditi zajedno s vrtlarom; zvukovi koji se prirodno pojavljuju u krajoliku: šum vode, škripa šljunka, akustični uređaji: sviranje stepenica, kabeli za pojačavanje zvuka; klupe, stolovi; rubnjaci (kao vodilice); balustrade; teren je ravan, ne zahtijeva rampe; karakteristične točke koje olakšavaju orijentaciju u prostoru – zidane kuće, zoološki vrt, sjenica, skulpture, slavine s figuricama raznih životinja</vt:lpstr>
      <vt:lpstr>Park prostorne orijentacije u Owińskoj – jasan raspored staza; znakovi s opisima biljaka na Brailleovom pismu</vt:lpstr>
      <vt:lpstr>Park prostorne orijentacije u Owińskoj – različite površinske teksture staza; raznolikost – oblici vidljivi dodirom; igralište za igru i vožnju biciklom okruženo vodičem za drvena kolica</vt:lpstr>
      <vt:lpstr>Alati za edukaciju slijepih i slabovidnih osoba u Parku za prostornu orijentaciju u Owińskoj uključuju Brailleove znakove; zonu začinskog bilja, povrtnjak gdje se mogu saditi i njegovati biljke; slijepe osobe mogu brati povrće i voće i kušati ih; igralište s edukativnim igračkama, npr. globus; brojne interaktivne igračke, npr. poseban kavez sa sustavom zvučnih cijevi; taktilna grafika, senzorna staza  Sportska oprema uključuje: traku za trčanje, zid za penjanje, trampoline, ljuljačke, te osiguran prostor za npr. biciklizam  U parku su se pobrinuli za male arhitektonske elemente, npr. mini kućice od raznih materijala: drva, kamena, cigle – omogućuju ljudima da dodirom uče o gradnji kuća</vt:lpstr>
      <vt:lpstr>Međunarodni dan bijelog štapa, koji se obilježava 15. listopada od 1969. godine, želi podsjetiti na potrebe slijepih i slabovidnih osoba. Cilj kampanje: oblikovati društvene stavove temeljene na otvorenosti, toleranciji, empatiji i razumijevanju potreba osoba s oštećenjem vida. Godine 2023. njegova proslava, koju je organizirao Specijalni obrazovni centar za slijepu djecu u Owińskoj, održana je u Collegium Geographicum Sveučilišta Adam Mickiewicz u Poznańu</vt:lpstr>
      <vt:lpstr>Dan bijelog štapa. Šah za slijepe; Braillevo pisanje; učenje orijentacije u prostoru</vt:lpstr>
      <vt:lpstr>“Projekt Terra Mirabilis”: inicijativa za osobe oštećena vida, koju su zajednički kreirali Babilon Travel Association iz Cluj Napoca, Gradska vijećnica Cluj Napoca i Turistički informativni centar Cluj. Edukativna je, potiče mobilnost i ima za cilj uključiti zainteresirane osobe u proces turizma Važnost inicijative leži u dokumentiranju itinerera u zamjenu za financijsku potporu i u obuci osam volontera koji mogu pratiti osobe (grupe) oštećena vida duž ruta. Financijska potpora podupirat će razne vodiče, karte, informacije i promotivne materijale kako bi Cluj Napoca bila dostupna slabovidnim osobama, domaćim i stranim turistima</vt:lpstr>
      <vt:lpstr>Itinereri će sadržavati planove najvažnijih znamenitosti, spomenika i mjesta štovanja koji mogu istaknuti multikulturalnu i multietničku dimenziju grada. Vodiči su pisani na rumunjskom i engleskom jeziku, u formatu prikladnom za slabovidne, tj. audio vodiči velikim slovima. Ovi materijali su također dostupni u digitalnom formatu kao MP3 audio dokumenti i PDF dokumenti. Projektom se želi potaknuti integraciju osoba oštećena vida u zajednicu, pristup turističkim destinacijama i razvoj interakcije među osobama oštećena vida. Inovativnost inicijative leži u činjenici da osobama oštećena vida nudi mogućnost otkrivanja gradskih obilježja, atrakcija i povijesti</vt:lpstr>
      <vt:lpstr>“Kvadratna skulptura Șumuleua” zajednička je inicijativa Udruge Transilvanijskih cesta, Lászla Orbána, Zsolta Tövissija i Imre Berzea, namijenjena senzibiliziranju društva i informiranju slabovidnih osoba. Skulptura je posebno dizajnirana kako bi Crkvu Križa u Șumuleu i druge znamenitosti u tom području učinile taktilnima za osobe oštećena vida i informativnima posjetiteljima u invalidskim kolicima, zbog teške pristupačnosti područja. Smještena na parkiralištu pokraj crkve Șumuleu, skulptura modelira reljef kruga promjera 900 metara i zgrade na tom mjestu na brončanom reljefu</vt:lpstr>
      <vt:lpstr>Inovativni karakter inicijative: njezin alternativni način prezentiranja područja. Posjetitelji ovog područja mogu mu besplatno pristupiti i učiti o njemu. Inicijativa bi se mogla prilagoditi bilo kojoj destinaciji korištenjem različitih kiparskih tehnika i 3D ispisa, koji bi mogli prikazati glavne turističke atrakcije mjesta, ne samo za osobe oštećena vida, već i za korisnike invalidskih kolica</vt:lpstr>
      <vt:lpstr>Inicijativa koju je pokrenula Turistička udruga Retezat za pružanje informacija o planinskom području i mogućnosti putovanja do lokaliteta, uz posjete osoba s invaliditetom različitim mjestima Staza otvorena svima, ali stvorena prvenstveno da služi osobama s invaliditetom i slabovidnima  U podnožju planina Retezat, u nacionalnom parku Retezat, u centru za posjetitelje Nucsoara, koji nudi iskustvo odraslima i djeci s invaliditetom Staza je duga 36 metara i opremljena je rampama i rukohvatima. Duž staze posjetitelji mogu promatrati otiske stopala životinja koje žive u planinskom lancu, a postavljene su i informacije o vrstama. Staza je dizajnirana tako da bude dostupna invalidskim kolicima</vt:lpstr>
      <vt:lpstr>Područje lako dostupno automobilom, bez prepreka. Dizajn područja treba pružiti detaljnu infrastrukturnu mrežu: biljne vrste na lokaciji su taktilne, a otisci stopala životinja vidljivi su iz invalidskih kolica. Otisci životinjskih stopa (vidre, jeleni, šakali, divlje svinje, vukovi, medvjedi i divokoze) reljefno postavljeni na drvene ploče kako bi se slabovidne osobe snašle i kako bi bili zanimljiv prizor za sve posjetitelje Itinerer koji kreira Turističko društvo Retezat u suradnji s Rumunjskom udrugom za divljinu i Upravom Nacionalnog parka Retezat, uz potporu Rumunjsko-američke zaklade i Zaklade za partnerstvo  Dobra praksa može se bez izmjena prilagoditi u centrima za posjetitelje nacionalnih parkova u zemlji, ali se također može razvijati i održati u školama, vrtićima i obrazovnim ustanovama</vt:lpstr>
      <vt:lpstr>Inicijativa Zaklade za motivaciju Rumunjska, Buda, okrug Ilfov: karta stvorena za informacije i mobilnost turista, uglavnom za osobe s invaliditetom koje koriste invalidska kolica za prijevoz  Karta je alat koji pruža koristan izvor informacija i centralizira podatke o dostupnim mjestima u Rumunjskoj. Registriran zaštitni znak pristupačnosti Motivacije Cilj inicijative je korisnicima invalidskih kolica pružiti informacije o pristupačnosti smještaja, gradskih prostora i turističkih atrakcija. Pristup informacijama na webu sve je važniji, pa je to i svrha web stranice Resursi su potrebni za kontinuirano praćenje stranica i objekata te redovito ažuriranje baze podataka</vt:lpstr>
      <vt:lpstr>Vodič za pješačenje dostupan na rumunjskom i engleskom jeziku, osmišljen kako bi senzibilizirao i informirao, prvenstveno usmjeren na osobe sa smanjenom pokretljivošću, korisnike invalidskih kolica, a uglavnom na rute dostupne u okrugu Brasov  Opisi gotovo 60 ruta u šest planinskih lanaca u području Brasova, klasificirani prema težini. Rute su popraćene kartama s objašnjenjima, slikama i korisnim informacijama  Vrlo koristan alat za osobe s invaliditetom, ali i za obitelji s djecom, učitelje, udruge, nevladine organizacije, koji im pomaže da se snađu u planinama oko Brasova Informacije koje sadrži: rute primjerene za djecu, ovisno o njihovoj dobi, opremi i iskustvu; informacije o sigurnosti ruta za osobe s invaliditetom, obitelji i djecu</vt:lpstr>
      <vt:lpstr>Agroturistički pansion u Luncaviti, okrug Tulcea, razvijen uz potporu Nacionalnog programa ruralnog razvoja, s karakterom senzibilizacije, poboljšanja mobilnosti i turističke atrakcije  Posebna pažnja osobama s invaliditetom; upravitelj pansiona je osoba s invaliditetom u invalidskim kolicima. Pansion je stoga prilagođen ovoj posebnoj ciljnoj skupini, s dobro promišljenom opremom, bez pragova, posebnim kupaonicama, udobnim i prostranim prostorima. Smještaj je prilagođen karakteristikama područja (kulturna tradicija Dobrudže, recepti delte Dunava)</vt:lpstr>
      <vt:lpstr>Tradicijski okoliš, prirodne atrakcije, aktivnosti u slobodno vrijeme (planinarenje, ribolov, biciklizam, astronomija, sudjelovanje u poljoprivrednim radovima)  Posjetitelji mogu otkriti lokalnu kulturnu baštinu, sudjelovati u lokalnim događanjima i svečanostima. Sobe, kupaonice i blagovaonica prilagođene su specifičnim potrebama, i lako su dostupne automobilom</vt:lpstr>
      <vt:lpstr>Inicijativa je skup aktivnosti za senzibilizaciju, obrazovanje i poboljšanje mobilnosti na rumunjskoj obali, zajednička suradnja (M24Seven Europe, RAPTronic, RAP Development, RAP Instal, Petroterm SRL, Sorla i Dobra iz Constante, AQUA Carpatica, Martin Eughenia i Gabriel Voitis)  Događaj dostupan svim osobama s invaliditetom, ali oni pokušavaju pružiti posebno iskustvo na plaži za putnike s invaliditetom. Inicijativa “More i plaža za sve” održana je u kolovozu 2017. i kolovozu 2021. godine, kada je u Mamaiji otvorena prva plaža za osobe s invaliditetom u Rumunjskoj. U dogovoru s turističkim subjektom u čijem je vlasništvu “Pupa Beach”, dio plaže izgrađen je neposredno uz spasilačku kulu, radi sigurnosti i lakšeg pristupa osobama s invaliditetom</vt:lpstr>
      <vt:lpstr>PowerPoint-bemutató</vt:lpstr>
      <vt:lpstr>Prva staza prilagođena osobama s invaliditetom u Rumunjskoj, koju su zajednički stvorili Corund-Praid Nature Conservancy i Corund Tourist Association za obrazovanje i informiranje, istovremeno olakšavajući mobilnost i čineći atrakciju pristupačnom. Staza otvorena 2013. godine u prirodnom rezervatu tog područja kako bi privukla posjetitelje u invalidskim kolicima Prirodni rezervat Corund-Praid otvorio je stazu Peat Bog Trail u Pine Mountains, koja je osmišljena kako bi se osobama s invaliditetom omogućilo nesmetano kretanje. Staza je dio prirodnog rezervata Natura 2000. Posjetitelji mogu dobiti uvid u tipičnu floru i faunu tajge i prijetnje s kojima se suočavaju</vt:lpstr>
      <vt:lpstr>Staza je interaktivna, duž nje su postavljene edukativne i interaktivne ploče s informacijama o biljkama i životinjama koje tu žive. Informacijske ploče dostupne su na engleskom, mađarskom i rumunjskom jeziku. Inicijativa bi mogla omogućiti posebno obrazovanje i iskustvo učenja za osobe s invaliditetom, uz privlačnost planinarenja u prirodi. Staza je inovativna jer nudi jedinstvenu priliku osobama s invaliditetom da uče o biljnim vrstama u tom području čineći je pristupačnom</vt:lpstr>
      <vt:lpstr>Obrazovni i alat za razvoj mobilnosti za aktivnu rekreaciju osoba s invaliditetom. Tim koji provodi vježbu sastavljen je od učitelja skijanja, planinskih vodiča i određenog broja aktivnih i pokretnih osoba. Omogućuje pristupačne aktivnosti na otvorenom za osobe s invaliditetom  Tijekom ljeta organiziraju izlete uz korištenje posebno dizajniranih bicikala koje mogu koristiti osobe s invaliditetom: dizajnirani za vožnju izvan cesta, s osobom s invaliditetom koja sjedi na prednjem sjedalu, a osoba iza njega/nje kontrolira opremu i pomaže pri ulasku i silaženju  Zimi osobe s invaliditetom mogu naučiti skijati koristeći posebne skijaške stolice. Ovisno o vrsti stolice, one nude različite stupnjeve neovisnosti za osobe s invaliditetom. Opet je potreban vodič, ali osobe s manjim invaliditetom mogu koristiti opremu s umjerenijom razinom neovisnosti, što pruža različite razine težine za zainteresirane</vt:lpstr>
      <vt:lpstr>Cilj je omogućiti osobama s invaliditetom i svim ljubiteljima prirode aktivnu rekreaciju, kako zimi tako i ljeti. Inicijativa je inovativna jer koristi posebnu opremu za pružanje iskustva tjelesne aktivnosti koje određeni segment društva inače ne može doživjeti</vt:lpstr>
      <vt:lpstr>Projekt koji je izradila turistička agencija Accessible Romania by Sano Touring kako bi se olakšalo posjećivanje različitih atrakcija za različite ciljne skupine s invaliditetom, kao što su osobe smanjene pokretljivosti ili oštećenog sluha Pružatelj usluga promovira razne turističke proizvode i destinacije u Rumunjskoj, uglavnom na engleskom. Tematske ture uključuju pristupačne ture Transilvanije, vinske i gastronomske ture u Rumunjskoj. Posjeti gradovima organizirani su za Brașov, Constantu, Sibiu i Bukurešt. Kupališni turizam nudi se u Băile Felixu, Covasni i Sovati Uz pomoć posebne opreme, sve osobe s invaliditetom mogu sudjelovati u različitim turističkim programima kao i svaka druga osoba u društvu</vt:lpstr>
      <vt:lpstr>PowerPoint-bemutató</vt:lpstr>
      <vt:lpstr>Inicijativa za poboljšanje mobilnosti koju mogu isprobati sve osobe s invaliditetom. Aktivnost koju je pokrenula organizacija CaiacSMile u Cluj-Napoci za zimsko razdoblje 2021.-2022.; nabavljena posebna oprema kako bi skijaške staze bile pristupačne osobama s poteškoćama u kretanju  Događaji organizirani na skijaškim stazama, a nadzornici i planinari obučeni za korištenje opreme. Pristupačne skijaške staze osobama s invaliditetom pružaju mogućnost samostalnog vježbanja  Tri vodeća člana kluba CaiacSMile postala su akreditirani učitelji skijanja 2022. godine. Skijaška sezona 2022.-2023.: organizirano je osam kampova od šest dana u različito vrijeme i na različitim lokacijama na pristupačnim skijaškim stazama, gdje su zajedno sa članovima kluba skijale osobe s invaliditetom. Više od 50 osoba s invaliditetom naučilo je samostalno skijati na spravi Monoski, a pridružilo im se stotine osoba s različitim poteškoćama koje su uživale u iskustvu skijanja</vt:lpstr>
      <vt:lpstr>Terapija vježbanjem jedan je od najučinkovitijih načina prevladavanja tjeskobe i poboljšanja kvalitete života, kako tjelesne tako i psihičke. Osobe s invaliditetom trebale bi biti prve koje će imati pristup ovim oblicima terapije, ali one su prve kojima je to pravo uskraćeno jer ne sudjeluju u tradicionalnim ili prilagođenim natjecateljskim sportovima</vt:lpstr>
      <vt:lpstr>Inicijativa Specijalne Olimpijade koju je pokrenula Zaklada Specijalne Olimpijade: dobra praksa usmjerena na senzibiliziranje i educiranje društva, dok pridonosi mobilnosti dotičnih turista  Specijalna Olimpijada je pokret koji pomaže osobama s intelektualnim teškoćama da budu prihvaćene i uključene u društvo kao aktivni članovi svojih zajednica, ali je dostupan svim osobama s invaliditetom. Nastoji se suprotstaviti pasivnosti, nepravdi i netoleranciji Cilj Zaklade je omogućiti osobama s invaliditetom i njihovim obiteljima sudjelovanje u raznim sportskim natjecanjima, obrazovnim aktivnostima u školama, treninzima i procjenama stanja kako bi se povećala zapošljivost odraslih osoba s invaliditetom</vt:lpstr>
      <vt:lpstr>PowerPoint-bemutató</vt:lpstr>
      <vt:lpstr>Projekt je zajednička inicijativa CED Romanian Experience Centre, Accessible Romania by Sano Touring i Accessible Romania. Softver informacijskog servisa, u osnovi namijenjen prijenosu ustanova i događanja bez prepreka, pruža pomoć svim osobama s invaliditetom, što pridonosi senzibilizaciji društva, obrazovanju i informiranju pogođenih osoba  Kreatori softvera razvili su aplikaciju za osobe koje žive sa širokim spektrom invaliditeta, koji na temelju raznih informacija mogu birati lokacije, objekte i događanja koja žele posjetiti, te se informirati o pristupačnosti pojedinog programa</vt:lpstr>
      <vt:lpstr>AUDARA omogućuje izradu izvješća o pristupačnosti za ustanove s kulturnom djelatnošću. Kao rezultat toga, kulturne će institucije biti inkluzivnije za relevantnu ciljanu skupinu stanovništva AUDARA razvija oko 300 parametara na temelju kriterija pristupačnosti koje pruža rumunjski pravni okvir, analize dobrih praksi iz cijelog svijeta te teorijskog i praktičnog iskustva pristupačnosti i stručnjaci za pristupačni turizam</vt:lpstr>
      <vt:lpstr>PowerPoint-bemutató</vt:lpstr>
      <vt:lpstr>PeopleFirst, uz potporu Jačanja civilnih zajednica, razvila je 2019. godine zanimljivu vođenu turu bez prepreka, a 2021. godine uvela ju je kao stalnu gradsku tematsku turu u suradnji s uredom Pécs TourInform. Cilj mu je senzibilizirati i uključiti društvo  Obilazak s vodičem daje drugačiju perspektivu sudionicima, pokazujući kako osobe s invaliditetom mogu doći do određene znamenitosti u Pečuhu. Sudionici mogu isprobati obilazak u invalidskim kolicima, dobiti naočale koje modeliraju oštećenje vida, upoznati se s oštećenjem sluha pomoću čepića za uši, koristiti bijele štapove za opipanje rubnjaka i vodilica te prošetati sa psom vodičem</vt:lpstr>
      <vt:lpstr>PowerPoint-bemutató</vt:lpstr>
      <vt:lpstr>Članovi Udruge Ljudi prije svega – Pečuh u parovima (uvijek jedna osoba s invaliditetom i jedna radno sposobna osoba bez invaliditeta) obilaze restorane, kafiće, hotele, trgovine, turističke znamenitosti Pečuha, sportske i kulturne ustanove, odnosno javne ustanove, te osobno mapiraju prostore bez prepreka, a zatim uz suglasnost vlasnika na staklo ulaznih vrata zalijepe naljepnicu koju su sami osmislili i izradili  Naljepnica 10×10 cm koja se lijepi iznutra nije previše šarena, ne ometa, ali privlači pozornost činjenicom da su prostorije bez barijera. Ako objekt ima pristupačan toalet, on će se pojaviti u donjem desnom kutu naljepnice</vt:lpstr>
      <vt:lpstr>PowerPoint-bemutató</vt:lpstr>
      <vt:lpstr>Od 2017. godine Orfű je domaćin Dana pristupačnog turizma: glavni cilj događaja u stilu festivala je pružiti osobama s invaliditetom iskustva koja inače ne bi mogli doživjeti, ili bi to bilo teško, ali koja su popularne i očite usluge za osobe bez invaliditeta. Zabava za sve, osobe s i bez invaliditeta, koja im omogućuje da se dobro zabave dok otkrivaju da su vršnjaci s invaliditetom jednako ljudi kao i oni bez invaliditeta. Važan cilj je uključivost, senzibilizirati društvo i osvijestiti radno sposobno društvo o sposobnostima i mogućnostima osoba s invaliditetom te kako im pomoći. Dugotrajni učinak događaja je povećanje broja pristupačnog smještaja u Orfűu, a pružatelji turističkih usluga i zaposlenici lokalne uprave suosjećajniji su i profesionalniji u pogledu pristupačnog turizma nego što su bili</vt:lpstr>
      <vt:lpstr>Događaj omogućuje dionicima da dožive turizam na način koji im inače nije dostupan, uz pomoć gotovo 100 volontera. Osobe u invalidskim kolicima mogu podići u zmaj ili jedrilicu, osobe s teškim invaliditetom mogu se upregnuti u vožnju motociklom, a osobe koje su potpuno slijepe ili imaju teški oblik invaliditeta zbog oštećenja mozga mogu se okušati u vožnji automobila. Nudeći niz iskustava, organizatori se nadaju pokazati da se uz pravu volju i dobre namjere fizičke prepreke mogu prevladati i niz iskustava učiniti dostupnim osobama s invaliditetom</vt:lpstr>
      <vt:lpstr>PowerPoint-bemutató</vt:lpstr>
      <vt:lpstr>Ribolov je najpopularniji hobi (i) u Mađarskoj, sa značajnim multiplikacijskim učinkom  Čini se da se inicijativa bavi potrebama samo jedne specifične ciljne skupine, ali ta ciljana skupina uključuje desetke tisuća ljudi u Mađarskoj (udičarska zajednica ima više od 800.000 članova)  Budući da značajan dio osoba s invaliditetom može putovati samo s pratnjom i ne mogu sami pristupiti ribolovnim mjestima, članovi obitelji i pratitelji dodatna su neizravna ciljna skupina  Organizacijska, komunikacijska i tehnička rješenja mogu se prilagoditi drugim sportovima na otvorenom (npr. streljaštvo, lov)</vt:lpstr>
      <vt:lpstr>Mjesto održavanja ima Access4you certifikat</vt:lpstr>
      <vt:lpstr>U Mađarskoj pristupačni turizam još nije integriran u osnovno turističko i ugostiteljsko obrazovanje, unatoč činjenici da je oko 10% stanovništva u Mađarskoj pogođeno ovim problemom i da se mnogi od njih suočavaju s ozbiljnim preprekama sudjelovanja u turizmu  Senzibiliziranjem i obrazovanjem turističkih djelatnika budućnosti, moguće je poboljšati kvalitetu turističkog iskustva osoba s invaliditetom i time podići kvalitetu njihova života  Studenti koji završe obuku bit će više prijemčivi i osjetljivi na specifične potrebe osoba s invaliditetom i imat će višu razinu znanja za zadovoljenje ovih potreba. Poduzeća i organizacije koje ih zapošljavaju ili koje oni osnivaju poboljšat će konkurentnost dotičnih destinacija na turističkom tržištu</vt:lpstr>
      <vt:lpstr>Osobe s invaliditetom dijele svoja iskustva s polaznicima tečaja</vt:lpstr>
      <vt:lpstr>Poštovani sudioniče!  Iskreno se nadamo da vam je ovaj popis dobrih praksi koristan, zanimljiv i poticajan za razmišljanje. Svjesni smo činjenice da je popis daleko od toga da bude potpun, postoje mnoge druge dobre prakse koje se zbog nedostatka vremena i prostora ne mogu ovdje nabrojati – a sigurno ih je podosta za koje niti ne znamo.  Ako imate informacije o bilo kojoj dobroj praksi u pristupačnom turizmu, iz bilo koje zemlje ili destinacije, kontaktirajte nas i podijelite ih s nama!  Zahvaljujući na suradnji, u ime tima projekta Accessible+,  Zoltán Raffay (raffayz@ktk.pte.hu)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Nagy-Véber Veronika</cp:lastModifiedBy>
  <cp:revision>39</cp:revision>
  <dcterms:created xsi:type="dcterms:W3CDTF">2024-05-21T07:28:22Z</dcterms:created>
  <dcterms:modified xsi:type="dcterms:W3CDTF">2025-06-28T21:25:51Z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