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87" r:id="rId9"/>
    <p:sldId id="288" r:id="rId10"/>
    <p:sldId id="289" r:id="rId11"/>
    <p:sldId id="291" r:id="rId12"/>
    <p:sldId id="292" r:id="rId13"/>
    <p:sldId id="293" r:id="rId14"/>
    <p:sldId id="260" r:id="rId15"/>
    <p:sldId id="262" r:id="rId16"/>
    <p:sldId id="261" r:id="rId17"/>
    <p:sldId id="263" r:id="rId18"/>
    <p:sldId id="294" r:id="rId19"/>
    <p:sldId id="295" r:id="rId20"/>
    <p:sldId id="296" r:id="rId21"/>
    <p:sldId id="297" r:id="rId22"/>
    <p:sldId id="298" r:id="rId23"/>
    <p:sldId id="264" r:id="rId24"/>
    <p:sldId id="265" r:id="rId25"/>
    <p:sldId id="266" r:id="rId26"/>
    <p:sldId id="267" r:id="rId27"/>
    <p:sldId id="268" r:id="rId28"/>
    <p:sldId id="269" r:id="rId29"/>
    <p:sldId id="299" r:id="rId30"/>
    <p:sldId id="300" r:id="rId31"/>
    <p:sldId id="270" r:id="rId32"/>
    <p:sldId id="301" r:id="rId33"/>
    <p:sldId id="302" r:id="rId34"/>
    <p:sldId id="303" r:id="rId35"/>
    <p:sldId id="304" r:id="rId36"/>
    <p:sldId id="271" r:id="rId37"/>
    <p:sldId id="272" r:id="rId38"/>
    <p:sldId id="305" r:id="rId39"/>
    <p:sldId id="306" r:id="rId40"/>
    <p:sldId id="307" r:id="rId41"/>
    <p:sldId id="308" r:id="rId42"/>
    <p:sldId id="309" r:id="rId43"/>
    <p:sldId id="310" r:id="rId44"/>
    <p:sldId id="311" r:id="rId45"/>
    <p:sldId id="273" r:id="rId46"/>
    <p:sldId id="27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6BC91C58-FDE6-4D9A-8CA9-DCE8999E1C61}"/>
    <pc:docChg chg="custSel delSld modSld">
      <pc:chgData name="Dr. Raffay Zoltán" userId="3b1b2a3e-ec4a-4aa8-94e3-5e4ef067d11f" providerId="ADAL" clId="{6BC91C58-FDE6-4D9A-8CA9-DCE8999E1C61}" dt="2024-11-26T08:23:05.256" v="88" actId="20577"/>
      <pc:docMkLst>
        <pc:docMk/>
      </pc:docMkLst>
      <pc:sldChg chg="modSp mod">
        <pc:chgData name="Dr. Raffay Zoltán" userId="3b1b2a3e-ec4a-4aa8-94e3-5e4ef067d11f" providerId="ADAL" clId="{6BC91C58-FDE6-4D9A-8CA9-DCE8999E1C61}" dt="2024-11-26T06:29:14.759" v="4" actId="790"/>
        <pc:sldMkLst>
          <pc:docMk/>
          <pc:sldMk cId="1441212110" sldId="257"/>
        </pc:sldMkLst>
      </pc:sldChg>
      <pc:sldChg chg="modSp mod">
        <pc:chgData name="Dr. Raffay Zoltán" userId="3b1b2a3e-ec4a-4aa8-94e3-5e4ef067d11f" providerId="ADAL" clId="{6BC91C58-FDE6-4D9A-8CA9-DCE8999E1C61}" dt="2024-11-26T06:29:07.145" v="1" actId="790"/>
        <pc:sldMkLst>
          <pc:docMk/>
          <pc:sldMk cId="1645023369" sldId="258"/>
        </pc:sldMkLst>
      </pc:sldChg>
      <pc:sldChg chg="modSp mod">
        <pc:chgData name="Dr. Raffay Zoltán" userId="3b1b2a3e-ec4a-4aa8-94e3-5e4ef067d11f" providerId="ADAL" clId="{6BC91C58-FDE6-4D9A-8CA9-DCE8999E1C61}" dt="2024-11-26T06:29:16.015" v="5" actId="790"/>
        <pc:sldMkLst>
          <pc:docMk/>
          <pc:sldMk cId="4239364104" sldId="259"/>
        </pc:sldMkLst>
      </pc:sldChg>
      <pc:sldChg chg="modSp mod">
        <pc:chgData name="Dr. Raffay Zoltán" userId="3b1b2a3e-ec4a-4aa8-94e3-5e4ef067d11f" providerId="ADAL" clId="{6BC91C58-FDE6-4D9A-8CA9-DCE8999E1C61}" dt="2024-11-26T06:30:11.912" v="21" actId="790"/>
        <pc:sldMkLst>
          <pc:docMk/>
          <pc:sldMk cId="3346443628" sldId="260"/>
        </pc:sldMkLst>
      </pc:sldChg>
      <pc:sldChg chg="modSp mod">
        <pc:chgData name="Dr. Raffay Zoltán" userId="3b1b2a3e-ec4a-4aa8-94e3-5e4ef067d11f" providerId="ADAL" clId="{6BC91C58-FDE6-4D9A-8CA9-DCE8999E1C61}" dt="2024-11-26T06:30:16.437" v="22" actId="790"/>
        <pc:sldMkLst>
          <pc:docMk/>
          <pc:sldMk cId="3430837079" sldId="261"/>
        </pc:sldMkLst>
      </pc:sldChg>
      <pc:sldChg chg="modSp mod">
        <pc:chgData name="Dr. Raffay Zoltán" userId="3b1b2a3e-ec4a-4aa8-94e3-5e4ef067d11f" providerId="ADAL" clId="{6BC91C58-FDE6-4D9A-8CA9-DCE8999E1C61}" dt="2024-11-26T06:30:24.172" v="25" actId="14100"/>
        <pc:sldMkLst>
          <pc:docMk/>
          <pc:sldMk cId="3544922091" sldId="263"/>
        </pc:sldMkLst>
      </pc:sldChg>
      <pc:sldChg chg="modSp mod">
        <pc:chgData name="Dr. Raffay Zoltán" userId="3b1b2a3e-ec4a-4aa8-94e3-5e4ef067d11f" providerId="ADAL" clId="{6BC91C58-FDE6-4D9A-8CA9-DCE8999E1C61}" dt="2024-11-26T06:30:44.738" v="37" actId="790"/>
        <pc:sldMkLst>
          <pc:docMk/>
          <pc:sldMk cId="1243646356" sldId="264"/>
        </pc:sldMkLst>
      </pc:sldChg>
      <pc:sldChg chg="modSp mod">
        <pc:chgData name="Dr. Raffay Zoltán" userId="3b1b2a3e-ec4a-4aa8-94e3-5e4ef067d11f" providerId="ADAL" clId="{6BC91C58-FDE6-4D9A-8CA9-DCE8999E1C61}" dt="2024-11-26T06:30:46.913" v="39" actId="790"/>
        <pc:sldMkLst>
          <pc:docMk/>
          <pc:sldMk cId="345246902" sldId="265"/>
        </pc:sldMkLst>
      </pc:sldChg>
      <pc:sldChg chg="modSp mod">
        <pc:chgData name="Dr. Raffay Zoltán" userId="3b1b2a3e-ec4a-4aa8-94e3-5e4ef067d11f" providerId="ADAL" clId="{6BC91C58-FDE6-4D9A-8CA9-DCE8999E1C61}" dt="2024-11-26T06:30:59.783" v="43" actId="14100"/>
        <pc:sldMkLst>
          <pc:docMk/>
          <pc:sldMk cId="701400920" sldId="266"/>
        </pc:sldMkLst>
      </pc:sldChg>
      <pc:sldChg chg="modSp mod">
        <pc:chgData name="Dr. Raffay Zoltán" userId="3b1b2a3e-ec4a-4aa8-94e3-5e4ef067d11f" providerId="ADAL" clId="{6BC91C58-FDE6-4D9A-8CA9-DCE8999E1C61}" dt="2024-11-26T06:31:08.550" v="46" actId="790"/>
        <pc:sldMkLst>
          <pc:docMk/>
          <pc:sldMk cId="1156935625" sldId="267"/>
        </pc:sldMkLst>
      </pc:sldChg>
      <pc:sldChg chg="modSp mod">
        <pc:chgData name="Dr. Raffay Zoltán" userId="3b1b2a3e-ec4a-4aa8-94e3-5e4ef067d11f" providerId="ADAL" clId="{6BC91C58-FDE6-4D9A-8CA9-DCE8999E1C61}" dt="2024-11-26T06:31:11.858" v="48" actId="790"/>
        <pc:sldMkLst>
          <pc:docMk/>
          <pc:sldMk cId="103878073" sldId="268"/>
        </pc:sldMkLst>
      </pc:sldChg>
      <pc:sldChg chg="modSp mod">
        <pc:chgData name="Dr. Raffay Zoltán" userId="3b1b2a3e-ec4a-4aa8-94e3-5e4ef067d11f" providerId="ADAL" clId="{6BC91C58-FDE6-4D9A-8CA9-DCE8999E1C61}" dt="2024-11-26T08:23:05.256" v="88" actId="20577"/>
        <pc:sldMkLst>
          <pc:docMk/>
          <pc:sldMk cId="522182056" sldId="269"/>
        </pc:sldMkLst>
      </pc:sldChg>
      <pc:sldChg chg="modSp mod">
        <pc:chgData name="Dr. Raffay Zoltán" userId="3b1b2a3e-ec4a-4aa8-94e3-5e4ef067d11f" providerId="ADAL" clId="{6BC91C58-FDE6-4D9A-8CA9-DCE8999E1C61}" dt="2024-11-26T06:31:24.397" v="55" actId="790"/>
        <pc:sldMkLst>
          <pc:docMk/>
          <pc:sldMk cId="1039427102" sldId="270"/>
        </pc:sldMkLst>
      </pc:sldChg>
      <pc:sldChg chg="modSp mod">
        <pc:chgData name="Dr. Raffay Zoltán" userId="3b1b2a3e-ec4a-4aa8-94e3-5e4ef067d11f" providerId="ADAL" clId="{6BC91C58-FDE6-4D9A-8CA9-DCE8999E1C61}" dt="2024-11-26T06:31:41.547" v="65" actId="790"/>
        <pc:sldMkLst>
          <pc:docMk/>
          <pc:sldMk cId="1845054683" sldId="271"/>
        </pc:sldMkLst>
      </pc:sldChg>
      <pc:sldChg chg="modSp mod">
        <pc:chgData name="Dr. Raffay Zoltán" userId="3b1b2a3e-ec4a-4aa8-94e3-5e4ef067d11f" providerId="ADAL" clId="{6BC91C58-FDE6-4D9A-8CA9-DCE8999E1C61}" dt="2024-11-26T06:31:43.897" v="67" actId="790"/>
        <pc:sldMkLst>
          <pc:docMk/>
          <pc:sldMk cId="3851542808" sldId="272"/>
        </pc:sldMkLst>
      </pc:sldChg>
      <pc:sldChg chg="modSp mod">
        <pc:chgData name="Dr. Raffay Zoltán" userId="3b1b2a3e-ec4a-4aa8-94e3-5e4ef067d11f" providerId="ADAL" clId="{6BC91C58-FDE6-4D9A-8CA9-DCE8999E1C61}" dt="2024-11-26T06:32:38.091" v="85" actId="790"/>
        <pc:sldMkLst>
          <pc:docMk/>
          <pc:sldMk cId="3244903130" sldId="273"/>
        </pc:sldMkLst>
      </pc:sldChg>
      <pc:sldChg chg="modSp mod">
        <pc:chgData name="Dr. Raffay Zoltán" userId="3b1b2a3e-ec4a-4aa8-94e3-5e4ef067d11f" providerId="ADAL" clId="{6BC91C58-FDE6-4D9A-8CA9-DCE8999E1C61}" dt="2024-11-26T06:32:40.211" v="87" actId="790"/>
        <pc:sldMkLst>
          <pc:docMk/>
          <pc:sldMk cId="4007452779" sldId="274"/>
        </pc:sldMkLst>
      </pc:sldChg>
      <pc:sldChg chg="modSp mod">
        <pc:chgData name="Dr. Raffay Zoltán" userId="3b1b2a3e-ec4a-4aa8-94e3-5e4ef067d11f" providerId="ADAL" clId="{6BC91C58-FDE6-4D9A-8CA9-DCE8999E1C61}" dt="2024-11-26T06:29:19.036" v="7" actId="790"/>
        <pc:sldMkLst>
          <pc:docMk/>
          <pc:sldMk cId="4045364331" sldId="287"/>
        </pc:sldMkLst>
      </pc:sldChg>
      <pc:sldChg chg="modSp mod">
        <pc:chgData name="Dr. Raffay Zoltán" userId="3b1b2a3e-ec4a-4aa8-94e3-5e4ef067d11f" providerId="ADAL" clId="{6BC91C58-FDE6-4D9A-8CA9-DCE8999E1C61}" dt="2024-11-26T06:29:21.056" v="9" actId="790"/>
        <pc:sldMkLst>
          <pc:docMk/>
          <pc:sldMk cId="2801826109" sldId="288"/>
        </pc:sldMkLst>
      </pc:sldChg>
      <pc:sldChg chg="modSp mod">
        <pc:chgData name="Dr. Raffay Zoltán" userId="3b1b2a3e-ec4a-4aa8-94e3-5e4ef067d11f" providerId="ADAL" clId="{6BC91C58-FDE6-4D9A-8CA9-DCE8999E1C61}" dt="2024-11-26T06:29:22.428" v="10" actId="790"/>
        <pc:sldMkLst>
          <pc:docMk/>
          <pc:sldMk cId="3800185597" sldId="289"/>
        </pc:sldMkLst>
      </pc:sldChg>
      <pc:sldChg chg="del">
        <pc:chgData name="Dr. Raffay Zoltán" userId="3b1b2a3e-ec4a-4aa8-94e3-5e4ef067d11f" providerId="ADAL" clId="{6BC91C58-FDE6-4D9A-8CA9-DCE8999E1C61}" dt="2024-11-26T06:29:32.982" v="11" actId="47"/>
        <pc:sldMkLst>
          <pc:docMk/>
          <pc:sldMk cId="2095551537" sldId="290"/>
        </pc:sldMkLst>
      </pc:sldChg>
      <pc:sldChg chg="modSp mod">
        <pc:chgData name="Dr. Raffay Zoltán" userId="3b1b2a3e-ec4a-4aa8-94e3-5e4ef067d11f" providerId="ADAL" clId="{6BC91C58-FDE6-4D9A-8CA9-DCE8999E1C61}" dt="2024-11-26T06:29:39.193" v="14" actId="790"/>
        <pc:sldMkLst>
          <pc:docMk/>
          <pc:sldMk cId="1551538197" sldId="291"/>
        </pc:sldMkLst>
      </pc:sldChg>
      <pc:sldChg chg="modSp mod">
        <pc:chgData name="Dr. Raffay Zoltán" userId="3b1b2a3e-ec4a-4aa8-94e3-5e4ef067d11f" providerId="ADAL" clId="{6BC91C58-FDE6-4D9A-8CA9-DCE8999E1C61}" dt="2024-11-26T06:29:53.848" v="16" actId="14100"/>
        <pc:sldMkLst>
          <pc:docMk/>
          <pc:sldMk cId="1815348002" sldId="292"/>
        </pc:sldMkLst>
      </pc:sldChg>
      <pc:sldChg chg="modSp mod">
        <pc:chgData name="Dr. Raffay Zoltán" userId="3b1b2a3e-ec4a-4aa8-94e3-5e4ef067d11f" providerId="ADAL" clId="{6BC91C58-FDE6-4D9A-8CA9-DCE8999E1C61}" dt="2024-11-26T06:30:06.240" v="19" actId="790"/>
        <pc:sldMkLst>
          <pc:docMk/>
          <pc:sldMk cId="358018576" sldId="293"/>
        </pc:sldMkLst>
      </pc:sldChg>
      <pc:sldChg chg="modSp mod">
        <pc:chgData name="Dr. Raffay Zoltán" userId="3b1b2a3e-ec4a-4aa8-94e3-5e4ef067d11f" providerId="ADAL" clId="{6BC91C58-FDE6-4D9A-8CA9-DCE8999E1C61}" dt="2024-11-26T06:30:30.460" v="28" actId="790"/>
        <pc:sldMkLst>
          <pc:docMk/>
          <pc:sldMk cId="978903927" sldId="294"/>
        </pc:sldMkLst>
      </pc:sldChg>
      <pc:sldChg chg="modSp mod">
        <pc:chgData name="Dr. Raffay Zoltán" userId="3b1b2a3e-ec4a-4aa8-94e3-5e4ef067d11f" providerId="ADAL" clId="{6BC91C58-FDE6-4D9A-8CA9-DCE8999E1C61}" dt="2024-11-26T06:30:32.602" v="30" actId="790"/>
        <pc:sldMkLst>
          <pc:docMk/>
          <pc:sldMk cId="73799267" sldId="295"/>
        </pc:sldMkLst>
      </pc:sldChg>
      <pc:sldChg chg="modSp mod">
        <pc:chgData name="Dr. Raffay Zoltán" userId="3b1b2a3e-ec4a-4aa8-94e3-5e4ef067d11f" providerId="ADAL" clId="{6BC91C58-FDE6-4D9A-8CA9-DCE8999E1C61}" dt="2024-11-26T06:30:34.089" v="31" actId="790"/>
        <pc:sldMkLst>
          <pc:docMk/>
          <pc:sldMk cId="1540974629" sldId="296"/>
        </pc:sldMkLst>
      </pc:sldChg>
      <pc:sldChg chg="modSp mod">
        <pc:chgData name="Dr. Raffay Zoltán" userId="3b1b2a3e-ec4a-4aa8-94e3-5e4ef067d11f" providerId="ADAL" clId="{6BC91C58-FDE6-4D9A-8CA9-DCE8999E1C61}" dt="2024-11-26T06:30:39.314" v="33" actId="790"/>
        <pc:sldMkLst>
          <pc:docMk/>
          <pc:sldMk cId="2987990535" sldId="297"/>
        </pc:sldMkLst>
      </pc:sldChg>
      <pc:sldChg chg="modSp mod">
        <pc:chgData name="Dr. Raffay Zoltán" userId="3b1b2a3e-ec4a-4aa8-94e3-5e4ef067d11f" providerId="ADAL" clId="{6BC91C58-FDE6-4D9A-8CA9-DCE8999E1C61}" dt="2024-11-26T06:30:41.733" v="35" actId="790"/>
        <pc:sldMkLst>
          <pc:docMk/>
          <pc:sldMk cId="1749281662" sldId="298"/>
        </pc:sldMkLst>
      </pc:sldChg>
      <pc:sldChg chg="modSp mod">
        <pc:chgData name="Dr. Raffay Zoltán" userId="3b1b2a3e-ec4a-4aa8-94e3-5e4ef067d11f" providerId="ADAL" clId="{6BC91C58-FDE6-4D9A-8CA9-DCE8999E1C61}" dt="2024-11-26T06:31:19.589" v="52" actId="790"/>
        <pc:sldMkLst>
          <pc:docMk/>
          <pc:sldMk cId="945290625" sldId="299"/>
        </pc:sldMkLst>
      </pc:sldChg>
      <pc:sldChg chg="modSp mod">
        <pc:chgData name="Dr. Raffay Zoltán" userId="3b1b2a3e-ec4a-4aa8-94e3-5e4ef067d11f" providerId="ADAL" clId="{6BC91C58-FDE6-4D9A-8CA9-DCE8999E1C61}" dt="2024-11-26T06:31:22.640" v="54" actId="790"/>
        <pc:sldMkLst>
          <pc:docMk/>
          <pc:sldMk cId="1142090560" sldId="300"/>
        </pc:sldMkLst>
      </pc:sldChg>
      <pc:sldChg chg="modSp mod">
        <pc:chgData name="Dr. Raffay Zoltán" userId="3b1b2a3e-ec4a-4aa8-94e3-5e4ef067d11f" providerId="ADAL" clId="{6BC91C58-FDE6-4D9A-8CA9-DCE8999E1C61}" dt="2024-11-26T06:31:29.554" v="57" actId="790"/>
        <pc:sldMkLst>
          <pc:docMk/>
          <pc:sldMk cId="4197140763" sldId="301"/>
        </pc:sldMkLst>
      </pc:sldChg>
      <pc:sldChg chg="modSp mod">
        <pc:chgData name="Dr. Raffay Zoltán" userId="3b1b2a3e-ec4a-4aa8-94e3-5e4ef067d11f" providerId="ADAL" clId="{6BC91C58-FDE6-4D9A-8CA9-DCE8999E1C61}" dt="2024-11-26T06:31:32.697" v="59" actId="790"/>
        <pc:sldMkLst>
          <pc:docMk/>
          <pc:sldMk cId="698738972" sldId="302"/>
        </pc:sldMkLst>
      </pc:sldChg>
      <pc:sldChg chg="modSp mod">
        <pc:chgData name="Dr. Raffay Zoltán" userId="3b1b2a3e-ec4a-4aa8-94e3-5e4ef067d11f" providerId="ADAL" clId="{6BC91C58-FDE6-4D9A-8CA9-DCE8999E1C61}" dt="2024-11-26T06:31:35.751" v="61" actId="790"/>
        <pc:sldMkLst>
          <pc:docMk/>
          <pc:sldMk cId="197775530" sldId="303"/>
        </pc:sldMkLst>
      </pc:sldChg>
      <pc:sldChg chg="modSp mod">
        <pc:chgData name="Dr. Raffay Zoltán" userId="3b1b2a3e-ec4a-4aa8-94e3-5e4ef067d11f" providerId="ADAL" clId="{6BC91C58-FDE6-4D9A-8CA9-DCE8999E1C61}" dt="2024-11-26T06:31:38.588" v="63" actId="790"/>
        <pc:sldMkLst>
          <pc:docMk/>
          <pc:sldMk cId="2367773353" sldId="304"/>
        </pc:sldMkLst>
      </pc:sldChg>
      <pc:sldChg chg="modSp mod">
        <pc:chgData name="Dr. Raffay Zoltán" userId="3b1b2a3e-ec4a-4aa8-94e3-5e4ef067d11f" providerId="ADAL" clId="{6BC91C58-FDE6-4D9A-8CA9-DCE8999E1C61}" dt="2024-11-26T06:31:52.096" v="70" actId="790"/>
        <pc:sldMkLst>
          <pc:docMk/>
          <pc:sldMk cId="2213479695" sldId="305"/>
        </pc:sldMkLst>
      </pc:sldChg>
      <pc:sldChg chg="modSp mod">
        <pc:chgData name="Dr. Raffay Zoltán" userId="3b1b2a3e-ec4a-4aa8-94e3-5e4ef067d11f" providerId="ADAL" clId="{6BC91C58-FDE6-4D9A-8CA9-DCE8999E1C61}" dt="2024-11-26T06:31:56.388" v="72" actId="790"/>
        <pc:sldMkLst>
          <pc:docMk/>
          <pc:sldMk cId="2186357373" sldId="306"/>
        </pc:sldMkLst>
      </pc:sldChg>
      <pc:sldChg chg="modSp mod">
        <pc:chgData name="Dr. Raffay Zoltán" userId="3b1b2a3e-ec4a-4aa8-94e3-5e4ef067d11f" providerId="ADAL" clId="{6BC91C58-FDE6-4D9A-8CA9-DCE8999E1C61}" dt="2024-11-26T06:31:59.810" v="74" actId="790"/>
        <pc:sldMkLst>
          <pc:docMk/>
          <pc:sldMk cId="3600319300" sldId="307"/>
        </pc:sldMkLst>
      </pc:sldChg>
      <pc:sldChg chg="modSp mod">
        <pc:chgData name="Dr. Raffay Zoltán" userId="3b1b2a3e-ec4a-4aa8-94e3-5e4ef067d11f" providerId="ADAL" clId="{6BC91C58-FDE6-4D9A-8CA9-DCE8999E1C61}" dt="2024-11-26T06:32:02.732" v="76" actId="790"/>
        <pc:sldMkLst>
          <pc:docMk/>
          <pc:sldMk cId="1772518839" sldId="308"/>
        </pc:sldMkLst>
      </pc:sldChg>
      <pc:sldChg chg="modSp mod">
        <pc:chgData name="Dr. Raffay Zoltán" userId="3b1b2a3e-ec4a-4aa8-94e3-5e4ef067d11f" providerId="ADAL" clId="{6BC91C58-FDE6-4D9A-8CA9-DCE8999E1C61}" dt="2024-11-26T06:32:06.608" v="78" actId="790"/>
        <pc:sldMkLst>
          <pc:docMk/>
          <pc:sldMk cId="3945903585" sldId="309"/>
        </pc:sldMkLst>
      </pc:sldChg>
      <pc:sldChg chg="modSp mod">
        <pc:chgData name="Dr. Raffay Zoltán" userId="3b1b2a3e-ec4a-4aa8-94e3-5e4ef067d11f" providerId="ADAL" clId="{6BC91C58-FDE6-4D9A-8CA9-DCE8999E1C61}" dt="2024-11-26T06:32:18.614" v="81" actId="33524"/>
        <pc:sldMkLst>
          <pc:docMk/>
          <pc:sldMk cId="260053088" sldId="310"/>
        </pc:sldMkLst>
      </pc:sldChg>
      <pc:sldChg chg="modSp mod">
        <pc:chgData name="Dr. Raffay Zoltán" userId="3b1b2a3e-ec4a-4aa8-94e3-5e4ef067d11f" providerId="ADAL" clId="{6BC91C58-FDE6-4D9A-8CA9-DCE8999E1C61}" dt="2024-11-26T06:32:34.221" v="83" actId="790"/>
        <pc:sldMkLst>
          <pc:docMk/>
          <pc:sldMk cId="3861484668" sldId="311"/>
        </pc:sldMkLst>
      </pc:sldChg>
    </pc:docChg>
  </pc:docChgLst>
  <pc:docChgLst>
    <pc:chgData name="Dr. Raffay Zoltán" userId="3b1b2a3e-ec4a-4aa8-94e3-5e4ef067d11f" providerId="ADAL" clId="{F24FE651-0859-42D0-9D31-A3659F4EAA0D}"/>
    <pc:docChg chg="undo custSel modSld">
      <pc:chgData name="Dr. Raffay Zoltán" userId="3b1b2a3e-ec4a-4aa8-94e3-5e4ef067d11f" providerId="ADAL" clId="{F24FE651-0859-42D0-9D31-A3659F4EAA0D}" dt="2025-01-13T18:13:21.345" v="472" actId="478"/>
      <pc:docMkLst>
        <pc:docMk/>
      </pc:docMkLst>
      <pc:sldChg chg="modSp mod">
        <pc:chgData name="Dr. Raffay Zoltán" userId="3b1b2a3e-ec4a-4aa8-94e3-5e4ef067d11f" providerId="ADAL" clId="{F24FE651-0859-42D0-9D31-A3659F4EAA0D}" dt="2024-12-30T09:32:47.811" v="6" actId="14100"/>
        <pc:sldMkLst>
          <pc:docMk/>
          <pc:sldMk cId="3794933049" sldId="256"/>
        </pc:sldMkLst>
      </pc:sldChg>
      <pc:sldChg chg="delSp modSp mod">
        <pc:chgData name="Dr. Raffay Zoltán" userId="3b1b2a3e-ec4a-4aa8-94e3-5e4ef067d11f" providerId="ADAL" clId="{F24FE651-0859-42D0-9D31-A3659F4EAA0D}" dt="2025-01-13T18:07:42.817" v="396" actId="1076"/>
        <pc:sldMkLst>
          <pc:docMk/>
          <pc:sldMk cId="1441212110" sldId="257"/>
        </pc:sldMkLst>
      </pc:sldChg>
      <pc:sldChg chg="delSp modSp mod">
        <pc:chgData name="Dr. Raffay Zoltán" userId="3b1b2a3e-ec4a-4aa8-94e3-5e4ef067d11f" providerId="ADAL" clId="{F24FE651-0859-42D0-9D31-A3659F4EAA0D}" dt="2025-01-13T18:07:53.119" v="397" actId="478"/>
        <pc:sldMkLst>
          <pc:docMk/>
          <pc:sldMk cId="4239364104" sldId="259"/>
        </pc:sldMkLst>
      </pc:sldChg>
      <pc:sldChg chg="delSp mod">
        <pc:chgData name="Dr. Raffay Zoltán" userId="3b1b2a3e-ec4a-4aa8-94e3-5e4ef067d11f" providerId="ADAL" clId="{F24FE651-0859-42D0-9D31-A3659F4EAA0D}" dt="2025-01-13T18:09:19.363" v="419" actId="478"/>
        <pc:sldMkLst>
          <pc:docMk/>
          <pc:sldMk cId="3346443628" sldId="260"/>
        </pc:sldMkLst>
      </pc:sldChg>
      <pc:sldChg chg="delSp mod">
        <pc:chgData name="Dr. Raffay Zoltán" userId="3b1b2a3e-ec4a-4aa8-94e3-5e4ef067d11f" providerId="ADAL" clId="{F24FE651-0859-42D0-9D31-A3659F4EAA0D}" dt="2025-01-13T18:09:39.923" v="420" actId="478"/>
        <pc:sldMkLst>
          <pc:docMk/>
          <pc:sldMk cId="3430837079" sldId="261"/>
        </pc:sldMkLst>
      </pc:sldChg>
      <pc:sldChg chg="modSp mod">
        <pc:chgData name="Dr. Raffay Zoltán" userId="3b1b2a3e-ec4a-4aa8-94e3-5e4ef067d11f" providerId="ADAL" clId="{F24FE651-0859-42D0-9D31-A3659F4EAA0D}" dt="2024-12-30T09:44:58.690" v="113" actId="14100"/>
        <pc:sldMkLst>
          <pc:docMk/>
          <pc:sldMk cId="564408570" sldId="262"/>
        </pc:sldMkLst>
      </pc:sldChg>
      <pc:sldChg chg="delSp modSp mod">
        <pc:chgData name="Dr. Raffay Zoltán" userId="3b1b2a3e-ec4a-4aa8-94e3-5e4ef067d11f" providerId="ADAL" clId="{F24FE651-0859-42D0-9D31-A3659F4EAA0D}" dt="2024-12-30T09:46:45.641" v="138" actId="1076"/>
        <pc:sldMkLst>
          <pc:docMk/>
          <pc:sldMk cId="3544922091" sldId="263"/>
        </pc:sldMkLst>
      </pc:sldChg>
      <pc:sldChg chg="delSp modSp mod">
        <pc:chgData name="Dr. Raffay Zoltán" userId="3b1b2a3e-ec4a-4aa8-94e3-5e4ef067d11f" providerId="ADAL" clId="{F24FE651-0859-42D0-9D31-A3659F4EAA0D}" dt="2025-01-13T18:10:13.723" v="426" actId="1076"/>
        <pc:sldMkLst>
          <pc:docMk/>
          <pc:sldMk cId="1243646356" sldId="264"/>
        </pc:sldMkLst>
      </pc:sldChg>
      <pc:sldChg chg="delSp modSp mod">
        <pc:chgData name="Dr. Raffay Zoltán" userId="3b1b2a3e-ec4a-4aa8-94e3-5e4ef067d11f" providerId="ADAL" clId="{F24FE651-0859-42D0-9D31-A3659F4EAA0D}" dt="2025-01-13T18:10:24.229" v="429" actId="1076"/>
        <pc:sldMkLst>
          <pc:docMk/>
          <pc:sldMk cId="345246902" sldId="265"/>
        </pc:sldMkLst>
      </pc:sldChg>
      <pc:sldChg chg="addSp delSp modSp mod">
        <pc:chgData name="Dr. Raffay Zoltán" userId="3b1b2a3e-ec4a-4aa8-94e3-5e4ef067d11f" providerId="ADAL" clId="{F24FE651-0859-42D0-9D31-A3659F4EAA0D}" dt="2025-01-13T18:10:49.692" v="438" actId="1076"/>
        <pc:sldMkLst>
          <pc:docMk/>
          <pc:sldMk cId="701400920" sldId="266"/>
        </pc:sldMkLst>
      </pc:sldChg>
      <pc:sldChg chg="addSp delSp modSp mod">
        <pc:chgData name="Dr. Raffay Zoltán" userId="3b1b2a3e-ec4a-4aa8-94e3-5e4ef067d11f" providerId="ADAL" clId="{F24FE651-0859-42D0-9D31-A3659F4EAA0D}" dt="2024-12-30T10:04:38.395" v="257" actId="1076"/>
        <pc:sldMkLst>
          <pc:docMk/>
          <pc:sldMk cId="1156935625" sldId="267"/>
        </pc:sldMkLst>
      </pc:sldChg>
      <pc:sldChg chg="delSp mod">
        <pc:chgData name="Dr. Raffay Zoltán" userId="3b1b2a3e-ec4a-4aa8-94e3-5e4ef067d11f" providerId="ADAL" clId="{F24FE651-0859-42D0-9D31-A3659F4EAA0D}" dt="2025-01-13T18:10:57.154" v="439" actId="478"/>
        <pc:sldMkLst>
          <pc:docMk/>
          <pc:sldMk cId="103878073" sldId="268"/>
        </pc:sldMkLst>
      </pc:sldChg>
      <pc:sldChg chg="delSp modSp mod">
        <pc:chgData name="Dr. Raffay Zoltán" userId="3b1b2a3e-ec4a-4aa8-94e3-5e4ef067d11f" providerId="ADAL" clId="{F24FE651-0859-42D0-9D31-A3659F4EAA0D}" dt="2025-01-13T18:11:07.559" v="442" actId="1076"/>
        <pc:sldMkLst>
          <pc:docMk/>
          <pc:sldMk cId="522182056" sldId="269"/>
        </pc:sldMkLst>
      </pc:sldChg>
      <pc:sldChg chg="delSp mod">
        <pc:chgData name="Dr. Raffay Zoltán" userId="3b1b2a3e-ec4a-4aa8-94e3-5e4ef067d11f" providerId="ADAL" clId="{F24FE651-0859-42D0-9D31-A3659F4EAA0D}" dt="2025-01-13T18:11:23.075" v="445" actId="478"/>
        <pc:sldMkLst>
          <pc:docMk/>
          <pc:sldMk cId="1039427102" sldId="270"/>
        </pc:sldMkLst>
      </pc:sldChg>
      <pc:sldChg chg="delSp mod">
        <pc:chgData name="Dr. Raffay Zoltán" userId="3b1b2a3e-ec4a-4aa8-94e3-5e4ef067d11f" providerId="ADAL" clId="{F24FE651-0859-42D0-9D31-A3659F4EAA0D}" dt="2025-01-13T18:12:20.314" v="457" actId="478"/>
        <pc:sldMkLst>
          <pc:docMk/>
          <pc:sldMk cId="1845054683" sldId="271"/>
        </pc:sldMkLst>
      </pc:sldChg>
      <pc:sldChg chg="delSp modSp mod">
        <pc:chgData name="Dr. Raffay Zoltán" userId="3b1b2a3e-ec4a-4aa8-94e3-5e4ef067d11f" providerId="ADAL" clId="{F24FE651-0859-42D0-9D31-A3659F4EAA0D}" dt="2025-01-13T18:12:27.036" v="458" actId="478"/>
        <pc:sldMkLst>
          <pc:docMk/>
          <pc:sldMk cId="3851542808" sldId="272"/>
        </pc:sldMkLst>
      </pc:sldChg>
      <pc:sldChg chg="delSp modSp mod">
        <pc:chgData name="Dr. Raffay Zoltán" userId="3b1b2a3e-ec4a-4aa8-94e3-5e4ef067d11f" providerId="ADAL" clId="{F24FE651-0859-42D0-9D31-A3659F4EAA0D}" dt="2025-01-13T18:13:15.407" v="471" actId="478"/>
        <pc:sldMkLst>
          <pc:docMk/>
          <pc:sldMk cId="3244903130" sldId="273"/>
        </pc:sldMkLst>
      </pc:sldChg>
      <pc:sldChg chg="delSp modSp mod">
        <pc:chgData name="Dr. Raffay Zoltán" userId="3b1b2a3e-ec4a-4aa8-94e3-5e4ef067d11f" providerId="ADAL" clId="{F24FE651-0859-42D0-9D31-A3659F4EAA0D}" dt="2025-01-13T18:13:21.345" v="472" actId="478"/>
        <pc:sldMkLst>
          <pc:docMk/>
          <pc:sldMk cId="4007452779" sldId="274"/>
        </pc:sldMkLst>
      </pc:sldChg>
      <pc:sldChg chg="delSp modSp mod">
        <pc:chgData name="Dr. Raffay Zoltán" userId="3b1b2a3e-ec4a-4aa8-94e3-5e4ef067d11f" providerId="ADAL" clId="{F24FE651-0859-42D0-9D31-A3659F4EAA0D}" dt="2025-01-13T18:08:04.810" v="401" actId="1076"/>
        <pc:sldMkLst>
          <pc:docMk/>
          <pc:sldMk cId="4045364331" sldId="287"/>
        </pc:sldMkLst>
      </pc:sldChg>
      <pc:sldChg chg="delSp modSp mod">
        <pc:chgData name="Dr. Raffay Zoltán" userId="3b1b2a3e-ec4a-4aa8-94e3-5e4ef067d11f" providerId="ADAL" clId="{F24FE651-0859-42D0-9D31-A3659F4EAA0D}" dt="2025-01-13T18:08:17.594" v="405" actId="1076"/>
        <pc:sldMkLst>
          <pc:docMk/>
          <pc:sldMk cId="2801826109" sldId="288"/>
        </pc:sldMkLst>
      </pc:sldChg>
      <pc:sldChg chg="addSp delSp modSp mod">
        <pc:chgData name="Dr. Raffay Zoltán" userId="3b1b2a3e-ec4a-4aa8-94e3-5e4ef067d11f" providerId="ADAL" clId="{F24FE651-0859-42D0-9D31-A3659F4EAA0D}" dt="2025-01-13T18:08:29.499" v="407" actId="478"/>
        <pc:sldMkLst>
          <pc:docMk/>
          <pc:sldMk cId="3800185597" sldId="289"/>
        </pc:sldMkLst>
      </pc:sldChg>
      <pc:sldChg chg="delSp modSp mod">
        <pc:chgData name="Dr. Raffay Zoltán" userId="3b1b2a3e-ec4a-4aa8-94e3-5e4ef067d11f" providerId="ADAL" clId="{F24FE651-0859-42D0-9D31-A3659F4EAA0D}" dt="2025-01-13T18:08:40.132" v="410" actId="1076"/>
        <pc:sldMkLst>
          <pc:docMk/>
          <pc:sldMk cId="1551538197" sldId="291"/>
        </pc:sldMkLst>
      </pc:sldChg>
      <pc:sldChg chg="delSp modSp mod">
        <pc:chgData name="Dr. Raffay Zoltán" userId="3b1b2a3e-ec4a-4aa8-94e3-5e4ef067d11f" providerId="ADAL" clId="{F24FE651-0859-42D0-9D31-A3659F4EAA0D}" dt="2025-01-13T18:08:59.946" v="415" actId="1076"/>
        <pc:sldMkLst>
          <pc:docMk/>
          <pc:sldMk cId="1815348002" sldId="292"/>
        </pc:sldMkLst>
      </pc:sldChg>
      <pc:sldChg chg="delSp modSp mod">
        <pc:chgData name="Dr. Raffay Zoltán" userId="3b1b2a3e-ec4a-4aa8-94e3-5e4ef067d11f" providerId="ADAL" clId="{F24FE651-0859-42D0-9D31-A3659F4EAA0D}" dt="2025-01-13T18:09:13.725" v="418" actId="1076"/>
        <pc:sldMkLst>
          <pc:docMk/>
          <pc:sldMk cId="358018576" sldId="293"/>
        </pc:sldMkLst>
      </pc:sldChg>
      <pc:sldChg chg="delSp modSp mod">
        <pc:chgData name="Dr. Raffay Zoltán" userId="3b1b2a3e-ec4a-4aa8-94e3-5e4ef067d11f" providerId="ADAL" clId="{F24FE651-0859-42D0-9D31-A3659F4EAA0D}" dt="2025-01-13T18:09:48.413" v="421" actId="478"/>
        <pc:sldMkLst>
          <pc:docMk/>
          <pc:sldMk cId="978903927" sldId="294"/>
        </pc:sldMkLst>
      </pc:sldChg>
      <pc:sldChg chg="addSp delSp modSp mod">
        <pc:chgData name="Dr. Raffay Zoltán" userId="3b1b2a3e-ec4a-4aa8-94e3-5e4ef067d11f" providerId="ADAL" clId="{F24FE651-0859-42D0-9D31-A3659F4EAA0D}" dt="2024-12-30T09:57:21.394" v="209" actId="790"/>
        <pc:sldMkLst>
          <pc:docMk/>
          <pc:sldMk cId="73799267" sldId="295"/>
        </pc:sldMkLst>
      </pc:sldChg>
      <pc:sldChg chg="modSp mod">
        <pc:chgData name="Dr. Raffay Zoltán" userId="3b1b2a3e-ec4a-4aa8-94e3-5e4ef067d11f" providerId="ADAL" clId="{F24FE651-0859-42D0-9D31-A3659F4EAA0D}" dt="2025-01-13T17:26:28.318" v="380" actId="14100"/>
        <pc:sldMkLst>
          <pc:docMk/>
          <pc:sldMk cId="1540974629" sldId="296"/>
        </pc:sldMkLst>
      </pc:sldChg>
      <pc:sldChg chg="delSp mod">
        <pc:chgData name="Dr. Raffay Zoltán" userId="3b1b2a3e-ec4a-4aa8-94e3-5e4ef067d11f" providerId="ADAL" clId="{F24FE651-0859-42D0-9D31-A3659F4EAA0D}" dt="2025-01-13T18:09:57.508" v="422" actId="478"/>
        <pc:sldMkLst>
          <pc:docMk/>
          <pc:sldMk cId="2987990535" sldId="297"/>
        </pc:sldMkLst>
      </pc:sldChg>
      <pc:sldChg chg="delSp modSp mod">
        <pc:chgData name="Dr. Raffay Zoltán" userId="3b1b2a3e-ec4a-4aa8-94e3-5e4ef067d11f" providerId="ADAL" clId="{F24FE651-0859-42D0-9D31-A3659F4EAA0D}" dt="2025-01-13T18:10:03.336" v="423" actId="478"/>
        <pc:sldMkLst>
          <pc:docMk/>
          <pc:sldMk cId="1749281662" sldId="298"/>
        </pc:sldMkLst>
      </pc:sldChg>
      <pc:sldChg chg="delSp modSp mod">
        <pc:chgData name="Dr. Raffay Zoltán" userId="3b1b2a3e-ec4a-4aa8-94e3-5e4ef067d11f" providerId="ADAL" clId="{F24FE651-0859-42D0-9D31-A3659F4EAA0D}" dt="2025-01-13T18:11:14.807" v="443" actId="478"/>
        <pc:sldMkLst>
          <pc:docMk/>
          <pc:sldMk cId="945290625" sldId="299"/>
        </pc:sldMkLst>
      </pc:sldChg>
      <pc:sldChg chg="delSp mod">
        <pc:chgData name="Dr. Raffay Zoltán" userId="3b1b2a3e-ec4a-4aa8-94e3-5e4ef067d11f" providerId="ADAL" clId="{F24FE651-0859-42D0-9D31-A3659F4EAA0D}" dt="2025-01-13T18:11:17.313" v="444" actId="478"/>
        <pc:sldMkLst>
          <pc:docMk/>
          <pc:sldMk cId="1142090560" sldId="300"/>
        </pc:sldMkLst>
      </pc:sldChg>
      <pc:sldChg chg="delSp modSp mod">
        <pc:chgData name="Dr. Raffay Zoltán" userId="3b1b2a3e-ec4a-4aa8-94e3-5e4ef067d11f" providerId="ADAL" clId="{F24FE651-0859-42D0-9D31-A3659F4EAA0D}" dt="2025-01-13T18:11:32.349" v="448" actId="1076"/>
        <pc:sldMkLst>
          <pc:docMk/>
          <pc:sldMk cId="4197140763" sldId="301"/>
        </pc:sldMkLst>
      </pc:sldChg>
      <pc:sldChg chg="addSp delSp modSp mod">
        <pc:chgData name="Dr. Raffay Zoltán" userId="3b1b2a3e-ec4a-4aa8-94e3-5e4ef067d11f" providerId="ADAL" clId="{F24FE651-0859-42D0-9D31-A3659F4EAA0D}" dt="2025-01-13T18:11:41.763" v="451" actId="1076"/>
        <pc:sldMkLst>
          <pc:docMk/>
          <pc:sldMk cId="698738972" sldId="302"/>
        </pc:sldMkLst>
      </pc:sldChg>
      <pc:sldChg chg="delSp modSp mod">
        <pc:chgData name="Dr. Raffay Zoltán" userId="3b1b2a3e-ec4a-4aa8-94e3-5e4ef067d11f" providerId="ADAL" clId="{F24FE651-0859-42D0-9D31-A3659F4EAA0D}" dt="2025-01-13T18:12:05.379" v="455" actId="1076"/>
        <pc:sldMkLst>
          <pc:docMk/>
          <pc:sldMk cId="197775530" sldId="303"/>
        </pc:sldMkLst>
      </pc:sldChg>
      <pc:sldChg chg="delSp modSp mod">
        <pc:chgData name="Dr. Raffay Zoltán" userId="3b1b2a3e-ec4a-4aa8-94e3-5e4ef067d11f" providerId="ADAL" clId="{F24FE651-0859-42D0-9D31-A3659F4EAA0D}" dt="2025-01-13T18:12:11.004" v="456" actId="478"/>
        <pc:sldMkLst>
          <pc:docMk/>
          <pc:sldMk cId="2367773353" sldId="304"/>
        </pc:sldMkLst>
      </pc:sldChg>
      <pc:sldChg chg="delSp modSp mod">
        <pc:chgData name="Dr. Raffay Zoltán" userId="3b1b2a3e-ec4a-4aa8-94e3-5e4ef067d11f" providerId="ADAL" clId="{F24FE651-0859-42D0-9D31-A3659F4EAA0D}" dt="2025-01-13T18:12:32.353" v="459" actId="478"/>
        <pc:sldMkLst>
          <pc:docMk/>
          <pc:sldMk cId="2213479695" sldId="305"/>
        </pc:sldMkLst>
      </pc:sldChg>
      <pc:sldChg chg="delSp modSp mod">
        <pc:chgData name="Dr. Raffay Zoltán" userId="3b1b2a3e-ec4a-4aa8-94e3-5e4ef067d11f" providerId="ADAL" clId="{F24FE651-0859-42D0-9D31-A3659F4EAA0D}" dt="2025-01-13T18:12:42.383" v="462" actId="1076"/>
        <pc:sldMkLst>
          <pc:docMk/>
          <pc:sldMk cId="2186357373" sldId="306"/>
        </pc:sldMkLst>
      </pc:sldChg>
      <pc:sldChg chg="delSp modSp mod">
        <pc:chgData name="Dr. Raffay Zoltán" userId="3b1b2a3e-ec4a-4aa8-94e3-5e4ef067d11f" providerId="ADAL" clId="{F24FE651-0859-42D0-9D31-A3659F4EAA0D}" dt="2025-01-13T18:12:45.743" v="463" actId="478"/>
        <pc:sldMkLst>
          <pc:docMk/>
          <pc:sldMk cId="3600319300" sldId="307"/>
        </pc:sldMkLst>
      </pc:sldChg>
      <pc:sldChg chg="delSp modSp mod">
        <pc:chgData name="Dr. Raffay Zoltán" userId="3b1b2a3e-ec4a-4aa8-94e3-5e4ef067d11f" providerId="ADAL" clId="{F24FE651-0859-42D0-9D31-A3659F4EAA0D}" dt="2025-01-13T18:12:47.833" v="464" actId="478"/>
        <pc:sldMkLst>
          <pc:docMk/>
          <pc:sldMk cId="1772518839" sldId="308"/>
        </pc:sldMkLst>
      </pc:sldChg>
      <pc:sldChg chg="modSp mod">
        <pc:chgData name="Dr. Raffay Zoltán" userId="3b1b2a3e-ec4a-4aa8-94e3-5e4ef067d11f" providerId="ADAL" clId="{F24FE651-0859-42D0-9D31-A3659F4EAA0D}" dt="2025-01-13T17:27:31.931" v="387" actId="122"/>
        <pc:sldMkLst>
          <pc:docMk/>
          <pc:sldMk cId="3945903585" sldId="309"/>
        </pc:sldMkLst>
      </pc:sldChg>
      <pc:sldChg chg="delSp modSp mod">
        <pc:chgData name="Dr. Raffay Zoltán" userId="3b1b2a3e-ec4a-4aa8-94e3-5e4ef067d11f" providerId="ADAL" clId="{F24FE651-0859-42D0-9D31-A3659F4EAA0D}" dt="2025-01-13T18:13:00.983" v="467" actId="1076"/>
        <pc:sldMkLst>
          <pc:docMk/>
          <pc:sldMk cId="260053088" sldId="310"/>
        </pc:sldMkLst>
      </pc:sldChg>
      <pc:sldChg chg="delSp modSp mod">
        <pc:chgData name="Dr. Raffay Zoltán" userId="3b1b2a3e-ec4a-4aa8-94e3-5e4ef067d11f" providerId="ADAL" clId="{F24FE651-0859-42D0-9D31-A3659F4EAA0D}" dt="2025-01-13T18:13:10.597" v="470" actId="1076"/>
        <pc:sldMkLst>
          <pc:docMk/>
          <pc:sldMk cId="3861484668" sldId="311"/>
        </pc:sldMkLst>
      </pc:sldChg>
    </pc:docChg>
  </pc:docChgLst>
  <pc:docChgLst>
    <pc:chgData name="Dr. Raffay Zoltán" userId="3b1b2a3e-ec4a-4aa8-94e3-5e4ef067d11f" providerId="ADAL" clId="{67ADF358-C758-4A7E-A88A-9E24CA78ACAE}"/>
    <pc:docChg chg="custSel modSld">
      <pc:chgData name="Dr. Raffay Zoltán" userId="3b1b2a3e-ec4a-4aa8-94e3-5e4ef067d11f" providerId="ADAL" clId="{67ADF358-C758-4A7E-A88A-9E24CA78ACAE}" dt="2025-03-20T19:56:17.191" v="3" actId="27636"/>
      <pc:docMkLst>
        <pc:docMk/>
      </pc:docMkLst>
      <pc:sldChg chg="modSp mod">
        <pc:chgData name="Dr. Raffay Zoltán" userId="3b1b2a3e-ec4a-4aa8-94e3-5e4ef067d11f" providerId="ADAL" clId="{67ADF358-C758-4A7E-A88A-9E24CA78ACAE}" dt="2025-03-20T19:56:17.191" v="3" actId="27636"/>
        <pc:sldMkLst>
          <pc:docMk/>
          <pc:sldMk cId="1645023369" sldId="258"/>
        </pc:sldMkLst>
        <pc:spChg chg="mod">
          <ac:chgData name="Dr. Raffay Zoltán" userId="3b1b2a3e-ec4a-4aa8-94e3-5e4ef067d11f" providerId="ADAL" clId="{67ADF358-C758-4A7E-A88A-9E24CA78ACAE}" dt="2025-03-20T19:56:17.191" v="3" actId="27636"/>
          <ac:spMkLst>
            <pc:docMk/>
            <pc:sldMk cId="1645023369" sldId="258"/>
            <ac:spMk id="2" creationId="{D3584706-2332-2377-2C41-8BF037864DF1}"/>
          </ac:spMkLst>
        </pc:spChg>
      </pc:sldChg>
    </pc:docChg>
  </pc:docChgLst>
  <pc:docChgLst>
    <pc:chgData name="Dr. Raffay Zoltán" userId="3b1b2a3e-ec4a-4aa8-94e3-5e4ef067d11f" providerId="ADAL" clId="{318EF5C7-90EF-4C5D-AAC3-613BDBB57F93}"/>
    <pc:docChg chg="custSel modSld">
      <pc:chgData name="Dr. Raffay Zoltán" userId="3b1b2a3e-ec4a-4aa8-94e3-5e4ef067d11f" providerId="ADAL" clId="{318EF5C7-90EF-4C5D-AAC3-613BDBB57F93}" dt="2025-04-16T13:59:11.432" v="68" actId="313"/>
      <pc:docMkLst>
        <pc:docMk/>
      </pc:docMkLst>
      <pc:sldChg chg="modSp mod">
        <pc:chgData name="Dr. Raffay Zoltán" userId="3b1b2a3e-ec4a-4aa8-94e3-5e4ef067d11f" providerId="ADAL" clId="{318EF5C7-90EF-4C5D-AAC3-613BDBB57F93}" dt="2025-04-16T13:59:11.432" v="68" actId="313"/>
        <pc:sldMkLst>
          <pc:docMk/>
          <pc:sldMk cId="1645023369" sldId="258"/>
        </pc:sldMkLst>
        <pc:spChg chg="mod">
          <ac:chgData name="Dr. Raffay Zoltán" userId="3b1b2a3e-ec4a-4aa8-94e3-5e4ef067d11f" providerId="ADAL" clId="{318EF5C7-90EF-4C5D-AAC3-613BDBB57F93}" dt="2025-04-16T13:59:11.432" v="68" actId="313"/>
          <ac:spMkLst>
            <pc:docMk/>
            <pc:sldMk cId="1645023369" sldId="258"/>
            <ac:spMk id="2" creationId="{D3584706-2332-2377-2C41-8BF037864DF1}"/>
          </ac:spMkLst>
        </pc:spChg>
      </pc:sldChg>
    </pc:docChg>
  </pc:docChgLst>
  <pc:docChgLst>
    <pc:chgData name="Dr. Raffay Zoltán" userId="3b1b2a3e-ec4a-4aa8-94e3-5e4ef067d11f" providerId="ADAL" clId="{99357528-3C51-4D6B-9905-5D060DE6E23B}"/>
    <pc:docChg chg="undo redo custSel addSld delSld modSld sldOrd">
      <pc:chgData name="Dr. Raffay Zoltán" userId="3b1b2a3e-ec4a-4aa8-94e3-5e4ef067d11f" providerId="ADAL" clId="{99357528-3C51-4D6B-9905-5D060DE6E23B}" dt="2024-11-25T15:56:53.006" v="2470" actId="47"/>
      <pc:docMkLst>
        <pc:docMk/>
      </pc:docMkLst>
      <pc:sldChg chg="modSp mod">
        <pc:chgData name="Dr. Raffay Zoltán" userId="3b1b2a3e-ec4a-4aa8-94e3-5e4ef067d11f" providerId="ADAL" clId="{99357528-3C51-4D6B-9905-5D060DE6E23B}" dt="2024-11-25T12:34:51.005" v="145" actId="20577"/>
        <pc:sldMkLst>
          <pc:docMk/>
          <pc:sldMk cId="1441212110" sldId="257"/>
        </pc:sldMkLst>
      </pc:sldChg>
      <pc:sldChg chg="modSp mod">
        <pc:chgData name="Dr. Raffay Zoltán" userId="3b1b2a3e-ec4a-4aa8-94e3-5e4ef067d11f" providerId="ADAL" clId="{99357528-3C51-4D6B-9905-5D060DE6E23B}" dt="2024-11-25T12:31:07.538" v="37" actId="20577"/>
        <pc:sldMkLst>
          <pc:docMk/>
          <pc:sldMk cId="1645023369" sldId="258"/>
        </pc:sldMkLst>
      </pc:sldChg>
      <pc:sldChg chg="addSp delSp modSp mod">
        <pc:chgData name="Dr. Raffay Zoltán" userId="3b1b2a3e-ec4a-4aa8-94e3-5e4ef067d11f" providerId="ADAL" clId="{99357528-3C51-4D6B-9905-5D060DE6E23B}" dt="2024-11-25T12:36:07.682" v="179" actId="20577"/>
        <pc:sldMkLst>
          <pc:docMk/>
          <pc:sldMk cId="4239364104" sldId="259"/>
        </pc:sldMkLst>
      </pc:sldChg>
      <pc:sldChg chg="modSp mod">
        <pc:chgData name="Dr. Raffay Zoltán" userId="3b1b2a3e-ec4a-4aa8-94e3-5e4ef067d11f" providerId="ADAL" clId="{99357528-3C51-4D6B-9905-5D060DE6E23B}" dt="2024-11-25T13:17:50.093" v="638" actId="1076"/>
        <pc:sldMkLst>
          <pc:docMk/>
          <pc:sldMk cId="3346443628" sldId="260"/>
        </pc:sldMkLst>
      </pc:sldChg>
      <pc:sldChg chg="addSp delSp modSp mod">
        <pc:chgData name="Dr. Raffay Zoltán" userId="3b1b2a3e-ec4a-4aa8-94e3-5e4ef067d11f" providerId="ADAL" clId="{99357528-3C51-4D6B-9905-5D060DE6E23B}" dt="2024-11-25T13:28:02.025" v="692" actId="20577"/>
        <pc:sldMkLst>
          <pc:docMk/>
          <pc:sldMk cId="3430837079" sldId="261"/>
        </pc:sldMkLst>
      </pc:sldChg>
      <pc:sldChg chg="addSp delSp modSp mod ord">
        <pc:chgData name="Dr. Raffay Zoltán" userId="3b1b2a3e-ec4a-4aa8-94e3-5e4ef067d11f" providerId="ADAL" clId="{99357528-3C51-4D6B-9905-5D060DE6E23B}" dt="2024-11-25T13:20:20.769" v="674" actId="478"/>
        <pc:sldMkLst>
          <pc:docMk/>
          <pc:sldMk cId="564408570" sldId="262"/>
        </pc:sldMkLst>
      </pc:sldChg>
      <pc:sldChg chg="addSp delSp modSp mod">
        <pc:chgData name="Dr. Raffay Zoltán" userId="3b1b2a3e-ec4a-4aa8-94e3-5e4ef067d11f" providerId="ADAL" clId="{99357528-3C51-4D6B-9905-5D060DE6E23B}" dt="2024-11-25T13:35:07.821" v="799"/>
        <pc:sldMkLst>
          <pc:docMk/>
          <pc:sldMk cId="3544922091" sldId="263"/>
        </pc:sldMkLst>
      </pc:sldChg>
      <pc:sldChg chg="modSp mod">
        <pc:chgData name="Dr. Raffay Zoltán" userId="3b1b2a3e-ec4a-4aa8-94e3-5e4ef067d11f" providerId="ADAL" clId="{99357528-3C51-4D6B-9905-5D060DE6E23B}" dt="2024-11-25T14:33:41.282" v="1249" actId="20577"/>
        <pc:sldMkLst>
          <pc:docMk/>
          <pc:sldMk cId="1243646356" sldId="264"/>
        </pc:sldMkLst>
      </pc:sldChg>
      <pc:sldChg chg="modSp mod">
        <pc:chgData name="Dr. Raffay Zoltán" userId="3b1b2a3e-ec4a-4aa8-94e3-5e4ef067d11f" providerId="ADAL" clId="{99357528-3C51-4D6B-9905-5D060DE6E23B}" dt="2024-11-25T14:35:18.225" v="1309" actId="1076"/>
        <pc:sldMkLst>
          <pc:docMk/>
          <pc:sldMk cId="345246902" sldId="265"/>
        </pc:sldMkLst>
      </pc:sldChg>
      <pc:sldChg chg="modSp mod">
        <pc:chgData name="Dr. Raffay Zoltán" userId="3b1b2a3e-ec4a-4aa8-94e3-5e4ef067d11f" providerId="ADAL" clId="{99357528-3C51-4D6B-9905-5D060DE6E23B}" dt="2024-11-25T14:50:46.655" v="1557" actId="20577"/>
        <pc:sldMkLst>
          <pc:docMk/>
          <pc:sldMk cId="701400920" sldId="266"/>
        </pc:sldMkLst>
      </pc:sldChg>
      <pc:sldChg chg="addSp delSp modSp mod">
        <pc:chgData name="Dr. Raffay Zoltán" userId="3b1b2a3e-ec4a-4aa8-94e3-5e4ef067d11f" providerId="ADAL" clId="{99357528-3C51-4D6B-9905-5D060DE6E23B}" dt="2024-11-25T14:41:10.064" v="1541" actId="9405"/>
        <pc:sldMkLst>
          <pc:docMk/>
          <pc:sldMk cId="1156935625" sldId="267"/>
        </pc:sldMkLst>
      </pc:sldChg>
      <pc:sldChg chg="modSp mod">
        <pc:chgData name="Dr. Raffay Zoltán" userId="3b1b2a3e-ec4a-4aa8-94e3-5e4ef067d11f" providerId="ADAL" clId="{99357528-3C51-4D6B-9905-5D060DE6E23B}" dt="2024-11-25T14:52:27.939" v="1614" actId="1076"/>
        <pc:sldMkLst>
          <pc:docMk/>
          <pc:sldMk cId="103878073" sldId="268"/>
        </pc:sldMkLst>
      </pc:sldChg>
      <pc:sldChg chg="addSp modSp mod ord">
        <pc:chgData name="Dr. Raffay Zoltán" userId="3b1b2a3e-ec4a-4aa8-94e3-5e4ef067d11f" providerId="ADAL" clId="{99357528-3C51-4D6B-9905-5D060DE6E23B}" dt="2024-11-25T15:02:18.375" v="1757"/>
        <pc:sldMkLst>
          <pc:docMk/>
          <pc:sldMk cId="522182056" sldId="269"/>
        </pc:sldMkLst>
      </pc:sldChg>
      <pc:sldChg chg="addSp delSp modSp mod ord">
        <pc:chgData name="Dr. Raffay Zoltán" userId="3b1b2a3e-ec4a-4aa8-94e3-5e4ef067d11f" providerId="ADAL" clId="{99357528-3C51-4D6B-9905-5D060DE6E23B}" dt="2024-11-25T15:07:18.246" v="1847"/>
        <pc:sldMkLst>
          <pc:docMk/>
          <pc:sldMk cId="1039427102" sldId="270"/>
        </pc:sldMkLst>
      </pc:sldChg>
      <pc:sldChg chg="modSp mod">
        <pc:chgData name="Dr. Raffay Zoltán" userId="3b1b2a3e-ec4a-4aa8-94e3-5e4ef067d11f" providerId="ADAL" clId="{99357528-3C51-4D6B-9905-5D060DE6E23B}" dt="2024-11-25T15:32:02.985" v="2024" actId="14100"/>
        <pc:sldMkLst>
          <pc:docMk/>
          <pc:sldMk cId="1845054683" sldId="271"/>
        </pc:sldMkLst>
      </pc:sldChg>
      <pc:sldChg chg="modSp mod">
        <pc:chgData name="Dr. Raffay Zoltán" userId="3b1b2a3e-ec4a-4aa8-94e3-5e4ef067d11f" providerId="ADAL" clId="{99357528-3C51-4D6B-9905-5D060DE6E23B}" dt="2024-11-25T15:33:29.058" v="2085" actId="20577"/>
        <pc:sldMkLst>
          <pc:docMk/>
          <pc:sldMk cId="3851542808" sldId="272"/>
        </pc:sldMkLst>
      </pc:sldChg>
      <pc:sldChg chg="modSp mod">
        <pc:chgData name="Dr. Raffay Zoltán" userId="3b1b2a3e-ec4a-4aa8-94e3-5e4ef067d11f" providerId="ADAL" clId="{99357528-3C51-4D6B-9905-5D060DE6E23B}" dt="2024-11-25T15:55:04.287" v="2438" actId="20577"/>
        <pc:sldMkLst>
          <pc:docMk/>
          <pc:sldMk cId="3244903130" sldId="273"/>
        </pc:sldMkLst>
      </pc:sldChg>
      <pc:sldChg chg="modSp mod">
        <pc:chgData name="Dr. Raffay Zoltán" userId="3b1b2a3e-ec4a-4aa8-94e3-5e4ef067d11f" providerId="ADAL" clId="{99357528-3C51-4D6B-9905-5D060DE6E23B}" dt="2024-11-25T15:56:25.346" v="2469" actId="14100"/>
        <pc:sldMkLst>
          <pc:docMk/>
          <pc:sldMk cId="4007452779" sldId="274"/>
        </pc:sldMkLst>
      </pc:sldChg>
      <pc:sldChg chg="del">
        <pc:chgData name="Dr. Raffay Zoltán" userId="3b1b2a3e-ec4a-4aa8-94e3-5e4ef067d11f" providerId="ADAL" clId="{99357528-3C51-4D6B-9905-5D060DE6E23B}" dt="2024-11-25T15:56:53.006" v="2470" actId="47"/>
        <pc:sldMkLst>
          <pc:docMk/>
          <pc:sldMk cId="711757742" sldId="275"/>
        </pc:sldMkLst>
      </pc:sldChg>
      <pc:sldChg chg="del">
        <pc:chgData name="Dr. Raffay Zoltán" userId="3b1b2a3e-ec4a-4aa8-94e3-5e4ef067d11f" providerId="ADAL" clId="{99357528-3C51-4D6B-9905-5D060DE6E23B}" dt="2024-11-25T15:56:53.006" v="2470" actId="47"/>
        <pc:sldMkLst>
          <pc:docMk/>
          <pc:sldMk cId="1934764454" sldId="276"/>
        </pc:sldMkLst>
      </pc:sldChg>
      <pc:sldChg chg="del">
        <pc:chgData name="Dr. Raffay Zoltán" userId="3b1b2a3e-ec4a-4aa8-94e3-5e4ef067d11f" providerId="ADAL" clId="{99357528-3C51-4D6B-9905-5D060DE6E23B}" dt="2024-11-25T15:56:53.006" v="2470" actId="47"/>
        <pc:sldMkLst>
          <pc:docMk/>
          <pc:sldMk cId="3586851712" sldId="277"/>
        </pc:sldMkLst>
      </pc:sldChg>
      <pc:sldChg chg="del">
        <pc:chgData name="Dr. Raffay Zoltán" userId="3b1b2a3e-ec4a-4aa8-94e3-5e4ef067d11f" providerId="ADAL" clId="{99357528-3C51-4D6B-9905-5D060DE6E23B}" dt="2024-11-25T15:56:53.006" v="2470" actId="47"/>
        <pc:sldMkLst>
          <pc:docMk/>
          <pc:sldMk cId="2054138976" sldId="278"/>
        </pc:sldMkLst>
      </pc:sldChg>
      <pc:sldChg chg="del">
        <pc:chgData name="Dr. Raffay Zoltán" userId="3b1b2a3e-ec4a-4aa8-94e3-5e4ef067d11f" providerId="ADAL" clId="{99357528-3C51-4D6B-9905-5D060DE6E23B}" dt="2024-11-25T15:56:53.006" v="2470" actId="47"/>
        <pc:sldMkLst>
          <pc:docMk/>
          <pc:sldMk cId="2752202708" sldId="279"/>
        </pc:sldMkLst>
      </pc:sldChg>
      <pc:sldChg chg="del">
        <pc:chgData name="Dr. Raffay Zoltán" userId="3b1b2a3e-ec4a-4aa8-94e3-5e4ef067d11f" providerId="ADAL" clId="{99357528-3C51-4D6B-9905-5D060DE6E23B}" dt="2024-11-25T15:56:53.006" v="2470" actId="47"/>
        <pc:sldMkLst>
          <pc:docMk/>
          <pc:sldMk cId="2280178207" sldId="280"/>
        </pc:sldMkLst>
      </pc:sldChg>
      <pc:sldChg chg="del">
        <pc:chgData name="Dr. Raffay Zoltán" userId="3b1b2a3e-ec4a-4aa8-94e3-5e4ef067d11f" providerId="ADAL" clId="{99357528-3C51-4D6B-9905-5D060DE6E23B}" dt="2024-11-25T15:56:53.006" v="2470" actId="47"/>
        <pc:sldMkLst>
          <pc:docMk/>
          <pc:sldMk cId="1115717518" sldId="281"/>
        </pc:sldMkLst>
      </pc:sldChg>
      <pc:sldChg chg="del">
        <pc:chgData name="Dr. Raffay Zoltán" userId="3b1b2a3e-ec4a-4aa8-94e3-5e4ef067d11f" providerId="ADAL" clId="{99357528-3C51-4D6B-9905-5D060DE6E23B}" dt="2024-11-25T15:56:53.006" v="2470" actId="47"/>
        <pc:sldMkLst>
          <pc:docMk/>
          <pc:sldMk cId="3103418066" sldId="282"/>
        </pc:sldMkLst>
      </pc:sldChg>
      <pc:sldChg chg="del">
        <pc:chgData name="Dr. Raffay Zoltán" userId="3b1b2a3e-ec4a-4aa8-94e3-5e4ef067d11f" providerId="ADAL" clId="{99357528-3C51-4D6B-9905-5D060DE6E23B}" dt="2024-11-25T15:56:53.006" v="2470" actId="47"/>
        <pc:sldMkLst>
          <pc:docMk/>
          <pc:sldMk cId="2691154121" sldId="283"/>
        </pc:sldMkLst>
      </pc:sldChg>
      <pc:sldChg chg="del">
        <pc:chgData name="Dr. Raffay Zoltán" userId="3b1b2a3e-ec4a-4aa8-94e3-5e4ef067d11f" providerId="ADAL" clId="{99357528-3C51-4D6B-9905-5D060DE6E23B}" dt="2024-11-25T15:56:53.006" v="2470" actId="47"/>
        <pc:sldMkLst>
          <pc:docMk/>
          <pc:sldMk cId="987063092" sldId="284"/>
        </pc:sldMkLst>
      </pc:sldChg>
      <pc:sldChg chg="del">
        <pc:chgData name="Dr. Raffay Zoltán" userId="3b1b2a3e-ec4a-4aa8-94e3-5e4ef067d11f" providerId="ADAL" clId="{99357528-3C51-4D6B-9905-5D060DE6E23B}" dt="2024-11-25T15:56:53.006" v="2470" actId="47"/>
        <pc:sldMkLst>
          <pc:docMk/>
          <pc:sldMk cId="2074207209" sldId="285"/>
        </pc:sldMkLst>
      </pc:sldChg>
      <pc:sldChg chg="del">
        <pc:chgData name="Dr. Raffay Zoltán" userId="3b1b2a3e-ec4a-4aa8-94e3-5e4ef067d11f" providerId="ADAL" clId="{99357528-3C51-4D6B-9905-5D060DE6E23B}" dt="2024-11-25T15:56:53.006" v="2470" actId="47"/>
        <pc:sldMkLst>
          <pc:docMk/>
          <pc:sldMk cId="3584685412" sldId="286"/>
        </pc:sldMkLst>
      </pc:sldChg>
      <pc:sldChg chg="modSp add mod">
        <pc:chgData name="Dr. Raffay Zoltán" userId="3b1b2a3e-ec4a-4aa8-94e3-5e4ef067d11f" providerId="ADAL" clId="{99357528-3C51-4D6B-9905-5D060DE6E23B}" dt="2024-11-25T12:42:42.125" v="226" actId="14100"/>
        <pc:sldMkLst>
          <pc:docMk/>
          <pc:sldMk cId="4045364331" sldId="287"/>
        </pc:sldMkLst>
      </pc:sldChg>
      <pc:sldChg chg="modSp add mod">
        <pc:chgData name="Dr. Raffay Zoltán" userId="3b1b2a3e-ec4a-4aa8-94e3-5e4ef067d11f" providerId="ADAL" clId="{99357528-3C51-4D6B-9905-5D060DE6E23B}" dt="2024-11-25T12:44:12.886" v="312" actId="14100"/>
        <pc:sldMkLst>
          <pc:docMk/>
          <pc:sldMk cId="2801826109" sldId="288"/>
        </pc:sldMkLst>
      </pc:sldChg>
      <pc:sldChg chg="addSp delSp modSp add mod">
        <pc:chgData name="Dr. Raffay Zoltán" userId="3b1b2a3e-ec4a-4aa8-94e3-5e4ef067d11f" providerId="ADAL" clId="{99357528-3C51-4D6B-9905-5D060DE6E23B}" dt="2024-11-25T12:48:40.901" v="365" actId="14100"/>
        <pc:sldMkLst>
          <pc:docMk/>
          <pc:sldMk cId="3800185597" sldId="289"/>
        </pc:sldMkLst>
      </pc:sldChg>
      <pc:sldChg chg="add">
        <pc:chgData name="Dr. Raffay Zoltán" userId="3b1b2a3e-ec4a-4aa8-94e3-5e4ef067d11f" providerId="ADAL" clId="{99357528-3C51-4D6B-9905-5D060DE6E23B}" dt="2024-11-25T12:33:07.940" v="86"/>
        <pc:sldMkLst>
          <pc:docMk/>
          <pc:sldMk cId="2095551537" sldId="290"/>
        </pc:sldMkLst>
      </pc:sldChg>
      <pc:sldChg chg="modSp add mod">
        <pc:chgData name="Dr. Raffay Zoltán" userId="3b1b2a3e-ec4a-4aa8-94e3-5e4ef067d11f" providerId="ADAL" clId="{99357528-3C51-4D6B-9905-5D060DE6E23B}" dt="2024-11-25T13:08:40.813" v="500" actId="14100"/>
        <pc:sldMkLst>
          <pc:docMk/>
          <pc:sldMk cId="1551538197" sldId="291"/>
        </pc:sldMkLst>
      </pc:sldChg>
      <pc:sldChg chg="addSp delSp modSp add mod">
        <pc:chgData name="Dr. Raffay Zoltán" userId="3b1b2a3e-ec4a-4aa8-94e3-5e4ef067d11f" providerId="ADAL" clId="{99357528-3C51-4D6B-9905-5D060DE6E23B}" dt="2024-11-25T13:19:29.606" v="662" actId="1076"/>
        <pc:sldMkLst>
          <pc:docMk/>
          <pc:sldMk cId="1815348002" sldId="292"/>
        </pc:sldMkLst>
      </pc:sldChg>
      <pc:sldChg chg="addSp modSp add mod">
        <pc:chgData name="Dr. Raffay Zoltán" userId="3b1b2a3e-ec4a-4aa8-94e3-5e4ef067d11f" providerId="ADAL" clId="{99357528-3C51-4D6B-9905-5D060DE6E23B}" dt="2024-11-25T13:19:19.734" v="660" actId="1076"/>
        <pc:sldMkLst>
          <pc:docMk/>
          <pc:sldMk cId="358018576" sldId="293"/>
        </pc:sldMkLst>
      </pc:sldChg>
      <pc:sldChg chg="modSp add mod">
        <pc:chgData name="Dr. Raffay Zoltán" userId="3b1b2a3e-ec4a-4aa8-94e3-5e4ef067d11f" providerId="ADAL" clId="{99357528-3C51-4D6B-9905-5D060DE6E23B}" dt="2024-11-25T13:36:58.488" v="863" actId="14100"/>
        <pc:sldMkLst>
          <pc:docMk/>
          <pc:sldMk cId="978903927" sldId="294"/>
        </pc:sldMkLst>
      </pc:sldChg>
      <pc:sldChg chg="modSp add mod">
        <pc:chgData name="Dr. Raffay Zoltán" userId="3b1b2a3e-ec4a-4aa8-94e3-5e4ef067d11f" providerId="ADAL" clId="{99357528-3C51-4D6B-9905-5D060DE6E23B}" dt="2024-11-25T14:19:13.380" v="905" actId="14100"/>
        <pc:sldMkLst>
          <pc:docMk/>
          <pc:sldMk cId="73799267" sldId="295"/>
        </pc:sldMkLst>
      </pc:sldChg>
      <pc:sldChg chg="addSp delSp modSp add mod">
        <pc:chgData name="Dr. Raffay Zoltán" userId="3b1b2a3e-ec4a-4aa8-94e3-5e4ef067d11f" providerId="ADAL" clId="{99357528-3C51-4D6B-9905-5D060DE6E23B}" dt="2024-11-25T14:21:08.150" v="1063" actId="1076"/>
        <pc:sldMkLst>
          <pc:docMk/>
          <pc:sldMk cId="1540974629" sldId="296"/>
        </pc:sldMkLst>
      </pc:sldChg>
      <pc:sldChg chg="modSp add mod">
        <pc:chgData name="Dr. Raffay Zoltán" userId="3b1b2a3e-ec4a-4aa8-94e3-5e4ef067d11f" providerId="ADAL" clId="{99357528-3C51-4D6B-9905-5D060DE6E23B}" dt="2024-11-25T14:26:33.899" v="1167" actId="20577"/>
        <pc:sldMkLst>
          <pc:docMk/>
          <pc:sldMk cId="2987990535" sldId="297"/>
        </pc:sldMkLst>
      </pc:sldChg>
      <pc:sldChg chg="delSp add del">
        <pc:chgData name="Dr. Raffay Zoltán" userId="3b1b2a3e-ec4a-4aa8-94e3-5e4ef067d11f" providerId="ADAL" clId="{99357528-3C51-4D6B-9905-5D060DE6E23B}" dt="2024-11-25T14:18:15.718" v="887" actId="47"/>
        <pc:sldMkLst>
          <pc:docMk/>
          <pc:sldMk cId="1749281662" sldId="298"/>
        </pc:sldMkLst>
      </pc:sldChg>
      <pc:sldChg chg="modSp add mod">
        <pc:chgData name="Dr. Raffay Zoltán" userId="3b1b2a3e-ec4a-4aa8-94e3-5e4ef067d11f" providerId="ADAL" clId="{99357528-3C51-4D6B-9905-5D060DE6E23B}" dt="2024-11-25T15:03:32.618" v="1778" actId="20577"/>
        <pc:sldMkLst>
          <pc:docMk/>
          <pc:sldMk cId="945290625" sldId="299"/>
        </pc:sldMkLst>
      </pc:sldChg>
      <pc:sldChg chg="modSp add mod">
        <pc:chgData name="Dr. Raffay Zoltán" userId="3b1b2a3e-ec4a-4aa8-94e3-5e4ef067d11f" providerId="ADAL" clId="{99357528-3C51-4D6B-9905-5D060DE6E23B}" dt="2024-11-25T15:05:49.501" v="1816" actId="1076"/>
        <pc:sldMkLst>
          <pc:docMk/>
          <pc:sldMk cId="1142090560" sldId="300"/>
        </pc:sldMkLst>
      </pc:sldChg>
      <pc:sldChg chg="modSp add mod">
        <pc:chgData name="Dr. Raffay Zoltán" userId="3b1b2a3e-ec4a-4aa8-94e3-5e4ef067d11f" providerId="ADAL" clId="{99357528-3C51-4D6B-9905-5D060DE6E23B}" dt="2024-11-25T15:09:10.363" v="1880" actId="14100"/>
        <pc:sldMkLst>
          <pc:docMk/>
          <pc:sldMk cId="4197140763" sldId="301"/>
        </pc:sldMkLst>
      </pc:sldChg>
      <pc:sldChg chg="addSp delSp modSp add mod">
        <pc:chgData name="Dr. Raffay Zoltán" userId="3b1b2a3e-ec4a-4aa8-94e3-5e4ef067d11f" providerId="ADAL" clId="{99357528-3C51-4D6B-9905-5D060DE6E23B}" dt="2024-11-25T15:13:57.013" v="1908" actId="20577"/>
        <pc:sldMkLst>
          <pc:docMk/>
          <pc:sldMk cId="698738972" sldId="302"/>
        </pc:sldMkLst>
      </pc:sldChg>
      <pc:sldChg chg="add del">
        <pc:chgData name="Dr. Raffay Zoltán" userId="3b1b2a3e-ec4a-4aa8-94e3-5e4ef067d11f" providerId="ADAL" clId="{99357528-3C51-4D6B-9905-5D060DE6E23B}" dt="2024-11-25T15:07:37.689" v="1855" actId="47"/>
        <pc:sldMkLst>
          <pc:docMk/>
          <pc:sldMk cId="2426295645" sldId="302"/>
        </pc:sldMkLst>
      </pc:sldChg>
      <pc:sldChg chg="modSp add del">
        <pc:chgData name="Dr. Raffay Zoltán" userId="3b1b2a3e-ec4a-4aa8-94e3-5e4ef067d11f" providerId="ADAL" clId="{99357528-3C51-4D6B-9905-5D060DE6E23B}" dt="2024-11-25T15:08:14.526" v="1862" actId="47"/>
        <pc:sldMkLst>
          <pc:docMk/>
          <pc:sldMk cId="3316878896" sldId="302"/>
        </pc:sldMkLst>
      </pc:sldChg>
      <pc:sldChg chg="modSp add mod">
        <pc:chgData name="Dr. Raffay Zoltán" userId="3b1b2a3e-ec4a-4aa8-94e3-5e4ef067d11f" providerId="ADAL" clId="{99357528-3C51-4D6B-9905-5D060DE6E23B}" dt="2024-11-25T15:16:25.833" v="1948" actId="14100"/>
        <pc:sldMkLst>
          <pc:docMk/>
          <pc:sldMk cId="197775530" sldId="303"/>
        </pc:sldMkLst>
      </pc:sldChg>
      <pc:sldChg chg="modSp add del">
        <pc:chgData name="Dr. Raffay Zoltán" userId="3b1b2a3e-ec4a-4aa8-94e3-5e4ef067d11f" providerId="ADAL" clId="{99357528-3C51-4D6B-9905-5D060DE6E23B}" dt="2024-11-25T15:08:14.526" v="1862" actId="47"/>
        <pc:sldMkLst>
          <pc:docMk/>
          <pc:sldMk cId="2252339842" sldId="303"/>
        </pc:sldMkLst>
      </pc:sldChg>
      <pc:sldChg chg="modSp add mod">
        <pc:chgData name="Dr. Raffay Zoltán" userId="3b1b2a3e-ec4a-4aa8-94e3-5e4ef067d11f" providerId="ADAL" clId="{99357528-3C51-4D6B-9905-5D060DE6E23B}" dt="2024-11-25T15:30:09.117" v="1980" actId="20577"/>
        <pc:sldMkLst>
          <pc:docMk/>
          <pc:sldMk cId="2367773353" sldId="304"/>
        </pc:sldMkLst>
      </pc:sldChg>
      <pc:sldChg chg="modSp add del">
        <pc:chgData name="Dr. Raffay Zoltán" userId="3b1b2a3e-ec4a-4aa8-94e3-5e4ef067d11f" providerId="ADAL" clId="{99357528-3C51-4D6B-9905-5D060DE6E23B}" dt="2024-11-25T15:08:14.526" v="1862" actId="47"/>
        <pc:sldMkLst>
          <pc:docMk/>
          <pc:sldMk cId="4258832670" sldId="304"/>
        </pc:sldMkLst>
      </pc:sldChg>
      <pc:sldChg chg="addSp delSp modSp add mod">
        <pc:chgData name="Dr. Raffay Zoltán" userId="3b1b2a3e-ec4a-4aa8-94e3-5e4ef067d11f" providerId="ADAL" clId="{99357528-3C51-4D6B-9905-5D060DE6E23B}" dt="2024-11-25T15:38:38.637" v="2176" actId="1076"/>
        <pc:sldMkLst>
          <pc:docMk/>
          <pc:sldMk cId="2213479695" sldId="305"/>
        </pc:sldMkLst>
      </pc:sldChg>
      <pc:sldChg chg="modSp add mod">
        <pc:chgData name="Dr. Raffay Zoltán" userId="3b1b2a3e-ec4a-4aa8-94e3-5e4ef067d11f" providerId="ADAL" clId="{99357528-3C51-4D6B-9905-5D060DE6E23B}" dt="2024-11-25T15:40:22.238" v="2196" actId="14100"/>
        <pc:sldMkLst>
          <pc:docMk/>
          <pc:sldMk cId="2186357373" sldId="306"/>
        </pc:sldMkLst>
      </pc:sldChg>
      <pc:sldChg chg="modSp add mod">
        <pc:chgData name="Dr. Raffay Zoltán" userId="3b1b2a3e-ec4a-4aa8-94e3-5e4ef067d11f" providerId="ADAL" clId="{99357528-3C51-4D6B-9905-5D060DE6E23B}" dt="2024-11-25T15:41:09.732" v="2209" actId="20577"/>
        <pc:sldMkLst>
          <pc:docMk/>
          <pc:sldMk cId="3600319300" sldId="307"/>
        </pc:sldMkLst>
      </pc:sldChg>
      <pc:sldChg chg="modSp add mod">
        <pc:chgData name="Dr. Raffay Zoltán" userId="3b1b2a3e-ec4a-4aa8-94e3-5e4ef067d11f" providerId="ADAL" clId="{99357528-3C51-4D6B-9905-5D060DE6E23B}" dt="2024-11-25T15:42:42.527" v="2235" actId="20577"/>
        <pc:sldMkLst>
          <pc:docMk/>
          <pc:sldMk cId="1772518839" sldId="308"/>
        </pc:sldMkLst>
      </pc:sldChg>
      <pc:sldChg chg="addSp delSp modSp add mod">
        <pc:chgData name="Dr. Raffay Zoltán" userId="3b1b2a3e-ec4a-4aa8-94e3-5e4ef067d11f" providerId="ADAL" clId="{99357528-3C51-4D6B-9905-5D060DE6E23B}" dt="2024-11-25T15:45:46.488" v="2290" actId="478"/>
        <pc:sldMkLst>
          <pc:docMk/>
          <pc:sldMk cId="3945903585" sldId="309"/>
        </pc:sldMkLst>
      </pc:sldChg>
      <pc:sldChg chg="modSp add mod">
        <pc:chgData name="Dr. Raffay Zoltán" userId="3b1b2a3e-ec4a-4aa8-94e3-5e4ef067d11f" providerId="ADAL" clId="{99357528-3C51-4D6B-9905-5D060DE6E23B}" dt="2024-11-25T15:51:45.057" v="2376" actId="1076"/>
        <pc:sldMkLst>
          <pc:docMk/>
          <pc:sldMk cId="260053088" sldId="310"/>
        </pc:sldMkLst>
      </pc:sldChg>
      <pc:sldChg chg="modSp add mod">
        <pc:chgData name="Dr. Raffay Zoltán" userId="3b1b2a3e-ec4a-4aa8-94e3-5e4ef067d11f" providerId="ADAL" clId="{99357528-3C51-4D6B-9905-5D060DE6E23B}" dt="2024-11-25T15:53:02.906" v="2409" actId="14100"/>
        <pc:sldMkLst>
          <pc:docMk/>
          <pc:sldMk cId="3861484668" sldId="311"/>
        </pc:sldMkLst>
      </pc:sldChg>
      <pc:sldMasterChg chg="delSldLayout">
        <pc:chgData name="Dr. Raffay Zoltán" userId="3b1b2a3e-ec4a-4aa8-94e3-5e4ef067d11f" providerId="ADAL" clId="{99357528-3C51-4D6B-9905-5D060DE6E23B}" dt="2024-11-25T14:18:15.718" v="887" actId="47"/>
        <pc:sldMasterMkLst>
          <pc:docMk/>
          <pc:sldMasterMk cId="324749121" sldId="2147483648"/>
        </pc:sldMasterMkLst>
        <pc:sldLayoutChg chg="del">
          <pc:chgData name="Dr. Raffay Zoltán" userId="3b1b2a3e-ec4a-4aa8-94e3-5e4ef067d11f" providerId="ADAL" clId="{99357528-3C51-4D6B-9905-5D060DE6E23B}" dt="2024-11-25T14:18:15.718" v="887" actId="47"/>
          <pc:sldLayoutMkLst>
            <pc:docMk/>
            <pc:sldMasterMk cId="324749121" sldId="2147483648"/>
            <pc:sldLayoutMk cId="931922835" sldId="2147483660"/>
          </pc:sldLayoutMkLst>
        </pc:sldLayoutChg>
      </pc:sldMasterChg>
    </pc:docChg>
  </pc:docChgLst>
  <pc:docChgLst>
    <pc:chgData name="Dr. Raffay Zoltán" userId="3b1b2a3e-ec4a-4aa8-94e3-5e4ef067d11f" providerId="ADAL" clId="{3884A285-811E-4B10-8E86-93CAD29C8348}"/>
    <pc:docChg chg="modSld">
      <pc:chgData name="Dr. Raffay Zoltán" userId="3b1b2a3e-ec4a-4aa8-94e3-5e4ef067d11f" providerId="ADAL" clId="{3884A285-811E-4B10-8E86-93CAD29C8348}" dt="2024-11-04T15:50:28.868" v="2" actId="108"/>
      <pc:docMkLst>
        <pc:docMk/>
      </pc:docMkLst>
      <pc:sldChg chg="modSp mod">
        <pc:chgData name="Dr. Raffay Zoltán" userId="3b1b2a3e-ec4a-4aa8-94e3-5e4ef067d11f" providerId="ADAL" clId="{3884A285-811E-4B10-8E86-93CAD29C8348}" dt="2024-11-04T15:50:28.868" v="2" actId="108"/>
        <pc:sldMkLst>
          <pc:docMk/>
          <pc:sldMk cId="1645023369" sldId="25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5T14:41:07.002"/>
    </inkml:context>
    <inkml:brush xml:id="br0">
      <inkml:brushProperty name="width" value="0.05" units="cm"/>
      <inkml:brushProperty name="height" value="0.05" units="cm"/>
      <inkml:brushProperty name="color" value="#E71224"/>
    </inkml:brush>
  </inkml:definitions>
  <inkml:trace contextRef="#ctx0" brushRef="#br0">364 78 24575,'-4'1'0,"-1"1"0,1 0 0,0 0 0,-1 0 0,1 1 0,0-1 0,1 1 0,-1 0 0,0 0 0,1 0 0,-5 7 0,1-4 0,-114 119 0,112-115 0,1 1 0,0 0 0,-10 19 0,-4 6 0,15-24 0,-1 0 0,2 1 0,0 0 0,0 1 0,1-1 0,-4 18 0,-11 86 0,15-82 0,1-13 0,-1-1 0,-13 33 0,1-2 0,16-47 0,1 0 0,-1-1 0,1 1 0,0 1 0,0-1 0,0 0 0,1-1 0,0 1 0,0 0 0,0 0 0,0 0 0,1 0 0,0-1 0,0 1 0,3 5 0,5 7 0,0-2 0,22 27 0,-27-36 0,1 0 0,0 0 0,1 0 0,-1-1 0,1 0 0,0-1 0,9 5 0,56 22 0,-50-23 0,32 17 0,-42-19 0,0 1 0,1-2 0,0 1 0,1-2 0,20 5 0,61 18 0,-15-3 0,-44-15 0,-19-4 0,0 0 0,1-2 0,0 0 0,27 0 0,-40-3 0,0 0 0,1-1 0,-1 0 0,0 0 0,0 0 0,1-1 0,-1 1 0,0-1 0,0 0 0,-1-1 0,1 0 0,0 1 0,-1-1 0,0-1 0,1 1 0,-1 0 0,-1-1 0,1 0 0,5-7 0,6-13 0,-1 0 0,-1-2 0,-1 1 0,-1-2 0,11-42 0,-6 22 0,-6 18 0,-1-1 0,-1 0 0,-2 0 0,-1 0 0,2-57 0,-9-258 0,2 335 0,0 0 0,-1-1 0,-1 1 0,1 0 0,-2 0 0,1 0 0,-1 1 0,-1-1 0,0 1 0,0 0 0,-1-1 0,0 2 0,0-1 0,-1 1 0,0 0 0,-1 0 0,0 0 0,0 1 0,0 0 0,-1 1 0,0-1 0,-1 2 0,1-1 0,-1 1 0,0 0 0,0 1 0,-1 0 0,1 1 0,-1 0 0,0 0 0,0 1 0,-13-2 0,-95-12 0,106 14 0,0 0 0,-1 0 0,-15 1 0,23 1 0,0 0 0,0 1 0,0 0 0,0 0 0,0 0 0,0 0 0,0 1 0,1 0 0,-1 0 0,-8 5 0,-7 5-682,-35 17-1,34-21-6143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tatista.com/"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6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ustomXml" Target="../ink/ink1.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15254" y="104484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Most widely spoken languages in the world, 2024</a:t>
            </a:r>
            <a:endParaRPr lang="en-US" sz="3600" b="1" dirty="0">
              <a:latin typeface="+mn-lt"/>
            </a:endParaRPr>
          </a:p>
        </p:txBody>
      </p:sp>
      <p:graphicFrame>
        <p:nvGraphicFramePr>
          <p:cNvPr id="15" name="Táblázat 14">
            <a:extLst>
              <a:ext uri="{FF2B5EF4-FFF2-40B4-BE49-F238E27FC236}">
                <a16:creationId xmlns:a16="http://schemas.microsoft.com/office/drawing/2014/main" id="{64CB8321-E2C2-F306-FEDF-FF1FA3CE943B}"/>
              </a:ext>
            </a:extLst>
          </p:cNvPr>
          <p:cNvGraphicFramePr>
            <a:graphicFrameLocks noGrp="1"/>
          </p:cNvGraphicFramePr>
          <p:nvPr>
            <p:extLst>
              <p:ext uri="{D42A27DB-BD31-4B8C-83A1-F6EECF244321}">
                <p14:modId xmlns:p14="http://schemas.microsoft.com/office/powerpoint/2010/main" val="3768039296"/>
              </p:ext>
            </p:extLst>
          </p:nvPr>
        </p:nvGraphicFramePr>
        <p:xfrm>
          <a:off x="248705" y="1739611"/>
          <a:ext cx="6810374" cy="3378777"/>
        </p:xfrm>
        <a:graphic>
          <a:graphicData uri="http://schemas.openxmlformats.org/drawingml/2006/table">
            <a:tbl>
              <a:tblPr firstRow="1" firstCol="1" bandRow="1">
                <a:tableStyleId>{5C22544A-7EE6-4342-B048-85BDC9FD1C3A}</a:tableStyleId>
              </a:tblPr>
              <a:tblGrid>
                <a:gridCol w="2677550">
                  <a:extLst>
                    <a:ext uri="{9D8B030D-6E8A-4147-A177-3AD203B41FA5}">
                      <a16:colId xmlns:a16="http://schemas.microsoft.com/office/drawing/2014/main" val="2987472116"/>
                    </a:ext>
                  </a:extLst>
                </a:gridCol>
                <a:gridCol w="1905536">
                  <a:extLst>
                    <a:ext uri="{9D8B030D-6E8A-4147-A177-3AD203B41FA5}">
                      <a16:colId xmlns:a16="http://schemas.microsoft.com/office/drawing/2014/main" val="1644035441"/>
                    </a:ext>
                  </a:extLst>
                </a:gridCol>
                <a:gridCol w="2227288">
                  <a:extLst>
                    <a:ext uri="{9D8B030D-6E8A-4147-A177-3AD203B41FA5}">
                      <a16:colId xmlns:a16="http://schemas.microsoft.com/office/drawing/2014/main" val="1220372872"/>
                    </a:ext>
                  </a:extLst>
                </a:gridCol>
              </a:tblGrid>
              <a:tr h="399629">
                <a:tc>
                  <a:txBody>
                    <a:bodyPr/>
                    <a:lstStyle/>
                    <a:p>
                      <a:pPr algn="just">
                        <a:lnSpc>
                          <a:spcPct val="107000"/>
                        </a:lnSpc>
                        <a:spcAft>
                          <a:spcPts val="800"/>
                        </a:spcAft>
                      </a:pPr>
                      <a:r>
                        <a:rPr lang="en-GB" sz="1800" kern="100">
                          <a:effectLst/>
                        </a:rPr>
                        <a:t>Language</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en-GB" sz="1800" kern="100" dirty="0">
                          <a:effectLst/>
                        </a:rPr>
                        <a:t>Total number of speakers (million)</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en-GB" sz="1800" kern="100" dirty="0">
                          <a:effectLst/>
                        </a:rPr>
                        <a:t>Number of native speakers (million)</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753889336"/>
                  </a:ext>
                </a:extLst>
              </a:tr>
              <a:tr h="197585">
                <a:tc>
                  <a:txBody>
                    <a:bodyPr/>
                    <a:lstStyle/>
                    <a:p>
                      <a:pPr algn="just">
                        <a:lnSpc>
                          <a:spcPct val="107000"/>
                        </a:lnSpc>
                        <a:spcAft>
                          <a:spcPts val="800"/>
                        </a:spcAft>
                      </a:pPr>
                      <a:r>
                        <a:rPr lang="en-GB" sz="1800" kern="100">
                          <a:effectLst/>
                        </a:rPr>
                        <a:t>Indonesian</a:t>
                      </a:r>
                      <a:r>
                        <a:rPr lang="en-GB" sz="1800" kern="100" baseline="30000">
                          <a:effectLst/>
                        </a:rPr>
                        <a:t>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199</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43.6</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394472270"/>
                  </a:ext>
                </a:extLst>
              </a:tr>
              <a:tr h="197585">
                <a:tc>
                  <a:txBody>
                    <a:bodyPr/>
                    <a:lstStyle/>
                    <a:p>
                      <a:pPr algn="just">
                        <a:lnSpc>
                          <a:spcPct val="107000"/>
                        </a:lnSpc>
                        <a:spcAft>
                          <a:spcPts val="800"/>
                        </a:spcAft>
                      </a:pPr>
                      <a:r>
                        <a:rPr lang="en-GB" sz="1800" kern="100">
                          <a:effectLst/>
                        </a:rPr>
                        <a:t>German </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a:effectLst/>
                        </a:rPr>
                        <a:t>134.6</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75.6</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556557960"/>
                  </a:ext>
                </a:extLst>
              </a:tr>
              <a:tr h="197585">
                <a:tc>
                  <a:txBody>
                    <a:bodyPr/>
                    <a:lstStyle/>
                    <a:p>
                      <a:pPr algn="just">
                        <a:lnSpc>
                          <a:spcPct val="107000"/>
                        </a:lnSpc>
                        <a:spcAft>
                          <a:spcPts val="800"/>
                        </a:spcAft>
                      </a:pPr>
                      <a:r>
                        <a:rPr lang="en-GB" sz="1800" kern="100">
                          <a:effectLst/>
                        </a:rPr>
                        <a:t>Japan</a:t>
                      </a:r>
                      <a:r>
                        <a:rPr lang="en-GB" sz="1800" kern="100" baseline="30000">
                          <a:effectLst/>
                        </a:rPr>
                        <a:t>5</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125.4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125.3</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986698917"/>
                  </a:ext>
                </a:extLst>
              </a:tr>
              <a:tr h="197585">
                <a:tc>
                  <a:txBody>
                    <a:bodyPr/>
                    <a:lstStyle/>
                    <a:p>
                      <a:pPr algn="just">
                        <a:lnSpc>
                          <a:spcPct val="107000"/>
                        </a:lnSpc>
                        <a:spcAft>
                          <a:spcPts val="800"/>
                        </a:spcAft>
                      </a:pPr>
                      <a:r>
                        <a:rPr lang="en-GB" sz="1800" kern="100">
                          <a:effectLst/>
                        </a:rPr>
                        <a:t>Nigerian pidgin</a:t>
                      </a:r>
                      <a:r>
                        <a:rPr lang="en-GB" sz="1800" kern="100" baseline="30000">
                          <a:effectLst/>
                        </a:rPr>
                        <a:t>6</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120.7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4.7</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523746952"/>
                  </a:ext>
                </a:extLst>
              </a:tr>
              <a:tr h="197585">
                <a:tc>
                  <a:txBody>
                    <a:bodyPr/>
                    <a:lstStyle/>
                    <a:p>
                      <a:pPr algn="just">
                        <a:lnSpc>
                          <a:spcPct val="107000"/>
                        </a:lnSpc>
                        <a:spcAft>
                          <a:spcPts val="800"/>
                        </a:spcAft>
                      </a:pPr>
                      <a:r>
                        <a:rPr lang="en-GB" sz="1800" kern="100">
                          <a:effectLst/>
                        </a:rPr>
                        <a:t>Marathi</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99.1</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83.1</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87448270"/>
                  </a:ext>
                </a:extLst>
              </a:tr>
              <a:tr h="197585">
                <a:tc>
                  <a:txBody>
                    <a:bodyPr/>
                    <a:lstStyle/>
                    <a:p>
                      <a:pPr algn="just">
                        <a:lnSpc>
                          <a:spcPct val="107000"/>
                        </a:lnSpc>
                        <a:spcAft>
                          <a:spcPts val="800"/>
                        </a:spcAft>
                      </a:pPr>
                      <a:r>
                        <a:rPr lang="en-GB" sz="1800" kern="100">
                          <a:effectLst/>
                        </a:rPr>
                        <a:t>Telugu</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95.7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82.7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3285243473"/>
                  </a:ext>
                </a:extLst>
              </a:tr>
              <a:tr h="197585">
                <a:tc>
                  <a:txBody>
                    <a:bodyPr/>
                    <a:lstStyle/>
                    <a:p>
                      <a:pPr algn="just">
                        <a:lnSpc>
                          <a:spcPct val="107000"/>
                        </a:lnSpc>
                        <a:spcAft>
                          <a:spcPts val="800"/>
                        </a:spcAft>
                      </a:pPr>
                      <a:r>
                        <a:rPr lang="en-GB" sz="1800" kern="100">
                          <a:effectLst/>
                        </a:rPr>
                        <a:t>Turkish</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88.1</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82.2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792762918"/>
                  </a:ext>
                </a:extLst>
              </a:tr>
              <a:tr h="197585">
                <a:tc>
                  <a:txBody>
                    <a:bodyPr/>
                    <a:lstStyle/>
                    <a:p>
                      <a:pPr algn="just">
                        <a:lnSpc>
                          <a:spcPct val="107000"/>
                        </a:lnSpc>
                        <a:spcAft>
                          <a:spcPts val="800"/>
                        </a:spcAft>
                      </a:pPr>
                      <a:r>
                        <a:rPr lang="en-GB" sz="1800" kern="100">
                          <a:effectLst/>
                        </a:rPr>
                        <a:t>Tamil</a:t>
                      </a:r>
                      <a:r>
                        <a:rPr lang="en-GB" sz="1800" kern="100" baseline="30000">
                          <a:effectLst/>
                        </a:rPr>
                        <a:t>7</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a:effectLst/>
                        </a:rPr>
                        <a:t>86.4</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78.4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955988662"/>
                  </a:ext>
                </a:extLst>
              </a:tr>
              <a:tr h="197585">
                <a:tc>
                  <a:txBody>
                    <a:bodyPr/>
                    <a:lstStyle/>
                    <a:p>
                      <a:pPr algn="just">
                        <a:lnSpc>
                          <a:spcPct val="107000"/>
                        </a:lnSpc>
                        <a:spcAft>
                          <a:spcPts val="800"/>
                        </a:spcAft>
                      </a:pPr>
                      <a:r>
                        <a:rPr lang="en-GB" sz="1800" kern="100">
                          <a:effectLst/>
                        </a:rPr>
                        <a:t>Yueh Chinese</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a:effectLst/>
                        </a:rPr>
                        <a:t>85.6</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85.2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417729344"/>
                  </a:ext>
                </a:extLst>
              </a:tr>
              <a:tr h="197585">
                <a:tc>
                  <a:txBody>
                    <a:bodyPr/>
                    <a:lstStyle/>
                    <a:p>
                      <a:pPr algn="just">
                        <a:lnSpc>
                          <a:spcPct val="107000"/>
                        </a:lnSpc>
                        <a:spcAft>
                          <a:spcPts val="800"/>
                        </a:spcAft>
                      </a:pPr>
                      <a:r>
                        <a:rPr lang="en-GB" sz="1800" kern="100" dirty="0">
                          <a:effectLst/>
                        </a:rPr>
                        <a:t>Vietnamese</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85.3</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84.6</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29071255"/>
                  </a:ext>
                </a:extLst>
              </a:tr>
            </a:tbl>
          </a:graphicData>
        </a:graphic>
      </p:graphicFrame>
      <p:sp>
        <p:nvSpPr>
          <p:cNvPr id="3" name="Szövegdoboz 2">
            <a:extLst>
              <a:ext uri="{FF2B5EF4-FFF2-40B4-BE49-F238E27FC236}">
                <a16:creationId xmlns:a16="http://schemas.microsoft.com/office/drawing/2014/main" id="{137F81D6-1802-34A1-6FBC-C8F675FF6A1D}"/>
              </a:ext>
            </a:extLst>
          </p:cNvPr>
          <p:cNvSpPr txBox="1"/>
          <p:nvPr/>
        </p:nvSpPr>
        <p:spPr>
          <a:xfrm>
            <a:off x="7145859" y="1841295"/>
            <a:ext cx="4903166" cy="3477875"/>
          </a:xfrm>
          <a:prstGeom prst="rect">
            <a:avLst/>
          </a:prstGeom>
          <a:noFill/>
        </p:spPr>
        <p:txBody>
          <a:bodyPr wrap="square">
            <a:spAutoFit/>
          </a:bodyPr>
          <a:lstStyle/>
          <a:p>
            <a:pPr>
              <a:lnSpc>
                <a:spcPts val="2200"/>
              </a:lnSpc>
            </a:pPr>
            <a:r>
              <a:rPr lang="en-GB" sz="2000" kern="100" baseline="30000" dirty="0">
                <a:effectLst/>
                <a:latin typeface="Calibri" panose="020F0502020204030204" pitchFamily="34" charset="0"/>
                <a:ea typeface="Calibri" panose="020F0502020204030204" pitchFamily="34" charset="0"/>
                <a:cs typeface="Calibri" panose="020F0502020204030204" pitchFamily="34" charset="0"/>
              </a:rPr>
              <a:t>4</a:t>
            </a:r>
            <a:r>
              <a:rPr lang="en-GB" sz="2000" kern="100" dirty="0">
                <a:effectLst/>
                <a:latin typeface="Calibri" panose="020F0502020204030204" pitchFamily="34" charset="0"/>
                <a:ea typeface="Calibri" panose="020F0502020204030204" pitchFamily="34" charset="0"/>
                <a:cs typeface="Calibri" panose="020F0502020204030204" pitchFamily="34" charset="0"/>
              </a:rPr>
              <a:t> Not the mother tongue of the majority – more of a second language for mutual understanding in a country with more than 200 languages used</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en-GB" sz="2000" kern="100" baseline="30000" dirty="0">
                <a:effectLst/>
                <a:latin typeface="Calibri" panose="020F0502020204030204" pitchFamily="34" charset="0"/>
                <a:ea typeface="Calibri" panose="020F0502020204030204" pitchFamily="34" charset="0"/>
                <a:cs typeface="Calibri" panose="020F0502020204030204" pitchFamily="34" charset="0"/>
              </a:rPr>
              <a:t>5</a:t>
            </a:r>
            <a:r>
              <a:rPr lang="en-GB" sz="2000" kern="100" dirty="0">
                <a:effectLst/>
                <a:latin typeface="Calibri" panose="020F0502020204030204" pitchFamily="34" charset="0"/>
                <a:ea typeface="Calibri" panose="020F0502020204030204" pitchFamily="34" charset="0"/>
                <a:cs typeface="Calibri" panose="020F0502020204030204" pitchFamily="34" charset="0"/>
              </a:rPr>
              <a:t> First language in the list spoken in only one country. 99% of the Japanese are native speakers</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en-GB" sz="2000" kern="100" baseline="30000" dirty="0">
                <a:effectLst/>
                <a:latin typeface="Calibri" panose="020F0502020204030204" pitchFamily="34" charset="0"/>
                <a:ea typeface="Calibri" panose="020F0502020204030204" pitchFamily="34" charset="0"/>
                <a:cs typeface="Calibri" panose="020F0502020204030204" pitchFamily="34" charset="0"/>
              </a:rPr>
              <a:t>6</a:t>
            </a:r>
            <a:r>
              <a:rPr lang="en-GB" sz="2000" kern="100" dirty="0">
                <a:effectLst/>
                <a:latin typeface="Calibri" panose="020F0502020204030204" pitchFamily="34" charset="0"/>
                <a:ea typeface="Calibri" panose="020F0502020204030204" pitchFamily="34" charset="0"/>
                <a:cs typeface="Calibri" panose="020F0502020204030204" pitchFamily="34" charset="0"/>
              </a:rPr>
              <a:t> By 2050, Nigeria will be the fourth most populous country in the world, so the pidgin language can move up the rankings</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200"/>
              </a:lnSpc>
            </a:pPr>
            <a:r>
              <a:rPr lang="en-GB" sz="2000" kern="100" baseline="30000" dirty="0">
                <a:effectLst/>
                <a:latin typeface="Calibri" panose="020F0502020204030204" pitchFamily="34" charset="0"/>
                <a:ea typeface="Calibri" panose="020F0502020204030204" pitchFamily="34" charset="0"/>
              </a:rPr>
              <a:t>7</a:t>
            </a:r>
            <a:r>
              <a:rPr lang="en-GB" sz="2000" kern="100" dirty="0">
                <a:effectLst/>
                <a:latin typeface="Calibri" panose="020F0502020204030204" pitchFamily="34" charset="0"/>
                <a:ea typeface="Calibri" panose="020F0502020204030204" pitchFamily="34" charset="0"/>
              </a:rPr>
              <a:t> With over 5000 years of history, it is the oldest living language in the world</a:t>
            </a:r>
            <a:endParaRPr lang="en-GB" sz="2000" dirty="0"/>
          </a:p>
        </p:txBody>
      </p:sp>
      <p:sp>
        <p:nvSpPr>
          <p:cNvPr id="16" name="Szövegdoboz 15">
            <a:extLst>
              <a:ext uri="{FF2B5EF4-FFF2-40B4-BE49-F238E27FC236}">
                <a16:creationId xmlns:a16="http://schemas.microsoft.com/office/drawing/2014/main" id="{41B31CEB-40E0-4752-7E57-C53D181FBBB4}"/>
              </a:ext>
            </a:extLst>
          </p:cNvPr>
          <p:cNvSpPr txBox="1"/>
          <p:nvPr/>
        </p:nvSpPr>
        <p:spPr>
          <a:xfrm>
            <a:off x="3837031" y="5050459"/>
            <a:ext cx="2698835" cy="375552"/>
          </a:xfrm>
          <a:prstGeom prst="rect">
            <a:avLst/>
          </a:prstGeom>
          <a:noFill/>
        </p:spPr>
        <p:txBody>
          <a:bodyPr wrap="square">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Source: www.berlitz.com</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018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226216" y="1845143"/>
            <a:ext cx="11739561" cy="3389255"/>
          </a:xfrm>
        </p:spPr>
        <p:txBody>
          <a:bodyPr>
            <a:noAutofit/>
          </a:bodyPr>
          <a:lstStyle/>
          <a:p>
            <a:pPr algn="l"/>
            <a:r>
              <a:rPr lang="en-GB" sz="2400" kern="100" dirty="0">
                <a:effectLst/>
                <a:latin typeface="Calibri" panose="020F0502020204030204" pitchFamily="34" charset="0"/>
                <a:ea typeface="Calibri" panose="020F0502020204030204" pitchFamily="34" charset="0"/>
              </a:rPr>
              <a:t>English is even more dominant: lack of knowledge of English, today the only true world language, is also an information and communication handicap</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Currently more than 1 billion websites in the world, 18% of them being active (https://siteefy.com)</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53% of the 10 million most visited websites in the world are in English, while Chinese accounts for only 1.8% </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Also a big gap for Spanish: first language of nearly half a billion people, compared to 5.1% of websites in this language</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Also interesting to note that while German is the second most spoken language online, in live speech it is not even in the top ten</a:t>
            </a:r>
            <a:endParaRPr lang="en-GB"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466961" y="1231141"/>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Most widely used languages on the Internet, 2024</a:t>
            </a:r>
          </a:p>
        </p:txBody>
      </p:sp>
    </p:spTree>
    <p:extLst>
      <p:ext uri="{BB962C8B-B14F-4D97-AF65-F5344CB8AC3E}">
        <p14:creationId xmlns:p14="http://schemas.microsoft.com/office/powerpoint/2010/main" val="334644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466964" y="1205346"/>
            <a:ext cx="6096000" cy="18223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Most widely spoken languages in the world, 2024</a:t>
            </a:r>
            <a:endParaRPr lang="en-US" sz="3600" b="1" dirty="0">
              <a:latin typeface="+mn-lt"/>
            </a:endParaRPr>
          </a:p>
        </p:txBody>
      </p:sp>
      <p:pic>
        <p:nvPicPr>
          <p:cNvPr id="15" name="Kép 14" descr="A képen szöveg, képernyőkép, Betűtípus, szám látható&#10;&#10;Automatikusan generált leírás">
            <a:extLst>
              <a:ext uri="{FF2B5EF4-FFF2-40B4-BE49-F238E27FC236}">
                <a16:creationId xmlns:a16="http://schemas.microsoft.com/office/drawing/2014/main" id="{D6EC6DE3-B4AA-4E83-0F44-5EA3C87D66F5}"/>
              </a:ext>
            </a:extLst>
          </p:cNvPr>
          <p:cNvPicPr>
            <a:picLocks noChangeAspect="1"/>
          </p:cNvPicPr>
          <p:nvPr/>
        </p:nvPicPr>
        <p:blipFill>
          <a:blip r:embed="rId10"/>
          <a:stretch>
            <a:fillRect/>
          </a:stretch>
        </p:blipFill>
        <p:spPr>
          <a:xfrm>
            <a:off x="6693109" y="1011212"/>
            <a:ext cx="5292307" cy="4145133"/>
          </a:xfrm>
          <a:prstGeom prst="rect">
            <a:avLst/>
          </a:prstGeom>
        </p:spPr>
      </p:pic>
      <p:sp>
        <p:nvSpPr>
          <p:cNvPr id="17" name="Szövegdoboz 16">
            <a:extLst>
              <a:ext uri="{FF2B5EF4-FFF2-40B4-BE49-F238E27FC236}">
                <a16:creationId xmlns:a16="http://schemas.microsoft.com/office/drawing/2014/main" id="{5EE8159B-0D07-7BDF-11B8-F1233CBB2831}"/>
              </a:ext>
            </a:extLst>
          </p:cNvPr>
          <p:cNvSpPr txBox="1"/>
          <p:nvPr/>
        </p:nvSpPr>
        <p:spPr>
          <a:xfrm>
            <a:off x="4924719" y="4634408"/>
            <a:ext cx="2438106" cy="369332"/>
          </a:xfrm>
          <a:prstGeom prst="rect">
            <a:avLst/>
          </a:prstGeom>
          <a:noFill/>
        </p:spPr>
        <p:txBody>
          <a:bodyPr wrap="square">
            <a:spAutoFit/>
          </a:bodyPr>
          <a:lstStyle/>
          <a:p>
            <a:r>
              <a:rPr lang="en-GB" sz="1800" kern="100" dirty="0">
                <a:solidFill>
                  <a:srgbClr val="000000"/>
                </a:solidFill>
                <a:effectLst/>
                <a:latin typeface="Calibri" panose="020F0502020204030204" pitchFamily="34" charset="0"/>
                <a:ea typeface="Calibri" panose="020F0502020204030204" pitchFamily="34" charset="0"/>
              </a:rPr>
              <a:t>Source: Dey et al. 2022</a:t>
            </a:r>
            <a:endParaRPr lang="hu-HU" dirty="0"/>
          </a:p>
        </p:txBody>
      </p:sp>
    </p:spTree>
    <p:extLst>
      <p:ext uri="{BB962C8B-B14F-4D97-AF65-F5344CB8AC3E}">
        <p14:creationId xmlns:p14="http://schemas.microsoft.com/office/powerpoint/2010/main" val="56440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4" y="1223778"/>
            <a:ext cx="5800486" cy="21099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Languages most widely used on the Internet, 2024</a:t>
            </a:r>
          </a:p>
        </p:txBody>
      </p:sp>
      <p:pic>
        <p:nvPicPr>
          <p:cNvPr id="15" name="Kép 14" descr="A képen szöveg, képernyőkép, szoftver, kör látható&#10;&#10;Automatikusan generált leírás">
            <a:extLst>
              <a:ext uri="{FF2B5EF4-FFF2-40B4-BE49-F238E27FC236}">
                <a16:creationId xmlns:a16="http://schemas.microsoft.com/office/drawing/2014/main" id="{F2914A18-3D53-1213-7CF1-567EA1235993}"/>
              </a:ext>
            </a:extLst>
          </p:cNvPr>
          <p:cNvPicPr>
            <a:picLocks noChangeAspect="1"/>
          </p:cNvPicPr>
          <p:nvPr/>
        </p:nvPicPr>
        <p:blipFill>
          <a:blip r:embed="rId10"/>
          <a:stretch>
            <a:fillRect/>
          </a:stretch>
        </p:blipFill>
        <p:spPr>
          <a:xfrm>
            <a:off x="6539221" y="1240561"/>
            <a:ext cx="5618538" cy="3998849"/>
          </a:xfrm>
          <a:prstGeom prst="rect">
            <a:avLst/>
          </a:prstGeom>
        </p:spPr>
      </p:pic>
      <p:sp>
        <p:nvSpPr>
          <p:cNvPr id="17" name="Szövegdoboz 16">
            <a:extLst>
              <a:ext uri="{FF2B5EF4-FFF2-40B4-BE49-F238E27FC236}">
                <a16:creationId xmlns:a16="http://schemas.microsoft.com/office/drawing/2014/main" id="{2D1F6FC8-3BD2-9EF5-5EE8-7D8339A3ACC8}"/>
              </a:ext>
            </a:extLst>
          </p:cNvPr>
          <p:cNvSpPr txBox="1"/>
          <p:nvPr/>
        </p:nvSpPr>
        <p:spPr>
          <a:xfrm>
            <a:off x="3652685" y="4758629"/>
            <a:ext cx="2738884" cy="375552"/>
          </a:xfrm>
          <a:prstGeom prst="rect">
            <a:avLst/>
          </a:prstGeom>
          <a:noFill/>
        </p:spPr>
        <p:txBody>
          <a:bodyPr wrap="square">
            <a:spAutoFit/>
          </a:bodyPr>
          <a:lstStyle/>
          <a:p>
            <a:pPr>
              <a:lnSpc>
                <a:spcPct val="107000"/>
              </a:lnSpc>
              <a:spcAft>
                <a:spcPts val="800"/>
              </a:spcAft>
            </a:pPr>
            <a:r>
              <a:rPr lang="en-GB" kern="100" dirty="0">
                <a:solidFill>
                  <a:srgbClr val="000000"/>
                </a:solidFill>
                <a:latin typeface="Calibri" panose="020F0502020204030204" pitchFamily="34" charset="0"/>
                <a:cs typeface="Calibri" panose="020F0502020204030204" pitchFamily="34" charset="0"/>
              </a:rPr>
              <a:t>Source: www.statista.com</a:t>
            </a:r>
            <a:endParaRPr lang="hu-HU" kern="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083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183015" y="1268129"/>
            <a:ext cx="6420826" cy="3980899"/>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rPr>
              <a:t>Communication barriers arise when a tourist visits a country and does not understand the language of the local population</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countries with several languages or widely differing versions, dialects of the same language, this problem can arise within borders, even without travelling abroad – there are countries in the world where dozens, even hundreds of languages are spoken, the record keepers being Papua New Guinea and Indonesia with no less than 840 and 711 languages, respectively (</a:t>
            </a:r>
            <a:r>
              <a:rPr lang="en-GB" sz="24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https://www.statista.com</a:t>
            </a:r>
            <a:r>
              <a:rPr lang="en-GB" sz="2400" kern="100" dirty="0">
                <a:effectLst/>
                <a:latin typeface="Calibri" panose="020F0502020204030204" pitchFamily="34" charset="0"/>
                <a:ea typeface="Calibri" panose="020F0502020204030204" pitchFamily="34" charset="0"/>
              </a:rPr>
              <a:t>)</a:t>
            </a:r>
            <a:endParaRPr lang="en-GB" sz="24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4"/>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5"/>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6"/>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7"/>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8"/>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9"/>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10"/>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7155484" y="1043898"/>
            <a:ext cx="4827135" cy="104906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Language barriers in tourism</a:t>
            </a:r>
            <a:endParaRPr lang="en-GB" dirty="0">
              <a:latin typeface="+mn-lt"/>
            </a:endParaRPr>
          </a:p>
        </p:txBody>
      </p:sp>
      <p:pic>
        <p:nvPicPr>
          <p:cNvPr id="18" name="Kép 17">
            <a:extLst>
              <a:ext uri="{FF2B5EF4-FFF2-40B4-BE49-F238E27FC236}">
                <a16:creationId xmlns:a16="http://schemas.microsoft.com/office/drawing/2014/main" id="{BE99BA5F-78C7-343A-7CCD-9343A76EDE92}"/>
              </a:ext>
            </a:extLst>
          </p:cNvPr>
          <p:cNvPicPr>
            <a:picLocks noChangeAspect="1"/>
          </p:cNvPicPr>
          <p:nvPr/>
        </p:nvPicPr>
        <p:blipFill rotWithShape="1">
          <a:blip r:embed="rId11"/>
          <a:srcRect l="23238" t="-1045" r="22907" b="56108"/>
          <a:stretch/>
        </p:blipFill>
        <p:spPr>
          <a:xfrm>
            <a:off x="6475906" y="2419351"/>
            <a:ext cx="5533079" cy="1969520"/>
          </a:xfrm>
          <a:prstGeom prst="rect">
            <a:avLst/>
          </a:prstGeom>
        </p:spPr>
      </p:pic>
    </p:spTree>
    <p:extLst>
      <p:ext uri="{BB962C8B-B14F-4D97-AF65-F5344CB8AC3E}">
        <p14:creationId xmlns:p14="http://schemas.microsoft.com/office/powerpoint/2010/main" val="354492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466963" y="2133701"/>
            <a:ext cx="11458337" cy="2906970"/>
          </a:xfrm>
        </p:spPr>
        <p:txBody>
          <a:bodyPr>
            <a:noAutofit/>
          </a:bodyPr>
          <a:lstStyle/>
          <a:p>
            <a:pPr algn="l"/>
            <a:r>
              <a:rPr lang="en-GB" sz="2600" kern="100" dirty="0">
                <a:effectLst/>
                <a:latin typeface="Calibri" panose="020F0502020204030204" pitchFamily="34" charset="0"/>
                <a:ea typeface="Calibri" panose="020F0502020204030204" pitchFamily="34" charset="0"/>
              </a:rPr>
              <a:t>English is the language spoken or at least minimally understood in most destinations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problem arises when either the tourist or the local inhabitants do not know each other’s language or a third language such as English</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Technological advances are helping to overcome communication barriers, but these require adequate financial resources, internet access and translation time – another source of barrier</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Signs with basic information on buildings or attractions are usually written in several languages. It is almost impossible to translate all of them into all languages</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334366"/>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Language barriers in tourism</a:t>
            </a:r>
            <a:endParaRPr lang="en-GB" dirty="0">
              <a:latin typeface="+mn-lt"/>
            </a:endParaRPr>
          </a:p>
        </p:txBody>
      </p:sp>
    </p:spTree>
    <p:extLst>
      <p:ext uri="{BB962C8B-B14F-4D97-AF65-F5344CB8AC3E}">
        <p14:creationId xmlns:p14="http://schemas.microsoft.com/office/powerpoint/2010/main" val="97890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230890" y="1359847"/>
            <a:ext cx="7034914" cy="3879145"/>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The problem affects different types of tourists differently. In Cohen’s approach, where the two basic types of tourists are institutionalised and non-institutionalised tourists (Cohen, 1984), organised and individual mass tourists typically live in the environmental bubble of their own society, from the safety of which they observe and experience the alienation of the host environment</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This bubble contains a linguistic component in addition to the familiar environment, food and other services</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6619875" y="947653"/>
            <a:ext cx="5105161" cy="99945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Language barriers in tourism</a:t>
            </a:r>
            <a:endParaRPr lang="en-GB" dirty="0">
              <a:latin typeface="+mn-lt"/>
            </a:endParaRPr>
          </a:p>
        </p:txBody>
      </p:sp>
      <p:sp>
        <p:nvSpPr>
          <p:cNvPr id="16" name="Szövegdoboz 15">
            <a:extLst>
              <a:ext uri="{FF2B5EF4-FFF2-40B4-BE49-F238E27FC236}">
                <a16:creationId xmlns:a16="http://schemas.microsoft.com/office/drawing/2014/main" id="{CAC44E1B-0BAE-10A9-4BD0-25CD31A00FAF}"/>
              </a:ext>
            </a:extLst>
          </p:cNvPr>
          <p:cNvSpPr txBox="1"/>
          <p:nvPr/>
        </p:nvSpPr>
        <p:spPr>
          <a:xfrm>
            <a:off x="8181975" y="4900856"/>
            <a:ext cx="3876676" cy="338554"/>
          </a:xfrm>
          <a:prstGeom prst="rect">
            <a:avLst/>
          </a:prstGeom>
          <a:noFill/>
        </p:spPr>
        <p:txBody>
          <a:bodyPr wrap="square">
            <a:spAutoFit/>
          </a:bodyPr>
          <a:lstStyle/>
          <a:p>
            <a:pPr algn="r"/>
            <a:r>
              <a:rPr lang="en-GB" sz="1600" dirty="0"/>
              <a:t>https://www.feg-touristguides.com/stga.php</a:t>
            </a:r>
          </a:p>
        </p:txBody>
      </p:sp>
      <p:pic>
        <p:nvPicPr>
          <p:cNvPr id="18" name="Kép 17" descr="A képen ruházat, ég, kültéri, személy látható&#10;&#10;Automatikusan generált leírás">
            <a:extLst>
              <a:ext uri="{FF2B5EF4-FFF2-40B4-BE49-F238E27FC236}">
                <a16:creationId xmlns:a16="http://schemas.microsoft.com/office/drawing/2014/main" id="{B9D91D1C-2A3F-8AED-38BD-97330703F5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7333" y="1894704"/>
            <a:ext cx="4479550" cy="2984500"/>
          </a:xfrm>
          <a:prstGeom prst="rect">
            <a:avLst/>
          </a:prstGeom>
        </p:spPr>
      </p:pic>
    </p:spTree>
    <p:extLst>
      <p:ext uri="{BB962C8B-B14F-4D97-AF65-F5344CB8AC3E}">
        <p14:creationId xmlns:p14="http://schemas.microsoft.com/office/powerpoint/2010/main" val="7379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466963" y="1398781"/>
            <a:ext cx="4569554"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hu-HU" sz="3600" b="1" dirty="0">
                <a:latin typeface="+mn-lt"/>
              </a:rPr>
              <a:t>Cohen’s tourist types</a:t>
            </a:r>
            <a:endParaRPr lang="en-US" sz="3600" b="1" dirty="0">
              <a:latin typeface="+mn-lt"/>
            </a:endParaRPr>
          </a:p>
        </p:txBody>
      </p:sp>
      <p:pic>
        <p:nvPicPr>
          <p:cNvPr id="17411" name="Picture 3">
            <a:extLst>
              <a:ext uri="{FF2B5EF4-FFF2-40B4-BE49-F238E27FC236}">
                <a16:creationId xmlns:a16="http://schemas.microsoft.com/office/drawing/2014/main" id="{B3E8FED7-800A-9D17-DD01-5C77376E39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713" b="1808"/>
          <a:stretch>
            <a:fillRect/>
          </a:stretch>
        </p:blipFill>
        <p:spPr bwMode="auto">
          <a:xfrm>
            <a:off x="5297248" y="1325348"/>
            <a:ext cx="6678607" cy="385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ím 1">
            <a:extLst>
              <a:ext uri="{FF2B5EF4-FFF2-40B4-BE49-F238E27FC236}">
                <a16:creationId xmlns:a16="http://schemas.microsoft.com/office/drawing/2014/main" id="{27AC4C3D-2396-CEE2-32AF-37767E24F655}"/>
              </a:ext>
            </a:extLst>
          </p:cNvPr>
          <p:cNvSpPr>
            <a:spLocks noGrp="1"/>
          </p:cNvSpPr>
          <p:nvPr>
            <p:ph type="ctrTitle"/>
          </p:nvPr>
        </p:nvSpPr>
        <p:spPr>
          <a:xfrm>
            <a:off x="210329" y="2331984"/>
            <a:ext cx="5035766" cy="2261632"/>
          </a:xfrm>
        </p:spPr>
        <p:txBody>
          <a:bodyPr>
            <a:noAutofit/>
          </a:bodyPr>
          <a:lstStyle/>
          <a:p>
            <a:pPr algn="l"/>
            <a:r>
              <a:rPr lang="en-GB" sz="2600" kern="100" dirty="0">
                <a:effectLst/>
                <a:latin typeface="Calibri" panose="020F0502020204030204" pitchFamily="34" charset="0"/>
                <a:ea typeface="Calibri" panose="020F0502020204030204" pitchFamily="34" charset="0"/>
              </a:rPr>
              <a:t>Institutionalised tourists rely on the organised system of tourism where language </a:t>
            </a:r>
            <a:r>
              <a:rPr lang="en-GB" sz="2600" kern="100" dirty="0">
                <a:latin typeface="Calibri" panose="020F0502020204030204" pitchFamily="34" charset="0"/>
                <a:ea typeface="Calibri" panose="020F0502020204030204" pitchFamily="34" charset="0"/>
              </a:rPr>
              <a:t>p</a:t>
            </a:r>
            <a:r>
              <a:rPr lang="en-GB" sz="2600" kern="100" dirty="0">
                <a:effectLst/>
                <a:latin typeface="Calibri" panose="020F0502020204030204" pitchFamily="34" charset="0"/>
                <a:ea typeface="Calibri" panose="020F0502020204030204" pitchFamily="34" charset="0"/>
              </a:rPr>
              <a:t>roblems are less typical</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Non-institutionalised tourists rely more on themselves – and their own language skills</a:t>
            </a:r>
            <a:endParaRPr lang="en-GB" sz="2600" dirty="0">
              <a:latin typeface="+mn-lt"/>
            </a:endParaRPr>
          </a:p>
        </p:txBody>
      </p:sp>
    </p:spTree>
    <p:extLst>
      <p:ext uri="{BB962C8B-B14F-4D97-AF65-F5344CB8AC3E}">
        <p14:creationId xmlns:p14="http://schemas.microsoft.com/office/powerpoint/2010/main" val="154097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253757" y="2312379"/>
            <a:ext cx="11341134" cy="2342546"/>
          </a:xfrm>
        </p:spPr>
        <p:txBody>
          <a:bodyPr>
            <a:noAutofit/>
          </a:bodyPr>
          <a:lstStyle/>
          <a:p>
            <a:pPr algn="l"/>
            <a:r>
              <a:rPr lang="en-GB" sz="2600" kern="100" dirty="0">
                <a:effectLst/>
                <a:latin typeface="Calibri" panose="020F0502020204030204" pitchFamily="34" charset="0"/>
                <a:ea typeface="Calibri" panose="020F0502020204030204" pitchFamily="34" charset="0"/>
              </a:rPr>
              <a:t>Most or all employees of tourist establishments dealing with tourists have a relatively high level of language proficiency: a prerequisite for employment in hotels, restaurants, souvenir shops, travel agencies and car rental agencies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 the most developed countries in terms of tourism, at least some of the staff are multilingual and are thus able to communicate with tourists from all the main countries of origin in their own language</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114300" y="1334366"/>
            <a:ext cx="118300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hu-HU" sz="3600" b="1" dirty="0">
                <a:latin typeface="+mn-lt"/>
              </a:rPr>
              <a:t>Cohen’s i</a:t>
            </a:r>
            <a:r>
              <a:rPr lang="en-GB" sz="3600" b="1" dirty="0">
                <a:latin typeface="+mn-lt"/>
              </a:rPr>
              <a:t>nstitutionalised </a:t>
            </a:r>
            <a:r>
              <a:rPr lang="en-GB" altLang="hu-HU" sz="3600" b="1" dirty="0">
                <a:latin typeface="+mn-lt"/>
              </a:rPr>
              <a:t>tourists and their communication</a:t>
            </a:r>
            <a:endParaRPr lang="en-GB" sz="3600" b="1" dirty="0">
              <a:latin typeface="+mn-lt"/>
            </a:endParaRPr>
          </a:p>
        </p:txBody>
      </p:sp>
    </p:spTree>
    <p:extLst>
      <p:ext uri="{BB962C8B-B14F-4D97-AF65-F5344CB8AC3E}">
        <p14:creationId xmlns:p14="http://schemas.microsoft.com/office/powerpoint/2010/main" val="298799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425533" y="2244107"/>
            <a:ext cx="10820400" cy="2369785"/>
          </a:xfrm>
        </p:spPr>
        <p:txBody>
          <a:bodyPr>
            <a:noAutofit/>
          </a:bodyPr>
          <a:lstStyle/>
          <a:p>
            <a:pPr algn="l"/>
            <a:r>
              <a:rPr lang="en-GB" sz="2600" kern="100" dirty="0">
                <a:effectLst/>
                <a:latin typeface="Calibri" panose="020F0502020204030204" pitchFamily="34" charset="0"/>
                <a:ea typeface="Calibri" panose="020F0502020204030204" pitchFamily="34" charset="0"/>
              </a:rPr>
              <a:t>Guided tours to major attractions are organised by language groups so that each tourist can be guided in his or her own language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Institutionalised tourists rarely dare to step outside their own environmental bubble, and even when they do, they are accompanied by a guide: they typically encounter virtually no communication problems with locals that would require even minimal linguistic adaptation</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114300" y="1334366"/>
            <a:ext cx="118300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hu-HU" sz="3600" b="1" dirty="0">
                <a:latin typeface="+mn-lt"/>
              </a:rPr>
              <a:t>Cohen’s i</a:t>
            </a:r>
            <a:r>
              <a:rPr lang="en-GB" sz="3600" b="1" dirty="0">
                <a:latin typeface="+mn-lt"/>
              </a:rPr>
              <a:t>nstitutionalised </a:t>
            </a:r>
            <a:r>
              <a:rPr lang="en-GB" altLang="hu-HU" sz="3600" b="1" dirty="0">
                <a:latin typeface="+mn-lt"/>
              </a:rPr>
              <a:t>tourists and their communication</a:t>
            </a:r>
            <a:endParaRPr lang="en-GB" sz="3600" b="1" dirty="0">
              <a:latin typeface="+mn-lt"/>
            </a:endParaRPr>
          </a:p>
        </p:txBody>
      </p:sp>
    </p:spTree>
    <p:extLst>
      <p:ext uri="{BB962C8B-B14F-4D97-AF65-F5344CB8AC3E}">
        <p14:creationId xmlns:p14="http://schemas.microsoft.com/office/powerpoint/2010/main" val="174928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en-GB" sz="3600" b="1" noProof="0" dirty="0">
                <a:latin typeface="+mn-lt"/>
              </a:rPr>
              <a:t>9. The issue of communication and ICT barriers in tourism</a:t>
            </a: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133350" y="2044913"/>
            <a:ext cx="11703533" cy="3212409"/>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rPr>
              <a:t>Real explorers and travellers (i.e. the non-institutionalised type of tourist, with significant travel experiences) make limited or almost no use of the services provided by tourist facilities (including the use of language intermediaries – guides, tour guides, interpreters), and are therefore more exposed to the host environment’s alienness than the typical mass tourist</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They do not seek the protection of the bubble of the tourist establishment and are well beyond the periphery of the tourist system within which the individual mass tourist operates. In exchange for a more authentic experience, they also take a higher level of risk also in terms of language. They may be assisted by mediators</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100132" y="1317173"/>
            <a:ext cx="12170495"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hu-HU" sz="3500" b="1" dirty="0">
                <a:latin typeface="+mn-lt"/>
              </a:rPr>
              <a:t>Cohen’s non-i</a:t>
            </a:r>
            <a:r>
              <a:rPr lang="en-GB" sz="3500" b="1" dirty="0">
                <a:latin typeface="+mn-lt"/>
              </a:rPr>
              <a:t>nstitutionalised </a:t>
            </a:r>
            <a:r>
              <a:rPr lang="en-GB" altLang="hu-HU" sz="3500" b="1" dirty="0">
                <a:latin typeface="+mn-lt"/>
              </a:rPr>
              <a:t>tourists and their communication</a:t>
            </a:r>
            <a:endParaRPr lang="en-GB" sz="3500" b="1" dirty="0">
              <a:latin typeface="+mn-lt"/>
            </a:endParaRPr>
          </a:p>
        </p:txBody>
      </p:sp>
    </p:spTree>
    <p:extLst>
      <p:ext uri="{BB962C8B-B14F-4D97-AF65-F5344CB8AC3E}">
        <p14:creationId xmlns:p14="http://schemas.microsoft.com/office/powerpoint/2010/main" val="124364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33DA-42D1-56A0-C1FE-D8AF66ED427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9B0BAFD-5E27-BDB8-7C27-277E49C1D5A7}"/>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6371E34-6705-145A-177D-CBDE446B12B1}"/>
              </a:ext>
            </a:extLst>
          </p:cNvPr>
          <p:cNvSpPr>
            <a:spLocks noGrp="1"/>
          </p:cNvSpPr>
          <p:nvPr>
            <p:ph type="ctrTitle"/>
          </p:nvPr>
        </p:nvSpPr>
        <p:spPr>
          <a:xfrm>
            <a:off x="192955" y="1871448"/>
            <a:ext cx="11903795" cy="3367962"/>
          </a:xfrm>
        </p:spPr>
        <p:txBody>
          <a:bodyPr>
            <a:noAutofit/>
          </a:bodyPr>
          <a:lstStyle/>
          <a:p>
            <a:pPr algn="l">
              <a:lnSpc>
                <a:spcPts val="2400"/>
              </a:lnSpc>
            </a:pPr>
            <a:r>
              <a:rPr lang="en-GB" sz="2600" kern="100" dirty="0">
                <a:latin typeface="Calibri" panose="020F0502020204030204" pitchFamily="34" charset="0"/>
              </a:rPr>
              <a:t>In addition to formal mediators – guides, travel agencies etc. – there are also informal mediators without the responsibilities of mediators; their role is often invisible but very subjective and important. Informal mediators include the media, friends, relatives, souvenirs, photographs, as well as tourism workers, other tourists and members of the local community (Marinovic – </a:t>
            </a:r>
            <a:r>
              <a:rPr lang="en-GB" sz="2600" kern="100" dirty="0" err="1">
                <a:latin typeface="Calibri" panose="020F0502020204030204" pitchFamily="34" charset="0"/>
              </a:rPr>
              <a:t>Simić</a:t>
            </a:r>
            <a:r>
              <a:rPr lang="en-GB" sz="2600" kern="100" dirty="0">
                <a:latin typeface="Calibri" panose="020F0502020204030204" pitchFamily="34" charset="0"/>
              </a:rPr>
              <a:t>, 2018)</a:t>
            </a:r>
            <a:br>
              <a:rPr lang="en-GB" sz="2600" kern="100" dirty="0">
                <a:latin typeface="Calibri" panose="020F0502020204030204" pitchFamily="34" charset="0"/>
              </a:rPr>
            </a:br>
            <a:r>
              <a:rPr lang="en-GB" sz="2600" kern="100" dirty="0">
                <a:latin typeface="Calibri" panose="020F0502020204030204" pitchFamily="34" charset="0"/>
              </a:rPr>
              <a:t>Other types of linguistic mediators, such as self-proclaimed local guides, taxi drivers and others lurking around hotels and offering their services, may be even more unscrupulous mediators than professional guides in mediating communication between tourists and locals – that is, they may not promote barrier-free services but are more likely to generate linguistic barriers and other obstacles even reaching beyond language barriers (Cohen – Cooper, 1986)</a:t>
            </a:r>
          </a:p>
        </p:txBody>
      </p:sp>
      <p:pic>
        <p:nvPicPr>
          <p:cNvPr id="5" name="Kép 4">
            <a:extLst>
              <a:ext uri="{FF2B5EF4-FFF2-40B4-BE49-F238E27FC236}">
                <a16:creationId xmlns:a16="http://schemas.microsoft.com/office/drawing/2014/main" id="{F2FF6F5B-0C3C-CAC9-378E-DDA776694F6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63A4BBA-13A7-EF67-B851-4769A89CE957}"/>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4F79626-69EC-AF4D-EAE1-B5F8A703609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FDF9B7-F9AB-409D-8482-0B2F2E517613}"/>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7BF417D1-80F9-F5C7-B4FD-056493D1E45A}"/>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182B67-D07D-5EA8-51CA-8479DD03ACD9}"/>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06744A9-D9EA-979C-23CA-1DEE75A17D00}"/>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E58BF91-7E31-F7C8-32E8-CF5E2511E036}"/>
              </a:ext>
            </a:extLst>
          </p:cNvPr>
          <p:cNvSpPr txBox="1">
            <a:spLocks/>
          </p:cNvSpPr>
          <p:nvPr/>
        </p:nvSpPr>
        <p:spPr>
          <a:xfrm>
            <a:off x="144102" y="1304676"/>
            <a:ext cx="11903795" cy="4674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hu-HU" sz="3500" b="1" dirty="0">
                <a:latin typeface="+mn-lt"/>
              </a:rPr>
              <a:t>Cohen’s non-i</a:t>
            </a:r>
            <a:r>
              <a:rPr lang="en-GB" sz="3500" b="1" dirty="0">
                <a:latin typeface="+mn-lt"/>
              </a:rPr>
              <a:t>nstitutionalised </a:t>
            </a:r>
            <a:r>
              <a:rPr lang="en-GB" altLang="hu-HU" sz="3500" b="1" dirty="0">
                <a:latin typeface="+mn-lt"/>
              </a:rPr>
              <a:t>tourists and their communication</a:t>
            </a:r>
            <a:endParaRPr lang="en-GB" sz="3500" b="1" dirty="0">
              <a:latin typeface="+mn-lt"/>
            </a:endParaRPr>
          </a:p>
        </p:txBody>
      </p:sp>
    </p:spTree>
    <p:extLst>
      <p:ext uri="{BB962C8B-B14F-4D97-AF65-F5344CB8AC3E}">
        <p14:creationId xmlns:p14="http://schemas.microsoft.com/office/powerpoint/2010/main" val="34524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BEA4-0869-29C8-5C6A-FF5AC475BF1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D2F124E-340B-D395-5A6A-D02BD6C3425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9FE855-F74A-6C57-C7AB-7EDF6272CCF0}"/>
              </a:ext>
            </a:extLst>
          </p:cNvPr>
          <p:cNvSpPr>
            <a:spLocks noGrp="1"/>
          </p:cNvSpPr>
          <p:nvPr>
            <p:ph type="ctrTitle"/>
          </p:nvPr>
        </p:nvSpPr>
        <p:spPr>
          <a:xfrm>
            <a:off x="231053" y="1930866"/>
            <a:ext cx="11605830" cy="3161365"/>
          </a:xfrm>
        </p:spPr>
        <p:txBody>
          <a:bodyPr>
            <a:noAutofit/>
          </a:bodyPr>
          <a:lstStyle/>
          <a:p>
            <a:pPr algn="l">
              <a:lnSpc>
                <a:spcPts val="2700"/>
              </a:lnSpc>
            </a:pPr>
            <a:r>
              <a:rPr lang="en-GB" sz="2600" kern="100" dirty="0">
                <a:effectLst/>
                <a:latin typeface="+mn-lt"/>
                <a:ea typeface="Calibri" panose="020F0502020204030204" pitchFamily="34" charset="0"/>
              </a:rPr>
              <a:t>In international tourism various tools to reduce cultural and communication barriers</a:t>
            </a:r>
            <a:br>
              <a:rPr lang="en-GB" sz="2600" kern="100" dirty="0">
                <a:effectLst/>
                <a:latin typeface="+mn-lt"/>
                <a:ea typeface="Calibri" panose="020F0502020204030204" pitchFamily="34" charset="0"/>
              </a:rPr>
            </a:br>
            <a:r>
              <a:rPr lang="en-GB" sz="2600" kern="100" dirty="0">
                <a:effectLst/>
                <a:latin typeface="+mn-lt"/>
                <a:ea typeface="Calibri" panose="020F0502020204030204" pitchFamily="34" charset="0"/>
              </a:rPr>
              <a:t>Use of certification by tourism operators and destination management organisations, the use of signs, pictures, pictograms instead of written communication, education of local people and encouraging community participation in tourism (local people interested in tourism are much more likely to learn the language of visitors than their counterparts who do not benefit from tourism)</a:t>
            </a:r>
            <a:r>
              <a:rPr lang="en-GB" sz="2600" dirty="0">
                <a:effectLst/>
                <a:latin typeface="+mn-lt"/>
              </a:rPr>
              <a:t> </a:t>
            </a:r>
            <a:br>
              <a:rPr lang="en-GB" sz="2600" dirty="0">
                <a:effectLst/>
                <a:latin typeface="+mn-lt"/>
              </a:rPr>
            </a:br>
            <a:r>
              <a:rPr lang="en-GB" sz="2600" dirty="0">
                <a:solidFill>
                  <a:srgbClr val="000000"/>
                </a:solidFill>
                <a:effectLst/>
                <a:latin typeface="+mn-lt"/>
                <a:ea typeface="Calibri" panose="020F0502020204030204" pitchFamily="34" charset="0"/>
                <a:cs typeface="Arial" panose="020B0604020202020204" pitchFamily="34" charset="0"/>
              </a:rPr>
              <a:t>Pictograms in a restaurant can help you avoid problems with food allergies and intolerances, for example, but unfortunately these signs are not necessarily standardised yet</a:t>
            </a:r>
            <a:endParaRPr lang="en-GB" sz="2600" dirty="0">
              <a:effectLst/>
              <a:latin typeface="+mn-lt"/>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47899687-4457-3EE4-DB61-5B0C73880F1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F2C15A2-F4DE-A119-A874-ABEA7EA4579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148ACA9-094E-ACB5-ED4E-275AC853783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B86012-D71F-F9BB-849B-DC43CB944D5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5BF431D-0EC4-898C-E151-F8C6DEFC3B4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D44711A-0917-9337-A51F-60177309D92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49DBC891-F36E-EE1A-13DE-EA2323DA78EA}"/>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D11DD48-B8F9-5D4B-D310-3F67EB61AA4D}"/>
              </a:ext>
            </a:extLst>
          </p:cNvPr>
          <p:cNvSpPr txBox="1">
            <a:spLocks/>
          </p:cNvSpPr>
          <p:nvPr/>
        </p:nvSpPr>
        <p:spPr>
          <a:xfrm>
            <a:off x="404931" y="111429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Tools to </a:t>
            </a:r>
            <a:r>
              <a:rPr lang="en-GB" altLang="hu-HU" sz="3600" b="1" dirty="0">
                <a:latin typeface="+mn-lt"/>
              </a:rPr>
              <a:t>manage barriers – supply side</a:t>
            </a:r>
            <a:endParaRPr lang="en-GB" sz="3600" b="1" dirty="0">
              <a:latin typeface="+mn-lt"/>
            </a:endParaRPr>
          </a:p>
        </p:txBody>
      </p:sp>
    </p:spTree>
    <p:extLst>
      <p:ext uri="{BB962C8B-B14F-4D97-AF65-F5344CB8AC3E}">
        <p14:creationId xmlns:p14="http://schemas.microsoft.com/office/powerpoint/2010/main" val="701400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3588-C500-D1E4-763C-B426F40BE70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B2F10A89-B2E0-4970-286C-FFC71E90FB2D}"/>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1D52E084-44F8-0227-8FB8-9BCA99CF2CD4}"/>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6F204A3-662C-A031-6D1F-A4E85D69D309}"/>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41434E8-36CC-6250-BBE3-BE0A25A8CEAF}"/>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D32A46-2885-DAA7-A71C-0D6B412E38E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8F2407-421D-385B-035A-243EA0F74FB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2399065-319B-611C-3859-0DC072EA4157}"/>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33D6D668-D081-31E8-486F-7FC6FFD800F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927D9FAE-7CE5-B413-E62F-F4464F9FC011}"/>
              </a:ext>
            </a:extLst>
          </p:cNvPr>
          <p:cNvSpPr txBox="1">
            <a:spLocks/>
          </p:cNvSpPr>
          <p:nvPr/>
        </p:nvSpPr>
        <p:spPr>
          <a:xfrm>
            <a:off x="5526599" y="1475480"/>
            <a:ext cx="6068292" cy="7057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Pictograms used in tourism</a:t>
            </a:r>
            <a:endParaRPr lang="en-GB" dirty="0">
              <a:latin typeface="+mn-lt"/>
            </a:endParaRPr>
          </a:p>
        </p:txBody>
      </p:sp>
      <p:pic>
        <p:nvPicPr>
          <p:cNvPr id="15" name="Kép 14" descr="A képen szöveg, tipográfia, fekete-fehér, Betűtípus látható&#10;&#10;Automatikusan generált leírás">
            <a:extLst>
              <a:ext uri="{FF2B5EF4-FFF2-40B4-BE49-F238E27FC236}">
                <a16:creationId xmlns:a16="http://schemas.microsoft.com/office/drawing/2014/main" id="{B2AD0F98-075D-F455-3BD5-54953BF6242C}"/>
              </a:ext>
            </a:extLst>
          </p:cNvPr>
          <p:cNvPicPr>
            <a:picLocks noChangeAspect="1"/>
          </p:cNvPicPr>
          <p:nvPr/>
        </p:nvPicPr>
        <p:blipFill>
          <a:blip r:embed="rId10"/>
          <a:stretch>
            <a:fillRect/>
          </a:stretch>
        </p:blipFill>
        <p:spPr>
          <a:xfrm>
            <a:off x="62568" y="971144"/>
            <a:ext cx="5238511" cy="4240122"/>
          </a:xfrm>
          <a:prstGeom prst="rect">
            <a:avLst/>
          </a:prstGeom>
        </p:spPr>
      </p:pic>
      <p:sp>
        <p:nvSpPr>
          <p:cNvPr id="16" name="Cím 1">
            <a:extLst>
              <a:ext uri="{FF2B5EF4-FFF2-40B4-BE49-F238E27FC236}">
                <a16:creationId xmlns:a16="http://schemas.microsoft.com/office/drawing/2014/main" id="{43B5E83F-88A4-5FC0-35C3-85DF1B941EF8}"/>
              </a:ext>
            </a:extLst>
          </p:cNvPr>
          <p:cNvSpPr>
            <a:spLocks noGrp="1"/>
          </p:cNvSpPr>
          <p:nvPr>
            <p:ph type="ctrTitle"/>
          </p:nvPr>
        </p:nvSpPr>
        <p:spPr>
          <a:xfrm>
            <a:off x="5526599" y="2517840"/>
            <a:ext cx="5540858" cy="1185429"/>
          </a:xfrm>
        </p:spPr>
        <p:txBody>
          <a:bodyPr>
            <a:noAutofit/>
          </a:bodyPr>
          <a:lstStyle/>
          <a:p>
            <a:pPr algn="l"/>
            <a:r>
              <a:rPr lang="en-GB" sz="2400" dirty="0">
                <a:solidFill>
                  <a:srgbClr val="000000"/>
                </a:solidFill>
                <a:effectLst/>
                <a:latin typeface="+mn-lt"/>
                <a:ea typeface="Calibri" panose="020F0502020204030204" pitchFamily="34" charset="0"/>
                <a:cs typeface="Arial" panose="020B0604020202020204" pitchFamily="34" charset="0"/>
              </a:rPr>
              <a:t>See the wheelchair in the top line – direct assistance to those who are not only linguistically disabled</a:t>
            </a:r>
            <a:endParaRPr lang="en-GB" sz="2400" dirty="0">
              <a:effectLst/>
              <a:latin typeface="+mn-lt"/>
              <a:ea typeface="Calibri" panose="020F050202020403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1">
            <p14:nvContentPartPr>
              <p14:cNvPr id="19" name="Szabadkéz 18">
                <a:extLst>
                  <a:ext uri="{FF2B5EF4-FFF2-40B4-BE49-F238E27FC236}">
                    <a16:creationId xmlns:a16="http://schemas.microsoft.com/office/drawing/2014/main" id="{E140B9C7-C3DC-91BA-0DCE-A5A0A6C0668E}"/>
                  </a:ext>
                </a:extLst>
              </p14:cNvPr>
              <p14:cNvContentPartPr/>
              <p14:nvPr/>
            </p14:nvContentPartPr>
            <p14:xfrm>
              <a:off x="2173755" y="905025"/>
              <a:ext cx="341280" cy="408960"/>
            </p14:xfrm>
          </p:contentPart>
        </mc:Choice>
        <mc:Fallback xmlns="">
          <p:pic>
            <p:nvPicPr>
              <p:cNvPr id="19" name="Szabadkéz 18">
                <a:extLst>
                  <a:ext uri="{FF2B5EF4-FFF2-40B4-BE49-F238E27FC236}">
                    <a16:creationId xmlns:a16="http://schemas.microsoft.com/office/drawing/2014/main" id="{E140B9C7-C3DC-91BA-0DCE-A5A0A6C0668E}"/>
                  </a:ext>
                </a:extLst>
              </p:cNvPr>
              <p:cNvPicPr/>
              <p:nvPr/>
            </p:nvPicPr>
            <p:blipFill>
              <a:blip r:embed="rId12"/>
              <a:stretch>
                <a:fillRect/>
              </a:stretch>
            </p:blipFill>
            <p:spPr>
              <a:xfrm>
                <a:off x="2165115" y="896385"/>
                <a:ext cx="358920" cy="426600"/>
              </a:xfrm>
              <a:prstGeom prst="rect">
                <a:avLst/>
              </a:prstGeom>
            </p:spPr>
          </p:pic>
        </mc:Fallback>
      </mc:AlternateContent>
      <p:sp>
        <p:nvSpPr>
          <p:cNvPr id="11" name="Szövegdoboz 10">
            <a:extLst>
              <a:ext uri="{FF2B5EF4-FFF2-40B4-BE49-F238E27FC236}">
                <a16:creationId xmlns:a16="http://schemas.microsoft.com/office/drawing/2014/main" id="{7B997992-D525-CF3D-4E45-264ADF674354}"/>
              </a:ext>
            </a:extLst>
          </p:cNvPr>
          <p:cNvSpPr txBox="1"/>
          <p:nvPr/>
        </p:nvSpPr>
        <p:spPr>
          <a:xfrm>
            <a:off x="5353052" y="4533966"/>
            <a:ext cx="4962525" cy="584775"/>
          </a:xfrm>
          <a:prstGeom prst="rect">
            <a:avLst/>
          </a:prstGeom>
          <a:noFill/>
        </p:spPr>
        <p:txBody>
          <a:bodyPr wrap="square">
            <a:spAutoFit/>
          </a:bodyPr>
          <a:lstStyle/>
          <a:p>
            <a:r>
              <a:rPr lang="hu-HU" sz="1600" dirty="0"/>
              <a:t>https://www.shutterstock.com/hu/search/tourism-symbols?image_type=illustration</a:t>
            </a:r>
          </a:p>
        </p:txBody>
      </p:sp>
    </p:spTree>
    <p:extLst>
      <p:ext uri="{BB962C8B-B14F-4D97-AF65-F5344CB8AC3E}">
        <p14:creationId xmlns:p14="http://schemas.microsoft.com/office/powerpoint/2010/main" val="115693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63194" y="2038158"/>
            <a:ext cx="11573689" cy="2852997"/>
          </a:xfrm>
        </p:spPr>
        <p:txBody>
          <a:bodyPr>
            <a:noAutofit/>
          </a:bodyPr>
          <a:lstStyle/>
          <a:p>
            <a:pPr algn="l"/>
            <a:r>
              <a:rPr lang="en-GB" sz="2400" kern="100" dirty="0">
                <a:effectLst/>
                <a:latin typeface="Calibri" panose="020F0502020204030204" pitchFamily="34" charset="0"/>
                <a:ea typeface="Times New Roman" panose="02020603050405020304" pitchFamily="18" charset="0"/>
              </a:rPr>
              <a:t>Use of non-verbal communication, </a:t>
            </a:r>
            <a:r>
              <a:rPr lang="en-GB" sz="2400" kern="100" dirty="0">
                <a:effectLst/>
                <a:latin typeface="Calibri" panose="020F0502020204030204" pitchFamily="34" charset="0"/>
                <a:ea typeface="Calibri" panose="020F0502020204030204" pitchFamily="34" charset="0"/>
              </a:rPr>
              <a:t>communication without spoken words (tone of voice, gestures, posture, touch and sight), intentionally or unintentionally</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In non-verbal communication, decoding the message requires a thorough knowledge of the sender’s and receiver’s culture, situation and circumstances. When people from culturally different countries meet in a tourist interaction, barriers can arise if they are not familiar with each other’s culture (Marinovic &amp; </a:t>
            </a:r>
            <a:r>
              <a:rPr lang="en-GB" sz="2400" kern="100" dirty="0" err="1">
                <a:effectLst/>
                <a:latin typeface="Calibri" panose="020F0502020204030204" pitchFamily="34" charset="0"/>
                <a:ea typeface="Calibri" panose="020F0502020204030204" pitchFamily="34" charset="0"/>
              </a:rPr>
              <a:t>Simić</a:t>
            </a:r>
            <a:r>
              <a:rPr lang="en-GB" sz="2400" kern="100" dirty="0">
                <a:effectLst/>
                <a:latin typeface="Calibri" panose="020F0502020204030204" pitchFamily="34" charset="0"/>
                <a:ea typeface="Calibri" panose="020F0502020204030204" pitchFamily="34" charset="0"/>
              </a:rPr>
              <a:t>, 2018)</a:t>
            </a:r>
            <a:br>
              <a:rPr lang="en-GB" sz="2400" kern="100" dirty="0">
                <a:effectLst/>
                <a:latin typeface="Calibri" panose="020F0502020204030204" pitchFamily="34" charset="0"/>
                <a:ea typeface="Calibri" panose="020F0502020204030204" pitchFamily="34" charset="0"/>
              </a:rPr>
            </a:br>
            <a:r>
              <a:rPr lang="en-GB" sz="2400" kern="100" dirty="0">
                <a:effectLst/>
                <a:latin typeface="Calibri" panose="020F0502020204030204" pitchFamily="34" charset="0"/>
                <a:ea typeface="Calibri" panose="020F0502020204030204" pitchFamily="34" charset="0"/>
              </a:rPr>
              <a:t>For example, some hand gestures can be positive but also highly offensive depending on where on the globe you are, and even on the direction in which you turn your palm</a:t>
            </a:r>
            <a:endParaRPr lang="en-GB" sz="24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05143"/>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Tools to </a:t>
            </a:r>
            <a:r>
              <a:rPr lang="en-GB" altLang="hu-HU" sz="3600" b="1" dirty="0">
                <a:latin typeface="+mn-lt"/>
              </a:rPr>
              <a:t>manage barriers – demand side, i.e. the tourists</a:t>
            </a:r>
            <a:endParaRPr lang="en-GB" sz="3600" b="1" dirty="0">
              <a:latin typeface="+mn-lt"/>
            </a:endParaRPr>
          </a:p>
        </p:txBody>
      </p:sp>
    </p:spTree>
    <p:extLst>
      <p:ext uri="{BB962C8B-B14F-4D97-AF65-F5344CB8AC3E}">
        <p14:creationId xmlns:p14="http://schemas.microsoft.com/office/powerpoint/2010/main" val="10387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45AA3-A41D-DBE1-CAC3-31FB50D9DA2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83BE45B-1BA1-BB37-2278-CC580D4351E8}"/>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66C95DB-3E24-9A43-8126-BA4560744D4A}"/>
              </a:ext>
            </a:extLst>
          </p:cNvPr>
          <p:cNvSpPr>
            <a:spLocks noGrp="1"/>
          </p:cNvSpPr>
          <p:nvPr>
            <p:ph type="ctrTitle"/>
          </p:nvPr>
        </p:nvSpPr>
        <p:spPr>
          <a:xfrm>
            <a:off x="4272601" y="1321274"/>
            <a:ext cx="7843199" cy="3620002"/>
          </a:xfrm>
        </p:spPr>
        <p:txBody>
          <a:bodyPr>
            <a:noAutofit/>
          </a:bodyPr>
          <a:lstStyle/>
          <a:p>
            <a:pPr algn="l">
              <a:lnSpc>
                <a:spcPts val="2300"/>
              </a:lnSpc>
            </a:pPr>
            <a:r>
              <a:rPr lang="en-GB" sz="2200" b="1" dirty="0">
                <a:latin typeface="+mn-lt"/>
              </a:rPr>
              <a:t>President George H.W. Bush, in an attempt to be friendly to a group of protesters in Australia, unintentionally delivered the British equivalent of extending the middle finger</a:t>
            </a:r>
            <a:br>
              <a:rPr lang="en-GB" sz="2200" b="1" dirty="0">
                <a:latin typeface="+mn-lt"/>
              </a:rPr>
            </a:br>
            <a:r>
              <a:rPr lang="en-GB" sz="2200" dirty="0">
                <a:latin typeface="+mn-lt"/>
              </a:rPr>
              <a:t>President George H.W. Bush during a visit to Australia in 1992, believing he was being friendly and supportive to a group of peace protestors in Canberra, gave the “V-for-victory” or “peace sign” as he drove past in his limousine. Unfortunately, he presented the symbol with his palm facing inwards, as is customary for the hand gesture in the United States –</a:t>
            </a:r>
            <a:r>
              <a:rPr lang="hu-HU" sz="2200" dirty="0">
                <a:latin typeface="+mn-lt"/>
              </a:rPr>
              <a:t> </a:t>
            </a:r>
            <a:r>
              <a:rPr lang="en-GB" sz="2200" dirty="0">
                <a:latin typeface="+mn-lt"/>
              </a:rPr>
              <a:t>but in the British Isles, and also in Australia, the palm should face outwards to express peace, with the gesture presented by an inward palm signifying the same as an extended middle finger in American culture</a:t>
            </a:r>
          </a:p>
        </p:txBody>
      </p:sp>
      <p:pic>
        <p:nvPicPr>
          <p:cNvPr id="5" name="Kép 4">
            <a:extLst>
              <a:ext uri="{FF2B5EF4-FFF2-40B4-BE49-F238E27FC236}">
                <a16:creationId xmlns:a16="http://schemas.microsoft.com/office/drawing/2014/main" id="{2AD2975D-F5C7-0434-CD5D-153035347532}"/>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E440E8-1F40-0893-E3A3-D08E510E9CDE}"/>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CF3B1F3-EEE5-1440-22A1-86423B77A29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6D0B4F1-53F4-76AA-F838-5197775687C4}"/>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F42DB9A-20D5-8B72-C6A1-6769016361C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D31790-ADF3-6775-1285-2F8FFA954346}"/>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C3BC3B6-5A80-E621-FA7C-EB0A5E6A7DE5}"/>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2B654CB-9169-C7ED-C987-A77B8DCD585E}"/>
              </a:ext>
            </a:extLst>
          </p:cNvPr>
          <p:cNvSpPr txBox="1">
            <a:spLocks/>
          </p:cNvSpPr>
          <p:nvPr/>
        </p:nvSpPr>
        <p:spPr>
          <a:xfrm>
            <a:off x="133588" y="1095375"/>
            <a:ext cx="4276487" cy="1134826"/>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Non-verbal communication – a gesture gone wrong</a:t>
            </a:r>
            <a:endParaRPr lang="en-GB" dirty="0">
              <a:latin typeface="+mn-lt"/>
            </a:endParaRPr>
          </a:p>
        </p:txBody>
      </p:sp>
      <p:pic>
        <p:nvPicPr>
          <p:cNvPr id="14" name="Kép 13" descr="A képen személy, Emberi arc, ruházat, karóra látható&#10;&#10;Automatikusan generált leírás">
            <a:extLst>
              <a:ext uri="{FF2B5EF4-FFF2-40B4-BE49-F238E27FC236}">
                <a16:creationId xmlns:a16="http://schemas.microsoft.com/office/drawing/2014/main" id="{68CB7028-9ACB-21AB-8B9F-53CACB4964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249" y="2335677"/>
            <a:ext cx="3965576" cy="2632515"/>
          </a:xfrm>
          <a:prstGeom prst="rect">
            <a:avLst/>
          </a:prstGeom>
        </p:spPr>
      </p:pic>
      <p:sp>
        <p:nvSpPr>
          <p:cNvPr id="16" name="Szövegdoboz 15">
            <a:extLst>
              <a:ext uri="{FF2B5EF4-FFF2-40B4-BE49-F238E27FC236}">
                <a16:creationId xmlns:a16="http://schemas.microsoft.com/office/drawing/2014/main" id="{6C99AAA4-21AB-63F4-BDB6-6C7F5F4C9DBD}"/>
              </a:ext>
            </a:extLst>
          </p:cNvPr>
          <p:cNvSpPr txBox="1"/>
          <p:nvPr/>
        </p:nvSpPr>
        <p:spPr>
          <a:xfrm>
            <a:off x="5343526" y="4863769"/>
            <a:ext cx="6772274" cy="646331"/>
          </a:xfrm>
          <a:prstGeom prst="rect">
            <a:avLst/>
          </a:prstGeom>
          <a:noFill/>
        </p:spPr>
        <p:txBody>
          <a:bodyPr wrap="square">
            <a:spAutoFit/>
          </a:bodyPr>
          <a:lstStyle/>
          <a:p>
            <a:pPr algn="r"/>
            <a:r>
              <a:rPr lang="hu-HU" dirty="0"/>
              <a:t>https://historycollection.com/17-mishandled-international-events-throughout-history/</a:t>
            </a:r>
          </a:p>
        </p:txBody>
      </p:sp>
    </p:spTree>
    <p:extLst>
      <p:ext uri="{BB962C8B-B14F-4D97-AF65-F5344CB8AC3E}">
        <p14:creationId xmlns:p14="http://schemas.microsoft.com/office/powerpoint/2010/main" val="522182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38875" y="2038628"/>
            <a:ext cx="11695950" cy="3002043"/>
          </a:xfrm>
        </p:spPr>
        <p:txBody>
          <a:bodyPr>
            <a:noAutofit/>
          </a:bodyPr>
          <a:lstStyle/>
          <a:p>
            <a:pPr lvl="0" algn="l">
              <a:lnSpc>
                <a:spcPts val="2800"/>
              </a:lnSpc>
            </a:pPr>
            <a:r>
              <a:rPr lang="en-GB" sz="2600" kern="100" dirty="0">
                <a:latin typeface="Calibri" panose="020F0502020204030204" pitchFamily="34" charset="0"/>
                <a:ea typeface="Calibri" panose="020F0502020204030204" pitchFamily="34" charset="0"/>
                <a:cs typeface="Calibri" panose="020F0502020204030204" pitchFamily="34" charset="0"/>
              </a:rPr>
              <a:t>C</a:t>
            </a:r>
            <a:r>
              <a:rPr lang="en-GB" sz="2600" kern="100" dirty="0">
                <a:effectLst/>
                <a:latin typeface="Calibri" panose="020F0502020204030204" pitchFamily="34" charset="0"/>
                <a:ea typeface="Calibri" panose="020F0502020204030204" pitchFamily="34" charset="0"/>
                <a:cs typeface="Calibri" panose="020F0502020204030204" pitchFamily="34" charset="0"/>
              </a:rPr>
              <a:t>ommunicating in writing – if the tourist or host has at least a minimum knowledge of the other language, written communication can reduce some of the misunderstandings that come with being verbal (accents, fast speech)</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latin typeface="Calibri" panose="020F0502020204030204" pitchFamily="34" charset="0"/>
                <a:ea typeface="Calibri" panose="020F0502020204030204" pitchFamily="34" charset="0"/>
                <a:cs typeface="Arial" panose="020B0604020202020204" pitchFamily="34" charset="0"/>
              </a:rPr>
              <a:t>L</a:t>
            </a:r>
            <a:r>
              <a:rPr lang="en-GB" sz="2600" kern="100" dirty="0">
                <a:effectLst/>
                <a:latin typeface="Calibri" panose="020F0502020204030204" pitchFamily="34" charset="0"/>
                <a:ea typeface="Calibri" panose="020F0502020204030204" pitchFamily="34" charset="0"/>
              </a:rPr>
              <a:t>earn English – it seems obvious that everyone should learn the most important world language today, so that it can be the intermediary language in tourism (too), but not everyone may have the motivation and the opportunity to do so</a:t>
            </a:r>
            <a:br>
              <a:rPr lang="en-GB" sz="2600" kern="100" dirty="0">
                <a:effectLst/>
                <a:latin typeface="Calibri" panose="020F0502020204030204" pitchFamily="34" charset="0"/>
                <a:ea typeface="Calibri" panose="020F0502020204030204" pitchFamily="34" charset="0"/>
              </a:rPr>
            </a:br>
            <a:r>
              <a:rPr lang="en-GB" sz="2600" kern="100" dirty="0">
                <a:latin typeface="Calibri" panose="020F0502020204030204" pitchFamily="34" charset="0"/>
                <a:ea typeface="Calibri" panose="020F0502020204030204" pitchFamily="34" charset="0"/>
              </a:rPr>
              <a:t>G</a:t>
            </a:r>
            <a:r>
              <a:rPr lang="en-GB" sz="2600" kern="100" dirty="0">
                <a:effectLst/>
                <a:latin typeface="Calibri" panose="020F0502020204030204" pitchFamily="34" charset="0"/>
                <a:ea typeface="Calibri" panose="020F0502020204030204" pitchFamily="34" charset="0"/>
              </a:rPr>
              <a:t>o on holiday to a place where they speak the language or a foreign language spoken by the tourist – but this again narrows the range of potential destinations</a:t>
            </a:r>
            <a:endParaRPr lang="en-GB"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05143"/>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Tools to </a:t>
            </a:r>
            <a:r>
              <a:rPr lang="en-GB" altLang="hu-HU" sz="3600" b="1" dirty="0">
                <a:latin typeface="+mn-lt"/>
              </a:rPr>
              <a:t>manage barriers – demand side, i.e. the tourists</a:t>
            </a:r>
            <a:endParaRPr lang="en-GB" sz="3600" b="1" dirty="0">
              <a:latin typeface="+mn-lt"/>
            </a:endParaRPr>
          </a:p>
        </p:txBody>
      </p:sp>
    </p:spTree>
    <p:extLst>
      <p:ext uri="{BB962C8B-B14F-4D97-AF65-F5344CB8AC3E}">
        <p14:creationId xmlns:p14="http://schemas.microsoft.com/office/powerpoint/2010/main" val="94529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85725" y="1710974"/>
            <a:ext cx="11849100" cy="3465009"/>
          </a:xfrm>
        </p:spPr>
        <p:txBody>
          <a:bodyPr>
            <a:noAutofit/>
          </a:bodyPr>
          <a:lstStyle/>
          <a:p>
            <a:pPr lvl="0" algn="l">
              <a:lnSpc>
                <a:spcPts val="26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Learn the language of the destination country – very few tourists make the effort to learn the language of the host country for a trip of a few days or weeks at most a year. Also, it narrows down the range of potential destinations. It is more common and simpler to purchase and use language books or simplified dictionaries as a tool to ensure minimum language competence</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Apps: including language ones (Google Translate, Duolingo,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iTranslate</a:t>
            </a:r>
            <a:r>
              <a:rPr lang="en-GB" sz="24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Memrise</a:t>
            </a:r>
            <a:r>
              <a:rPr lang="en-GB" sz="2400" kern="100" dirty="0">
                <a:effectLst/>
                <a:latin typeface="Calibri" panose="020F0502020204030204" pitchFamily="34" charset="0"/>
                <a:ea typeface="Calibri" panose="020F0502020204030204" pitchFamily="34" charset="0"/>
                <a:cs typeface="Calibri" panose="020F0502020204030204" pitchFamily="34" charset="0"/>
              </a:rPr>
              <a:t>,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Busuu</a:t>
            </a:r>
            <a:r>
              <a:rPr lang="en-GB" sz="2400" kern="100" dirty="0">
                <a:effectLst/>
                <a:latin typeface="Calibri" panose="020F0502020204030204" pitchFamily="34" charset="0"/>
                <a:ea typeface="Calibri" panose="020F0502020204030204" pitchFamily="34" charset="0"/>
                <a:cs typeface="Calibri" panose="020F0502020204030204" pitchFamily="34" charset="0"/>
              </a:rPr>
              <a:t>); other apps that make communication unnecessary, such as journey planners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Citymapper</a:t>
            </a:r>
            <a:r>
              <a:rPr lang="en-GB" sz="2400" kern="100" dirty="0">
                <a:effectLst/>
                <a:latin typeface="Calibri" panose="020F0502020204030204" pitchFamily="34" charset="0"/>
                <a:ea typeface="Calibri" panose="020F0502020204030204" pitchFamily="34" charset="0"/>
                <a:cs typeface="Calibri" panose="020F0502020204030204" pitchFamily="34" charset="0"/>
              </a:rPr>
              <a:t>, MAPS.ME, Roadtrippers, Google Maps), Uber, etc.</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However, dependence on apps can also create barriers: they can make a user who is too much dependent on them vulnerable in the event of a phone running out of battery, breaking down, being damaged or stolen; no signal; no internet connection; expensive roaming, etc.</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3" y="1305143"/>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Tools to </a:t>
            </a:r>
            <a:r>
              <a:rPr lang="en-GB" altLang="hu-HU" sz="3600" b="1" dirty="0">
                <a:latin typeface="+mn-lt"/>
              </a:rPr>
              <a:t>manage barriers – demand side, i.e. the tourists</a:t>
            </a:r>
            <a:endParaRPr lang="en-GB" sz="3600" b="1" dirty="0">
              <a:latin typeface="+mn-lt"/>
            </a:endParaRPr>
          </a:p>
        </p:txBody>
      </p:sp>
    </p:spTree>
    <p:extLst>
      <p:ext uri="{BB962C8B-B14F-4D97-AF65-F5344CB8AC3E}">
        <p14:creationId xmlns:p14="http://schemas.microsoft.com/office/powerpoint/2010/main" val="1142090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C2E29-2977-06E7-FCF6-34B7B3145F5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156F2F1-DBA8-C7A6-70F6-BC052B93D4E2}"/>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384E87F5-AE73-91B9-F967-3481EC0A04DF}"/>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274402E-10AD-1909-AFE9-B978DA3E10D6}"/>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174D72-4793-2CA1-EBD3-6C5AAF964AA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444BB80-4C6C-6357-7227-30CE2DA9864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AAB2D79E-E91A-F5DF-3881-0171C20FA787}"/>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DF8291E-64D7-B2D7-5115-29B79B824685}"/>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2E4933-3A07-3CED-3E93-BD4CBEF7D04B}"/>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240F6271-1968-C711-2B60-AAD858D984A6}"/>
              </a:ext>
            </a:extLst>
          </p:cNvPr>
          <p:cNvSpPr txBox="1">
            <a:spLocks/>
          </p:cNvSpPr>
          <p:nvPr/>
        </p:nvSpPr>
        <p:spPr>
          <a:xfrm>
            <a:off x="466963" y="1400624"/>
            <a:ext cx="2561987" cy="26951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300" b="1" dirty="0">
                <a:latin typeface="+mn-lt"/>
              </a:rPr>
              <a:t>How to find a restaurant using Google Maps</a:t>
            </a:r>
          </a:p>
        </p:txBody>
      </p:sp>
      <p:pic>
        <p:nvPicPr>
          <p:cNvPr id="15" name="Kép 14" descr="A képen szöveg, képernyőkép, térkép, diagram látható&#10;&#10;Automatikusan generált leírás">
            <a:extLst>
              <a:ext uri="{FF2B5EF4-FFF2-40B4-BE49-F238E27FC236}">
                <a16:creationId xmlns:a16="http://schemas.microsoft.com/office/drawing/2014/main" id="{C83FA30F-815A-274F-071B-599B4DE338D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33850" y="1331444"/>
            <a:ext cx="7703033" cy="3817553"/>
          </a:xfrm>
          <a:prstGeom prst="rect">
            <a:avLst/>
          </a:prstGeom>
          <a:noFill/>
          <a:ln>
            <a:noFill/>
          </a:ln>
        </p:spPr>
      </p:pic>
    </p:spTree>
    <p:extLst>
      <p:ext uri="{BB962C8B-B14F-4D97-AF65-F5344CB8AC3E}">
        <p14:creationId xmlns:p14="http://schemas.microsoft.com/office/powerpoint/2010/main" val="103942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314325" y="1949432"/>
            <a:ext cx="11522558" cy="3073327"/>
          </a:xfrm>
        </p:spPr>
        <p:txBody>
          <a:bodyPr>
            <a:noAutofit/>
          </a:bodyPr>
          <a:lstStyle/>
          <a:p>
            <a:pPr lvl="0" algn="l">
              <a:lnSpc>
                <a:spcPts val="28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Sign up for a beginner’s course: locals working in the destinations have often seen others struggling with language barriers, are used to dealing with the needs of tourists and often run beginner’s courses. By taking just one or two classes tourists can learn the most common phrases and questions, such as how to order in a restaurant, ask where the toilet is, etc.</a:t>
            </a:r>
            <a:br>
              <a:rPr lang="en-GB" sz="2600" kern="100" dirty="0">
                <a:effectLst/>
                <a:latin typeface="Calibri" panose="020F0502020204030204" pitchFamily="34" charset="0"/>
                <a:ea typeface="Calibri" panose="020F0502020204030204" pitchFamily="34" charset="0"/>
                <a:cs typeface="Arial" panose="020B0604020202020204" pitchFamily="34" charset="0"/>
              </a:rPr>
            </a:br>
            <a:r>
              <a:rPr lang="en-GB" sz="2600" kern="100" dirty="0">
                <a:effectLst/>
                <a:latin typeface="Calibri" panose="020F0502020204030204" pitchFamily="34" charset="0"/>
                <a:ea typeface="Calibri" panose="020F0502020204030204" pitchFamily="34" charset="0"/>
              </a:rPr>
              <a:t>Learn the basic rules of pronunciation: this often overlooked aspect can be incredibly important when learning a language, as speaking with an incorrect accent or intonation is unlikely to be understood</a:t>
            </a:r>
            <a:endParaRPr lang="en-GB"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294722" y="1494718"/>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Tools to </a:t>
            </a:r>
            <a:r>
              <a:rPr lang="en-GB" altLang="hu-HU" sz="3600" b="1" dirty="0">
                <a:latin typeface="+mn-lt"/>
              </a:rPr>
              <a:t>manage barriers –</a:t>
            </a:r>
            <a:r>
              <a:rPr lang="en-GB" sz="3600" b="1" dirty="0">
                <a:latin typeface="+mn-lt"/>
              </a:rPr>
              <a:t> practical tips by travel portals </a:t>
            </a:r>
          </a:p>
        </p:txBody>
      </p:sp>
    </p:spTree>
    <p:extLst>
      <p:ext uri="{BB962C8B-B14F-4D97-AF65-F5344CB8AC3E}">
        <p14:creationId xmlns:p14="http://schemas.microsoft.com/office/powerpoint/2010/main" val="419714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61925" y="1973014"/>
            <a:ext cx="11896725" cy="3184978"/>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It is not only physical/body obstacles that can keep us from travelling but there are also communication and language barriers that can hinder a successful and beatific tourist experience</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Language allows for the expression of emotions, the sharing of feelings, the telling of stories and the communication of complex messages and knowledge. Language is our greatest intermediary, enabling us to connect with and understand each other – but it can also separate us from each other</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In addition to the physical “impairments” – mobility, sight, hearing, etc. – there is also a cognitive dimension to disability, and those who are unable to communicate might be placed in the group of those with disabilities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Communication and language barriers – preliminary thoughts</a:t>
            </a: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02234" y="1810709"/>
            <a:ext cx="9113215" cy="3025694"/>
          </a:xfrm>
        </p:spPr>
        <p:txBody>
          <a:bodyPr>
            <a:noAutofit/>
          </a:bodyPr>
          <a:lstStyle/>
          <a:p>
            <a:pPr algn="l">
              <a:lnSpc>
                <a:spcPts val="2800"/>
              </a:lnSpc>
              <a:spcAft>
                <a:spcPts val="800"/>
              </a:spcAft>
            </a:pPr>
            <a:r>
              <a:rPr lang="en-GB" sz="2600" kern="100" dirty="0">
                <a:latin typeface="Calibri" panose="020F0502020204030204" pitchFamily="34" charset="0"/>
                <a:cs typeface="Calibri" panose="020F0502020204030204" pitchFamily="34" charset="0"/>
              </a:rPr>
              <a:t>Look for situations where you need to use the language: the best way to get used to dealing with language barriers is to start using the language little by little: for example, by going out for dinner or shopping alone</a:t>
            </a:r>
            <a:br>
              <a:rPr lang="en-GB" sz="2600" kern="100" dirty="0">
                <a:latin typeface="Calibri" panose="020F0502020204030204" pitchFamily="34" charset="0"/>
                <a:cs typeface="Calibri" panose="020F0502020204030204" pitchFamily="34" charset="0"/>
              </a:rPr>
            </a:br>
            <a:r>
              <a:rPr lang="en-GB" sz="2600" kern="100" dirty="0">
                <a:latin typeface="Calibri" panose="020F0502020204030204" pitchFamily="34" charset="0"/>
                <a:cs typeface="Calibri" panose="020F0502020204030204" pitchFamily="34" charset="0"/>
              </a:rPr>
              <a:t>Check out Gabriel Wyner’s list of common words (https://625words.com/): the language guru has compiled lists of the 625 most common words – Adler came in at 200 (Adler</a:t>
            </a:r>
            <a:r>
              <a:rPr lang="hu-HU" sz="2600" kern="100" dirty="0">
                <a:latin typeface="Calibri" panose="020F0502020204030204" pitchFamily="34" charset="0"/>
                <a:cs typeface="Calibri" panose="020F0502020204030204" pitchFamily="34" charset="0"/>
              </a:rPr>
              <a:t>,</a:t>
            </a:r>
            <a:r>
              <a:rPr lang="en-GB" sz="2600" kern="100" dirty="0">
                <a:latin typeface="Calibri" panose="020F0502020204030204" pitchFamily="34" charset="0"/>
                <a:cs typeface="Calibri" panose="020F0502020204030204" pitchFamily="34" charset="0"/>
              </a:rPr>
              <a:t> 1980, cited by Cohen &amp; Cooper, 1986)</a:t>
            </a: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110897" y="1305143"/>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Tools to </a:t>
            </a:r>
            <a:r>
              <a:rPr lang="en-GB" altLang="hu-HU" sz="3600" b="1" dirty="0">
                <a:latin typeface="+mn-lt"/>
              </a:rPr>
              <a:t>manage barriers –</a:t>
            </a:r>
            <a:r>
              <a:rPr lang="en-GB" sz="3600" b="1" dirty="0">
                <a:latin typeface="+mn-lt"/>
              </a:rPr>
              <a:t> practical tips by travel portals </a:t>
            </a:r>
          </a:p>
        </p:txBody>
      </p:sp>
      <p:pic>
        <p:nvPicPr>
          <p:cNvPr id="14" name="Kép 13" descr="A képen szöveg, clipart, rajzfilm, diagram látható&#10;&#10;Automatikusan generált leírás">
            <a:extLst>
              <a:ext uri="{FF2B5EF4-FFF2-40B4-BE49-F238E27FC236}">
                <a16:creationId xmlns:a16="http://schemas.microsoft.com/office/drawing/2014/main" id="{71571132-295C-95D6-3485-DC2F4958F4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40002" y="1817251"/>
            <a:ext cx="2185034" cy="3414115"/>
          </a:xfrm>
          <a:prstGeom prst="rect">
            <a:avLst/>
          </a:prstGeom>
        </p:spPr>
      </p:pic>
      <p:sp>
        <p:nvSpPr>
          <p:cNvPr id="16" name="Szövegdoboz 15">
            <a:extLst>
              <a:ext uri="{FF2B5EF4-FFF2-40B4-BE49-F238E27FC236}">
                <a16:creationId xmlns:a16="http://schemas.microsoft.com/office/drawing/2014/main" id="{26B81CA8-C46E-794D-816C-01413106E0C0}"/>
              </a:ext>
            </a:extLst>
          </p:cNvPr>
          <p:cNvSpPr txBox="1"/>
          <p:nvPr/>
        </p:nvSpPr>
        <p:spPr>
          <a:xfrm>
            <a:off x="7155484" y="4845175"/>
            <a:ext cx="2554538" cy="338554"/>
          </a:xfrm>
          <a:prstGeom prst="rect">
            <a:avLst/>
          </a:prstGeom>
          <a:noFill/>
        </p:spPr>
        <p:txBody>
          <a:bodyPr wrap="square">
            <a:spAutoFit/>
          </a:bodyPr>
          <a:lstStyle/>
          <a:p>
            <a:r>
              <a:rPr lang="hu-HU" sz="1600" dirty="0"/>
              <a:t>https://625words.com/</a:t>
            </a:r>
          </a:p>
        </p:txBody>
      </p:sp>
    </p:spTree>
    <p:extLst>
      <p:ext uri="{BB962C8B-B14F-4D97-AF65-F5344CB8AC3E}">
        <p14:creationId xmlns:p14="http://schemas.microsoft.com/office/powerpoint/2010/main" val="698738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238125" y="1817252"/>
            <a:ext cx="11849100" cy="3310540"/>
          </a:xfrm>
        </p:spPr>
        <p:txBody>
          <a:bodyPr>
            <a:noAutofit/>
          </a:bodyPr>
          <a:lstStyle/>
          <a:p>
            <a:pPr lvl="0" algn="l">
              <a:lnSpc>
                <a:spcPts val="2300"/>
              </a:lnSpc>
            </a:pPr>
            <a:r>
              <a:rPr lang="en-GB" sz="2400" kern="100" dirty="0">
                <a:latin typeface="Calibri" panose="020F0502020204030204" pitchFamily="34" charset="0"/>
                <a:ea typeface="Calibri" panose="020F0502020204030204" pitchFamily="34" charset="0"/>
                <a:cs typeface="Calibri" panose="020F0502020204030204" pitchFamily="34" charset="0"/>
              </a:rPr>
              <a:t>D</a:t>
            </a:r>
            <a:r>
              <a:rPr lang="en-GB" sz="2400" kern="100" dirty="0">
                <a:effectLst/>
                <a:latin typeface="Calibri" panose="020F0502020204030204" pitchFamily="34" charset="0"/>
                <a:ea typeface="Calibri" panose="020F0502020204030204" pitchFamily="34" charset="0"/>
                <a:cs typeface="Calibri" panose="020F0502020204030204" pitchFamily="34" charset="0"/>
              </a:rPr>
              <a:t>on’t feel uncomfortable if you feel you have failed: accept the discomfort, because venturing outside your comfort zone is in itself respectable. Instead of being held back by deficient language skills, consider it a strength that you are able to communicate at all at any level</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Body language as a means of communication across all borders, continents and cultural differences. E.g., a waiter who asks if we want more coffee usually nods towards the empty cups on the table. Use these actions and non-verbal cues and see how far you can get with non-verbal communication;</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Keep phone charged and with enough data traffic: a smartphone is a reliable tool that can help you out of any awkward situation that may arise (map apps, translation apps, etc.). However, it is advisable not to rely too much on </a:t>
            </a:r>
            <a:r>
              <a:rPr lang="en-GB" sz="2400" kern="100" dirty="0">
                <a:effectLst/>
                <a:latin typeface="Calibri" panose="020F0502020204030204" pitchFamily="34" charset="0"/>
                <a:ea typeface="Times New Roman" panose="02020603050405020304" pitchFamily="18" charset="0"/>
                <a:cs typeface="Calibri" panose="020F0502020204030204" pitchFamily="34" charset="0"/>
              </a:rPr>
              <a:t>technology (https://www.gadventures.com/blog/language-travel/)</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104775" y="1327939"/>
            <a:ext cx="11258073" cy="51210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Tools to </a:t>
            </a:r>
            <a:r>
              <a:rPr lang="en-GB" altLang="hu-HU" sz="3600" b="1" dirty="0">
                <a:latin typeface="+mn-lt"/>
              </a:rPr>
              <a:t>manage barriers –</a:t>
            </a:r>
            <a:r>
              <a:rPr lang="en-GB" sz="3600" b="1" dirty="0">
                <a:latin typeface="+mn-lt"/>
              </a:rPr>
              <a:t> practical tips by travel portals </a:t>
            </a:r>
          </a:p>
        </p:txBody>
      </p:sp>
    </p:spTree>
    <p:extLst>
      <p:ext uri="{BB962C8B-B14F-4D97-AF65-F5344CB8AC3E}">
        <p14:creationId xmlns:p14="http://schemas.microsoft.com/office/powerpoint/2010/main" val="197775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F22B-FB09-1C58-E37E-712DAF08B2A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4C4431A6-8FF2-C9AF-F1AF-5B7D9CFCC8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3C5B3AB-6B8C-B70E-49B9-A279F79D1F39}"/>
              </a:ext>
            </a:extLst>
          </p:cNvPr>
          <p:cNvSpPr>
            <a:spLocks noGrp="1"/>
          </p:cNvSpPr>
          <p:nvPr>
            <p:ph type="ctrTitle"/>
          </p:nvPr>
        </p:nvSpPr>
        <p:spPr>
          <a:xfrm>
            <a:off x="466962" y="2016001"/>
            <a:ext cx="11127925" cy="3006507"/>
          </a:xfrm>
        </p:spPr>
        <p:txBody>
          <a:bodyPr>
            <a:noAutofit/>
          </a:bodyPr>
          <a:lstStyle/>
          <a:p>
            <a:pPr algn="l"/>
            <a:r>
              <a:rPr lang="en-GB" sz="2600" kern="100" dirty="0">
                <a:effectLst/>
                <a:latin typeface="Calibri" panose="020F0502020204030204" pitchFamily="34" charset="0"/>
                <a:ea typeface="Calibri" panose="020F0502020204030204" pitchFamily="34" charset="0"/>
              </a:rPr>
              <a:t>Communication in tourism is not just about using language, but also about exploiting the opportunities – and avoiding the pitfalls – of ICT in an increasingly digitalised industry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digitisation of tourism services is transforming the structure of the sector by changing barriers to entry, facilitating price comparisons – a major accessibility benefit for consumers, the demand side –, and revolutionising sales channels via the internet, optimising costs and improving production efficiency – an invaluable benefit for the supply side, the service providers (</a:t>
            </a:r>
            <a:r>
              <a:rPr lang="en-GB" sz="2600" kern="100" dirty="0" err="1">
                <a:effectLst/>
                <a:latin typeface="Calibri" panose="020F0502020204030204" pitchFamily="34" charset="0"/>
                <a:ea typeface="Calibri" panose="020F0502020204030204" pitchFamily="34" charset="0"/>
              </a:rPr>
              <a:t>Gutierriz</a:t>
            </a:r>
            <a:r>
              <a:rPr lang="en-GB" sz="2600" kern="100" dirty="0">
                <a:effectLst/>
                <a:latin typeface="Calibri" panose="020F0502020204030204" pitchFamily="34" charset="0"/>
                <a:ea typeface="Calibri" panose="020F0502020204030204" pitchFamily="34" charset="0"/>
              </a:rPr>
              <a:t> et al.</a:t>
            </a:r>
            <a:r>
              <a:rPr lang="hu-HU" sz="2600" kern="100" dirty="0">
                <a:effectLst/>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 2023)</a:t>
            </a:r>
            <a:endParaRPr lang="en-GB" sz="2600" dirty="0">
              <a:latin typeface="+mn-lt"/>
            </a:endParaRPr>
          </a:p>
        </p:txBody>
      </p:sp>
      <p:pic>
        <p:nvPicPr>
          <p:cNvPr id="5" name="Kép 4">
            <a:extLst>
              <a:ext uri="{FF2B5EF4-FFF2-40B4-BE49-F238E27FC236}">
                <a16:creationId xmlns:a16="http://schemas.microsoft.com/office/drawing/2014/main" id="{A07119A6-27B8-D2B9-7993-7E78A1CB05F0}"/>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0C45687-D737-F64B-9EE3-5FA1142E4F7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9ABBA73-84FA-0A45-4F88-B966A51C527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943602E-D781-1F91-A460-5FF608BDEC95}"/>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1819892-8A3B-5D0F-62FB-B232D415E73D}"/>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796F424-92C4-D216-80FF-B0E2647CDF7C}"/>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ADD6F36-F657-6551-B67F-90B12D111ACF}"/>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CAA7E1E-DC71-AF27-CBF5-FEFDFF261943}"/>
              </a:ext>
            </a:extLst>
          </p:cNvPr>
          <p:cNvSpPr txBox="1">
            <a:spLocks/>
          </p:cNvSpPr>
          <p:nvPr/>
        </p:nvSpPr>
        <p:spPr>
          <a:xfrm>
            <a:off x="466962" y="1341387"/>
            <a:ext cx="1125807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2367773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B4C10-A947-8D0D-7B15-8DCE7FA0364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6790195-274C-FF44-8650-F23C98F28DF4}"/>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714E4A9-46B9-8AD9-E96A-D532D89297DB}"/>
              </a:ext>
            </a:extLst>
          </p:cNvPr>
          <p:cNvSpPr>
            <a:spLocks noGrp="1"/>
          </p:cNvSpPr>
          <p:nvPr>
            <p:ph type="ctrTitle"/>
          </p:nvPr>
        </p:nvSpPr>
        <p:spPr>
          <a:xfrm>
            <a:off x="152400" y="1896844"/>
            <a:ext cx="11684483" cy="3155808"/>
          </a:xfrm>
        </p:spPr>
        <p:txBody>
          <a:bodyPr>
            <a:noAutofit/>
          </a:bodyPr>
          <a:lstStyle/>
          <a:p>
            <a:pPr algn="l"/>
            <a:r>
              <a:rPr lang="en-GB" sz="2400" kern="100" dirty="0">
                <a:effectLst/>
                <a:latin typeface="Calibri" panose="020F0502020204030204" pitchFamily="34" charset="0"/>
                <a:ea typeface="Calibri" panose="020F0502020204030204" pitchFamily="34" charset="0"/>
              </a:rPr>
              <a:t>Use of information technology in tourism (also) seems to be of a fundamentally barrier-free nature, as it removes obstacles such as lack of information, language barriers in some cases (booking accommodation, flights, cars, etc. can be done via the Internet without language barriers, in one’s own mother tongue in most cases). It greatly facilitates decision-making: e.g. when choosing an accommodation or other service provider, user reviews can be an orientation in themselves (making the collection of information about the service providers through other communication channels unnecessary), but also allowing specific factors to be searched for through booking platforms, such as accessibility, thus greatly reducing the uncertainty associated with travel</a:t>
            </a:r>
            <a:endParaRPr lang="en-GB" sz="2400" dirty="0"/>
          </a:p>
        </p:txBody>
      </p:sp>
      <p:pic>
        <p:nvPicPr>
          <p:cNvPr id="5" name="Kép 4">
            <a:extLst>
              <a:ext uri="{FF2B5EF4-FFF2-40B4-BE49-F238E27FC236}">
                <a16:creationId xmlns:a16="http://schemas.microsoft.com/office/drawing/2014/main" id="{7DACEEB3-B1ED-43D2-1B42-2333B2F3F11C}"/>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BF25678-D4D6-25D5-E883-F18A8EC7A72D}"/>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DD5917F-A6C0-03D0-1A50-90D72E9090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BE69145-5849-5FC1-5105-BAE99136BD9D}"/>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695EFAE-3145-E765-7223-F94456105525}"/>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89D676C-695C-5544-2FB0-98508E08E383}"/>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8EFBE98-C35E-F6E4-9FBD-FB41448B603D}"/>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658064-EAA7-C06A-15F7-066C3724F68F}"/>
              </a:ext>
            </a:extLst>
          </p:cNvPr>
          <p:cNvSpPr txBox="1">
            <a:spLocks/>
          </p:cNvSpPr>
          <p:nvPr/>
        </p:nvSpPr>
        <p:spPr>
          <a:xfrm>
            <a:off x="462200" y="1163358"/>
            <a:ext cx="11258073" cy="6476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184505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342900" y="1982374"/>
            <a:ext cx="11493983" cy="3058298"/>
          </a:xfrm>
        </p:spPr>
        <p:txBody>
          <a:bodyPr>
            <a:noAutofit/>
          </a:bodyPr>
          <a:lstStyle/>
          <a:p>
            <a:pPr lvl="0" algn="l">
              <a:lnSpc>
                <a:spcPts val="2800"/>
              </a:lnSpc>
            </a:pPr>
            <a:r>
              <a:rPr lang="en-GB" sz="2600" kern="100" dirty="0">
                <a:latin typeface="Calibri" panose="020F0502020204030204" pitchFamily="34" charset="0"/>
              </a:rPr>
              <a:t>On the website of the largest accommodation mediator, booking.com, only wheelchair accessibility can be entered under “Facilities</a:t>
            </a:r>
            <a:r>
              <a:rPr lang="hu-HU" sz="2600" kern="100" dirty="0">
                <a:latin typeface="Calibri" panose="020F0502020204030204" pitchFamily="34" charset="0"/>
              </a:rPr>
              <a:t>”</a:t>
            </a:r>
            <a:r>
              <a:rPr lang="en-GB" sz="2600" kern="100" dirty="0">
                <a:latin typeface="Calibri" panose="020F0502020204030204" pitchFamily="34" charset="0"/>
              </a:rPr>
              <a:t> as a criterion for narrowing down the search results, but the more attentive traveller can scroll down and find a “Property accessibility</a:t>
            </a:r>
            <a:r>
              <a:rPr lang="hu-HU" sz="2600" kern="100" dirty="0">
                <a:latin typeface="Calibri" panose="020F0502020204030204" pitchFamily="34" charset="0"/>
              </a:rPr>
              <a:t>”</a:t>
            </a:r>
            <a:r>
              <a:rPr lang="en-GB" sz="2600" kern="100" dirty="0">
                <a:latin typeface="Calibri" panose="020F0502020204030204" pitchFamily="34" charset="0"/>
              </a:rPr>
              <a:t> tab and a “Room accessibility</a:t>
            </a:r>
            <a:r>
              <a:rPr lang="hu-HU" sz="2600" kern="100" dirty="0">
                <a:latin typeface="Calibri" panose="020F0502020204030204" pitchFamily="34" charset="0"/>
              </a:rPr>
              <a:t>”</a:t>
            </a:r>
            <a:r>
              <a:rPr lang="en-GB" sz="2600" kern="100" dirty="0">
                <a:latin typeface="Calibri" panose="020F0502020204030204" pitchFamily="34" charset="0"/>
              </a:rPr>
              <a:t> tab, with no less than seven and eleven aspects, respectively (with overlaps of course)</a:t>
            </a:r>
            <a:br>
              <a:rPr lang="en-GB" sz="2600" kern="100" dirty="0">
                <a:latin typeface="Calibri" panose="020F0502020204030204" pitchFamily="34" charset="0"/>
              </a:rPr>
            </a:br>
            <a:r>
              <a:rPr lang="en-GB" sz="2600" kern="100" dirty="0">
                <a:latin typeface="Calibri" panose="020F0502020204030204" pitchFamily="34" charset="0"/>
              </a:rPr>
              <a:t>There is information about</a:t>
            </a:r>
            <a:br>
              <a:rPr lang="en-GB" sz="2600" kern="100" dirty="0">
                <a:latin typeface="Calibri" panose="020F0502020204030204" pitchFamily="34" charset="0"/>
              </a:rPr>
            </a:br>
            <a:r>
              <a:rPr lang="en-GB" sz="2600" kern="100" dirty="0">
                <a:latin typeface="Calibri" panose="020F0502020204030204" pitchFamily="34" charset="0"/>
              </a:rPr>
              <a:t>(1) Property Accessibility and</a:t>
            </a:r>
            <a:br>
              <a:rPr lang="en-GB" sz="2600" kern="100" dirty="0">
                <a:latin typeface="Calibri" panose="020F0502020204030204" pitchFamily="34" charset="0"/>
              </a:rPr>
            </a:br>
            <a:r>
              <a:rPr lang="en-GB" sz="2600" kern="100" dirty="0">
                <a:latin typeface="Calibri" panose="020F0502020204030204" pitchFamily="34" charset="0"/>
              </a:rPr>
              <a:t>(2) Room Accessibility</a:t>
            </a: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385154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93041" y="947474"/>
            <a:ext cx="5669584" cy="134808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latin typeface="Calibri" panose="020F0502020204030204" pitchFamily="34" charset="0"/>
              </a:rPr>
              <a:t>Property and room accessibility features on booking.com</a:t>
            </a:r>
          </a:p>
        </p:txBody>
      </p:sp>
      <p:sp>
        <p:nvSpPr>
          <p:cNvPr id="14" name="Szövegdoboz 13">
            <a:extLst>
              <a:ext uri="{FF2B5EF4-FFF2-40B4-BE49-F238E27FC236}">
                <a16:creationId xmlns:a16="http://schemas.microsoft.com/office/drawing/2014/main" id="{F73EA769-6A30-F3B7-2B75-50C2861A36A8}"/>
              </a:ext>
            </a:extLst>
          </p:cNvPr>
          <p:cNvSpPr txBox="1"/>
          <p:nvPr/>
        </p:nvSpPr>
        <p:spPr>
          <a:xfrm>
            <a:off x="6059352" y="1372340"/>
            <a:ext cx="6096000" cy="3785652"/>
          </a:xfrm>
          <a:prstGeom prst="rect">
            <a:avLst/>
          </a:prstGeom>
          <a:noFill/>
        </p:spPr>
        <p:txBody>
          <a:bodyPr wrap="square">
            <a:spAutoFit/>
          </a:bodyPr>
          <a:lstStyle/>
          <a:p>
            <a:pPr lvl="0" algn="just">
              <a:lnSpc>
                <a:spcPts val="24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Room Accessibility</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Entire unit located on ground floor</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Upper floors accessible by elevator</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Entire unit wheelchair accessible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Toilet with grab rails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Adapted bath</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Roll-in shower</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Walk-in shower</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Raised toilet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Lower sink</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Emergency cord in bathroom</a:t>
            </a:r>
          </a:p>
          <a:p>
            <a:pPr marL="742950" lvl="1" indent="-285750" algn="just">
              <a:lnSpc>
                <a:spcPts val="24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rPr>
              <a:t>Shower chair</a:t>
            </a:r>
            <a:endParaRPr lang="en-GB" sz="2400" dirty="0"/>
          </a:p>
        </p:txBody>
      </p:sp>
      <p:sp>
        <p:nvSpPr>
          <p:cNvPr id="18" name="Szövegdoboz 17">
            <a:extLst>
              <a:ext uri="{FF2B5EF4-FFF2-40B4-BE49-F238E27FC236}">
                <a16:creationId xmlns:a16="http://schemas.microsoft.com/office/drawing/2014/main" id="{530B8D70-F642-25A4-0A52-1ED9E12BE968}"/>
              </a:ext>
            </a:extLst>
          </p:cNvPr>
          <p:cNvSpPr txBox="1"/>
          <p:nvPr/>
        </p:nvSpPr>
        <p:spPr>
          <a:xfrm>
            <a:off x="597109" y="2510494"/>
            <a:ext cx="4309022" cy="2657138"/>
          </a:xfrm>
          <a:prstGeom prst="rect">
            <a:avLst/>
          </a:prstGeom>
          <a:noFill/>
        </p:spPr>
        <p:txBody>
          <a:bodyPr wrap="square">
            <a:spAutoFit/>
          </a:bodyPr>
          <a:lstStyle/>
          <a:p>
            <a:pPr lvl="0" algn="just">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Property Accessibility:</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Toilet with grab rails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Raised toilet</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Lowered sink</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Bathroom emergency cord</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Visual aids (Braille)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Visual aids (tactile signs)</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gn="just">
              <a:lnSpc>
                <a:spcPts val="2500"/>
              </a:lnSpc>
              <a:buFont typeface="Courier New" panose="02070309020205020404" pitchFamily="49" charset="0"/>
              <a:buChar char="o"/>
            </a:pPr>
            <a:r>
              <a:rPr lang="en-GB" sz="2400" kern="100" dirty="0">
                <a:effectLst/>
                <a:latin typeface="Calibri" panose="020F0502020204030204" pitchFamily="34" charset="0"/>
                <a:ea typeface="Calibri" panose="020F0502020204030204" pitchFamily="34" charset="0"/>
                <a:cs typeface="Calibri" panose="020F0502020204030204" pitchFamily="34" charset="0"/>
              </a:rPr>
              <a:t>Auditory guidance</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3479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11389" y="1868067"/>
            <a:ext cx="11969219" cy="3354231"/>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Tourism management has by now become completely inseparable from information technology, so having the right digital skills is of paramount importance for tourism businesses</a:t>
            </a:r>
            <a:br>
              <a:rPr lang="hu-HU"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Digitalisation and Web 4.0 are redefining jobs and creating new ones, requiring new competences and skills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Digital literacy of consumers is also becoming increasingly important. History seems to repeat itself again: every improvement creates new barriers as well – those unable to use the latest info-communication tools may be in a handicapped situation, e.g. if the planning and implementation of the travel can only be done through info-communication tools and solutions</a:t>
            </a:r>
            <a:endParaRPr lang="en-GB"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1" y="1223779"/>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2186357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93705" y="2357445"/>
            <a:ext cx="11531331" cy="2632489"/>
          </a:xfrm>
        </p:spPr>
        <p:txBody>
          <a:bodyPr>
            <a:noAutofit/>
          </a:bodyPr>
          <a:lstStyle/>
          <a:p>
            <a:pPr algn="l"/>
            <a:r>
              <a:rPr lang="en-GB" sz="2600" kern="100" dirty="0">
                <a:effectLst/>
                <a:latin typeface="Calibri" panose="020F0502020204030204" pitchFamily="34" charset="0"/>
                <a:ea typeface="Calibri" panose="020F0502020204030204" pitchFamily="34" charset="0"/>
              </a:rPr>
              <a:t>The most important future digital skills on the side of the supply side include online marketing and communication skills, social media skills, MS Office skills, skills in using operating systems and skills in monitoring online reviews (Carlisle et al.</a:t>
            </a:r>
            <a:r>
              <a:rPr lang="hu-HU" sz="2600" kern="100" dirty="0">
                <a:effectLst/>
                <a:latin typeface="Calibri" panose="020F0502020204030204" pitchFamily="34" charset="0"/>
                <a:ea typeface="Calibri" panose="020F0502020204030204" pitchFamily="34" charset="0"/>
              </a:rPr>
              <a:t>,</a:t>
            </a:r>
            <a:r>
              <a:rPr lang="en-GB" sz="2600" kern="100" dirty="0">
                <a:effectLst/>
                <a:latin typeface="Calibri" panose="020F0502020204030204" pitchFamily="34" charset="0"/>
                <a:ea typeface="Calibri" panose="020F0502020204030204" pitchFamily="34" charset="0"/>
              </a:rPr>
              <a:t> 2021)</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The largest gaps between current and future skill levels are found for artificial intelligence and robotics skills, as well as augmented reality and virtual reality skills, but these skills, together with computer programming skills, are the least important digital skills</a:t>
            </a:r>
            <a:endParaRPr lang="en-GB"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3600319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97576" y="1868067"/>
            <a:ext cx="11739307" cy="3461435"/>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rPr>
              <a:t>It is not enough for employees to be digitally literate; it is also needed by consumers. As more and more of the travel organisation activities is done by the travellers themselves, unlike in previous decades (when the hard work of organising a trip was usually assigned to professional travel agencies), and more and more functions by service providers are delegated to tourists, in order to save time and money (e.g. self-check in at airports), digital literacy is becoming a more and more essential need for travels, and the lack of such skills leaves traveller handicapped, disabled in a way</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One can find guides on the use of such self-service solutions, e.g. airport self-check in (www.tripsavvy.com), but finding and using these guides also needs at least basic digital skills</a:t>
            </a:r>
            <a:endParaRPr lang="en-GB"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89700"/>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177251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5867401" y="2190062"/>
            <a:ext cx="5848350" cy="2850610"/>
          </a:xfrm>
        </p:spPr>
        <p:txBody>
          <a:bodyPr>
            <a:noAutofit/>
          </a:bodyPr>
          <a:lstStyle/>
          <a:p>
            <a:pPr algn="l"/>
            <a:r>
              <a:rPr lang="en-GB" sz="2400" kern="100" dirty="0">
                <a:effectLst/>
                <a:latin typeface="Calibri" panose="020F0502020204030204" pitchFamily="34" charset="0"/>
                <a:ea typeface="Calibri" panose="020F0502020204030204" pitchFamily="34" charset="0"/>
              </a:rPr>
              <a:t>One would expect that the majority population is digitally literate in the European Union, but the fact is that in 2021 far less than two-thirds of the total population of the Union aged 16–74 had at least basic digital skills, and in about a third of the countries concerned this share remained below 50% (https://data.europa.eu)</a:t>
            </a:r>
            <a:endParaRPr lang="en-GB" sz="24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5705475" y="1276350"/>
            <a:ext cx="6330000" cy="880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000" b="1" kern="100" dirty="0">
                <a:latin typeface="Calibri" panose="020F0502020204030204" pitchFamily="34" charset="0"/>
              </a:rPr>
              <a:t>Proportion of people with at least basic digital skills, EU and EEA, 2021</a:t>
            </a:r>
          </a:p>
        </p:txBody>
      </p:sp>
      <p:pic>
        <p:nvPicPr>
          <p:cNvPr id="11" name="Kép 10" descr="A képen szöveg, képernyőkép, Betűtípus, sor látható&#10;&#10;Automatikusan generált leírás">
            <a:extLst>
              <a:ext uri="{FF2B5EF4-FFF2-40B4-BE49-F238E27FC236}">
                <a16:creationId xmlns:a16="http://schemas.microsoft.com/office/drawing/2014/main" id="{1969BCD3-79DB-1998-66DD-AA5DCD141979}"/>
              </a:ext>
            </a:extLst>
          </p:cNvPr>
          <p:cNvPicPr>
            <a:picLocks noChangeAspect="1"/>
          </p:cNvPicPr>
          <p:nvPr/>
        </p:nvPicPr>
        <p:blipFill>
          <a:blip r:embed="rId10"/>
          <a:stretch>
            <a:fillRect/>
          </a:stretch>
        </p:blipFill>
        <p:spPr>
          <a:xfrm>
            <a:off x="269106" y="1198264"/>
            <a:ext cx="5303020" cy="3959729"/>
          </a:xfrm>
          <a:prstGeom prst="rect">
            <a:avLst/>
          </a:prstGeom>
        </p:spPr>
      </p:pic>
    </p:spTree>
    <p:extLst>
      <p:ext uri="{BB962C8B-B14F-4D97-AF65-F5344CB8AC3E}">
        <p14:creationId xmlns:p14="http://schemas.microsoft.com/office/powerpoint/2010/main" val="394590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597109" y="2247290"/>
            <a:ext cx="11239774" cy="2713284"/>
          </a:xfrm>
        </p:spPr>
        <p:txBody>
          <a:bodyPr>
            <a:noAutofit/>
          </a:bodyPr>
          <a:lstStyle/>
          <a:p>
            <a:pPr algn="l">
              <a:lnSpc>
                <a:spcPts val="2900"/>
              </a:lnSpc>
            </a:pPr>
            <a:r>
              <a:rPr lang="en-GB" sz="2600" kern="100" dirty="0">
                <a:effectLst/>
                <a:latin typeface="Calibri" panose="020F0502020204030204" pitchFamily="34" charset="0"/>
                <a:ea typeface="Calibri" panose="020F0502020204030204" pitchFamily="34" charset="0"/>
                <a:cs typeface="Calibri" panose="020F0502020204030204" pitchFamily="34" charset="0"/>
              </a:rPr>
              <a:t>Overcoming language barriers is essential for the tourism sector</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Cohen and Cooper: “Language barriers are, as everyone knows, an important obstacle to transcultural communication.” (Cohen &amp; Cooper, 1986)</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Studies have shown that language barriers affect tourists’ destination choice and spending decisions (Cohen &amp; Cooper, 1986)</a:t>
            </a:r>
            <a:br>
              <a:rPr lang="en-GB" sz="2600" kern="100" dirty="0">
                <a:effectLst/>
                <a:latin typeface="Calibri" panose="020F0502020204030204" pitchFamily="34" charset="0"/>
                <a:ea typeface="Calibri" panose="020F0502020204030204" pitchFamily="34" charset="0"/>
                <a:cs typeface="Calibri" panose="020F0502020204030204" pitchFamily="34" charset="0"/>
              </a:rPr>
            </a:br>
            <a:r>
              <a:rPr lang="en-GB" sz="2600" kern="100" dirty="0">
                <a:effectLst/>
                <a:latin typeface="Calibri" panose="020F0502020204030204" pitchFamily="34" charset="0"/>
                <a:ea typeface="Calibri" panose="020F0502020204030204" pitchFamily="34" charset="0"/>
                <a:cs typeface="Calibri" panose="020F0502020204030204" pitchFamily="34" charset="0"/>
              </a:rPr>
              <a:t>The tourism industry should therefore mak</a:t>
            </a:r>
            <a:r>
              <a:rPr lang="en-GB" sz="2600" kern="100" dirty="0">
                <a:latin typeface="Calibri" panose="020F0502020204030204" pitchFamily="34" charset="0"/>
                <a:ea typeface="Calibri" panose="020F0502020204030204" pitchFamily="34" charset="0"/>
                <a:cs typeface="Calibri" panose="020F0502020204030204" pitchFamily="34" charset="0"/>
              </a:rPr>
              <a:t>e </a:t>
            </a:r>
            <a:r>
              <a:rPr lang="en-GB" sz="2600" kern="100" dirty="0">
                <a:effectLst/>
                <a:latin typeface="Calibri" panose="020F0502020204030204" pitchFamily="34" charset="0"/>
                <a:ea typeface="Calibri" panose="020F0502020204030204" pitchFamily="34" charset="0"/>
                <a:cs typeface="Calibri" panose="020F0502020204030204" pitchFamily="34" charset="0"/>
              </a:rPr>
              <a:t>great efforts to overcome language barriers between hosts and tourists (</a:t>
            </a:r>
            <a:r>
              <a:rPr lang="en-GB" sz="2600" kern="100" dirty="0" err="1">
                <a:effectLst/>
                <a:latin typeface="Calibri" panose="020F0502020204030204" pitchFamily="34" charset="0"/>
                <a:ea typeface="Calibri" panose="020F0502020204030204" pitchFamily="34" charset="0"/>
                <a:cs typeface="Calibri" panose="020F0502020204030204" pitchFamily="34" charset="0"/>
              </a:rPr>
              <a:t>Gillovic</a:t>
            </a:r>
            <a:r>
              <a:rPr lang="en-GB" sz="2600" kern="100" dirty="0">
                <a:effectLst/>
                <a:latin typeface="Calibri" panose="020F0502020204030204" pitchFamily="34" charset="0"/>
                <a:ea typeface="Calibri" panose="020F0502020204030204" pitchFamily="34" charset="0"/>
                <a:cs typeface="Calibri" panose="020F0502020204030204" pitchFamily="34" charset="0"/>
              </a:rPr>
              <a:t> et al., 2018)</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Communication and language barriers – preliminary thoughts</a:t>
            </a:r>
          </a:p>
        </p:txBody>
      </p:sp>
    </p:spTree>
    <p:extLst>
      <p:ext uri="{BB962C8B-B14F-4D97-AF65-F5344CB8AC3E}">
        <p14:creationId xmlns:p14="http://schemas.microsoft.com/office/powerpoint/2010/main" val="4239364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79914" y="1868067"/>
            <a:ext cx="11832169" cy="3292940"/>
          </a:xfrm>
        </p:spPr>
        <p:txBody>
          <a:bodyPr>
            <a:noAutofit/>
          </a:bodyPr>
          <a:lstStyle/>
          <a:p>
            <a:pPr algn="l">
              <a:lnSpc>
                <a:spcPts val="2500"/>
              </a:lnSpc>
            </a:pPr>
            <a:r>
              <a:rPr lang="en-GB" sz="2400" kern="100" dirty="0">
                <a:effectLst/>
                <a:latin typeface="Calibri" panose="020F0502020204030204" pitchFamily="34" charset="0"/>
                <a:ea typeface="Calibri" panose="020F0502020204030204" pitchFamily="34" charset="0"/>
                <a:cs typeface="Calibri" panose="020F0502020204030204" pitchFamily="34" charset="0"/>
              </a:rPr>
              <a:t>Actors in the world of travel communicate almost exclusively in the national language(s) of the countries, or almost exclusively in English – but human beings in search of tourist experiences are extremely diverse also in terms of education. If the majority cannot use English, the world’s number one transfer language, at least at a minimum level, they will find themselves in a world of obstacles which will (or could) affect the quality of their tourism experience</a:t>
            </a:r>
            <a:br>
              <a:rPr lang="en-GB" sz="2400" kern="100" dirty="0">
                <a:effectLst/>
                <a:latin typeface="Calibri" panose="020F0502020204030204" pitchFamily="34" charset="0"/>
                <a:ea typeface="Calibri" panose="020F0502020204030204" pitchFamily="34" charset="0"/>
                <a:cs typeface="Calibri" panose="020F0502020204030204" pitchFamily="34" charset="0"/>
              </a:rPr>
            </a:br>
            <a:r>
              <a:rPr lang="en-GB" sz="2400" kern="100" dirty="0">
                <a:effectLst/>
                <a:latin typeface="Calibri" panose="020F0502020204030204" pitchFamily="34" charset="0"/>
                <a:ea typeface="Calibri" panose="020F0502020204030204" pitchFamily="34" charset="0"/>
                <a:cs typeface="Calibri" panose="020F0502020204030204" pitchFamily="34" charset="0"/>
              </a:rPr>
              <a:t>Rise of so-called artificial intelligence, free translation algorithms that can be used with relative ease on the digital platforms might alleviate the world of travel, but on the one hand they are far from perfect and are unlikely to become so in the next decade (</a:t>
            </a:r>
            <a:r>
              <a:rPr lang="en-GB" sz="2400" kern="100" dirty="0" err="1">
                <a:effectLst/>
                <a:latin typeface="Calibri" panose="020F0502020204030204" pitchFamily="34" charset="0"/>
                <a:ea typeface="Calibri" panose="020F0502020204030204" pitchFamily="34" charset="0"/>
                <a:cs typeface="Calibri" panose="020F0502020204030204" pitchFamily="34" charset="0"/>
              </a:rPr>
              <a:t>Csepeli</a:t>
            </a:r>
            <a:r>
              <a:rPr lang="hu-HU" sz="2400" kern="100" dirty="0">
                <a:effectLst/>
                <a:latin typeface="Calibri" panose="020F0502020204030204" pitchFamily="34" charset="0"/>
                <a:ea typeface="Calibri" panose="020F0502020204030204" pitchFamily="34" charset="0"/>
                <a:cs typeface="Calibri" panose="020F0502020204030204" pitchFamily="34" charset="0"/>
              </a:rPr>
              <a:t>,</a:t>
            </a:r>
            <a:r>
              <a:rPr lang="en-GB" sz="2400" kern="100" dirty="0">
                <a:effectLst/>
                <a:latin typeface="Calibri" panose="020F0502020204030204" pitchFamily="34" charset="0"/>
                <a:ea typeface="Calibri" panose="020F0502020204030204" pitchFamily="34" charset="0"/>
                <a:cs typeface="Calibri" panose="020F0502020204030204" pitchFamily="34" charset="0"/>
              </a:rPr>
              <a:t> 2020), and, even if they do become so, the excessive dependence on them might even create further obstacles in travels (in case of technical failures, lack of signal etc.)</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303948" y="1241542"/>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260053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9060-7FCB-EFDA-63EF-3FA498595F8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3FAE5A-9CEC-ED8A-7802-28611858857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1162F4B-3FB9-6521-7BC4-FB1FF36F4F63}"/>
              </a:ext>
            </a:extLst>
          </p:cNvPr>
          <p:cNvSpPr>
            <a:spLocks noGrp="1"/>
          </p:cNvSpPr>
          <p:nvPr>
            <p:ph type="ctrTitle"/>
          </p:nvPr>
        </p:nvSpPr>
        <p:spPr>
          <a:xfrm>
            <a:off x="185993" y="1868067"/>
            <a:ext cx="11650890" cy="3371343"/>
          </a:xfrm>
        </p:spPr>
        <p:txBody>
          <a:bodyPr>
            <a:noAutofit/>
          </a:bodyPr>
          <a:lstStyle/>
          <a:p>
            <a:pPr algn="l">
              <a:lnSpc>
                <a:spcPts val="2600"/>
              </a:lnSpc>
            </a:pPr>
            <a:r>
              <a:rPr lang="en-GB" sz="2600" kern="100" dirty="0">
                <a:effectLst/>
                <a:latin typeface="Calibri" panose="020F0502020204030204" pitchFamily="34" charset="0"/>
                <a:ea typeface="Calibri" panose="020F0502020204030204" pitchFamily="34" charset="0"/>
              </a:rPr>
              <a:t>One example for the provision of accessibility is the concept of so-called easy-to-use and easy-to-understand websites: the development of a truly easy-to-understand and manageable, mostly visual and graphical structure, which makes central messages and information that the website provider considers important understandable and accessible to people with mental disabilities</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Unfortunately, this type of accessibility solution, which includes accessibility elements, is very limited in scope</a:t>
            </a:r>
            <a:r>
              <a:rPr lang="hu-HU" sz="2600" kern="100" dirty="0">
                <a:effectLst/>
                <a:latin typeface="Calibri" panose="020F0502020204030204" pitchFamily="34" charset="0"/>
                <a:ea typeface="Calibri" panose="020F0502020204030204" pitchFamily="34" charset="0"/>
              </a:rPr>
              <a:t> </a:t>
            </a:r>
            <a:r>
              <a:rPr lang="en-GB" sz="2600" kern="100" dirty="0">
                <a:effectLst/>
                <a:latin typeface="Calibri" panose="020F0502020204030204" pitchFamily="34" charset="0"/>
                <a:ea typeface="Calibri" panose="020F0502020204030204" pitchFamily="34" charset="0"/>
              </a:rPr>
              <a:t>in almost all regions of the world</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Furthermore, where it is available, it is almost exclusively part of the online pages of NGOs representing the disability group concerned (https://topdisabilitywebsites.co.uk)</a:t>
            </a:r>
            <a:endParaRPr lang="en-GB" sz="2600" dirty="0">
              <a:latin typeface="+mn-lt"/>
            </a:endParaRPr>
          </a:p>
        </p:txBody>
      </p:sp>
      <p:pic>
        <p:nvPicPr>
          <p:cNvPr id="5" name="Kép 4">
            <a:extLst>
              <a:ext uri="{FF2B5EF4-FFF2-40B4-BE49-F238E27FC236}">
                <a16:creationId xmlns:a16="http://schemas.microsoft.com/office/drawing/2014/main" id="{986924CA-55C1-3543-623A-6791870A5D7A}"/>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C21CE274-AC52-2851-A72D-D41F052E2EAC}"/>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117D0D1-9F16-41C4-7080-7F40FF1C648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C56302E-AEA4-0E6B-6BE1-DC062C612582}"/>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61071D8-A620-3A6E-9477-1442CFF439A9}"/>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A2B57EAD-8134-2D4B-2211-C4612F33A67E}"/>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6382F84-4DFF-512F-F942-FC12F0E6BA07}"/>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D1F680-3998-26D9-1098-F7FC6AFC4755}"/>
              </a:ext>
            </a:extLst>
          </p:cNvPr>
          <p:cNvSpPr txBox="1">
            <a:spLocks/>
          </p:cNvSpPr>
          <p:nvPr/>
        </p:nvSpPr>
        <p:spPr>
          <a:xfrm>
            <a:off x="466963" y="1202323"/>
            <a:ext cx="11258073"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3861484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35814-B1BB-B8D4-4A22-6A58C0713A0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E1EDDC8-64E8-D53F-3AD9-A414BD55999C}"/>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10E1A3FC-B1E0-B682-ABF0-BBCAA6D59062}"/>
              </a:ext>
            </a:extLst>
          </p:cNvPr>
          <p:cNvSpPr>
            <a:spLocks noGrp="1"/>
          </p:cNvSpPr>
          <p:nvPr>
            <p:ph type="ctrTitle"/>
          </p:nvPr>
        </p:nvSpPr>
        <p:spPr>
          <a:xfrm>
            <a:off x="273134" y="2048294"/>
            <a:ext cx="10972799" cy="2751859"/>
          </a:xfrm>
        </p:spPr>
        <p:txBody>
          <a:bodyPr>
            <a:noAutofit/>
          </a:bodyPr>
          <a:lstStyle/>
          <a:p>
            <a:pPr algn="l"/>
            <a:r>
              <a:rPr lang="en-GB" sz="2600" kern="100" dirty="0">
                <a:effectLst/>
                <a:latin typeface="Calibri" panose="020F0502020204030204" pitchFamily="34" charset="0"/>
                <a:ea typeface="Calibri" panose="020F0502020204030204" pitchFamily="34" charset="0"/>
              </a:rPr>
              <a:t>The concept of easy accessibility, combined with some creativity, could be implemented, for example, as a layer of sites operated by the tourism industry to attract visitors and make services available. This would be necessary, firstly, to enable a new segment of people with functional disabilities to become potential travellers in the world of travel, and secondly, to make it easier to overcome the above-mentioned (usually English) language gaps, without the need for any other digital translation aids</a:t>
            </a:r>
            <a:endParaRPr lang="en-GB" sz="2600" dirty="0">
              <a:latin typeface="+mn-lt"/>
            </a:endParaRPr>
          </a:p>
        </p:txBody>
      </p:sp>
      <p:pic>
        <p:nvPicPr>
          <p:cNvPr id="5" name="Kép 4">
            <a:extLst>
              <a:ext uri="{FF2B5EF4-FFF2-40B4-BE49-F238E27FC236}">
                <a16:creationId xmlns:a16="http://schemas.microsoft.com/office/drawing/2014/main" id="{7262BF8F-9571-FA8E-C83F-56026CA665F7}"/>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A02D788-99EB-8735-C1FF-94D8CEF14133}"/>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316CF4C-98CB-DDFD-C259-CEFA9934020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9B145A7-080F-E963-360F-20500168A800}"/>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C4FFDBF-CB0C-4716-7074-9540504F4654}"/>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4619979-EA5D-6F6C-BCAB-F40C42059C31}"/>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9DB3D79-4702-F7A0-959E-C6F0C4782219}"/>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58871-402B-7C78-5BC5-4122F4499D39}"/>
              </a:ext>
            </a:extLst>
          </p:cNvPr>
          <p:cNvSpPr txBox="1">
            <a:spLocks/>
          </p:cNvSpPr>
          <p:nvPr/>
        </p:nvSpPr>
        <p:spPr>
          <a:xfrm>
            <a:off x="466963" y="1223779"/>
            <a:ext cx="11258073" cy="6442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3244903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C9B9-1FDC-F9D0-933F-50E37D505A5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3FF538D-2986-D717-C118-097F7645D846}"/>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E1EA3-C7CF-D3E9-EC8B-DD6A71DA010E}"/>
              </a:ext>
            </a:extLst>
          </p:cNvPr>
          <p:cNvSpPr>
            <a:spLocks noGrp="1"/>
          </p:cNvSpPr>
          <p:nvPr>
            <p:ph type="ctrTitle"/>
          </p:nvPr>
        </p:nvSpPr>
        <p:spPr>
          <a:xfrm>
            <a:off x="292484" y="2038350"/>
            <a:ext cx="11544399" cy="3201060"/>
          </a:xfrm>
        </p:spPr>
        <p:txBody>
          <a:bodyPr>
            <a:noAutofit/>
          </a:bodyPr>
          <a:lstStyle/>
          <a:p>
            <a:pPr algn="l">
              <a:lnSpc>
                <a:spcPts val="2700"/>
              </a:lnSpc>
            </a:pPr>
            <a:r>
              <a:rPr lang="en-GB" sz="2600" kern="100" dirty="0">
                <a:effectLst/>
                <a:latin typeface="Calibri" panose="020F0502020204030204" pitchFamily="34" charset="0"/>
                <a:ea typeface="Calibri" panose="020F0502020204030204" pitchFamily="34" charset="0"/>
              </a:rPr>
              <a:t>The rapidly widening and deepening flow of </a:t>
            </a:r>
            <a:r>
              <a:rPr lang="en-GB" sz="2600" kern="100" dirty="0">
                <a:latin typeface="Calibri" panose="020F0502020204030204" pitchFamily="34" charset="0"/>
                <a:ea typeface="Calibri" panose="020F0502020204030204" pitchFamily="34" charset="0"/>
              </a:rPr>
              <a:t>information created by </a:t>
            </a:r>
            <a:r>
              <a:rPr lang="en-GB" sz="2600" kern="100" dirty="0">
                <a:effectLst/>
                <a:latin typeface="Calibri" panose="020F0502020204030204" pitchFamily="34" charset="0"/>
                <a:ea typeface="Calibri" panose="020F0502020204030204" pitchFamily="34" charset="0"/>
              </a:rPr>
              <a:t>digitalisation, in addition to an almost untapped wealth of opportunities, is generating at least as many sources of danger</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Impersonalisation, for example, can in many cases generate distortions and inequalities of experience which can prevent the development of a genuine traveller’s attitude and the desire to become one</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This is true not only for people who have a strong need for classic accessibility, but also, for example, for the over-65 generation, the so-called “silver generation travellers”</a:t>
            </a:r>
            <a:endParaRPr lang="en-GB" sz="2600" dirty="0">
              <a:latin typeface="+mn-lt"/>
            </a:endParaRPr>
          </a:p>
        </p:txBody>
      </p:sp>
      <p:pic>
        <p:nvPicPr>
          <p:cNvPr id="5" name="Kép 4">
            <a:extLst>
              <a:ext uri="{FF2B5EF4-FFF2-40B4-BE49-F238E27FC236}">
                <a16:creationId xmlns:a16="http://schemas.microsoft.com/office/drawing/2014/main" id="{AB33FEC7-1E2F-499C-3DB9-03BB4718CB91}"/>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048A6DA-FFFF-AF84-C91F-E38428A25D40}"/>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832173-6D37-8CCE-A5A0-B9A314EA2B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0DEEF6A-53A9-3C58-78B0-FA9F867A807C}"/>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92532E-7A0C-4F1B-BE34-47E0C86A1D8F}"/>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2A4A1E4-630C-0173-15D1-CBFB1A92C1A4}"/>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5CC5933-CA10-DFEC-DFE0-B0E3E39F6301}"/>
              </a:ext>
            </a:extLst>
          </p:cNvPr>
          <p:cNvPicPr>
            <a:picLocks noChangeAspect="1"/>
          </p:cNvPicPr>
          <p:nvPr/>
        </p:nvPicPr>
        <p:blipFill>
          <a:blip r:embed="rId9"/>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95E14F4-A5F8-8181-AEE1-466921B81637}"/>
              </a:ext>
            </a:extLst>
          </p:cNvPr>
          <p:cNvSpPr txBox="1">
            <a:spLocks/>
          </p:cNvSpPr>
          <p:nvPr/>
        </p:nvSpPr>
        <p:spPr>
          <a:xfrm>
            <a:off x="466963" y="1223779"/>
            <a:ext cx="11258073" cy="7161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kern="100" dirty="0">
                <a:effectLst/>
                <a:latin typeface="Calibri" panose="020F0502020204030204" pitchFamily="34" charset="0"/>
                <a:ea typeface="Times New Roman" panose="02020603050405020304" pitchFamily="18" charset="0"/>
              </a:rPr>
              <a:t>Ensuring info-communication accessibility in tourism</a:t>
            </a:r>
            <a:endParaRPr lang="en-GB" sz="3600" b="1" dirty="0">
              <a:latin typeface="+mn-lt"/>
            </a:endParaRPr>
          </a:p>
        </p:txBody>
      </p:sp>
    </p:spTree>
    <p:extLst>
      <p:ext uri="{BB962C8B-B14F-4D97-AF65-F5344CB8AC3E}">
        <p14:creationId xmlns:p14="http://schemas.microsoft.com/office/powerpoint/2010/main" val="400745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61925" y="1981325"/>
            <a:ext cx="11674958" cy="3275997"/>
          </a:xfrm>
        </p:spPr>
        <p:txBody>
          <a:bodyPr>
            <a:noAutofit/>
          </a:bodyPr>
          <a:lstStyle/>
          <a:p>
            <a:pPr algn="l"/>
            <a:r>
              <a:rPr lang="en-GB" sz="2600" kern="100" dirty="0">
                <a:effectLst/>
                <a:latin typeface="Calibri" panose="020F0502020204030204" pitchFamily="34" charset="0"/>
                <a:ea typeface="Calibri" panose="020F0502020204030204" pitchFamily="34" charset="0"/>
              </a:rPr>
              <a:t>Tourists are very much aware of this difficulty, which has a significant impact on the choice </a:t>
            </a:r>
            <a:r>
              <a:rPr lang="en-GB" sz="2600" kern="100" dirty="0">
                <a:latin typeface="Calibri" panose="020F0502020204030204" pitchFamily="34" charset="0"/>
              </a:rPr>
              <a:t>of destination, the preparation for the trip, the scope and content of their interaction with the locals, and the quality of their experience (Cohen – Cooper, 1986)</a:t>
            </a:r>
            <a:br>
              <a:rPr lang="en-GB" sz="2600" kern="100" dirty="0">
                <a:latin typeface="Calibri" panose="020F0502020204030204" pitchFamily="34" charset="0"/>
              </a:rPr>
            </a:br>
            <a:r>
              <a:rPr lang="en-GB" sz="2600" kern="100" dirty="0">
                <a:latin typeface="Calibri" panose="020F0502020204030204" pitchFamily="34" charset="0"/>
              </a:rPr>
              <a:t>A survey of more than 3,000 Hungarian residents aged 15-74 years (</a:t>
            </a:r>
            <a:r>
              <a:rPr lang="en-GB" sz="2600" kern="100" dirty="0" err="1">
                <a:latin typeface="Calibri" panose="020F0502020204030204" pitchFamily="34" charset="0"/>
              </a:rPr>
              <a:t>Csapó</a:t>
            </a:r>
            <a:r>
              <a:rPr lang="en-GB" sz="2600" kern="100" dirty="0">
                <a:latin typeface="Calibri" panose="020F0502020204030204" pitchFamily="34" charset="0"/>
              </a:rPr>
              <a:t> et al., 2018), conducted in 2018, in the pre-Covid-19 pandemic period, included a scrutiny of the travel behaviour of the Hungarian population, including the reasons for not travelling: besides non-travellers lacking one or more of the three basic conditions of tourism (motivation, discretionary income, leisure time), the lack of language skills is also a serious barrier seen by many people</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5" y="115549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Communication and language barriers – preliminary thoughts</a:t>
            </a:r>
          </a:p>
        </p:txBody>
      </p:sp>
    </p:spTree>
    <p:extLst>
      <p:ext uri="{BB962C8B-B14F-4D97-AF65-F5344CB8AC3E}">
        <p14:creationId xmlns:p14="http://schemas.microsoft.com/office/powerpoint/2010/main" val="404536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285750" y="2161552"/>
            <a:ext cx="11551133" cy="2948185"/>
          </a:xfrm>
        </p:spPr>
        <p:txBody>
          <a:bodyPr>
            <a:noAutofit/>
          </a:bodyPr>
          <a:lstStyle/>
          <a:p>
            <a:pPr algn="l"/>
            <a:r>
              <a:rPr lang="en-GB" sz="2600" kern="100" dirty="0">
                <a:effectLst/>
                <a:latin typeface="Calibri" panose="020F0502020204030204" pitchFamily="34" charset="0"/>
                <a:ea typeface="Calibri" panose="020F0502020204030204" pitchFamily="34" charset="0"/>
              </a:rPr>
              <a:t>The language barrier is often only mental; it is possible to travel even without language skills (domestic tourism or the use of gadgets), even though the experience will be somewhat less (which cannot even be said for a domestic trip)</a:t>
            </a:r>
            <a:br>
              <a:rPr lang="en-GB" sz="2600" kern="100" dirty="0">
                <a:effectLst/>
                <a:latin typeface="Calibri" panose="020F0502020204030204" pitchFamily="34" charset="0"/>
                <a:ea typeface="Calibri" panose="020F0502020204030204" pitchFamily="34" charset="0"/>
              </a:rPr>
            </a:br>
            <a:r>
              <a:rPr lang="en-GB" sz="2600" kern="100" dirty="0">
                <a:effectLst/>
                <a:latin typeface="Calibri" panose="020F0502020204030204" pitchFamily="34" charset="0"/>
                <a:ea typeface="Calibri" panose="020F0502020204030204" pitchFamily="34" charset="0"/>
              </a:rPr>
              <a:t>For classic drop-outs, the main reason is the lack of financial means, but the reluctance to travel can also be due to a lack of language skills. Among the specific answers to the question “What are your reasons for not travelling?”, lack of money and lack of time rank first and second, while the other reasons are negligible, but lack of language skills is in third place, slightly ahead of lack of company </a:t>
            </a:r>
            <a:endParaRPr lang="en-GB" sz="26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47637" y="1276563"/>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Communication and language barriers – preliminary thoughts</a:t>
            </a:r>
          </a:p>
        </p:txBody>
      </p:sp>
    </p:spTree>
    <p:extLst>
      <p:ext uri="{BB962C8B-B14F-4D97-AF65-F5344CB8AC3E}">
        <p14:creationId xmlns:p14="http://schemas.microsoft.com/office/powerpoint/2010/main" val="2801826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6" y="1247840"/>
            <a:ext cx="6153150" cy="1453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Communication and language barriers – preliminary thoughts</a:t>
            </a:r>
          </a:p>
        </p:txBody>
      </p:sp>
      <p:sp>
        <p:nvSpPr>
          <p:cNvPr id="16" name="Szövegdoboz 15">
            <a:extLst>
              <a:ext uri="{FF2B5EF4-FFF2-40B4-BE49-F238E27FC236}">
                <a16:creationId xmlns:a16="http://schemas.microsoft.com/office/drawing/2014/main" id="{933B7CE9-52C7-C191-5145-2F0ABA869CD5}"/>
              </a:ext>
            </a:extLst>
          </p:cNvPr>
          <p:cNvSpPr txBox="1"/>
          <p:nvPr/>
        </p:nvSpPr>
        <p:spPr>
          <a:xfrm>
            <a:off x="238618" y="4318000"/>
            <a:ext cx="5999766" cy="830997"/>
          </a:xfrm>
          <a:prstGeom prst="rect">
            <a:avLst/>
          </a:prstGeom>
          <a:noFill/>
        </p:spPr>
        <p:txBody>
          <a:bodyPr wrap="square">
            <a:spAutoFit/>
          </a:bodyPr>
          <a:lstStyle/>
          <a:p>
            <a:pPr algn="r"/>
            <a:r>
              <a:rPr lang="en-GB" sz="2400" kern="100" dirty="0">
                <a:latin typeface="Calibri" panose="020F0502020204030204" pitchFamily="34" charset="0"/>
                <a:cs typeface="+mj-cs"/>
              </a:rPr>
              <a:t>Reasons for not travelling among respondents to a questionnaire survey in Hungary, 2018</a:t>
            </a:r>
            <a:endParaRPr lang="hu-HU" sz="2400" kern="100" dirty="0">
              <a:latin typeface="Calibri" panose="020F0502020204030204" pitchFamily="34" charset="0"/>
              <a:cs typeface="+mj-cs"/>
            </a:endParaRPr>
          </a:p>
        </p:txBody>
      </p:sp>
      <p:pic>
        <p:nvPicPr>
          <p:cNvPr id="17" name="Kép 16" descr="A képen szöveg, képernyőkép, Párhuzamos, sor látható&#10;&#10;Automatikusan generált leírás">
            <a:extLst>
              <a:ext uri="{FF2B5EF4-FFF2-40B4-BE49-F238E27FC236}">
                <a16:creationId xmlns:a16="http://schemas.microsoft.com/office/drawing/2014/main" id="{2C9A0DBE-AD52-0C9F-1357-2FAD4D6189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8964" y="1149658"/>
            <a:ext cx="5561306" cy="3915964"/>
          </a:xfrm>
          <a:prstGeom prst="rect">
            <a:avLst/>
          </a:prstGeom>
        </p:spPr>
      </p:pic>
      <p:sp>
        <p:nvSpPr>
          <p:cNvPr id="19" name="Szövegdoboz 18">
            <a:extLst>
              <a:ext uri="{FF2B5EF4-FFF2-40B4-BE49-F238E27FC236}">
                <a16:creationId xmlns:a16="http://schemas.microsoft.com/office/drawing/2014/main" id="{FA393FBA-8109-0B88-41F0-DEDF05AF7DBB}"/>
              </a:ext>
            </a:extLst>
          </p:cNvPr>
          <p:cNvSpPr txBox="1"/>
          <p:nvPr/>
        </p:nvSpPr>
        <p:spPr>
          <a:xfrm>
            <a:off x="8556791" y="1714672"/>
            <a:ext cx="2793030" cy="369332"/>
          </a:xfrm>
          <a:prstGeom prst="rect">
            <a:avLst/>
          </a:prstGeom>
          <a:noFill/>
        </p:spPr>
        <p:txBody>
          <a:bodyPr wrap="square">
            <a:spAutoFit/>
          </a:bodyPr>
          <a:lstStyle/>
          <a:p>
            <a:r>
              <a:rPr lang="en-GB" sz="1800" b="1" kern="100" dirty="0">
                <a:latin typeface="Calibri" panose="020F0502020204030204" pitchFamily="34" charset="0"/>
              </a:rPr>
              <a:t>lack of language skills </a:t>
            </a:r>
            <a:endParaRPr lang="hu-HU" b="1" dirty="0"/>
          </a:p>
        </p:txBody>
      </p:sp>
      <p:cxnSp>
        <p:nvCxnSpPr>
          <p:cNvPr id="21" name="Egyenes összekötő nyíllal 20">
            <a:extLst>
              <a:ext uri="{FF2B5EF4-FFF2-40B4-BE49-F238E27FC236}">
                <a16:creationId xmlns:a16="http://schemas.microsoft.com/office/drawing/2014/main" id="{AC2807E2-E29B-C081-B0CB-BFFE2339ECCF}"/>
              </a:ext>
            </a:extLst>
          </p:cNvPr>
          <p:cNvCxnSpPr/>
          <p:nvPr/>
        </p:nvCxnSpPr>
        <p:spPr>
          <a:xfrm flipH="1">
            <a:off x="7919400" y="2120149"/>
            <a:ext cx="1681800" cy="389466"/>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
        <p:nvSpPr>
          <p:cNvPr id="12" name="Szövegdoboz 11">
            <a:extLst>
              <a:ext uri="{FF2B5EF4-FFF2-40B4-BE49-F238E27FC236}">
                <a16:creationId xmlns:a16="http://schemas.microsoft.com/office/drawing/2014/main" id="{1850ADF6-EC66-2BBA-2C0F-D8B85F39961B}"/>
              </a:ext>
            </a:extLst>
          </p:cNvPr>
          <p:cNvSpPr txBox="1"/>
          <p:nvPr/>
        </p:nvSpPr>
        <p:spPr>
          <a:xfrm>
            <a:off x="9046176" y="4829126"/>
            <a:ext cx="3037982" cy="369332"/>
          </a:xfrm>
          <a:prstGeom prst="rect">
            <a:avLst/>
          </a:prstGeom>
          <a:noFill/>
        </p:spPr>
        <p:txBody>
          <a:bodyPr wrap="square">
            <a:spAutoFit/>
          </a:bodyPr>
          <a:lstStyle/>
          <a:p>
            <a:r>
              <a:rPr lang="en-GB" sz="1800" kern="100" dirty="0">
                <a:latin typeface="Calibri" panose="020F0502020204030204" pitchFamily="34" charset="0"/>
              </a:rPr>
              <a:t>Source: </a:t>
            </a:r>
            <a:r>
              <a:rPr lang="en-GB" sz="1800" kern="100" dirty="0" err="1">
                <a:latin typeface="Calibri" panose="020F0502020204030204" pitchFamily="34" charset="0"/>
              </a:rPr>
              <a:t>Csapó</a:t>
            </a:r>
            <a:r>
              <a:rPr lang="en-GB" sz="1800" kern="100" dirty="0">
                <a:latin typeface="Calibri" panose="020F0502020204030204" pitchFamily="34" charset="0"/>
              </a:rPr>
              <a:t> et al., 2018</a:t>
            </a:r>
            <a:endParaRPr lang="en-GB" dirty="0"/>
          </a:p>
        </p:txBody>
      </p:sp>
    </p:spTree>
    <p:extLst>
      <p:ext uri="{BB962C8B-B14F-4D97-AF65-F5344CB8AC3E}">
        <p14:creationId xmlns:p14="http://schemas.microsoft.com/office/powerpoint/2010/main" val="380018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308303" y="1938830"/>
            <a:ext cx="11603967" cy="3287250"/>
          </a:xfrm>
        </p:spPr>
        <p:txBody>
          <a:bodyPr>
            <a:noAutofit/>
          </a:bodyPr>
          <a:lstStyle/>
          <a:p>
            <a:pPr algn="l"/>
            <a:r>
              <a:rPr lang="en-GB" sz="2600" kern="100" dirty="0">
                <a:latin typeface="Calibri" panose="020F0502020204030204" pitchFamily="34" charset="0"/>
                <a:ea typeface="+mn-ea"/>
              </a:rPr>
              <a:t>With more than 7 000 living languages in the world it is very likely that the language of the tourist will be different from that of the host</a:t>
            </a:r>
            <a:br>
              <a:rPr lang="en-GB" sz="2600" kern="100" dirty="0">
                <a:latin typeface="Calibri" panose="020F0502020204030204" pitchFamily="34" charset="0"/>
                <a:ea typeface="+mn-ea"/>
              </a:rPr>
            </a:br>
            <a:r>
              <a:rPr lang="en-GB" sz="2600" kern="100" dirty="0">
                <a:latin typeface="Calibri" panose="020F0502020204030204" pitchFamily="34" charset="0"/>
                <a:ea typeface="+mn-ea"/>
              </a:rPr>
              <a:t>Half of the world’s population uses “only” 23 languages</a:t>
            </a:r>
            <a:br>
              <a:rPr lang="en-GB" sz="2600" kern="100" dirty="0">
                <a:latin typeface="Calibri" panose="020F0502020204030204" pitchFamily="34" charset="0"/>
                <a:ea typeface="+mn-ea"/>
              </a:rPr>
            </a:br>
            <a:r>
              <a:rPr lang="en-GB" sz="2600" kern="100" dirty="0">
                <a:latin typeface="Calibri" panose="020F0502020204030204" pitchFamily="34" charset="0"/>
                <a:ea typeface="+mn-ea"/>
              </a:rPr>
              <a:t>Distinction between languages according to the number of people who speak them as a mother tongue or as a learnt language: although Mandarin Chinese is the most widely spoken mother tongue in the world, the most widely spoken language in the world in 2023 was English</a:t>
            </a:r>
            <a:br>
              <a:rPr lang="en-GB" sz="2600" kern="100" dirty="0">
                <a:latin typeface="Calibri" panose="020F0502020204030204" pitchFamily="34" charset="0"/>
                <a:ea typeface="+mn-ea"/>
              </a:rPr>
            </a:br>
            <a:r>
              <a:rPr lang="en-GB" sz="2600" kern="100" dirty="0">
                <a:latin typeface="Calibri" panose="020F0502020204030204" pitchFamily="34" charset="0"/>
                <a:ea typeface="+mn-ea"/>
              </a:rPr>
              <a:t>English is now the only real world language and the language of business and technology – and tourism</a:t>
            </a: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161925" y="1247840"/>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Communication and language barriers – preliminary thoughts</a:t>
            </a:r>
          </a:p>
        </p:txBody>
      </p:sp>
    </p:spTree>
    <p:extLst>
      <p:ext uri="{BB962C8B-B14F-4D97-AF65-F5344CB8AC3E}">
        <p14:creationId xmlns:p14="http://schemas.microsoft.com/office/powerpoint/2010/main" val="155153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a:stretch>
            <a:fillRect/>
          </a:stretch>
        </p:blipFill>
        <p:spPr>
          <a:xfrm>
            <a:off x="5246095" y="21008"/>
            <a:ext cx="1373780" cy="1377773"/>
          </a:xfrm>
          <a:prstGeom prst="rect">
            <a:avLst/>
          </a:prstGeom>
        </p:spPr>
      </p:pic>
      <p:sp>
        <p:nvSpPr>
          <p:cNvPr id="11" name="Cím 1">
            <a:extLst>
              <a:ext uri="{FF2B5EF4-FFF2-40B4-BE49-F238E27FC236}">
                <a16:creationId xmlns:a16="http://schemas.microsoft.com/office/drawing/2014/main" id="{AE592895-7F7D-6B10-E40A-F6AF3DA6A346}"/>
              </a:ext>
            </a:extLst>
          </p:cNvPr>
          <p:cNvSpPr txBox="1">
            <a:spLocks/>
          </p:cNvSpPr>
          <p:nvPr/>
        </p:nvSpPr>
        <p:spPr>
          <a:xfrm>
            <a:off x="0" y="1092929"/>
            <a:ext cx="11896725" cy="686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a:latin typeface="+mn-lt"/>
              </a:rPr>
              <a:t>Most widely spoken languages in the world, 2024</a:t>
            </a:r>
            <a:endParaRPr lang="en-US" sz="3600" b="1" dirty="0">
              <a:latin typeface="+mn-lt"/>
            </a:endParaRPr>
          </a:p>
        </p:txBody>
      </p:sp>
      <p:graphicFrame>
        <p:nvGraphicFramePr>
          <p:cNvPr id="15" name="Táblázat 14">
            <a:extLst>
              <a:ext uri="{FF2B5EF4-FFF2-40B4-BE49-F238E27FC236}">
                <a16:creationId xmlns:a16="http://schemas.microsoft.com/office/drawing/2014/main" id="{64CB8321-E2C2-F306-FEDF-FF1FA3CE943B}"/>
              </a:ext>
            </a:extLst>
          </p:cNvPr>
          <p:cNvGraphicFramePr>
            <a:graphicFrameLocks noGrp="1"/>
          </p:cNvGraphicFramePr>
          <p:nvPr>
            <p:extLst>
              <p:ext uri="{D42A27DB-BD31-4B8C-83A1-F6EECF244321}">
                <p14:modId xmlns:p14="http://schemas.microsoft.com/office/powerpoint/2010/main" val="290541975"/>
              </p:ext>
            </p:extLst>
          </p:nvPr>
        </p:nvGraphicFramePr>
        <p:xfrm>
          <a:off x="249860" y="1761303"/>
          <a:ext cx="6810374" cy="3378777"/>
        </p:xfrm>
        <a:graphic>
          <a:graphicData uri="http://schemas.openxmlformats.org/drawingml/2006/table">
            <a:tbl>
              <a:tblPr firstRow="1" firstCol="1" bandRow="1">
                <a:tableStyleId>{5C22544A-7EE6-4342-B048-85BDC9FD1C3A}</a:tableStyleId>
              </a:tblPr>
              <a:tblGrid>
                <a:gridCol w="2677550">
                  <a:extLst>
                    <a:ext uri="{9D8B030D-6E8A-4147-A177-3AD203B41FA5}">
                      <a16:colId xmlns:a16="http://schemas.microsoft.com/office/drawing/2014/main" val="2987472116"/>
                    </a:ext>
                  </a:extLst>
                </a:gridCol>
                <a:gridCol w="1905536">
                  <a:extLst>
                    <a:ext uri="{9D8B030D-6E8A-4147-A177-3AD203B41FA5}">
                      <a16:colId xmlns:a16="http://schemas.microsoft.com/office/drawing/2014/main" val="1644035441"/>
                    </a:ext>
                  </a:extLst>
                </a:gridCol>
                <a:gridCol w="2227288">
                  <a:extLst>
                    <a:ext uri="{9D8B030D-6E8A-4147-A177-3AD203B41FA5}">
                      <a16:colId xmlns:a16="http://schemas.microsoft.com/office/drawing/2014/main" val="1220372872"/>
                    </a:ext>
                  </a:extLst>
                </a:gridCol>
              </a:tblGrid>
              <a:tr h="399629">
                <a:tc>
                  <a:txBody>
                    <a:bodyPr/>
                    <a:lstStyle/>
                    <a:p>
                      <a:pPr algn="just">
                        <a:lnSpc>
                          <a:spcPct val="107000"/>
                        </a:lnSpc>
                        <a:spcAft>
                          <a:spcPts val="800"/>
                        </a:spcAft>
                      </a:pPr>
                      <a:r>
                        <a:rPr lang="en-GB" sz="1800" kern="100" dirty="0">
                          <a:effectLst/>
                        </a:rPr>
                        <a:t>Language</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en-GB" sz="1800" kern="100">
                          <a:effectLst/>
                        </a:rPr>
                        <a:t>Total number of speakers (million)</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algn="ctr">
                        <a:lnSpc>
                          <a:spcPct val="107000"/>
                        </a:lnSpc>
                        <a:spcAft>
                          <a:spcPts val="800"/>
                        </a:spcAft>
                      </a:pPr>
                      <a:r>
                        <a:rPr lang="en-GB" sz="1800" kern="100">
                          <a:effectLst/>
                        </a:rPr>
                        <a:t>Number of native speakers (million)</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753889336"/>
                  </a:ext>
                </a:extLst>
              </a:tr>
              <a:tr h="197585">
                <a:tc>
                  <a:txBody>
                    <a:bodyPr/>
                    <a:lstStyle/>
                    <a:p>
                      <a:pPr algn="just">
                        <a:lnSpc>
                          <a:spcPct val="107000"/>
                        </a:lnSpc>
                        <a:spcAft>
                          <a:spcPts val="800"/>
                        </a:spcAft>
                      </a:pPr>
                      <a:r>
                        <a:rPr lang="en-GB" sz="1800" kern="100" dirty="0">
                          <a:effectLst/>
                        </a:rPr>
                        <a:t>English</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a:effectLst/>
                        </a:rPr>
                        <a:t>1.452</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372.9</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4131737494"/>
                  </a:ext>
                </a:extLst>
              </a:tr>
              <a:tr h="197585">
                <a:tc>
                  <a:txBody>
                    <a:bodyPr/>
                    <a:lstStyle/>
                    <a:p>
                      <a:pPr algn="just">
                        <a:lnSpc>
                          <a:spcPct val="107000"/>
                        </a:lnSpc>
                        <a:spcAft>
                          <a:spcPts val="800"/>
                        </a:spcAft>
                      </a:pPr>
                      <a:r>
                        <a:rPr lang="en-GB" sz="1800" kern="100" dirty="0">
                          <a:effectLst/>
                        </a:rPr>
                        <a:t>Mandarin</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a:effectLst/>
                        </a:rPr>
                        <a:t>1.118</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929</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3441230908"/>
                  </a:ext>
                </a:extLst>
              </a:tr>
              <a:tr h="197585">
                <a:tc>
                  <a:txBody>
                    <a:bodyPr/>
                    <a:lstStyle/>
                    <a:p>
                      <a:pPr algn="just">
                        <a:lnSpc>
                          <a:spcPct val="107000"/>
                        </a:lnSpc>
                        <a:spcAft>
                          <a:spcPts val="800"/>
                        </a:spcAft>
                      </a:pPr>
                      <a:r>
                        <a:rPr lang="en-GB" sz="1800" kern="100" dirty="0">
                          <a:effectLst/>
                        </a:rPr>
                        <a:t>Hindi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602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343.9</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199854970"/>
                  </a:ext>
                </a:extLst>
              </a:tr>
              <a:tr h="197585">
                <a:tc>
                  <a:txBody>
                    <a:bodyPr/>
                    <a:lstStyle/>
                    <a:p>
                      <a:pPr algn="just">
                        <a:lnSpc>
                          <a:spcPct val="107000"/>
                        </a:lnSpc>
                        <a:spcAft>
                          <a:spcPts val="800"/>
                        </a:spcAft>
                      </a:pPr>
                      <a:r>
                        <a:rPr lang="en-GB" sz="1800" kern="100" dirty="0">
                          <a:effectLst/>
                        </a:rPr>
                        <a:t>Spanish</a:t>
                      </a:r>
                      <a:r>
                        <a:rPr lang="en-GB" sz="1800" kern="100" baseline="30000" dirty="0">
                          <a:effectLst/>
                        </a:rPr>
                        <a:t>1</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548</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474.7</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306377397"/>
                  </a:ext>
                </a:extLst>
              </a:tr>
              <a:tr h="197585">
                <a:tc>
                  <a:txBody>
                    <a:bodyPr/>
                    <a:lstStyle/>
                    <a:p>
                      <a:pPr algn="just">
                        <a:lnSpc>
                          <a:spcPct val="107000"/>
                        </a:lnSpc>
                        <a:spcAft>
                          <a:spcPts val="800"/>
                        </a:spcAft>
                      </a:pPr>
                      <a:r>
                        <a:rPr lang="en-GB" sz="1800" kern="100" dirty="0">
                          <a:effectLst/>
                        </a:rPr>
                        <a:t>French</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280</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79.9</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267864914"/>
                  </a:ext>
                </a:extLst>
              </a:tr>
              <a:tr h="197585">
                <a:tc>
                  <a:txBody>
                    <a:bodyPr/>
                    <a:lstStyle/>
                    <a:p>
                      <a:pPr algn="just">
                        <a:lnSpc>
                          <a:spcPct val="107000"/>
                        </a:lnSpc>
                        <a:spcAft>
                          <a:spcPts val="800"/>
                        </a:spcAft>
                      </a:pPr>
                      <a:r>
                        <a:rPr lang="en-GB" sz="1800" kern="100" dirty="0">
                          <a:effectLst/>
                        </a:rPr>
                        <a:t>(Modern Standard) Arabic</a:t>
                      </a:r>
                      <a:r>
                        <a:rPr lang="en-GB" sz="1800" kern="100" baseline="30000" dirty="0">
                          <a:effectLst/>
                        </a:rPr>
                        <a:t>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274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a:effectLst/>
                        </a:rPr>
                        <a:t>0</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062388577"/>
                  </a:ext>
                </a:extLst>
              </a:tr>
              <a:tr h="197585">
                <a:tc>
                  <a:txBody>
                    <a:bodyPr/>
                    <a:lstStyle/>
                    <a:p>
                      <a:pPr algn="just">
                        <a:lnSpc>
                          <a:spcPct val="107000"/>
                        </a:lnSpc>
                        <a:spcAft>
                          <a:spcPts val="800"/>
                        </a:spcAft>
                      </a:pPr>
                      <a:r>
                        <a:rPr lang="en-GB" sz="1800" kern="100" dirty="0">
                          <a:effectLst/>
                        </a:rPr>
                        <a:t>Bengali</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272.7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233.7</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668742504"/>
                  </a:ext>
                </a:extLst>
              </a:tr>
              <a:tr h="197585">
                <a:tc>
                  <a:txBody>
                    <a:bodyPr/>
                    <a:lstStyle/>
                    <a:p>
                      <a:pPr algn="just">
                        <a:lnSpc>
                          <a:spcPct val="107000"/>
                        </a:lnSpc>
                        <a:spcAft>
                          <a:spcPts val="800"/>
                        </a:spcAft>
                      </a:pPr>
                      <a:r>
                        <a:rPr lang="en-GB" sz="1800" kern="100" dirty="0">
                          <a:effectLst/>
                        </a:rPr>
                        <a:t>Russian</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258.2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154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993782400"/>
                  </a:ext>
                </a:extLst>
              </a:tr>
              <a:tr h="197585">
                <a:tc>
                  <a:txBody>
                    <a:bodyPr/>
                    <a:lstStyle/>
                    <a:p>
                      <a:pPr algn="just">
                        <a:lnSpc>
                          <a:spcPct val="107000"/>
                        </a:lnSpc>
                        <a:spcAft>
                          <a:spcPts val="800"/>
                        </a:spcAft>
                      </a:pPr>
                      <a:r>
                        <a:rPr lang="en-GB" sz="1800" kern="100" dirty="0">
                          <a:effectLst/>
                        </a:rPr>
                        <a:t>Portuguese</a:t>
                      </a:r>
                      <a:r>
                        <a:rPr lang="en-GB" sz="1800" kern="100" baseline="30000" dirty="0">
                          <a:effectLst/>
                        </a:rPr>
                        <a:t>3</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a:effectLst/>
                        </a:rPr>
                        <a:t>257.7</a:t>
                      </a:r>
                      <a:endParaRPr lang="hu-HU" sz="1800" kern="10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232.4</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1099220535"/>
                  </a:ext>
                </a:extLst>
              </a:tr>
              <a:tr h="197585">
                <a:tc>
                  <a:txBody>
                    <a:bodyPr/>
                    <a:lstStyle/>
                    <a:p>
                      <a:pPr algn="just">
                        <a:lnSpc>
                          <a:spcPct val="107000"/>
                        </a:lnSpc>
                        <a:spcAft>
                          <a:spcPts val="800"/>
                        </a:spcAft>
                      </a:pPr>
                      <a:r>
                        <a:rPr lang="en-GB" sz="1800" kern="100" dirty="0">
                          <a:effectLst/>
                        </a:rPr>
                        <a:t>Urdu</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431800" algn="r">
                        <a:lnSpc>
                          <a:spcPct val="107000"/>
                        </a:lnSpc>
                        <a:spcAft>
                          <a:spcPts val="800"/>
                        </a:spcAft>
                      </a:pPr>
                      <a:r>
                        <a:rPr lang="en-GB" sz="1800" kern="100" dirty="0">
                          <a:effectLst/>
                        </a:rPr>
                        <a:t>231.3</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tc>
                  <a:txBody>
                    <a:bodyPr/>
                    <a:lstStyle/>
                    <a:p>
                      <a:pPr marR="612140" algn="r">
                        <a:lnSpc>
                          <a:spcPct val="107000"/>
                        </a:lnSpc>
                        <a:spcAft>
                          <a:spcPts val="800"/>
                        </a:spcAft>
                      </a:pPr>
                      <a:r>
                        <a:rPr lang="en-GB" sz="1800" kern="100" dirty="0">
                          <a:effectLst/>
                        </a:rPr>
                        <a:t>70.2</a:t>
                      </a:r>
                      <a:endParaRPr lang="hu-HU" sz="1800" kern="100" dirty="0">
                        <a:effectLst/>
                        <a:latin typeface="Calibri" panose="020F0502020204030204" pitchFamily="34" charset="0"/>
                        <a:ea typeface="Calibri" panose="020F0502020204030204" pitchFamily="34" charset="0"/>
                        <a:cs typeface="Arial" panose="020B0604020202020204" pitchFamily="34" charset="0"/>
                      </a:endParaRPr>
                    </a:p>
                  </a:txBody>
                  <a:tcPr marL="35400" marR="35400" marT="0" marB="0"/>
                </a:tc>
                <a:extLst>
                  <a:ext uri="{0D108BD9-81ED-4DB2-BD59-A6C34878D82A}">
                    <a16:rowId xmlns:a16="http://schemas.microsoft.com/office/drawing/2014/main" val="2539993700"/>
                  </a:ext>
                </a:extLst>
              </a:tr>
            </a:tbl>
          </a:graphicData>
        </a:graphic>
      </p:graphicFrame>
      <p:sp>
        <p:nvSpPr>
          <p:cNvPr id="17" name="Szövegdoboz 16">
            <a:extLst>
              <a:ext uri="{FF2B5EF4-FFF2-40B4-BE49-F238E27FC236}">
                <a16:creationId xmlns:a16="http://schemas.microsoft.com/office/drawing/2014/main" id="{82D43283-5520-CA00-03BE-20B5F54794A0}"/>
              </a:ext>
            </a:extLst>
          </p:cNvPr>
          <p:cNvSpPr txBox="1"/>
          <p:nvPr/>
        </p:nvSpPr>
        <p:spPr>
          <a:xfrm>
            <a:off x="7155484" y="1954032"/>
            <a:ext cx="4836078" cy="3336811"/>
          </a:xfrm>
          <a:prstGeom prst="rect">
            <a:avLst/>
          </a:prstGeom>
          <a:noFill/>
        </p:spPr>
        <p:txBody>
          <a:bodyPr wrap="square">
            <a:spAutoFit/>
          </a:bodyPr>
          <a:lstStyle/>
          <a:p>
            <a:pPr>
              <a:lnSpc>
                <a:spcPts val="2300"/>
              </a:lnSpc>
            </a:pPr>
            <a:r>
              <a:rPr lang="en-GB" sz="2000" kern="100" baseline="30000" dirty="0">
                <a:effectLst/>
                <a:latin typeface="Calibri" panose="020F0502020204030204" pitchFamily="34" charset="0"/>
                <a:ea typeface="Calibri" panose="020F0502020204030204" pitchFamily="34" charset="0"/>
                <a:cs typeface="Calibri" panose="020F0502020204030204" pitchFamily="34" charset="0"/>
              </a:rPr>
              <a:t>1</a:t>
            </a:r>
            <a:r>
              <a:rPr lang="en-GB" sz="2000" kern="100" dirty="0">
                <a:effectLst/>
                <a:latin typeface="Calibri" panose="020F0502020204030204" pitchFamily="34" charset="0"/>
                <a:ea typeface="Calibri" panose="020F0502020204030204" pitchFamily="34" charset="0"/>
                <a:cs typeface="Calibri" panose="020F0502020204030204" pitchFamily="34" charset="0"/>
              </a:rPr>
              <a:t> Spanish is the second most widely spoken language in terms of native speakers</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300"/>
              </a:lnSpc>
            </a:pPr>
            <a:r>
              <a:rPr lang="en-GB" sz="2000" kern="100" baseline="30000" dirty="0">
                <a:effectLst/>
                <a:latin typeface="Calibri" panose="020F0502020204030204" pitchFamily="34" charset="0"/>
                <a:ea typeface="Calibri" panose="020F0502020204030204" pitchFamily="34" charset="0"/>
                <a:cs typeface="Calibri" panose="020F0502020204030204" pitchFamily="34" charset="0"/>
              </a:rPr>
              <a:t>2</a:t>
            </a:r>
            <a:r>
              <a:rPr lang="en-GB" sz="2000" kern="100" dirty="0">
                <a:effectLst/>
                <a:latin typeface="Calibri" panose="020F0502020204030204" pitchFamily="34" charset="0"/>
                <a:ea typeface="Calibri" panose="020F0502020204030204" pitchFamily="34" charset="0"/>
                <a:cs typeface="Calibri" panose="020F0502020204030204" pitchFamily="34" charset="0"/>
              </a:rPr>
              <a:t> Modern Standard Arabic (MSA) is the only language that has no native speakers</a:t>
            </a:r>
            <a:r>
              <a:rPr lang="en-GB" sz="2000" kern="100" dirty="0">
                <a:latin typeface="Calibri" panose="020F0502020204030204" pitchFamily="34" charset="0"/>
                <a:ea typeface="Calibri" panose="020F0502020204030204" pitchFamily="34" charset="0"/>
                <a:cs typeface="Calibri" panose="020F0502020204030204" pitchFamily="34" charset="0"/>
              </a:rPr>
              <a:t>:</a:t>
            </a:r>
            <a:r>
              <a:rPr lang="en-GB" sz="2000" kern="100" dirty="0">
                <a:effectLst/>
                <a:latin typeface="Calibri" panose="020F0502020204030204" pitchFamily="34" charset="0"/>
                <a:ea typeface="Calibri" panose="020F0502020204030204" pitchFamily="34" charset="0"/>
                <a:cs typeface="Calibri" panose="020F0502020204030204" pitchFamily="34" charset="0"/>
              </a:rPr>
              <a:t> Arabic is made up of countless dialects and all Arabic speakers actually speak a local version. Media (newspapers, films, televisions) use MSA, also an academic language used in literature and politics</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ts val="2300"/>
              </a:lnSpc>
            </a:pPr>
            <a:r>
              <a:rPr lang="en-GB" sz="2000" kern="100" baseline="30000" dirty="0">
                <a:effectLst/>
                <a:latin typeface="Calibri" panose="020F0502020204030204" pitchFamily="34" charset="0"/>
                <a:ea typeface="Calibri" panose="020F0502020204030204" pitchFamily="34" charset="0"/>
                <a:cs typeface="Calibri" panose="020F0502020204030204" pitchFamily="34" charset="0"/>
              </a:rPr>
              <a:t>3</a:t>
            </a:r>
            <a:r>
              <a:rPr lang="en-GB" sz="2000" kern="100" dirty="0">
                <a:effectLst/>
                <a:latin typeface="Calibri" panose="020F0502020204030204" pitchFamily="34" charset="0"/>
                <a:ea typeface="Calibri" panose="020F0502020204030204" pitchFamily="34" charset="0"/>
                <a:cs typeface="Calibri" panose="020F0502020204030204" pitchFamily="34" charset="0"/>
              </a:rPr>
              <a:t> The most widely spoken language in the southern hemisphere</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Szövegdoboz 18">
            <a:extLst>
              <a:ext uri="{FF2B5EF4-FFF2-40B4-BE49-F238E27FC236}">
                <a16:creationId xmlns:a16="http://schemas.microsoft.com/office/drawing/2014/main" id="{D90B03FE-3400-5CB9-9073-06141974DCEA}"/>
              </a:ext>
            </a:extLst>
          </p:cNvPr>
          <p:cNvSpPr txBox="1"/>
          <p:nvPr/>
        </p:nvSpPr>
        <p:spPr>
          <a:xfrm>
            <a:off x="3952382" y="5061305"/>
            <a:ext cx="2667493" cy="375552"/>
          </a:xfrm>
          <a:prstGeom prst="rect">
            <a:avLst/>
          </a:prstGeom>
          <a:noFill/>
        </p:spPr>
        <p:txBody>
          <a:bodyPr wrap="square">
            <a:spAutoFit/>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Calibri" panose="020F0502020204030204" pitchFamily="34" charset="0"/>
              </a:rPr>
              <a:t>Source: www.berlitz.com</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34800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300D8-7DD6-4B42-8888-B3E4B29F34E1}">
  <ds:schemaRefs>
    <ds:schemaRef ds:uri="http://purl.org/dc/terms/"/>
    <ds:schemaRef ds:uri="http://www.w3.org/XML/1998/namespace"/>
    <ds:schemaRef ds:uri="ac3ceeb6-1211-470d-a6dd-af8769819f37"/>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17a2ea1-2e58-4ebf-ba4c-e5f93253230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294</TotalTime>
  <Words>4378</Words>
  <Application>Microsoft Office PowerPoint</Application>
  <PresentationFormat>Szélesvásznú</PresentationFormat>
  <Paragraphs>181</Paragraphs>
  <Slides>43</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43</vt:i4>
      </vt:variant>
    </vt:vector>
  </HeadingPairs>
  <TitlesOfParts>
    <vt:vector size="48" baseType="lpstr">
      <vt:lpstr>Arial</vt:lpstr>
      <vt:lpstr>Calibri</vt:lpstr>
      <vt:lpstr>Calibri Light</vt:lpstr>
      <vt:lpstr>Courier New</vt:lpstr>
      <vt:lpstr>Office-téma</vt:lpstr>
      <vt:lpstr>The development of the innovative educational method of ACCESSIBLE tourism in Central Europe 2022-2-HU01-KA220-HED-000099410</vt:lpstr>
      <vt:lpstr>9. The issue of communication and ICT barriers in tourism</vt:lpstr>
      <vt:lpstr>It is not only physical/body obstacles that can keep us from travelling but there are also communication and language barriers that can hinder a successful and beatific tourist experience Language allows for the expression of emotions, the sharing of feelings, the telling of stories and the communication of complex messages and knowledge. Language is our greatest intermediary, enabling us to connect with and understand each other – but it can also separate us from each other In addition to the physical “impairments” – mobility, sight, hearing, etc. – there is also a cognitive dimension to disability, and those who are unable to communicate might be placed in the group of those with disabilities</vt:lpstr>
      <vt:lpstr>Overcoming language barriers is essential for the tourism sector Cohen and Cooper: “Language barriers are, as everyone knows, an important obstacle to transcultural communication.” (Cohen &amp; Cooper, 1986) Studies have shown that language barriers affect tourists’ destination choice and spending decisions (Cohen &amp; Cooper, 1986) The tourism industry should therefore make great efforts to overcome language barriers between hosts and tourists (Gillovic et al., 2018)</vt:lpstr>
      <vt:lpstr>Tourists are very much aware of this difficulty, which has a significant impact on the choice of destination, the preparation for the trip, the scope and content of their interaction with the locals, and the quality of their experience (Cohen – Cooper, 1986) A survey of more than 3,000 Hungarian residents aged 15-74 years (Csapó et al., 2018), conducted in 2018, in the pre-Covid-19 pandemic period, included a scrutiny of the travel behaviour of the Hungarian population, including the reasons for not travelling: besides non-travellers lacking one or more of the three basic conditions of tourism (motivation, discretionary income, leisure time), the lack of language skills is also a serious barrier seen by many people</vt:lpstr>
      <vt:lpstr>The language barrier is often only mental; it is possible to travel even without language skills (domestic tourism or the use of gadgets), even though the experience will be somewhat less (which cannot even be said for a domestic trip) For classic drop-outs, the main reason is the lack of financial means, but the reluctance to travel can also be due to a lack of language skills. Among the specific answers to the question “What are your reasons for not travelling?”, lack of money and lack of time rank first and second, while the other reasons are negligible, but lack of language skills is in third place, slightly ahead of lack of company </vt:lpstr>
      <vt:lpstr>PowerPoint-bemutató</vt:lpstr>
      <vt:lpstr>With more than 7 000 living languages in the world it is very likely that the language of the tourist will be different from that of the host Half of the world’s population uses “only” 23 languages Distinction between languages according to the number of people who speak them as a mother tongue or as a learnt language: although Mandarin Chinese is the most widely spoken mother tongue in the world, the most widely spoken language in the world in 2023 was English English is now the only real world language and the language of business and technology – and tourism</vt:lpstr>
      <vt:lpstr>PowerPoint-bemutató</vt:lpstr>
      <vt:lpstr>PowerPoint-bemutató</vt:lpstr>
      <vt:lpstr>English is even more dominant: lack of knowledge of English, today the only true world language, is also an information and communication handicap Currently more than 1 billion websites in the world, 18% of them being active (https://siteefy.com) 53% of the 10 million most visited websites in the world are in English, while Chinese accounts for only 1.8%  Also a big gap for Spanish: first language of nearly half a billion people, compared to 5.1% of websites in this language Also interesting to note that while German is the second most spoken language online, in live speech it is not even in the top ten</vt:lpstr>
      <vt:lpstr>PowerPoint-bemutató</vt:lpstr>
      <vt:lpstr>PowerPoint-bemutató</vt:lpstr>
      <vt:lpstr>Communication barriers arise when a tourist visits a country and does not understand the language of the local population In countries with several languages or widely differing versions, dialects of the same language, this problem can arise within borders, even without travelling abroad – there are countries in the world where dozens, even hundreds of languages are spoken, the record keepers being Papua New Guinea and Indonesia with no less than 840 and 711 languages, respectively (https://www.statista.com)</vt:lpstr>
      <vt:lpstr>English is the language spoken or at least minimally understood in most destinations The problem arises when either the tourist or the local inhabitants do not know each other’s language or a third language such as English Technological advances are helping to overcome communication barriers, but these require adequate financial resources, internet access and translation time – another source of barrier Signs with basic information on buildings or attractions are usually written in several languages. It is almost impossible to translate all of them into all languages</vt:lpstr>
      <vt:lpstr>The problem affects different types of tourists differently. In Cohen’s approach, where the two basic types of tourists are institutionalised and non-institutionalised tourists (Cohen, 1984), organised and individual mass tourists typically live in the environmental bubble of their own society, from the safety of which they observe and experience the alienation of the host environment This bubble contains a linguistic component in addition to the familiar environment, food and other services</vt:lpstr>
      <vt:lpstr>Institutionalised tourists rely on the organised system of tourism where language problems are less typical Non-institutionalised tourists rely more on themselves – and their own language skills</vt:lpstr>
      <vt:lpstr>Most or all employees of tourist establishments dealing with tourists have a relatively high level of language proficiency: a prerequisite for employment in hotels, restaurants, souvenir shops, travel agencies and car rental agencies In the most developed countries in terms of tourism, at least some of the staff are multilingual and are thus able to communicate with tourists from all the main countries of origin in their own language</vt:lpstr>
      <vt:lpstr>Guided tours to major attractions are organised by language groups so that each tourist can be guided in his or her own language Institutionalised tourists rarely dare to step outside their own environmental bubble, and even when they do, they are accompanied by a guide: they typically encounter virtually no communication problems with locals that would require even minimal linguistic adaptation</vt:lpstr>
      <vt:lpstr>Real explorers and travellers (i.e. the non-institutionalised type of tourist, with significant travel experiences) make limited or almost no use of the services provided by tourist facilities (including the use of language intermediaries – guides, tour guides, interpreters), and are therefore more exposed to the host environment’s alienness than the typical mass tourist They do not seek the protection of the bubble of the tourist establishment and are well beyond the periphery of the tourist system within which the individual mass tourist operates. In exchange for a more authentic experience, they also take a higher level of risk also in terms of language. They may be assisted by mediators</vt:lpstr>
      <vt:lpstr>In addition to formal mediators – guides, travel agencies etc. – there are also informal mediators without the responsibilities of mediators; their role is often invisible but very subjective and important. Informal mediators include the media, friends, relatives, souvenirs, photographs, as well as tourism workers, other tourists and members of the local community (Marinovic – Simić, 2018) Other types of linguistic mediators, such as self-proclaimed local guides, taxi drivers and others lurking around hotels and offering their services, may be even more unscrupulous mediators than professional guides in mediating communication between tourists and locals – that is, they may not promote barrier-free services but are more likely to generate linguistic barriers and other obstacles even reaching beyond language barriers (Cohen – Cooper, 1986)</vt:lpstr>
      <vt:lpstr>In international tourism various tools to reduce cultural and communication barriers Use of certification by tourism operators and destination management organisations, the use of signs, pictures, pictograms instead of written communication, education of local people and encouraging community participation in tourism (local people interested in tourism are much more likely to learn the language of visitors than their counterparts who do not benefit from tourism)  Pictograms in a restaurant can help you avoid problems with food allergies and intolerances, for example, but unfortunately these signs are not necessarily standardised yet</vt:lpstr>
      <vt:lpstr>See the wheelchair in the top line – direct assistance to those who are not only linguistically disabled</vt:lpstr>
      <vt:lpstr>Use of non-verbal communication, communication without spoken words (tone of voice, gestures, posture, touch and sight), intentionally or unintentionally In non-verbal communication, decoding the message requires a thorough knowledge of the sender’s and receiver’s culture, situation and circumstances. When people from culturally different countries meet in a tourist interaction, barriers can arise if they are not familiar with each other’s culture (Marinovic &amp; Simić, 2018) For example, some hand gestures can be positive but also highly offensive depending on where on the globe you are, and even on the direction in which you turn your palm</vt:lpstr>
      <vt:lpstr>President George H.W. Bush, in an attempt to be friendly to a group of protesters in Australia, unintentionally delivered the British equivalent of extending the middle finger President George H.W. Bush during a visit to Australia in 1992, believing he was being friendly and supportive to a group of peace protestors in Canberra, gave the “V-for-victory” or “peace sign” as he drove past in his limousine. Unfortunately, he presented the symbol with his palm facing inwards, as is customary for the hand gesture in the United States – but in the British Isles, and also in Australia, the palm should face outwards to express peace, with the gesture presented by an inward palm signifying the same as an extended middle finger in American culture</vt:lpstr>
      <vt:lpstr>Communicating in writing – if the tourist or host has at least a minimum knowledge of the other language, written communication can reduce some of the misunderstandings that come with being verbal (accents, fast speech) Learn English – it seems obvious that everyone should learn the most important world language today, so that it can be the intermediary language in tourism (too), but not everyone may have the motivation and the opportunity to do so Go on holiday to a place where they speak the language or a foreign language spoken by the tourist – but this again narrows the range of potential destinations</vt:lpstr>
      <vt:lpstr>Learn the language of the destination country – very few tourists make the effort to learn the language of the host country for a trip of a few days or weeks at most a year. Also, it narrows down the range of potential destinations. It is more common and simpler to purchase and use language books or simplified dictionaries as a tool to ensure minimum language competence Apps: including language ones (Google Translate, Duolingo, iTranslate, Memrise, Busuu); other apps that make communication unnecessary, such as journey planners (Citymapper, MAPS.ME, Roadtrippers, Google Maps), Uber, etc. However, dependence on apps can also create barriers: they can make a user who is too much dependent on them vulnerable in the event of a phone running out of battery, breaking down, being damaged or stolen; no signal; no internet connection; expensive roaming, etc.</vt:lpstr>
      <vt:lpstr>PowerPoint-bemutató</vt:lpstr>
      <vt:lpstr>Sign up for a beginner’s course: locals working in the destinations have often seen others struggling with language barriers, are used to dealing with the needs of tourists and often run beginner’s courses. By taking just one or two classes tourists can learn the most common phrases and questions, such as how to order in a restaurant, ask where the toilet is, etc. Learn the basic rules of pronunciation: this often overlooked aspect can be incredibly important when learning a language, as speaking with an incorrect accent or intonation is unlikely to be understood</vt:lpstr>
      <vt:lpstr>Look for situations where you need to use the language: the best way to get used to dealing with language barriers is to start using the language little by little: for example, by going out for dinner or shopping alone Check out Gabriel Wyner’s list of common words (https://625words.com/): the language guru has compiled lists of the 625 most common words – Adler came in at 200 (Adler, 1980, cited by Cohen &amp; Cooper, 1986)</vt:lpstr>
      <vt:lpstr>Don’t feel uncomfortable if you feel you have failed: accept the discomfort, because venturing outside your comfort zone is in itself respectable. Instead of being held back by deficient language skills, consider it a strength that you are able to communicate at all at any level Body language as a means of communication across all borders, continents and cultural differences. E.g., a waiter who asks if we want more coffee usually nods towards the empty cups on the table. Use these actions and non-verbal cues and see how far you can get with non-verbal communication; Keep phone charged and with enough data traffic: a smartphone is a reliable tool that can help you out of any awkward situation that may arise (map apps, translation apps, etc.). However, it is advisable not to rely too much on technology (https://www.gadventures.com/blog/language-travel/)</vt:lpstr>
      <vt:lpstr>Communication in tourism is not just about using language, but also about exploiting the opportunities – and avoiding the pitfalls – of ICT in an increasingly digitalised industry The digitisation of tourism services is transforming the structure of the sector by changing barriers to entry, facilitating price comparisons – a major accessibility benefit for consumers, the demand side –, and revolutionising sales channels via the internet, optimising costs and improving production efficiency – an invaluable benefit for the supply side, the service providers (Gutierriz et al., 2023)</vt:lpstr>
      <vt:lpstr>Use of information technology in tourism (also) seems to be of a fundamentally barrier-free nature, as it removes obstacles such as lack of information, language barriers in some cases (booking accommodation, flights, cars, etc. can be done via the Internet without language barriers, in one’s own mother tongue in most cases). It greatly facilitates decision-making: e.g. when choosing an accommodation or other service provider, user reviews can be an orientation in themselves (making the collection of information about the service providers through other communication channels unnecessary), but also allowing specific factors to be searched for through booking platforms, such as accessibility, thus greatly reducing the uncertainty associated with travel</vt:lpstr>
      <vt:lpstr>On the website of the largest accommodation mediator, booking.com, only wheelchair accessibility can be entered under “Facilities” as a criterion for narrowing down the search results, but the more attentive traveller can scroll down and find a “Property accessibility” tab and a “Room accessibility” tab, with no less than seven and eleven aspects, respectively (with overlaps of course) There is information about (1) Property Accessibility and (2) Room Accessibility</vt:lpstr>
      <vt:lpstr>PowerPoint-bemutató</vt:lpstr>
      <vt:lpstr>Tourism management has by now become completely inseparable from information technology, so having the right digital skills is of paramount importance for tourism businesses Digitalisation and Web 4.0 are redefining jobs and creating new ones, requiring new competences and skills Digital literacy of consumers is also becoming increasingly important. History seems to repeat itself again: every improvement creates new barriers as well – those unable to use the latest info-communication tools may be in a handicapped situation, e.g. if the planning and implementation of the travel can only be done through info-communication tools and solutions</vt:lpstr>
      <vt:lpstr>The most important future digital skills on the side of the supply side include online marketing and communication skills, social media skills, MS Office skills, skills in using operating systems and skills in monitoring online reviews (Carlisle et al., 2021) The largest gaps between current and future skill levels are found for artificial intelligence and robotics skills, as well as augmented reality and virtual reality skills, but these skills, together with computer programming skills, are the least important digital skills</vt:lpstr>
      <vt:lpstr>It is not enough for employees to be digitally literate; it is also needed by consumers. As more and more of the travel organisation activities is done by the travellers themselves, unlike in previous decades (when the hard work of organising a trip was usually assigned to professional travel agencies), and more and more functions by service providers are delegated to tourists, in order to save time and money (e.g. self-check in at airports), digital literacy is becoming a more and more essential need for travels, and the lack of such skills leaves traveller handicapped, disabled in a way One can find guides on the use of such self-service solutions, e.g. airport self-check in (www.tripsavvy.com), but finding and using these guides also needs at least basic digital skills</vt:lpstr>
      <vt:lpstr>One would expect that the majority population is digitally literate in the European Union, but the fact is that in 2021 far less than two-thirds of the total population of the Union aged 16–74 had at least basic digital skills, and in about a third of the countries concerned this share remained below 50% (https://data.europa.eu)</vt:lpstr>
      <vt:lpstr>Actors in the world of travel communicate almost exclusively in the national language(s) of the countries, or almost exclusively in English – but human beings in search of tourist experiences are extremely diverse also in terms of education. If the majority cannot use English, the world’s number one transfer language, at least at a minimum level, they will find themselves in a world of obstacles which will (or could) affect the quality of their tourism experience Rise of so-called artificial intelligence, free translation algorithms that can be used with relative ease on the digital platforms might alleviate the world of travel, but on the one hand they are far from perfect and are unlikely to become so in the next decade (Csepeli, 2020), and, even if they do become so, the excessive dependence on them might even create further obstacles in travels (in case of technical failures, lack of signal etc.)</vt:lpstr>
      <vt:lpstr>One example for the provision of accessibility is the concept of so-called easy-to-use and easy-to-understand websites: the development of a truly easy-to-understand and manageable, mostly visual and graphical structure, which makes central messages and information that the website provider considers important understandable and accessible to people with mental disabilities Unfortunately, this type of accessibility solution, which includes accessibility elements, is very limited in scope in almost all regions of the world Furthermore, where it is available, it is almost exclusively part of the online pages of NGOs representing the disability group concerned (https://topdisabilitywebsites.co.uk)</vt:lpstr>
      <vt:lpstr>The concept of easy accessibility, combined with some creativity, could be implemented, for example, as a layer of sites operated by the tourism industry to attract visitors and make services available. This would be necessary, firstly, to enable a new segment of people with functional disabilities to become potential travellers in the world of travel, and secondly, to make it easier to overcome the above-mentioned (usually English) language gaps, without the need for any other digital translation aids</vt:lpstr>
      <vt:lpstr>The rapidly widening and deepening flow of information created by digitalisation, in addition to an almost untapped wealth of opportunities, is generating at least as many sources of danger Impersonalisation, for example, can in many cases generate distortions and inequalities of experience which can prevent the development of a genuine traveller’s attitude and the desire to become one This is true not only for people who have a strong need for classic accessibility, but also, for example, for the over-65 generation, the so-called “silver generation travellers”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7</cp:revision>
  <dcterms:created xsi:type="dcterms:W3CDTF">2024-05-21T07:28:22Z</dcterms:created>
  <dcterms:modified xsi:type="dcterms:W3CDTF">2025-04-16T13:59:14Z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