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8" r:id="rId6"/>
    <p:sldId id="257" r:id="rId7"/>
    <p:sldId id="259" r:id="rId8"/>
    <p:sldId id="287" r:id="rId9"/>
    <p:sldId id="288" r:id="rId10"/>
    <p:sldId id="289" r:id="rId11"/>
    <p:sldId id="291" r:id="rId12"/>
    <p:sldId id="292" r:id="rId13"/>
    <p:sldId id="293" r:id="rId14"/>
    <p:sldId id="260" r:id="rId15"/>
    <p:sldId id="262" r:id="rId16"/>
    <p:sldId id="261" r:id="rId17"/>
    <p:sldId id="263" r:id="rId18"/>
    <p:sldId id="294" r:id="rId19"/>
    <p:sldId id="295" r:id="rId20"/>
    <p:sldId id="296" r:id="rId21"/>
    <p:sldId id="297" r:id="rId22"/>
    <p:sldId id="298" r:id="rId23"/>
    <p:sldId id="264" r:id="rId24"/>
    <p:sldId id="265" r:id="rId25"/>
    <p:sldId id="266" r:id="rId26"/>
    <p:sldId id="267" r:id="rId27"/>
    <p:sldId id="268" r:id="rId28"/>
    <p:sldId id="269" r:id="rId29"/>
    <p:sldId id="299" r:id="rId30"/>
    <p:sldId id="300" r:id="rId31"/>
    <p:sldId id="270" r:id="rId32"/>
    <p:sldId id="301" r:id="rId33"/>
    <p:sldId id="302" r:id="rId34"/>
    <p:sldId id="303" r:id="rId35"/>
    <p:sldId id="304" r:id="rId36"/>
    <p:sldId id="271" r:id="rId37"/>
    <p:sldId id="272" r:id="rId38"/>
    <p:sldId id="305" r:id="rId39"/>
    <p:sldId id="306" r:id="rId40"/>
    <p:sldId id="307" r:id="rId41"/>
    <p:sldId id="308" r:id="rId42"/>
    <p:sldId id="309" r:id="rId43"/>
    <p:sldId id="310" r:id="rId44"/>
    <p:sldId id="311" r:id="rId45"/>
    <p:sldId id="273" r:id="rId46"/>
    <p:sldId id="274" r:id="rId47"/>
  </p:sldIdLst>
  <p:sldSz cx="12192000" cy="6858000"/>
  <p:notesSz cx="6858000" cy="9144000"/>
  <p:defaultTextStyle>
    <a:defPPr>
      <a:defRPr lang="h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24FE651-0859-42D0-9D31-A3659F4EAA0D}" v="4" dt="2024-12-30T10:15:15.064"/>
  </p1510:revLst>
</p1510:revInfo>
</file>

<file path=ppt/tableStyles.xml><?xml version="1.0" encoding="utf-8"?>
<a:tblStyleLst xmlns:a="http://schemas.openxmlformats.org/drawingml/2006/main" def="{5C22544A-7EE6-4342-B048-85BDC9FD1C3A}">
  <a:tblStyle styleId="{5C22544A-7EE6-4342-B048-85BDC9FD1C3A}" styleName="Közepesen sötét stílus 2 – 1.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4" d="100"/>
          <a:sy n="64" d="100"/>
        </p:scale>
        <p:origin x="74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5T14:41:07.002"/>
    </inkml:context>
    <inkml:brush xml:id="br0">
      <inkml:brushProperty name="width" value="0.05" units="cm"/>
      <inkml:brushProperty name="height" value="0.05" units="cm"/>
      <inkml:brushProperty name="color" value="#E71224"/>
    </inkml:brush>
  </inkml:definitions>
  <inkml:trace contextRef="#ctx0" brushRef="#br0">364 78 24575,'-4'1'0,"-1"1"0,1 0 0,0 0 0,-1 0 0,1 1 0,0-1 0,1 1 0,-1 0 0,0 0 0,1 0 0,-5 7 0,1-4 0,-114 119 0,112-115 0,1 1 0,0 0 0,-10 19 0,-4 6 0,15-24 0,-1 0 0,2 1 0,0 0 0,0 1 0,1-1 0,-4 18 0,-11 86 0,15-82 0,1-13 0,-1-1 0,-13 33 0,1-2 0,16-47 0,1 0 0,-1-1 0,1 1 0,0 1 0,0-1 0,0 0 0,1-1 0,0 1 0,0 0 0,0 0 0,0 0 0,1 0 0,0-1 0,0 1 0,3 5 0,5 7 0,0-2 0,22 27 0,-27-36 0,1 0 0,0 0 0,1 0 0,-1-1 0,1 0 0,0-1 0,9 5 0,56 22 0,-50-23 0,32 17 0,-42-19 0,0 1 0,1-2 0,0 1 0,1-2 0,20 5 0,61 18 0,-15-3 0,-44-15 0,-19-4 0,0 0 0,1-2 0,0 0 0,27 0 0,-40-3 0,0 0 0,1-1 0,-1 0 0,0 0 0,0 0 0,1-1 0,-1 1 0,0-1 0,0 0 0,-1-1 0,1 0 0,0 1 0,-1-1 0,0-1 0,1 1 0,-1 0 0,-1-1 0,1 0 0,5-7 0,6-13 0,-1 0 0,-1-2 0,-1 1 0,-1-2 0,11-42 0,-6 22 0,-6 18 0,-1-1 0,-1 0 0,-2 0 0,-1 0 0,2-57 0,-9-258 0,2 335 0,0 0 0,-1-1 0,-1 1 0,1 0 0,-2 0 0,1 0 0,-1 1 0,-1-1 0,0 1 0,0 0 0,-1-1 0,0 2 0,0-1 0,-1 1 0,0 0 0,-1 0 0,0 0 0,0 1 0,0 0 0,-1 1 0,0-1 0,-1 2 0,1-1 0,-1 1 0,0 0 0,0 1 0,-1 0 0,1 1 0,-1 0 0,0 0 0,0 1 0,-13-2 0,-95-12 0,106 14 0,0 0 0,-1 0 0,-15 1 0,23 1 0,0 0 0,0 1 0,0 0 0,0 0 0,0 0 0,0 0 0,0 1 0,1 0 0,-1 0 0,-8 5 0,-7 5-682,-35 17-1,34-21-6143</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CAC5B930-EE42-3A06-476B-2ABAB8BEF65B}"/>
              </a:ext>
            </a:extLst>
          </p:cNvPr>
          <p:cNvSpPr>
            <a:spLocks noGrp="1"/>
          </p:cNvSpPr>
          <p:nvPr>
            <p:ph type="ctrTitle"/>
          </p:nvPr>
        </p:nvSpPr>
        <p:spPr>
          <a:xfrm>
            <a:off x="1524000" y="1122363"/>
            <a:ext cx="9144000" cy="2387600"/>
          </a:xfrm>
        </p:spPr>
        <p:txBody>
          <a:bodyPr anchor="b"/>
          <a:lstStyle>
            <a:lvl1pPr algn="ctr">
              <a:defRPr sz="6000"/>
            </a:lvl1pPr>
          </a:lstStyle>
          <a:p>
            <a:r>
              <a:rPr lang="hu-HU"/>
              <a:t>Mintacím szerkesztése</a:t>
            </a:r>
            <a:endParaRPr lang="en-US"/>
          </a:p>
        </p:txBody>
      </p:sp>
      <p:sp>
        <p:nvSpPr>
          <p:cNvPr id="3" name="Alcím 2">
            <a:extLst>
              <a:ext uri="{FF2B5EF4-FFF2-40B4-BE49-F238E27FC236}">
                <a16:creationId xmlns:a16="http://schemas.microsoft.com/office/drawing/2014/main" id="{784F89FC-EBE8-994B-711C-91FC39251F3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a:t>Kattintson ide az alcím mintájának szerkesztéséhez</a:t>
            </a:r>
            <a:endParaRPr lang="en-US"/>
          </a:p>
        </p:txBody>
      </p:sp>
      <p:sp>
        <p:nvSpPr>
          <p:cNvPr id="4" name="Dátum helye 3">
            <a:extLst>
              <a:ext uri="{FF2B5EF4-FFF2-40B4-BE49-F238E27FC236}">
                <a16:creationId xmlns:a16="http://schemas.microsoft.com/office/drawing/2014/main" id="{C3559D43-4ED1-2DDA-18EC-EB6677EA9DCA}"/>
              </a:ext>
            </a:extLst>
          </p:cNvPr>
          <p:cNvSpPr>
            <a:spLocks noGrp="1"/>
          </p:cNvSpPr>
          <p:nvPr>
            <p:ph type="dt" sz="half" idx="10"/>
          </p:nvPr>
        </p:nvSpPr>
        <p:spPr/>
        <p:txBody>
          <a:bodyPr/>
          <a:lstStyle/>
          <a:p>
            <a:fld id="{1DCA5FE7-0CCC-448B-9A8A-BCC2B79C7397}" type="datetimeFigureOut">
              <a:rPr lang="en-US" smtClean="0"/>
              <a:t>6/28/2025</a:t>
            </a:fld>
            <a:endParaRPr lang="en-US"/>
          </a:p>
        </p:txBody>
      </p:sp>
      <p:sp>
        <p:nvSpPr>
          <p:cNvPr id="5" name="Élőláb helye 4">
            <a:extLst>
              <a:ext uri="{FF2B5EF4-FFF2-40B4-BE49-F238E27FC236}">
                <a16:creationId xmlns:a16="http://schemas.microsoft.com/office/drawing/2014/main" id="{53867A64-5209-FE83-67AB-8C61BBDEF91A}"/>
              </a:ext>
            </a:extLst>
          </p:cNvPr>
          <p:cNvSpPr>
            <a:spLocks noGrp="1"/>
          </p:cNvSpPr>
          <p:nvPr>
            <p:ph type="ftr" sz="quarter" idx="11"/>
          </p:nvPr>
        </p:nvSpPr>
        <p:spPr/>
        <p:txBody>
          <a:bodyPr/>
          <a:lstStyle/>
          <a:p>
            <a:endParaRPr lang="en-US"/>
          </a:p>
        </p:txBody>
      </p:sp>
      <p:sp>
        <p:nvSpPr>
          <p:cNvPr id="6" name="Dia számának helye 5">
            <a:extLst>
              <a:ext uri="{FF2B5EF4-FFF2-40B4-BE49-F238E27FC236}">
                <a16:creationId xmlns:a16="http://schemas.microsoft.com/office/drawing/2014/main" id="{34F0C20C-18B7-BFFC-9B8A-81020EFBCF9C}"/>
              </a:ext>
            </a:extLst>
          </p:cNvPr>
          <p:cNvSpPr>
            <a:spLocks noGrp="1"/>
          </p:cNvSpPr>
          <p:nvPr>
            <p:ph type="sldNum" sz="quarter" idx="12"/>
          </p:nvPr>
        </p:nvSpPr>
        <p:spPr/>
        <p:txBody>
          <a:bodyPr/>
          <a:lstStyle/>
          <a:p>
            <a:fld id="{D15D35CB-5EE9-48D1-9C44-7DAF4C1BA0B7}" type="slidenum">
              <a:rPr lang="en-US" smtClean="0"/>
              <a:t>‹#›</a:t>
            </a:fld>
            <a:endParaRPr lang="en-US"/>
          </a:p>
        </p:txBody>
      </p:sp>
    </p:spTree>
    <p:extLst>
      <p:ext uri="{BB962C8B-B14F-4D97-AF65-F5344CB8AC3E}">
        <p14:creationId xmlns:p14="http://schemas.microsoft.com/office/powerpoint/2010/main" val="18410747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BBFBF8D-1FE3-9C71-0645-8913D372B94D}"/>
              </a:ext>
            </a:extLst>
          </p:cNvPr>
          <p:cNvSpPr>
            <a:spLocks noGrp="1"/>
          </p:cNvSpPr>
          <p:nvPr>
            <p:ph type="title"/>
          </p:nvPr>
        </p:nvSpPr>
        <p:spPr/>
        <p:txBody>
          <a:bodyPr/>
          <a:lstStyle/>
          <a:p>
            <a:r>
              <a:rPr lang="hu-HU"/>
              <a:t>Mintacím szerkesztése</a:t>
            </a:r>
            <a:endParaRPr lang="en-US"/>
          </a:p>
        </p:txBody>
      </p:sp>
      <p:sp>
        <p:nvSpPr>
          <p:cNvPr id="3" name="Függőleges szöveg helye 2">
            <a:extLst>
              <a:ext uri="{FF2B5EF4-FFF2-40B4-BE49-F238E27FC236}">
                <a16:creationId xmlns:a16="http://schemas.microsoft.com/office/drawing/2014/main" id="{7BD6FDA9-234B-425D-200F-CE08E957E1EA}"/>
              </a:ext>
            </a:extLst>
          </p:cNvPr>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4" name="Dátum helye 3">
            <a:extLst>
              <a:ext uri="{FF2B5EF4-FFF2-40B4-BE49-F238E27FC236}">
                <a16:creationId xmlns:a16="http://schemas.microsoft.com/office/drawing/2014/main" id="{BDA9F751-462B-F69B-C0D6-70C5CA5DADCB}"/>
              </a:ext>
            </a:extLst>
          </p:cNvPr>
          <p:cNvSpPr>
            <a:spLocks noGrp="1"/>
          </p:cNvSpPr>
          <p:nvPr>
            <p:ph type="dt" sz="half" idx="10"/>
          </p:nvPr>
        </p:nvSpPr>
        <p:spPr/>
        <p:txBody>
          <a:bodyPr/>
          <a:lstStyle/>
          <a:p>
            <a:fld id="{1DCA5FE7-0CCC-448B-9A8A-BCC2B79C7397}" type="datetimeFigureOut">
              <a:rPr lang="en-US" smtClean="0"/>
              <a:t>6/28/2025</a:t>
            </a:fld>
            <a:endParaRPr lang="en-US"/>
          </a:p>
        </p:txBody>
      </p:sp>
      <p:sp>
        <p:nvSpPr>
          <p:cNvPr id="5" name="Élőláb helye 4">
            <a:extLst>
              <a:ext uri="{FF2B5EF4-FFF2-40B4-BE49-F238E27FC236}">
                <a16:creationId xmlns:a16="http://schemas.microsoft.com/office/drawing/2014/main" id="{822D1D8A-1A62-DFC7-F9C3-FC49E979DBAC}"/>
              </a:ext>
            </a:extLst>
          </p:cNvPr>
          <p:cNvSpPr>
            <a:spLocks noGrp="1"/>
          </p:cNvSpPr>
          <p:nvPr>
            <p:ph type="ftr" sz="quarter" idx="11"/>
          </p:nvPr>
        </p:nvSpPr>
        <p:spPr/>
        <p:txBody>
          <a:bodyPr/>
          <a:lstStyle/>
          <a:p>
            <a:endParaRPr lang="en-US"/>
          </a:p>
        </p:txBody>
      </p:sp>
      <p:sp>
        <p:nvSpPr>
          <p:cNvPr id="6" name="Dia számának helye 5">
            <a:extLst>
              <a:ext uri="{FF2B5EF4-FFF2-40B4-BE49-F238E27FC236}">
                <a16:creationId xmlns:a16="http://schemas.microsoft.com/office/drawing/2014/main" id="{C7077A38-5F47-1E13-9824-E33863E31E4A}"/>
              </a:ext>
            </a:extLst>
          </p:cNvPr>
          <p:cNvSpPr>
            <a:spLocks noGrp="1"/>
          </p:cNvSpPr>
          <p:nvPr>
            <p:ph type="sldNum" sz="quarter" idx="12"/>
          </p:nvPr>
        </p:nvSpPr>
        <p:spPr/>
        <p:txBody>
          <a:bodyPr/>
          <a:lstStyle/>
          <a:p>
            <a:fld id="{D15D35CB-5EE9-48D1-9C44-7DAF4C1BA0B7}" type="slidenum">
              <a:rPr lang="en-US" smtClean="0"/>
              <a:t>‹#›</a:t>
            </a:fld>
            <a:endParaRPr lang="en-US"/>
          </a:p>
        </p:txBody>
      </p:sp>
    </p:spTree>
    <p:extLst>
      <p:ext uri="{BB962C8B-B14F-4D97-AF65-F5344CB8AC3E}">
        <p14:creationId xmlns:p14="http://schemas.microsoft.com/office/powerpoint/2010/main" val="15996159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a:extLst>
              <a:ext uri="{FF2B5EF4-FFF2-40B4-BE49-F238E27FC236}">
                <a16:creationId xmlns:a16="http://schemas.microsoft.com/office/drawing/2014/main" id="{0C803704-7AF8-5711-3FA4-E517E5C084A9}"/>
              </a:ext>
            </a:extLst>
          </p:cNvPr>
          <p:cNvSpPr>
            <a:spLocks noGrp="1"/>
          </p:cNvSpPr>
          <p:nvPr>
            <p:ph type="title" orient="vert"/>
          </p:nvPr>
        </p:nvSpPr>
        <p:spPr>
          <a:xfrm>
            <a:off x="8724900" y="365125"/>
            <a:ext cx="2628900" cy="5811838"/>
          </a:xfrm>
        </p:spPr>
        <p:txBody>
          <a:bodyPr vert="eaVert"/>
          <a:lstStyle/>
          <a:p>
            <a:r>
              <a:rPr lang="hu-HU"/>
              <a:t>Mintacím szerkesztése</a:t>
            </a:r>
            <a:endParaRPr lang="en-US"/>
          </a:p>
        </p:txBody>
      </p:sp>
      <p:sp>
        <p:nvSpPr>
          <p:cNvPr id="3" name="Függőleges szöveg helye 2">
            <a:extLst>
              <a:ext uri="{FF2B5EF4-FFF2-40B4-BE49-F238E27FC236}">
                <a16:creationId xmlns:a16="http://schemas.microsoft.com/office/drawing/2014/main" id="{E448AD98-0F92-3888-1D74-BD1BC540CACA}"/>
              </a:ext>
            </a:extLst>
          </p:cNvPr>
          <p:cNvSpPr>
            <a:spLocks noGrp="1"/>
          </p:cNvSpPr>
          <p:nvPr>
            <p:ph type="body" orient="vert" idx="1"/>
          </p:nvPr>
        </p:nvSpPr>
        <p:spPr>
          <a:xfrm>
            <a:off x="838200" y="365125"/>
            <a:ext cx="7734300" cy="5811838"/>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4" name="Dátum helye 3">
            <a:extLst>
              <a:ext uri="{FF2B5EF4-FFF2-40B4-BE49-F238E27FC236}">
                <a16:creationId xmlns:a16="http://schemas.microsoft.com/office/drawing/2014/main" id="{49D3ED75-F9D8-BCC3-B995-57EBFEF313BD}"/>
              </a:ext>
            </a:extLst>
          </p:cNvPr>
          <p:cNvSpPr>
            <a:spLocks noGrp="1"/>
          </p:cNvSpPr>
          <p:nvPr>
            <p:ph type="dt" sz="half" idx="10"/>
          </p:nvPr>
        </p:nvSpPr>
        <p:spPr/>
        <p:txBody>
          <a:bodyPr/>
          <a:lstStyle/>
          <a:p>
            <a:fld id="{1DCA5FE7-0CCC-448B-9A8A-BCC2B79C7397}" type="datetimeFigureOut">
              <a:rPr lang="en-US" smtClean="0"/>
              <a:t>6/28/2025</a:t>
            </a:fld>
            <a:endParaRPr lang="en-US"/>
          </a:p>
        </p:txBody>
      </p:sp>
      <p:sp>
        <p:nvSpPr>
          <p:cNvPr id="5" name="Élőláb helye 4">
            <a:extLst>
              <a:ext uri="{FF2B5EF4-FFF2-40B4-BE49-F238E27FC236}">
                <a16:creationId xmlns:a16="http://schemas.microsoft.com/office/drawing/2014/main" id="{ABB9FCF6-2228-795E-06F5-3A6FD68B5947}"/>
              </a:ext>
            </a:extLst>
          </p:cNvPr>
          <p:cNvSpPr>
            <a:spLocks noGrp="1"/>
          </p:cNvSpPr>
          <p:nvPr>
            <p:ph type="ftr" sz="quarter" idx="11"/>
          </p:nvPr>
        </p:nvSpPr>
        <p:spPr/>
        <p:txBody>
          <a:bodyPr/>
          <a:lstStyle/>
          <a:p>
            <a:endParaRPr lang="en-US"/>
          </a:p>
        </p:txBody>
      </p:sp>
      <p:sp>
        <p:nvSpPr>
          <p:cNvPr id="6" name="Dia számának helye 5">
            <a:extLst>
              <a:ext uri="{FF2B5EF4-FFF2-40B4-BE49-F238E27FC236}">
                <a16:creationId xmlns:a16="http://schemas.microsoft.com/office/drawing/2014/main" id="{D9EA2490-0200-ABFC-5B88-B10E5E7D3AB4}"/>
              </a:ext>
            </a:extLst>
          </p:cNvPr>
          <p:cNvSpPr>
            <a:spLocks noGrp="1"/>
          </p:cNvSpPr>
          <p:nvPr>
            <p:ph type="sldNum" sz="quarter" idx="12"/>
          </p:nvPr>
        </p:nvSpPr>
        <p:spPr/>
        <p:txBody>
          <a:bodyPr/>
          <a:lstStyle/>
          <a:p>
            <a:fld id="{D15D35CB-5EE9-48D1-9C44-7DAF4C1BA0B7}" type="slidenum">
              <a:rPr lang="en-US" smtClean="0"/>
              <a:t>‹#›</a:t>
            </a:fld>
            <a:endParaRPr lang="en-US"/>
          </a:p>
        </p:txBody>
      </p:sp>
    </p:spTree>
    <p:extLst>
      <p:ext uri="{BB962C8B-B14F-4D97-AF65-F5344CB8AC3E}">
        <p14:creationId xmlns:p14="http://schemas.microsoft.com/office/powerpoint/2010/main" val="27985955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513B7831-DE52-D63E-24F0-3E702B0B192F}"/>
              </a:ext>
            </a:extLst>
          </p:cNvPr>
          <p:cNvSpPr>
            <a:spLocks noGrp="1"/>
          </p:cNvSpPr>
          <p:nvPr>
            <p:ph type="title"/>
          </p:nvPr>
        </p:nvSpPr>
        <p:spPr/>
        <p:txBody>
          <a:bodyPr/>
          <a:lstStyle/>
          <a:p>
            <a:r>
              <a:rPr lang="hu-HU"/>
              <a:t>Mintacím szerkesztése</a:t>
            </a:r>
            <a:endParaRPr lang="en-US"/>
          </a:p>
        </p:txBody>
      </p:sp>
      <p:sp>
        <p:nvSpPr>
          <p:cNvPr id="3" name="Tartalom helye 2">
            <a:extLst>
              <a:ext uri="{FF2B5EF4-FFF2-40B4-BE49-F238E27FC236}">
                <a16:creationId xmlns:a16="http://schemas.microsoft.com/office/drawing/2014/main" id="{222E2B7A-0D0F-8421-DCAF-E940F53E22E5}"/>
              </a:ext>
            </a:extLst>
          </p:cNvPr>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4" name="Dátum helye 3">
            <a:extLst>
              <a:ext uri="{FF2B5EF4-FFF2-40B4-BE49-F238E27FC236}">
                <a16:creationId xmlns:a16="http://schemas.microsoft.com/office/drawing/2014/main" id="{BFE53F9A-5780-72CC-5035-304884EAEC5A}"/>
              </a:ext>
            </a:extLst>
          </p:cNvPr>
          <p:cNvSpPr>
            <a:spLocks noGrp="1"/>
          </p:cNvSpPr>
          <p:nvPr>
            <p:ph type="dt" sz="half" idx="10"/>
          </p:nvPr>
        </p:nvSpPr>
        <p:spPr/>
        <p:txBody>
          <a:bodyPr/>
          <a:lstStyle/>
          <a:p>
            <a:fld id="{1DCA5FE7-0CCC-448B-9A8A-BCC2B79C7397}" type="datetimeFigureOut">
              <a:rPr lang="en-US" smtClean="0"/>
              <a:t>6/28/2025</a:t>
            </a:fld>
            <a:endParaRPr lang="en-US"/>
          </a:p>
        </p:txBody>
      </p:sp>
      <p:sp>
        <p:nvSpPr>
          <p:cNvPr id="5" name="Élőláb helye 4">
            <a:extLst>
              <a:ext uri="{FF2B5EF4-FFF2-40B4-BE49-F238E27FC236}">
                <a16:creationId xmlns:a16="http://schemas.microsoft.com/office/drawing/2014/main" id="{BDD56F3B-D0D5-E76C-0B1F-B16CBE99C33D}"/>
              </a:ext>
            </a:extLst>
          </p:cNvPr>
          <p:cNvSpPr>
            <a:spLocks noGrp="1"/>
          </p:cNvSpPr>
          <p:nvPr>
            <p:ph type="ftr" sz="quarter" idx="11"/>
          </p:nvPr>
        </p:nvSpPr>
        <p:spPr/>
        <p:txBody>
          <a:bodyPr/>
          <a:lstStyle/>
          <a:p>
            <a:endParaRPr lang="en-US"/>
          </a:p>
        </p:txBody>
      </p:sp>
      <p:sp>
        <p:nvSpPr>
          <p:cNvPr id="6" name="Dia számának helye 5">
            <a:extLst>
              <a:ext uri="{FF2B5EF4-FFF2-40B4-BE49-F238E27FC236}">
                <a16:creationId xmlns:a16="http://schemas.microsoft.com/office/drawing/2014/main" id="{0204B92B-3FB6-47EF-6549-EC0DACCFF49C}"/>
              </a:ext>
            </a:extLst>
          </p:cNvPr>
          <p:cNvSpPr>
            <a:spLocks noGrp="1"/>
          </p:cNvSpPr>
          <p:nvPr>
            <p:ph type="sldNum" sz="quarter" idx="12"/>
          </p:nvPr>
        </p:nvSpPr>
        <p:spPr/>
        <p:txBody>
          <a:bodyPr/>
          <a:lstStyle/>
          <a:p>
            <a:fld id="{D15D35CB-5EE9-48D1-9C44-7DAF4C1BA0B7}" type="slidenum">
              <a:rPr lang="en-US" smtClean="0"/>
              <a:t>‹#›</a:t>
            </a:fld>
            <a:endParaRPr lang="en-US"/>
          </a:p>
        </p:txBody>
      </p:sp>
    </p:spTree>
    <p:extLst>
      <p:ext uri="{BB962C8B-B14F-4D97-AF65-F5344CB8AC3E}">
        <p14:creationId xmlns:p14="http://schemas.microsoft.com/office/powerpoint/2010/main" val="8530310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8217CC8-7D80-716F-4613-BE4400FF4B93}"/>
              </a:ext>
            </a:extLst>
          </p:cNvPr>
          <p:cNvSpPr>
            <a:spLocks noGrp="1"/>
          </p:cNvSpPr>
          <p:nvPr>
            <p:ph type="title"/>
          </p:nvPr>
        </p:nvSpPr>
        <p:spPr>
          <a:xfrm>
            <a:off x="831850" y="1709738"/>
            <a:ext cx="10515600" cy="2852737"/>
          </a:xfrm>
        </p:spPr>
        <p:txBody>
          <a:bodyPr anchor="b"/>
          <a:lstStyle>
            <a:lvl1pPr>
              <a:defRPr sz="6000"/>
            </a:lvl1pPr>
          </a:lstStyle>
          <a:p>
            <a:r>
              <a:rPr lang="hu-HU"/>
              <a:t>Mintacím szerkesztése</a:t>
            </a:r>
            <a:endParaRPr lang="en-US"/>
          </a:p>
        </p:txBody>
      </p:sp>
      <p:sp>
        <p:nvSpPr>
          <p:cNvPr id="3" name="Szöveg helye 2">
            <a:extLst>
              <a:ext uri="{FF2B5EF4-FFF2-40B4-BE49-F238E27FC236}">
                <a16:creationId xmlns:a16="http://schemas.microsoft.com/office/drawing/2014/main" id="{DCB28146-CA59-AE8D-D80E-08840318ED3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u-HU"/>
              <a:t>Mintaszöveg szerkesztése</a:t>
            </a:r>
          </a:p>
        </p:txBody>
      </p:sp>
      <p:sp>
        <p:nvSpPr>
          <p:cNvPr id="4" name="Dátum helye 3">
            <a:extLst>
              <a:ext uri="{FF2B5EF4-FFF2-40B4-BE49-F238E27FC236}">
                <a16:creationId xmlns:a16="http://schemas.microsoft.com/office/drawing/2014/main" id="{198F8DE3-E697-CDA4-CCC2-2A84462732BD}"/>
              </a:ext>
            </a:extLst>
          </p:cNvPr>
          <p:cNvSpPr>
            <a:spLocks noGrp="1"/>
          </p:cNvSpPr>
          <p:nvPr>
            <p:ph type="dt" sz="half" idx="10"/>
          </p:nvPr>
        </p:nvSpPr>
        <p:spPr/>
        <p:txBody>
          <a:bodyPr/>
          <a:lstStyle/>
          <a:p>
            <a:fld id="{1DCA5FE7-0CCC-448B-9A8A-BCC2B79C7397}" type="datetimeFigureOut">
              <a:rPr lang="en-US" smtClean="0"/>
              <a:t>6/28/2025</a:t>
            </a:fld>
            <a:endParaRPr lang="en-US"/>
          </a:p>
        </p:txBody>
      </p:sp>
      <p:sp>
        <p:nvSpPr>
          <p:cNvPr id="5" name="Élőláb helye 4">
            <a:extLst>
              <a:ext uri="{FF2B5EF4-FFF2-40B4-BE49-F238E27FC236}">
                <a16:creationId xmlns:a16="http://schemas.microsoft.com/office/drawing/2014/main" id="{E82755C0-79D7-D8F5-B434-FDE734A13A27}"/>
              </a:ext>
            </a:extLst>
          </p:cNvPr>
          <p:cNvSpPr>
            <a:spLocks noGrp="1"/>
          </p:cNvSpPr>
          <p:nvPr>
            <p:ph type="ftr" sz="quarter" idx="11"/>
          </p:nvPr>
        </p:nvSpPr>
        <p:spPr/>
        <p:txBody>
          <a:bodyPr/>
          <a:lstStyle/>
          <a:p>
            <a:endParaRPr lang="en-US"/>
          </a:p>
        </p:txBody>
      </p:sp>
      <p:sp>
        <p:nvSpPr>
          <p:cNvPr id="6" name="Dia számának helye 5">
            <a:extLst>
              <a:ext uri="{FF2B5EF4-FFF2-40B4-BE49-F238E27FC236}">
                <a16:creationId xmlns:a16="http://schemas.microsoft.com/office/drawing/2014/main" id="{323BEC01-4462-0512-8B0C-8654B2445189}"/>
              </a:ext>
            </a:extLst>
          </p:cNvPr>
          <p:cNvSpPr>
            <a:spLocks noGrp="1"/>
          </p:cNvSpPr>
          <p:nvPr>
            <p:ph type="sldNum" sz="quarter" idx="12"/>
          </p:nvPr>
        </p:nvSpPr>
        <p:spPr/>
        <p:txBody>
          <a:bodyPr/>
          <a:lstStyle/>
          <a:p>
            <a:fld id="{D15D35CB-5EE9-48D1-9C44-7DAF4C1BA0B7}" type="slidenum">
              <a:rPr lang="en-US" smtClean="0"/>
              <a:t>‹#›</a:t>
            </a:fld>
            <a:endParaRPr lang="en-US"/>
          </a:p>
        </p:txBody>
      </p:sp>
    </p:spTree>
    <p:extLst>
      <p:ext uri="{BB962C8B-B14F-4D97-AF65-F5344CB8AC3E}">
        <p14:creationId xmlns:p14="http://schemas.microsoft.com/office/powerpoint/2010/main" val="10138439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8DF81297-EF9E-BAF5-65F3-53B171A2671B}"/>
              </a:ext>
            </a:extLst>
          </p:cNvPr>
          <p:cNvSpPr>
            <a:spLocks noGrp="1"/>
          </p:cNvSpPr>
          <p:nvPr>
            <p:ph type="title"/>
          </p:nvPr>
        </p:nvSpPr>
        <p:spPr/>
        <p:txBody>
          <a:bodyPr/>
          <a:lstStyle/>
          <a:p>
            <a:r>
              <a:rPr lang="hu-HU"/>
              <a:t>Mintacím szerkesztése</a:t>
            </a:r>
            <a:endParaRPr lang="en-US"/>
          </a:p>
        </p:txBody>
      </p:sp>
      <p:sp>
        <p:nvSpPr>
          <p:cNvPr id="3" name="Tartalom helye 2">
            <a:extLst>
              <a:ext uri="{FF2B5EF4-FFF2-40B4-BE49-F238E27FC236}">
                <a16:creationId xmlns:a16="http://schemas.microsoft.com/office/drawing/2014/main" id="{F4192C14-66C2-5A0E-4316-2460D4A3C6CF}"/>
              </a:ext>
            </a:extLst>
          </p:cNvPr>
          <p:cNvSpPr>
            <a:spLocks noGrp="1"/>
          </p:cNvSpPr>
          <p:nvPr>
            <p:ph sz="half" idx="1"/>
          </p:nvPr>
        </p:nvSpPr>
        <p:spPr>
          <a:xfrm>
            <a:off x="838200" y="1825625"/>
            <a:ext cx="5181600" cy="435133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4" name="Tartalom helye 3">
            <a:extLst>
              <a:ext uri="{FF2B5EF4-FFF2-40B4-BE49-F238E27FC236}">
                <a16:creationId xmlns:a16="http://schemas.microsoft.com/office/drawing/2014/main" id="{F3524303-6F69-87FA-A192-A7782691AC65}"/>
              </a:ext>
            </a:extLst>
          </p:cNvPr>
          <p:cNvSpPr>
            <a:spLocks noGrp="1"/>
          </p:cNvSpPr>
          <p:nvPr>
            <p:ph sz="half" idx="2"/>
          </p:nvPr>
        </p:nvSpPr>
        <p:spPr>
          <a:xfrm>
            <a:off x="6172200" y="1825625"/>
            <a:ext cx="5181600" cy="435133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5" name="Dátum helye 4">
            <a:extLst>
              <a:ext uri="{FF2B5EF4-FFF2-40B4-BE49-F238E27FC236}">
                <a16:creationId xmlns:a16="http://schemas.microsoft.com/office/drawing/2014/main" id="{842ECC73-75CE-1EDE-C086-0891071BDCE2}"/>
              </a:ext>
            </a:extLst>
          </p:cNvPr>
          <p:cNvSpPr>
            <a:spLocks noGrp="1"/>
          </p:cNvSpPr>
          <p:nvPr>
            <p:ph type="dt" sz="half" idx="10"/>
          </p:nvPr>
        </p:nvSpPr>
        <p:spPr/>
        <p:txBody>
          <a:bodyPr/>
          <a:lstStyle/>
          <a:p>
            <a:fld id="{1DCA5FE7-0CCC-448B-9A8A-BCC2B79C7397}" type="datetimeFigureOut">
              <a:rPr lang="en-US" smtClean="0"/>
              <a:t>6/28/2025</a:t>
            </a:fld>
            <a:endParaRPr lang="en-US"/>
          </a:p>
        </p:txBody>
      </p:sp>
      <p:sp>
        <p:nvSpPr>
          <p:cNvPr id="6" name="Élőláb helye 5">
            <a:extLst>
              <a:ext uri="{FF2B5EF4-FFF2-40B4-BE49-F238E27FC236}">
                <a16:creationId xmlns:a16="http://schemas.microsoft.com/office/drawing/2014/main" id="{AE24CB62-DD06-C6AD-EA48-46E3A7EA70B7}"/>
              </a:ext>
            </a:extLst>
          </p:cNvPr>
          <p:cNvSpPr>
            <a:spLocks noGrp="1"/>
          </p:cNvSpPr>
          <p:nvPr>
            <p:ph type="ftr" sz="quarter" idx="11"/>
          </p:nvPr>
        </p:nvSpPr>
        <p:spPr/>
        <p:txBody>
          <a:bodyPr/>
          <a:lstStyle/>
          <a:p>
            <a:endParaRPr lang="en-US"/>
          </a:p>
        </p:txBody>
      </p:sp>
      <p:sp>
        <p:nvSpPr>
          <p:cNvPr id="7" name="Dia számának helye 6">
            <a:extLst>
              <a:ext uri="{FF2B5EF4-FFF2-40B4-BE49-F238E27FC236}">
                <a16:creationId xmlns:a16="http://schemas.microsoft.com/office/drawing/2014/main" id="{21B4C071-F7CA-23AA-F67B-5D20DFF232E1}"/>
              </a:ext>
            </a:extLst>
          </p:cNvPr>
          <p:cNvSpPr>
            <a:spLocks noGrp="1"/>
          </p:cNvSpPr>
          <p:nvPr>
            <p:ph type="sldNum" sz="quarter" idx="12"/>
          </p:nvPr>
        </p:nvSpPr>
        <p:spPr/>
        <p:txBody>
          <a:bodyPr/>
          <a:lstStyle/>
          <a:p>
            <a:fld id="{D15D35CB-5EE9-48D1-9C44-7DAF4C1BA0B7}" type="slidenum">
              <a:rPr lang="en-US" smtClean="0"/>
              <a:t>‹#›</a:t>
            </a:fld>
            <a:endParaRPr lang="en-US"/>
          </a:p>
        </p:txBody>
      </p:sp>
    </p:spTree>
    <p:extLst>
      <p:ext uri="{BB962C8B-B14F-4D97-AF65-F5344CB8AC3E}">
        <p14:creationId xmlns:p14="http://schemas.microsoft.com/office/powerpoint/2010/main" val="14241805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9BF5EC32-FD37-750E-0001-DF73E5C45F27}"/>
              </a:ext>
            </a:extLst>
          </p:cNvPr>
          <p:cNvSpPr>
            <a:spLocks noGrp="1"/>
          </p:cNvSpPr>
          <p:nvPr>
            <p:ph type="title"/>
          </p:nvPr>
        </p:nvSpPr>
        <p:spPr>
          <a:xfrm>
            <a:off x="839788" y="365125"/>
            <a:ext cx="10515600" cy="1325563"/>
          </a:xfrm>
        </p:spPr>
        <p:txBody>
          <a:bodyPr/>
          <a:lstStyle/>
          <a:p>
            <a:r>
              <a:rPr lang="hu-HU"/>
              <a:t>Mintacím szerkesztése</a:t>
            </a:r>
            <a:endParaRPr lang="en-US"/>
          </a:p>
        </p:txBody>
      </p:sp>
      <p:sp>
        <p:nvSpPr>
          <p:cNvPr id="3" name="Szöveg helye 2">
            <a:extLst>
              <a:ext uri="{FF2B5EF4-FFF2-40B4-BE49-F238E27FC236}">
                <a16:creationId xmlns:a16="http://schemas.microsoft.com/office/drawing/2014/main" id="{F62ADBC2-7596-1C21-0152-BF9185E6CB6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Tartalom helye 3">
            <a:extLst>
              <a:ext uri="{FF2B5EF4-FFF2-40B4-BE49-F238E27FC236}">
                <a16:creationId xmlns:a16="http://schemas.microsoft.com/office/drawing/2014/main" id="{4269CAB9-225B-6385-EE08-FFFB43F000E8}"/>
              </a:ext>
            </a:extLst>
          </p:cNvPr>
          <p:cNvSpPr>
            <a:spLocks noGrp="1"/>
          </p:cNvSpPr>
          <p:nvPr>
            <p:ph sz="half" idx="2"/>
          </p:nvPr>
        </p:nvSpPr>
        <p:spPr>
          <a:xfrm>
            <a:off x="839788" y="2505075"/>
            <a:ext cx="5157787"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5" name="Szöveg helye 4">
            <a:extLst>
              <a:ext uri="{FF2B5EF4-FFF2-40B4-BE49-F238E27FC236}">
                <a16:creationId xmlns:a16="http://schemas.microsoft.com/office/drawing/2014/main" id="{5202EA3C-86C9-0333-F2BF-943BBD4E587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Tartalom helye 5">
            <a:extLst>
              <a:ext uri="{FF2B5EF4-FFF2-40B4-BE49-F238E27FC236}">
                <a16:creationId xmlns:a16="http://schemas.microsoft.com/office/drawing/2014/main" id="{A44E29DD-AB44-8361-D6EB-ED401B8F4F95}"/>
              </a:ext>
            </a:extLst>
          </p:cNvPr>
          <p:cNvSpPr>
            <a:spLocks noGrp="1"/>
          </p:cNvSpPr>
          <p:nvPr>
            <p:ph sz="quarter" idx="4"/>
          </p:nvPr>
        </p:nvSpPr>
        <p:spPr>
          <a:xfrm>
            <a:off x="6172200" y="2505075"/>
            <a:ext cx="5183188"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7" name="Dátum helye 6">
            <a:extLst>
              <a:ext uri="{FF2B5EF4-FFF2-40B4-BE49-F238E27FC236}">
                <a16:creationId xmlns:a16="http://schemas.microsoft.com/office/drawing/2014/main" id="{C5FB6833-2B05-2257-0628-1B0F5BD61072}"/>
              </a:ext>
            </a:extLst>
          </p:cNvPr>
          <p:cNvSpPr>
            <a:spLocks noGrp="1"/>
          </p:cNvSpPr>
          <p:nvPr>
            <p:ph type="dt" sz="half" idx="10"/>
          </p:nvPr>
        </p:nvSpPr>
        <p:spPr/>
        <p:txBody>
          <a:bodyPr/>
          <a:lstStyle/>
          <a:p>
            <a:fld id="{1DCA5FE7-0CCC-448B-9A8A-BCC2B79C7397}" type="datetimeFigureOut">
              <a:rPr lang="en-US" smtClean="0"/>
              <a:t>6/28/2025</a:t>
            </a:fld>
            <a:endParaRPr lang="en-US"/>
          </a:p>
        </p:txBody>
      </p:sp>
      <p:sp>
        <p:nvSpPr>
          <p:cNvPr id="8" name="Élőláb helye 7">
            <a:extLst>
              <a:ext uri="{FF2B5EF4-FFF2-40B4-BE49-F238E27FC236}">
                <a16:creationId xmlns:a16="http://schemas.microsoft.com/office/drawing/2014/main" id="{E847EDFF-5E73-18D3-C106-57CC216181A0}"/>
              </a:ext>
            </a:extLst>
          </p:cNvPr>
          <p:cNvSpPr>
            <a:spLocks noGrp="1"/>
          </p:cNvSpPr>
          <p:nvPr>
            <p:ph type="ftr" sz="quarter" idx="11"/>
          </p:nvPr>
        </p:nvSpPr>
        <p:spPr/>
        <p:txBody>
          <a:bodyPr/>
          <a:lstStyle/>
          <a:p>
            <a:endParaRPr lang="en-US"/>
          </a:p>
        </p:txBody>
      </p:sp>
      <p:sp>
        <p:nvSpPr>
          <p:cNvPr id="9" name="Dia számának helye 8">
            <a:extLst>
              <a:ext uri="{FF2B5EF4-FFF2-40B4-BE49-F238E27FC236}">
                <a16:creationId xmlns:a16="http://schemas.microsoft.com/office/drawing/2014/main" id="{BB8C2CCC-83C9-97AF-F824-4EB86960BA89}"/>
              </a:ext>
            </a:extLst>
          </p:cNvPr>
          <p:cNvSpPr>
            <a:spLocks noGrp="1"/>
          </p:cNvSpPr>
          <p:nvPr>
            <p:ph type="sldNum" sz="quarter" idx="12"/>
          </p:nvPr>
        </p:nvSpPr>
        <p:spPr/>
        <p:txBody>
          <a:bodyPr/>
          <a:lstStyle/>
          <a:p>
            <a:fld id="{D15D35CB-5EE9-48D1-9C44-7DAF4C1BA0B7}" type="slidenum">
              <a:rPr lang="en-US" smtClean="0"/>
              <a:t>‹#›</a:t>
            </a:fld>
            <a:endParaRPr lang="en-US"/>
          </a:p>
        </p:txBody>
      </p:sp>
    </p:spTree>
    <p:extLst>
      <p:ext uri="{BB962C8B-B14F-4D97-AF65-F5344CB8AC3E}">
        <p14:creationId xmlns:p14="http://schemas.microsoft.com/office/powerpoint/2010/main" val="12810692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FEFE72DA-93A2-C9B7-CC5E-FEDF759378A7}"/>
              </a:ext>
            </a:extLst>
          </p:cNvPr>
          <p:cNvSpPr>
            <a:spLocks noGrp="1"/>
          </p:cNvSpPr>
          <p:nvPr>
            <p:ph type="title"/>
          </p:nvPr>
        </p:nvSpPr>
        <p:spPr/>
        <p:txBody>
          <a:bodyPr/>
          <a:lstStyle/>
          <a:p>
            <a:r>
              <a:rPr lang="hu-HU"/>
              <a:t>Mintacím szerkesztése</a:t>
            </a:r>
            <a:endParaRPr lang="en-US"/>
          </a:p>
        </p:txBody>
      </p:sp>
      <p:sp>
        <p:nvSpPr>
          <p:cNvPr id="3" name="Dátum helye 2">
            <a:extLst>
              <a:ext uri="{FF2B5EF4-FFF2-40B4-BE49-F238E27FC236}">
                <a16:creationId xmlns:a16="http://schemas.microsoft.com/office/drawing/2014/main" id="{A891242E-901C-43DC-89D8-71CD936C02B8}"/>
              </a:ext>
            </a:extLst>
          </p:cNvPr>
          <p:cNvSpPr>
            <a:spLocks noGrp="1"/>
          </p:cNvSpPr>
          <p:nvPr>
            <p:ph type="dt" sz="half" idx="10"/>
          </p:nvPr>
        </p:nvSpPr>
        <p:spPr/>
        <p:txBody>
          <a:bodyPr/>
          <a:lstStyle/>
          <a:p>
            <a:fld id="{1DCA5FE7-0CCC-448B-9A8A-BCC2B79C7397}" type="datetimeFigureOut">
              <a:rPr lang="en-US" smtClean="0"/>
              <a:t>6/28/2025</a:t>
            </a:fld>
            <a:endParaRPr lang="en-US"/>
          </a:p>
        </p:txBody>
      </p:sp>
      <p:sp>
        <p:nvSpPr>
          <p:cNvPr id="4" name="Élőláb helye 3">
            <a:extLst>
              <a:ext uri="{FF2B5EF4-FFF2-40B4-BE49-F238E27FC236}">
                <a16:creationId xmlns:a16="http://schemas.microsoft.com/office/drawing/2014/main" id="{50EA3B0E-D012-6AD8-9EF7-C40C24164C6E}"/>
              </a:ext>
            </a:extLst>
          </p:cNvPr>
          <p:cNvSpPr>
            <a:spLocks noGrp="1"/>
          </p:cNvSpPr>
          <p:nvPr>
            <p:ph type="ftr" sz="quarter" idx="11"/>
          </p:nvPr>
        </p:nvSpPr>
        <p:spPr/>
        <p:txBody>
          <a:bodyPr/>
          <a:lstStyle/>
          <a:p>
            <a:endParaRPr lang="en-US"/>
          </a:p>
        </p:txBody>
      </p:sp>
      <p:sp>
        <p:nvSpPr>
          <p:cNvPr id="5" name="Dia számának helye 4">
            <a:extLst>
              <a:ext uri="{FF2B5EF4-FFF2-40B4-BE49-F238E27FC236}">
                <a16:creationId xmlns:a16="http://schemas.microsoft.com/office/drawing/2014/main" id="{40DD9735-AF6B-CD22-DCCA-A2635B2848BD}"/>
              </a:ext>
            </a:extLst>
          </p:cNvPr>
          <p:cNvSpPr>
            <a:spLocks noGrp="1"/>
          </p:cNvSpPr>
          <p:nvPr>
            <p:ph type="sldNum" sz="quarter" idx="12"/>
          </p:nvPr>
        </p:nvSpPr>
        <p:spPr/>
        <p:txBody>
          <a:bodyPr/>
          <a:lstStyle/>
          <a:p>
            <a:fld id="{D15D35CB-5EE9-48D1-9C44-7DAF4C1BA0B7}" type="slidenum">
              <a:rPr lang="en-US" smtClean="0"/>
              <a:t>‹#›</a:t>
            </a:fld>
            <a:endParaRPr lang="en-US"/>
          </a:p>
        </p:txBody>
      </p:sp>
    </p:spTree>
    <p:extLst>
      <p:ext uri="{BB962C8B-B14F-4D97-AF65-F5344CB8AC3E}">
        <p14:creationId xmlns:p14="http://schemas.microsoft.com/office/powerpoint/2010/main" val="34327713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a:extLst>
              <a:ext uri="{FF2B5EF4-FFF2-40B4-BE49-F238E27FC236}">
                <a16:creationId xmlns:a16="http://schemas.microsoft.com/office/drawing/2014/main" id="{7102F4A5-FB5D-4976-B3C9-8B15DC223EBB}"/>
              </a:ext>
            </a:extLst>
          </p:cNvPr>
          <p:cNvSpPr>
            <a:spLocks noGrp="1"/>
          </p:cNvSpPr>
          <p:nvPr>
            <p:ph type="dt" sz="half" idx="10"/>
          </p:nvPr>
        </p:nvSpPr>
        <p:spPr/>
        <p:txBody>
          <a:bodyPr/>
          <a:lstStyle/>
          <a:p>
            <a:fld id="{1DCA5FE7-0CCC-448B-9A8A-BCC2B79C7397}" type="datetimeFigureOut">
              <a:rPr lang="en-US" smtClean="0"/>
              <a:t>6/28/2025</a:t>
            </a:fld>
            <a:endParaRPr lang="en-US"/>
          </a:p>
        </p:txBody>
      </p:sp>
      <p:sp>
        <p:nvSpPr>
          <p:cNvPr id="3" name="Élőláb helye 2">
            <a:extLst>
              <a:ext uri="{FF2B5EF4-FFF2-40B4-BE49-F238E27FC236}">
                <a16:creationId xmlns:a16="http://schemas.microsoft.com/office/drawing/2014/main" id="{E90CE894-1CB2-8ED8-6F2D-100D38843817}"/>
              </a:ext>
            </a:extLst>
          </p:cNvPr>
          <p:cNvSpPr>
            <a:spLocks noGrp="1"/>
          </p:cNvSpPr>
          <p:nvPr>
            <p:ph type="ftr" sz="quarter" idx="11"/>
          </p:nvPr>
        </p:nvSpPr>
        <p:spPr/>
        <p:txBody>
          <a:bodyPr/>
          <a:lstStyle/>
          <a:p>
            <a:endParaRPr lang="en-US"/>
          </a:p>
        </p:txBody>
      </p:sp>
      <p:sp>
        <p:nvSpPr>
          <p:cNvPr id="4" name="Dia számának helye 3">
            <a:extLst>
              <a:ext uri="{FF2B5EF4-FFF2-40B4-BE49-F238E27FC236}">
                <a16:creationId xmlns:a16="http://schemas.microsoft.com/office/drawing/2014/main" id="{EBB69F0F-BF1B-0366-A4F8-D493A23A149D}"/>
              </a:ext>
            </a:extLst>
          </p:cNvPr>
          <p:cNvSpPr>
            <a:spLocks noGrp="1"/>
          </p:cNvSpPr>
          <p:nvPr>
            <p:ph type="sldNum" sz="quarter" idx="12"/>
          </p:nvPr>
        </p:nvSpPr>
        <p:spPr/>
        <p:txBody>
          <a:bodyPr/>
          <a:lstStyle/>
          <a:p>
            <a:fld id="{D15D35CB-5EE9-48D1-9C44-7DAF4C1BA0B7}" type="slidenum">
              <a:rPr lang="en-US" smtClean="0"/>
              <a:t>‹#›</a:t>
            </a:fld>
            <a:endParaRPr lang="en-US"/>
          </a:p>
        </p:txBody>
      </p:sp>
    </p:spTree>
    <p:extLst>
      <p:ext uri="{BB962C8B-B14F-4D97-AF65-F5344CB8AC3E}">
        <p14:creationId xmlns:p14="http://schemas.microsoft.com/office/powerpoint/2010/main" val="422228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640720D2-D654-415F-68C4-C7AE7A174284}"/>
              </a:ext>
            </a:extLst>
          </p:cNvPr>
          <p:cNvSpPr>
            <a:spLocks noGrp="1"/>
          </p:cNvSpPr>
          <p:nvPr>
            <p:ph type="title"/>
          </p:nvPr>
        </p:nvSpPr>
        <p:spPr>
          <a:xfrm>
            <a:off x="839788" y="457200"/>
            <a:ext cx="3932237" cy="1600200"/>
          </a:xfrm>
        </p:spPr>
        <p:txBody>
          <a:bodyPr anchor="b"/>
          <a:lstStyle>
            <a:lvl1pPr>
              <a:defRPr sz="3200"/>
            </a:lvl1pPr>
          </a:lstStyle>
          <a:p>
            <a:r>
              <a:rPr lang="hu-HU"/>
              <a:t>Mintacím szerkesztése</a:t>
            </a:r>
            <a:endParaRPr lang="en-US"/>
          </a:p>
        </p:txBody>
      </p:sp>
      <p:sp>
        <p:nvSpPr>
          <p:cNvPr id="3" name="Tartalom helye 2">
            <a:extLst>
              <a:ext uri="{FF2B5EF4-FFF2-40B4-BE49-F238E27FC236}">
                <a16:creationId xmlns:a16="http://schemas.microsoft.com/office/drawing/2014/main" id="{6EB14331-C192-EE9D-B294-9D9614606B8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4" name="Szöveg helye 3">
            <a:extLst>
              <a:ext uri="{FF2B5EF4-FFF2-40B4-BE49-F238E27FC236}">
                <a16:creationId xmlns:a16="http://schemas.microsoft.com/office/drawing/2014/main" id="{17B212FC-CB31-9B9F-2D00-75C51AC97C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átum helye 4">
            <a:extLst>
              <a:ext uri="{FF2B5EF4-FFF2-40B4-BE49-F238E27FC236}">
                <a16:creationId xmlns:a16="http://schemas.microsoft.com/office/drawing/2014/main" id="{C1506CCA-43AF-CA58-CA67-9E893F9E922A}"/>
              </a:ext>
            </a:extLst>
          </p:cNvPr>
          <p:cNvSpPr>
            <a:spLocks noGrp="1"/>
          </p:cNvSpPr>
          <p:nvPr>
            <p:ph type="dt" sz="half" idx="10"/>
          </p:nvPr>
        </p:nvSpPr>
        <p:spPr/>
        <p:txBody>
          <a:bodyPr/>
          <a:lstStyle/>
          <a:p>
            <a:fld id="{1DCA5FE7-0CCC-448B-9A8A-BCC2B79C7397}" type="datetimeFigureOut">
              <a:rPr lang="en-US" smtClean="0"/>
              <a:t>6/28/2025</a:t>
            </a:fld>
            <a:endParaRPr lang="en-US"/>
          </a:p>
        </p:txBody>
      </p:sp>
      <p:sp>
        <p:nvSpPr>
          <p:cNvPr id="6" name="Élőláb helye 5">
            <a:extLst>
              <a:ext uri="{FF2B5EF4-FFF2-40B4-BE49-F238E27FC236}">
                <a16:creationId xmlns:a16="http://schemas.microsoft.com/office/drawing/2014/main" id="{C1A6A8D6-DE7A-E890-3960-C3C68B3902A2}"/>
              </a:ext>
            </a:extLst>
          </p:cNvPr>
          <p:cNvSpPr>
            <a:spLocks noGrp="1"/>
          </p:cNvSpPr>
          <p:nvPr>
            <p:ph type="ftr" sz="quarter" idx="11"/>
          </p:nvPr>
        </p:nvSpPr>
        <p:spPr/>
        <p:txBody>
          <a:bodyPr/>
          <a:lstStyle/>
          <a:p>
            <a:endParaRPr lang="en-US"/>
          </a:p>
        </p:txBody>
      </p:sp>
      <p:sp>
        <p:nvSpPr>
          <p:cNvPr id="7" name="Dia számának helye 6">
            <a:extLst>
              <a:ext uri="{FF2B5EF4-FFF2-40B4-BE49-F238E27FC236}">
                <a16:creationId xmlns:a16="http://schemas.microsoft.com/office/drawing/2014/main" id="{2140EE53-6130-97E6-64D4-6E4685DE4859}"/>
              </a:ext>
            </a:extLst>
          </p:cNvPr>
          <p:cNvSpPr>
            <a:spLocks noGrp="1"/>
          </p:cNvSpPr>
          <p:nvPr>
            <p:ph type="sldNum" sz="quarter" idx="12"/>
          </p:nvPr>
        </p:nvSpPr>
        <p:spPr/>
        <p:txBody>
          <a:bodyPr/>
          <a:lstStyle/>
          <a:p>
            <a:fld id="{D15D35CB-5EE9-48D1-9C44-7DAF4C1BA0B7}" type="slidenum">
              <a:rPr lang="en-US" smtClean="0"/>
              <a:t>‹#›</a:t>
            </a:fld>
            <a:endParaRPr lang="en-US"/>
          </a:p>
        </p:txBody>
      </p:sp>
    </p:spTree>
    <p:extLst>
      <p:ext uri="{BB962C8B-B14F-4D97-AF65-F5344CB8AC3E}">
        <p14:creationId xmlns:p14="http://schemas.microsoft.com/office/powerpoint/2010/main" val="26643912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C27F3592-3D81-C7F6-BBC6-78C7042CF122}"/>
              </a:ext>
            </a:extLst>
          </p:cNvPr>
          <p:cNvSpPr>
            <a:spLocks noGrp="1"/>
          </p:cNvSpPr>
          <p:nvPr>
            <p:ph type="title"/>
          </p:nvPr>
        </p:nvSpPr>
        <p:spPr>
          <a:xfrm>
            <a:off x="839788" y="457200"/>
            <a:ext cx="3932237" cy="1600200"/>
          </a:xfrm>
        </p:spPr>
        <p:txBody>
          <a:bodyPr anchor="b"/>
          <a:lstStyle>
            <a:lvl1pPr>
              <a:defRPr sz="3200"/>
            </a:lvl1pPr>
          </a:lstStyle>
          <a:p>
            <a:r>
              <a:rPr lang="hu-HU"/>
              <a:t>Mintacím szerkesztése</a:t>
            </a:r>
            <a:endParaRPr lang="en-US"/>
          </a:p>
        </p:txBody>
      </p:sp>
      <p:sp>
        <p:nvSpPr>
          <p:cNvPr id="3" name="Kép helye 2">
            <a:extLst>
              <a:ext uri="{FF2B5EF4-FFF2-40B4-BE49-F238E27FC236}">
                <a16:creationId xmlns:a16="http://schemas.microsoft.com/office/drawing/2014/main" id="{925A614B-2751-26BB-1CB8-8433660A6A7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Szöveg helye 3">
            <a:extLst>
              <a:ext uri="{FF2B5EF4-FFF2-40B4-BE49-F238E27FC236}">
                <a16:creationId xmlns:a16="http://schemas.microsoft.com/office/drawing/2014/main" id="{8164BE02-5B06-A988-1210-7D24361DC6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átum helye 4">
            <a:extLst>
              <a:ext uri="{FF2B5EF4-FFF2-40B4-BE49-F238E27FC236}">
                <a16:creationId xmlns:a16="http://schemas.microsoft.com/office/drawing/2014/main" id="{AEBD885B-546A-B029-16C4-9E403BEB16E3}"/>
              </a:ext>
            </a:extLst>
          </p:cNvPr>
          <p:cNvSpPr>
            <a:spLocks noGrp="1"/>
          </p:cNvSpPr>
          <p:nvPr>
            <p:ph type="dt" sz="half" idx="10"/>
          </p:nvPr>
        </p:nvSpPr>
        <p:spPr/>
        <p:txBody>
          <a:bodyPr/>
          <a:lstStyle/>
          <a:p>
            <a:fld id="{1DCA5FE7-0CCC-448B-9A8A-BCC2B79C7397}" type="datetimeFigureOut">
              <a:rPr lang="en-US" smtClean="0"/>
              <a:t>6/28/2025</a:t>
            </a:fld>
            <a:endParaRPr lang="en-US"/>
          </a:p>
        </p:txBody>
      </p:sp>
      <p:sp>
        <p:nvSpPr>
          <p:cNvPr id="6" name="Élőláb helye 5">
            <a:extLst>
              <a:ext uri="{FF2B5EF4-FFF2-40B4-BE49-F238E27FC236}">
                <a16:creationId xmlns:a16="http://schemas.microsoft.com/office/drawing/2014/main" id="{6864DAF4-E929-2360-9196-0673266EEEB7}"/>
              </a:ext>
            </a:extLst>
          </p:cNvPr>
          <p:cNvSpPr>
            <a:spLocks noGrp="1"/>
          </p:cNvSpPr>
          <p:nvPr>
            <p:ph type="ftr" sz="quarter" idx="11"/>
          </p:nvPr>
        </p:nvSpPr>
        <p:spPr/>
        <p:txBody>
          <a:bodyPr/>
          <a:lstStyle/>
          <a:p>
            <a:endParaRPr lang="en-US"/>
          </a:p>
        </p:txBody>
      </p:sp>
      <p:sp>
        <p:nvSpPr>
          <p:cNvPr id="7" name="Dia számának helye 6">
            <a:extLst>
              <a:ext uri="{FF2B5EF4-FFF2-40B4-BE49-F238E27FC236}">
                <a16:creationId xmlns:a16="http://schemas.microsoft.com/office/drawing/2014/main" id="{40F6C006-C17B-2BC1-2C98-3C0BFFF7C019}"/>
              </a:ext>
            </a:extLst>
          </p:cNvPr>
          <p:cNvSpPr>
            <a:spLocks noGrp="1"/>
          </p:cNvSpPr>
          <p:nvPr>
            <p:ph type="sldNum" sz="quarter" idx="12"/>
          </p:nvPr>
        </p:nvSpPr>
        <p:spPr/>
        <p:txBody>
          <a:bodyPr/>
          <a:lstStyle/>
          <a:p>
            <a:fld id="{D15D35CB-5EE9-48D1-9C44-7DAF4C1BA0B7}" type="slidenum">
              <a:rPr lang="en-US" smtClean="0"/>
              <a:t>‹#›</a:t>
            </a:fld>
            <a:endParaRPr lang="en-US"/>
          </a:p>
        </p:txBody>
      </p:sp>
    </p:spTree>
    <p:extLst>
      <p:ext uri="{BB962C8B-B14F-4D97-AF65-F5344CB8AC3E}">
        <p14:creationId xmlns:p14="http://schemas.microsoft.com/office/powerpoint/2010/main" val="25268105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ím helye 1">
            <a:extLst>
              <a:ext uri="{FF2B5EF4-FFF2-40B4-BE49-F238E27FC236}">
                <a16:creationId xmlns:a16="http://schemas.microsoft.com/office/drawing/2014/main" id="{F645EBCF-4DCB-FE4C-CC6A-2C995AB027D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hu-HU"/>
              <a:t>Mintacím szerkesztése</a:t>
            </a:r>
            <a:endParaRPr lang="en-US"/>
          </a:p>
        </p:txBody>
      </p:sp>
      <p:sp>
        <p:nvSpPr>
          <p:cNvPr id="3" name="Szöveg helye 2">
            <a:extLst>
              <a:ext uri="{FF2B5EF4-FFF2-40B4-BE49-F238E27FC236}">
                <a16:creationId xmlns:a16="http://schemas.microsoft.com/office/drawing/2014/main" id="{DB263B22-BEA6-4376-4B06-913F84B9809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4" name="Dátum helye 3">
            <a:extLst>
              <a:ext uri="{FF2B5EF4-FFF2-40B4-BE49-F238E27FC236}">
                <a16:creationId xmlns:a16="http://schemas.microsoft.com/office/drawing/2014/main" id="{E2891BCD-8D77-06EB-5D6E-945498A76A2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CA5FE7-0CCC-448B-9A8A-BCC2B79C7397}" type="datetimeFigureOut">
              <a:rPr lang="en-US" smtClean="0"/>
              <a:t>6/28/2025</a:t>
            </a:fld>
            <a:endParaRPr lang="en-US"/>
          </a:p>
        </p:txBody>
      </p:sp>
      <p:sp>
        <p:nvSpPr>
          <p:cNvPr id="5" name="Élőláb helye 4">
            <a:extLst>
              <a:ext uri="{FF2B5EF4-FFF2-40B4-BE49-F238E27FC236}">
                <a16:creationId xmlns:a16="http://schemas.microsoft.com/office/drawing/2014/main" id="{2B9B4675-6930-FE15-F4C7-560EFF1E2B2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Dia számának helye 5">
            <a:extLst>
              <a:ext uri="{FF2B5EF4-FFF2-40B4-BE49-F238E27FC236}">
                <a16:creationId xmlns:a16="http://schemas.microsoft.com/office/drawing/2014/main" id="{6A14ED0A-5AED-3585-15A5-1FE7C6C3F6D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5D35CB-5EE9-48D1-9C44-7DAF4C1BA0B7}" type="slidenum">
              <a:rPr lang="en-US" smtClean="0"/>
              <a:t>‹#›</a:t>
            </a:fld>
            <a:endParaRPr lang="en-US"/>
          </a:p>
        </p:txBody>
      </p:sp>
    </p:spTree>
    <p:extLst>
      <p:ext uri="{BB962C8B-B14F-4D97-AF65-F5344CB8AC3E}">
        <p14:creationId xmlns:p14="http://schemas.microsoft.com/office/powerpoint/2010/main" val="3247491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1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1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11.png"/><Relationship Id="rId4" Type="http://schemas.openxmlformats.org/officeDocument/2006/relationships/image" Target="../media/image3.png"/><Relationship Id="rId9" Type="http://schemas.openxmlformats.org/officeDocument/2006/relationships/image" Target="../media/image9.png"/></Relationships>
</file>

<file path=ppt/slides/_rels/slide1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12.png"/><Relationship Id="rId4" Type="http://schemas.openxmlformats.org/officeDocument/2006/relationships/image" Target="../media/image3.png"/><Relationship Id="rId9" Type="http://schemas.openxmlformats.org/officeDocument/2006/relationships/image" Target="../media/image9.png"/></Relationships>
</file>

<file path=ppt/slides/_rels/slide1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s://www.statista.com/" TargetMode="External"/><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13.png"/><Relationship Id="rId5" Type="http://schemas.openxmlformats.org/officeDocument/2006/relationships/image" Target="../media/image3.png"/><Relationship Id="rId10" Type="http://schemas.openxmlformats.org/officeDocument/2006/relationships/image" Target="../media/image9.png"/><Relationship Id="rId4" Type="http://schemas.openxmlformats.org/officeDocument/2006/relationships/image" Target="../media/image2.png"/><Relationship Id="rId9" Type="http://schemas.openxmlformats.org/officeDocument/2006/relationships/image" Target="../media/image7.png"/></Relationships>
</file>

<file path=ppt/slides/_rels/slide1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1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14.jpg"/><Relationship Id="rId4" Type="http://schemas.openxmlformats.org/officeDocument/2006/relationships/image" Target="../media/image3.png"/><Relationship Id="rId9" Type="http://schemas.openxmlformats.org/officeDocument/2006/relationships/image" Target="../media/image9.png"/></Relationships>
</file>

<file path=ppt/slides/_rels/slide1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15.png"/><Relationship Id="rId4" Type="http://schemas.openxmlformats.org/officeDocument/2006/relationships/image" Target="../media/image3.png"/><Relationship Id="rId9" Type="http://schemas.openxmlformats.org/officeDocument/2006/relationships/image" Target="../media/image9.png"/></Relationships>
</file>

<file path=ppt/slides/_rels/slide1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1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2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2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2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2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60.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customXml" Target="../ink/ink1.xml"/><Relationship Id="rId5" Type="http://schemas.openxmlformats.org/officeDocument/2006/relationships/image" Target="../media/image4.png"/><Relationship Id="rId10" Type="http://schemas.openxmlformats.org/officeDocument/2006/relationships/image" Target="../media/image16.png"/><Relationship Id="rId4" Type="http://schemas.openxmlformats.org/officeDocument/2006/relationships/image" Target="../media/image3.png"/><Relationship Id="rId9" Type="http://schemas.openxmlformats.org/officeDocument/2006/relationships/image" Target="../media/image9.png"/></Relationships>
</file>

<file path=ppt/slides/_rels/slide2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2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17.jpg"/><Relationship Id="rId4" Type="http://schemas.openxmlformats.org/officeDocument/2006/relationships/image" Target="../media/image3.png"/><Relationship Id="rId9" Type="http://schemas.openxmlformats.org/officeDocument/2006/relationships/image" Target="../media/image9.png"/></Relationships>
</file>

<file path=ppt/slides/_rels/slide2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2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2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18.png"/><Relationship Id="rId4" Type="http://schemas.openxmlformats.org/officeDocument/2006/relationships/image" Target="../media/image3.png"/><Relationship Id="rId9" Type="http://schemas.openxmlformats.org/officeDocument/2006/relationships/image" Target="../media/image9.png"/></Relationships>
</file>

<file path=ppt/slides/_rels/slide2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3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19.png"/><Relationship Id="rId4" Type="http://schemas.openxmlformats.org/officeDocument/2006/relationships/image" Target="../media/image3.png"/><Relationship Id="rId9" Type="http://schemas.openxmlformats.org/officeDocument/2006/relationships/image" Target="../media/image9.png"/></Relationships>
</file>

<file path=ppt/slides/_rels/slide3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3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3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3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3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3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3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3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3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20.png"/><Relationship Id="rId4" Type="http://schemas.openxmlformats.org/officeDocument/2006/relationships/image" Target="../media/image3.pn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4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4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4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4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10.png"/><Relationship Id="rId4" Type="http://schemas.openxmlformats.org/officeDocument/2006/relationships/image" Target="../media/image3.png"/><Relationship Id="rId9" Type="http://schemas.openxmlformats.org/officeDocument/2006/relationships/image" Target="../media/image9.png"/></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Kép 5">
            <a:extLst>
              <a:ext uri="{FF2B5EF4-FFF2-40B4-BE49-F238E27FC236}">
                <a16:creationId xmlns:a16="http://schemas.microsoft.com/office/drawing/2014/main" id="{A1057E74-6607-7AF9-FE50-47B062F452EA}"/>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EAFFC7EF-1843-81DF-280D-8BEF44216F38}"/>
              </a:ext>
            </a:extLst>
          </p:cNvPr>
          <p:cNvSpPr>
            <a:spLocks noGrp="1"/>
          </p:cNvSpPr>
          <p:nvPr>
            <p:ph type="ctrTitle"/>
          </p:nvPr>
        </p:nvSpPr>
        <p:spPr>
          <a:xfrm>
            <a:off x="1524000" y="1400176"/>
            <a:ext cx="9143999" cy="1484462"/>
          </a:xfrm>
        </p:spPr>
        <p:txBody>
          <a:bodyPr>
            <a:normAutofit fontScale="90000"/>
          </a:bodyPr>
          <a:lstStyle/>
          <a:p>
            <a:r>
              <a:rPr lang="en-GB" sz="3600" b="1" dirty="0">
                <a:latin typeface="+mn-lt"/>
              </a:rPr>
              <a:t>The development of the innovative educational method of ACCESSIBLE tourism in Central Europe</a:t>
            </a:r>
            <a:br>
              <a:rPr lang="hu-HU" sz="3600" b="1" dirty="0">
                <a:latin typeface="+mn-lt"/>
              </a:rPr>
            </a:br>
            <a:r>
              <a:rPr lang="hu-HU" sz="3100" b="1" dirty="0">
                <a:latin typeface="+mn-lt"/>
              </a:rPr>
              <a:t>2022-2-HU01-KA220-HED-000099410</a:t>
            </a:r>
            <a:endParaRPr lang="en-US" dirty="0">
              <a:latin typeface="+mn-lt"/>
            </a:endParaRPr>
          </a:p>
        </p:txBody>
      </p:sp>
      <p:pic>
        <p:nvPicPr>
          <p:cNvPr id="5" name="Kép 4">
            <a:extLst>
              <a:ext uri="{FF2B5EF4-FFF2-40B4-BE49-F238E27FC236}">
                <a16:creationId xmlns:a16="http://schemas.microsoft.com/office/drawing/2014/main" id="{F0232B86-ECBA-6BAD-CF3A-C7E760D6B54B}"/>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392547FF-FB64-BA72-8C2E-797372234A55}"/>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3E4B16A7-7B3F-5712-22EB-AD317A727EDE}"/>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396283EF-A4CE-F9EA-77BD-AB9433A40202}"/>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0028CD2A-42B5-D628-1DAF-0DBC4F88183E}"/>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D01C1516-3C9E-66E8-BDDA-42C6977220F8}"/>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1" name="Kép 10">
            <a:extLst>
              <a:ext uri="{FF2B5EF4-FFF2-40B4-BE49-F238E27FC236}">
                <a16:creationId xmlns:a16="http://schemas.microsoft.com/office/drawing/2014/main" id="{BDEA42DE-B55C-AA51-F473-71F7B5C46FC3}"/>
              </a:ext>
            </a:extLst>
          </p:cNvPr>
          <p:cNvPicPr>
            <a:picLocks noChangeAspect="1"/>
          </p:cNvPicPr>
          <p:nvPr/>
        </p:nvPicPr>
        <p:blipFill>
          <a:blip r:embed="rId9"/>
          <a:stretch>
            <a:fillRect/>
          </a:stretch>
        </p:blipFill>
        <p:spPr>
          <a:xfrm>
            <a:off x="4745779" y="2884637"/>
            <a:ext cx="2102696" cy="2099401"/>
          </a:xfrm>
          <a:prstGeom prst="rect">
            <a:avLst/>
          </a:prstGeom>
        </p:spPr>
      </p:pic>
    </p:spTree>
    <p:extLst>
      <p:ext uri="{BB962C8B-B14F-4D97-AF65-F5344CB8AC3E}">
        <p14:creationId xmlns:p14="http://schemas.microsoft.com/office/powerpoint/2010/main" val="37949330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AE3C29-7D88-E21D-73CD-02346B170549}"/>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518EBE9F-FDD2-2BF9-3380-DA6DCA5DD250}"/>
              </a:ext>
            </a:extLst>
          </p:cNvPr>
          <p:cNvPicPr>
            <a:picLocks noChangeAspect="1"/>
          </p:cNvPicPr>
          <p:nvPr/>
        </p:nvPicPr>
        <p:blipFill>
          <a:blip r:embed="rId2"/>
          <a:stretch>
            <a:fillRect/>
          </a:stretch>
        </p:blipFill>
        <p:spPr>
          <a:xfrm>
            <a:off x="3508686" y="5257323"/>
            <a:ext cx="1527831" cy="653203"/>
          </a:xfrm>
          <a:prstGeom prst="rect">
            <a:avLst/>
          </a:prstGeom>
        </p:spPr>
      </p:pic>
      <p:pic>
        <p:nvPicPr>
          <p:cNvPr id="5" name="Kép 4">
            <a:extLst>
              <a:ext uri="{FF2B5EF4-FFF2-40B4-BE49-F238E27FC236}">
                <a16:creationId xmlns:a16="http://schemas.microsoft.com/office/drawing/2014/main" id="{91B0CC2C-158C-34CE-8CDB-4935266A13E6}"/>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025BB3FE-6C92-9A5E-3971-AB3BEC9A0C0A}"/>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A7A68158-E6C0-41F7-DE86-63A4D25F41F3}"/>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6F7D4F0B-C43D-D444-E1BD-AB72A6EDEB6F}"/>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52B92344-0581-6BCB-CC4F-41942EB52512}"/>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9371F714-E3D9-983A-1253-95E8E5FDCF5B}"/>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88A1AAEC-1AB9-6B7F-7712-0560FF3411C3}"/>
              </a:ext>
            </a:extLst>
          </p:cNvPr>
          <p:cNvPicPr>
            <a:picLocks noChangeAspect="1"/>
          </p:cNvPicPr>
          <p:nvPr/>
        </p:nvPicPr>
        <p:blipFill>
          <a:blip r:embed="rId9"/>
          <a:stretch>
            <a:fillRect/>
          </a:stretch>
        </p:blipFill>
        <p:spPr>
          <a:xfrm>
            <a:off x="5246095" y="21008"/>
            <a:ext cx="1373780" cy="1377773"/>
          </a:xfrm>
          <a:prstGeom prst="rect">
            <a:avLst/>
          </a:prstGeom>
        </p:spPr>
      </p:pic>
      <p:sp>
        <p:nvSpPr>
          <p:cNvPr id="11" name="Cím 1">
            <a:extLst>
              <a:ext uri="{FF2B5EF4-FFF2-40B4-BE49-F238E27FC236}">
                <a16:creationId xmlns:a16="http://schemas.microsoft.com/office/drawing/2014/main" id="{AE592895-7F7D-6B10-E40A-F6AF3DA6A346}"/>
              </a:ext>
            </a:extLst>
          </p:cNvPr>
          <p:cNvSpPr txBox="1">
            <a:spLocks/>
          </p:cNvSpPr>
          <p:nvPr/>
        </p:nvSpPr>
        <p:spPr>
          <a:xfrm>
            <a:off x="115254" y="1044843"/>
            <a:ext cx="11896725" cy="68632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r" sz="3600" b="1" dirty="0">
                <a:latin typeface="+mn-lt"/>
              </a:rPr>
              <a:t>Najrašireniji jezici na svijetu, 2024</a:t>
            </a:r>
            <a:endParaRPr lang="en-US" sz="3600" b="1" dirty="0">
              <a:latin typeface="+mn-lt"/>
            </a:endParaRPr>
          </a:p>
        </p:txBody>
      </p:sp>
      <p:graphicFrame>
        <p:nvGraphicFramePr>
          <p:cNvPr id="15" name="Táblázat 14">
            <a:extLst>
              <a:ext uri="{FF2B5EF4-FFF2-40B4-BE49-F238E27FC236}">
                <a16:creationId xmlns:a16="http://schemas.microsoft.com/office/drawing/2014/main" id="{64CB8321-E2C2-F306-FEDF-FF1FA3CE943B}"/>
              </a:ext>
            </a:extLst>
          </p:cNvPr>
          <p:cNvGraphicFramePr>
            <a:graphicFrameLocks noGrp="1"/>
          </p:cNvGraphicFramePr>
          <p:nvPr>
            <p:extLst>
              <p:ext uri="{D42A27DB-BD31-4B8C-83A1-F6EECF244321}">
                <p14:modId xmlns:p14="http://schemas.microsoft.com/office/powerpoint/2010/main" val="525216465"/>
              </p:ext>
            </p:extLst>
          </p:nvPr>
        </p:nvGraphicFramePr>
        <p:xfrm>
          <a:off x="248705" y="1739611"/>
          <a:ext cx="6810374" cy="3378777"/>
        </p:xfrm>
        <a:graphic>
          <a:graphicData uri="http://schemas.openxmlformats.org/drawingml/2006/table">
            <a:tbl>
              <a:tblPr firstRow="1" firstCol="1" bandRow="1">
                <a:tableStyleId>{5C22544A-7EE6-4342-B048-85BDC9FD1C3A}</a:tableStyleId>
              </a:tblPr>
              <a:tblGrid>
                <a:gridCol w="2677550">
                  <a:extLst>
                    <a:ext uri="{9D8B030D-6E8A-4147-A177-3AD203B41FA5}">
                      <a16:colId xmlns:a16="http://schemas.microsoft.com/office/drawing/2014/main" val="2987472116"/>
                    </a:ext>
                  </a:extLst>
                </a:gridCol>
                <a:gridCol w="1905536">
                  <a:extLst>
                    <a:ext uri="{9D8B030D-6E8A-4147-A177-3AD203B41FA5}">
                      <a16:colId xmlns:a16="http://schemas.microsoft.com/office/drawing/2014/main" val="1644035441"/>
                    </a:ext>
                  </a:extLst>
                </a:gridCol>
                <a:gridCol w="2227288">
                  <a:extLst>
                    <a:ext uri="{9D8B030D-6E8A-4147-A177-3AD203B41FA5}">
                      <a16:colId xmlns:a16="http://schemas.microsoft.com/office/drawing/2014/main" val="1220372872"/>
                    </a:ext>
                  </a:extLst>
                </a:gridCol>
              </a:tblGrid>
              <a:tr h="399629">
                <a:tc>
                  <a:txBody>
                    <a:bodyPr/>
                    <a:lstStyle/>
                    <a:p>
                      <a:pPr algn="just">
                        <a:lnSpc>
                          <a:spcPct val="107000"/>
                        </a:lnSpc>
                        <a:spcAft>
                          <a:spcPts val="800"/>
                        </a:spcAft>
                      </a:pPr>
                      <a:r>
                        <a:rPr lang="hr" sz="1800" kern="100">
                          <a:effectLst/>
                        </a:rPr>
                        <a:t>Jezik</a:t>
                      </a:r>
                      <a:endParaRPr lang="hu-HU" sz="1800" kern="100" dirty="0">
                        <a:effectLst/>
                        <a:latin typeface="Calibri" panose="020F0502020204030204" pitchFamily="34" charset="0"/>
                        <a:ea typeface="Calibri" panose="020F0502020204030204" pitchFamily="34" charset="0"/>
                        <a:cs typeface="Arial" panose="020B0604020202020204" pitchFamily="34" charset="0"/>
                      </a:endParaRPr>
                    </a:p>
                  </a:txBody>
                  <a:tcPr marL="35400" marR="35400" marT="0" marB="0"/>
                </a:tc>
                <a:tc>
                  <a:txBody>
                    <a:bodyPr/>
                    <a:lstStyle/>
                    <a:p>
                      <a:pPr algn="ctr">
                        <a:lnSpc>
                          <a:spcPct val="107000"/>
                        </a:lnSpc>
                        <a:spcAft>
                          <a:spcPts val="800"/>
                        </a:spcAft>
                      </a:pPr>
                      <a:r>
                        <a:rPr lang="hr" sz="1800" kern="100" dirty="0">
                          <a:effectLst/>
                        </a:rPr>
                        <a:t>Ukupan broj govornika (milijun)</a:t>
                      </a:r>
                      <a:endParaRPr lang="hu-HU" sz="1800" kern="100" dirty="0">
                        <a:effectLst/>
                        <a:latin typeface="Calibri" panose="020F0502020204030204" pitchFamily="34" charset="0"/>
                        <a:ea typeface="Calibri" panose="020F0502020204030204" pitchFamily="34" charset="0"/>
                        <a:cs typeface="Arial" panose="020B0604020202020204" pitchFamily="34" charset="0"/>
                      </a:endParaRPr>
                    </a:p>
                  </a:txBody>
                  <a:tcPr marL="35400" marR="35400" marT="0" marB="0"/>
                </a:tc>
                <a:tc>
                  <a:txBody>
                    <a:bodyPr/>
                    <a:lstStyle/>
                    <a:p>
                      <a:pPr algn="ctr">
                        <a:lnSpc>
                          <a:spcPct val="107000"/>
                        </a:lnSpc>
                        <a:spcAft>
                          <a:spcPts val="800"/>
                        </a:spcAft>
                      </a:pPr>
                      <a:r>
                        <a:rPr lang="hr" sz="1800" kern="100" dirty="0">
                          <a:effectLst/>
                        </a:rPr>
                        <a:t>Broj izvornih govornika (milijun)</a:t>
                      </a:r>
                      <a:endParaRPr lang="hu-HU" sz="1800" kern="100" dirty="0">
                        <a:effectLst/>
                        <a:latin typeface="Calibri" panose="020F0502020204030204" pitchFamily="34" charset="0"/>
                        <a:ea typeface="Calibri" panose="020F0502020204030204" pitchFamily="34" charset="0"/>
                        <a:cs typeface="Arial" panose="020B0604020202020204" pitchFamily="34" charset="0"/>
                      </a:endParaRPr>
                    </a:p>
                  </a:txBody>
                  <a:tcPr marL="35400" marR="35400" marT="0" marB="0"/>
                </a:tc>
                <a:extLst>
                  <a:ext uri="{0D108BD9-81ED-4DB2-BD59-A6C34878D82A}">
                    <a16:rowId xmlns:a16="http://schemas.microsoft.com/office/drawing/2014/main" val="2753889336"/>
                  </a:ext>
                </a:extLst>
              </a:tr>
              <a:tr h="197585">
                <a:tc>
                  <a:txBody>
                    <a:bodyPr/>
                    <a:lstStyle/>
                    <a:p>
                      <a:pPr algn="just">
                        <a:lnSpc>
                          <a:spcPct val="107000"/>
                        </a:lnSpc>
                        <a:spcAft>
                          <a:spcPts val="800"/>
                        </a:spcAft>
                      </a:pPr>
                      <a:r>
                        <a:rPr lang="hr" sz="1800" kern="100">
                          <a:effectLst/>
                        </a:rPr>
                        <a:t>indonezijski </a:t>
                      </a:r>
                      <a:r>
                        <a:rPr lang="hr" sz="1800" kern="100" baseline="30000">
                          <a:effectLst/>
                        </a:rPr>
                        <a:t>4</a:t>
                      </a:r>
                      <a:endParaRPr lang="hu-HU" sz="1800" kern="100" dirty="0">
                        <a:effectLst/>
                        <a:latin typeface="Calibri" panose="020F0502020204030204" pitchFamily="34" charset="0"/>
                        <a:ea typeface="Calibri" panose="020F0502020204030204" pitchFamily="34" charset="0"/>
                        <a:cs typeface="Arial" panose="020B0604020202020204" pitchFamily="34" charset="0"/>
                      </a:endParaRPr>
                    </a:p>
                  </a:txBody>
                  <a:tcPr marL="35400" marR="35400" marT="0" marB="0"/>
                </a:tc>
                <a:tc>
                  <a:txBody>
                    <a:bodyPr/>
                    <a:lstStyle/>
                    <a:p>
                      <a:pPr marR="431800" algn="r">
                        <a:lnSpc>
                          <a:spcPct val="107000"/>
                        </a:lnSpc>
                        <a:spcAft>
                          <a:spcPts val="800"/>
                        </a:spcAft>
                      </a:pPr>
                      <a:r>
                        <a:rPr lang="hr" sz="1800" kern="100" dirty="0">
                          <a:effectLst/>
                        </a:rPr>
                        <a:t>199</a:t>
                      </a:r>
                      <a:endParaRPr lang="hu-HU" sz="1800" kern="100" dirty="0">
                        <a:effectLst/>
                        <a:latin typeface="Calibri" panose="020F0502020204030204" pitchFamily="34" charset="0"/>
                        <a:ea typeface="Calibri" panose="020F0502020204030204" pitchFamily="34" charset="0"/>
                        <a:cs typeface="Arial" panose="020B0604020202020204" pitchFamily="34" charset="0"/>
                      </a:endParaRPr>
                    </a:p>
                  </a:txBody>
                  <a:tcPr marL="35400" marR="35400" marT="0" marB="0"/>
                </a:tc>
                <a:tc>
                  <a:txBody>
                    <a:bodyPr/>
                    <a:lstStyle/>
                    <a:p>
                      <a:pPr marR="612140" algn="r">
                        <a:lnSpc>
                          <a:spcPct val="107000"/>
                        </a:lnSpc>
                        <a:spcAft>
                          <a:spcPts val="800"/>
                        </a:spcAft>
                      </a:pPr>
                      <a:r>
                        <a:rPr lang="hr" sz="1800" kern="100" dirty="0">
                          <a:effectLst/>
                        </a:rPr>
                        <a:t>43,6</a:t>
                      </a:r>
                      <a:endParaRPr lang="hu-HU" sz="1800" kern="100" dirty="0">
                        <a:effectLst/>
                        <a:latin typeface="Calibri" panose="020F0502020204030204" pitchFamily="34" charset="0"/>
                        <a:ea typeface="Calibri" panose="020F0502020204030204" pitchFamily="34" charset="0"/>
                        <a:cs typeface="Arial" panose="020B0604020202020204" pitchFamily="34" charset="0"/>
                      </a:endParaRPr>
                    </a:p>
                  </a:txBody>
                  <a:tcPr marL="35400" marR="35400" marT="0" marB="0"/>
                </a:tc>
                <a:extLst>
                  <a:ext uri="{0D108BD9-81ED-4DB2-BD59-A6C34878D82A}">
                    <a16:rowId xmlns:a16="http://schemas.microsoft.com/office/drawing/2014/main" val="1394472270"/>
                  </a:ext>
                </a:extLst>
              </a:tr>
              <a:tr h="197585">
                <a:tc>
                  <a:txBody>
                    <a:bodyPr/>
                    <a:lstStyle/>
                    <a:p>
                      <a:pPr algn="just">
                        <a:lnSpc>
                          <a:spcPct val="107000"/>
                        </a:lnSpc>
                        <a:spcAft>
                          <a:spcPts val="800"/>
                        </a:spcAft>
                      </a:pPr>
                      <a:r>
                        <a:rPr lang="hr" sz="1800" kern="100">
                          <a:effectLst/>
                        </a:rPr>
                        <a:t>njemački</a:t>
                      </a:r>
                      <a:endParaRPr lang="hu-HU" sz="1800" kern="100" dirty="0">
                        <a:effectLst/>
                        <a:latin typeface="Calibri" panose="020F0502020204030204" pitchFamily="34" charset="0"/>
                        <a:ea typeface="Calibri" panose="020F0502020204030204" pitchFamily="34" charset="0"/>
                        <a:cs typeface="Arial" panose="020B0604020202020204" pitchFamily="34" charset="0"/>
                      </a:endParaRPr>
                    </a:p>
                  </a:txBody>
                  <a:tcPr marL="35400" marR="35400" marT="0" marB="0"/>
                </a:tc>
                <a:tc>
                  <a:txBody>
                    <a:bodyPr/>
                    <a:lstStyle/>
                    <a:p>
                      <a:pPr marR="431800" algn="r">
                        <a:lnSpc>
                          <a:spcPct val="107000"/>
                        </a:lnSpc>
                        <a:spcAft>
                          <a:spcPts val="800"/>
                        </a:spcAft>
                      </a:pPr>
                      <a:r>
                        <a:rPr lang="hr" sz="1800" kern="100" dirty="0">
                          <a:effectLst/>
                        </a:rPr>
                        <a:t>134,6</a:t>
                      </a:r>
                      <a:endParaRPr lang="hu-HU" sz="1800" kern="100" dirty="0">
                        <a:effectLst/>
                        <a:latin typeface="Calibri" panose="020F0502020204030204" pitchFamily="34" charset="0"/>
                        <a:ea typeface="Calibri" panose="020F0502020204030204" pitchFamily="34" charset="0"/>
                        <a:cs typeface="Arial" panose="020B0604020202020204" pitchFamily="34" charset="0"/>
                      </a:endParaRPr>
                    </a:p>
                  </a:txBody>
                  <a:tcPr marL="35400" marR="35400" marT="0" marB="0"/>
                </a:tc>
                <a:tc>
                  <a:txBody>
                    <a:bodyPr/>
                    <a:lstStyle/>
                    <a:p>
                      <a:pPr marR="612140" algn="r">
                        <a:lnSpc>
                          <a:spcPct val="107000"/>
                        </a:lnSpc>
                        <a:spcAft>
                          <a:spcPts val="800"/>
                        </a:spcAft>
                      </a:pPr>
                      <a:r>
                        <a:rPr lang="hr" sz="1800" kern="100" dirty="0">
                          <a:effectLst/>
                        </a:rPr>
                        <a:t>75,6</a:t>
                      </a:r>
                      <a:endParaRPr lang="hu-HU" sz="1800" kern="100" dirty="0">
                        <a:effectLst/>
                        <a:latin typeface="Calibri" panose="020F0502020204030204" pitchFamily="34" charset="0"/>
                        <a:ea typeface="Calibri" panose="020F0502020204030204" pitchFamily="34" charset="0"/>
                        <a:cs typeface="Arial" panose="020B0604020202020204" pitchFamily="34" charset="0"/>
                      </a:endParaRPr>
                    </a:p>
                  </a:txBody>
                  <a:tcPr marL="35400" marR="35400" marT="0" marB="0"/>
                </a:tc>
                <a:extLst>
                  <a:ext uri="{0D108BD9-81ED-4DB2-BD59-A6C34878D82A}">
                    <a16:rowId xmlns:a16="http://schemas.microsoft.com/office/drawing/2014/main" val="1556557960"/>
                  </a:ext>
                </a:extLst>
              </a:tr>
              <a:tr h="197585">
                <a:tc>
                  <a:txBody>
                    <a:bodyPr/>
                    <a:lstStyle/>
                    <a:p>
                      <a:pPr algn="just">
                        <a:lnSpc>
                          <a:spcPct val="107000"/>
                        </a:lnSpc>
                        <a:spcAft>
                          <a:spcPts val="800"/>
                        </a:spcAft>
                      </a:pPr>
                      <a:r>
                        <a:rPr lang="hr-HR" sz="1800" kern="100" dirty="0">
                          <a:effectLst/>
                        </a:rPr>
                        <a:t>J</a:t>
                      </a:r>
                      <a:r>
                        <a:rPr lang="hr" sz="1800" kern="100" dirty="0">
                          <a:effectLst/>
                        </a:rPr>
                        <a:t>apanski</a:t>
                      </a:r>
                      <a:r>
                        <a:rPr lang="hr" sz="1800" kern="100" baseline="30000" dirty="0">
                          <a:effectLst/>
                        </a:rPr>
                        <a:t>5</a:t>
                      </a:r>
                      <a:endParaRPr lang="hu-HU" sz="1800" kern="100" dirty="0">
                        <a:effectLst/>
                        <a:latin typeface="Calibri" panose="020F0502020204030204" pitchFamily="34" charset="0"/>
                        <a:ea typeface="Calibri" panose="020F0502020204030204" pitchFamily="34" charset="0"/>
                        <a:cs typeface="Arial" panose="020B0604020202020204" pitchFamily="34" charset="0"/>
                      </a:endParaRPr>
                    </a:p>
                  </a:txBody>
                  <a:tcPr marL="35400" marR="35400" marT="0" marB="0"/>
                </a:tc>
                <a:tc>
                  <a:txBody>
                    <a:bodyPr/>
                    <a:lstStyle/>
                    <a:p>
                      <a:pPr marR="431800" algn="r">
                        <a:lnSpc>
                          <a:spcPct val="107000"/>
                        </a:lnSpc>
                        <a:spcAft>
                          <a:spcPts val="800"/>
                        </a:spcAft>
                      </a:pPr>
                      <a:r>
                        <a:rPr lang="hr" sz="1800" kern="100" dirty="0">
                          <a:effectLst/>
                        </a:rPr>
                        <a:t>125,4</a:t>
                      </a:r>
                      <a:endParaRPr lang="hu-HU" sz="1800" kern="100" dirty="0">
                        <a:effectLst/>
                        <a:latin typeface="Calibri" panose="020F0502020204030204" pitchFamily="34" charset="0"/>
                        <a:ea typeface="Calibri" panose="020F0502020204030204" pitchFamily="34" charset="0"/>
                        <a:cs typeface="Arial" panose="020B0604020202020204" pitchFamily="34" charset="0"/>
                      </a:endParaRPr>
                    </a:p>
                  </a:txBody>
                  <a:tcPr marL="35400" marR="35400" marT="0" marB="0"/>
                </a:tc>
                <a:tc>
                  <a:txBody>
                    <a:bodyPr/>
                    <a:lstStyle/>
                    <a:p>
                      <a:pPr marR="612140" algn="r">
                        <a:lnSpc>
                          <a:spcPct val="107000"/>
                        </a:lnSpc>
                        <a:spcAft>
                          <a:spcPts val="800"/>
                        </a:spcAft>
                      </a:pPr>
                      <a:r>
                        <a:rPr lang="hr" sz="1800" kern="100" dirty="0">
                          <a:effectLst/>
                        </a:rPr>
                        <a:t>125,3</a:t>
                      </a:r>
                      <a:endParaRPr lang="hu-HU" sz="1800" kern="100" dirty="0">
                        <a:effectLst/>
                        <a:latin typeface="Calibri" panose="020F0502020204030204" pitchFamily="34" charset="0"/>
                        <a:ea typeface="Calibri" panose="020F0502020204030204" pitchFamily="34" charset="0"/>
                        <a:cs typeface="Arial" panose="020B0604020202020204" pitchFamily="34" charset="0"/>
                      </a:endParaRPr>
                    </a:p>
                  </a:txBody>
                  <a:tcPr marL="35400" marR="35400" marT="0" marB="0"/>
                </a:tc>
                <a:extLst>
                  <a:ext uri="{0D108BD9-81ED-4DB2-BD59-A6C34878D82A}">
                    <a16:rowId xmlns:a16="http://schemas.microsoft.com/office/drawing/2014/main" val="1986698917"/>
                  </a:ext>
                </a:extLst>
              </a:tr>
              <a:tr h="197585">
                <a:tc>
                  <a:txBody>
                    <a:bodyPr/>
                    <a:lstStyle/>
                    <a:p>
                      <a:pPr algn="just">
                        <a:lnSpc>
                          <a:spcPct val="107000"/>
                        </a:lnSpc>
                        <a:spcAft>
                          <a:spcPts val="800"/>
                        </a:spcAft>
                      </a:pPr>
                      <a:r>
                        <a:rPr lang="hr" sz="1800" kern="100" dirty="0">
                          <a:effectLst/>
                        </a:rPr>
                        <a:t>nigerijski pidžin</a:t>
                      </a:r>
                      <a:r>
                        <a:rPr lang="hr" sz="1800" kern="100" baseline="30000" dirty="0">
                          <a:effectLst/>
                        </a:rPr>
                        <a:t>6</a:t>
                      </a:r>
                      <a:endParaRPr lang="hu-HU" sz="1800" kern="100" dirty="0">
                        <a:effectLst/>
                        <a:latin typeface="Calibri" panose="020F0502020204030204" pitchFamily="34" charset="0"/>
                        <a:ea typeface="Calibri" panose="020F0502020204030204" pitchFamily="34" charset="0"/>
                        <a:cs typeface="Arial" panose="020B0604020202020204" pitchFamily="34" charset="0"/>
                      </a:endParaRPr>
                    </a:p>
                  </a:txBody>
                  <a:tcPr marL="35400" marR="35400" marT="0" marB="0"/>
                </a:tc>
                <a:tc>
                  <a:txBody>
                    <a:bodyPr/>
                    <a:lstStyle/>
                    <a:p>
                      <a:pPr marR="431800" algn="r">
                        <a:lnSpc>
                          <a:spcPct val="107000"/>
                        </a:lnSpc>
                        <a:spcAft>
                          <a:spcPts val="800"/>
                        </a:spcAft>
                      </a:pPr>
                      <a:r>
                        <a:rPr lang="hr" sz="1800" kern="100" dirty="0">
                          <a:effectLst/>
                        </a:rPr>
                        <a:t>120,7</a:t>
                      </a:r>
                      <a:endParaRPr lang="hu-HU" sz="1800" kern="100" dirty="0">
                        <a:effectLst/>
                        <a:latin typeface="Calibri" panose="020F0502020204030204" pitchFamily="34" charset="0"/>
                        <a:ea typeface="Calibri" panose="020F0502020204030204" pitchFamily="34" charset="0"/>
                        <a:cs typeface="Arial" panose="020B0604020202020204" pitchFamily="34" charset="0"/>
                      </a:endParaRPr>
                    </a:p>
                  </a:txBody>
                  <a:tcPr marL="35400" marR="35400" marT="0" marB="0"/>
                </a:tc>
                <a:tc>
                  <a:txBody>
                    <a:bodyPr/>
                    <a:lstStyle/>
                    <a:p>
                      <a:pPr marR="612140" algn="r">
                        <a:lnSpc>
                          <a:spcPct val="107000"/>
                        </a:lnSpc>
                        <a:spcAft>
                          <a:spcPts val="800"/>
                        </a:spcAft>
                      </a:pPr>
                      <a:r>
                        <a:rPr lang="hr" sz="1800" kern="100" dirty="0">
                          <a:effectLst/>
                        </a:rPr>
                        <a:t>4,7</a:t>
                      </a:r>
                      <a:endParaRPr lang="hu-HU" sz="1800" kern="100" dirty="0">
                        <a:effectLst/>
                        <a:latin typeface="Calibri" panose="020F0502020204030204" pitchFamily="34" charset="0"/>
                        <a:ea typeface="Calibri" panose="020F0502020204030204" pitchFamily="34" charset="0"/>
                        <a:cs typeface="Arial" panose="020B0604020202020204" pitchFamily="34" charset="0"/>
                      </a:endParaRPr>
                    </a:p>
                  </a:txBody>
                  <a:tcPr marL="35400" marR="35400" marT="0" marB="0"/>
                </a:tc>
                <a:extLst>
                  <a:ext uri="{0D108BD9-81ED-4DB2-BD59-A6C34878D82A}">
                    <a16:rowId xmlns:a16="http://schemas.microsoft.com/office/drawing/2014/main" val="2523746952"/>
                  </a:ext>
                </a:extLst>
              </a:tr>
              <a:tr h="197585">
                <a:tc>
                  <a:txBody>
                    <a:bodyPr/>
                    <a:lstStyle/>
                    <a:p>
                      <a:pPr algn="just">
                        <a:lnSpc>
                          <a:spcPct val="107000"/>
                        </a:lnSpc>
                        <a:spcAft>
                          <a:spcPts val="800"/>
                        </a:spcAft>
                      </a:pPr>
                      <a:r>
                        <a:rPr lang="hr-HR" sz="1800" kern="100" dirty="0">
                          <a:effectLst/>
                        </a:rPr>
                        <a:t>m</a:t>
                      </a:r>
                      <a:r>
                        <a:rPr lang="hr" sz="1800" kern="100" dirty="0">
                          <a:effectLst/>
                        </a:rPr>
                        <a:t>arathi</a:t>
                      </a:r>
                      <a:endParaRPr lang="hu-HU" sz="1800" kern="100" dirty="0">
                        <a:effectLst/>
                        <a:latin typeface="Calibri" panose="020F0502020204030204" pitchFamily="34" charset="0"/>
                        <a:ea typeface="Calibri" panose="020F0502020204030204" pitchFamily="34" charset="0"/>
                        <a:cs typeface="Arial" panose="020B0604020202020204" pitchFamily="34" charset="0"/>
                      </a:endParaRPr>
                    </a:p>
                  </a:txBody>
                  <a:tcPr marL="35400" marR="35400" marT="0" marB="0"/>
                </a:tc>
                <a:tc>
                  <a:txBody>
                    <a:bodyPr/>
                    <a:lstStyle/>
                    <a:p>
                      <a:pPr marR="431800" algn="r">
                        <a:lnSpc>
                          <a:spcPct val="107000"/>
                        </a:lnSpc>
                        <a:spcAft>
                          <a:spcPts val="800"/>
                        </a:spcAft>
                      </a:pPr>
                      <a:r>
                        <a:rPr lang="hr" sz="1800" kern="100" dirty="0">
                          <a:effectLst/>
                        </a:rPr>
                        <a:t>99,1</a:t>
                      </a:r>
                      <a:endParaRPr lang="hu-HU" sz="1800" kern="100" dirty="0">
                        <a:effectLst/>
                        <a:latin typeface="Calibri" panose="020F0502020204030204" pitchFamily="34" charset="0"/>
                        <a:ea typeface="Calibri" panose="020F0502020204030204" pitchFamily="34" charset="0"/>
                        <a:cs typeface="Arial" panose="020B0604020202020204" pitchFamily="34" charset="0"/>
                      </a:endParaRPr>
                    </a:p>
                  </a:txBody>
                  <a:tcPr marL="35400" marR="35400" marT="0" marB="0"/>
                </a:tc>
                <a:tc>
                  <a:txBody>
                    <a:bodyPr/>
                    <a:lstStyle/>
                    <a:p>
                      <a:pPr marR="612140" algn="r">
                        <a:lnSpc>
                          <a:spcPct val="107000"/>
                        </a:lnSpc>
                        <a:spcAft>
                          <a:spcPts val="800"/>
                        </a:spcAft>
                      </a:pPr>
                      <a:r>
                        <a:rPr lang="hr" sz="1800" kern="100" dirty="0">
                          <a:effectLst/>
                        </a:rPr>
                        <a:t>83,1</a:t>
                      </a:r>
                      <a:endParaRPr lang="hu-HU" sz="1800" kern="100" dirty="0">
                        <a:effectLst/>
                        <a:latin typeface="Calibri" panose="020F0502020204030204" pitchFamily="34" charset="0"/>
                        <a:ea typeface="Calibri" panose="020F0502020204030204" pitchFamily="34" charset="0"/>
                        <a:cs typeface="Arial" panose="020B0604020202020204" pitchFamily="34" charset="0"/>
                      </a:endParaRPr>
                    </a:p>
                  </a:txBody>
                  <a:tcPr marL="35400" marR="35400" marT="0" marB="0"/>
                </a:tc>
                <a:extLst>
                  <a:ext uri="{0D108BD9-81ED-4DB2-BD59-A6C34878D82A}">
                    <a16:rowId xmlns:a16="http://schemas.microsoft.com/office/drawing/2014/main" val="1087448270"/>
                  </a:ext>
                </a:extLst>
              </a:tr>
              <a:tr h="197585">
                <a:tc>
                  <a:txBody>
                    <a:bodyPr/>
                    <a:lstStyle/>
                    <a:p>
                      <a:pPr algn="just">
                        <a:lnSpc>
                          <a:spcPct val="107000"/>
                        </a:lnSpc>
                        <a:spcAft>
                          <a:spcPts val="800"/>
                        </a:spcAft>
                      </a:pPr>
                      <a:r>
                        <a:rPr lang="hr" sz="1800" kern="100" dirty="0">
                          <a:effectLst/>
                        </a:rPr>
                        <a:t>telugu</a:t>
                      </a:r>
                      <a:endParaRPr lang="hu-HU" sz="1800" kern="100" dirty="0">
                        <a:effectLst/>
                        <a:latin typeface="Calibri" panose="020F0502020204030204" pitchFamily="34" charset="0"/>
                        <a:ea typeface="Calibri" panose="020F0502020204030204" pitchFamily="34" charset="0"/>
                        <a:cs typeface="Arial" panose="020B0604020202020204" pitchFamily="34" charset="0"/>
                      </a:endParaRPr>
                    </a:p>
                  </a:txBody>
                  <a:tcPr marL="35400" marR="35400" marT="0" marB="0"/>
                </a:tc>
                <a:tc>
                  <a:txBody>
                    <a:bodyPr/>
                    <a:lstStyle/>
                    <a:p>
                      <a:pPr marR="431800" algn="r">
                        <a:lnSpc>
                          <a:spcPct val="107000"/>
                        </a:lnSpc>
                        <a:spcAft>
                          <a:spcPts val="800"/>
                        </a:spcAft>
                      </a:pPr>
                      <a:r>
                        <a:rPr lang="hr" sz="1800" kern="100" dirty="0">
                          <a:effectLst/>
                        </a:rPr>
                        <a:t>95,7</a:t>
                      </a:r>
                      <a:endParaRPr lang="hu-HU" sz="1800" kern="100" dirty="0">
                        <a:effectLst/>
                        <a:latin typeface="Calibri" panose="020F0502020204030204" pitchFamily="34" charset="0"/>
                        <a:ea typeface="Calibri" panose="020F0502020204030204" pitchFamily="34" charset="0"/>
                        <a:cs typeface="Arial" panose="020B0604020202020204" pitchFamily="34" charset="0"/>
                      </a:endParaRPr>
                    </a:p>
                  </a:txBody>
                  <a:tcPr marL="35400" marR="35400" marT="0" marB="0"/>
                </a:tc>
                <a:tc>
                  <a:txBody>
                    <a:bodyPr/>
                    <a:lstStyle/>
                    <a:p>
                      <a:pPr marR="612140" algn="r">
                        <a:lnSpc>
                          <a:spcPct val="107000"/>
                        </a:lnSpc>
                        <a:spcAft>
                          <a:spcPts val="800"/>
                        </a:spcAft>
                      </a:pPr>
                      <a:r>
                        <a:rPr lang="hr" sz="1800" kern="100" dirty="0">
                          <a:effectLst/>
                        </a:rPr>
                        <a:t>82,7</a:t>
                      </a:r>
                      <a:endParaRPr lang="hu-HU" sz="1800" kern="100" dirty="0">
                        <a:effectLst/>
                        <a:latin typeface="Calibri" panose="020F0502020204030204" pitchFamily="34" charset="0"/>
                        <a:ea typeface="Calibri" panose="020F0502020204030204" pitchFamily="34" charset="0"/>
                        <a:cs typeface="Arial" panose="020B0604020202020204" pitchFamily="34" charset="0"/>
                      </a:endParaRPr>
                    </a:p>
                  </a:txBody>
                  <a:tcPr marL="35400" marR="35400" marT="0" marB="0"/>
                </a:tc>
                <a:extLst>
                  <a:ext uri="{0D108BD9-81ED-4DB2-BD59-A6C34878D82A}">
                    <a16:rowId xmlns:a16="http://schemas.microsoft.com/office/drawing/2014/main" val="3285243473"/>
                  </a:ext>
                </a:extLst>
              </a:tr>
              <a:tr h="197585">
                <a:tc>
                  <a:txBody>
                    <a:bodyPr/>
                    <a:lstStyle/>
                    <a:p>
                      <a:pPr algn="just">
                        <a:lnSpc>
                          <a:spcPct val="107000"/>
                        </a:lnSpc>
                        <a:spcAft>
                          <a:spcPts val="800"/>
                        </a:spcAft>
                      </a:pPr>
                      <a:r>
                        <a:rPr lang="hr" sz="1800" kern="100">
                          <a:effectLst/>
                        </a:rPr>
                        <a:t>turski</a:t>
                      </a:r>
                      <a:endParaRPr lang="hu-HU" sz="1800" kern="100">
                        <a:effectLst/>
                        <a:latin typeface="Calibri" panose="020F0502020204030204" pitchFamily="34" charset="0"/>
                        <a:ea typeface="Calibri" panose="020F0502020204030204" pitchFamily="34" charset="0"/>
                        <a:cs typeface="Arial" panose="020B0604020202020204" pitchFamily="34" charset="0"/>
                      </a:endParaRPr>
                    </a:p>
                  </a:txBody>
                  <a:tcPr marL="35400" marR="35400" marT="0" marB="0"/>
                </a:tc>
                <a:tc>
                  <a:txBody>
                    <a:bodyPr/>
                    <a:lstStyle/>
                    <a:p>
                      <a:pPr marR="431800" algn="r">
                        <a:lnSpc>
                          <a:spcPct val="107000"/>
                        </a:lnSpc>
                        <a:spcAft>
                          <a:spcPts val="800"/>
                        </a:spcAft>
                      </a:pPr>
                      <a:r>
                        <a:rPr lang="hr" sz="1800" kern="100" dirty="0">
                          <a:effectLst/>
                        </a:rPr>
                        <a:t>88,1</a:t>
                      </a:r>
                      <a:endParaRPr lang="hu-HU" sz="1800" kern="100" dirty="0">
                        <a:effectLst/>
                        <a:latin typeface="Calibri" panose="020F0502020204030204" pitchFamily="34" charset="0"/>
                        <a:ea typeface="Calibri" panose="020F0502020204030204" pitchFamily="34" charset="0"/>
                        <a:cs typeface="Arial" panose="020B0604020202020204" pitchFamily="34" charset="0"/>
                      </a:endParaRPr>
                    </a:p>
                  </a:txBody>
                  <a:tcPr marL="35400" marR="35400" marT="0" marB="0"/>
                </a:tc>
                <a:tc>
                  <a:txBody>
                    <a:bodyPr/>
                    <a:lstStyle/>
                    <a:p>
                      <a:pPr marR="612140" algn="r">
                        <a:lnSpc>
                          <a:spcPct val="107000"/>
                        </a:lnSpc>
                        <a:spcAft>
                          <a:spcPts val="800"/>
                        </a:spcAft>
                      </a:pPr>
                      <a:r>
                        <a:rPr lang="hr" sz="1800" kern="100" dirty="0">
                          <a:effectLst/>
                        </a:rPr>
                        <a:t>82,2</a:t>
                      </a:r>
                      <a:endParaRPr lang="hu-HU" sz="1800" kern="100" dirty="0">
                        <a:effectLst/>
                        <a:latin typeface="Calibri" panose="020F0502020204030204" pitchFamily="34" charset="0"/>
                        <a:ea typeface="Calibri" panose="020F0502020204030204" pitchFamily="34" charset="0"/>
                        <a:cs typeface="Arial" panose="020B0604020202020204" pitchFamily="34" charset="0"/>
                      </a:endParaRPr>
                    </a:p>
                  </a:txBody>
                  <a:tcPr marL="35400" marR="35400" marT="0" marB="0"/>
                </a:tc>
                <a:extLst>
                  <a:ext uri="{0D108BD9-81ED-4DB2-BD59-A6C34878D82A}">
                    <a16:rowId xmlns:a16="http://schemas.microsoft.com/office/drawing/2014/main" val="1792762918"/>
                  </a:ext>
                </a:extLst>
              </a:tr>
              <a:tr h="197585">
                <a:tc>
                  <a:txBody>
                    <a:bodyPr/>
                    <a:lstStyle/>
                    <a:p>
                      <a:pPr algn="just">
                        <a:lnSpc>
                          <a:spcPct val="107000"/>
                        </a:lnSpc>
                        <a:spcAft>
                          <a:spcPts val="800"/>
                        </a:spcAft>
                      </a:pPr>
                      <a:r>
                        <a:rPr lang="hr" sz="1800" kern="100">
                          <a:effectLst/>
                        </a:rPr>
                        <a:t>tamilski </a:t>
                      </a:r>
                      <a:r>
                        <a:rPr lang="hr" sz="1800" kern="100" baseline="30000">
                          <a:effectLst/>
                        </a:rPr>
                        <a:t>7</a:t>
                      </a:r>
                      <a:endParaRPr lang="hu-HU" sz="1800" kern="100">
                        <a:effectLst/>
                        <a:latin typeface="Calibri" panose="020F0502020204030204" pitchFamily="34" charset="0"/>
                        <a:ea typeface="Calibri" panose="020F0502020204030204" pitchFamily="34" charset="0"/>
                        <a:cs typeface="Arial" panose="020B0604020202020204" pitchFamily="34" charset="0"/>
                      </a:endParaRPr>
                    </a:p>
                  </a:txBody>
                  <a:tcPr marL="35400" marR="35400" marT="0" marB="0"/>
                </a:tc>
                <a:tc>
                  <a:txBody>
                    <a:bodyPr/>
                    <a:lstStyle/>
                    <a:p>
                      <a:pPr marR="431800" algn="r">
                        <a:lnSpc>
                          <a:spcPct val="107000"/>
                        </a:lnSpc>
                        <a:spcAft>
                          <a:spcPts val="800"/>
                        </a:spcAft>
                      </a:pPr>
                      <a:r>
                        <a:rPr lang="hr" sz="1800" kern="100" dirty="0">
                          <a:effectLst/>
                        </a:rPr>
                        <a:t>86,4</a:t>
                      </a:r>
                      <a:endParaRPr lang="hu-HU" sz="1800" kern="100" dirty="0">
                        <a:effectLst/>
                        <a:latin typeface="Calibri" panose="020F0502020204030204" pitchFamily="34" charset="0"/>
                        <a:ea typeface="Calibri" panose="020F0502020204030204" pitchFamily="34" charset="0"/>
                        <a:cs typeface="Arial" panose="020B0604020202020204" pitchFamily="34" charset="0"/>
                      </a:endParaRPr>
                    </a:p>
                  </a:txBody>
                  <a:tcPr marL="35400" marR="35400" marT="0" marB="0"/>
                </a:tc>
                <a:tc>
                  <a:txBody>
                    <a:bodyPr/>
                    <a:lstStyle/>
                    <a:p>
                      <a:pPr marR="612140" algn="r">
                        <a:lnSpc>
                          <a:spcPct val="107000"/>
                        </a:lnSpc>
                        <a:spcAft>
                          <a:spcPts val="800"/>
                        </a:spcAft>
                      </a:pPr>
                      <a:r>
                        <a:rPr lang="hr" sz="1800" kern="100" dirty="0">
                          <a:effectLst/>
                        </a:rPr>
                        <a:t>78,4</a:t>
                      </a:r>
                      <a:endParaRPr lang="hu-HU" sz="1800" kern="100" dirty="0">
                        <a:effectLst/>
                        <a:latin typeface="Calibri" panose="020F0502020204030204" pitchFamily="34" charset="0"/>
                        <a:ea typeface="Calibri" panose="020F0502020204030204" pitchFamily="34" charset="0"/>
                        <a:cs typeface="Arial" panose="020B0604020202020204" pitchFamily="34" charset="0"/>
                      </a:endParaRPr>
                    </a:p>
                  </a:txBody>
                  <a:tcPr marL="35400" marR="35400" marT="0" marB="0"/>
                </a:tc>
                <a:extLst>
                  <a:ext uri="{0D108BD9-81ED-4DB2-BD59-A6C34878D82A}">
                    <a16:rowId xmlns:a16="http://schemas.microsoft.com/office/drawing/2014/main" val="2955988662"/>
                  </a:ext>
                </a:extLst>
              </a:tr>
              <a:tr h="197585">
                <a:tc>
                  <a:txBody>
                    <a:bodyPr/>
                    <a:lstStyle/>
                    <a:p>
                      <a:pPr algn="just">
                        <a:lnSpc>
                          <a:spcPct val="107000"/>
                        </a:lnSpc>
                        <a:spcAft>
                          <a:spcPts val="800"/>
                        </a:spcAft>
                      </a:pPr>
                      <a:r>
                        <a:rPr lang="hr" sz="1800" kern="100">
                          <a:effectLst/>
                        </a:rPr>
                        <a:t>Yueh kineski</a:t>
                      </a:r>
                      <a:endParaRPr lang="hu-HU" sz="1800" kern="100">
                        <a:effectLst/>
                        <a:latin typeface="Calibri" panose="020F0502020204030204" pitchFamily="34" charset="0"/>
                        <a:ea typeface="Calibri" panose="020F0502020204030204" pitchFamily="34" charset="0"/>
                        <a:cs typeface="Arial" panose="020B0604020202020204" pitchFamily="34" charset="0"/>
                      </a:endParaRPr>
                    </a:p>
                  </a:txBody>
                  <a:tcPr marL="35400" marR="35400" marT="0" marB="0"/>
                </a:tc>
                <a:tc>
                  <a:txBody>
                    <a:bodyPr/>
                    <a:lstStyle/>
                    <a:p>
                      <a:pPr marR="431800" algn="r">
                        <a:lnSpc>
                          <a:spcPct val="107000"/>
                        </a:lnSpc>
                        <a:spcAft>
                          <a:spcPts val="800"/>
                        </a:spcAft>
                      </a:pPr>
                      <a:r>
                        <a:rPr lang="hr" sz="1800" kern="100" dirty="0">
                          <a:effectLst/>
                        </a:rPr>
                        <a:t>85,6</a:t>
                      </a:r>
                      <a:endParaRPr lang="hu-HU" sz="1800" kern="100" dirty="0">
                        <a:effectLst/>
                        <a:latin typeface="Calibri" panose="020F0502020204030204" pitchFamily="34" charset="0"/>
                        <a:ea typeface="Calibri" panose="020F0502020204030204" pitchFamily="34" charset="0"/>
                        <a:cs typeface="Arial" panose="020B0604020202020204" pitchFamily="34" charset="0"/>
                      </a:endParaRPr>
                    </a:p>
                  </a:txBody>
                  <a:tcPr marL="35400" marR="35400" marT="0" marB="0"/>
                </a:tc>
                <a:tc>
                  <a:txBody>
                    <a:bodyPr/>
                    <a:lstStyle/>
                    <a:p>
                      <a:pPr marR="612140" algn="r">
                        <a:lnSpc>
                          <a:spcPct val="107000"/>
                        </a:lnSpc>
                        <a:spcAft>
                          <a:spcPts val="800"/>
                        </a:spcAft>
                      </a:pPr>
                      <a:r>
                        <a:rPr lang="hr" sz="1800" kern="100" dirty="0">
                          <a:effectLst/>
                        </a:rPr>
                        <a:t>85,2</a:t>
                      </a:r>
                      <a:endParaRPr lang="hu-HU" sz="1800" kern="100" dirty="0">
                        <a:effectLst/>
                        <a:latin typeface="Calibri" panose="020F0502020204030204" pitchFamily="34" charset="0"/>
                        <a:ea typeface="Calibri" panose="020F0502020204030204" pitchFamily="34" charset="0"/>
                        <a:cs typeface="Arial" panose="020B0604020202020204" pitchFamily="34" charset="0"/>
                      </a:endParaRPr>
                    </a:p>
                  </a:txBody>
                  <a:tcPr marL="35400" marR="35400" marT="0" marB="0"/>
                </a:tc>
                <a:extLst>
                  <a:ext uri="{0D108BD9-81ED-4DB2-BD59-A6C34878D82A}">
                    <a16:rowId xmlns:a16="http://schemas.microsoft.com/office/drawing/2014/main" val="2417729344"/>
                  </a:ext>
                </a:extLst>
              </a:tr>
              <a:tr h="197585">
                <a:tc>
                  <a:txBody>
                    <a:bodyPr/>
                    <a:lstStyle/>
                    <a:p>
                      <a:pPr algn="just">
                        <a:lnSpc>
                          <a:spcPct val="107000"/>
                        </a:lnSpc>
                        <a:spcAft>
                          <a:spcPts val="800"/>
                        </a:spcAft>
                      </a:pPr>
                      <a:r>
                        <a:rPr lang="hr" sz="1800" kern="100" dirty="0">
                          <a:effectLst/>
                        </a:rPr>
                        <a:t>vijetnamski</a:t>
                      </a:r>
                      <a:endParaRPr lang="hu-HU" sz="1800" kern="100" dirty="0">
                        <a:effectLst/>
                        <a:latin typeface="Calibri" panose="020F0502020204030204" pitchFamily="34" charset="0"/>
                        <a:ea typeface="Calibri" panose="020F0502020204030204" pitchFamily="34" charset="0"/>
                        <a:cs typeface="Arial" panose="020B0604020202020204" pitchFamily="34" charset="0"/>
                      </a:endParaRPr>
                    </a:p>
                  </a:txBody>
                  <a:tcPr marL="35400" marR="35400" marT="0" marB="0"/>
                </a:tc>
                <a:tc>
                  <a:txBody>
                    <a:bodyPr/>
                    <a:lstStyle/>
                    <a:p>
                      <a:pPr marR="431800" algn="r">
                        <a:lnSpc>
                          <a:spcPct val="107000"/>
                        </a:lnSpc>
                        <a:spcAft>
                          <a:spcPts val="800"/>
                        </a:spcAft>
                      </a:pPr>
                      <a:r>
                        <a:rPr lang="hr" sz="1800" kern="100" dirty="0">
                          <a:effectLst/>
                        </a:rPr>
                        <a:t>85,3</a:t>
                      </a:r>
                      <a:endParaRPr lang="hu-HU" sz="1800" kern="100" dirty="0">
                        <a:effectLst/>
                        <a:latin typeface="Calibri" panose="020F0502020204030204" pitchFamily="34" charset="0"/>
                        <a:ea typeface="Calibri" panose="020F0502020204030204" pitchFamily="34" charset="0"/>
                        <a:cs typeface="Arial" panose="020B0604020202020204" pitchFamily="34" charset="0"/>
                      </a:endParaRPr>
                    </a:p>
                  </a:txBody>
                  <a:tcPr marL="35400" marR="35400" marT="0" marB="0"/>
                </a:tc>
                <a:tc>
                  <a:txBody>
                    <a:bodyPr/>
                    <a:lstStyle/>
                    <a:p>
                      <a:pPr marR="612140" algn="r">
                        <a:lnSpc>
                          <a:spcPct val="107000"/>
                        </a:lnSpc>
                        <a:spcAft>
                          <a:spcPts val="800"/>
                        </a:spcAft>
                      </a:pPr>
                      <a:r>
                        <a:rPr lang="hr" sz="1800" kern="100" dirty="0">
                          <a:effectLst/>
                        </a:rPr>
                        <a:t>84,6</a:t>
                      </a:r>
                      <a:endParaRPr lang="hu-HU" sz="1800" kern="100" dirty="0">
                        <a:effectLst/>
                        <a:latin typeface="Calibri" panose="020F0502020204030204" pitchFamily="34" charset="0"/>
                        <a:ea typeface="Calibri" panose="020F0502020204030204" pitchFamily="34" charset="0"/>
                        <a:cs typeface="Arial" panose="020B0604020202020204" pitchFamily="34" charset="0"/>
                      </a:endParaRPr>
                    </a:p>
                  </a:txBody>
                  <a:tcPr marL="35400" marR="35400" marT="0" marB="0"/>
                </a:tc>
                <a:extLst>
                  <a:ext uri="{0D108BD9-81ED-4DB2-BD59-A6C34878D82A}">
                    <a16:rowId xmlns:a16="http://schemas.microsoft.com/office/drawing/2014/main" val="1029071255"/>
                  </a:ext>
                </a:extLst>
              </a:tr>
            </a:tbl>
          </a:graphicData>
        </a:graphic>
      </p:graphicFrame>
      <p:sp>
        <p:nvSpPr>
          <p:cNvPr id="3" name="Szövegdoboz 2">
            <a:extLst>
              <a:ext uri="{FF2B5EF4-FFF2-40B4-BE49-F238E27FC236}">
                <a16:creationId xmlns:a16="http://schemas.microsoft.com/office/drawing/2014/main" id="{137F81D6-1802-34A1-6FBC-C8F675FF6A1D}"/>
              </a:ext>
            </a:extLst>
          </p:cNvPr>
          <p:cNvSpPr txBox="1"/>
          <p:nvPr/>
        </p:nvSpPr>
        <p:spPr>
          <a:xfrm>
            <a:off x="7145859" y="1841295"/>
            <a:ext cx="4903166" cy="3195747"/>
          </a:xfrm>
          <a:prstGeom prst="rect">
            <a:avLst/>
          </a:prstGeom>
          <a:noFill/>
        </p:spPr>
        <p:txBody>
          <a:bodyPr wrap="square">
            <a:spAutoFit/>
          </a:bodyPr>
          <a:lstStyle/>
          <a:p>
            <a:pPr>
              <a:lnSpc>
                <a:spcPts val="2200"/>
              </a:lnSpc>
            </a:pPr>
            <a:r>
              <a:rPr lang="hr" sz="2000" kern="100" baseline="30000" dirty="0">
                <a:effectLst/>
                <a:latin typeface="Calibri" panose="020F0502020204030204" pitchFamily="34" charset="0"/>
                <a:ea typeface="Calibri" panose="020F0502020204030204" pitchFamily="34" charset="0"/>
                <a:cs typeface="Calibri" panose="020F0502020204030204" pitchFamily="34" charset="0"/>
              </a:rPr>
              <a:t>4 </a:t>
            </a:r>
            <a:r>
              <a:rPr lang="hr" sz="2000" kern="100" dirty="0">
                <a:effectLst/>
                <a:latin typeface="Calibri" panose="020F0502020204030204" pitchFamily="34" charset="0"/>
                <a:ea typeface="Calibri" panose="020F0502020204030204" pitchFamily="34" charset="0"/>
                <a:cs typeface="Calibri" panose="020F0502020204030204" pitchFamily="34" charset="0"/>
              </a:rPr>
              <a:t>Nije materinji jezik većine – više drugi jezik za međusobno razumijevanje u zemlji s više od 200 jezika</a:t>
            </a:r>
            <a:endParaRPr lang="en-GB" sz="2000" kern="100" dirty="0">
              <a:effectLst/>
              <a:latin typeface="Calibri" panose="020F0502020204030204" pitchFamily="34" charset="0"/>
              <a:ea typeface="Calibri" panose="020F0502020204030204" pitchFamily="34" charset="0"/>
              <a:cs typeface="Arial" panose="020B0604020202020204" pitchFamily="34" charset="0"/>
            </a:endParaRPr>
          </a:p>
          <a:p>
            <a:pPr>
              <a:lnSpc>
                <a:spcPts val="2200"/>
              </a:lnSpc>
            </a:pPr>
            <a:r>
              <a:rPr lang="hr" sz="2000" kern="100" baseline="30000" dirty="0">
                <a:effectLst/>
                <a:latin typeface="Calibri" panose="020F0502020204030204" pitchFamily="34" charset="0"/>
                <a:ea typeface="Calibri" panose="020F0502020204030204" pitchFamily="34" charset="0"/>
                <a:cs typeface="Calibri" panose="020F0502020204030204" pitchFamily="34" charset="0"/>
              </a:rPr>
              <a:t>5 </a:t>
            </a:r>
            <a:r>
              <a:rPr lang="hr" sz="2000" kern="100" dirty="0">
                <a:effectLst/>
                <a:latin typeface="Calibri" panose="020F0502020204030204" pitchFamily="34" charset="0"/>
                <a:ea typeface="Calibri" panose="020F0502020204030204" pitchFamily="34" charset="0"/>
                <a:cs typeface="Calibri" panose="020F0502020204030204" pitchFamily="34" charset="0"/>
              </a:rPr>
              <a:t>Prvi jezik na popisu koji se govori u samo jednoj zemlji. 99% Japanaca su izvorni govornici</a:t>
            </a:r>
            <a:endParaRPr lang="en-GB" sz="2000" kern="100" dirty="0">
              <a:effectLst/>
              <a:latin typeface="Calibri" panose="020F0502020204030204" pitchFamily="34" charset="0"/>
              <a:ea typeface="Calibri" panose="020F0502020204030204" pitchFamily="34" charset="0"/>
              <a:cs typeface="Arial" panose="020B0604020202020204" pitchFamily="34" charset="0"/>
            </a:endParaRPr>
          </a:p>
          <a:p>
            <a:pPr>
              <a:lnSpc>
                <a:spcPts val="2200"/>
              </a:lnSpc>
            </a:pPr>
            <a:r>
              <a:rPr lang="hr" sz="2000" kern="100" baseline="30000" dirty="0">
                <a:effectLst/>
                <a:latin typeface="Calibri" panose="020F0502020204030204" pitchFamily="34" charset="0"/>
                <a:ea typeface="Calibri" panose="020F0502020204030204" pitchFamily="34" charset="0"/>
                <a:cs typeface="Calibri" panose="020F0502020204030204" pitchFamily="34" charset="0"/>
              </a:rPr>
              <a:t>6 </a:t>
            </a:r>
            <a:r>
              <a:rPr lang="hr" sz="2000" kern="100" dirty="0">
                <a:effectLst/>
                <a:latin typeface="Calibri" panose="020F0502020204030204" pitchFamily="34" charset="0"/>
                <a:ea typeface="Calibri" panose="020F0502020204030204" pitchFamily="34" charset="0"/>
                <a:cs typeface="Calibri" panose="020F0502020204030204" pitchFamily="34" charset="0"/>
              </a:rPr>
              <a:t>Do 2050. godine Nigerija će biti četvrta najmnogoljudnija zemlja na svijetu, tako da se pidžin jezik može popeti na ljestvici</a:t>
            </a:r>
            <a:endParaRPr lang="en-GB" sz="2000" kern="100" dirty="0">
              <a:effectLst/>
              <a:latin typeface="Calibri" panose="020F0502020204030204" pitchFamily="34" charset="0"/>
              <a:ea typeface="Calibri" panose="020F0502020204030204" pitchFamily="34" charset="0"/>
              <a:cs typeface="Arial" panose="020B0604020202020204" pitchFamily="34" charset="0"/>
            </a:endParaRPr>
          </a:p>
          <a:p>
            <a:pPr>
              <a:lnSpc>
                <a:spcPts val="2200"/>
              </a:lnSpc>
            </a:pPr>
            <a:r>
              <a:rPr lang="hr" sz="2000" kern="100" baseline="30000" dirty="0">
                <a:effectLst/>
                <a:latin typeface="Calibri" panose="020F0502020204030204" pitchFamily="34" charset="0"/>
                <a:ea typeface="Calibri" panose="020F0502020204030204" pitchFamily="34" charset="0"/>
              </a:rPr>
              <a:t>7 </a:t>
            </a:r>
            <a:r>
              <a:rPr lang="hr" sz="2000" kern="100" dirty="0">
                <a:effectLst/>
                <a:latin typeface="Calibri" panose="020F0502020204030204" pitchFamily="34" charset="0"/>
                <a:ea typeface="Calibri" panose="020F0502020204030204" pitchFamily="34" charset="0"/>
              </a:rPr>
              <a:t>S više od 5000 godina povijesti, to je najstariji živući jezik na svijetu</a:t>
            </a:r>
            <a:endParaRPr lang="en-GB" sz="2000" dirty="0"/>
          </a:p>
        </p:txBody>
      </p:sp>
      <p:sp>
        <p:nvSpPr>
          <p:cNvPr id="16" name="Szövegdoboz 15">
            <a:extLst>
              <a:ext uri="{FF2B5EF4-FFF2-40B4-BE49-F238E27FC236}">
                <a16:creationId xmlns:a16="http://schemas.microsoft.com/office/drawing/2014/main" id="{41B31CEB-40E0-4752-7E57-C53D181FBBB4}"/>
              </a:ext>
            </a:extLst>
          </p:cNvPr>
          <p:cNvSpPr txBox="1"/>
          <p:nvPr/>
        </p:nvSpPr>
        <p:spPr>
          <a:xfrm>
            <a:off x="3837031" y="5050459"/>
            <a:ext cx="2698835" cy="375552"/>
          </a:xfrm>
          <a:prstGeom prst="rect">
            <a:avLst/>
          </a:prstGeom>
          <a:noFill/>
        </p:spPr>
        <p:txBody>
          <a:bodyPr wrap="square">
            <a:spAutoFit/>
          </a:bodyPr>
          <a:lstStyle/>
          <a:p>
            <a:pPr>
              <a:lnSpc>
                <a:spcPct val="107000"/>
              </a:lnSpc>
              <a:spcAft>
                <a:spcPts val="800"/>
              </a:spcAft>
            </a:pPr>
            <a:r>
              <a:rPr lang="hr" sz="1800" kern="100" dirty="0">
                <a:effectLst/>
                <a:latin typeface="Calibri" panose="020F0502020204030204" pitchFamily="34" charset="0"/>
                <a:ea typeface="Calibri" panose="020F0502020204030204" pitchFamily="34" charset="0"/>
                <a:cs typeface="Calibri" panose="020F0502020204030204" pitchFamily="34" charset="0"/>
              </a:rPr>
              <a:t>Izvor: www.berlitz.com</a:t>
            </a:r>
            <a:endParaRPr lang="hu-HU" sz="2400" kern="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580185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B809F8-13A8-F961-C9B7-906A3E7CA8BA}"/>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7C87BAC6-6379-3E2A-B834-2CE10E0CB04D}"/>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A660AE4F-F7FA-F9E1-F376-BF015C86E044}"/>
              </a:ext>
            </a:extLst>
          </p:cNvPr>
          <p:cNvSpPr>
            <a:spLocks noGrp="1"/>
          </p:cNvSpPr>
          <p:nvPr>
            <p:ph type="ctrTitle"/>
          </p:nvPr>
        </p:nvSpPr>
        <p:spPr>
          <a:xfrm>
            <a:off x="226216" y="1845143"/>
            <a:ext cx="11739561" cy="3389255"/>
          </a:xfrm>
        </p:spPr>
        <p:txBody>
          <a:bodyPr>
            <a:noAutofit/>
          </a:bodyPr>
          <a:lstStyle/>
          <a:p>
            <a:pPr algn="l"/>
            <a:r>
              <a:rPr lang="hr" sz="2400" kern="100" dirty="0">
                <a:effectLst/>
                <a:latin typeface="Calibri" panose="020F0502020204030204" pitchFamily="34" charset="0"/>
                <a:ea typeface="Calibri" panose="020F0502020204030204" pitchFamily="34" charset="0"/>
              </a:rPr>
              <a:t>Engleski je još dominantniji: nepoznavanje engleskog, danas jedinog pravog svjetskog jezika, također je informacijski i komunikacijski hendikep </a:t>
            </a:r>
            <a:br>
              <a:rPr lang="en-GB" sz="2400" kern="100" dirty="0">
                <a:effectLst/>
                <a:latin typeface="Calibri" panose="020F0502020204030204" pitchFamily="34" charset="0"/>
                <a:ea typeface="Calibri" panose="020F0502020204030204" pitchFamily="34" charset="0"/>
              </a:rPr>
            </a:br>
            <a:r>
              <a:rPr lang="hr" sz="2400" kern="100" dirty="0">
                <a:effectLst/>
                <a:latin typeface="Calibri" panose="020F0502020204030204" pitchFamily="34" charset="0"/>
                <a:ea typeface="Calibri" panose="020F0502020204030204" pitchFamily="34" charset="0"/>
              </a:rPr>
              <a:t>Trenutačno ga koristi više od milijardu web stranica u svijetu, od kojih je 18% aktivno (https://siteefy.com) </a:t>
            </a:r>
            <a:br>
              <a:rPr lang="en-GB" sz="2400" kern="100" dirty="0">
                <a:effectLst/>
                <a:latin typeface="Calibri" panose="020F0502020204030204" pitchFamily="34" charset="0"/>
                <a:ea typeface="Calibri" panose="020F0502020204030204" pitchFamily="34" charset="0"/>
              </a:rPr>
            </a:br>
            <a:r>
              <a:rPr lang="hr" sz="2400" kern="100" dirty="0">
                <a:effectLst/>
                <a:latin typeface="Calibri" panose="020F0502020204030204" pitchFamily="34" charset="0"/>
                <a:ea typeface="Calibri" panose="020F0502020204030204" pitchFamily="34" charset="0"/>
              </a:rPr>
              <a:t>53% od 10 milijuna najposjećenijih web stranica na svijetu </a:t>
            </a:r>
            <a:r>
              <a:rPr lang="hr" sz="2400" kern="100" dirty="0">
                <a:latin typeface="Calibri" panose="020F0502020204030204" pitchFamily="34" charset="0"/>
                <a:ea typeface="Calibri" panose="020F0502020204030204" pitchFamily="34" charset="0"/>
              </a:rPr>
              <a:t>koristi </a:t>
            </a:r>
            <a:r>
              <a:rPr lang="hr" sz="2400" kern="100" dirty="0">
                <a:effectLst/>
                <a:latin typeface="Calibri" panose="020F0502020204030204" pitchFamily="34" charset="0"/>
                <a:ea typeface="Calibri" panose="020F0502020204030204" pitchFamily="34" charset="0"/>
              </a:rPr>
              <a:t>engleski jezik, dok kineski čini samo 1,8% </a:t>
            </a:r>
            <a:br>
              <a:rPr lang="en-GB" sz="2400" kern="100" dirty="0">
                <a:effectLst/>
                <a:latin typeface="Calibri" panose="020F0502020204030204" pitchFamily="34" charset="0"/>
                <a:ea typeface="Calibri" panose="020F0502020204030204" pitchFamily="34" charset="0"/>
              </a:rPr>
            </a:br>
            <a:r>
              <a:rPr lang="hr" sz="2400" kern="100" dirty="0">
                <a:effectLst/>
                <a:latin typeface="Calibri" panose="020F0502020204030204" pitchFamily="34" charset="0"/>
                <a:ea typeface="Calibri" panose="020F0502020204030204" pitchFamily="34" charset="0"/>
              </a:rPr>
              <a:t>Također veliki jaz za španjolski: prvi jezik gotovo pola milijarde ljudi, u usporedbi s 5,1% web stranica na ovom jeziku </a:t>
            </a:r>
            <a:br>
              <a:rPr lang="en-GB" sz="2400" kern="100" dirty="0">
                <a:effectLst/>
                <a:latin typeface="Calibri" panose="020F0502020204030204" pitchFamily="34" charset="0"/>
                <a:ea typeface="Calibri" panose="020F0502020204030204" pitchFamily="34" charset="0"/>
              </a:rPr>
            </a:br>
            <a:r>
              <a:rPr lang="hr" sz="2400" kern="100" dirty="0">
                <a:effectLst/>
                <a:latin typeface="Calibri" panose="020F0502020204030204" pitchFamily="34" charset="0"/>
                <a:ea typeface="Calibri" panose="020F0502020204030204" pitchFamily="34" charset="0"/>
              </a:rPr>
              <a:t>Također je zanimljivo primijetiti da njemački jezi, drugi koji se najviše koristi na internetu, u živom govoru nije čak ni među prvih deset</a:t>
            </a:r>
            <a:endParaRPr lang="en-GB" sz="2400" dirty="0">
              <a:latin typeface="+mn-lt"/>
            </a:endParaRPr>
          </a:p>
        </p:txBody>
      </p:sp>
      <p:pic>
        <p:nvPicPr>
          <p:cNvPr id="5" name="Kép 4">
            <a:extLst>
              <a:ext uri="{FF2B5EF4-FFF2-40B4-BE49-F238E27FC236}">
                <a16:creationId xmlns:a16="http://schemas.microsoft.com/office/drawing/2014/main" id="{114A33BB-7C3A-EA62-EDC6-27178C78054A}"/>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0D7B6952-5A82-70E1-56BE-4AB60384E0F3}"/>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395FC8BB-081E-8B26-9159-E609211129E8}"/>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ED5101C0-88A0-733E-8C20-2D508B4A1AD1}"/>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82995BCC-5EDE-DDC3-C7C7-9A5263F82143}"/>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9D2F43F2-8F26-B0EE-DAF8-939D2D3EAA85}"/>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A23CE48F-2ABA-0EFF-98F9-87E7C94BD764}"/>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42BE1121-22DE-D248-B078-AD9435B02DFA}"/>
              </a:ext>
            </a:extLst>
          </p:cNvPr>
          <p:cNvSpPr txBox="1">
            <a:spLocks/>
          </p:cNvSpPr>
          <p:nvPr/>
        </p:nvSpPr>
        <p:spPr>
          <a:xfrm>
            <a:off x="466961" y="1231141"/>
            <a:ext cx="11258073" cy="578367"/>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r" sz="3600" b="1" dirty="0">
                <a:latin typeface="+mn-lt"/>
              </a:rPr>
              <a:t>Najčešće korišteni jezici na internetu, 2024. godina</a:t>
            </a:r>
          </a:p>
        </p:txBody>
      </p:sp>
    </p:spTree>
    <p:extLst>
      <p:ext uri="{BB962C8B-B14F-4D97-AF65-F5344CB8AC3E}">
        <p14:creationId xmlns:p14="http://schemas.microsoft.com/office/powerpoint/2010/main" val="33464436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C134C4-DC5A-E6DB-632B-2F71E8A5AFE3}"/>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04967D01-823F-F0D9-4190-D63A8A64EB23}"/>
              </a:ext>
            </a:extLst>
          </p:cNvPr>
          <p:cNvPicPr>
            <a:picLocks noChangeAspect="1"/>
          </p:cNvPicPr>
          <p:nvPr/>
        </p:nvPicPr>
        <p:blipFill>
          <a:blip r:embed="rId2"/>
          <a:stretch>
            <a:fillRect/>
          </a:stretch>
        </p:blipFill>
        <p:spPr>
          <a:xfrm>
            <a:off x="3508686" y="5257323"/>
            <a:ext cx="1527831" cy="653203"/>
          </a:xfrm>
          <a:prstGeom prst="rect">
            <a:avLst/>
          </a:prstGeom>
        </p:spPr>
      </p:pic>
      <p:pic>
        <p:nvPicPr>
          <p:cNvPr id="5" name="Kép 4">
            <a:extLst>
              <a:ext uri="{FF2B5EF4-FFF2-40B4-BE49-F238E27FC236}">
                <a16:creationId xmlns:a16="http://schemas.microsoft.com/office/drawing/2014/main" id="{EAE87E94-8573-DDB9-2B99-83EAC7A36A92}"/>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06F874A9-2FDA-4155-A409-C206EDD0BAE7}"/>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40DE921C-C131-287B-A802-2E34ADCB43D4}"/>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8921DCFA-4877-E531-32EE-B9096186FAC2}"/>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0DFBDEC8-8896-3264-CFC9-7CF58DF42DA8}"/>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52C33A4E-5063-226E-3E6A-CAB4466FCCE4}"/>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74A10B7C-6CE6-AC2F-85AD-9B5A451D2C61}"/>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DDEADD2F-2DD5-BF21-0A78-DBD6B4D65653}"/>
              </a:ext>
            </a:extLst>
          </p:cNvPr>
          <p:cNvSpPr txBox="1">
            <a:spLocks/>
          </p:cNvSpPr>
          <p:nvPr/>
        </p:nvSpPr>
        <p:spPr>
          <a:xfrm>
            <a:off x="466964" y="1205346"/>
            <a:ext cx="6096000" cy="182233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r" sz="3600" b="1" dirty="0">
                <a:latin typeface="+mn-lt"/>
              </a:rPr>
              <a:t>Najrašireniji jezici na svijetu, 2024. godina</a:t>
            </a:r>
            <a:endParaRPr lang="en-US" sz="3600" b="1" dirty="0">
              <a:latin typeface="+mn-lt"/>
            </a:endParaRPr>
          </a:p>
        </p:txBody>
      </p:sp>
      <p:pic>
        <p:nvPicPr>
          <p:cNvPr id="15" name="Kép 14" descr="A képen szöveg, képernyőkép, Betűtípus, szám látható&#10;&#10;Automatikusan generált leírás">
            <a:extLst>
              <a:ext uri="{FF2B5EF4-FFF2-40B4-BE49-F238E27FC236}">
                <a16:creationId xmlns:a16="http://schemas.microsoft.com/office/drawing/2014/main" id="{D6EC6DE3-B4AA-4E83-0F44-5EA3C87D66F5}"/>
              </a:ext>
            </a:extLst>
          </p:cNvPr>
          <p:cNvPicPr>
            <a:picLocks noChangeAspect="1"/>
          </p:cNvPicPr>
          <p:nvPr/>
        </p:nvPicPr>
        <p:blipFill>
          <a:blip r:embed="rId10"/>
          <a:stretch>
            <a:fillRect/>
          </a:stretch>
        </p:blipFill>
        <p:spPr>
          <a:xfrm>
            <a:off x="6693109" y="1011212"/>
            <a:ext cx="5292307" cy="4145133"/>
          </a:xfrm>
          <a:prstGeom prst="rect">
            <a:avLst/>
          </a:prstGeom>
        </p:spPr>
      </p:pic>
      <p:sp>
        <p:nvSpPr>
          <p:cNvPr id="17" name="Szövegdoboz 16">
            <a:extLst>
              <a:ext uri="{FF2B5EF4-FFF2-40B4-BE49-F238E27FC236}">
                <a16:creationId xmlns:a16="http://schemas.microsoft.com/office/drawing/2014/main" id="{5EE8159B-0D07-7BDF-11B8-F1233CBB2831}"/>
              </a:ext>
            </a:extLst>
          </p:cNvPr>
          <p:cNvSpPr txBox="1"/>
          <p:nvPr/>
        </p:nvSpPr>
        <p:spPr>
          <a:xfrm>
            <a:off x="4924719" y="4634408"/>
            <a:ext cx="2438106" cy="369332"/>
          </a:xfrm>
          <a:prstGeom prst="rect">
            <a:avLst/>
          </a:prstGeom>
          <a:noFill/>
        </p:spPr>
        <p:txBody>
          <a:bodyPr wrap="square">
            <a:spAutoFit/>
          </a:bodyPr>
          <a:lstStyle/>
          <a:p>
            <a:r>
              <a:rPr lang="hr" sz="1800" kern="100" dirty="0">
                <a:solidFill>
                  <a:srgbClr val="000000"/>
                </a:solidFill>
                <a:effectLst/>
                <a:latin typeface="Calibri" panose="020F0502020204030204" pitchFamily="34" charset="0"/>
                <a:ea typeface="Calibri" panose="020F0502020204030204" pitchFamily="34" charset="0"/>
              </a:rPr>
              <a:t>Izvor: Dey et al., 2022</a:t>
            </a:r>
            <a:endParaRPr lang="hu-HU" dirty="0"/>
          </a:p>
        </p:txBody>
      </p:sp>
    </p:spTree>
    <p:extLst>
      <p:ext uri="{BB962C8B-B14F-4D97-AF65-F5344CB8AC3E}">
        <p14:creationId xmlns:p14="http://schemas.microsoft.com/office/powerpoint/2010/main" val="5644085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F16C1F-3AF1-1EE8-3EEB-82D3C8CBDA4C}"/>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09CADFC0-C11A-931D-1BC8-2C58DF9A8CDD}"/>
              </a:ext>
            </a:extLst>
          </p:cNvPr>
          <p:cNvPicPr>
            <a:picLocks noChangeAspect="1"/>
          </p:cNvPicPr>
          <p:nvPr/>
        </p:nvPicPr>
        <p:blipFill>
          <a:blip r:embed="rId2"/>
          <a:stretch>
            <a:fillRect/>
          </a:stretch>
        </p:blipFill>
        <p:spPr>
          <a:xfrm>
            <a:off x="3508686" y="5257323"/>
            <a:ext cx="1527831" cy="653203"/>
          </a:xfrm>
          <a:prstGeom prst="rect">
            <a:avLst/>
          </a:prstGeom>
        </p:spPr>
      </p:pic>
      <p:pic>
        <p:nvPicPr>
          <p:cNvPr id="5" name="Kép 4">
            <a:extLst>
              <a:ext uri="{FF2B5EF4-FFF2-40B4-BE49-F238E27FC236}">
                <a16:creationId xmlns:a16="http://schemas.microsoft.com/office/drawing/2014/main" id="{8C5D42D4-4521-5A41-6F2B-E43D2216E7D3}"/>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9AAE0CB0-69D9-98F8-567A-E6D437A545C7}"/>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BB18A039-07D8-379C-1EDF-4B8D3F836C82}"/>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82A16BE3-A261-B168-7766-6EFA75040E0A}"/>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5DFB2F94-58EE-65AB-1F74-57CD75DEA502}"/>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6E012B0A-3944-A3EE-2EA5-CEE015523EC4}"/>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E236EAE2-86EC-7D1A-2DAE-E4ACAD2B90AA}"/>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4F5737C5-0431-2522-584F-E2A2DE56BC3B}"/>
              </a:ext>
            </a:extLst>
          </p:cNvPr>
          <p:cNvSpPr txBox="1">
            <a:spLocks/>
          </p:cNvSpPr>
          <p:nvPr/>
        </p:nvSpPr>
        <p:spPr>
          <a:xfrm>
            <a:off x="466964" y="1223778"/>
            <a:ext cx="5800486" cy="210997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r" sz="3600" b="1" dirty="0">
                <a:latin typeface="+mn-lt"/>
              </a:rPr>
              <a:t>Jezici koji se najčešće koriste na internetu, 2024. godina</a:t>
            </a:r>
          </a:p>
        </p:txBody>
      </p:sp>
      <p:pic>
        <p:nvPicPr>
          <p:cNvPr id="15" name="Kép 14" descr="A képen szöveg, képernyőkép, szoftver, kör látható&#10;&#10;Automatikusan generált leírás">
            <a:extLst>
              <a:ext uri="{FF2B5EF4-FFF2-40B4-BE49-F238E27FC236}">
                <a16:creationId xmlns:a16="http://schemas.microsoft.com/office/drawing/2014/main" id="{F2914A18-3D53-1213-7CF1-567EA1235993}"/>
              </a:ext>
            </a:extLst>
          </p:cNvPr>
          <p:cNvPicPr>
            <a:picLocks noChangeAspect="1"/>
          </p:cNvPicPr>
          <p:nvPr/>
        </p:nvPicPr>
        <p:blipFill>
          <a:blip r:embed="rId10"/>
          <a:stretch>
            <a:fillRect/>
          </a:stretch>
        </p:blipFill>
        <p:spPr>
          <a:xfrm>
            <a:off x="6539221" y="1240561"/>
            <a:ext cx="5618538" cy="3998849"/>
          </a:xfrm>
          <a:prstGeom prst="rect">
            <a:avLst/>
          </a:prstGeom>
        </p:spPr>
      </p:pic>
      <p:sp>
        <p:nvSpPr>
          <p:cNvPr id="17" name="Szövegdoboz 16">
            <a:extLst>
              <a:ext uri="{FF2B5EF4-FFF2-40B4-BE49-F238E27FC236}">
                <a16:creationId xmlns:a16="http://schemas.microsoft.com/office/drawing/2014/main" id="{2D1F6FC8-3BD2-9EF5-5EE8-7D8339A3ACC8}"/>
              </a:ext>
            </a:extLst>
          </p:cNvPr>
          <p:cNvSpPr txBox="1"/>
          <p:nvPr/>
        </p:nvSpPr>
        <p:spPr>
          <a:xfrm>
            <a:off x="3652685" y="4758629"/>
            <a:ext cx="2738884" cy="375552"/>
          </a:xfrm>
          <a:prstGeom prst="rect">
            <a:avLst/>
          </a:prstGeom>
          <a:noFill/>
        </p:spPr>
        <p:txBody>
          <a:bodyPr wrap="square">
            <a:spAutoFit/>
          </a:bodyPr>
          <a:lstStyle/>
          <a:p>
            <a:pPr>
              <a:lnSpc>
                <a:spcPct val="107000"/>
              </a:lnSpc>
              <a:spcAft>
                <a:spcPts val="800"/>
              </a:spcAft>
            </a:pPr>
            <a:r>
              <a:rPr lang="hr" kern="100" dirty="0">
                <a:solidFill>
                  <a:srgbClr val="000000"/>
                </a:solidFill>
                <a:latin typeface="Calibri" panose="020F0502020204030204" pitchFamily="34" charset="0"/>
                <a:cs typeface="Calibri" panose="020F0502020204030204" pitchFamily="34" charset="0"/>
              </a:rPr>
              <a:t>Izvor: www.statista.com</a:t>
            </a:r>
            <a:endParaRPr lang="hu-HU" kern="100" dirty="0">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308370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C63EB5-3EB1-4151-41F7-DEC489F2D062}"/>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F1F2DBA9-E475-3B1C-C27D-06CF070DFBBF}"/>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F4F449E7-14BD-73FC-8D1F-019861A48EB1}"/>
              </a:ext>
            </a:extLst>
          </p:cNvPr>
          <p:cNvSpPr>
            <a:spLocks noGrp="1"/>
          </p:cNvSpPr>
          <p:nvPr>
            <p:ph type="ctrTitle"/>
          </p:nvPr>
        </p:nvSpPr>
        <p:spPr>
          <a:xfrm>
            <a:off x="183015" y="1268129"/>
            <a:ext cx="6420826" cy="3980899"/>
          </a:xfrm>
        </p:spPr>
        <p:txBody>
          <a:bodyPr>
            <a:noAutofit/>
          </a:bodyPr>
          <a:lstStyle/>
          <a:p>
            <a:pPr algn="l">
              <a:lnSpc>
                <a:spcPts val="2500"/>
              </a:lnSpc>
            </a:pPr>
            <a:r>
              <a:rPr lang="hr" sz="2400" kern="100" dirty="0">
                <a:effectLst/>
                <a:latin typeface="Calibri" panose="020F0502020204030204" pitchFamily="34" charset="0"/>
                <a:ea typeface="Calibri" panose="020F0502020204030204" pitchFamily="34" charset="0"/>
              </a:rPr>
              <a:t>Komunikacijske barijere nastaju kada turist posjeti neku zemlju i ne razumije jezik lokalnog stanovništva </a:t>
            </a:r>
            <a:br>
              <a:rPr lang="en-GB" sz="2400" kern="100" dirty="0">
                <a:effectLst/>
                <a:latin typeface="Calibri" panose="020F0502020204030204" pitchFamily="34" charset="0"/>
                <a:ea typeface="Calibri" panose="020F0502020204030204" pitchFamily="34" charset="0"/>
              </a:rPr>
            </a:br>
            <a:r>
              <a:rPr lang="hr" sz="2400" kern="100" dirty="0">
                <a:effectLst/>
                <a:latin typeface="Calibri" panose="020F0502020204030204" pitchFamily="34" charset="0"/>
                <a:ea typeface="Calibri" panose="020F0502020204030204" pitchFamily="34" charset="0"/>
              </a:rPr>
              <a:t>U zemljama u kojima se koristi nekoliko jezika ili s vrlo različitim verzijama, dijalekata istog jezika, ovaj problem može nastati unutar granica, čak i bez putovanja u inozemstvo – postoje zemlje u svijetu gdje se govore deseci, pa i stotine jezika, a rekorderi su Papua Nova Gvineja i Indonezija s čak 840, odnosno 711 koritšenih jezika (</a:t>
            </a:r>
            <a:r>
              <a:rPr lang="hr" sz="2400" u="none" strike="noStrike" kern="100"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3"/>
              </a:rPr>
              <a:t>https://www.statista.com</a:t>
            </a:r>
            <a:r>
              <a:rPr lang="hr" sz="2400" kern="100" dirty="0">
                <a:effectLst/>
                <a:latin typeface="Calibri" panose="020F0502020204030204" pitchFamily="34" charset="0"/>
                <a:ea typeface="Calibri" panose="020F0502020204030204" pitchFamily="34" charset="0"/>
              </a:rPr>
              <a:t>)</a:t>
            </a:r>
            <a:endParaRPr lang="en-GB" sz="2400" dirty="0">
              <a:latin typeface="+mn-lt"/>
            </a:endParaRPr>
          </a:p>
        </p:txBody>
      </p:sp>
      <p:pic>
        <p:nvPicPr>
          <p:cNvPr id="5" name="Kép 4">
            <a:extLst>
              <a:ext uri="{FF2B5EF4-FFF2-40B4-BE49-F238E27FC236}">
                <a16:creationId xmlns:a16="http://schemas.microsoft.com/office/drawing/2014/main" id="{2B6C61A8-1FB8-D9C3-6DFE-F24999240526}"/>
              </a:ext>
            </a:extLst>
          </p:cNvPr>
          <p:cNvPicPr>
            <a:picLocks noChangeAspect="1"/>
          </p:cNvPicPr>
          <p:nvPr/>
        </p:nvPicPr>
        <p:blipFill>
          <a:blip r:embed="rId4"/>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5B68B4B4-BAFD-021E-5DCA-4214D72BE76F}"/>
              </a:ext>
            </a:extLst>
          </p:cNvPr>
          <p:cNvPicPr>
            <a:picLocks noChangeAspect="1"/>
          </p:cNvPicPr>
          <p:nvPr/>
        </p:nvPicPr>
        <p:blipFill>
          <a:blip r:embed="rId5"/>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137CDA6B-C3F1-0C9F-6907-CE29C9D74FAD}"/>
              </a:ext>
            </a:extLst>
          </p:cNvPr>
          <p:cNvPicPr>
            <a:picLocks noChangeAspect="1"/>
          </p:cNvPicPr>
          <p:nvPr/>
        </p:nvPicPr>
        <p:blipFill>
          <a:blip r:embed="rId6"/>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4A46AB25-6672-CDEC-72CD-C03A587BFC62}"/>
              </a:ext>
            </a:extLst>
          </p:cNvPr>
          <p:cNvPicPr>
            <a:picLocks noChangeAspect="1"/>
          </p:cNvPicPr>
          <p:nvPr/>
        </p:nvPicPr>
        <p:blipFill>
          <a:blip r:embed="rId7"/>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2286F647-A51F-CC25-0879-1936991B5050}"/>
              </a:ext>
            </a:extLst>
          </p:cNvPr>
          <p:cNvPicPr>
            <a:picLocks noChangeAspect="1"/>
          </p:cNvPicPr>
          <p:nvPr/>
        </p:nvPicPr>
        <p:blipFill>
          <a:blip r:embed="rId8"/>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91FC7190-0268-CF13-7929-C5B3288E4F15}"/>
              </a:ext>
            </a:extLst>
          </p:cNvPr>
          <p:cNvPicPr>
            <a:picLocks noChangeAspect="1"/>
          </p:cNvPicPr>
          <p:nvPr/>
        </p:nvPicPr>
        <p:blipFill>
          <a:blip r:embed="rId9"/>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D88D1FAA-8D7D-41C4-DA59-71F9EA5575A6}"/>
              </a:ext>
            </a:extLst>
          </p:cNvPr>
          <p:cNvPicPr>
            <a:picLocks noChangeAspect="1"/>
          </p:cNvPicPr>
          <p:nvPr/>
        </p:nvPicPr>
        <p:blipFill>
          <a:blip r:embed="rId10"/>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C7D2BDDE-D812-61A3-52B9-DFC427598618}"/>
              </a:ext>
            </a:extLst>
          </p:cNvPr>
          <p:cNvSpPr txBox="1">
            <a:spLocks/>
          </p:cNvSpPr>
          <p:nvPr/>
        </p:nvSpPr>
        <p:spPr>
          <a:xfrm>
            <a:off x="7155484" y="1043898"/>
            <a:ext cx="4827135" cy="1049063"/>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r" sz="3600" b="1" dirty="0">
                <a:latin typeface="+mn-lt"/>
              </a:rPr>
              <a:t>Jezične barijere u turizmu</a:t>
            </a:r>
            <a:endParaRPr lang="en-GB" dirty="0">
              <a:latin typeface="+mn-lt"/>
            </a:endParaRPr>
          </a:p>
        </p:txBody>
      </p:sp>
      <p:pic>
        <p:nvPicPr>
          <p:cNvPr id="18" name="Kép 17">
            <a:extLst>
              <a:ext uri="{FF2B5EF4-FFF2-40B4-BE49-F238E27FC236}">
                <a16:creationId xmlns:a16="http://schemas.microsoft.com/office/drawing/2014/main" id="{BE99BA5F-78C7-343A-7CCD-9343A76EDE92}"/>
              </a:ext>
            </a:extLst>
          </p:cNvPr>
          <p:cNvPicPr>
            <a:picLocks noChangeAspect="1"/>
          </p:cNvPicPr>
          <p:nvPr/>
        </p:nvPicPr>
        <p:blipFill rotWithShape="1">
          <a:blip r:embed="rId11"/>
          <a:srcRect l="23238" t="-1045" r="22907" b="56108"/>
          <a:stretch/>
        </p:blipFill>
        <p:spPr>
          <a:xfrm>
            <a:off x="6475906" y="2419351"/>
            <a:ext cx="5533079" cy="1969520"/>
          </a:xfrm>
          <a:prstGeom prst="rect">
            <a:avLst/>
          </a:prstGeom>
        </p:spPr>
      </p:pic>
    </p:spTree>
    <p:extLst>
      <p:ext uri="{BB962C8B-B14F-4D97-AF65-F5344CB8AC3E}">
        <p14:creationId xmlns:p14="http://schemas.microsoft.com/office/powerpoint/2010/main" val="35449220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C63EB5-3EB1-4151-41F7-DEC489F2D062}"/>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F1F2DBA9-E475-3B1C-C27D-06CF070DFBBF}"/>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F4F449E7-14BD-73FC-8D1F-019861A48EB1}"/>
              </a:ext>
            </a:extLst>
          </p:cNvPr>
          <p:cNvSpPr>
            <a:spLocks noGrp="1"/>
          </p:cNvSpPr>
          <p:nvPr>
            <p:ph type="ctrTitle"/>
          </p:nvPr>
        </p:nvSpPr>
        <p:spPr>
          <a:xfrm>
            <a:off x="466963" y="2133701"/>
            <a:ext cx="11458337" cy="2906970"/>
          </a:xfrm>
        </p:spPr>
        <p:txBody>
          <a:bodyPr>
            <a:noAutofit/>
          </a:bodyPr>
          <a:lstStyle/>
          <a:p>
            <a:pPr algn="l"/>
            <a:r>
              <a:rPr lang="hr" sz="2600" kern="100" dirty="0">
                <a:effectLst/>
                <a:latin typeface="Calibri" panose="020F0502020204030204" pitchFamily="34" charset="0"/>
                <a:ea typeface="Calibri" panose="020F0502020204030204" pitchFamily="34" charset="0"/>
              </a:rPr>
              <a:t>Engleski je jezik koji se govori ili ga se barem minimalno razumije u većini destinacija </a:t>
            </a:r>
            <a:br>
              <a:rPr lang="en-GB" sz="2600" kern="100" dirty="0">
                <a:effectLst/>
                <a:latin typeface="Calibri" panose="020F0502020204030204" pitchFamily="34" charset="0"/>
                <a:ea typeface="Calibri" panose="020F0502020204030204" pitchFamily="34" charset="0"/>
              </a:rPr>
            </a:br>
            <a:r>
              <a:rPr lang="hr" sz="2600" kern="100" dirty="0">
                <a:effectLst/>
                <a:latin typeface="Calibri" panose="020F0502020204030204" pitchFamily="34" charset="0"/>
                <a:ea typeface="Calibri" panose="020F0502020204030204" pitchFamily="34" charset="0"/>
              </a:rPr>
              <a:t>Problem nastaje kada bilo turist ili lokalno stanovništvo ne znaju jezik jedni drugih ili ne znaju treći jezik, kao što je engleski</a:t>
            </a:r>
            <a:br>
              <a:rPr lang="en-GB" sz="2600" kern="100" dirty="0">
                <a:effectLst/>
                <a:latin typeface="Calibri" panose="020F0502020204030204" pitchFamily="34" charset="0"/>
                <a:ea typeface="Calibri" panose="020F0502020204030204" pitchFamily="34" charset="0"/>
              </a:rPr>
            </a:br>
            <a:r>
              <a:rPr lang="hr" sz="2600" kern="100" dirty="0">
                <a:effectLst/>
                <a:latin typeface="Calibri" panose="020F0502020204030204" pitchFamily="34" charset="0"/>
                <a:ea typeface="Calibri" panose="020F0502020204030204" pitchFamily="34" charset="0"/>
              </a:rPr>
              <a:t>Tehnološki napredak pomaže u prevladavanju komunikacijskih barijera, ali one zahtijevaju odgovarajuće financijska sredstva, pristup internetu i vrijeme prijevoda – što čini dodatni izvor prepreka </a:t>
            </a:r>
            <a:br>
              <a:rPr lang="en-GB" sz="2600" kern="100" dirty="0">
                <a:effectLst/>
                <a:latin typeface="Calibri" panose="020F0502020204030204" pitchFamily="34" charset="0"/>
                <a:ea typeface="Calibri" panose="020F0502020204030204" pitchFamily="34" charset="0"/>
              </a:rPr>
            </a:br>
            <a:r>
              <a:rPr lang="hr" sz="2600" kern="100" dirty="0">
                <a:effectLst/>
                <a:latin typeface="Calibri" panose="020F0502020204030204" pitchFamily="34" charset="0"/>
                <a:ea typeface="Calibri" panose="020F0502020204030204" pitchFamily="34" charset="0"/>
              </a:rPr>
              <a:t>Znakovi s osnovnim informacijama o zgradama ili atrakcijama obično su napisani na nekoliko jezika. Gotovo ih je nemoguće sve prevesti na sve jezike</a:t>
            </a:r>
            <a:endParaRPr lang="en-GB" sz="2600" dirty="0">
              <a:latin typeface="+mn-lt"/>
            </a:endParaRPr>
          </a:p>
        </p:txBody>
      </p:sp>
      <p:pic>
        <p:nvPicPr>
          <p:cNvPr id="5" name="Kép 4">
            <a:extLst>
              <a:ext uri="{FF2B5EF4-FFF2-40B4-BE49-F238E27FC236}">
                <a16:creationId xmlns:a16="http://schemas.microsoft.com/office/drawing/2014/main" id="{2B6C61A8-1FB8-D9C3-6DFE-F24999240526}"/>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5B68B4B4-BAFD-021E-5DCA-4214D72BE76F}"/>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137CDA6B-C3F1-0C9F-6907-CE29C9D74FAD}"/>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4A46AB25-6672-CDEC-72CD-C03A587BFC62}"/>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2286F647-A51F-CC25-0879-1936991B5050}"/>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91FC7190-0268-CF13-7929-C5B3288E4F15}"/>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D88D1FAA-8D7D-41C4-DA59-71F9EA5575A6}"/>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C7D2BDDE-D812-61A3-52B9-DFC427598618}"/>
              </a:ext>
            </a:extLst>
          </p:cNvPr>
          <p:cNvSpPr txBox="1">
            <a:spLocks/>
          </p:cNvSpPr>
          <p:nvPr/>
        </p:nvSpPr>
        <p:spPr>
          <a:xfrm>
            <a:off x="466963" y="1334366"/>
            <a:ext cx="11258073" cy="578367"/>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r" sz="3600" b="1" dirty="0">
                <a:latin typeface="+mn-lt"/>
              </a:rPr>
              <a:t>Jezične barijere u turizmu</a:t>
            </a:r>
            <a:endParaRPr lang="en-GB" dirty="0">
              <a:latin typeface="+mn-lt"/>
            </a:endParaRPr>
          </a:p>
        </p:txBody>
      </p:sp>
    </p:spTree>
    <p:extLst>
      <p:ext uri="{BB962C8B-B14F-4D97-AF65-F5344CB8AC3E}">
        <p14:creationId xmlns:p14="http://schemas.microsoft.com/office/powerpoint/2010/main" val="9789039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C63EB5-3EB1-4151-41F7-DEC489F2D062}"/>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F1F2DBA9-E475-3B1C-C27D-06CF070DFBBF}"/>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F4F449E7-14BD-73FC-8D1F-019861A48EB1}"/>
              </a:ext>
            </a:extLst>
          </p:cNvPr>
          <p:cNvSpPr>
            <a:spLocks noGrp="1"/>
          </p:cNvSpPr>
          <p:nvPr>
            <p:ph type="ctrTitle"/>
          </p:nvPr>
        </p:nvSpPr>
        <p:spPr>
          <a:xfrm>
            <a:off x="230890" y="1359847"/>
            <a:ext cx="7034914" cy="3879145"/>
          </a:xfrm>
        </p:spPr>
        <p:txBody>
          <a:bodyPr>
            <a:noAutofit/>
          </a:bodyPr>
          <a:lstStyle/>
          <a:p>
            <a:pPr algn="l">
              <a:lnSpc>
                <a:spcPts val="2600"/>
              </a:lnSpc>
            </a:pPr>
            <a:r>
              <a:rPr lang="hr" sz="2600" kern="100" dirty="0">
                <a:effectLst/>
                <a:latin typeface="Calibri" panose="020F0502020204030204" pitchFamily="34" charset="0"/>
                <a:ea typeface="Calibri" panose="020F0502020204030204" pitchFamily="34" charset="0"/>
              </a:rPr>
              <a:t>Problem različito utječe na različite skupine turista. U Cohenovom pristupu, gdje se izdvajaju dvije osnovne vrste turista - institucionalizirani i neinstitucionalizirani (Cohen, 1984), organizirani i pojedinačni masovni turisti obično žive u mjehuru vlastitog društva, iz čije sigurnosti promatraju i doživljavaju otuđenje od okoline domaćina </a:t>
            </a:r>
            <a:br>
              <a:rPr lang="en-GB" sz="2600" kern="100" dirty="0">
                <a:effectLst/>
                <a:latin typeface="Calibri" panose="020F0502020204030204" pitchFamily="34" charset="0"/>
                <a:ea typeface="Calibri" panose="020F0502020204030204" pitchFamily="34" charset="0"/>
              </a:rPr>
            </a:br>
            <a:r>
              <a:rPr lang="hr" sz="2600" kern="100" dirty="0">
                <a:effectLst/>
                <a:latin typeface="Calibri" panose="020F0502020204030204" pitchFamily="34" charset="0"/>
                <a:ea typeface="Calibri" panose="020F0502020204030204" pitchFamily="34" charset="0"/>
              </a:rPr>
              <a:t>Ovaj mjehur sadrži jezičnu komponentu uz poznato okruženje, hranu i druge usluge</a:t>
            </a:r>
            <a:endParaRPr lang="en-GB" sz="2600" dirty="0">
              <a:latin typeface="+mn-lt"/>
            </a:endParaRPr>
          </a:p>
        </p:txBody>
      </p:sp>
      <p:pic>
        <p:nvPicPr>
          <p:cNvPr id="5" name="Kép 4">
            <a:extLst>
              <a:ext uri="{FF2B5EF4-FFF2-40B4-BE49-F238E27FC236}">
                <a16:creationId xmlns:a16="http://schemas.microsoft.com/office/drawing/2014/main" id="{2B6C61A8-1FB8-D9C3-6DFE-F24999240526}"/>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5B68B4B4-BAFD-021E-5DCA-4214D72BE76F}"/>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137CDA6B-C3F1-0C9F-6907-CE29C9D74FAD}"/>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4A46AB25-6672-CDEC-72CD-C03A587BFC62}"/>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2286F647-A51F-CC25-0879-1936991B5050}"/>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91FC7190-0268-CF13-7929-C5B3288E4F15}"/>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D88D1FAA-8D7D-41C4-DA59-71F9EA5575A6}"/>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C7D2BDDE-D812-61A3-52B9-DFC427598618}"/>
              </a:ext>
            </a:extLst>
          </p:cNvPr>
          <p:cNvSpPr txBox="1">
            <a:spLocks/>
          </p:cNvSpPr>
          <p:nvPr/>
        </p:nvSpPr>
        <p:spPr>
          <a:xfrm>
            <a:off x="6619875" y="947653"/>
            <a:ext cx="5105161" cy="99945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r" sz="3600" b="1" dirty="0">
                <a:latin typeface="+mn-lt"/>
              </a:rPr>
              <a:t>Jezične barijere u turizmu</a:t>
            </a:r>
            <a:endParaRPr lang="en-GB" dirty="0">
              <a:latin typeface="+mn-lt"/>
            </a:endParaRPr>
          </a:p>
        </p:txBody>
      </p:sp>
      <p:sp>
        <p:nvSpPr>
          <p:cNvPr id="16" name="Szövegdoboz 15">
            <a:extLst>
              <a:ext uri="{FF2B5EF4-FFF2-40B4-BE49-F238E27FC236}">
                <a16:creationId xmlns:a16="http://schemas.microsoft.com/office/drawing/2014/main" id="{CAC44E1B-0BAE-10A9-4BD0-25CD31A00FAF}"/>
              </a:ext>
            </a:extLst>
          </p:cNvPr>
          <p:cNvSpPr txBox="1"/>
          <p:nvPr/>
        </p:nvSpPr>
        <p:spPr>
          <a:xfrm>
            <a:off x="8181975" y="4900856"/>
            <a:ext cx="3876676" cy="338554"/>
          </a:xfrm>
          <a:prstGeom prst="rect">
            <a:avLst/>
          </a:prstGeom>
          <a:noFill/>
        </p:spPr>
        <p:txBody>
          <a:bodyPr wrap="square">
            <a:spAutoFit/>
          </a:bodyPr>
          <a:lstStyle/>
          <a:p>
            <a:pPr algn="r"/>
            <a:r>
              <a:rPr lang="hr" sz="1600" dirty="0"/>
              <a:t>https://www.feg-touristguides.com/stga.php</a:t>
            </a:r>
          </a:p>
        </p:txBody>
      </p:sp>
      <p:pic>
        <p:nvPicPr>
          <p:cNvPr id="18" name="Kép 17" descr="A képen ruházat, ég, kültéri, személy látható&#10;&#10;Automatikusan generált leírás">
            <a:extLst>
              <a:ext uri="{FF2B5EF4-FFF2-40B4-BE49-F238E27FC236}">
                <a16:creationId xmlns:a16="http://schemas.microsoft.com/office/drawing/2014/main" id="{B9D91D1C-2A3F-8AED-38BD-97330703F53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357333" y="1894704"/>
            <a:ext cx="4479550" cy="2984500"/>
          </a:xfrm>
          <a:prstGeom prst="rect">
            <a:avLst/>
          </a:prstGeom>
        </p:spPr>
      </p:pic>
    </p:spTree>
    <p:extLst>
      <p:ext uri="{BB962C8B-B14F-4D97-AF65-F5344CB8AC3E}">
        <p14:creationId xmlns:p14="http://schemas.microsoft.com/office/powerpoint/2010/main" val="737992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C63EB5-3EB1-4151-41F7-DEC489F2D062}"/>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F1F2DBA9-E475-3B1C-C27D-06CF070DFBBF}"/>
              </a:ext>
            </a:extLst>
          </p:cNvPr>
          <p:cNvPicPr>
            <a:picLocks noChangeAspect="1"/>
          </p:cNvPicPr>
          <p:nvPr/>
        </p:nvPicPr>
        <p:blipFill>
          <a:blip r:embed="rId2"/>
          <a:stretch>
            <a:fillRect/>
          </a:stretch>
        </p:blipFill>
        <p:spPr>
          <a:xfrm>
            <a:off x="3508686" y="5257323"/>
            <a:ext cx="1527831" cy="653203"/>
          </a:xfrm>
          <a:prstGeom prst="rect">
            <a:avLst/>
          </a:prstGeom>
        </p:spPr>
      </p:pic>
      <p:pic>
        <p:nvPicPr>
          <p:cNvPr id="5" name="Kép 4">
            <a:extLst>
              <a:ext uri="{FF2B5EF4-FFF2-40B4-BE49-F238E27FC236}">
                <a16:creationId xmlns:a16="http://schemas.microsoft.com/office/drawing/2014/main" id="{2B6C61A8-1FB8-D9C3-6DFE-F24999240526}"/>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5B68B4B4-BAFD-021E-5DCA-4214D72BE76F}"/>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137CDA6B-C3F1-0C9F-6907-CE29C9D74FAD}"/>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4A46AB25-6672-CDEC-72CD-C03A587BFC62}"/>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2286F647-A51F-CC25-0879-1936991B5050}"/>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91FC7190-0268-CF13-7929-C5B3288E4F15}"/>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D88D1FAA-8D7D-41C4-DA59-71F9EA5575A6}"/>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C7D2BDDE-D812-61A3-52B9-DFC427598618}"/>
              </a:ext>
            </a:extLst>
          </p:cNvPr>
          <p:cNvSpPr txBox="1">
            <a:spLocks/>
          </p:cNvSpPr>
          <p:nvPr/>
        </p:nvSpPr>
        <p:spPr>
          <a:xfrm>
            <a:off x="466963" y="1398781"/>
            <a:ext cx="4569554" cy="578367"/>
          </a:xfrm>
          <a:prstGeom prst="rect">
            <a:avLst/>
          </a:prstGeom>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r" altLang="hu-HU" sz="3600" b="1" dirty="0">
                <a:latin typeface="+mn-lt"/>
              </a:rPr>
              <a:t>Cohenovi turistički tipovi</a:t>
            </a:r>
            <a:endParaRPr lang="en-US" sz="3600" b="1" dirty="0">
              <a:latin typeface="+mn-lt"/>
            </a:endParaRPr>
          </a:p>
        </p:txBody>
      </p:sp>
      <p:pic>
        <p:nvPicPr>
          <p:cNvPr id="17411" name="Picture 3">
            <a:extLst>
              <a:ext uri="{FF2B5EF4-FFF2-40B4-BE49-F238E27FC236}">
                <a16:creationId xmlns:a16="http://schemas.microsoft.com/office/drawing/2014/main" id="{B3E8FED7-800A-9D17-DD01-5C77376E39FB}"/>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t="2713" b="1808"/>
          <a:stretch>
            <a:fillRect/>
          </a:stretch>
        </p:blipFill>
        <p:spPr bwMode="auto">
          <a:xfrm>
            <a:off x="5297248" y="1325348"/>
            <a:ext cx="6678607" cy="3850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Cím 1">
            <a:extLst>
              <a:ext uri="{FF2B5EF4-FFF2-40B4-BE49-F238E27FC236}">
                <a16:creationId xmlns:a16="http://schemas.microsoft.com/office/drawing/2014/main" id="{27AC4C3D-2396-CEE2-32AF-37767E24F655}"/>
              </a:ext>
            </a:extLst>
          </p:cNvPr>
          <p:cNvSpPr>
            <a:spLocks noGrp="1"/>
          </p:cNvSpPr>
          <p:nvPr>
            <p:ph type="ctrTitle"/>
          </p:nvPr>
        </p:nvSpPr>
        <p:spPr>
          <a:xfrm>
            <a:off x="210329" y="2331984"/>
            <a:ext cx="5035766" cy="2261632"/>
          </a:xfrm>
        </p:spPr>
        <p:txBody>
          <a:bodyPr>
            <a:noAutofit/>
          </a:bodyPr>
          <a:lstStyle/>
          <a:p>
            <a:pPr algn="l"/>
            <a:r>
              <a:rPr lang="hr" sz="2600" kern="100" dirty="0">
                <a:effectLst/>
                <a:latin typeface="Calibri" panose="020F0502020204030204" pitchFamily="34" charset="0"/>
                <a:ea typeface="Calibri" panose="020F0502020204030204" pitchFamily="34" charset="0"/>
              </a:rPr>
              <a:t>Institucionalizirani turisti oslanjaju se na organizirani sustav turizma u kojem su jezični </a:t>
            </a:r>
            <a:r>
              <a:rPr lang="hr" sz="2600" kern="100" dirty="0">
                <a:latin typeface="Calibri" panose="020F0502020204030204" pitchFamily="34" charset="0"/>
                <a:ea typeface="Calibri" panose="020F0502020204030204" pitchFamily="34" charset="0"/>
              </a:rPr>
              <a:t>problemi </a:t>
            </a:r>
            <a:r>
              <a:rPr lang="hr" sz="2600" kern="100" dirty="0">
                <a:effectLst/>
                <a:latin typeface="Calibri" panose="020F0502020204030204" pitchFamily="34" charset="0"/>
                <a:ea typeface="Calibri" panose="020F0502020204030204" pitchFamily="34" charset="0"/>
              </a:rPr>
              <a:t>manje tipični</a:t>
            </a:r>
            <a:br>
              <a:rPr lang="en-GB" sz="2600" kern="100" dirty="0">
                <a:effectLst/>
                <a:latin typeface="Calibri" panose="020F0502020204030204" pitchFamily="34" charset="0"/>
                <a:ea typeface="Calibri" panose="020F0502020204030204" pitchFamily="34" charset="0"/>
              </a:rPr>
            </a:br>
            <a:r>
              <a:rPr lang="hr" sz="2600" kern="100" dirty="0">
                <a:effectLst/>
                <a:latin typeface="Calibri" panose="020F0502020204030204" pitchFamily="34" charset="0"/>
                <a:ea typeface="Calibri" panose="020F0502020204030204" pitchFamily="34" charset="0"/>
              </a:rPr>
              <a:t>Neinstitucionalizirani turisti više se oslanjaju na sebe – i vlastite jezične vještine</a:t>
            </a:r>
            <a:endParaRPr lang="en-GB" sz="2600" dirty="0">
              <a:latin typeface="+mn-lt"/>
            </a:endParaRPr>
          </a:p>
        </p:txBody>
      </p:sp>
    </p:spTree>
    <p:extLst>
      <p:ext uri="{BB962C8B-B14F-4D97-AF65-F5344CB8AC3E}">
        <p14:creationId xmlns:p14="http://schemas.microsoft.com/office/powerpoint/2010/main" val="15409746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C63EB5-3EB1-4151-41F7-DEC489F2D062}"/>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F1F2DBA9-E475-3B1C-C27D-06CF070DFBBF}"/>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F4F449E7-14BD-73FC-8D1F-019861A48EB1}"/>
              </a:ext>
            </a:extLst>
          </p:cNvPr>
          <p:cNvSpPr>
            <a:spLocks noGrp="1"/>
          </p:cNvSpPr>
          <p:nvPr>
            <p:ph type="ctrTitle"/>
          </p:nvPr>
        </p:nvSpPr>
        <p:spPr>
          <a:xfrm>
            <a:off x="253757" y="2312379"/>
            <a:ext cx="11341134" cy="2342546"/>
          </a:xfrm>
        </p:spPr>
        <p:txBody>
          <a:bodyPr>
            <a:noAutofit/>
          </a:bodyPr>
          <a:lstStyle/>
          <a:p>
            <a:pPr algn="l"/>
            <a:r>
              <a:rPr lang="hr" sz="2600" kern="100" dirty="0">
                <a:effectLst/>
                <a:latin typeface="Calibri" panose="020F0502020204030204" pitchFamily="34" charset="0"/>
                <a:ea typeface="Calibri" panose="020F0502020204030204" pitchFamily="34" charset="0"/>
              </a:rPr>
              <a:t>Većina ili svi zaposlenici turističkih objekata koji posluju s turistima imaju relativno visoku razinu znanja jezika: to je preduvjet za zapošljavanje u hotelima, restoranima, suvenirnicama, putničkim agencijama i rent-a-car agencijama</a:t>
            </a:r>
            <a:br>
              <a:rPr lang="en-GB" sz="2600" kern="100" dirty="0">
                <a:effectLst/>
                <a:latin typeface="Calibri" panose="020F0502020204030204" pitchFamily="34" charset="0"/>
                <a:ea typeface="Calibri" panose="020F0502020204030204" pitchFamily="34" charset="0"/>
              </a:rPr>
            </a:br>
            <a:r>
              <a:rPr lang="hr" sz="2600" kern="100" dirty="0">
                <a:effectLst/>
                <a:latin typeface="Calibri" panose="020F0502020204030204" pitchFamily="34" charset="0"/>
                <a:ea typeface="Calibri" panose="020F0502020204030204" pitchFamily="34" charset="0"/>
              </a:rPr>
              <a:t>U turistički najrazvijenijim zemljama barem netko od osoblja govori više jezika i stoga može komunicirati s turistima iz svih glavnih emitivnih zemalja na njihovom jeziku</a:t>
            </a:r>
            <a:endParaRPr lang="en-GB" sz="2600" dirty="0">
              <a:latin typeface="+mn-lt"/>
            </a:endParaRPr>
          </a:p>
        </p:txBody>
      </p:sp>
      <p:pic>
        <p:nvPicPr>
          <p:cNvPr id="5" name="Kép 4">
            <a:extLst>
              <a:ext uri="{FF2B5EF4-FFF2-40B4-BE49-F238E27FC236}">
                <a16:creationId xmlns:a16="http://schemas.microsoft.com/office/drawing/2014/main" id="{2B6C61A8-1FB8-D9C3-6DFE-F24999240526}"/>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5B68B4B4-BAFD-021E-5DCA-4214D72BE76F}"/>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137CDA6B-C3F1-0C9F-6907-CE29C9D74FAD}"/>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4A46AB25-6672-CDEC-72CD-C03A587BFC62}"/>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2286F647-A51F-CC25-0879-1936991B5050}"/>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91FC7190-0268-CF13-7929-C5B3288E4F15}"/>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D88D1FAA-8D7D-41C4-DA59-71F9EA5575A6}"/>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C7D2BDDE-D812-61A3-52B9-DFC427598618}"/>
              </a:ext>
            </a:extLst>
          </p:cNvPr>
          <p:cNvSpPr txBox="1">
            <a:spLocks/>
          </p:cNvSpPr>
          <p:nvPr/>
        </p:nvSpPr>
        <p:spPr>
          <a:xfrm>
            <a:off x="114300" y="1334366"/>
            <a:ext cx="11830049" cy="578367"/>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r" altLang="hu-HU" sz="3600" b="1" dirty="0">
                <a:latin typeface="+mn-lt"/>
              </a:rPr>
              <a:t>Cohenovi </a:t>
            </a:r>
            <a:r>
              <a:rPr lang="hr" sz="3600" b="1" dirty="0">
                <a:latin typeface="+mn-lt"/>
              </a:rPr>
              <a:t>institucionalizirani </a:t>
            </a:r>
            <a:r>
              <a:rPr lang="hr" altLang="hu-HU" sz="3600" b="1" dirty="0">
                <a:latin typeface="+mn-lt"/>
              </a:rPr>
              <a:t>turisti i njihova komunikacija</a:t>
            </a:r>
            <a:endParaRPr lang="en-GB" sz="3600" b="1" dirty="0">
              <a:latin typeface="+mn-lt"/>
            </a:endParaRPr>
          </a:p>
        </p:txBody>
      </p:sp>
    </p:spTree>
    <p:extLst>
      <p:ext uri="{BB962C8B-B14F-4D97-AF65-F5344CB8AC3E}">
        <p14:creationId xmlns:p14="http://schemas.microsoft.com/office/powerpoint/2010/main" val="29879905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C63EB5-3EB1-4151-41F7-DEC489F2D062}"/>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F1F2DBA9-E475-3B1C-C27D-06CF070DFBBF}"/>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F4F449E7-14BD-73FC-8D1F-019861A48EB1}"/>
              </a:ext>
            </a:extLst>
          </p:cNvPr>
          <p:cNvSpPr>
            <a:spLocks noGrp="1"/>
          </p:cNvSpPr>
          <p:nvPr>
            <p:ph type="ctrTitle"/>
          </p:nvPr>
        </p:nvSpPr>
        <p:spPr>
          <a:xfrm>
            <a:off x="425533" y="2244107"/>
            <a:ext cx="10820400" cy="2369785"/>
          </a:xfrm>
        </p:spPr>
        <p:txBody>
          <a:bodyPr>
            <a:noAutofit/>
          </a:bodyPr>
          <a:lstStyle/>
          <a:p>
            <a:pPr algn="l"/>
            <a:r>
              <a:rPr lang="hr" sz="2600" kern="100" dirty="0">
                <a:effectLst/>
                <a:latin typeface="Calibri" panose="020F0502020204030204" pitchFamily="34" charset="0"/>
                <a:ea typeface="Calibri" panose="020F0502020204030204" pitchFamily="34" charset="0"/>
              </a:rPr>
              <a:t>Vođene ture do glavnih atrakcija organiziraju jezične grupe tako da gotovo svaki turist može biti vođen na svom vlastitom jeziku </a:t>
            </a:r>
            <a:br>
              <a:rPr lang="en-GB" sz="2600" kern="100" dirty="0">
                <a:effectLst/>
                <a:latin typeface="Calibri" panose="020F0502020204030204" pitchFamily="34" charset="0"/>
                <a:ea typeface="Calibri" panose="020F0502020204030204" pitchFamily="34" charset="0"/>
              </a:rPr>
            </a:br>
            <a:r>
              <a:rPr lang="hr" sz="2600" kern="100" dirty="0">
                <a:effectLst/>
                <a:latin typeface="Calibri" panose="020F0502020204030204" pitchFamily="34" charset="0"/>
                <a:ea typeface="Calibri" panose="020F0502020204030204" pitchFamily="34" charset="0"/>
              </a:rPr>
              <a:t>Institucionalizirani turisti rijetko se usuđuju izaći izvan vlastitog mjehura, a čak i kada to učine, u pratnji su vodiča: oni obično praktički ne nailaze na probleme u komunikaciji s lokalnim stanovništvom koji bi zahtijevali čak i minimalnu jezičnu prilagodbu</a:t>
            </a:r>
            <a:endParaRPr lang="en-GB" sz="2600" dirty="0">
              <a:latin typeface="+mn-lt"/>
            </a:endParaRPr>
          </a:p>
        </p:txBody>
      </p:sp>
      <p:pic>
        <p:nvPicPr>
          <p:cNvPr id="5" name="Kép 4">
            <a:extLst>
              <a:ext uri="{FF2B5EF4-FFF2-40B4-BE49-F238E27FC236}">
                <a16:creationId xmlns:a16="http://schemas.microsoft.com/office/drawing/2014/main" id="{2B6C61A8-1FB8-D9C3-6DFE-F24999240526}"/>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5B68B4B4-BAFD-021E-5DCA-4214D72BE76F}"/>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137CDA6B-C3F1-0C9F-6907-CE29C9D74FAD}"/>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4A46AB25-6672-CDEC-72CD-C03A587BFC62}"/>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2286F647-A51F-CC25-0879-1936991B5050}"/>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91FC7190-0268-CF13-7929-C5B3288E4F15}"/>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D88D1FAA-8D7D-41C4-DA59-71F9EA5575A6}"/>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C7D2BDDE-D812-61A3-52B9-DFC427598618}"/>
              </a:ext>
            </a:extLst>
          </p:cNvPr>
          <p:cNvSpPr txBox="1">
            <a:spLocks/>
          </p:cNvSpPr>
          <p:nvPr/>
        </p:nvSpPr>
        <p:spPr>
          <a:xfrm>
            <a:off x="114300" y="1334366"/>
            <a:ext cx="11830049" cy="578367"/>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r" altLang="hu-HU" sz="3600" b="1" dirty="0">
                <a:latin typeface="+mn-lt"/>
              </a:rPr>
              <a:t>Cohenovi </a:t>
            </a:r>
            <a:r>
              <a:rPr lang="hr" sz="3600" b="1" dirty="0">
                <a:latin typeface="+mn-lt"/>
              </a:rPr>
              <a:t>institucionalizirani </a:t>
            </a:r>
            <a:r>
              <a:rPr lang="hr" altLang="hu-HU" sz="3600" b="1" dirty="0">
                <a:latin typeface="+mn-lt"/>
              </a:rPr>
              <a:t>turisti i njihova komunikacija</a:t>
            </a:r>
            <a:endParaRPr lang="en-GB" sz="3600" b="1" dirty="0">
              <a:latin typeface="+mn-lt"/>
            </a:endParaRPr>
          </a:p>
        </p:txBody>
      </p:sp>
    </p:spTree>
    <p:extLst>
      <p:ext uri="{BB962C8B-B14F-4D97-AF65-F5344CB8AC3E}">
        <p14:creationId xmlns:p14="http://schemas.microsoft.com/office/powerpoint/2010/main" val="17492816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48ABEE-DC8D-2E6B-8DE3-3D8D10A8BE87}"/>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591EE7AC-E53B-26D6-B02D-8530557B7BB5}"/>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D3584706-2332-2377-2C41-8BF037864DF1}"/>
              </a:ext>
            </a:extLst>
          </p:cNvPr>
          <p:cNvSpPr>
            <a:spLocks noGrp="1"/>
          </p:cNvSpPr>
          <p:nvPr>
            <p:ph type="ctrTitle"/>
          </p:nvPr>
        </p:nvSpPr>
        <p:spPr>
          <a:xfrm>
            <a:off x="130629" y="1400625"/>
            <a:ext cx="11875324" cy="1233800"/>
          </a:xfrm>
        </p:spPr>
        <p:txBody>
          <a:bodyPr>
            <a:normAutofit/>
          </a:bodyPr>
          <a:lstStyle/>
          <a:p>
            <a:r>
              <a:rPr lang="hr" sz="3600" b="1" dirty="0">
                <a:latin typeface="+mn-lt"/>
              </a:rPr>
              <a:t>6. Problem jezičnih i komunikacijskih barijera i pristupačnosti</a:t>
            </a:r>
          </a:p>
        </p:txBody>
      </p:sp>
      <p:pic>
        <p:nvPicPr>
          <p:cNvPr id="5" name="Kép 4">
            <a:extLst>
              <a:ext uri="{FF2B5EF4-FFF2-40B4-BE49-F238E27FC236}">
                <a16:creationId xmlns:a16="http://schemas.microsoft.com/office/drawing/2014/main" id="{FF5E0CCE-2A20-6396-D36B-BD8F8B929BF3}"/>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02E32F42-8EBE-345E-BB2C-BF3BC3668D52}"/>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09AAEBB0-DD53-8C66-69D8-96B3485D0DBB}"/>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03254CF8-EB11-6871-8F31-2E6BF68DBD40}"/>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B89935F4-B551-A19F-94E4-9EB265C6F5CE}"/>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F446311E-E342-D386-C975-7CA355B112D2}"/>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1" name="Kép 10">
            <a:extLst>
              <a:ext uri="{FF2B5EF4-FFF2-40B4-BE49-F238E27FC236}">
                <a16:creationId xmlns:a16="http://schemas.microsoft.com/office/drawing/2014/main" id="{A398960F-9A40-A5BB-919E-8C53534909F5}"/>
              </a:ext>
            </a:extLst>
          </p:cNvPr>
          <p:cNvPicPr>
            <a:picLocks noChangeAspect="1"/>
          </p:cNvPicPr>
          <p:nvPr/>
        </p:nvPicPr>
        <p:blipFill>
          <a:blip r:embed="rId9"/>
          <a:stretch>
            <a:fillRect/>
          </a:stretch>
        </p:blipFill>
        <p:spPr>
          <a:xfrm>
            <a:off x="4745779" y="2884637"/>
            <a:ext cx="2102696" cy="2099401"/>
          </a:xfrm>
          <a:prstGeom prst="rect">
            <a:avLst/>
          </a:prstGeom>
        </p:spPr>
      </p:pic>
    </p:spTree>
    <p:extLst>
      <p:ext uri="{BB962C8B-B14F-4D97-AF65-F5344CB8AC3E}">
        <p14:creationId xmlns:p14="http://schemas.microsoft.com/office/powerpoint/2010/main" val="16450233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894AE6-BC9F-2BDF-BC52-8DCDB14CB0D6}"/>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587233E3-B528-2911-4BB5-9ABAF63E552B}"/>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F63BFAA7-95EC-CBD4-3376-B6CFB837FF11}"/>
              </a:ext>
            </a:extLst>
          </p:cNvPr>
          <p:cNvSpPr>
            <a:spLocks noGrp="1"/>
          </p:cNvSpPr>
          <p:nvPr>
            <p:ph type="ctrTitle"/>
          </p:nvPr>
        </p:nvSpPr>
        <p:spPr>
          <a:xfrm>
            <a:off x="133350" y="2044913"/>
            <a:ext cx="11703533" cy="3212409"/>
          </a:xfrm>
        </p:spPr>
        <p:txBody>
          <a:bodyPr>
            <a:noAutofit/>
          </a:bodyPr>
          <a:lstStyle/>
          <a:p>
            <a:pPr algn="l">
              <a:lnSpc>
                <a:spcPts val="2700"/>
              </a:lnSpc>
            </a:pPr>
            <a:r>
              <a:rPr lang="hr" sz="2600" kern="100" dirty="0">
                <a:effectLst/>
                <a:latin typeface="Calibri" panose="020F0502020204030204" pitchFamily="34" charset="0"/>
                <a:ea typeface="Calibri" panose="020F0502020204030204" pitchFamily="34" charset="0"/>
              </a:rPr>
              <a:t>Pravi istraživači i putnici (tj. neinstitucionalizirani tip turista, sa značajnim putnim iskustvima) ograničeno ili gotovo uopće ne koriste usluge koje pružaju turistički kapaciteti (uključujući korištenje jezičnih posrednika – vodiča, turističkih vodiča, prevoditelja) i stoga su više izloženi stranosti domaćinskog okruženja od tipičnog masovnog turista</a:t>
            </a:r>
            <a:br>
              <a:rPr lang="en-GB" sz="2600" kern="100" dirty="0">
                <a:effectLst/>
                <a:latin typeface="Calibri" panose="020F0502020204030204" pitchFamily="34" charset="0"/>
                <a:ea typeface="Calibri" panose="020F0502020204030204" pitchFamily="34" charset="0"/>
              </a:rPr>
            </a:br>
            <a:r>
              <a:rPr lang="hr" sz="2600" kern="100" dirty="0">
                <a:effectLst/>
                <a:latin typeface="Calibri" panose="020F0502020204030204" pitchFamily="34" charset="0"/>
                <a:ea typeface="Calibri" panose="020F0502020204030204" pitchFamily="34" charset="0"/>
              </a:rPr>
              <a:t>Ne traže zaštitu mjehura turističkog objekta i daleko su izvan periferije turističkog sustava unutar kojeg individualni masovni turist djeluje. U zamjenu za autentičnije iskustvo, oni također preuzimaju višu razinu rizika i u pogledu jezika. Mogu im pomoći posrednici</a:t>
            </a:r>
            <a:endParaRPr lang="en-GB" sz="2600" kern="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Kép 4">
            <a:extLst>
              <a:ext uri="{FF2B5EF4-FFF2-40B4-BE49-F238E27FC236}">
                <a16:creationId xmlns:a16="http://schemas.microsoft.com/office/drawing/2014/main" id="{AF02AAEE-08E4-8A4B-B07F-E2320EAA6B11}"/>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AE3C0298-B600-3BE1-CDF4-E5680BA17FEF}"/>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C6DE008D-C323-7255-2811-D53DD29CE87B}"/>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5AF5599F-3525-9717-1F56-E18A672B9AFF}"/>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5917B972-2371-C956-C4F8-08E245E563C8}"/>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C2B68C0F-B367-B003-E9FB-E542C798A1F4}"/>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9BFD5B49-C8EF-F614-69E5-13679F026D7F}"/>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DD0C1CD0-6B3E-AE21-3785-6CDCE3EA6A1A}"/>
              </a:ext>
            </a:extLst>
          </p:cNvPr>
          <p:cNvSpPr txBox="1">
            <a:spLocks/>
          </p:cNvSpPr>
          <p:nvPr/>
        </p:nvSpPr>
        <p:spPr>
          <a:xfrm>
            <a:off x="-100132" y="1317173"/>
            <a:ext cx="12170495" cy="57836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r" altLang="hu-HU" sz="3500" b="1" dirty="0">
                <a:latin typeface="+mn-lt"/>
              </a:rPr>
              <a:t>Cohenovi ne</a:t>
            </a:r>
            <a:r>
              <a:rPr lang="hr" sz="3500" b="1" dirty="0">
                <a:latin typeface="+mn-lt"/>
              </a:rPr>
              <a:t>institucionalizirani </a:t>
            </a:r>
            <a:r>
              <a:rPr lang="hr" altLang="hu-HU" sz="3500" b="1" dirty="0">
                <a:latin typeface="+mn-lt"/>
              </a:rPr>
              <a:t>turisti i njihova komunikacija</a:t>
            </a:r>
            <a:endParaRPr lang="en-GB" sz="3500" b="1" dirty="0">
              <a:latin typeface="+mn-lt"/>
            </a:endParaRPr>
          </a:p>
        </p:txBody>
      </p:sp>
    </p:spTree>
    <p:extLst>
      <p:ext uri="{BB962C8B-B14F-4D97-AF65-F5344CB8AC3E}">
        <p14:creationId xmlns:p14="http://schemas.microsoft.com/office/powerpoint/2010/main" val="12436463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E433DA-42D1-56A0-C1FE-D8AF66ED4271}"/>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C9B0BAFD-5E27-BDB8-7C27-277E49C1D5A7}"/>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86371E34-6705-145A-177D-CBDE446B12B1}"/>
              </a:ext>
            </a:extLst>
          </p:cNvPr>
          <p:cNvSpPr>
            <a:spLocks noGrp="1"/>
          </p:cNvSpPr>
          <p:nvPr>
            <p:ph type="ctrTitle"/>
          </p:nvPr>
        </p:nvSpPr>
        <p:spPr>
          <a:xfrm>
            <a:off x="192955" y="1871448"/>
            <a:ext cx="11903795" cy="3367962"/>
          </a:xfrm>
        </p:spPr>
        <p:txBody>
          <a:bodyPr>
            <a:noAutofit/>
          </a:bodyPr>
          <a:lstStyle/>
          <a:p>
            <a:pPr algn="l">
              <a:lnSpc>
                <a:spcPts val="2400"/>
              </a:lnSpc>
            </a:pPr>
            <a:r>
              <a:rPr lang="hr" sz="2600" kern="100" dirty="0">
                <a:latin typeface="Calibri" panose="020F0502020204030204" pitchFamily="34" charset="0"/>
              </a:rPr>
              <a:t>Osim formalnih posrednika – vodiča, turističkih agencija itd. – postoje i neformalni posrednici bez odgovornosti posrednika; njihova je uloga često nevidljiva, ali vrlo subjektivna i važna. Neformalni posrednici su mediji, prijatelji, rodbina, suveniri, fotografije, kao i turistički djelatnici, ostali turisti i članovi lokalne zajednice (Marinovic i Simić, 2018) </a:t>
            </a:r>
            <a:br>
              <a:rPr lang="en-GB" sz="2600" kern="100" dirty="0">
                <a:latin typeface="Calibri" panose="020F0502020204030204" pitchFamily="34" charset="0"/>
              </a:rPr>
            </a:br>
            <a:r>
              <a:rPr lang="hr" sz="2600" kern="100" dirty="0">
                <a:latin typeface="Calibri" panose="020F0502020204030204" pitchFamily="34" charset="0"/>
              </a:rPr>
              <a:t>Druge vrste jezičnih posrednika, kao što su samoprozvani lokalni vodiči, taksi vozači i drugi koji vrebaju po hotelima i nude svoje usluge, mogu biti još beskrupulozniji posrednici od profesionalnih vodiča u posredovanju komunikacije između turista i lokalnog stanovništva – to jest, oni možda neće promicati usluge bez barijera, ali je vjerojatnije da će stvoriti jezične barijere i druge prepreke čak i izvan jezičnih barijera (Cohen i Cooper, 1986)</a:t>
            </a:r>
          </a:p>
        </p:txBody>
      </p:sp>
      <p:pic>
        <p:nvPicPr>
          <p:cNvPr id="5" name="Kép 4">
            <a:extLst>
              <a:ext uri="{FF2B5EF4-FFF2-40B4-BE49-F238E27FC236}">
                <a16:creationId xmlns:a16="http://schemas.microsoft.com/office/drawing/2014/main" id="{F2FF6F5B-0C3C-CAC9-378E-DDA776694F60}"/>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E63A4BBA-13A7-EF67-B851-4769A89CE957}"/>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84F79626-69EC-AF4D-EAE1-B5F8A703609E}"/>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A9FDF9B7-F9AB-409D-8482-0B2F2E517613}"/>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7BF417D1-80F9-F5C7-B4FD-056493D1E45A}"/>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F2182B67-D07D-5EA8-51CA-8479DD03ACD9}"/>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506744A9-D9EA-979C-23CA-1DEE75A17D00}"/>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EE58BF91-7E31-F7C8-32E8-CF5E2511E036}"/>
              </a:ext>
            </a:extLst>
          </p:cNvPr>
          <p:cNvSpPr txBox="1">
            <a:spLocks/>
          </p:cNvSpPr>
          <p:nvPr/>
        </p:nvSpPr>
        <p:spPr>
          <a:xfrm>
            <a:off x="144102" y="1304676"/>
            <a:ext cx="11903795" cy="46744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r" altLang="hu-HU" sz="3500" b="1" dirty="0">
                <a:latin typeface="+mn-lt"/>
              </a:rPr>
              <a:t>Cohenovi ne</a:t>
            </a:r>
            <a:r>
              <a:rPr lang="hr" sz="3500" b="1" dirty="0">
                <a:latin typeface="+mn-lt"/>
              </a:rPr>
              <a:t>institucionalizirani </a:t>
            </a:r>
            <a:r>
              <a:rPr lang="hr" altLang="hu-HU" sz="3500" b="1" dirty="0">
                <a:latin typeface="+mn-lt"/>
              </a:rPr>
              <a:t>turisti i njihova komunikacija</a:t>
            </a:r>
            <a:endParaRPr lang="en-GB" sz="3500" b="1" dirty="0">
              <a:latin typeface="+mn-lt"/>
            </a:endParaRPr>
          </a:p>
        </p:txBody>
      </p:sp>
    </p:spTree>
    <p:extLst>
      <p:ext uri="{BB962C8B-B14F-4D97-AF65-F5344CB8AC3E}">
        <p14:creationId xmlns:p14="http://schemas.microsoft.com/office/powerpoint/2010/main" val="3452469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9BBEA4-0869-29C8-5C6A-FF5AC475BF1A}"/>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8D2F124E-340B-D395-5A6A-D02BD6C3425A}"/>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BD9FE855-F74A-6C57-C7AB-7EDF6272CCF0}"/>
              </a:ext>
            </a:extLst>
          </p:cNvPr>
          <p:cNvSpPr>
            <a:spLocks noGrp="1"/>
          </p:cNvSpPr>
          <p:nvPr>
            <p:ph type="ctrTitle"/>
          </p:nvPr>
        </p:nvSpPr>
        <p:spPr>
          <a:xfrm>
            <a:off x="231053" y="1930866"/>
            <a:ext cx="11605830" cy="3161365"/>
          </a:xfrm>
        </p:spPr>
        <p:txBody>
          <a:bodyPr>
            <a:noAutofit/>
          </a:bodyPr>
          <a:lstStyle/>
          <a:p>
            <a:pPr algn="l">
              <a:lnSpc>
                <a:spcPts val="2700"/>
              </a:lnSpc>
            </a:pPr>
            <a:r>
              <a:rPr lang="hr" sz="2600" kern="100" dirty="0">
                <a:effectLst/>
                <a:latin typeface="+mn-lt"/>
                <a:ea typeface="Calibri" panose="020F0502020204030204" pitchFamily="34" charset="0"/>
              </a:rPr>
              <a:t>U međunarodnom turizmu postoje različiti alati za smanjenje kulturnih i komunikacijskih prepreka </a:t>
            </a:r>
            <a:br>
              <a:rPr lang="en-GB" sz="2600" kern="100" dirty="0">
                <a:effectLst/>
                <a:latin typeface="+mn-lt"/>
                <a:ea typeface="Calibri" panose="020F0502020204030204" pitchFamily="34" charset="0"/>
              </a:rPr>
            </a:br>
            <a:r>
              <a:rPr lang="hr" sz="2600" kern="100" dirty="0">
                <a:effectLst/>
                <a:latin typeface="+mn-lt"/>
                <a:ea typeface="Calibri" panose="020F0502020204030204" pitchFamily="34" charset="0"/>
              </a:rPr>
              <a:t>Korištenje certificiranja od strane turističkih poduzeća i DMO-a, korištenje znakova, slika, piktograma umjesto pisane komunikacije, obrazovanje lokalnog stanovništva i poticanje sudjelovanja zajednice u turizmu (lokalno stanovništvo koje je zainteresirano za turizam vjerojatnije će naučiti jezik posjetitelja nego njihovi kolege koji nemaju koristi od turizma)</a:t>
            </a:r>
            <a:r>
              <a:rPr lang="hr" sz="2600" dirty="0">
                <a:effectLst/>
                <a:latin typeface="+mn-lt"/>
              </a:rPr>
              <a:t> </a:t>
            </a:r>
            <a:br>
              <a:rPr lang="en-GB" sz="2600" dirty="0">
                <a:effectLst/>
                <a:latin typeface="+mn-lt"/>
              </a:rPr>
            </a:br>
            <a:r>
              <a:rPr lang="hr" sz="2600" dirty="0">
                <a:solidFill>
                  <a:srgbClr val="000000"/>
                </a:solidFill>
                <a:effectLst/>
                <a:latin typeface="+mn-lt"/>
                <a:ea typeface="Calibri" panose="020F0502020204030204" pitchFamily="34" charset="0"/>
                <a:cs typeface="Arial" panose="020B0604020202020204" pitchFamily="34" charset="0"/>
              </a:rPr>
              <a:t>Piktogrami u restoranu mogu pomoći u izbjegavanju npr. problema s alergijama i netolerancijom na hranu, no nažalost ti znakovi još uvijek nisu nužno standardizirani</a:t>
            </a:r>
            <a:endParaRPr lang="en-GB" sz="2600" dirty="0">
              <a:effectLst/>
              <a:latin typeface="+mn-lt"/>
              <a:ea typeface="Calibri" panose="020F0502020204030204" pitchFamily="34" charset="0"/>
              <a:cs typeface="Arial" panose="020B0604020202020204" pitchFamily="34" charset="0"/>
            </a:endParaRPr>
          </a:p>
        </p:txBody>
      </p:sp>
      <p:pic>
        <p:nvPicPr>
          <p:cNvPr id="5" name="Kép 4">
            <a:extLst>
              <a:ext uri="{FF2B5EF4-FFF2-40B4-BE49-F238E27FC236}">
                <a16:creationId xmlns:a16="http://schemas.microsoft.com/office/drawing/2014/main" id="{47899687-4457-3EE4-DB61-5B0C73880F1F}"/>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CF2C15A2-F4DE-A119-A874-ABEA7EA4579D}"/>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0148ACA9-094E-ACB5-ED4E-275AC8537830}"/>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E1B86012-D71F-F9BB-849B-DC43CB944D50}"/>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95BF431D-0EC4-898C-E151-F8C6DEFC3B4F}"/>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4D44711A-0917-9337-A51F-60177309D92E}"/>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49DBC891-F36E-EE1A-13DE-EA2323DA78EA}"/>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4D11DD48-B8F9-5D4B-D310-3F67EB61AA4D}"/>
              </a:ext>
            </a:extLst>
          </p:cNvPr>
          <p:cNvSpPr txBox="1">
            <a:spLocks/>
          </p:cNvSpPr>
          <p:nvPr/>
        </p:nvSpPr>
        <p:spPr>
          <a:xfrm>
            <a:off x="404931" y="1114299"/>
            <a:ext cx="11258073" cy="71614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r" sz="3600" b="1" dirty="0">
                <a:latin typeface="+mn-lt"/>
              </a:rPr>
              <a:t>Alati za </a:t>
            </a:r>
            <a:r>
              <a:rPr lang="hr" altLang="hu-HU" sz="3600" b="1" dirty="0">
                <a:latin typeface="+mn-lt"/>
              </a:rPr>
              <a:t>upravljanje preprekama – strana ponude</a:t>
            </a:r>
            <a:endParaRPr lang="en-GB" sz="3600" b="1" dirty="0">
              <a:latin typeface="+mn-lt"/>
            </a:endParaRPr>
          </a:p>
        </p:txBody>
      </p:sp>
    </p:spTree>
    <p:extLst>
      <p:ext uri="{BB962C8B-B14F-4D97-AF65-F5344CB8AC3E}">
        <p14:creationId xmlns:p14="http://schemas.microsoft.com/office/powerpoint/2010/main" val="7014009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CF3588-C500-D1E4-763C-B426F40BE704}"/>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B2F10A89-B2E0-4970-286C-FFC71E90FB2D}"/>
              </a:ext>
            </a:extLst>
          </p:cNvPr>
          <p:cNvPicPr>
            <a:picLocks noChangeAspect="1"/>
          </p:cNvPicPr>
          <p:nvPr/>
        </p:nvPicPr>
        <p:blipFill>
          <a:blip r:embed="rId2"/>
          <a:stretch>
            <a:fillRect/>
          </a:stretch>
        </p:blipFill>
        <p:spPr>
          <a:xfrm>
            <a:off x="3508686" y="5257323"/>
            <a:ext cx="1527831" cy="653203"/>
          </a:xfrm>
          <a:prstGeom prst="rect">
            <a:avLst/>
          </a:prstGeom>
        </p:spPr>
      </p:pic>
      <p:pic>
        <p:nvPicPr>
          <p:cNvPr id="5" name="Kép 4">
            <a:extLst>
              <a:ext uri="{FF2B5EF4-FFF2-40B4-BE49-F238E27FC236}">
                <a16:creationId xmlns:a16="http://schemas.microsoft.com/office/drawing/2014/main" id="{1D52E084-44F8-0227-8FB8-9BCA99CF2CD4}"/>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56F204A3-662C-A031-6D1F-A4E85D69D309}"/>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541434E8-36CC-6250-BBE3-BE0A25A8CEAF}"/>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74D32A46-2885-DAA7-A71C-0D6B412E38E0}"/>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E58F2407-421D-385B-035A-243EA0F74FB9}"/>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22399065-319B-611C-3859-0DC072EA4157}"/>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33D6D668-D081-31E8-486F-7FC6FFD800F7}"/>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927D9FAE-7CE5-B413-E62F-F4464F9FC011}"/>
              </a:ext>
            </a:extLst>
          </p:cNvPr>
          <p:cNvSpPr txBox="1">
            <a:spLocks/>
          </p:cNvSpPr>
          <p:nvPr/>
        </p:nvSpPr>
        <p:spPr>
          <a:xfrm>
            <a:off x="5526599" y="1475480"/>
            <a:ext cx="6068292" cy="705746"/>
          </a:xfrm>
          <a:prstGeom prst="rect">
            <a:avLst/>
          </a:prstGeom>
        </p:spPr>
        <p:txBody>
          <a:bodyPr vert="horz" lIns="91440" tIns="45720" rIns="91440" bIns="45720" rtlCol="0" anchor="b">
            <a:normAutofit fontScale="85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r" sz="3600" b="1" dirty="0">
                <a:latin typeface="+mn-lt"/>
              </a:rPr>
              <a:t>Piktogrami koji se koriste u turizmu</a:t>
            </a:r>
            <a:endParaRPr lang="en-GB" dirty="0">
              <a:latin typeface="+mn-lt"/>
            </a:endParaRPr>
          </a:p>
        </p:txBody>
      </p:sp>
      <p:pic>
        <p:nvPicPr>
          <p:cNvPr id="15" name="Kép 14" descr="A képen szöveg, tipográfia, fekete-fehér, Betűtípus látható&#10;&#10;Automatikusan generált leírás">
            <a:extLst>
              <a:ext uri="{FF2B5EF4-FFF2-40B4-BE49-F238E27FC236}">
                <a16:creationId xmlns:a16="http://schemas.microsoft.com/office/drawing/2014/main" id="{B2AD0F98-075D-F455-3BD5-54953BF6242C}"/>
              </a:ext>
            </a:extLst>
          </p:cNvPr>
          <p:cNvPicPr>
            <a:picLocks noChangeAspect="1"/>
          </p:cNvPicPr>
          <p:nvPr/>
        </p:nvPicPr>
        <p:blipFill>
          <a:blip r:embed="rId10"/>
          <a:stretch>
            <a:fillRect/>
          </a:stretch>
        </p:blipFill>
        <p:spPr>
          <a:xfrm>
            <a:off x="62568" y="971144"/>
            <a:ext cx="5238511" cy="4240122"/>
          </a:xfrm>
          <a:prstGeom prst="rect">
            <a:avLst/>
          </a:prstGeom>
        </p:spPr>
      </p:pic>
      <p:sp>
        <p:nvSpPr>
          <p:cNvPr id="16" name="Cím 1">
            <a:extLst>
              <a:ext uri="{FF2B5EF4-FFF2-40B4-BE49-F238E27FC236}">
                <a16:creationId xmlns:a16="http://schemas.microsoft.com/office/drawing/2014/main" id="{43B5E83F-88A4-5FC0-35C3-85DF1B941EF8}"/>
              </a:ext>
            </a:extLst>
          </p:cNvPr>
          <p:cNvSpPr>
            <a:spLocks noGrp="1"/>
          </p:cNvSpPr>
          <p:nvPr>
            <p:ph type="ctrTitle"/>
          </p:nvPr>
        </p:nvSpPr>
        <p:spPr>
          <a:xfrm>
            <a:off x="5526599" y="2517840"/>
            <a:ext cx="5540858" cy="1185429"/>
          </a:xfrm>
        </p:spPr>
        <p:txBody>
          <a:bodyPr>
            <a:noAutofit/>
          </a:bodyPr>
          <a:lstStyle/>
          <a:p>
            <a:pPr algn="l"/>
            <a:r>
              <a:rPr lang="hr" sz="2400" dirty="0">
                <a:solidFill>
                  <a:srgbClr val="000000"/>
                </a:solidFill>
                <a:effectLst/>
                <a:latin typeface="+mn-lt"/>
                <a:ea typeface="Calibri" panose="020F0502020204030204" pitchFamily="34" charset="0"/>
                <a:cs typeface="Arial" panose="020B0604020202020204" pitchFamily="34" charset="0"/>
              </a:rPr>
              <a:t>Pogledajte invalidska kolica u gornjem redu – izravna pomoć onima koji nisu samo jezično oštećeni</a:t>
            </a:r>
            <a:endParaRPr lang="en-GB" sz="2400" dirty="0">
              <a:effectLst/>
              <a:latin typeface="+mn-lt"/>
              <a:ea typeface="Calibri" panose="020F0502020204030204" pitchFamily="34" charset="0"/>
              <a:cs typeface="Arial" panose="020B0604020202020204" pitchFamily="34" charset="0"/>
            </a:endParaRPr>
          </a:p>
        </p:txBody>
      </p:sp>
      <mc:AlternateContent xmlns:mc="http://schemas.openxmlformats.org/markup-compatibility/2006" xmlns:p14="http://schemas.microsoft.com/office/powerpoint/2010/main">
        <mc:Choice Requires="p14">
          <p:contentPart p14:bwMode="auto" r:id="rId11">
            <p14:nvContentPartPr>
              <p14:cNvPr id="19" name="Szabadkéz 18">
                <a:extLst>
                  <a:ext uri="{FF2B5EF4-FFF2-40B4-BE49-F238E27FC236}">
                    <a16:creationId xmlns:a16="http://schemas.microsoft.com/office/drawing/2014/main" id="{E140B9C7-C3DC-91BA-0DCE-A5A0A6C0668E}"/>
                  </a:ext>
                </a:extLst>
              </p14:cNvPr>
              <p14:cNvContentPartPr/>
              <p14:nvPr/>
            </p14:nvContentPartPr>
            <p14:xfrm>
              <a:off x="2173755" y="905025"/>
              <a:ext cx="341280" cy="408960"/>
            </p14:xfrm>
          </p:contentPart>
        </mc:Choice>
        <mc:Fallback xmlns="">
          <p:pic>
            <p:nvPicPr>
              <p:cNvPr id="19" name="Szabadkéz 18">
                <a:extLst>
                  <a:ext uri="{FF2B5EF4-FFF2-40B4-BE49-F238E27FC236}">
                    <a16:creationId xmlns:a16="http://schemas.microsoft.com/office/drawing/2014/main" id="{E140B9C7-C3DC-91BA-0DCE-A5A0A6C0668E}"/>
                  </a:ext>
                </a:extLst>
              </p:cNvPr>
              <p:cNvPicPr/>
              <p:nvPr/>
            </p:nvPicPr>
            <p:blipFill>
              <a:blip r:embed="rId12"/>
              <a:stretch>
                <a:fillRect/>
              </a:stretch>
            </p:blipFill>
            <p:spPr>
              <a:xfrm>
                <a:off x="2165115" y="896385"/>
                <a:ext cx="358920" cy="426600"/>
              </a:xfrm>
              <a:prstGeom prst="rect">
                <a:avLst/>
              </a:prstGeom>
            </p:spPr>
          </p:pic>
        </mc:Fallback>
      </mc:AlternateContent>
      <p:sp>
        <p:nvSpPr>
          <p:cNvPr id="11" name="Szövegdoboz 10">
            <a:extLst>
              <a:ext uri="{FF2B5EF4-FFF2-40B4-BE49-F238E27FC236}">
                <a16:creationId xmlns:a16="http://schemas.microsoft.com/office/drawing/2014/main" id="{7B997992-D525-CF3D-4E45-264ADF674354}"/>
              </a:ext>
            </a:extLst>
          </p:cNvPr>
          <p:cNvSpPr txBox="1"/>
          <p:nvPr/>
        </p:nvSpPr>
        <p:spPr>
          <a:xfrm>
            <a:off x="5353052" y="4533966"/>
            <a:ext cx="4962525" cy="584775"/>
          </a:xfrm>
          <a:prstGeom prst="rect">
            <a:avLst/>
          </a:prstGeom>
          <a:noFill/>
        </p:spPr>
        <p:txBody>
          <a:bodyPr wrap="square">
            <a:spAutoFit/>
          </a:bodyPr>
          <a:lstStyle/>
          <a:p>
            <a:r>
              <a:rPr lang="hr" sz="1600" dirty="0"/>
              <a:t>https://www.shutterstock.com/hu/search/tourism-symbols?image_type=illustration</a:t>
            </a:r>
          </a:p>
        </p:txBody>
      </p:sp>
    </p:spTree>
    <p:extLst>
      <p:ext uri="{BB962C8B-B14F-4D97-AF65-F5344CB8AC3E}">
        <p14:creationId xmlns:p14="http://schemas.microsoft.com/office/powerpoint/2010/main" val="11569356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14F22B-FB09-1C58-E37E-712DAF08B2AF}"/>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4C4431A6-8FF2-C9AF-F1AF-5B7D9CFCC89C}"/>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23C5B3AB-6B8C-B70E-49B9-A279F79D1F39}"/>
              </a:ext>
            </a:extLst>
          </p:cNvPr>
          <p:cNvSpPr>
            <a:spLocks noGrp="1"/>
          </p:cNvSpPr>
          <p:nvPr>
            <p:ph type="ctrTitle"/>
          </p:nvPr>
        </p:nvSpPr>
        <p:spPr>
          <a:xfrm>
            <a:off x="263194" y="2038158"/>
            <a:ext cx="11573689" cy="2852997"/>
          </a:xfrm>
        </p:spPr>
        <p:txBody>
          <a:bodyPr>
            <a:noAutofit/>
          </a:bodyPr>
          <a:lstStyle/>
          <a:p>
            <a:pPr algn="l"/>
            <a:r>
              <a:rPr lang="hr" sz="2400" kern="100" dirty="0">
                <a:effectLst/>
                <a:latin typeface="Calibri" panose="020F0502020204030204" pitchFamily="34" charset="0"/>
                <a:ea typeface="Times New Roman" panose="02020603050405020304" pitchFamily="18" charset="0"/>
              </a:rPr>
              <a:t>Korištenje neverbalne komunikacije, </a:t>
            </a:r>
            <a:r>
              <a:rPr lang="hr" sz="2400" kern="100" dirty="0">
                <a:effectLst/>
                <a:latin typeface="Calibri" panose="020F0502020204030204" pitchFamily="34" charset="0"/>
                <a:ea typeface="Calibri" panose="020F0502020204030204" pitchFamily="34" charset="0"/>
              </a:rPr>
              <a:t>komunikacije bez izgovorenih riječi (ton glasa, geste, držanje, dodir i pogled), namjerno ili nenamjerno</a:t>
            </a:r>
            <a:br>
              <a:rPr lang="en-GB" sz="2400" kern="100" dirty="0">
                <a:effectLst/>
                <a:latin typeface="Calibri" panose="020F0502020204030204" pitchFamily="34" charset="0"/>
                <a:ea typeface="Calibri" panose="020F0502020204030204" pitchFamily="34" charset="0"/>
              </a:rPr>
            </a:br>
            <a:r>
              <a:rPr lang="hr" sz="2400" kern="100" dirty="0">
                <a:effectLst/>
                <a:latin typeface="Calibri" panose="020F0502020204030204" pitchFamily="34" charset="0"/>
                <a:ea typeface="Calibri" panose="020F0502020204030204" pitchFamily="34" charset="0"/>
              </a:rPr>
              <a:t>U neverbalnoj komunikaciji dekodiranje poruke zahtijeva temeljito poznavanje kulture, situacije i okolnosti pošiljatelja i primatelja. Kada se ljudi iz kulturološki različitih zemalja susreću u turističkoj interakciji, mogu nastati prepreke ako nisu upoznati s kulturom drugih (Marinovic </a:t>
            </a:r>
            <a:r>
              <a:rPr lang="hr" sz="2400" kern="100" dirty="0">
                <a:latin typeface="Calibri" panose="020F0502020204030204" pitchFamily="34" charset="0"/>
                <a:ea typeface="Calibri" panose="020F0502020204030204" pitchFamily="34" charset="0"/>
              </a:rPr>
              <a:t>i</a:t>
            </a:r>
            <a:r>
              <a:rPr lang="hr" sz="2400" kern="100" dirty="0">
                <a:effectLst/>
                <a:latin typeface="Calibri" panose="020F0502020204030204" pitchFamily="34" charset="0"/>
                <a:ea typeface="Calibri" panose="020F0502020204030204" pitchFamily="34" charset="0"/>
              </a:rPr>
              <a:t> Simić, 2018)</a:t>
            </a:r>
            <a:br>
              <a:rPr lang="en-GB" sz="2400" kern="100" dirty="0">
                <a:effectLst/>
                <a:latin typeface="Calibri" panose="020F0502020204030204" pitchFamily="34" charset="0"/>
                <a:ea typeface="Calibri" panose="020F0502020204030204" pitchFamily="34" charset="0"/>
              </a:rPr>
            </a:br>
            <a:r>
              <a:rPr lang="hr" sz="2400" kern="100" dirty="0">
                <a:effectLst/>
                <a:latin typeface="Calibri" panose="020F0502020204030204" pitchFamily="34" charset="0"/>
                <a:ea typeface="Calibri" panose="020F0502020204030204" pitchFamily="34" charset="0"/>
              </a:rPr>
              <a:t>Na primjer, neke geste rukama mogu biti pozitivne, ali i vrlo uvredljive, ovisno o tome gdje se osoba nalazi na kugli zemaljskoj, pa čak i o smjeru u kojem se okreće dlan</a:t>
            </a:r>
            <a:endParaRPr lang="en-GB" sz="2400" dirty="0">
              <a:latin typeface="+mn-lt"/>
            </a:endParaRPr>
          </a:p>
        </p:txBody>
      </p:sp>
      <p:pic>
        <p:nvPicPr>
          <p:cNvPr id="5" name="Kép 4">
            <a:extLst>
              <a:ext uri="{FF2B5EF4-FFF2-40B4-BE49-F238E27FC236}">
                <a16:creationId xmlns:a16="http://schemas.microsoft.com/office/drawing/2014/main" id="{A07119A6-27B8-D2B9-7993-7E78A1CB05F0}"/>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60C45687-D737-F64B-9EE3-5FA1142E4F7A}"/>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C9ABBA73-84FA-0A45-4F88-B966A51C5279}"/>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A943602E-D781-1F91-A460-5FF608BDEC95}"/>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31819892-8A3B-5D0F-62FB-B232D415E73D}"/>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0796F424-92C4-D216-80FF-B0E2647CDF7C}"/>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EADD6F36-F657-6551-B67F-90B12D111ACF}"/>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ACAA7E1E-DC71-AF27-CBF5-FEFDFF261943}"/>
              </a:ext>
            </a:extLst>
          </p:cNvPr>
          <p:cNvSpPr txBox="1">
            <a:spLocks/>
          </p:cNvSpPr>
          <p:nvPr/>
        </p:nvSpPr>
        <p:spPr>
          <a:xfrm>
            <a:off x="466963" y="1305143"/>
            <a:ext cx="11258073" cy="512108"/>
          </a:xfrm>
          <a:prstGeom prst="rect">
            <a:avLst/>
          </a:prstGeom>
        </p:spPr>
        <p:txBody>
          <a:bodyPr vert="horz" lIns="91440" tIns="45720" rIns="91440" bIns="45720" rtlCol="0" anchor="b">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r" sz="3600" b="1" dirty="0">
                <a:latin typeface="+mn-lt"/>
              </a:rPr>
              <a:t>Alati za </a:t>
            </a:r>
            <a:r>
              <a:rPr lang="hr" altLang="hu-HU" sz="3600" b="1" dirty="0">
                <a:latin typeface="+mn-lt"/>
              </a:rPr>
              <a:t>upravljanje barijerama – strana potražnje, tj. turisti</a:t>
            </a:r>
            <a:endParaRPr lang="en-GB" sz="3600" b="1" dirty="0">
              <a:latin typeface="+mn-lt"/>
            </a:endParaRPr>
          </a:p>
        </p:txBody>
      </p:sp>
    </p:spTree>
    <p:extLst>
      <p:ext uri="{BB962C8B-B14F-4D97-AF65-F5344CB8AC3E}">
        <p14:creationId xmlns:p14="http://schemas.microsoft.com/office/powerpoint/2010/main" val="1038780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245AA3-A41D-DBE1-CAC3-31FB50D9DA24}"/>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983BE45B-1BA1-BB37-2278-CC580D4351E8}"/>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566C95DB-3E24-9A43-8126-BA4560744D4A}"/>
              </a:ext>
            </a:extLst>
          </p:cNvPr>
          <p:cNvSpPr>
            <a:spLocks noGrp="1"/>
          </p:cNvSpPr>
          <p:nvPr>
            <p:ph type="ctrTitle"/>
          </p:nvPr>
        </p:nvSpPr>
        <p:spPr>
          <a:xfrm>
            <a:off x="4272601" y="1321274"/>
            <a:ext cx="7843199" cy="3620002"/>
          </a:xfrm>
        </p:spPr>
        <p:txBody>
          <a:bodyPr>
            <a:noAutofit/>
          </a:bodyPr>
          <a:lstStyle/>
          <a:p>
            <a:pPr algn="l">
              <a:lnSpc>
                <a:spcPts val="2300"/>
              </a:lnSpc>
            </a:pPr>
            <a:r>
              <a:rPr lang="hr" sz="2200" b="1" dirty="0">
                <a:latin typeface="+mn-lt"/>
              </a:rPr>
              <a:t>Predsjednik George HW Bush, u pokušaju da bude prijateljski nastrojen prema grupi prosvjednika u Australiji, nenamjerno je izrekao britanski ekvivalent pružanja srednjeg prsta </a:t>
            </a:r>
            <a:br>
              <a:rPr lang="en-GB" sz="2200" b="1" dirty="0">
                <a:latin typeface="+mn-lt"/>
              </a:rPr>
            </a:br>
            <a:r>
              <a:rPr lang="hr" sz="2200" dirty="0">
                <a:latin typeface="+mn-lt"/>
              </a:rPr>
              <a:t>Predsjednik Georgeu H. W. Bush tijekom posjeta Australiji 1992. godine, vjerujući da je prijateljski nastrojen i da podržava skupinu mirovnih prosvjednika u Canberri, dao je "V-za-pobjedu" ili "znak za mir" dok je prolazio u svojoj limuzini. Nažalost, simbol je predstavio s dlanom okrenutim prema unutra, kao što je uobičajeno za pokret rukom u Sjedinjenim Državama – ali na britanskom otočju, a također i u Australiji, dlan bi trebao biti okrenut prema van kako bi se izrazio mir, dok gesta iskazana dlanom okrenutim prema unutra označavaj isto što i ispruženi srednji prst u američkoj kulturi</a:t>
            </a:r>
          </a:p>
        </p:txBody>
      </p:sp>
      <p:pic>
        <p:nvPicPr>
          <p:cNvPr id="5" name="Kép 4">
            <a:extLst>
              <a:ext uri="{FF2B5EF4-FFF2-40B4-BE49-F238E27FC236}">
                <a16:creationId xmlns:a16="http://schemas.microsoft.com/office/drawing/2014/main" id="{2AD2975D-F5C7-0434-CD5D-153035347532}"/>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96E440E8-1F40-0893-E3A3-D08E510E9CDE}"/>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ACF3B1F3-EEE5-1440-22A1-86423B77A295}"/>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56D0B4F1-53F4-76AA-F838-5197775687C4}"/>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CF42DB9A-20D5-8B72-C6A1-6769016361CE}"/>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A2D31790-ADF3-6775-1285-2F8FFA954346}"/>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AC3BC3B6-5A80-E621-FA7C-EB0A5E6A7DE5}"/>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A2B654CB-9169-C7ED-C987-A77B8DCD585E}"/>
              </a:ext>
            </a:extLst>
          </p:cNvPr>
          <p:cNvSpPr txBox="1">
            <a:spLocks/>
          </p:cNvSpPr>
          <p:nvPr/>
        </p:nvSpPr>
        <p:spPr>
          <a:xfrm>
            <a:off x="-6371" y="1095375"/>
            <a:ext cx="4276487" cy="1134826"/>
          </a:xfrm>
          <a:prstGeom prst="rect">
            <a:avLst/>
          </a:prstGeom>
        </p:spPr>
        <p:txBody>
          <a:bodyPr vert="horz" lIns="91440" tIns="45720" rIns="91440" bIns="45720" rtlCol="0" anchor="b">
            <a:normAutofit fontScale="8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r" sz="3600" b="1" dirty="0">
                <a:latin typeface="+mn-lt"/>
              </a:rPr>
              <a:t>Neverbalna komunikacija – pogrešna gesta</a:t>
            </a:r>
            <a:endParaRPr lang="en-GB" dirty="0">
              <a:latin typeface="+mn-lt"/>
            </a:endParaRPr>
          </a:p>
        </p:txBody>
      </p:sp>
      <p:pic>
        <p:nvPicPr>
          <p:cNvPr id="14" name="Kép 13" descr="A képen személy, Emberi arc, ruházat, karóra látható&#10;&#10;Automatikusan generált leírás">
            <a:extLst>
              <a:ext uri="{FF2B5EF4-FFF2-40B4-BE49-F238E27FC236}">
                <a16:creationId xmlns:a16="http://schemas.microsoft.com/office/drawing/2014/main" id="{68CB7028-9ACB-21AB-8B9F-53CACB4964C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92249" y="2335677"/>
            <a:ext cx="3965576" cy="2632515"/>
          </a:xfrm>
          <a:prstGeom prst="rect">
            <a:avLst/>
          </a:prstGeom>
        </p:spPr>
      </p:pic>
      <p:sp>
        <p:nvSpPr>
          <p:cNvPr id="16" name="Szövegdoboz 15">
            <a:extLst>
              <a:ext uri="{FF2B5EF4-FFF2-40B4-BE49-F238E27FC236}">
                <a16:creationId xmlns:a16="http://schemas.microsoft.com/office/drawing/2014/main" id="{6C99AAA4-21AB-63F4-BDB6-6C7F5F4C9DBD}"/>
              </a:ext>
            </a:extLst>
          </p:cNvPr>
          <p:cNvSpPr txBox="1"/>
          <p:nvPr/>
        </p:nvSpPr>
        <p:spPr>
          <a:xfrm>
            <a:off x="5343526" y="4863769"/>
            <a:ext cx="6772274" cy="646331"/>
          </a:xfrm>
          <a:prstGeom prst="rect">
            <a:avLst/>
          </a:prstGeom>
          <a:noFill/>
        </p:spPr>
        <p:txBody>
          <a:bodyPr wrap="square">
            <a:spAutoFit/>
          </a:bodyPr>
          <a:lstStyle/>
          <a:p>
            <a:pPr algn="r"/>
            <a:r>
              <a:rPr lang="hr" dirty="0"/>
              <a:t>https://historycollection.com/17-mishandled-international-events-throughout-history/</a:t>
            </a:r>
          </a:p>
        </p:txBody>
      </p:sp>
    </p:spTree>
    <p:extLst>
      <p:ext uri="{BB962C8B-B14F-4D97-AF65-F5344CB8AC3E}">
        <p14:creationId xmlns:p14="http://schemas.microsoft.com/office/powerpoint/2010/main" val="5221820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14F22B-FB09-1C58-E37E-712DAF08B2AF}"/>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4C4431A6-8FF2-C9AF-F1AF-5B7D9CFCC89C}"/>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23C5B3AB-6B8C-B70E-49B9-A279F79D1F39}"/>
              </a:ext>
            </a:extLst>
          </p:cNvPr>
          <p:cNvSpPr>
            <a:spLocks noGrp="1"/>
          </p:cNvSpPr>
          <p:nvPr>
            <p:ph type="ctrTitle"/>
          </p:nvPr>
        </p:nvSpPr>
        <p:spPr>
          <a:xfrm>
            <a:off x="238875" y="2038628"/>
            <a:ext cx="11695950" cy="3002043"/>
          </a:xfrm>
        </p:spPr>
        <p:txBody>
          <a:bodyPr>
            <a:noAutofit/>
          </a:bodyPr>
          <a:lstStyle/>
          <a:p>
            <a:pPr lvl="0" algn="l">
              <a:lnSpc>
                <a:spcPts val="2800"/>
              </a:lnSpc>
            </a:pPr>
            <a:r>
              <a:rPr lang="hr" sz="2600" kern="100" dirty="0">
                <a:latin typeface="Calibri" panose="020F0502020204030204" pitchFamily="34" charset="0"/>
                <a:ea typeface="Calibri" panose="020F0502020204030204" pitchFamily="34" charset="0"/>
                <a:cs typeface="Calibri" panose="020F0502020204030204" pitchFamily="34" charset="0"/>
              </a:rPr>
              <a:t>Pisana komunikacija </a:t>
            </a:r>
            <a:r>
              <a:rPr lang="hr" sz="2600" kern="100" dirty="0">
                <a:effectLst/>
                <a:latin typeface="Calibri" panose="020F0502020204030204" pitchFamily="34" charset="0"/>
                <a:ea typeface="Calibri" panose="020F0502020204030204" pitchFamily="34" charset="0"/>
                <a:cs typeface="Calibri" panose="020F0502020204030204" pitchFamily="34" charset="0"/>
              </a:rPr>
              <a:t>– ako turist ili domaćin ima barem minimalno znanje drugog jezika, pisana komunikacija može smanjiti neke od nesporazuma koji dolaze s verbalnom komunikacijom (naglasci, brz govor) </a:t>
            </a:r>
            <a:br>
              <a:rPr lang="en-GB" sz="2600" kern="100" dirty="0">
                <a:effectLst/>
                <a:latin typeface="Calibri" panose="020F0502020204030204" pitchFamily="34" charset="0"/>
                <a:ea typeface="Calibri" panose="020F0502020204030204" pitchFamily="34" charset="0"/>
                <a:cs typeface="Arial" panose="020B0604020202020204" pitchFamily="34" charset="0"/>
              </a:rPr>
            </a:br>
            <a:r>
              <a:rPr lang="hr" sz="2600" kern="100" dirty="0">
                <a:latin typeface="Calibri" panose="020F0502020204030204" pitchFamily="34" charset="0"/>
                <a:ea typeface="Calibri" panose="020F0502020204030204" pitchFamily="34" charset="0"/>
                <a:cs typeface="Arial" panose="020B0604020202020204" pitchFamily="34" charset="0"/>
              </a:rPr>
              <a:t>Naučiti </a:t>
            </a:r>
            <a:r>
              <a:rPr lang="hr" sz="2600" kern="100" dirty="0">
                <a:effectLst/>
                <a:latin typeface="Calibri" panose="020F0502020204030204" pitchFamily="34" charset="0"/>
                <a:ea typeface="Calibri" panose="020F0502020204030204" pitchFamily="34" charset="0"/>
              </a:rPr>
              <a:t>engleski jezik – čini se očiglednim da bi svatko trebao naučiti najvažniji svjetski jezik današnjice, kako bi mogao biti (i) jezik posrednik u turizmu, ali </a:t>
            </a:r>
            <a:r>
              <a:rPr lang="hr" sz="2600" kern="100" dirty="0">
                <a:latin typeface="Calibri" panose="020F0502020204030204" pitchFamily="34" charset="0"/>
                <a:ea typeface="Calibri" panose="020F0502020204030204" pitchFamily="34" charset="0"/>
              </a:rPr>
              <a:t>možda </a:t>
            </a:r>
            <a:r>
              <a:rPr lang="hr" sz="2600" kern="100" dirty="0">
                <a:effectLst/>
                <a:latin typeface="Calibri" panose="020F0502020204030204" pitchFamily="34" charset="0"/>
                <a:ea typeface="Calibri" panose="020F0502020204030204" pitchFamily="34" charset="0"/>
              </a:rPr>
              <a:t>nema svatko motivaciju i priliku za to </a:t>
            </a:r>
            <a:br>
              <a:rPr lang="en-GB" sz="2600" kern="100" dirty="0">
                <a:effectLst/>
                <a:latin typeface="Calibri" panose="020F0502020204030204" pitchFamily="34" charset="0"/>
                <a:ea typeface="Calibri" panose="020F0502020204030204" pitchFamily="34" charset="0"/>
              </a:rPr>
            </a:br>
            <a:r>
              <a:rPr lang="hr" sz="2600" kern="100" dirty="0">
                <a:latin typeface="Calibri" panose="020F0502020204030204" pitchFamily="34" charset="0"/>
                <a:ea typeface="Calibri" panose="020F0502020204030204" pitchFamily="34" charset="0"/>
              </a:rPr>
              <a:t>Otići </a:t>
            </a:r>
            <a:r>
              <a:rPr lang="hr" sz="2600" kern="100" dirty="0">
                <a:effectLst/>
                <a:latin typeface="Calibri" panose="020F0502020204030204" pitchFamily="34" charset="0"/>
                <a:ea typeface="Calibri" panose="020F0502020204030204" pitchFamily="34" charset="0"/>
              </a:rPr>
              <a:t>na odmor u mjesto gdje poznaje jezik ili strani jezik kojeg govori turist – ali to opet sužava raspon potencijalnih destinacija</a:t>
            </a:r>
            <a:endParaRPr lang="en-GB" sz="2600" dirty="0">
              <a:latin typeface="+mn-lt"/>
            </a:endParaRPr>
          </a:p>
        </p:txBody>
      </p:sp>
      <p:pic>
        <p:nvPicPr>
          <p:cNvPr id="5" name="Kép 4">
            <a:extLst>
              <a:ext uri="{FF2B5EF4-FFF2-40B4-BE49-F238E27FC236}">
                <a16:creationId xmlns:a16="http://schemas.microsoft.com/office/drawing/2014/main" id="{A07119A6-27B8-D2B9-7993-7E78A1CB05F0}"/>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60C45687-D737-F64B-9EE3-5FA1142E4F7A}"/>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C9ABBA73-84FA-0A45-4F88-B966A51C5279}"/>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A943602E-D781-1F91-A460-5FF608BDEC95}"/>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31819892-8A3B-5D0F-62FB-B232D415E73D}"/>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0796F424-92C4-D216-80FF-B0E2647CDF7C}"/>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EADD6F36-F657-6551-B67F-90B12D111ACF}"/>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ACAA7E1E-DC71-AF27-CBF5-FEFDFF261943}"/>
              </a:ext>
            </a:extLst>
          </p:cNvPr>
          <p:cNvSpPr txBox="1">
            <a:spLocks/>
          </p:cNvSpPr>
          <p:nvPr/>
        </p:nvSpPr>
        <p:spPr>
          <a:xfrm>
            <a:off x="466963" y="1305143"/>
            <a:ext cx="11258073" cy="512108"/>
          </a:xfrm>
          <a:prstGeom prst="rect">
            <a:avLst/>
          </a:prstGeom>
        </p:spPr>
        <p:txBody>
          <a:bodyPr vert="horz" lIns="91440" tIns="45720" rIns="91440" bIns="45720" rtlCol="0" anchor="b">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r" sz="3600" b="1" dirty="0">
                <a:latin typeface="+mn-lt"/>
              </a:rPr>
              <a:t>Alati za </a:t>
            </a:r>
            <a:r>
              <a:rPr lang="hr" altLang="hu-HU" sz="3600" b="1" dirty="0">
                <a:latin typeface="+mn-lt"/>
              </a:rPr>
              <a:t>upravljanje barijerama – strana potražnje, tj. turisti</a:t>
            </a:r>
            <a:endParaRPr lang="en-GB" sz="3600" b="1" dirty="0">
              <a:latin typeface="+mn-lt"/>
            </a:endParaRPr>
          </a:p>
        </p:txBody>
      </p:sp>
    </p:spTree>
    <p:extLst>
      <p:ext uri="{BB962C8B-B14F-4D97-AF65-F5344CB8AC3E}">
        <p14:creationId xmlns:p14="http://schemas.microsoft.com/office/powerpoint/2010/main" val="9452906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14F22B-FB09-1C58-E37E-712DAF08B2AF}"/>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4C4431A6-8FF2-C9AF-F1AF-5B7D9CFCC89C}"/>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23C5B3AB-6B8C-B70E-49B9-A279F79D1F39}"/>
              </a:ext>
            </a:extLst>
          </p:cNvPr>
          <p:cNvSpPr>
            <a:spLocks noGrp="1"/>
          </p:cNvSpPr>
          <p:nvPr>
            <p:ph type="ctrTitle"/>
          </p:nvPr>
        </p:nvSpPr>
        <p:spPr>
          <a:xfrm>
            <a:off x="85725" y="1710974"/>
            <a:ext cx="11849100" cy="3465009"/>
          </a:xfrm>
        </p:spPr>
        <p:txBody>
          <a:bodyPr>
            <a:noAutofit/>
          </a:bodyPr>
          <a:lstStyle/>
          <a:p>
            <a:pPr lvl="0" algn="l">
              <a:lnSpc>
                <a:spcPts val="2600"/>
              </a:lnSpc>
            </a:pPr>
            <a:r>
              <a:rPr lang="hr" sz="2400" kern="100" dirty="0">
                <a:effectLst/>
                <a:latin typeface="Calibri" panose="020F0502020204030204" pitchFamily="34" charset="0"/>
                <a:ea typeface="Calibri" panose="020F0502020204030204" pitchFamily="34" charset="0"/>
                <a:cs typeface="Calibri" panose="020F0502020204030204" pitchFamily="34" charset="0"/>
              </a:rPr>
              <a:t>Naučiti jezik zemlje odredišta – vrlo malo turista potrudi </a:t>
            </a:r>
            <a:r>
              <a:rPr lang="hr" sz="2400" kern="100" dirty="0">
                <a:latin typeface="Calibri" panose="020F0502020204030204" pitchFamily="34" charset="0"/>
                <a:ea typeface="Calibri" panose="020F0502020204030204" pitchFamily="34" charset="0"/>
                <a:cs typeface="Calibri" panose="020F0502020204030204" pitchFamily="34" charset="0"/>
              </a:rPr>
              <a:t>se </a:t>
            </a:r>
            <a:r>
              <a:rPr lang="hr" sz="2400" kern="100" dirty="0">
                <a:effectLst/>
                <a:latin typeface="Calibri" panose="020F0502020204030204" pitchFamily="34" charset="0"/>
                <a:ea typeface="Calibri" panose="020F0502020204030204" pitchFamily="34" charset="0"/>
                <a:cs typeface="Calibri" panose="020F0502020204030204" pitchFamily="34" charset="0"/>
              </a:rPr>
              <a:t>naučiti jezik zemlje domaćina za putovanje od nekoliko dana ili tjedana ili maksimalno godinu dana. Također, to sužava raspon potencijalnih destinacija. Češće je i jednostavnije kupiti i koristiti jezične knjige ili pojednostavljene rječnike kao alat za osiguranje minimalne jezične kompetencije </a:t>
            </a:r>
            <a:br>
              <a:rPr lang="en-GB" sz="2400" kern="100" dirty="0">
                <a:effectLst/>
                <a:latin typeface="Calibri" panose="020F0502020204030204" pitchFamily="34" charset="0"/>
                <a:ea typeface="Calibri" panose="020F0502020204030204" pitchFamily="34" charset="0"/>
                <a:cs typeface="Calibri" panose="020F0502020204030204" pitchFamily="34" charset="0"/>
              </a:rPr>
            </a:br>
            <a:r>
              <a:rPr lang="hr" sz="2400" kern="100" dirty="0">
                <a:effectLst/>
                <a:latin typeface="Calibri" panose="020F0502020204030204" pitchFamily="34" charset="0"/>
                <a:ea typeface="Calibri" panose="020F0502020204030204" pitchFamily="34" charset="0"/>
                <a:cs typeface="Calibri" panose="020F0502020204030204" pitchFamily="34" charset="0"/>
              </a:rPr>
              <a:t>Aplikacije: uključujući jezične (Google Translate, Duolingo, iTranslate, Memrise, Busuu); druge aplikacije koje komunikaciju čine nepotrebnom, kao što su planeri putovanja (Citymapper, MAPS.ME, Roadtrippers, Google Maps), Uber, itd. </a:t>
            </a:r>
            <a:br>
              <a:rPr lang="en-GB" sz="2400" kern="100" dirty="0">
                <a:effectLst/>
                <a:latin typeface="Calibri" panose="020F0502020204030204" pitchFamily="34" charset="0"/>
                <a:ea typeface="Calibri" panose="020F0502020204030204" pitchFamily="34" charset="0"/>
                <a:cs typeface="Calibri" panose="020F0502020204030204" pitchFamily="34" charset="0"/>
              </a:rPr>
            </a:br>
            <a:r>
              <a:rPr lang="hr" sz="2400" kern="100" dirty="0">
                <a:effectLst/>
                <a:latin typeface="Calibri" panose="020F0502020204030204" pitchFamily="34" charset="0"/>
                <a:ea typeface="Calibri" panose="020F0502020204030204" pitchFamily="34" charset="0"/>
                <a:cs typeface="Calibri" panose="020F0502020204030204" pitchFamily="34" charset="0"/>
              </a:rPr>
              <a:t>Međutim, ovisnost o aplikacijama također može stvoriti prepreke: one mogu učiniti korisnika koji je previše ovisan o njima ranjivim u slučaju da se baterija mobitela isprazni, pokvari, ošteti ili ukrade; nema signala; nema internetske veze; skup roaming itd.</a:t>
            </a:r>
            <a:endParaRPr lang="en-GB" sz="2400" kern="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Kép 4">
            <a:extLst>
              <a:ext uri="{FF2B5EF4-FFF2-40B4-BE49-F238E27FC236}">
                <a16:creationId xmlns:a16="http://schemas.microsoft.com/office/drawing/2014/main" id="{A07119A6-27B8-D2B9-7993-7E78A1CB05F0}"/>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60C45687-D737-F64B-9EE3-5FA1142E4F7A}"/>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C9ABBA73-84FA-0A45-4F88-B966A51C5279}"/>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A943602E-D781-1F91-A460-5FF608BDEC95}"/>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31819892-8A3B-5D0F-62FB-B232D415E73D}"/>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0796F424-92C4-D216-80FF-B0E2647CDF7C}"/>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EADD6F36-F657-6551-B67F-90B12D111ACF}"/>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ACAA7E1E-DC71-AF27-CBF5-FEFDFF261943}"/>
              </a:ext>
            </a:extLst>
          </p:cNvPr>
          <p:cNvSpPr txBox="1">
            <a:spLocks/>
          </p:cNvSpPr>
          <p:nvPr/>
        </p:nvSpPr>
        <p:spPr>
          <a:xfrm>
            <a:off x="466963" y="1305143"/>
            <a:ext cx="11258073" cy="512108"/>
          </a:xfrm>
          <a:prstGeom prst="rect">
            <a:avLst/>
          </a:prstGeom>
        </p:spPr>
        <p:txBody>
          <a:bodyPr vert="horz" lIns="91440" tIns="45720" rIns="91440" bIns="45720" rtlCol="0" anchor="b">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r" sz="3600" b="1" dirty="0">
                <a:latin typeface="+mn-lt"/>
              </a:rPr>
              <a:t>Alati za </a:t>
            </a:r>
            <a:r>
              <a:rPr lang="hr" altLang="hu-HU" sz="3600" b="1" dirty="0">
                <a:latin typeface="+mn-lt"/>
              </a:rPr>
              <a:t>upravljanje barijerama – strana potražnje, tj. turisti</a:t>
            </a:r>
            <a:endParaRPr lang="en-GB" sz="3600" b="1" dirty="0">
              <a:latin typeface="+mn-lt"/>
            </a:endParaRPr>
          </a:p>
        </p:txBody>
      </p:sp>
    </p:spTree>
    <p:extLst>
      <p:ext uri="{BB962C8B-B14F-4D97-AF65-F5344CB8AC3E}">
        <p14:creationId xmlns:p14="http://schemas.microsoft.com/office/powerpoint/2010/main" val="11420905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6C2E29-2977-06E7-FCF6-34B7B3145F53}"/>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D156F2F1-DBA8-C7A6-70F6-BC052B93D4E2}"/>
              </a:ext>
            </a:extLst>
          </p:cNvPr>
          <p:cNvPicPr>
            <a:picLocks noChangeAspect="1"/>
          </p:cNvPicPr>
          <p:nvPr/>
        </p:nvPicPr>
        <p:blipFill>
          <a:blip r:embed="rId2"/>
          <a:stretch>
            <a:fillRect/>
          </a:stretch>
        </p:blipFill>
        <p:spPr>
          <a:xfrm>
            <a:off x="3508686" y="5257323"/>
            <a:ext cx="1527831" cy="653203"/>
          </a:xfrm>
          <a:prstGeom prst="rect">
            <a:avLst/>
          </a:prstGeom>
        </p:spPr>
      </p:pic>
      <p:pic>
        <p:nvPicPr>
          <p:cNvPr id="5" name="Kép 4">
            <a:extLst>
              <a:ext uri="{FF2B5EF4-FFF2-40B4-BE49-F238E27FC236}">
                <a16:creationId xmlns:a16="http://schemas.microsoft.com/office/drawing/2014/main" id="{384E87F5-AE73-91B9-F967-3481EC0A04DF}"/>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D274402E-10AD-1909-AFE9-B978DA3E10D6}"/>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3D174D72-4793-2CA1-EBD3-6C5AAF964AA4}"/>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7444BB80-4C6C-6357-7227-30CE2DA98640}"/>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AAB2D79E-E91A-F5DF-3881-0171C20FA787}"/>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2DF8291E-64D7-B2D7-5115-29B79B824685}"/>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2E2E4933-3A07-3CED-3E93-BD4CBEF7D04B}"/>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240F6271-1968-C711-2B60-AAD858D984A6}"/>
              </a:ext>
            </a:extLst>
          </p:cNvPr>
          <p:cNvSpPr txBox="1">
            <a:spLocks/>
          </p:cNvSpPr>
          <p:nvPr/>
        </p:nvSpPr>
        <p:spPr>
          <a:xfrm>
            <a:off x="466963" y="1400624"/>
            <a:ext cx="2828450" cy="269512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r" sz="3300" b="1" dirty="0">
                <a:latin typeface="+mn-lt"/>
              </a:rPr>
              <a:t>Kako pronaći restoran pomoću Google karata</a:t>
            </a:r>
          </a:p>
        </p:txBody>
      </p:sp>
      <p:pic>
        <p:nvPicPr>
          <p:cNvPr id="15" name="Kép 14" descr="A képen szöveg, képernyőkép, térkép, diagram látható&#10;&#10;Automatikusan generált leírás">
            <a:extLst>
              <a:ext uri="{FF2B5EF4-FFF2-40B4-BE49-F238E27FC236}">
                <a16:creationId xmlns:a16="http://schemas.microsoft.com/office/drawing/2014/main" id="{C83FA30F-815A-274F-071B-599B4DE338D0}"/>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4133850" y="1331444"/>
            <a:ext cx="7703033" cy="3817553"/>
          </a:xfrm>
          <a:prstGeom prst="rect">
            <a:avLst/>
          </a:prstGeom>
          <a:noFill/>
          <a:ln>
            <a:noFill/>
          </a:ln>
        </p:spPr>
      </p:pic>
    </p:spTree>
    <p:extLst>
      <p:ext uri="{BB962C8B-B14F-4D97-AF65-F5344CB8AC3E}">
        <p14:creationId xmlns:p14="http://schemas.microsoft.com/office/powerpoint/2010/main" val="10394271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14F22B-FB09-1C58-E37E-712DAF08B2AF}"/>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4C4431A6-8FF2-C9AF-F1AF-5B7D9CFCC89C}"/>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23C5B3AB-6B8C-B70E-49B9-A279F79D1F39}"/>
              </a:ext>
            </a:extLst>
          </p:cNvPr>
          <p:cNvSpPr>
            <a:spLocks noGrp="1"/>
          </p:cNvSpPr>
          <p:nvPr>
            <p:ph type="ctrTitle"/>
          </p:nvPr>
        </p:nvSpPr>
        <p:spPr>
          <a:xfrm>
            <a:off x="314325" y="2109852"/>
            <a:ext cx="11522558" cy="3073327"/>
          </a:xfrm>
        </p:spPr>
        <p:txBody>
          <a:bodyPr>
            <a:noAutofit/>
          </a:bodyPr>
          <a:lstStyle/>
          <a:p>
            <a:pPr lvl="0" algn="l">
              <a:lnSpc>
                <a:spcPts val="2800"/>
              </a:lnSpc>
            </a:pPr>
            <a:r>
              <a:rPr lang="hr" sz="2600" kern="100" dirty="0">
                <a:effectLst/>
                <a:latin typeface="Calibri" panose="020F0502020204030204" pitchFamily="34" charset="0"/>
                <a:ea typeface="Calibri" panose="020F0502020204030204" pitchFamily="34" charset="0"/>
                <a:cs typeface="Calibri" panose="020F0502020204030204" pitchFamily="34" charset="0"/>
              </a:rPr>
              <a:t>Prijaviti se za početni tečaj: lokalno stanovništvo koje radi u destinacijama često je svjedočilo kako se drugi bore s jezičnim barijerama, navikli su se nositi s potrebama turista i često vode početničke tečajeve. Pohađajući samo jedan ili dva sata nastave, turisti mogu naučiti najčešće fraze i pitanja, kao što su naručivanje u restoranu, upit</a:t>
            </a:r>
            <a:r>
              <a:rPr lang="hr" sz="2600" kern="100" dirty="0">
                <a:latin typeface="Calibri" panose="020F0502020204030204" pitchFamily="34" charset="0"/>
                <a:ea typeface="Calibri" panose="020F0502020204030204" pitchFamily="34" charset="0"/>
                <a:cs typeface="Calibri" panose="020F0502020204030204" pitchFamily="34" charset="0"/>
              </a:rPr>
              <a:t> za</a:t>
            </a:r>
            <a:r>
              <a:rPr lang="hr" sz="2600" kern="100" dirty="0">
                <a:effectLst/>
                <a:latin typeface="Calibri" panose="020F0502020204030204" pitchFamily="34" charset="0"/>
                <a:ea typeface="Calibri" panose="020F0502020204030204" pitchFamily="34" charset="0"/>
                <a:cs typeface="Calibri" panose="020F0502020204030204" pitchFamily="34" charset="0"/>
              </a:rPr>
              <a:t> toalet, itd. </a:t>
            </a:r>
            <a:br>
              <a:rPr lang="en-GB" sz="2600" kern="100" dirty="0">
                <a:effectLst/>
                <a:latin typeface="Calibri" panose="020F0502020204030204" pitchFamily="34" charset="0"/>
                <a:ea typeface="Calibri" panose="020F0502020204030204" pitchFamily="34" charset="0"/>
                <a:cs typeface="Arial" panose="020B0604020202020204" pitchFamily="34" charset="0"/>
              </a:rPr>
            </a:br>
            <a:r>
              <a:rPr lang="hr" sz="2600" kern="100" dirty="0">
                <a:effectLst/>
                <a:latin typeface="Calibri" panose="020F0502020204030204" pitchFamily="34" charset="0"/>
                <a:ea typeface="Calibri" panose="020F0502020204030204" pitchFamily="34" charset="0"/>
              </a:rPr>
              <a:t>Naučiti osnovna pravila izgovora: ovaj često zanemaren aspekt može biti nevjerojatno važan </a:t>
            </a:r>
            <a:r>
              <a:rPr lang="hr" sz="2600" kern="100" dirty="0">
                <a:latin typeface="Calibri" panose="020F0502020204030204" pitchFamily="34" charset="0"/>
                <a:ea typeface="Calibri" panose="020F0502020204030204" pitchFamily="34" charset="0"/>
              </a:rPr>
              <a:t>prilikom</a:t>
            </a:r>
            <a:r>
              <a:rPr lang="hr" sz="2600" kern="100" dirty="0">
                <a:effectLst/>
                <a:latin typeface="Calibri" panose="020F0502020204030204" pitchFamily="34" charset="0"/>
                <a:ea typeface="Calibri" panose="020F0502020204030204" pitchFamily="34" charset="0"/>
              </a:rPr>
              <a:t> učenja jezika, jer je malo vjerojatno da ćete razumjeti govor s netočnim naglaskom ili intonacijom</a:t>
            </a:r>
            <a:endParaRPr lang="en-GB" sz="2600" dirty="0">
              <a:latin typeface="+mn-lt"/>
            </a:endParaRPr>
          </a:p>
        </p:txBody>
      </p:sp>
      <p:pic>
        <p:nvPicPr>
          <p:cNvPr id="5" name="Kép 4">
            <a:extLst>
              <a:ext uri="{FF2B5EF4-FFF2-40B4-BE49-F238E27FC236}">
                <a16:creationId xmlns:a16="http://schemas.microsoft.com/office/drawing/2014/main" id="{A07119A6-27B8-D2B9-7993-7E78A1CB05F0}"/>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60C45687-D737-F64B-9EE3-5FA1142E4F7A}"/>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C9ABBA73-84FA-0A45-4F88-B966A51C5279}"/>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A943602E-D781-1F91-A460-5FF608BDEC95}"/>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31819892-8A3B-5D0F-62FB-B232D415E73D}"/>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0796F424-92C4-D216-80FF-B0E2647CDF7C}"/>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EADD6F36-F657-6551-B67F-90B12D111ACF}"/>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ACAA7E1E-DC71-AF27-CBF5-FEFDFF261943}"/>
              </a:ext>
            </a:extLst>
          </p:cNvPr>
          <p:cNvSpPr txBox="1">
            <a:spLocks/>
          </p:cNvSpPr>
          <p:nvPr/>
        </p:nvSpPr>
        <p:spPr>
          <a:xfrm>
            <a:off x="294722" y="1655138"/>
            <a:ext cx="11258073" cy="51210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r" sz="3100" b="1" dirty="0">
                <a:latin typeface="+mn-lt"/>
              </a:rPr>
              <a:t>Alati za </a:t>
            </a:r>
            <a:r>
              <a:rPr lang="hr" altLang="hu-HU" sz="3100" b="1" dirty="0">
                <a:latin typeface="+mn-lt"/>
              </a:rPr>
              <a:t>upravljanje barijerama – </a:t>
            </a:r>
            <a:r>
              <a:rPr lang="hr" sz="3100" b="1" dirty="0">
                <a:latin typeface="+mn-lt"/>
              </a:rPr>
              <a:t>praktični savjeti portala za putovanja</a:t>
            </a:r>
          </a:p>
        </p:txBody>
      </p:sp>
    </p:spTree>
    <p:extLst>
      <p:ext uri="{BB962C8B-B14F-4D97-AF65-F5344CB8AC3E}">
        <p14:creationId xmlns:p14="http://schemas.microsoft.com/office/powerpoint/2010/main" val="41971407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Kép 5">
            <a:extLst>
              <a:ext uri="{FF2B5EF4-FFF2-40B4-BE49-F238E27FC236}">
                <a16:creationId xmlns:a16="http://schemas.microsoft.com/office/drawing/2014/main" id="{A1057E74-6607-7AF9-FE50-47B062F452EA}"/>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EAFFC7EF-1843-81DF-280D-8BEF44216F38}"/>
              </a:ext>
            </a:extLst>
          </p:cNvPr>
          <p:cNvSpPr>
            <a:spLocks noGrp="1"/>
          </p:cNvSpPr>
          <p:nvPr>
            <p:ph type="ctrTitle"/>
          </p:nvPr>
        </p:nvSpPr>
        <p:spPr>
          <a:xfrm>
            <a:off x="161925" y="1973014"/>
            <a:ext cx="11896725" cy="3184978"/>
          </a:xfrm>
        </p:spPr>
        <p:txBody>
          <a:bodyPr>
            <a:noAutofit/>
          </a:bodyPr>
          <a:lstStyle/>
          <a:p>
            <a:pPr algn="l">
              <a:lnSpc>
                <a:spcPts val="2500"/>
              </a:lnSpc>
            </a:pPr>
            <a:r>
              <a:rPr lang="hr" sz="2400" kern="100" dirty="0">
                <a:effectLst/>
                <a:latin typeface="Calibri" panose="020F0502020204030204" pitchFamily="34" charset="0"/>
                <a:ea typeface="Calibri" panose="020F0502020204030204" pitchFamily="34" charset="0"/>
                <a:cs typeface="Calibri" panose="020F0502020204030204" pitchFamily="34" charset="0"/>
              </a:rPr>
              <a:t>Nisu samo fizičke/tjelesne prepreke te koje nas mogu spriječiti da putujemo, već postoje i komunikacijske i jezične barijere koje mogu spriječiti uspješno i lijepo turističko iskustvo</a:t>
            </a:r>
            <a:br>
              <a:rPr lang="en-GB" sz="2400" kern="100" dirty="0">
                <a:effectLst/>
                <a:latin typeface="Calibri" panose="020F0502020204030204" pitchFamily="34" charset="0"/>
                <a:ea typeface="Calibri" panose="020F0502020204030204" pitchFamily="34" charset="0"/>
                <a:cs typeface="Calibri" panose="020F0502020204030204" pitchFamily="34" charset="0"/>
              </a:rPr>
            </a:br>
            <a:r>
              <a:rPr lang="hr" sz="2400" kern="100" dirty="0">
                <a:effectLst/>
                <a:latin typeface="Calibri" panose="020F0502020204030204" pitchFamily="34" charset="0"/>
                <a:ea typeface="Calibri" panose="020F0502020204030204" pitchFamily="34" charset="0"/>
                <a:cs typeface="Calibri" panose="020F0502020204030204" pitchFamily="34" charset="0"/>
              </a:rPr>
              <a:t>Jezik omogućuje izražavanje emocija, dijeljenje osjećaja, pričanje priča i komunikaciju složenih poruka i znanja. Jezik je naš najveći posrednik koji nam omogućuje da se međusobno povezujemo i razumijemo – ali nas također može odvojiti jedne od drugih</a:t>
            </a:r>
            <a:br>
              <a:rPr lang="en-GB" sz="2400" kern="100" dirty="0">
                <a:effectLst/>
                <a:latin typeface="Calibri" panose="020F0502020204030204" pitchFamily="34" charset="0"/>
                <a:ea typeface="Calibri" panose="020F0502020204030204" pitchFamily="34" charset="0"/>
                <a:cs typeface="Calibri" panose="020F0502020204030204" pitchFamily="34" charset="0"/>
              </a:rPr>
            </a:br>
            <a:r>
              <a:rPr lang="hr" sz="2400" kern="100" dirty="0">
                <a:effectLst/>
                <a:latin typeface="Calibri" panose="020F0502020204030204" pitchFamily="34" charset="0"/>
                <a:ea typeface="Calibri" panose="020F0502020204030204" pitchFamily="34" charset="0"/>
                <a:cs typeface="Calibri" panose="020F0502020204030204" pitchFamily="34" charset="0"/>
              </a:rPr>
              <a:t>Osim fizičkih „oštećenja“ – pokretljivosti, vida, sluha itd. – postoji i kognitivna dimenzija invaliditeta, a oni koji ne mogu komunicirati mogli bi se svrstati u skupinu osoba s invaliditetom</a:t>
            </a:r>
            <a:endParaRPr lang="en-GB" sz="2400" kern="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Kép 4">
            <a:extLst>
              <a:ext uri="{FF2B5EF4-FFF2-40B4-BE49-F238E27FC236}">
                <a16:creationId xmlns:a16="http://schemas.microsoft.com/office/drawing/2014/main" id="{F0232B86-ECBA-6BAD-CF3A-C7E760D6B54B}"/>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392547FF-FB64-BA72-8C2E-797372234A55}"/>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3E4B16A7-7B3F-5712-22EB-AD317A727EDE}"/>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396283EF-A4CE-F9EA-77BD-AB9433A40202}"/>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0028CD2A-42B5-D628-1DAF-0DBC4F88183E}"/>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D01C1516-3C9E-66E8-BDDA-42C6977220F8}"/>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B5308A82-8E70-9D95-41AE-046D1314702E}"/>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AB622915-AE14-3290-A1E1-908608A0E015}"/>
              </a:ext>
            </a:extLst>
          </p:cNvPr>
          <p:cNvSpPr txBox="1">
            <a:spLocks/>
          </p:cNvSpPr>
          <p:nvPr/>
        </p:nvSpPr>
        <p:spPr>
          <a:xfrm>
            <a:off x="161925" y="1247840"/>
            <a:ext cx="11896725" cy="68632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r" sz="3600" b="1" dirty="0">
                <a:latin typeface="+mn-lt"/>
              </a:rPr>
              <a:t>Komunikacijske i jezične barijere – prethodna razmišljanja</a:t>
            </a:r>
          </a:p>
        </p:txBody>
      </p:sp>
    </p:spTree>
    <p:extLst>
      <p:ext uri="{BB962C8B-B14F-4D97-AF65-F5344CB8AC3E}">
        <p14:creationId xmlns:p14="http://schemas.microsoft.com/office/powerpoint/2010/main" val="14412121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14F22B-FB09-1C58-E37E-712DAF08B2AF}"/>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4C4431A6-8FF2-C9AF-F1AF-5B7D9CFCC89C}"/>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23C5B3AB-6B8C-B70E-49B9-A279F79D1F39}"/>
              </a:ext>
            </a:extLst>
          </p:cNvPr>
          <p:cNvSpPr>
            <a:spLocks noGrp="1"/>
          </p:cNvSpPr>
          <p:nvPr>
            <p:ph type="ctrTitle"/>
          </p:nvPr>
        </p:nvSpPr>
        <p:spPr>
          <a:xfrm>
            <a:off x="202234" y="2067381"/>
            <a:ext cx="9113215" cy="3025694"/>
          </a:xfrm>
        </p:spPr>
        <p:txBody>
          <a:bodyPr>
            <a:noAutofit/>
          </a:bodyPr>
          <a:lstStyle/>
          <a:p>
            <a:pPr algn="l">
              <a:lnSpc>
                <a:spcPts val="2800"/>
              </a:lnSpc>
              <a:spcAft>
                <a:spcPts val="800"/>
              </a:spcAft>
            </a:pPr>
            <a:r>
              <a:rPr lang="hr" sz="2600" kern="100" dirty="0">
                <a:latin typeface="Calibri" panose="020F0502020204030204" pitchFamily="34" charset="0"/>
                <a:cs typeface="Calibri" panose="020F0502020204030204" pitchFamily="34" charset="0"/>
              </a:rPr>
              <a:t>Potražiti situacije u kojima treba koristiti jezik: najbolji način za stjecanje navike nošenja s jezičnim barijerama jest postepeno korištenje jezika: primjerice, samostalnim odlaskom na večeru ili u kupovinu</a:t>
            </a:r>
            <a:br>
              <a:rPr lang="en-GB" sz="2600" kern="100" dirty="0">
                <a:latin typeface="Calibri" panose="020F0502020204030204" pitchFamily="34" charset="0"/>
                <a:cs typeface="Calibri" panose="020F0502020204030204" pitchFamily="34" charset="0"/>
              </a:rPr>
            </a:br>
            <a:r>
              <a:rPr lang="hr" sz="2600" kern="100" dirty="0">
                <a:latin typeface="Calibri" panose="020F0502020204030204" pitchFamily="34" charset="0"/>
                <a:cs typeface="Calibri" panose="020F0502020204030204" pitchFamily="34" charset="0"/>
              </a:rPr>
              <a:t>Pogledati popis uobičajenih riječi Gabriela Wynera (https://625words.com/): jezični guru sastavio je popise od 625 najčešćih riječi – Adler je došao na 200 (Adler, 1980., prema Cohen i Cooper, 1986)</a:t>
            </a:r>
          </a:p>
        </p:txBody>
      </p:sp>
      <p:pic>
        <p:nvPicPr>
          <p:cNvPr id="5" name="Kép 4">
            <a:extLst>
              <a:ext uri="{FF2B5EF4-FFF2-40B4-BE49-F238E27FC236}">
                <a16:creationId xmlns:a16="http://schemas.microsoft.com/office/drawing/2014/main" id="{A07119A6-27B8-D2B9-7993-7E78A1CB05F0}"/>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60C45687-D737-F64B-9EE3-5FA1142E4F7A}"/>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C9ABBA73-84FA-0A45-4F88-B966A51C5279}"/>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A943602E-D781-1F91-A460-5FF608BDEC95}"/>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31819892-8A3B-5D0F-62FB-B232D415E73D}"/>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0796F424-92C4-D216-80FF-B0E2647CDF7C}"/>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EADD6F36-F657-6551-B67F-90B12D111ACF}"/>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ACAA7E1E-DC71-AF27-CBF5-FEFDFF261943}"/>
              </a:ext>
            </a:extLst>
          </p:cNvPr>
          <p:cNvSpPr txBox="1">
            <a:spLocks/>
          </p:cNvSpPr>
          <p:nvPr/>
        </p:nvSpPr>
        <p:spPr>
          <a:xfrm>
            <a:off x="110897" y="1593899"/>
            <a:ext cx="11258073" cy="51210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r" sz="3100" b="1" dirty="0">
                <a:latin typeface="+mn-lt"/>
              </a:rPr>
              <a:t>Alati za </a:t>
            </a:r>
            <a:r>
              <a:rPr lang="hr" altLang="hu-HU" sz="3100" b="1" dirty="0">
                <a:latin typeface="+mn-lt"/>
              </a:rPr>
              <a:t>upravljanje barijerama – </a:t>
            </a:r>
            <a:r>
              <a:rPr lang="hr" sz="3100" b="1" dirty="0">
                <a:latin typeface="+mn-lt"/>
              </a:rPr>
              <a:t>praktični savjeti portala za putovanja</a:t>
            </a:r>
          </a:p>
        </p:txBody>
      </p:sp>
      <p:pic>
        <p:nvPicPr>
          <p:cNvPr id="14" name="Kép 13" descr="A képen szöveg, clipart, rajzfilm, diagram látható&#10;&#10;Automatikusan generált leírás">
            <a:extLst>
              <a:ext uri="{FF2B5EF4-FFF2-40B4-BE49-F238E27FC236}">
                <a16:creationId xmlns:a16="http://schemas.microsoft.com/office/drawing/2014/main" id="{71571132-295C-95D6-3485-DC2F4958F48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540002" y="1817251"/>
            <a:ext cx="2185034" cy="3414115"/>
          </a:xfrm>
          <a:prstGeom prst="rect">
            <a:avLst/>
          </a:prstGeom>
        </p:spPr>
      </p:pic>
      <p:sp>
        <p:nvSpPr>
          <p:cNvPr id="16" name="Szövegdoboz 15">
            <a:extLst>
              <a:ext uri="{FF2B5EF4-FFF2-40B4-BE49-F238E27FC236}">
                <a16:creationId xmlns:a16="http://schemas.microsoft.com/office/drawing/2014/main" id="{26B81CA8-C46E-794D-816C-01413106E0C0}"/>
              </a:ext>
            </a:extLst>
          </p:cNvPr>
          <p:cNvSpPr txBox="1"/>
          <p:nvPr/>
        </p:nvSpPr>
        <p:spPr>
          <a:xfrm>
            <a:off x="7155484" y="4845175"/>
            <a:ext cx="2554538" cy="338554"/>
          </a:xfrm>
          <a:prstGeom prst="rect">
            <a:avLst/>
          </a:prstGeom>
          <a:noFill/>
        </p:spPr>
        <p:txBody>
          <a:bodyPr wrap="square">
            <a:spAutoFit/>
          </a:bodyPr>
          <a:lstStyle/>
          <a:p>
            <a:r>
              <a:rPr lang="hr" sz="1600" dirty="0"/>
              <a:t>https://625words.com/</a:t>
            </a:r>
          </a:p>
        </p:txBody>
      </p:sp>
    </p:spTree>
    <p:extLst>
      <p:ext uri="{BB962C8B-B14F-4D97-AF65-F5344CB8AC3E}">
        <p14:creationId xmlns:p14="http://schemas.microsoft.com/office/powerpoint/2010/main" val="6987389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14F22B-FB09-1C58-E37E-712DAF08B2AF}"/>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4C4431A6-8FF2-C9AF-F1AF-5B7D9CFCC89C}"/>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23C5B3AB-6B8C-B70E-49B9-A279F79D1F39}"/>
              </a:ext>
            </a:extLst>
          </p:cNvPr>
          <p:cNvSpPr>
            <a:spLocks noGrp="1"/>
          </p:cNvSpPr>
          <p:nvPr>
            <p:ph type="ctrTitle"/>
          </p:nvPr>
        </p:nvSpPr>
        <p:spPr>
          <a:xfrm>
            <a:off x="238125" y="1817252"/>
            <a:ext cx="11849100" cy="3310540"/>
          </a:xfrm>
        </p:spPr>
        <p:txBody>
          <a:bodyPr>
            <a:noAutofit/>
          </a:bodyPr>
          <a:lstStyle/>
          <a:p>
            <a:pPr lvl="0" algn="l">
              <a:lnSpc>
                <a:spcPts val="2300"/>
              </a:lnSpc>
            </a:pPr>
            <a:r>
              <a:rPr lang="hr" sz="2400" kern="100" dirty="0">
                <a:latin typeface="Calibri" panose="020F0502020204030204" pitchFamily="34" charset="0"/>
                <a:ea typeface="Calibri" panose="020F0502020204030204" pitchFamily="34" charset="0"/>
                <a:cs typeface="Calibri" panose="020F0502020204030204" pitchFamily="34" charset="0"/>
              </a:rPr>
              <a:t>Nemojte </a:t>
            </a:r>
            <a:r>
              <a:rPr lang="hr" sz="2400" kern="100" dirty="0">
                <a:effectLst/>
                <a:latin typeface="Calibri" panose="020F0502020204030204" pitchFamily="34" charset="0"/>
                <a:ea typeface="Calibri" panose="020F0502020204030204" pitchFamily="34" charset="0"/>
                <a:cs typeface="Calibri" panose="020F0502020204030204" pitchFamily="34" charset="0"/>
              </a:rPr>
              <a:t>se osjećati nelagodno ako osjećate da niste uspjeli: prihvatite nelagodu, jer je izlazak iz zone komfora sam po sebi vrijedan poštovanja. Umjesto da vas sputavaju nedostatne jezične vještine, smatrajte snagom to što uopće možete komunicirati na bilo kojoj razini </a:t>
            </a:r>
            <a:br>
              <a:rPr lang="en-GB" sz="2400" kern="100" dirty="0">
                <a:effectLst/>
                <a:latin typeface="Calibri" panose="020F0502020204030204" pitchFamily="34" charset="0"/>
                <a:ea typeface="Calibri" panose="020F0502020204030204" pitchFamily="34" charset="0"/>
                <a:cs typeface="Arial" panose="020B0604020202020204" pitchFamily="34" charset="0"/>
              </a:rPr>
            </a:br>
            <a:r>
              <a:rPr lang="hr" sz="2400" kern="100" dirty="0">
                <a:effectLst/>
                <a:latin typeface="Calibri" panose="020F0502020204030204" pitchFamily="34" charset="0"/>
                <a:ea typeface="Calibri" panose="020F0502020204030204" pitchFamily="34" charset="0"/>
                <a:cs typeface="Calibri" panose="020F0502020204030204" pitchFamily="34" charset="0"/>
              </a:rPr>
              <a:t>Govor tijela kao sredstvo komunikacije preko svih granica, kontinenata i kulturnih razlika. Na primjer, konobar koji pita želimo li još kave obično kimne prema praznim šalicama na stolu. Upotrijebite ove radnje i neverbalne znakove i vidite koliko daleko možete stići s neverbalnom komunikacijom; </a:t>
            </a:r>
            <a:br>
              <a:rPr lang="en-GB" sz="2400" kern="100" dirty="0">
                <a:effectLst/>
                <a:latin typeface="Calibri" panose="020F0502020204030204" pitchFamily="34" charset="0"/>
                <a:ea typeface="Calibri" panose="020F0502020204030204" pitchFamily="34" charset="0"/>
                <a:cs typeface="Arial" panose="020B0604020202020204" pitchFamily="34" charset="0"/>
              </a:rPr>
            </a:br>
            <a:r>
              <a:rPr lang="hr" sz="2400" kern="100" dirty="0">
                <a:effectLst/>
                <a:latin typeface="Calibri" panose="020F0502020204030204" pitchFamily="34" charset="0"/>
                <a:ea typeface="Calibri" panose="020F0502020204030204" pitchFamily="34" charset="0"/>
                <a:cs typeface="Calibri" panose="020F0502020204030204" pitchFamily="34" charset="0"/>
              </a:rPr>
              <a:t>Držite telefon napunjenim i s dovoljno podatkovnog prometa: pametni telefon je pouzdan alat koji može pomoći da izađete iz svake neugodne situacije koja se može pojaviti (aplikacije za karte, aplikacije za prevođenje itd.). Ipak, preporučljivo je ne oslanjati se previše na </a:t>
            </a:r>
            <a:r>
              <a:rPr lang="hr" sz="2400" kern="100" dirty="0">
                <a:effectLst/>
                <a:latin typeface="Calibri" panose="020F0502020204030204" pitchFamily="34" charset="0"/>
                <a:ea typeface="Times New Roman" panose="02020603050405020304" pitchFamily="18" charset="0"/>
                <a:cs typeface="Calibri" panose="020F0502020204030204" pitchFamily="34" charset="0"/>
              </a:rPr>
              <a:t>tehnologiju (https://www.gadventures.com/blog/language-travel/)</a:t>
            </a:r>
            <a:endParaRPr lang="en-GB" sz="2400" kern="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Kép 4">
            <a:extLst>
              <a:ext uri="{FF2B5EF4-FFF2-40B4-BE49-F238E27FC236}">
                <a16:creationId xmlns:a16="http://schemas.microsoft.com/office/drawing/2014/main" id="{A07119A6-27B8-D2B9-7993-7E78A1CB05F0}"/>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60C45687-D737-F64B-9EE3-5FA1142E4F7A}"/>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C9ABBA73-84FA-0A45-4F88-B966A51C5279}"/>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A943602E-D781-1F91-A460-5FF608BDEC95}"/>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31819892-8A3B-5D0F-62FB-B232D415E73D}"/>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0796F424-92C4-D216-80FF-B0E2647CDF7C}"/>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EADD6F36-F657-6551-B67F-90B12D111ACF}"/>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ACAA7E1E-DC71-AF27-CBF5-FEFDFF261943}"/>
              </a:ext>
            </a:extLst>
          </p:cNvPr>
          <p:cNvSpPr txBox="1">
            <a:spLocks/>
          </p:cNvSpPr>
          <p:nvPr/>
        </p:nvSpPr>
        <p:spPr>
          <a:xfrm>
            <a:off x="104775" y="1327939"/>
            <a:ext cx="11258073" cy="51210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r" sz="3000" b="1" dirty="0">
                <a:latin typeface="+mn-lt"/>
              </a:rPr>
              <a:t>Alati za </a:t>
            </a:r>
            <a:r>
              <a:rPr lang="hr" altLang="hu-HU" sz="3000" b="1" dirty="0">
                <a:latin typeface="+mn-lt"/>
              </a:rPr>
              <a:t>upravljanje barijerama – </a:t>
            </a:r>
            <a:r>
              <a:rPr lang="hr" sz="3000" b="1" dirty="0">
                <a:latin typeface="+mn-lt"/>
              </a:rPr>
              <a:t>praktični savjeti portala za putovanja</a:t>
            </a:r>
          </a:p>
        </p:txBody>
      </p:sp>
    </p:spTree>
    <p:extLst>
      <p:ext uri="{BB962C8B-B14F-4D97-AF65-F5344CB8AC3E}">
        <p14:creationId xmlns:p14="http://schemas.microsoft.com/office/powerpoint/2010/main" val="1977755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14F22B-FB09-1C58-E37E-712DAF08B2AF}"/>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4C4431A6-8FF2-C9AF-F1AF-5B7D9CFCC89C}"/>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23C5B3AB-6B8C-B70E-49B9-A279F79D1F39}"/>
              </a:ext>
            </a:extLst>
          </p:cNvPr>
          <p:cNvSpPr>
            <a:spLocks noGrp="1"/>
          </p:cNvSpPr>
          <p:nvPr>
            <p:ph type="ctrTitle"/>
          </p:nvPr>
        </p:nvSpPr>
        <p:spPr>
          <a:xfrm>
            <a:off x="466962" y="2016001"/>
            <a:ext cx="11127925" cy="3006507"/>
          </a:xfrm>
        </p:spPr>
        <p:txBody>
          <a:bodyPr>
            <a:noAutofit/>
          </a:bodyPr>
          <a:lstStyle/>
          <a:p>
            <a:pPr algn="l"/>
            <a:r>
              <a:rPr lang="hr" sz="2600" kern="100" dirty="0">
                <a:effectLst/>
                <a:latin typeface="Calibri" panose="020F0502020204030204" pitchFamily="34" charset="0"/>
                <a:ea typeface="Calibri" panose="020F0502020204030204" pitchFamily="34" charset="0"/>
              </a:rPr>
              <a:t>Komunikacija u turizmu ne odnosi se samo na korištenje jezika, već i na iskorištavanje prilika – i izbjegavanje zamki – ICT-ja u sustavu koji se sve više digitalizira</a:t>
            </a:r>
            <a:br>
              <a:rPr lang="en-GB" sz="2600" kern="100" dirty="0">
                <a:effectLst/>
                <a:latin typeface="Calibri" panose="020F0502020204030204" pitchFamily="34" charset="0"/>
                <a:ea typeface="Calibri" panose="020F0502020204030204" pitchFamily="34" charset="0"/>
              </a:rPr>
            </a:br>
            <a:r>
              <a:rPr lang="hr" sz="2600" kern="100" dirty="0">
                <a:effectLst/>
                <a:latin typeface="Calibri" panose="020F0502020204030204" pitchFamily="34" charset="0"/>
                <a:ea typeface="Calibri" panose="020F0502020204030204" pitchFamily="34" charset="0"/>
              </a:rPr>
              <a:t>Digitalizacija turističkih usluga transformira strukturu sustava mijenjanjem prepreka ulasku, olakšavanjem usporedbe cijena – velika prednost pristupačnosti za potrošače, na strani potražnje – i revolucioniranje prodajnih kanala putem interneta, optimizacije troškova i poboljšanja učinkovitosti proizvodnje – neprocjenjiva korist za stranu ponude, pružatelje usluga (Gutierriz et al., 2023)</a:t>
            </a:r>
            <a:endParaRPr lang="en-GB" sz="2600" dirty="0">
              <a:latin typeface="+mn-lt"/>
            </a:endParaRPr>
          </a:p>
        </p:txBody>
      </p:sp>
      <p:pic>
        <p:nvPicPr>
          <p:cNvPr id="5" name="Kép 4">
            <a:extLst>
              <a:ext uri="{FF2B5EF4-FFF2-40B4-BE49-F238E27FC236}">
                <a16:creationId xmlns:a16="http://schemas.microsoft.com/office/drawing/2014/main" id="{A07119A6-27B8-D2B9-7993-7E78A1CB05F0}"/>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60C45687-D737-F64B-9EE3-5FA1142E4F7A}"/>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C9ABBA73-84FA-0A45-4F88-B966A51C5279}"/>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A943602E-D781-1F91-A460-5FF608BDEC95}"/>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31819892-8A3B-5D0F-62FB-B232D415E73D}"/>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0796F424-92C4-D216-80FF-B0E2647CDF7C}"/>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EADD6F36-F657-6551-B67F-90B12D111ACF}"/>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ACAA7E1E-DC71-AF27-CBF5-FEFDFF261943}"/>
              </a:ext>
            </a:extLst>
          </p:cNvPr>
          <p:cNvSpPr txBox="1">
            <a:spLocks/>
          </p:cNvSpPr>
          <p:nvPr/>
        </p:nvSpPr>
        <p:spPr>
          <a:xfrm>
            <a:off x="466962" y="1341387"/>
            <a:ext cx="11258073" cy="51210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r" sz="3600" b="1" kern="100" dirty="0">
                <a:effectLst/>
                <a:latin typeface="Calibri" panose="020F0502020204030204" pitchFamily="34" charset="0"/>
                <a:ea typeface="Times New Roman" panose="02020603050405020304" pitchFamily="18" charset="0"/>
              </a:rPr>
              <a:t>Osiguranje info-komunikacijske dostupnosti u turizmu</a:t>
            </a:r>
            <a:endParaRPr lang="en-GB" sz="3600" b="1" dirty="0">
              <a:latin typeface="+mn-lt"/>
            </a:endParaRPr>
          </a:p>
        </p:txBody>
      </p:sp>
    </p:spTree>
    <p:extLst>
      <p:ext uri="{BB962C8B-B14F-4D97-AF65-F5344CB8AC3E}">
        <p14:creationId xmlns:p14="http://schemas.microsoft.com/office/powerpoint/2010/main" val="23677733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1B4C10-A947-8D0D-7B15-8DCE7FA03644}"/>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26790195-274C-FF44-8650-F23C98F28DF4}"/>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D714E4A9-46B9-8AD9-E96A-D532D89297DB}"/>
              </a:ext>
            </a:extLst>
          </p:cNvPr>
          <p:cNvSpPr>
            <a:spLocks noGrp="1"/>
          </p:cNvSpPr>
          <p:nvPr>
            <p:ph type="ctrTitle"/>
          </p:nvPr>
        </p:nvSpPr>
        <p:spPr>
          <a:xfrm>
            <a:off x="152400" y="1896844"/>
            <a:ext cx="11684483" cy="3155808"/>
          </a:xfrm>
        </p:spPr>
        <p:txBody>
          <a:bodyPr>
            <a:noAutofit/>
          </a:bodyPr>
          <a:lstStyle/>
          <a:p>
            <a:pPr algn="l"/>
            <a:r>
              <a:rPr lang="hr" sz="2400" kern="100" dirty="0">
                <a:effectLst/>
                <a:latin typeface="Calibri" panose="020F0502020204030204" pitchFamily="34" charset="0"/>
                <a:ea typeface="Calibri" panose="020F0502020204030204" pitchFamily="34" charset="0"/>
              </a:rPr>
              <a:t>Čini se da je korištenje informacijske tehnologije u turizmu (također) temeljno bez prepreka, jer uklanja prepreke kao što su nedostatak informacija, u pojedinim slučajevima </a:t>
            </a:r>
            <a:r>
              <a:rPr lang="hr" sz="2400" kern="100" dirty="0">
                <a:latin typeface="Calibri" panose="020F0502020204030204" pitchFamily="34" charset="0"/>
                <a:ea typeface="Calibri" panose="020F0502020204030204" pitchFamily="34" charset="0"/>
              </a:rPr>
              <a:t>jezične barijere</a:t>
            </a:r>
            <a:r>
              <a:rPr lang="hr" sz="2400" kern="100" dirty="0">
                <a:effectLst/>
                <a:latin typeface="Calibri" panose="020F0502020204030204" pitchFamily="34" charset="0"/>
                <a:ea typeface="Calibri" panose="020F0502020204030204" pitchFamily="34" charset="0"/>
              </a:rPr>
              <a:t> (rezervacija smještaja, letova, automobila itd. može se obaviti putem Interneta bez jezičnih barijera, u većini slučajeva na materinjem jeziku). Uvelike olakšava donošenje odluka: npr. pri odabiru smještaja ili drugih pružatelja usluga, recenzije korisnika mogu biti orijentacija same za sebe (čime je prikupljanje podataka o pružateljima usluga putem drugih komunikacijskih kanala nepotrebno), ali također omogućuje pretraživanje specifičnih čimbenika putem platformi za rezervacije, kao što je pristupačnost, čime se uvelike smanjuje neizvjesnost povezana s putovanjem</a:t>
            </a:r>
            <a:endParaRPr lang="en-GB" sz="2400" dirty="0"/>
          </a:p>
        </p:txBody>
      </p:sp>
      <p:pic>
        <p:nvPicPr>
          <p:cNvPr id="5" name="Kép 4">
            <a:extLst>
              <a:ext uri="{FF2B5EF4-FFF2-40B4-BE49-F238E27FC236}">
                <a16:creationId xmlns:a16="http://schemas.microsoft.com/office/drawing/2014/main" id="{7DACEEB3-B1ED-43D2-1B42-2333B2F3F11C}"/>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BBF25678-D4D6-25D5-E883-F18A8EC7A72D}"/>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9DD5917F-A6C0-03D0-1A50-90D72E9090AD}"/>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7BE69145-5849-5FC1-5105-BAE99136BD9D}"/>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C695EFAE-3145-E765-7223-F94456105525}"/>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B89D676C-695C-5544-2FB0-98508E08E383}"/>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F8EFBE98-C35E-F6E4-9FBD-FB41448B603D}"/>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10658064-EAA7-C06A-15F7-066C3724F68F}"/>
              </a:ext>
            </a:extLst>
          </p:cNvPr>
          <p:cNvSpPr txBox="1">
            <a:spLocks/>
          </p:cNvSpPr>
          <p:nvPr/>
        </p:nvSpPr>
        <p:spPr>
          <a:xfrm>
            <a:off x="462200" y="1163358"/>
            <a:ext cx="11258073" cy="64766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r" sz="3100" b="1" kern="100" dirty="0">
                <a:effectLst/>
                <a:latin typeface="Calibri" panose="020F0502020204030204" pitchFamily="34" charset="0"/>
                <a:ea typeface="Times New Roman" panose="02020603050405020304" pitchFamily="18" charset="0"/>
              </a:rPr>
              <a:t>Osiguranje info-komunikacijske dostupnosti u turizmu</a:t>
            </a:r>
            <a:endParaRPr lang="en-GB" sz="3100" b="1" dirty="0">
              <a:latin typeface="+mn-lt"/>
            </a:endParaRPr>
          </a:p>
        </p:txBody>
      </p:sp>
    </p:spTree>
    <p:extLst>
      <p:ext uri="{BB962C8B-B14F-4D97-AF65-F5344CB8AC3E}">
        <p14:creationId xmlns:p14="http://schemas.microsoft.com/office/powerpoint/2010/main" val="18450546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7F9060-7FCB-EFDA-63EF-3FA498595F8C}"/>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853FAE5A-9CEC-ED8A-7802-286118588576}"/>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21162F4B-3FB9-6521-7BC4-FB1FF36F4F63}"/>
              </a:ext>
            </a:extLst>
          </p:cNvPr>
          <p:cNvSpPr>
            <a:spLocks noGrp="1"/>
          </p:cNvSpPr>
          <p:nvPr>
            <p:ph type="ctrTitle"/>
          </p:nvPr>
        </p:nvSpPr>
        <p:spPr>
          <a:xfrm>
            <a:off x="342900" y="1982374"/>
            <a:ext cx="11493983" cy="3058298"/>
          </a:xfrm>
        </p:spPr>
        <p:txBody>
          <a:bodyPr>
            <a:noAutofit/>
          </a:bodyPr>
          <a:lstStyle/>
          <a:p>
            <a:pPr lvl="0" algn="l">
              <a:lnSpc>
                <a:spcPts val="2800"/>
              </a:lnSpc>
            </a:pPr>
            <a:r>
              <a:rPr lang="hr" sz="2600" kern="100" dirty="0">
                <a:latin typeface="Calibri" panose="020F0502020204030204" pitchFamily="34" charset="0"/>
              </a:rPr>
              <a:t>Na web stranici najvećeg smještajnog posrednika, booking.com-a, pod “Objektima” kao kriterij za sužavanje rezultata pretraživanja može se unijeti samo pristupačnost za invalidska kolica, no pažljiviji putnik može pretraživati prema dolje i pronaći karticu “Pristupačnost objekta” i karticu “Pristupačnost sobe”, s ne manje od sedam odnosno jedanaest aspekata (naravno s preklapanjima) </a:t>
            </a:r>
            <a:br>
              <a:rPr lang="en-GB" sz="2600" kern="100" dirty="0">
                <a:latin typeface="Calibri" panose="020F0502020204030204" pitchFamily="34" charset="0"/>
              </a:rPr>
            </a:br>
            <a:r>
              <a:rPr lang="hr" sz="2600" kern="100" dirty="0">
                <a:latin typeface="Calibri" panose="020F0502020204030204" pitchFamily="34" charset="0"/>
              </a:rPr>
              <a:t>Postoje informacije o </a:t>
            </a:r>
            <a:br>
              <a:rPr lang="en-GB" sz="2600" kern="100" dirty="0">
                <a:latin typeface="Calibri" panose="020F0502020204030204" pitchFamily="34" charset="0"/>
              </a:rPr>
            </a:br>
            <a:r>
              <a:rPr lang="hr" sz="2600" kern="100" dirty="0">
                <a:latin typeface="Calibri" panose="020F0502020204030204" pitchFamily="34" charset="0"/>
              </a:rPr>
              <a:t>(1) Pristupačnosti objekta i </a:t>
            </a:r>
            <a:br>
              <a:rPr lang="en-GB" sz="2600" kern="100" dirty="0">
                <a:latin typeface="Calibri" panose="020F0502020204030204" pitchFamily="34" charset="0"/>
              </a:rPr>
            </a:br>
            <a:r>
              <a:rPr lang="hr" sz="2600" kern="100" dirty="0">
                <a:latin typeface="Calibri" panose="020F0502020204030204" pitchFamily="34" charset="0"/>
              </a:rPr>
              <a:t>(2) Pristupačnosti sobe</a:t>
            </a:r>
          </a:p>
        </p:txBody>
      </p:sp>
      <p:pic>
        <p:nvPicPr>
          <p:cNvPr id="5" name="Kép 4">
            <a:extLst>
              <a:ext uri="{FF2B5EF4-FFF2-40B4-BE49-F238E27FC236}">
                <a16:creationId xmlns:a16="http://schemas.microsoft.com/office/drawing/2014/main" id="{986924CA-55C1-3543-623A-6791870A5D7A}"/>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C21CE274-AC52-2851-A72D-D41F052E2EAC}"/>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A117D0D1-9F16-41C4-7080-7F40FF1C6486}"/>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8C56302E-AEA4-0E6B-6BE1-DC062C612582}"/>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961071D8-A620-3A6E-9477-1442CFF439A9}"/>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A2B57EAD-8134-2D4B-2211-C4612F33A67E}"/>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B6382F84-4DFF-512F-F942-FC12F0E6BA07}"/>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F1D1F680-3998-26D9-1098-F7FC6AFC4755}"/>
              </a:ext>
            </a:extLst>
          </p:cNvPr>
          <p:cNvSpPr txBox="1">
            <a:spLocks/>
          </p:cNvSpPr>
          <p:nvPr/>
        </p:nvSpPr>
        <p:spPr>
          <a:xfrm>
            <a:off x="466963" y="1289700"/>
            <a:ext cx="11258073" cy="578367"/>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r" sz="3600" b="1" kern="100" dirty="0">
                <a:effectLst/>
                <a:latin typeface="Calibri" panose="020F0502020204030204" pitchFamily="34" charset="0"/>
                <a:ea typeface="Times New Roman" panose="02020603050405020304" pitchFamily="18" charset="0"/>
              </a:rPr>
              <a:t>Osiguranje info-komunikacijske dostupnosti u turizmu</a:t>
            </a:r>
            <a:endParaRPr lang="en-GB" sz="3600" b="1" dirty="0">
              <a:latin typeface="+mn-lt"/>
            </a:endParaRPr>
          </a:p>
        </p:txBody>
      </p:sp>
    </p:spTree>
    <p:extLst>
      <p:ext uri="{BB962C8B-B14F-4D97-AF65-F5344CB8AC3E}">
        <p14:creationId xmlns:p14="http://schemas.microsoft.com/office/powerpoint/2010/main" val="38515428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7F9060-7FCB-EFDA-63EF-3FA498595F8C}"/>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853FAE5A-9CEC-ED8A-7802-286118588576}"/>
              </a:ext>
            </a:extLst>
          </p:cNvPr>
          <p:cNvPicPr>
            <a:picLocks noChangeAspect="1"/>
          </p:cNvPicPr>
          <p:nvPr/>
        </p:nvPicPr>
        <p:blipFill>
          <a:blip r:embed="rId2"/>
          <a:stretch>
            <a:fillRect/>
          </a:stretch>
        </p:blipFill>
        <p:spPr>
          <a:xfrm>
            <a:off x="3508686" y="5257323"/>
            <a:ext cx="1527831" cy="653203"/>
          </a:xfrm>
          <a:prstGeom prst="rect">
            <a:avLst/>
          </a:prstGeom>
        </p:spPr>
      </p:pic>
      <p:pic>
        <p:nvPicPr>
          <p:cNvPr id="5" name="Kép 4">
            <a:extLst>
              <a:ext uri="{FF2B5EF4-FFF2-40B4-BE49-F238E27FC236}">
                <a16:creationId xmlns:a16="http://schemas.microsoft.com/office/drawing/2014/main" id="{986924CA-55C1-3543-623A-6791870A5D7A}"/>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C21CE274-AC52-2851-A72D-D41F052E2EAC}"/>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A117D0D1-9F16-41C4-7080-7F40FF1C6486}"/>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8C56302E-AEA4-0E6B-6BE1-DC062C612582}"/>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961071D8-A620-3A6E-9477-1442CFF439A9}"/>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A2B57EAD-8134-2D4B-2211-C4612F33A67E}"/>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B6382F84-4DFF-512F-F942-FC12F0E6BA07}"/>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F1D1F680-3998-26D9-1098-F7FC6AFC4755}"/>
              </a:ext>
            </a:extLst>
          </p:cNvPr>
          <p:cNvSpPr txBox="1">
            <a:spLocks/>
          </p:cNvSpPr>
          <p:nvPr/>
        </p:nvSpPr>
        <p:spPr>
          <a:xfrm>
            <a:off x="93041" y="498297"/>
            <a:ext cx="5669584" cy="1348082"/>
          </a:xfrm>
          <a:prstGeom prst="rect">
            <a:avLst/>
          </a:prstGeom>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r" sz="3600" b="1" kern="100" dirty="0">
                <a:latin typeface="Calibri" panose="020F0502020204030204" pitchFamily="34" charset="0"/>
              </a:rPr>
              <a:t>Značajke pristupačnosti objekta i sobe na booking.com</a:t>
            </a:r>
          </a:p>
        </p:txBody>
      </p:sp>
      <p:sp>
        <p:nvSpPr>
          <p:cNvPr id="14" name="Szövegdoboz 13">
            <a:extLst>
              <a:ext uri="{FF2B5EF4-FFF2-40B4-BE49-F238E27FC236}">
                <a16:creationId xmlns:a16="http://schemas.microsoft.com/office/drawing/2014/main" id="{F73EA769-6A30-F3B7-2B75-50C2861A36A8}"/>
              </a:ext>
            </a:extLst>
          </p:cNvPr>
          <p:cNvSpPr txBox="1"/>
          <p:nvPr/>
        </p:nvSpPr>
        <p:spPr>
          <a:xfrm>
            <a:off x="6059352" y="1260371"/>
            <a:ext cx="6096000" cy="4097725"/>
          </a:xfrm>
          <a:prstGeom prst="rect">
            <a:avLst/>
          </a:prstGeom>
          <a:noFill/>
        </p:spPr>
        <p:txBody>
          <a:bodyPr wrap="square">
            <a:spAutoFit/>
          </a:bodyPr>
          <a:lstStyle/>
          <a:p>
            <a:pPr lvl="0" algn="just">
              <a:lnSpc>
                <a:spcPts val="2400"/>
              </a:lnSpc>
            </a:pPr>
            <a:r>
              <a:rPr lang="hr" sz="2400" kern="100" dirty="0">
                <a:effectLst/>
                <a:latin typeface="Calibri" panose="020F0502020204030204" pitchFamily="34" charset="0"/>
                <a:ea typeface="Calibri" panose="020F0502020204030204" pitchFamily="34" charset="0"/>
                <a:cs typeface="Calibri" panose="020F0502020204030204" pitchFamily="34" charset="0"/>
              </a:rPr>
              <a:t>Pristupačnost sobe</a:t>
            </a:r>
            <a:endParaRPr lang="en-GB" sz="2400" kern="100" dirty="0">
              <a:effectLst/>
              <a:latin typeface="Calibri" panose="020F0502020204030204" pitchFamily="34" charset="0"/>
              <a:ea typeface="Calibri" panose="020F0502020204030204" pitchFamily="34" charset="0"/>
              <a:cs typeface="Arial" panose="020B0604020202020204" pitchFamily="34" charset="0"/>
            </a:endParaRPr>
          </a:p>
          <a:p>
            <a:pPr marL="742950" lvl="1" indent="-285750" algn="just">
              <a:lnSpc>
                <a:spcPts val="2400"/>
              </a:lnSpc>
              <a:buFont typeface="Courier New" panose="02070309020205020404" pitchFamily="49" charset="0"/>
              <a:buChar char="o"/>
            </a:pPr>
            <a:r>
              <a:rPr lang="hr" sz="2400" kern="100" dirty="0">
                <a:effectLst/>
                <a:latin typeface="Calibri" panose="020F0502020204030204" pitchFamily="34" charset="0"/>
                <a:ea typeface="Calibri" panose="020F0502020204030204" pitchFamily="34" charset="0"/>
                <a:cs typeface="Calibri" panose="020F0502020204030204" pitchFamily="34" charset="0"/>
              </a:rPr>
              <a:t>Cijela jedinica se nalazi u prizemlju</a:t>
            </a:r>
            <a:endParaRPr lang="en-GB" sz="2400" kern="100" dirty="0">
              <a:effectLst/>
              <a:latin typeface="Calibri" panose="020F0502020204030204" pitchFamily="34" charset="0"/>
              <a:ea typeface="Calibri" panose="020F0502020204030204" pitchFamily="34" charset="0"/>
              <a:cs typeface="Arial" panose="020B0604020202020204" pitchFamily="34" charset="0"/>
            </a:endParaRPr>
          </a:p>
          <a:p>
            <a:pPr marL="742950" lvl="1" indent="-285750" algn="just">
              <a:lnSpc>
                <a:spcPts val="2400"/>
              </a:lnSpc>
              <a:buFont typeface="Courier New" panose="02070309020205020404" pitchFamily="49" charset="0"/>
              <a:buChar char="o"/>
            </a:pPr>
            <a:r>
              <a:rPr lang="hr" sz="2400" kern="100" dirty="0">
                <a:effectLst/>
                <a:latin typeface="Calibri" panose="020F0502020204030204" pitchFamily="34" charset="0"/>
                <a:ea typeface="Calibri" panose="020F0502020204030204" pitchFamily="34" charset="0"/>
                <a:cs typeface="Calibri" panose="020F0502020204030204" pitchFamily="34" charset="0"/>
              </a:rPr>
              <a:t>Gornji katovi dostupni dizalom</a:t>
            </a:r>
            <a:endParaRPr lang="en-GB" sz="2400" kern="100" dirty="0">
              <a:effectLst/>
              <a:latin typeface="Calibri" panose="020F0502020204030204" pitchFamily="34" charset="0"/>
              <a:ea typeface="Calibri" panose="020F0502020204030204" pitchFamily="34" charset="0"/>
              <a:cs typeface="Arial" panose="020B0604020202020204" pitchFamily="34" charset="0"/>
            </a:endParaRPr>
          </a:p>
          <a:p>
            <a:pPr marL="742950" lvl="1" indent="-285750" algn="just">
              <a:lnSpc>
                <a:spcPts val="2400"/>
              </a:lnSpc>
              <a:buFont typeface="Courier New" panose="02070309020205020404" pitchFamily="49" charset="0"/>
              <a:buChar char="o"/>
            </a:pPr>
            <a:r>
              <a:rPr lang="hr" sz="2400" kern="100" dirty="0">
                <a:effectLst/>
                <a:latin typeface="Calibri" panose="020F0502020204030204" pitchFamily="34" charset="0"/>
                <a:ea typeface="Calibri" panose="020F0502020204030204" pitchFamily="34" charset="0"/>
                <a:cs typeface="Calibri" panose="020F0502020204030204" pitchFamily="34" charset="0"/>
              </a:rPr>
              <a:t>Cijela jedinica pristupačna za invalidska kolica</a:t>
            </a:r>
            <a:endParaRPr lang="en-GB" sz="2400" kern="100" dirty="0">
              <a:effectLst/>
              <a:latin typeface="Calibri" panose="020F0502020204030204" pitchFamily="34" charset="0"/>
              <a:ea typeface="Calibri" panose="020F0502020204030204" pitchFamily="34" charset="0"/>
              <a:cs typeface="Arial" panose="020B0604020202020204" pitchFamily="34" charset="0"/>
            </a:endParaRPr>
          </a:p>
          <a:p>
            <a:pPr marL="742950" lvl="1" indent="-285750" algn="just">
              <a:lnSpc>
                <a:spcPts val="2400"/>
              </a:lnSpc>
              <a:buFont typeface="Courier New" panose="02070309020205020404" pitchFamily="49" charset="0"/>
              <a:buChar char="o"/>
            </a:pPr>
            <a:r>
              <a:rPr lang="hr" sz="2400" kern="100" dirty="0">
                <a:effectLst/>
                <a:latin typeface="Calibri" panose="020F0502020204030204" pitchFamily="34" charset="0"/>
                <a:ea typeface="Calibri" panose="020F0502020204030204" pitchFamily="34" charset="0"/>
                <a:cs typeface="Calibri" panose="020F0502020204030204" pitchFamily="34" charset="0"/>
              </a:rPr>
              <a:t>WC s rukohvatima</a:t>
            </a:r>
            <a:endParaRPr lang="en-GB" sz="2400" kern="100" dirty="0">
              <a:effectLst/>
              <a:latin typeface="Calibri" panose="020F0502020204030204" pitchFamily="34" charset="0"/>
              <a:ea typeface="Calibri" panose="020F0502020204030204" pitchFamily="34" charset="0"/>
              <a:cs typeface="Arial" panose="020B0604020202020204" pitchFamily="34" charset="0"/>
            </a:endParaRPr>
          </a:p>
          <a:p>
            <a:pPr marL="742950" lvl="1" indent="-285750" algn="just">
              <a:lnSpc>
                <a:spcPts val="2400"/>
              </a:lnSpc>
              <a:buFont typeface="Courier New" panose="02070309020205020404" pitchFamily="49" charset="0"/>
              <a:buChar char="o"/>
            </a:pPr>
            <a:r>
              <a:rPr lang="hr" sz="2400" kern="100" dirty="0">
                <a:effectLst/>
                <a:latin typeface="Calibri" panose="020F0502020204030204" pitchFamily="34" charset="0"/>
                <a:ea typeface="Calibri" panose="020F0502020204030204" pitchFamily="34" charset="0"/>
                <a:cs typeface="Calibri" panose="020F0502020204030204" pitchFamily="34" charset="0"/>
              </a:rPr>
              <a:t>Adaptirano kupatilo</a:t>
            </a:r>
            <a:endParaRPr lang="en-GB" sz="2400" kern="100" dirty="0">
              <a:effectLst/>
              <a:latin typeface="Calibri" panose="020F0502020204030204" pitchFamily="34" charset="0"/>
              <a:ea typeface="Calibri" panose="020F0502020204030204" pitchFamily="34" charset="0"/>
              <a:cs typeface="Arial" panose="020B0604020202020204" pitchFamily="34" charset="0"/>
            </a:endParaRPr>
          </a:p>
          <a:p>
            <a:pPr marL="742950" lvl="1" indent="-285750" algn="just">
              <a:lnSpc>
                <a:spcPts val="2400"/>
              </a:lnSpc>
              <a:buFont typeface="Courier New" panose="02070309020205020404" pitchFamily="49" charset="0"/>
              <a:buChar char="o"/>
            </a:pPr>
            <a:r>
              <a:rPr lang="hr" sz="2400" kern="100" dirty="0">
                <a:effectLst/>
                <a:latin typeface="Calibri" panose="020F0502020204030204" pitchFamily="34" charset="0"/>
                <a:ea typeface="Calibri" panose="020F0502020204030204" pitchFamily="34" charset="0"/>
                <a:cs typeface="Calibri" panose="020F0502020204030204" pitchFamily="34" charset="0"/>
              </a:rPr>
              <a:t>Roll-in tuš</a:t>
            </a:r>
            <a:endParaRPr lang="en-GB" sz="2400" kern="100" dirty="0">
              <a:effectLst/>
              <a:latin typeface="Calibri" panose="020F0502020204030204" pitchFamily="34" charset="0"/>
              <a:ea typeface="Calibri" panose="020F0502020204030204" pitchFamily="34" charset="0"/>
              <a:cs typeface="Arial" panose="020B0604020202020204" pitchFamily="34" charset="0"/>
            </a:endParaRPr>
          </a:p>
          <a:p>
            <a:pPr marL="742950" lvl="1" indent="-285750" algn="just">
              <a:lnSpc>
                <a:spcPts val="2400"/>
              </a:lnSpc>
              <a:buFont typeface="Courier New" panose="02070309020205020404" pitchFamily="49" charset="0"/>
              <a:buChar char="o"/>
            </a:pPr>
            <a:r>
              <a:rPr lang="hr" sz="2400" kern="100" dirty="0">
                <a:effectLst/>
                <a:latin typeface="Calibri" panose="020F0502020204030204" pitchFamily="34" charset="0"/>
                <a:ea typeface="Calibri" panose="020F0502020204030204" pitchFamily="34" charset="0"/>
                <a:cs typeface="Calibri" panose="020F0502020204030204" pitchFamily="34" charset="0"/>
              </a:rPr>
              <a:t>Tuš kabina</a:t>
            </a:r>
            <a:endParaRPr lang="en-GB" sz="2400" kern="100" dirty="0">
              <a:effectLst/>
              <a:latin typeface="Calibri" panose="020F0502020204030204" pitchFamily="34" charset="0"/>
              <a:ea typeface="Calibri" panose="020F0502020204030204" pitchFamily="34" charset="0"/>
              <a:cs typeface="Arial" panose="020B0604020202020204" pitchFamily="34" charset="0"/>
            </a:endParaRPr>
          </a:p>
          <a:p>
            <a:pPr marL="742950" lvl="1" indent="-285750" algn="just">
              <a:lnSpc>
                <a:spcPts val="2400"/>
              </a:lnSpc>
              <a:buFont typeface="Courier New" panose="02070309020205020404" pitchFamily="49" charset="0"/>
              <a:buChar char="o"/>
            </a:pPr>
            <a:r>
              <a:rPr lang="hr" sz="2400" kern="100" dirty="0">
                <a:effectLst/>
                <a:latin typeface="Calibri" panose="020F0502020204030204" pitchFamily="34" charset="0"/>
                <a:ea typeface="Calibri" panose="020F0502020204030204" pitchFamily="34" charset="0"/>
                <a:cs typeface="Calibri" panose="020F0502020204030204" pitchFamily="34" charset="0"/>
              </a:rPr>
              <a:t>Povišeni WC</a:t>
            </a:r>
            <a:endParaRPr lang="en-GB" sz="2400" kern="100" dirty="0">
              <a:effectLst/>
              <a:latin typeface="Calibri" panose="020F0502020204030204" pitchFamily="34" charset="0"/>
              <a:ea typeface="Calibri" panose="020F0502020204030204" pitchFamily="34" charset="0"/>
              <a:cs typeface="Arial" panose="020B0604020202020204" pitchFamily="34" charset="0"/>
            </a:endParaRPr>
          </a:p>
          <a:p>
            <a:pPr marL="742950" lvl="1" indent="-285750" algn="just">
              <a:lnSpc>
                <a:spcPts val="2400"/>
              </a:lnSpc>
              <a:buFont typeface="Courier New" panose="02070309020205020404" pitchFamily="49" charset="0"/>
              <a:buChar char="o"/>
            </a:pPr>
            <a:r>
              <a:rPr lang="hr-HR" sz="2400" kern="100" dirty="0">
                <a:effectLst/>
                <a:latin typeface="Calibri" panose="020F0502020204030204" pitchFamily="34" charset="0"/>
                <a:ea typeface="Calibri" panose="020F0502020204030204" pitchFamily="34" charset="0"/>
                <a:cs typeface="Calibri" panose="020F0502020204030204" pitchFamily="34" charset="0"/>
              </a:rPr>
              <a:t>Spušteni umivaonik</a:t>
            </a:r>
            <a:endParaRPr lang="en-GB" sz="2400" kern="100" dirty="0">
              <a:effectLst/>
              <a:latin typeface="Calibri" panose="020F0502020204030204" pitchFamily="34" charset="0"/>
              <a:ea typeface="Calibri" panose="020F0502020204030204" pitchFamily="34" charset="0"/>
              <a:cs typeface="Arial" panose="020B0604020202020204" pitchFamily="34" charset="0"/>
            </a:endParaRPr>
          </a:p>
          <a:p>
            <a:pPr marL="742950" lvl="1" indent="-285750" algn="just">
              <a:lnSpc>
                <a:spcPts val="2400"/>
              </a:lnSpc>
              <a:buFont typeface="Courier New" panose="02070309020205020404" pitchFamily="49" charset="0"/>
              <a:buChar char="o"/>
            </a:pPr>
            <a:r>
              <a:rPr lang="hr" sz="2400" kern="100" dirty="0">
                <a:effectLst/>
                <a:latin typeface="Calibri" panose="020F0502020204030204" pitchFamily="34" charset="0"/>
                <a:ea typeface="Calibri" panose="020F0502020204030204" pitchFamily="34" charset="0"/>
                <a:cs typeface="Calibri" panose="020F0502020204030204" pitchFamily="34" charset="0"/>
              </a:rPr>
              <a:t>Kabel za hitne slučajeve u kupaonici</a:t>
            </a:r>
          </a:p>
          <a:p>
            <a:pPr marL="742950" lvl="1" indent="-285750" algn="just">
              <a:lnSpc>
                <a:spcPts val="2400"/>
              </a:lnSpc>
              <a:buFont typeface="Courier New" panose="02070309020205020404" pitchFamily="49" charset="0"/>
              <a:buChar char="o"/>
            </a:pPr>
            <a:r>
              <a:rPr lang="hr" sz="2400" kern="100" dirty="0">
                <a:effectLst/>
                <a:latin typeface="Calibri" panose="020F0502020204030204" pitchFamily="34" charset="0"/>
                <a:ea typeface="Calibri" panose="020F0502020204030204" pitchFamily="34" charset="0"/>
              </a:rPr>
              <a:t>Stolica za tuširanje</a:t>
            </a:r>
            <a:endParaRPr lang="en-GB" sz="2400" dirty="0"/>
          </a:p>
        </p:txBody>
      </p:sp>
      <p:sp>
        <p:nvSpPr>
          <p:cNvPr id="18" name="Szövegdoboz 17">
            <a:extLst>
              <a:ext uri="{FF2B5EF4-FFF2-40B4-BE49-F238E27FC236}">
                <a16:creationId xmlns:a16="http://schemas.microsoft.com/office/drawing/2014/main" id="{530B8D70-F642-25A4-0A52-1ED9E12BE968}"/>
              </a:ext>
            </a:extLst>
          </p:cNvPr>
          <p:cNvSpPr txBox="1"/>
          <p:nvPr/>
        </p:nvSpPr>
        <p:spPr>
          <a:xfrm>
            <a:off x="597108" y="1997150"/>
            <a:ext cx="5462243" cy="2658228"/>
          </a:xfrm>
          <a:prstGeom prst="rect">
            <a:avLst/>
          </a:prstGeom>
          <a:noFill/>
        </p:spPr>
        <p:txBody>
          <a:bodyPr wrap="square">
            <a:spAutoFit/>
          </a:bodyPr>
          <a:lstStyle/>
          <a:p>
            <a:pPr lvl="0" algn="just">
              <a:lnSpc>
                <a:spcPts val="2500"/>
              </a:lnSpc>
            </a:pPr>
            <a:r>
              <a:rPr lang="hr" sz="2400" kern="100" dirty="0">
                <a:effectLst/>
                <a:latin typeface="Calibri" panose="020F0502020204030204" pitchFamily="34" charset="0"/>
                <a:ea typeface="Calibri" panose="020F0502020204030204" pitchFamily="34" charset="0"/>
                <a:cs typeface="Calibri" panose="020F0502020204030204" pitchFamily="34" charset="0"/>
              </a:rPr>
              <a:t>Pristupačnost objekta:</a:t>
            </a:r>
            <a:endParaRPr lang="en-GB" sz="2400" kern="100" dirty="0">
              <a:effectLst/>
              <a:latin typeface="Calibri" panose="020F0502020204030204" pitchFamily="34" charset="0"/>
              <a:ea typeface="Calibri" panose="020F0502020204030204" pitchFamily="34" charset="0"/>
              <a:cs typeface="Arial" panose="020B0604020202020204" pitchFamily="34" charset="0"/>
            </a:endParaRPr>
          </a:p>
          <a:p>
            <a:pPr marL="742950" lvl="1" indent="-285750" algn="just">
              <a:lnSpc>
                <a:spcPts val="2500"/>
              </a:lnSpc>
              <a:buFont typeface="Courier New" panose="02070309020205020404" pitchFamily="49" charset="0"/>
              <a:buChar char="o"/>
            </a:pPr>
            <a:r>
              <a:rPr lang="hr" sz="2400" kern="100" dirty="0">
                <a:effectLst/>
                <a:latin typeface="Calibri" panose="020F0502020204030204" pitchFamily="34" charset="0"/>
                <a:ea typeface="Calibri" panose="020F0502020204030204" pitchFamily="34" charset="0"/>
                <a:cs typeface="Calibri" panose="020F0502020204030204" pitchFamily="34" charset="0"/>
              </a:rPr>
              <a:t>WC s rukohvatima</a:t>
            </a:r>
            <a:endParaRPr lang="en-GB" sz="2400" kern="100" dirty="0">
              <a:effectLst/>
              <a:latin typeface="Calibri" panose="020F0502020204030204" pitchFamily="34" charset="0"/>
              <a:ea typeface="Calibri" panose="020F0502020204030204" pitchFamily="34" charset="0"/>
              <a:cs typeface="Arial" panose="020B0604020202020204" pitchFamily="34" charset="0"/>
            </a:endParaRPr>
          </a:p>
          <a:p>
            <a:pPr marL="742950" lvl="1" indent="-285750" algn="just">
              <a:lnSpc>
                <a:spcPts val="2500"/>
              </a:lnSpc>
              <a:buFont typeface="Courier New" panose="02070309020205020404" pitchFamily="49" charset="0"/>
              <a:buChar char="o"/>
            </a:pPr>
            <a:r>
              <a:rPr lang="hr" sz="2400" kern="100" dirty="0">
                <a:effectLst/>
                <a:latin typeface="Calibri" panose="020F0502020204030204" pitchFamily="34" charset="0"/>
                <a:ea typeface="Calibri" panose="020F0502020204030204" pitchFamily="34" charset="0"/>
                <a:cs typeface="Calibri" panose="020F0502020204030204" pitchFamily="34" charset="0"/>
              </a:rPr>
              <a:t>Povišeni WC</a:t>
            </a:r>
            <a:endParaRPr lang="en-GB" sz="2400" kern="100" dirty="0">
              <a:effectLst/>
              <a:latin typeface="Calibri" panose="020F0502020204030204" pitchFamily="34" charset="0"/>
              <a:ea typeface="Calibri" panose="020F0502020204030204" pitchFamily="34" charset="0"/>
              <a:cs typeface="Arial" panose="020B0604020202020204" pitchFamily="34" charset="0"/>
            </a:endParaRPr>
          </a:p>
          <a:p>
            <a:pPr marL="742950" lvl="1" indent="-285750" algn="just">
              <a:lnSpc>
                <a:spcPts val="2500"/>
              </a:lnSpc>
              <a:buFont typeface="Courier New" panose="02070309020205020404" pitchFamily="49" charset="0"/>
              <a:buChar char="o"/>
            </a:pPr>
            <a:r>
              <a:rPr lang="hr" sz="2400" kern="100" dirty="0">
                <a:effectLst/>
                <a:latin typeface="Calibri" panose="020F0502020204030204" pitchFamily="34" charset="0"/>
                <a:ea typeface="Calibri" panose="020F0502020204030204" pitchFamily="34" charset="0"/>
                <a:cs typeface="Calibri" panose="020F0502020204030204" pitchFamily="34" charset="0"/>
              </a:rPr>
              <a:t>Spušteni umivaonik</a:t>
            </a:r>
            <a:endParaRPr lang="en-GB" sz="2400" kern="100" dirty="0">
              <a:effectLst/>
              <a:latin typeface="Calibri" panose="020F0502020204030204" pitchFamily="34" charset="0"/>
              <a:ea typeface="Calibri" panose="020F0502020204030204" pitchFamily="34" charset="0"/>
              <a:cs typeface="Arial" panose="020B0604020202020204" pitchFamily="34" charset="0"/>
            </a:endParaRPr>
          </a:p>
          <a:p>
            <a:pPr marL="742950" lvl="1" indent="-285750" algn="just">
              <a:lnSpc>
                <a:spcPts val="2500"/>
              </a:lnSpc>
              <a:buFont typeface="Courier New" panose="02070309020205020404" pitchFamily="49" charset="0"/>
              <a:buChar char="o"/>
            </a:pPr>
            <a:r>
              <a:rPr lang="hr" sz="2400" kern="100" dirty="0">
                <a:effectLst/>
                <a:latin typeface="Calibri" panose="020F0502020204030204" pitchFamily="34" charset="0"/>
                <a:ea typeface="Calibri" panose="020F0502020204030204" pitchFamily="34" charset="0"/>
                <a:cs typeface="Calibri" panose="020F0502020204030204" pitchFamily="34" charset="0"/>
              </a:rPr>
              <a:t>Kupaonski kabel za hitne slučajeve</a:t>
            </a:r>
            <a:endParaRPr lang="en-GB" sz="2400" kern="100" dirty="0">
              <a:effectLst/>
              <a:latin typeface="Calibri" panose="020F0502020204030204" pitchFamily="34" charset="0"/>
              <a:ea typeface="Calibri" panose="020F0502020204030204" pitchFamily="34" charset="0"/>
              <a:cs typeface="Arial" panose="020B0604020202020204" pitchFamily="34" charset="0"/>
            </a:endParaRPr>
          </a:p>
          <a:p>
            <a:pPr marL="742950" lvl="1" indent="-285750" algn="just">
              <a:lnSpc>
                <a:spcPts val="2500"/>
              </a:lnSpc>
              <a:buFont typeface="Courier New" panose="02070309020205020404" pitchFamily="49" charset="0"/>
              <a:buChar char="o"/>
            </a:pPr>
            <a:r>
              <a:rPr lang="hr" sz="2400" kern="100" dirty="0">
                <a:effectLst/>
                <a:latin typeface="Calibri" panose="020F0502020204030204" pitchFamily="34" charset="0"/>
                <a:ea typeface="Calibri" panose="020F0502020204030204" pitchFamily="34" charset="0"/>
                <a:cs typeface="Calibri" panose="020F0502020204030204" pitchFamily="34" charset="0"/>
              </a:rPr>
              <a:t>Vizualna pomagala (Braille)</a:t>
            </a:r>
            <a:endParaRPr lang="en-GB" sz="2400" kern="100" dirty="0">
              <a:effectLst/>
              <a:latin typeface="Calibri" panose="020F0502020204030204" pitchFamily="34" charset="0"/>
              <a:ea typeface="Calibri" panose="020F0502020204030204" pitchFamily="34" charset="0"/>
              <a:cs typeface="Arial" panose="020B0604020202020204" pitchFamily="34" charset="0"/>
            </a:endParaRPr>
          </a:p>
          <a:p>
            <a:pPr marL="742950" lvl="1" indent="-285750" algn="just">
              <a:lnSpc>
                <a:spcPts val="2500"/>
              </a:lnSpc>
              <a:buFont typeface="Courier New" panose="02070309020205020404" pitchFamily="49" charset="0"/>
              <a:buChar char="o"/>
            </a:pPr>
            <a:r>
              <a:rPr lang="hr" sz="2400" kern="100" dirty="0">
                <a:effectLst/>
                <a:latin typeface="Calibri" panose="020F0502020204030204" pitchFamily="34" charset="0"/>
                <a:ea typeface="Calibri" panose="020F0502020204030204" pitchFamily="34" charset="0"/>
                <a:cs typeface="Calibri" panose="020F0502020204030204" pitchFamily="34" charset="0"/>
              </a:rPr>
              <a:t>Vizualna pomagala (taktilni znakovi)</a:t>
            </a:r>
            <a:endParaRPr lang="en-GB" sz="2400" kern="100" dirty="0">
              <a:effectLst/>
              <a:latin typeface="Calibri" panose="020F0502020204030204" pitchFamily="34" charset="0"/>
              <a:ea typeface="Calibri" panose="020F0502020204030204" pitchFamily="34" charset="0"/>
              <a:cs typeface="Arial" panose="020B0604020202020204" pitchFamily="34" charset="0"/>
            </a:endParaRPr>
          </a:p>
          <a:p>
            <a:pPr marL="742950" lvl="1" indent="-285750" algn="just">
              <a:lnSpc>
                <a:spcPts val="2500"/>
              </a:lnSpc>
              <a:buFont typeface="Courier New" panose="02070309020205020404" pitchFamily="49" charset="0"/>
              <a:buChar char="o"/>
            </a:pPr>
            <a:r>
              <a:rPr lang="hr" sz="2400" kern="100" dirty="0">
                <a:effectLst/>
                <a:latin typeface="Calibri" panose="020F0502020204030204" pitchFamily="34" charset="0"/>
                <a:ea typeface="Calibri" panose="020F0502020204030204" pitchFamily="34" charset="0"/>
                <a:cs typeface="Calibri" panose="020F0502020204030204" pitchFamily="34" charset="0"/>
              </a:rPr>
              <a:t>Auditivno vođenje</a:t>
            </a:r>
            <a:endParaRPr lang="en-GB" sz="2400" kern="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2134796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7F9060-7FCB-EFDA-63EF-3FA498595F8C}"/>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853FAE5A-9CEC-ED8A-7802-286118588576}"/>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21162F4B-3FB9-6521-7BC4-FB1FF36F4F63}"/>
              </a:ext>
            </a:extLst>
          </p:cNvPr>
          <p:cNvSpPr>
            <a:spLocks noGrp="1"/>
          </p:cNvSpPr>
          <p:nvPr>
            <p:ph type="ctrTitle"/>
          </p:nvPr>
        </p:nvSpPr>
        <p:spPr>
          <a:xfrm>
            <a:off x="111389" y="1868067"/>
            <a:ext cx="11969219" cy="3354231"/>
          </a:xfrm>
        </p:spPr>
        <p:txBody>
          <a:bodyPr>
            <a:noAutofit/>
          </a:bodyPr>
          <a:lstStyle/>
          <a:p>
            <a:pPr algn="l">
              <a:lnSpc>
                <a:spcPts val="2600"/>
              </a:lnSpc>
            </a:pPr>
            <a:r>
              <a:rPr lang="hr" sz="2600" kern="100" dirty="0">
                <a:effectLst/>
                <a:latin typeface="Calibri" panose="020F0502020204030204" pitchFamily="34" charset="0"/>
                <a:ea typeface="Calibri" panose="020F0502020204030204" pitchFamily="34" charset="0"/>
              </a:rPr>
              <a:t>Menadžment u turizmu do sada je postao potpuno neodvojiv od informacijske tehnologije, pa je posjedovanje pravih digitalnih vještina od iznimne važnosti za turistička poduzeća</a:t>
            </a:r>
            <a:br>
              <a:rPr lang="hu-HU" sz="2600" kern="100" dirty="0">
                <a:effectLst/>
                <a:latin typeface="Calibri" panose="020F0502020204030204" pitchFamily="34" charset="0"/>
                <a:ea typeface="Calibri" panose="020F0502020204030204" pitchFamily="34" charset="0"/>
              </a:rPr>
            </a:br>
            <a:r>
              <a:rPr lang="hr" sz="2600" kern="100" dirty="0">
                <a:effectLst/>
                <a:latin typeface="Calibri" panose="020F0502020204030204" pitchFamily="34" charset="0"/>
                <a:ea typeface="Calibri" panose="020F0502020204030204" pitchFamily="34" charset="0"/>
              </a:rPr>
              <a:t>Digitalizacija i Web 4.0 redefiniraju radna mjesta i stvaraju nova, zahtijevajući nove kompetencije i vještine</a:t>
            </a:r>
            <a:br>
              <a:rPr lang="en-GB" sz="2600" kern="100" dirty="0">
                <a:effectLst/>
                <a:latin typeface="Calibri" panose="020F0502020204030204" pitchFamily="34" charset="0"/>
                <a:ea typeface="Calibri" panose="020F0502020204030204" pitchFamily="34" charset="0"/>
              </a:rPr>
            </a:br>
            <a:r>
              <a:rPr lang="hr" sz="2600" kern="100" dirty="0">
                <a:effectLst/>
                <a:latin typeface="Calibri" panose="020F0502020204030204" pitchFamily="34" charset="0"/>
                <a:ea typeface="Calibri" panose="020F0502020204030204" pitchFamily="34" charset="0"/>
              </a:rPr>
              <a:t>Digitalna pismenost potrošača također postaje sve važnija. Čini se da se povijest opet ponavlja: svako poboljšanje stvara i nove prepreke – oni koji ne mogu koristiti najnovije informacijsko-komunikacijske alate mogu biti u nepovoljnoj situaciji, npr. ako se planiranje i provedba putovanja može obaviti samo putem info-komunikacijskih alata i rješenja</a:t>
            </a:r>
            <a:endParaRPr lang="en-GB" sz="2600" dirty="0">
              <a:latin typeface="+mn-lt"/>
            </a:endParaRPr>
          </a:p>
        </p:txBody>
      </p:sp>
      <p:pic>
        <p:nvPicPr>
          <p:cNvPr id="5" name="Kép 4">
            <a:extLst>
              <a:ext uri="{FF2B5EF4-FFF2-40B4-BE49-F238E27FC236}">
                <a16:creationId xmlns:a16="http://schemas.microsoft.com/office/drawing/2014/main" id="{986924CA-55C1-3543-623A-6791870A5D7A}"/>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C21CE274-AC52-2851-A72D-D41F052E2EAC}"/>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A117D0D1-9F16-41C4-7080-7F40FF1C6486}"/>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8C56302E-AEA4-0E6B-6BE1-DC062C612582}"/>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961071D8-A620-3A6E-9477-1442CFF439A9}"/>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A2B57EAD-8134-2D4B-2211-C4612F33A67E}"/>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B6382F84-4DFF-512F-F942-FC12F0E6BA07}"/>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F1D1F680-3998-26D9-1098-F7FC6AFC4755}"/>
              </a:ext>
            </a:extLst>
          </p:cNvPr>
          <p:cNvSpPr txBox="1">
            <a:spLocks/>
          </p:cNvSpPr>
          <p:nvPr/>
        </p:nvSpPr>
        <p:spPr>
          <a:xfrm>
            <a:off x="466961" y="1223779"/>
            <a:ext cx="11258073" cy="578367"/>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r" sz="3600" b="1" kern="100" dirty="0">
                <a:effectLst/>
                <a:latin typeface="Calibri" panose="020F0502020204030204" pitchFamily="34" charset="0"/>
                <a:ea typeface="Times New Roman" panose="02020603050405020304" pitchFamily="18" charset="0"/>
              </a:rPr>
              <a:t>Osiguranje info-komunikacijske dostupnosti u turizmu</a:t>
            </a:r>
            <a:endParaRPr lang="en-GB" sz="3600" b="1" dirty="0">
              <a:latin typeface="+mn-lt"/>
            </a:endParaRPr>
          </a:p>
        </p:txBody>
      </p:sp>
    </p:spTree>
    <p:extLst>
      <p:ext uri="{BB962C8B-B14F-4D97-AF65-F5344CB8AC3E}">
        <p14:creationId xmlns:p14="http://schemas.microsoft.com/office/powerpoint/2010/main" val="21863573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7F9060-7FCB-EFDA-63EF-3FA498595F8C}"/>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853FAE5A-9CEC-ED8A-7802-286118588576}"/>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21162F4B-3FB9-6521-7BC4-FB1FF36F4F63}"/>
              </a:ext>
            </a:extLst>
          </p:cNvPr>
          <p:cNvSpPr>
            <a:spLocks noGrp="1"/>
          </p:cNvSpPr>
          <p:nvPr>
            <p:ph type="ctrTitle"/>
          </p:nvPr>
        </p:nvSpPr>
        <p:spPr>
          <a:xfrm>
            <a:off x="193705" y="2357445"/>
            <a:ext cx="11531331" cy="2632489"/>
          </a:xfrm>
        </p:spPr>
        <p:txBody>
          <a:bodyPr>
            <a:noAutofit/>
          </a:bodyPr>
          <a:lstStyle/>
          <a:p>
            <a:pPr algn="l"/>
            <a:r>
              <a:rPr lang="hr" sz="2600" kern="100" dirty="0">
                <a:effectLst/>
                <a:latin typeface="Calibri" panose="020F0502020204030204" pitchFamily="34" charset="0"/>
                <a:ea typeface="Calibri" panose="020F0502020204030204" pitchFamily="34" charset="0"/>
              </a:rPr>
              <a:t>Najvažnije buduće digitalne vještine na strani ponude uključuju online marketinške i komunikacijske vještine, vještine društvenih medija, vještine MS Officea, vještine korištenja operativnih sustava i vještine praćenja online recenzija (Carlisle et al., 2021) </a:t>
            </a:r>
            <a:br>
              <a:rPr lang="en-GB" sz="2600" kern="100" dirty="0">
                <a:effectLst/>
                <a:latin typeface="Calibri" panose="020F0502020204030204" pitchFamily="34" charset="0"/>
                <a:ea typeface="Calibri" panose="020F0502020204030204" pitchFamily="34" charset="0"/>
              </a:rPr>
            </a:br>
            <a:r>
              <a:rPr lang="hr" sz="2600" kern="100" dirty="0">
                <a:effectLst/>
                <a:latin typeface="Calibri" panose="020F0502020204030204" pitchFamily="34" charset="0"/>
                <a:ea typeface="Calibri" panose="020F0502020204030204" pitchFamily="34" charset="0"/>
              </a:rPr>
              <a:t>Najveći nedostaci između sadašnjih i budućih razina vještina nalaze se za vještine umjetne inteligencije i robotike, kao i vještine proširene stvarnosti i virtualne stvarnosti, ali te su vještine, zajedno s vještinama računalnog programiranja, najmanje važne digitalne vještine</a:t>
            </a:r>
            <a:endParaRPr lang="en-GB" sz="2600" dirty="0">
              <a:latin typeface="+mn-lt"/>
            </a:endParaRPr>
          </a:p>
        </p:txBody>
      </p:sp>
      <p:pic>
        <p:nvPicPr>
          <p:cNvPr id="5" name="Kép 4">
            <a:extLst>
              <a:ext uri="{FF2B5EF4-FFF2-40B4-BE49-F238E27FC236}">
                <a16:creationId xmlns:a16="http://schemas.microsoft.com/office/drawing/2014/main" id="{986924CA-55C1-3543-623A-6791870A5D7A}"/>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C21CE274-AC52-2851-A72D-D41F052E2EAC}"/>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A117D0D1-9F16-41C4-7080-7F40FF1C6486}"/>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8C56302E-AEA4-0E6B-6BE1-DC062C612582}"/>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961071D8-A620-3A6E-9477-1442CFF439A9}"/>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A2B57EAD-8134-2D4B-2211-C4612F33A67E}"/>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B6382F84-4DFF-512F-F942-FC12F0E6BA07}"/>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F1D1F680-3998-26D9-1098-F7FC6AFC4755}"/>
              </a:ext>
            </a:extLst>
          </p:cNvPr>
          <p:cNvSpPr txBox="1">
            <a:spLocks/>
          </p:cNvSpPr>
          <p:nvPr/>
        </p:nvSpPr>
        <p:spPr>
          <a:xfrm>
            <a:off x="466963" y="1289700"/>
            <a:ext cx="11258073" cy="578367"/>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r" sz="3600" b="1" kern="100" dirty="0">
                <a:effectLst/>
                <a:latin typeface="Calibri" panose="020F0502020204030204" pitchFamily="34" charset="0"/>
                <a:ea typeface="Times New Roman" panose="02020603050405020304" pitchFamily="18" charset="0"/>
              </a:rPr>
              <a:t>Osiguranje info-komunikacijske dostupnosti u turizmu</a:t>
            </a:r>
            <a:endParaRPr lang="en-GB" sz="3600" b="1" dirty="0">
              <a:latin typeface="+mn-lt"/>
            </a:endParaRPr>
          </a:p>
        </p:txBody>
      </p:sp>
    </p:spTree>
    <p:extLst>
      <p:ext uri="{BB962C8B-B14F-4D97-AF65-F5344CB8AC3E}">
        <p14:creationId xmlns:p14="http://schemas.microsoft.com/office/powerpoint/2010/main" val="36003193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7F9060-7FCB-EFDA-63EF-3FA498595F8C}"/>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853FAE5A-9CEC-ED8A-7802-286118588576}"/>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21162F4B-3FB9-6521-7BC4-FB1FF36F4F63}"/>
              </a:ext>
            </a:extLst>
          </p:cNvPr>
          <p:cNvSpPr>
            <a:spLocks noGrp="1"/>
          </p:cNvSpPr>
          <p:nvPr>
            <p:ph type="ctrTitle"/>
          </p:nvPr>
        </p:nvSpPr>
        <p:spPr>
          <a:xfrm>
            <a:off x="97576" y="1868067"/>
            <a:ext cx="11739307" cy="3461435"/>
          </a:xfrm>
        </p:spPr>
        <p:txBody>
          <a:bodyPr>
            <a:noAutofit/>
          </a:bodyPr>
          <a:lstStyle/>
          <a:p>
            <a:pPr algn="l">
              <a:lnSpc>
                <a:spcPts val="2700"/>
              </a:lnSpc>
            </a:pPr>
            <a:r>
              <a:rPr lang="hr" sz="2600" kern="100" dirty="0">
                <a:effectLst/>
                <a:latin typeface="Calibri" panose="020F0502020204030204" pitchFamily="34" charset="0"/>
                <a:ea typeface="Calibri" panose="020F0502020204030204" pitchFamily="34" charset="0"/>
              </a:rPr>
              <a:t>Nije dovoljno da su zaposlenici digitalno pismeni; i potrošači moraju biti. Kako sve više poslova organizacije putovanja obavljaju sami putnici, za razliku od prošlih desetljeća (kada su naporan posao organizacije putovanja uglavnom povjeravali profesionalnim putničkim agencijama), sve više funkcija pružatelja usluga povjerava se turistima kako bi se uštedjelo vrijeme i novac (npr. samostalna prijava u zračnim lukama), digitalna pismenost postaje sve bitnija potreba za putovanja, a nedostatak takvih vještina ostavlja putnika na neki način onesposobljenim</a:t>
            </a:r>
            <a:br>
              <a:rPr lang="en-GB" sz="2600" kern="100" dirty="0">
                <a:effectLst/>
                <a:latin typeface="Calibri" panose="020F0502020204030204" pitchFamily="34" charset="0"/>
                <a:ea typeface="Calibri" panose="020F0502020204030204" pitchFamily="34" charset="0"/>
              </a:rPr>
            </a:br>
            <a:r>
              <a:rPr lang="hr" sz="2600" kern="100" dirty="0">
                <a:effectLst/>
                <a:latin typeface="Calibri" panose="020F0502020204030204" pitchFamily="34" charset="0"/>
                <a:ea typeface="Calibri" panose="020F0502020204030204" pitchFamily="34" charset="0"/>
              </a:rPr>
              <a:t>Mogu se pronaći vodiči o korištenju takvih samouslužnih rješenja, npr. samoprijava u zračnoj luci (www.tripsavvy.com), ali pronalaženje i korištenje ovih vodiča također zahtijeva barem osnovne digitalne vještine</a:t>
            </a:r>
            <a:endParaRPr lang="en-GB" sz="2600" dirty="0">
              <a:latin typeface="+mn-lt"/>
            </a:endParaRPr>
          </a:p>
        </p:txBody>
      </p:sp>
      <p:pic>
        <p:nvPicPr>
          <p:cNvPr id="5" name="Kép 4">
            <a:extLst>
              <a:ext uri="{FF2B5EF4-FFF2-40B4-BE49-F238E27FC236}">
                <a16:creationId xmlns:a16="http://schemas.microsoft.com/office/drawing/2014/main" id="{986924CA-55C1-3543-623A-6791870A5D7A}"/>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C21CE274-AC52-2851-A72D-D41F052E2EAC}"/>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A117D0D1-9F16-41C4-7080-7F40FF1C6486}"/>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8C56302E-AEA4-0E6B-6BE1-DC062C612582}"/>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961071D8-A620-3A6E-9477-1442CFF439A9}"/>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A2B57EAD-8134-2D4B-2211-C4612F33A67E}"/>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B6382F84-4DFF-512F-F942-FC12F0E6BA07}"/>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F1D1F680-3998-26D9-1098-F7FC6AFC4755}"/>
              </a:ext>
            </a:extLst>
          </p:cNvPr>
          <p:cNvSpPr txBox="1">
            <a:spLocks/>
          </p:cNvSpPr>
          <p:nvPr/>
        </p:nvSpPr>
        <p:spPr>
          <a:xfrm>
            <a:off x="466963" y="1289700"/>
            <a:ext cx="11258073" cy="578367"/>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r" sz="3600" b="1" kern="100" dirty="0">
                <a:effectLst/>
                <a:latin typeface="Calibri" panose="020F0502020204030204" pitchFamily="34" charset="0"/>
                <a:ea typeface="Times New Roman" panose="02020603050405020304" pitchFamily="18" charset="0"/>
              </a:rPr>
              <a:t>Osiguranje info-komunikacijske dostupnosti u turizmu</a:t>
            </a:r>
            <a:endParaRPr lang="en-GB" sz="3600" b="1" dirty="0">
              <a:latin typeface="+mn-lt"/>
            </a:endParaRPr>
          </a:p>
        </p:txBody>
      </p:sp>
    </p:spTree>
    <p:extLst>
      <p:ext uri="{BB962C8B-B14F-4D97-AF65-F5344CB8AC3E}">
        <p14:creationId xmlns:p14="http://schemas.microsoft.com/office/powerpoint/2010/main" val="17725188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7F9060-7FCB-EFDA-63EF-3FA498595F8C}"/>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853FAE5A-9CEC-ED8A-7802-286118588576}"/>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21162F4B-3FB9-6521-7BC4-FB1FF36F4F63}"/>
              </a:ext>
            </a:extLst>
          </p:cNvPr>
          <p:cNvSpPr>
            <a:spLocks noGrp="1"/>
          </p:cNvSpPr>
          <p:nvPr>
            <p:ph type="ctrTitle"/>
          </p:nvPr>
        </p:nvSpPr>
        <p:spPr>
          <a:xfrm>
            <a:off x="5867401" y="2190062"/>
            <a:ext cx="5848350" cy="2850610"/>
          </a:xfrm>
        </p:spPr>
        <p:txBody>
          <a:bodyPr>
            <a:noAutofit/>
          </a:bodyPr>
          <a:lstStyle/>
          <a:p>
            <a:pPr algn="l"/>
            <a:r>
              <a:rPr lang="hr" sz="2400" kern="100" dirty="0">
                <a:effectLst/>
                <a:latin typeface="Calibri" panose="020F0502020204030204" pitchFamily="34" charset="0"/>
                <a:ea typeface="Calibri" panose="020F0502020204030204" pitchFamily="34" charset="0"/>
              </a:rPr>
              <a:t>Očekivalo bi se da je većina stanovništva u Europskoj uniji digitalno pismena, no činjenica je da je 2021. godine daleko manje od dvije trećine ukupnog stanovništva Unije u dobi od 16 do 74 godine imalo barem osnovne digitalne vještine, a u otprilike trećini dotičnih zemalja ovaj udio je ostao ispod 50% (https://data.europa.eu)</a:t>
            </a:r>
            <a:endParaRPr lang="en-GB" sz="2400" dirty="0">
              <a:latin typeface="+mn-lt"/>
            </a:endParaRPr>
          </a:p>
        </p:txBody>
      </p:sp>
      <p:pic>
        <p:nvPicPr>
          <p:cNvPr id="5" name="Kép 4">
            <a:extLst>
              <a:ext uri="{FF2B5EF4-FFF2-40B4-BE49-F238E27FC236}">
                <a16:creationId xmlns:a16="http://schemas.microsoft.com/office/drawing/2014/main" id="{986924CA-55C1-3543-623A-6791870A5D7A}"/>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C21CE274-AC52-2851-A72D-D41F052E2EAC}"/>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A117D0D1-9F16-41C4-7080-7F40FF1C6486}"/>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8C56302E-AEA4-0E6B-6BE1-DC062C612582}"/>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961071D8-A620-3A6E-9477-1442CFF439A9}"/>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A2B57EAD-8134-2D4B-2211-C4612F33A67E}"/>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B6382F84-4DFF-512F-F942-FC12F0E6BA07}"/>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F1D1F680-3998-26D9-1098-F7FC6AFC4755}"/>
              </a:ext>
            </a:extLst>
          </p:cNvPr>
          <p:cNvSpPr txBox="1">
            <a:spLocks/>
          </p:cNvSpPr>
          <p:nvPr/>
        </p:nvSpPr>
        <p:spPr>
          <a:xfrm>
            <a:off x="5705475" y="1276350"/>
            <a:ext cx="6330000" cy="88027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r" sz="3000" b="1" kern="100" dirty="0">
                <a:latin typeface="Calibri" panose="020F0502020204030204" pitchFamily="34" charset="0"/>
              </a:rPr>
              <a:t>Udio ljudi s barem osnovnim digitalnim vještinama,                          EU i EEA, 2021. godina</a:t>
            </a:r>
          </a:p>
        </p:txBody>
      </p:sp>
      <p:pic>
        <p:nvPicPr>
          <p:cNvPr id="11" name="Kép 10" descr="A képen szöveg, képernyőkép, Betűtípus, sor látható&#10;&#10;Automatikusan generált leírás">
            <a:extLst>
              <a:ext uri="{FF2B5EF4-FFF2-40B4-BE49-F238E27FC236}">
                <a16:creationId xmlns:a16="http://schemas.microsoft.com/office/drawing/2014/main" id="{1969BCD3-79DB-1998-66DD-AA5DCD141979}"/>
              </a:ext>
            </a:extLst>
          </p:cNvPr>
          <p:cNvPicPr>
            <a:picLocks noChangeAspect="1"/>
          </p:cNvPicPr>
          <p:nvPr/>
        </p:nvPicPr>
        <p:blipFill>
          <a:blip r:embed="rId10"/>
          <a:stretch>
            <a:fillRect/>
          </a:stretch>
        </p:blipFill>
        <p:spPr>
          <a:xfrm>
            <a:off x="269106" y="1198264"/>
            <a:ext cx="5303020" cy="3959729"/>
          </a:xfrm>
          <a:prstGeom prst="rect">
            <a:avLst/>
          </a:prstGeom>
        </p:spPr>
      </p:pic>
    </p:spTree>
    <p:extLst>
      <p:ext uri="{BB962C8B-B14F-4D97-AF65-F5344CB8AC3E}">
        <p14:creationId xmlns:p14="http://schemas.microsoft.com/office/powerpoint/2010/main" val="39459035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AE3C29-7D88-E21D-73CD-02346B170549}"/>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518EBE9F-FDD2-2BF9-3380-DA6DCA5DD250}"/>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717711F3-B6B6-5626-F025-0F609DF71F4F}"/>
              </a:ext>
            </a:extLst>
          </p:cNvPr>
          <p:cNvSpPr>
            <a:spLocks noGrp="1"/>
          </p:cNvSpPr>
          <p:nvPr>
            <p:ph type="ctrTitle"/>
          </p:nvPr>
        </p:nvSpPr>
        <p:spPr>
          <a:xfrm>
            <a:off x="597109" y="2247290"/>
            <a:ext cx="11239774" cy="2713284"/>
          </a:xfrm>
        </p:spPr>
        <p:txBody>
          <a:bodyPr>
            <a:noAutofit/>
          </a:bodyPr>
          <a:lstStyle/>
          <a:p>
            <a:pPr algn="l">
              <a:lnSpc>
                <a:spcPts val="2900"/>
              </a:lnSpc>
            </a:pPr>
            <a:r>
              <a:rPr lang="hr" sz="2600" kern="100" dirty="0">
                <a:effectLst/>
                <a:latin typeface="Calibri" panose="020F0502020204030204" pitchFamily="34" charset="0"/>
                <a:ea typeface="Calibri" panose="020F0502020204030204" pitchFamily="34" charset="0"/>
                <a:cs typeface="Calibri" panose="020F0502020204030204" pitchFamily="34" charset="0"/>
              </a:rPr>
              <a:t>Prevladavanje jezičnih barijera ključno je za sustav turizma</a:t>
            </a:r>
            <a:br>
              <a:rPr lang="en-GB" sz="2600" kern="100" dirty="0">
                <a:effectLst/>
                <a:latin typeface="Calibri" panose="020F0502020204030204" pitchFamily="34" charset="0"/>
                <a:ea typeface="Calibri" panose="020F0502020204030204" pitchFamily="34" charset="0"/>
                <a:cs typeface="Calibri" panose="020F0502020204030204" pitchFamily="34" charset="0"/>
              </a:rPr>
            </a:br>
            <a:r>
              <a:rPr lang="hr" sz="2600" kern="100" dirty="0">
                <a:effectLst/>
                <a:latin typeface="Calibri" panose="020F0502020204030204" pitchFamily="34" charset="0"/>
                <a:ea typeface="Calibri" panose="020F0502020204030204" pitchFamily="34" charset="0"/>
                <a:cs typeface="Calibri" panose="020F0502020204030204" pitchFamily="34" charset="0"/>
              </a:rPr>
              <a:t>"Jezične barijere su, kao što svi znaju, važna prepreka transkulturalne komunikacije." (Cohen i Cooper, 1986) </a:t>
            </a:r>
            <a:br>
              <a:rPr lang="en-GB" sz="2600" kern="100" dirty="0">
                <a:effectLst/>
                <a:latin typeface="Calibri" panose="020F0502020204030204" pitchFamily="34" charset="0"/>
                <a:ea typeface="Calibri" panose="020F0502020204030204" pitchFamily="34" charset="0"/>
                <a:cs typeface="Calibri" panose="020F0502020204030204" pitchFamily="34" charset="0"/>
              </a:rPr>
            </a:br>
            <a:r>
              <a:rPr lang="hr" sz="2600" kern="100" dirty="0">
                <a:effectLst/>
                <a:latin typeface="Calibri" panose="020F0502020204030204" pitchFamily="34" charset="0"/>
                <a:ea typeface="Calibri" panose="020F0502020204030204" pitchFamily="34" charset="0"/>
                <a:cs typeface="Calibri" panose="020F0502020204030204" pitchFamily="34" charset="0"/>
              </a:rPr>
              <a:t>Studije su pokazale da jezične barijere utječu na izbor turističke destinacije i odluke o potrošnji (Cohen i Cooper, 1986) </a:t>
            </a:r>
            <a:br>
              <a:rPr lang="en-GB" sz="2600" kern="100" dirty="0">
                <a:effectLst/>
                <a:latin typeface="Calibri" panose="020F0502020204030204" pitchFamily="34" charset="0"/>
                <a:ea typeface="Calibri" panose="020F0502020204030204" pitchFamily="34" charset="0"/>
                <a:cs typeface="Calibri" panose="020F0502020204030204" pitchFamily="34" charset="0"/>
              </a:rPr>
            </a:br>
            <a:r>
              <a:rPr lang="hr" sz="2600" kern="100" dirty="0">
                <a:effectLst/>
                <a:latin typeface="Calibri" panose="020F0502020204030204" pitchFamily="34" charset="0"/>
                <a:ea typeface="Calibri" panose="020F0502020204030204" pitchFamily="34" charset="0"/>
                <a:cs typeface="Calibri" panose="020F0502020204030204" pitchFamily="34" charset="0"/>
              </a:rPr>
              <a:t>Sustav turizma stoga treba uložiti </a:t>
            </a:r>
            <a:r>
              <a:rPr lang="hr" sz="2600" kern="100" dirty="0">
                <a:latin typeface="Calibri" panose="020F0502020204030204" pitchFamily="34" charset="0"/>
                <a:ea typeface="Calibri" panose="020F0502020204030204" pitchFamily="34" charset="0"/>
                <a:cs typeface="Calibri" panose="020F0502020204030204" pitchFamily="34" charset="0"/>
              </a:rPr>
              <a:t>velike </a:t>
            </a:r>
            <a:r>
              <a:rPr lang="hr" sz="2600" kern="100" dirty="0">
                <a:effectLst/>
                <a:latin typeface="Calibri" panose="020F0502020204030204" pitchFamily="34" charset="0"/>
                <a:ea typeface="Calibri" panose="020F0502020204030204" pitchFamily="34" charset="0"/>
                <a:cs typeface="Calibri" panose="020F0502020204030204" pitchFamily="34" charset="0"/>
              </a:rPr>
              <a:t>napore u prevladavanje jezičnih barijera između domaćina i turista (Gillovic et al., 2018)</a:t>
            </a:r>
            <a:endParaRPr lang="en-GB" sz="2600" kern="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Kép 4">
            <a:extLst>
              <a:ext uri="{FF2B5EF4-FFF2-40B4-BE49-F238E27FC236}">
                <a16:creationId xmlns:a16="http://schemas.microsoft.com/office/drawing/2014/main" id="{91B0CC2C-158C-34CE-8CDB-4935266A13E6}"/>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025BB3FE-6C92-9A5E-3971-AB3BEC9A0C0A}"/>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A7A68158-E6C0-41F7-DE86-63A4D25F41F3}"/>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6F7D4F0B-C43D-D444-E1BD-AB72A6EDEB6F}"/>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52B92344-0581-6BCB-CC4F-41942EB52512}"/>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9371F714-E3D9-983A-1253-95E8E5FDCF5B}"/>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88A1AAEC-1AB9-6B7F-7712-0560FF3411C3}"/>
              </a:ext>
            </a:extLst>
          </p:cNvPr>
          <p:cNvPicPr>
            <a:picLocks noChangeAspect="1"/>
          </p:cNvPicPr>
          <p:nvPr/>
        </p:nvPicPr>
        <p:blipFill>
          <a:blip r:embed="rId9"/>
          <a:stretch>
            <a:fillRect/>
          </a:stretch>
        </p:blipFill>
        <p:spPr>
          <a:xfrm>
            <a:off x="5246095" y="21008"/>
            <a:ext cx="1373780" cy="1377773"/>
          </a:xfrm>
          <a:prstGeom prst="rect">
            <a:avLst/>
          </a:prstGeom>
        </p:spPr>
      </p:pic>
      <p:sp>
        <p:nvSpPr>
          <p:cNvPr id="11" name="Cím 1">
            <a:extLst>
              <a:ext uri="{FF2B5EF4-FFF2-40B4-BE49-F238E27FC236}">
                <a16:creationId xmlns:a16="http://schemas.microsoft.com/office/drawing/2014/main" id="{AE592895-7F7D-6B10-E40A-F6AF3DA6A346}"/>
              </a:ext>
            </a:extLst>
          </p:cNvPr>
          <p:cNvSpPr txBox="1">
            <a:spLocks/>
          </p:cNvSpPr>
          <p:nvPr/>
        </p:nvSpPr>
        <p:spPr>
          <a:xfrm>
            <a:off x="161925" y="1247840"/>
            <a:ext cx="11896725" cy="68632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r" sz="3600" b="1" dirty="0">
                <a:latin typeface="+mn-lt"/>
              </a:rPr>
              <a:t>Komunikacijske i jezične barijere – prethodna razmišljanja</a:t>
            </a:r>
          </a:p>
        </p:txBody>
      </p:sp>
    </p:spTree>
    <p:extLst>
      <p:ext uri="{BB962C8B-B14F-4D97-AF65-F5344CB8AC3E}">
        <p14:creationId xmlns:p14="http://schemas.microsoft.com/office/powerpoint/2010/main" val="42393641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7F9060-7FCB-EFDA-63EF-3FA498595F8C}"/>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853FAE5A-9CEC-ED8A-7802-286118588576}"/>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21162F4B-3FB9-6521-7BC4-FB1FF36F4F63}"/>
              </a:ext>
            </a:extLst>
          </p:cNvPr>
          <p:cNvSpPr>
            <a:spLocks noGrp="1"/>
          </p:cNvSpPr>
          <p:nvPr>
            <p:ph type="ctrTitle"/>
          </p:nvPr>
        </p:nvSpPr>
        <p:spPr>
          <a:xfrm>
            <a:off x="179914" y="1868067"/>
            <a:ext cx="11832169" cy="3292940"/>
          </a:xfrm>
        </p:spPr>
        <p:txBody>
          <a:bodyPr>
            <a:noAutofit/>
          </a:bodyPr>
          <a:lstStyle/>
          <a:p>
            <a:pPr algn="l">
              <a:lnSpc>
                <a:spcPts val="2500"/>
              </a:lnSpc>
            </a:pPr>
            <a:r>
              <a:rPr lang="hr" sz="2400" kern="100" dirty="0">
                <a:effectLst/>
                <a:latin typeface="Calibri" panose="020F0502020204030204" pitchFamily="34" charset="0"/>
                <a:ea typeface="Calibri" panose="020F0502020204030204" pitchFamily="34" charset="0"/>
                <a:cs typeface="Calibri" panose="020F0502020204030204" pitchFamily="34" charset="0"/>
              </a:rPr>
              <a:t>Akteri u svijetu putovanja komuniciraju gotovo isključivo na nacionalnom jeziku(jezicima) zemalja ili gotovo isključivo na engleskom – ali ljudska bića u potrazi za turističkim iskustvima iznimno su raznolika i u smislu obrazovanja. Ako većina ne zna bar na minimalnoj razini koristiti engleski, svjetski jezik broj jedan za transfere, naći će se u svijetu prepreka koje će (ili bi mogle) utjecati na kvalitetu njihovog turističkog iskustva </a:t>
            </a:r>
            <a:br>
              <a:rPr lang="en-GB" sz="2400" kern="100" dirty="0">
                <a:effectLst/>
                <a:latin typeface="Calibri" panose="020F0502020204030204" pitchFamily="34" charset="0"/>
                <a:ea typeface="Calibri" panose="020F0502020204030204" pitchFamily="34" charset="0"/>
                <a:cs typeface="Calibri" panose="020F0502020204030204" pitchFamily="34" charset="0"/>
              </a:rPr>
            </a:br>
            <a:r>
              <a:rPr lang="hr" sz="2400" kern="100" dirty="0">
                <a:effectLst/>
                <a:latin typeface="Calibri" panose="020F0502020204030204" pitchFamily="34" charset="0"/>
                <a:ea typeface="Calibri" panose="020F0502020204030204" pitchFamily="34" charset="0"/>
                <a:cs typeface="Calibri" panose="020F0502020204030204" pitchFamily="34" charset="0"/>
              </a:rPr>
              <a:t>Uspon tzv. umjetne inteligencije, algoritmi za besplatno prevođenje koji se s relativnom lakoćom mogu koristiti na digitalnim platformama mogli bi olakšati svijet putovanja, ali s jedne strane daleko su od savršenih i malo je vjerojatno da će to postati u sljedećem desetljeću (Csepeli, 2020), a čak i ako to postanu, pretjerana ovisnost o njima mogla bi stvoriti daljnje prepreke u putovanjima (u slučaju tehničkih kvarova, nedostatka signala i sl.)</a:t>
            </a:r>
            <a:endParaRPr lang="en-GB" sz="24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Kép 4">
            <a:extLst>
              <a:ext uri="{FF2B5EF4-FFF2-40B4-BE49-F238E27FC236}">
                <a16:creationId xmlns:a16="http://schemas.microsoft.com/office/drawing/2014/main" id="{986924CA-55C1-3543-623A-6791870A5D7A}"/>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C21CE274-AC52-2851-A72D-D41F052E2EAC}"/>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A117D0D1-9F16-41C4-7080-7F40FF1C6486}"/>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8C56302E-AEA4-0E6B-6BE1-DC062C612582}"/>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961071D8-A620-3A6E-9477-1442CFF439A9}"/>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A2B57EAD-8134-2D4B-2211-C4612F33A67E}"/>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B6382F84-4DFF-512F-F942-FC12F0E6BA07}"/>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F1D1F680-3998-26D9-1098-F7FC6AFC4755}"/>
              </a:ext>
            </a:extLst>
          </p:cNvPr>
          <p:cNvSpPr txBox="1">
            <a:spLocks/>
          </p:cNvSpPr>
          <p:nvPr/>
        </p:nvSpPr>
        <p:spPr>
          <a:xfrm>
            <a:off x="303948" y="1241542"/>
            <a:ext cx="11258073" cy="578367"/>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r" sz="3600" b="1" kern="100" dirty="0">
                <a:effectLst/>
                <a:latin typeface="Calibri" panose="020F0502020204030204" pitchFamily="34" charset="0"/>
                <a:ea typeface="Times New Roman" panose="02020603050405020304" pitchFamily="18" charset="0"/>
              </a:rPr>
              <a:t>Osiguranje info-komunikacijske dostupnosti u turizmu</a:t>
            </a:r>
            <a:endParaRPr lang="en-GB" sz="3600" b="1" dirty="0">
              <a:latin typeface="+mn-lt"/>
            </a:endParaRPr>
          </a:p>
        </p:txBody>
      </p:sp>
    </p:spTree>
    <p:extLst>
      <p:ext uri="{BB962C8B-B14F-4D97-AF65-F5344CB8AC3E}">
        <p14:creationId xmlns:p14="http://schemas.microsoft.com/office/powerpoint/2010/main" val="2600530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7F9060-7FCB-EFDA-63EF-3FA498595F8C}"/>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853FAE5A-9CEC-ED8A-7802-286118588576}"/>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21162F4B-3FB9-6521-7BC4-FB1FF36F4F63}"/>
              </a:ext>
            </a:extLst>
          </p:cNvPr>
          <p:cNvSpPr>
            <a:spLocks noGrp="1"/>
          </p:cNvSpPr>
          <p:nvPr>
            <p:ph type="ctrTitle"/>
          </p:nvPr>
        </p:nvSpPr>
        <p:spPr>
          <a:xfrm>
            <a:off x="185993" y="1868067"/>
            <a:ext cx="11747860" cy="3371343"/>
          </a:xfrm>
        </p:spPr>
        <p:txBody>
          <a:bodyPr>
            <a:noAutofit/>
          </a:bodyPr>
          <a:lstStyle/>
          <a:p>
            <a:pPr algn="l">
              <a:lnSpc>
                <a:spcPts val="2600"/>
              </a:lnSpc>
            </a:pPr>
            <a:r>
              <a:rPr lang="hr" sz="2600" kern="100" dirty="0">
                <a:effectLst/>
                <a:latin typeface="Calibri" panose="020F0502020204030204" pitchFamily="34" charset="0"/>
                <a:ea typeface="Calibri" panose="020F0502020204030204" pitchFamily="34" charset="0"/>
              </a:rPr>
              <a:t>Jedan primjer osiguranja pristupačnosti koncept je takozvanih web stranica lakih za korištenje i razumijevanje: razvoj uistinu lako razumljive i upravljive, uglavnom vizualne i grafičke strukture, koja čini središnje poruke i informacije koje pružatelj web stranice smatra važnima, razumljivima i dostupnima osobama s mentalnim poteškoćama</a:t>
            </a:r>
            <a:br>
              <a:rPr lang="en-GB" sz="2600" kern="100" dirty="0">
                <a:effectLst/>
                <a:latin typeface="Calibri" panose="020F0502020204030204" pitchFamily="34" charset="0"/>
                <a:ea typeface="Calibri" panose="020F0502020204030204" pitchFamily="34" charset="0"/>
              </a:rPr>
            </a:br>
            <a:r>
              <a:rPr lang="hr" sz="2600" kern="100" dirty="0">
                <a:effectLst/>
                <a:latin typeface="Calibri" panose="020F0502020204030204" pitchFamily="34" charset="0"/>
                <a:ea typeface="Calibri" panose="020F0502020204030204" pitchFamily="34" charset="0"/>
              </a:rPr>
              <a:t>Nažalost, ova vrsta rješenja pristupačnosti, koja uključuje elemente pristupačnosti, vrlo je ograničenog opsega u gotovo svim regijama svijeta </a:t>
            </a:r>
            <a:br>
              <a:rPr lang="en-GB" sz="2600" kern="100" dirty="0">
                <a:effectLst/>
                <a:latin typeface="Calibri" panose="020F0502020204030204" pitchFamily="34" charset="0"/>
                <a:ea typeface="Calibri" panose="020F0502020204030204" pitchFamily="34" charset="0"/>
              </a:rPr>
            </a:br>
            <a:r>
              <a:rPr lang="hr" sz="2600" kern="100" dirty="0">
                <a:effectLst/>
                <a:latin typeface="Calibri" panose="020F0502020204030204" pitchFamily="34" charset="0"/>
                <a:ea typeface="Calibri" panose="020F0502020204030204" pitchFamily="34" charset="0"/>
              </a:rPr>
              <a:t>Nadalje, tamo gdje je dostupan, gotovo je isključivo dio internetskih stranica nevladinih organizacija koje predstavljaju dotičnu skupinu invaliditeta (https://topdisabilitywebsites.co.uk)</a:t>
            </a:r>
            <a:endParaRPr lang="en-GB" sz="2600" dirty="0">
              <a:latin typeface="+mn-lt"/>
            </a:endParaRPr>
          </a:p>
        </p:txBody>
      </p:sp>
      <p:pic>
        <p:nvPicPr>
          <p:cNvPr id="5" name="Kép 4">
            <a:extLst>
              <a:ext uri="{FF2B5EF4-FFF2-40B4-BE49-F238E27FC236}">
                <a16:creationId xmlns:a16="http://schemas.microsoft.com/office/drawing/2014/main" id="{986924CA-55C1-3543-623A-6791870A5D7A}"/>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C21CE274-AC52-2851-A72D-D41F052E2EAC}"/>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A117D0D1-9F16-41C4-7080-7F40FF1C6486}"/>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8C56302E-AEA4-0E6B-6BE1-DC062C612582}"/>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961071D8-A620-3A6E-9477-1442CFF439A9}"/>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A2B57EAD-8134-2D4B-2211-C4612F33A67E}"/>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B6382F84-4DFF-512F-F942-FC12F0E6BA07}"/>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F1D1F680-3998-26D9-1098-F7FC6AFC4755}"/>
              </a:ext>
            </a:extLst>
          </p:cNvPr>
          <p:cNvSpPr txBox="1">
            <a:spLocks/>
          </p:cNvSpPr>
          <p:nvPr/>
        </p:nvSpPr>
        <p:spPr>
          <a:xfrm>
            <a:off x="466963" y="1202323"/>
            <a:ext cx="11258073" cy="578367"/>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r" sz="3600" b="1" kern="100" dirty="0">
                <a:effectLst/>
                <a:latin typeface="Calibri" panose="020F0502020204030204" pitchFamily="34" charset="0"/>
                <a:ea typeface="Times New Roman" panose="02020603050405020304" pitchFamily="18" charset="0"/>
              </a:rPr>
              <a:t>Osiguranje infokomunikacijske dostupnosti u turizmu</a:t>
            </a:r>
            <a:endParaRPr lang="en-GB" sz="3600" b="1" dirty="0">
              <a:latin typeface="+mn-lt"/>
            </a:endParaRPr>
          </a:p>
        </p:txBody>
      </p:sp>
    </p:spTree>
    <p:extLst>
      <p:ext uri="{BB962C8B-B14F-4D97-AF65-F5344CB8AC3E}">
        <p14:creationId xmlns:p14="http://schemas.microsoft.com/office/powerpoint/2010/main" val="38614846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335814-B1BB-B8D4-4A22-6A58C0713A08}"/>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DE1EDDC8-64E8-D53F-3AD9-A414BD55999C}"/>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10E1A3FC-B1E0-B682-ABF0-BBCAA6D59062}"/>
              </a:ext>
            </a:extLst>
          </p:cNvPr>
          <p:cNvSpPr>
            <a:spLocks noGrp="1"/>
          </p:cNvSpPr>
          <p:nvPr>
            <p:ph type="ctrTitle"/>
          </p:nvPr>
        </p:nvSpPr>
        <p:spPr>
          <a:xfrm>
            <a:off x="273134" y="2048294"/>
            <a:ext cx="10972799" cy="2751859"/>
          </a:xfrm>
        </p:spPr>
        <p:txBody>
          <a:bodyPr>
            <a:noAutofit/>
          </a:bodyPr>
          <a:lstStyle/>
          <a:p>
            <a:pPr algn="l"/>
            <a:r>
              <a:rPr lang="hr" sz="2600" kern="100" dirty="0">
                <a:effectLst/>
                <a:latin typeface="Calibri" panose="020F0502020204030204" pitchFamily="34" charset="0"/>
                <a:ea typeface="Calibri" panose="020F0502020204030204" pitchFamily="34" charset="0"/>
              </a:rPr>
              <a:t>Koncept lake dostupnosti, u kombinaciji s malo kreativnosti, mogao bi se implementirati, na primjer, kao sloj mjesta kojima upravlja sustav turizma kako bi privukao posjetitelje i učinio usluge dostupnima. To bi bilo potrebno, prvo, kako bi se novom segmentu osoba s funkcionalnim poteškoćama omogućilo da postanu potencijalni putnici u svijetu putovanja, a drugo, kako bi se lakše prevladale gore navedene (obično engleske) jezične praznine, bez potrebe za bilo kojom drugom pomoći u digitalnom prevođenju</a:t>
            </a:r>
            <a:endParaRPr lang="en-GB" sz="2600" dirty="0">
              <a:latin typeface="+mn-lt"/>
            </a:endParaRPr>
          </a:p>
        </p:txBody>
      </p:sp>
      <p:pic>
        <p:nvPicPr>
          <p:cNvPr id="5" name="Kép 4">
            <a:extLst>
              <a:ext uri="{FF2B5EF4-FFF2-40B4-BE49-F238E27FC236}">
                <a16:creationId xmlns:a16="http://schemas.microsoft.com/office/drawing/2014/main" id="{7262BF8F-9571-FA8E-C83F-56026CA665F7}"/>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3A02D788-99EB-8735-C1FF-94D8CEF14133}"/>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3316CF4C-98CB-DDFD-C259-CEFA9934020C}"/>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69B145A7-080F-E963-360F-20500168A800}"/>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3C4FFDBF-CB0C-4716-7074-9540504F4654}"/>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54619979-EA5D-6F6C-BCAB-F40C42059C31}"/>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89DB3D79-4702-F7A0-959E-C6F0C4782219}"/>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43058871-402B-7C78-5BC5-4122F4499D39}"/>
              </a:ext>
            </a:extLst>
          </p:cNvPr>
          <p:cNvSpPr txBox="1">
            <a:spLocks/>
          </p:cNvSpPr>
          <p:nvPr/>
        </p:nvSpPr>
        <p:spPr>
          <a:xfrm>
            <a:off x="466963" y="1223779"/>
            <a:ext cx="11258073" cy="64428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r" sz="3600" b="1" kern="100" dirty="0">
                <a:effectLst/>
                <a:latin typeface="Calibri" panose="020F0502020204030204" pitchFamily="34" charset="0"/>
                <a:ea typeface="Times New Roman" panose="02020603050405020304" pitchFamily="18" charset="0"/>
              </a:rPr>
              <a:t>Osiguranje info-komunikacijske dostupnosti u turizmu</a:t>
            </a:r>
            <a:endParaRPr lang="en-GB" sz="3600" b="1" dirty="0">
              <a:latin typeface="+mn-lt"/>
            </a:endParaRPr>
          </a:p>
        </p:txBody>
      </p:sp>
    </p:spTree>
    <p:extLst>
      <p:ext uri="{BB962C8B-B14F-4D97-AF65-F5344CB8AC3E}">
        <p14:creationId xmlns:p14="http://schemas.microsoft.com/office/powerpoint/2010/main" val="324490313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49C9B9-1FDC-F9D0-933F-50E37D505A5C}"/>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F3FF538D-2986-D717-C118-097F7645D846}"/>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74AE1EA3-C7CF-D3E9-EC8B-DD6A71DA010E}"/>
              </a:ext>
            </a:extLst>
          </p:cNvPr>
          <p:cNvSpPr>
            <a:spLocks noGrp="1"/>
          </p:cNvSpPr>
          <p:nvPr>
            <p:ph type="ctrTitle"/>
          </p:nvPr>
        </p:nvSpPr>
        <p:spPr>
          <a:xfrm>
            <a:off x="292484" y="2038350"/>
            <a:ext cx="11544399" cy="2879729"/>
          </a:xfrm>
        </p:spPr>
        <p:txBody>
          <a:bodyPr>
            <a:noAutofit/>
          </a:bodyPr>
          <a:lstStyle/>
          <a:p>
            <a:pPr algn="l">
              <a:lnSpc>
                <a:spcPts val="2700"/>
              </a:lnSpc>
            </a:pPr>
            <a:r>
              <a:rPr lang="hr" sz="2600" kern="100" dirty="0">
                <a:effectLst/>
                <a:latin typeface="Calibri" panose="020F0502020204030204" pitchFamily="34" charset="0"/>
                <a:ea typeface="Calibri" panose="020F0502020204030204" pitchFamily="34" charset="0"/>
              </a:rPr>
              <a:t>Protok </a:t>
            </a:r>
            <a:r>
              <a:rPr lang="hr" sz="2600" kern="100" dirty="0">
                <a:latin typeface="Calibri" panose="020F0502020204030204" pitchFamily="34" charset="0"/>
                <a:ea typeface="Calibri" panose="020F0502020204030204" pitchFamily="34" charset="0"/>
              </a:rPr>
              <a:t>informacija koji se brzo širi i produbljuje </a:t>
            </a:r>
            <a:r>
              <a:rPr lang="hr" sz="2600" kern="100" dirty="0">
                <a:effectLst/>
                <a:latin typeface="Calibri" panose="020F0502020204030204" pitchFamily="34" charset="0"/>
                <a:ea typeface="Calibri" panose="020F0502020204030204" pitchFamily="34" charset="0"/>
              </a:rPr>
              <a:t>digitalizacijom, uz gotovo neiskorišteno bogatstvo mogućnosti, stvara barem isto toliko izvora opasnosti</a:t>
            </a:r>
            <a:br>
              <a:rPr lang="en-GB" sz="2600" kern="100" dirty="0">
                <a:effectLst/>
                <a:latin typeface="Calibri" panose="020F0502020204030204" pitchFamily="34" charset="0"/>
                <a:ea typeface="Calibri" panose="020F0502020204030204" pitchFamily="34" charset="0"/>
              </a:rPr>
            </a:br>
            <a:r>
              <a:rPr lang="hr" sz="2600" kern="100" dirty="0">
                <a:effectLst/>
                <a:latin typeface="Calibri" panose="020F0502020204030204" pitchFamily="34" charset="0"/>
                <a:ea typeface="Calibri" panose="020F0502020204030204" pitchFamily="34" charset="0"/>
              </a:rPr>
              <a:t>Imperosonalizacija, na primjer, u mnogim slučajevima može generirati iskrivljenja i nejednakost iskustva koja mogu spriječiti razvoj istinskog putničkog stava i želje da to postane </a:t>
            </a:r>
            <a:br>
              <a:rPr lang="en-GB" sz="2600" kern="100" dirty="0">
                <a:effectLst/>
                <a:latin typeface="Calibri" panose="020F0502020204030204" pitchFamily="34" charset="0"/>
                <a:ea typeface="Calibri" panose="020F0502020204030204" pitchFamily="34" charset="0"/>
              </a:rPr>
            </a:br>
            <a:r>
              <a:rPr lang="hr" sz="2600" kern="100" dirty="0">
                <a:effectLst/>
                <a:latin typeface="Calibri" panose="020F0502020204030204" pitchFamily="34" charset="0"/>
                <a:ea typeface="Calibri" panose="020F0502020204030204" pitchFamily="34" charset="0"/>
              </a:rPr>
              <a:t>To ne vrijedi samo za osobe koje imaju snažnu potrebu za klasičnom dostupnošću, već i za npr. generacija starijih od 65 godina, tzv. “putnike srebrne generacije”</a:t>
            </a:r>
            <a:endParaRPr lang="en-GB" sz="2600" dirty="0">
              <a:latin typeface="+mn-lt"/>
            </a:endParaRPr>
          </a:p>
        </p:txBody>
      </p:sp>
      <p:pic>
        <p:nvPicPr>
          <p:cNvPr id="5" name="Kép 4">
            <a:extLst>
              <a:ext uri="{FF2B5EF4-FFF2-40B4-BE49-F238E27FC236}">
                <a16:creationId xmlns:a16="http://schemas.microsoft.com/office/drawing/2014/main" id="{AB33FEC7-1E2F-499C-3DB9-03BB4718CB91}"/>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5048A6DA-FFFF-AF84-C91F-E38428A25D40}"/>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BC832173-6D37-8CCE-A5A0-B9A314EA2B0B}"/>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40DEEF6A-53A9-3C58-78B0-FA9F867A807C}"/>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2892532E-7A0C-4F1B-BE34-47E0C86A1D8F}"/>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F2A4A1E4-630C-0173-15D1-CBFB1A92C1A4}"/>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D5CC5933-CA10-DFEC-DFE0-B0E3E39F6301}"/>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595E14F4-A5F8-8181-AEE1-466921B81637}"/>
              </a:ext>
            </a:extLst>
          </p:cNvPr>
          <p:cNvSpPr txBox="1">
            <a:spLocks/>
          </p:cNvSpPr>
          <p:nvPr/>
        </p:nvSpPr>
        <p:spPr>
          <a:xfrm>
            <a:off x="466963" y="1223779"/>
            <a:ext cx="11258073" cy="71614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r" sz="3600" b="1" kern="100" dirty="0">
                <a:effectLst/>
                <a:latin typeface="Calibri" panose="020F0502020204030204" pitchFamily="34" charset="0"/>
                <a:ea typeface="Times New Roman" panose="02020603050405020304" pitchFamily="18" charset="0"/>
              </a:rPr>
              <a:t>Osiguranje infokomunikacijske dostupnosti u turizmu</a:t>
            </a:r>
            <a:endParaRPr lang="en-GB" sz="3600" b="1" dirty="0">
              <a:latin typeface="+mn-lt"/>
            </a:endParaRPr>
          </a:p>
        </p:txBody>
      </p:sp>
    </p:spTree>
    <p:extLst>
      <p:ext uri="{BB962C8B-B14F-4D97-AF65-F5344CB8AC3E}">
        <p14:creationId xmlns:p14="http://schemas.microsoft.com/office/powerpoint/2010/main" val="40074527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AE3C29-7D88-E21D-73CD-02346B170549}"/>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518EBE9F-FDD2-2BF9-3380-DA6DCA5DD250}"/>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717711F3-B6B6-5626-F025-0F609DF71F4F}"/>
              </a:ext>
            </a:extLst>
          </p:cNvPr>
          <p:cNvSpPr>
            <a:spLocks noGrp="1"/>
          </p:cNvSpPr>
          <p:nvPr>
            <p:ph type="ctrTitle"/>
          </p:nvPr>
        </p:nvSpPr>
        <p:spPr>
          <a:xfrm>
            <a:off x="161925" y="1981325"/>
            <a:ext cx="11674958" cy="3275997"/>
          </a:xfrm>
        </p:spPr>
        <p:txBody>
          <a:bodyPr>
            <a:noAutofit/>
          </a:bodyPr>
          <a:lstStyle/>
          <a:p>
            <a:pPr algn="l"/>
            <a:r>
              <a:rPr lang="hr" sz="2600" kern="100" dirty="0">
                <a:effectLst/>
                <a:latin typeface="Calibri" panose="020F0502020204030204" pitchFamily="34" charset="0"/>
                <a:ea typeface="Calibri" panose="020F0502020204030204" pitchFamily="34" charset="0"/>
              </a:rPr>
              <a:t>Turisti su itekako svjesni ove poteškoće koja ima značajan utjecaj na odabir </a:t>
            </a:r>
            <a:r>
              <a:rPr lang="hr" sz="2600" kern="100" dirty="0">
                <a:latin typeface="Calibri" panose="020F0502020204030204" pitchFamily="34" charset="0"/>
              </a:rPr>
              <a:t>destinacije, pripremu za putovanje, opseg i sadržaj njihove interakcije s lokalnim stanovništvom te kvalitetu njihova iskustva (Cohen i Cooper, 1986)</a:t>
            </a:r>
            <a:br>
              <a:rPr lang="en-GB" sz="2600" kern="100" dirty="0">
                <a:latin typeface="Calibri" panose="020F0502020204030204" pitchFamily="34" charset="0"/>
              </a:rPr>
            </a:br>
            <a:r>
              <a:rPr lang="hr" sz="2600" kern="100" dirty="0">
                <a:latin typeface="Calibri" panose="020F0502020204030204" pitchFamily="34" charset="0"/>
              </a:rPr>
              <a:t>Istraživanje među više od 3000 stanovnika Mađarske u dobi od 15 do 74 godine (Csapó et al., 2018), provedeno 2018. godine, u razdoblju prije pandemije Covid-19, uključivalo je ispitivanje ponašanja mađarskog stanovništva tijekom putovanja, uključujući razloge zbog kojih ne putuju: osim onih kojima nedostaje jedan ili više od tri osnovna uvjeta turizma (motivacija, diskrecijski prihod, slobodno vrijeme), nedostatak jezičnih vještina također je ozbiljna prepreka koju doživljava mnogo ljudi</a:t>
            </a:r>
          </a:p>
        </p:txBody>
      </p:sp>
      <p:pic>
        <p:nvPicPr>
          <p:cNvPr id="5" name="Kép 4">
            <a:extLst>
              <a:ext uri="{FF2B5EF4-FFF2-40B4-BE49-F238E27FC236}">
                <a16:creationId xmlns:a16="http://schemas.microsoft.com/office/drawing/2014/main" id="{91B0CC2C-158C-34CE-8CDB-4935266A13E6}"/>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025BB3FE-6C92-9A5E-3971-AB3BEC9A0C0A}"/>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A7A68158-E6C0-41F7-DE86-63A4D25F41F3}"/>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6F7D4F0B-C43D-D444-E1BD-AB72A6EDEB6F}"/>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52B92344-0581-6BCB-CC4F-41942EB52512}"/>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9371F714-E3D9-983A-1253-95E8E5FDCF5B}"/>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88A1AAEC-1AB9-6B7F-7712-0560FF3411C3}"/>
              </a:ext>
            </a:extLst>
          </p:cNvPr>
          <p:cNvPicPr>
            <a:picLocks noChangeAspect="1"/>
          </p:cNvPicPr>
          <p:nvPr/>
        </p:nvPicPr>
        <p:blipFill>
          <a:blip r:embed="rId9"/>
          <a:stretch>
            <a:fillRect/>
          </a:stretch>
        </p:blipFill>
        <p:spPr>
          <a:xfrm>
            <a:off x="5246095" y="21008"/>
            <a:ext cx="1373780" cy="1377773"/>
          </a:xfrm>
          <a:prstGeom prst="rect">
            <a:avLst/>
          </a:prstGeom>
        </p:spPr>
      </p:pic>
      <p:sp>
        <p:nvSpPr>
          <p:cNvPr id="11" name="Cím 1">
            <a:extLst>
              <a:ext uri="{FF2B5EF4-FFF2-40B4-BE49-F238E27FC236}">
                <a16:creationId xmlns:a16="http://schemas.microsoft.com/office/drawing/2014/main" id="{AE592895-7F7D-6B10-E40A-F6AF3DA6A346}"/>
              </a:ext>
            </a:extLst>
          </p:cNvPr>
          <p:cNvSpPr txBox="1">
            <a:spLocks/>
          </p:cNvSpPr>
          <p:nvPr/>
        </p:nvSpPr>
        <p:spPr>
          <a:xfrm>
            <a:off x="161925" y="1155493"/>
            <a:ext cx="11896725" cy="68632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r" sz="3600" b="1" dirty="0">
                <a:latin typeface="+mn-lt"/>
              </a:rPr>
              <a:t>Komunikacijske i jezične barijere – prethodna razmišljanja</a:t>
            </a:r>
          </a:p>
        </p:txBody>
      </p:sp>
    </p:spTree>
    <p:extLst>
      <p:ext uri="{BB962C8B-B14F-4D97-AF65-F5344CB8AC3E}">
        <p14:creationId xmlns:p14="http://schemas.microsoft.com/office/powerpoint/2010/main" val="40453643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AE3C29-7D88-E21D-73CD-02346B170549}"/>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518EBE9F-FDD2-2BF9-3380-DA6DCA5DD250}"/>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717711F3-B6B6-5626-F025-0F609DF71F4F}"/>
              </a:ext>
            </a:extLst>
          </p:cNvPr>
          <p:cNvSpPr>
            <a:spLocks noGrp="1"/>
          </p:cNvSpPr>
          <p:nvPr>
            <p:ph type="ctrTitle"/>
          </p:nvPr>
        </p:nvSpPr>
        <p:spPr>
          <a:xfrm>
            <a:off x="285750" y="2161552"/>
            <a:ext cx="11551133" cy="2948185"/>
          </a:xfrm>
        </p:spPr>
        <p:txBody>
          <a:bodyPr>
            <a:noAutofit/>
          </a:bodyPr>
          <a:lstStyle/>
          <a:p>
            <a:pPr algn="l"/>
            <a:r>
              <a:rPr lang="hr" sz="2600" kern="100" dirty="0">
                <a:effectLst/>
                <a:latin typeface="Calibri" panose="020F0502020204030204" pitchFamily="34" charset="0"/>
                <a:ea typeface="Calibri" panose="020F0502020204030204" pitchFamily="34" charset="0"/>
              </a:rPr>
              <a:t>Jezična barijera često je samo mentalna; moguće je putovati i bez znanja jezika (domaći turizam ili korištenje uređaja), iako će iskustvo tada biti umanjeno (što se čak ni ne može reći za domaće putovanje) </a:t>
            </a:r>
            <a:br>
              <a:rPr lang="en-GB" sz="2600" kern="100" dirty="0">
                <a:effectLst/>
                <a:latin typeface="Calibri" panose="020F0502020204030204" pitchFamily="34" charset="0"/>
                <a:ea typeface="Calibri" panose="020F0502020204030204" pitchFamily="34" charset="0"/>
              </a:rPr>
            </a:br>
            <a:r>
              <a:rPr lang="hr" sz="2600" kern="100" dirty="0">
                <a:effectLst/>
                <a:latin typeface="Calibri" panose="020F0502020204030204" pitchFamily="34" charset="0"/>
                <a:ea typeface="Calibri" panose="020F0502020204030204" pitchFamily="34" charset="0"/>
              </a:rPr>
              <a:t>Za klasično odustajanje glavni razlog je nedostatak financijskih sredstava, ali opiranje putovanju može biti posljedica i nepoznavanja jezika. Među konkretnim odgovorima na pitanje “Koji su razlozi zbog kojih ne putujete?” nedostatak novca i nedostatak vremena nalaze se na prvom i drugom mjestu, dok su ostali razlozi zanemarivi, ali je nepoznavanje jezika na trećem mjestu, neznatno ispred nedostaka društva</a:t>
            </a:r>
            <a:endParaRPr lang="en-GB" sz="2600" dirty="0">
              <a:latin typeface="+mn-lt"/>
            </a:endParaRPr>
          </a:p>
        </p:txBody>
      </p:sp>
      <p:pic>
        <p:nvPicPr>
          <p:cNvPr id="5" name="Kép 4">
            <a:extLst>
              <a:ext uri="{FF2B5EF4-FFF2-40B4-BE49-F238E27FC236}">
                <a16:creationId xmlns:a16="http://schemas.microsoft.com/office/drawing/2014/main" id="{91B0CC2C-158C-34CE-8CDB-4935266A13E6}"/>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025BB3FE-6C92-9A5E-3971-AB3BEC9A0C0A}"/>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A7A68158-E6C0-41F7-DE86-63A4D25F41F3}"/>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6F7D4F0B-C43D-D444-E1BD-AB72A6EDEB6F}"/>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52B92344-0581-6BCB-CC4F-41942EB52512}"/>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9371F714-E3D9-983A-1253-95E8E5FDCF5B}"/>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88A1AAEC-1AB9-6B7F-7712-0560FF3411C3}"/>
              </a:ext>
            </a:extLst>
          </p:cNvPr>
          <p:cNvPicPr>
            <a:picLocks noChangeAspect="1"/>
          </p:cNvPicPr>
          <p:nvPr/>
        </p:nvPicPr>
        <p:blipFill>
          <a:blip r:embed="rId9"/>
          <a:stretch>
            <a:fillRect/>
          </a:stretch>
        </p:blipFill>
        <p:spPr>
          <a:xfrm>
            <a:off x="5246095" y="21008"/>
            <a:ext cx="1373780" cy="1377773"/>
          </a:xfrm>
          <a:prstGeom prst="rect">
            <a:avLst/>
          </a:prstGeom>
        </p:spPr>
      </p:pic>
      <p:sp>
        <p:nvSpPr>
          <p:cNvPr id="11" name="Cím 1">
            <a:extLst>
              <a:ext uri="{FF2B5EF4-FFF2-40B4-BE49-F238E27FC236}">
                <a16:creationId xmlns:a16="http://schemas.microsoft.com/office/drawing/2014/main" id="{AE592895-7F7D-6B10-E40A-F6AF3DA6A346}"/>
              </a:ext>
            </a:extLst>
          </p:cNvPr>
          <p:cNvSpPr txBox="1">
            <a:spLocks/>
          </p:cNvSpPr>
          <p:nvPr/>
        </p:nvSpPr>
        <p:spPr>
          <a:xfrm>
            <a:off x="147637" y="1276563"/>
            <a:ext cx="11896725" cy="68632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r" sz="3600" b="1" dirty="0">
                <a:latin typeface="+mn-lt"/>
              </a:rPr>
              <a:t>Komunikacijske i jezične barijere – prethodna razmišljanja</a:t>
            </a:r>
          </a:p>
        </p:txBody>
      </p:sp>
    </p:spTree>
    <p:extLst>
      <p:ext uri="{BB962C8B-B14F-4D97-AF65-F5344CB8AC3E}">
        <p14:creationId xmlns:p14="http://schemas.microsoft.com/office/powerpoint/2010/main" val="28018261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AE3C29-7D88-E21D-73CD-02346B170549}"/>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518EBE9F-FDD2-2BF9-3380-DA6DCA5DD250}"/>
              </a:ext>
            </a:extLst>
          </p:cNvPr>
          <p:cNvPicPr>
            <a:picLocks noChangeAspect="1"/>
          </p:cNvPicPr>
          <p:nvPr/>
        </p:nvPicPr>
        <p:blipFill>
          <a:blip r:embed="rId2"/>
          <a:stretch>
            <a:fillRect/>
          </a:stretch>
        </p:blipFill>
        <p:spPr>
          <a:xfrm>
            <a:off x="3508686" y="5257323"/>
            <a:ext cx="1527831" cy="653203"/>
          </a:xfrm>
          <a:prstGeom prst="rect">
            <a:avLst/>
          </a:prstGeom>
        </p:spPr>
      </p:pic>
      <p:pic>
        <p:nvPicPr>
          <p:cNvPr id="5" name="Kép 4">
            <a:extLst>
              <a:ext uri="{FF2B5EF4-FFF2-40B4-BE49-F238E27FC236}">
                <a16:creationId xmlns:a16="http://schemas.microsoft.com/office/drawing/2014/main" id="{91B0CC2C-158C-34CE-8CDB-4935266A13E6}"/>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025BB3FE-6C92-9A5E-3971-AB3BEC9A0C0A}"/>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A7A68158-E6C0-41F7-DE86-63A4D25F41F3}"/>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6F7D4F0B-C43D-D444-E1BD-AB72A6EDEB6F}"/>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52B92344-0581-6BCB-CC4F-41942EB52512}"/>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9371F714-E3D9-983A-1253-95E8E5FDCF5B}"/>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88A1AAEC-1AB9-6B7F-7712-0560FF3411C3}"/>
              </a:ext>
            </a:extLst>
          </p:cNvPr>
          <p:cNvPicPr>
            <a:picLocks noChangeAspect="1"/>
          </p:cNvPicPr>
          <p:nvPr/>
        </p:nvPicPr>
        <p:blipFill>
          <a:blip r:embed="rId9"/>
          <a:stretch>
            <a:fillRect/>
          </a:stretch>
        </p:blipFill>
        <p:spPr>
          <a:xfrm>
            <a:off x="5246095" y="21008"/>
            <a:ext cx="1373780" cy="1377773"/>
          </a:xfrm>
          <a:prstGeom prst="rect">
            <a:avLst/>
          </a:prstGeom>
        </p:spPr>
      </p:pic>
      <p:sp>
        <p:nvSpPr>
          <p:cNvPr id="11" name="Cím 1">
            <a:extLst>
              <a:ext uri="{FF2B5EF4-FFF2-40B4-BE49-F238E27FC236}">
                <a16:creationId xmlns:a16="http://schemas.microsoft.com/office/drawing/2014/main" id="{AE592895-7F7D-6B10-E40A-F6AF3DA6A346}"/>
              </a:ext>
            </a:extLst>
          </p:cNvPr>
          <p:cNvSpPr txBox="1">
            <a:spLocks/>
          </p:cNvSpPr>
          <p:nvPr/>
        </p:nvSpPr>
        <p:spPr>
          <a:xfrm>
            <a:off x="161926" y="1247840"/>
            <a:ext cx="6153150" cy="1453319"/>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r" sz="3600" b="1" dirty="0">
                <a:latin typeface="+mn-lt"/>
              </a:rPr>
              <a:t>Komunikacijske i jezične barijere – prethodna razmišljanja</a:t>
            </a:r>
          </a:p>
        </p:txBody>
      </p:sp>
      <p:sp>
        <p:nvSpPr>
          <p:cNvPr id="16" name="Szövegdoboz 15">
            <a:extLst>
              <a:ext uri="{FF2B5EF4-FFF2-40B4-BE49-F238E27FC236}">
                <a16:creationId xmlns:a16="http://schemas.microsoft.com/office/drawing/2014/main" id="{933B7CE9-52C7-C191-5145-2F0ABA869CD5}"/>
              </a:ext>
            </a:extLst>
          </p:cNvPr>
          <p:cNvSpPr txBox="1"/>
          <p:nvPr/>
        </p:nvSpPr>
        <p:spPr>
          <a:xfrm>
            <a:off x="161926" y="3611887"/>
            <a:ext cx="5999766" cy="830997"/>
          </a:xfrm>
          <a:prstGeom prst="rect">
            <a:avLst/>
          </a:prstGeom>
          <a:noFill/>
        </p:spPr>
        <p:txBody>
          <a:bodyPr wrap="square">
            <a:spAutoFit/>
          </a:bodyPr>
          <a:lstStyle/>
          <a:p>
            <a:pPr algn="r"/>
            <a:r>
              <a:rPr lang="hr" sz="2400" kern="100" dirty="0">
                <a:latin typeface="Calibri" panose="020F0502020204030204" pitchFamily="34" charset="0"/>
                <a:cs typeface="+mj-cs"/>
              </a:rPr>
              <a:t>Razlozi odustajanja od putovanja među ispitanicima u Mađarskoj, 2018. godina</a:t>
            </a:r>
            <a:endParaRPr lang="hu-HU" sz="2400" kern="100" dirty="0">
              <a:latin typeface="Calibri" panose="020F0502020204030204" pitchFamily="34" charset="0"/>
              <a:cs typeface="+mj-cs"/>
            </a:endParaRPr>
          </a:p>
        </p:txBody>
      </p:sp>
      <p:pic>
        <p:nvPicPr>
          <p:cNvPr id="17" name="Kép 16" descr="A képen szöveg, képernyőkép, Párhuzamos, sor látható&#10;&#10;Automatikusan generált leírás">
            <a:extLst>
              <a:ext uri="{FF2B5EF4-FFF2-40B4-BE49-F238E27FC236}">
                <a16:creationId xmlns:a16="http://schemas.microsoft.com/office/drawing/2014/main" id="{2C9A0DBE-AD52-0C9F-1357-2FAD4D61897B}"/>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418964" y="1149658"/>
            <a:ext cx="5561306" cy="3915964"/>
          </a:xfrm>
          <a:prstGeom prst="rect">
            <a:avLst/>
          </a:prstGeom>
        </p:spPr>
      </p:pic>
      <p:sp>
        <p:nvSpPr>
          <p:cNvPr id="19" name="Szövegdoboz 18">
            <a:extLst>
              <a:ext uri="{FF2B5EF4-FFF2-40B4-BE49-F238E27FC236}">
                <a16:creationId xmlns:a16="http://schemas.microsoft.com/office/drawing/2014/main" id="{FA393FBA-8109-0B88-41F0-DEDF05AF7DBB}"/>
              </a:ext>
            </a:extLst>
          </p:cNvPr>
          <p:cNvSpPr txBox="1"/>
          <p:nvPr/>
        </p:nvSpPr>
        <p:spPr>
          <a:xfrm>
            <a:off x="8760300" y="1522858"/>
            <a:ext cx="2793030" cy="369332"/>
          </a:xfrm>
          <a:prstGeom prst="rect">
            <a:avLst/>
          </a:prstGeom>
          <a:noFill/>
        </p:spPr>
        <p:txBody>
          <a:bodyPr wrap="square">
            <a:spAutoFit/>
          </a:bodyPr>
          <a:lstStyle/>
          <a:p>
            <a:r>
              <a:rPr lang="hr" sz="1800" b="1" kern="100" dirty="0">
                <a:latin typeface="Calibri" panose="020F0502020204030204" pitchFamily="34" charset="0"/>
              </a:rPr>
              <a:t>nedostatak jezičnih vještina</a:t>
            </a:r>
            <a:endParaRPr lang="hu-HU" b="1" dirty="0"/>
          </a:p>
        </p:txBody>
      </p:sp>
      <p:cxnSp>
        <p:nvCxnSpPr>
          <p:cNvPr id="21" name="Egyenes összekötő nyíllal 20">
            <a:extLst>
              <a:ext uri="{FF2B5EF4-FFF2-40B4-BE49-F238E27FC236}">
                <a16:creationId xmlns:a16="http://schemas.microsoft.com/office/drawing/2014/main" id="{AC2807E2-E29B-C081-B0CB-BFFE2339ECCF}"/>
              </a:ext>
            </a:extLst>
          </p:cNvPr>
          <p:cNvCxnSpPr/>
          <p:nvPr/>
        </p:nvCxnSpPr>
        <p:spPr>
          <a:xfrm flipH="1">
            <a:off x="7919400" y="2120149"/>
            <a:ext cx="1681800" cy="389466"/>
          </a:xfrm>
          <a:prstGeom prst="straightConnector1">
            <a:avLst/>
          </a:prstGeom>
          <a:ln w="50800">
            <a:tailEnd type="triangle"/>
          </a:ln>
        </p:spPr>
        <p:style>
          <a:lnRef idx="1">
            <a:schemeClr val="accent2"/>
          </a:lnRef>
          <a:fillRef idx="0">
            <a:schemeClr val="accent2"/>
          </a:fillRef>
          <a:effectRef idx="0">
            <a:schemeClr val="accent2"/>
          </a:effectRef>
          <a:fontRef idx="minor">
            <a:schemeClr val="tx1"/>
          </a:fontRef>
        </p:style>
      </p:cxnSp>
      <p:sp>
        <p:nvSpPr>
          <p:cNvPr id="12" name="Szövegdoboz 11">
            <a:extLst>
              <a:ext uri="{FF2B5EF4-FFF2-40B4-BE49-F238E27FC236}">
                <a16:creationId xmlns:a16="http://schemas.microsoft.com/office/drawing/2014/main" id="{1850ADF6-EC66-2BBA-2C0F-D8B85F39961B}"/>
              </a:ext>
            </a:extLst>
          </p:cNvPr>
          <p:cNvSpPr txBox="1"/>
          <p:nvPr/>
        </p:nvSpPr>
        <p:spPr>
          <a:xfrm>
            <a:off x="9046176" y="4829126"/>
            <a:ext cx="3037982" cy="369332"/>
          </a:xfrm>
          <a:prstGeom prst="rect">
            <a:avLst/>
          </a:prstGeom>
          <a:noFill/>
        </p:spPr>
        <p:txBody>
          <a:bodyPr wrap="square">
            <a:spAutoFit/>
          </a:bodyPr>
          <a:lstStyle/>
          <a:p>
            <a:r>
              <a:rPr lang="hr" sz="1800" kern="100" dirty="0">
                <a:latin typeface="Calibri" panose="020F0502020204030204" pitchFamily="34" charset="0"/>
              </a:rPr>
              <a:t>Izvor: </a:t>
            </a:r>
            <a:r>
              <a:rPr lang="hr" sz="1800" kern="100" dirty="0" err="1">
                <a:latin typeface="Calibri" panose="020F0502020204030204" pitchFamily="34" charset="0"/>
              </a:rPr>
              <a:t>Csapó </a:t>
            </a:r>
            <a:r>
              <a:rPr lang="hr" sz="1800" kern="100" dirty="0">
                <a:latin typeface="Calibri" panose="020F0502020204030204" pitchFamily="34" charset="0"/>
              </a:rPr>
              <a:t>et al., 2018</a:t>
            </a:r>
            <a:endParaRPr lang="en-GB" dirty="0"/>
          </a:p>
        </p:txBody>
      </p:sp>
    </p:spTree>
    <p:extLst>
      <p:ext uri="{BB962C8B-B14F-4D97-AF65-F5344CB8AC3E}">
        <p14:creationId xmlns:p14="http://schemas.microsoft.com/office/powerpoint/2010/main" val="38001855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AE3C29-7D88-E21D-73CD-02346B170549}"/>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518EBE9F-FDD2-2BF9-3380-DA6DCA5DD250}"/>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717711F3-B6B6-5626-F025-0F609DF71F4F}"/>
              </a:ext>
            </a:extLst>
          </p:cNvPr>
          <p:cNvSpPr>
            <a:spLocks noGrp="1"/>
          </p:cNvSpPr>
          <p:nvPr>
            <p:ph type="ctrTitle"/>
          </p:nvPr>
        </p:nvSpPr>
        <p:spPr>
          <a:xfrm>
            <a:off x="308303" y="1938830"/>
            <a:ext cx="11603967" cy="3287250"/>
          </a:xfrm>
        </p:spPr>
        <p:txBody>
          <a:bodyPr>
            <a:noAutofit/>
          </a:bodyPr>
          <a:lstStyle/>
          <a:p>
            <a:pPr algn="l"/>
            <a:r>
              <a:rPr lang="hr" sz="2600" kern="100" dirty="0">
                <a:latin typeface="Calibri" panose="020F0502020204030204" pitchFamily="34" charset="0"/>
                <a:ea typeface="+mn-ea"/>
              </a:rPr>
              <a:t>S više od 7 000 živih jezika u svijetu vrlo je vjerojatno da će se jezik turista razlikovati od jezika domaćina </a:t>
            </a:r>
            <a:br>
              <a:rPr lang="en-GB" sz="2600" kern="100" dirty="0">
                <a:latin typeface="Calibri" panose="020F0502020204030204" pitchFamily="34" charset="0"/>
                <a:ea typeface="+mn-ea"/>
              </a:rPr>
            </a:br>
            <a:r>
              <a:rPr lang="hr" sz="2600" kern="100" dirty="0">
                <a:latin typeface="Calibri" panose="020F0502020204030204" pitchFamily="34" charset="0"/>
                <a:ea typeface="+mn-ea"/>
              </a:rPr>
              <a:t>Polovica svjetske populacije koristi “samo” 23 jezika </a:t>
            </a:r>
            <a:br>
              <a:rPr lang="en-GB" sz="2600" kern="100" dirty="0">
                <a:latin typeface="Calibri" panose="020F0502020204030204" pitchFamily="34" charset="0"/>
                <a:ea typeface="+mn-ea"/>
              </a:rPr>
            </a:br>
            <a:r>
              <a:rPr lang="hr" sz="2600" kern="100" dirty="0">
                <a:latin typeface="Calibri" panose="020F0502020204030204" pitchFamily="34" charset="0"/>
                <a:ea typeface="+mn-ea"/>
              </a:rPr>
              <a:t>Razlika među jezicima prema broju ljudi koji ih govore kao materinji jezik ili kao jezik koji se uči: iako je mandarinski kineski najrasprostranjeniji materinji jezik na svijetu, najrašireniji jezik na svijetu 2023. godine bio je engleski </a:t>
            </a:r>
            <a:br>
              <a:rPr lang="en-GB" sz="2600" kern="100" dirty="0">
                <a:latin typeface="Calibri" panose="020F0502020204030204" pitchFamily="34" charset="0"/>
                <a:ea typeface="+mn-ea"/>
              </a:rPr>
            </a:br>
            <a:r>
              <a:rPr lang="hr" sz="2600" kern="100" dirty="0">
                <a:latin typeface="Calibri" panose="020F0502020204030204" pitchFamily="34" charset="0"/>
                <a:ea typeface="+mn-ea"/>
              </a:rPr>
              <a:t>Engleski je sada jedini pravi svjetski jezik; jezik poslovanja i tehnologije – i turizma</a:t>
            </a:r>
          </a:p>
        </p:txBody>
      </p:sp>
      <p:pic>
        <p:nvPicPr>
          <p:cNvPr id="5" name="Kép 4">
            <a:extLst>
              <a:ext uri="{FF2B5EF4-FFF2-40B4-BE49-F238E27FC236}">
                <a16:creationId xmlns:a16="http://schemas.microsoft.com/office/drawing/2014/main" id="{91B0CC2C-158C-34CE-8CDB-4935266A13E6}"/>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025BB3FE-6C92-9A5E-3971-AB3BEC9A0C0A}"/>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A7A68158-E6C0-41F7-DE86-63A4D25F41F3}"/>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6F7D4F0B-C43D-D444-E1BD-AB72A6EDEB6F}"/>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52B92344-0581-6BCB-CC4F-41942EB52512}"/>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9371F714-E3D9-983A-1253-95E8E5FDCF5B}"/>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88A1AAEC-1AB9-6B7F-7712-0560FF3411C3}"/>
              </a:ext>
            </a:extLst>
          </p:cNvPr>
          <p:cNvPicPr>
            <a:picLocks noChangeAspect="1"/>
          </p:cNvPicPr>
          <p:nvPr/>
        </p:nvPicPr>
        <p:blipFill>
          <a:blip r:embed="rId9"/>
          <a:stretch>
            <a:fillRect/>
          </a:stretch>
        </p:blipFill>
        <p:spPr>
          <a:xfrm>
            <a:off x="5246095" y="21008"/>
            <a:ext cx="1373780" cy="1377773"/>
          </a:xfrm>
          <a:prstGeom prst="rect">
            <a:avLst/>
          </a:prstGeom>
        </p:spPr>
      </p:pic>
      <p:sp>
        <p:nvSpPr>
          <p:cNvPr id="11" name="Cím 1">
            <a:extLst>
              <a:ext uri="{FF2B5EF4-FFF2-40B4-BE49-F238E27FC236}">
                <a16:creationId xmlns:a16="http://schemas.microsoft.com/office/drawing/2014/main" id="{AE592895-7F7D-6B10-E40A-F6AF3DA6A346}"/>
              </a:ext>
            </a:extLst>
          </p:cNvPr>
          <p:cNvSpPr txBox="1">
            <a:spLocks/>
          </p:cNvSpPr>
          <p:nvPr/>
        </p:nvSpPr>
        <p:spPr>
          <a:xfrm>
            <a:off x="161925" y="1247840"/>
            <a:ext cx="11896725" cy="68632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r" sz="3600" b="1" dirty="0">
                <a:latin typeface="+mn-lt"/>
              </a:rPr>
              <a:t>Komunikacijske i jezične barijere – prethodna razmišljanja</a:t>
            </a:r>
          </a:p>
        </p:txBody>
      </p:sp>
    </p:spTree>
    <p:extLst>
      <p:ext uri="{BB962C8B-B14F-4D97-AF65-F5344CB8AC3E}">
        <p14:creationId xmlns:p14="http://schemas.microsoft.com/office/powerpoint/2010/main" val="15515381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AE3C29-7D88-E21D-73CD-02346B170549}"/>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518EBE9F-FDD2-2BF9-3380-DA6DCA5DD250}"/>
              </a:ext>
            </a:extLst>
          </p:cNvPr>
          <p:cNvPicPr>
            <a:picLocks noChangeAspect="1"/>
          </p:cNvPicPr>
          <p:nvPr/>
        </p:nvPicPr>
        <p:blipFill>
          <a:blip r:embed="rId2"/>
          <a:stretch>
            <a:fillRect/>
          </a:stretch>
        </p:blipFill>
        <p:spPr>
          <a:xfrm>
            <a:off x="3508686" y="5257323"/>
            <a:ext cx="1527831" cy="653203"/>
          </a:xfrm>
          <a:prstGeom prst="rect">
            <a:avLst/>
          </a:prstGeom>
        </p:spPr>
      </p:pic>
      <p:pic>
        <p:nvPicPr>
          <p:cNvPr id="5" name="Kép 4">
            <a:extLst>
              <a:ext uri="{FF2B5EF4-FFF2-40B4-BE49-F238E27FC236}">
                <a16:creationId xmlns:a16="http://schemas.microsoft.com/office/drawing/2014/main" id="{91B0CC2C-158C-34CE-8CDB-4935266A13E6}"/>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025BB3FE-6C92-9A5E-3971-AB3BEC9A0C0A}"/>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A7A68158-E6C0-41F7-DE86-63A4D25F41F3}"/>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6F7D4F0B-C43D-D444-E1BD-AB72A6EDEB6F}"/>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52B92344-0581-6BCB-CC4F-41942EB52512}"/>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9371F714-E3D9-983A-1253-95E8E5FDCF5B}"/>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88A1AAEC-1AB9-6B7F-7712-0560FF3411C3}"/>
              </a:ext>
            </a:extLst>
          </p:cNvPr>
          <p:cNvPicPr>
            <a:picLocks noChangeAspect="1"/>
          </p:cNvPicPr>
          <p:nvPr/>
        </p:nvPicPr>
        <p:blipFill>
          <a:blip r:embed="rId9"/>
          <a:stretch>
            <a:fillRect/>
          </a:stretch>
        </p:blipFill>
        <p:spPr>
          <a:xfrm>
            <a:off x="5246095" y="21008"/>
            <a:ext cx="1373780" cy="1377773"/>
          </a:xfrm>
          <a:prstGeom prst="rect">
            <a:avLst/>
          </a:prstGeom>
        </p:spPr>
      </p:pic>
      <p:sp>
        <p:nvSpPr>
          <p:cNvPr id="11" name="Cím 1">
            <a:extLst>
              <a:ext uri="{FF2B5EF4-FFF2-40B4-BE49-F238E27FC236}">
                <a16:creationId xmlns:a16="http://schemas.microsoft.com/office/drawing/2014/main" id="{AE592895-7F7D-6B10-E40A-F6AF3DA6A346}"/>
              </a:ext>
            </a:extLst>
          </p:cNvPr>
          <p:cNvSpPr txBox="1">
            <a:spLocks/>
          </p:cNvSpPr>
          <p:nvPr/>
        </p:nvSpPr>
        <p:spPr>
          <a:xfrm>
            <a:off x="0" y="1092929"/>
            <a:ext cx="11896725" cy="68632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r" sz="3200" b="1" dirty="0">
                <a:latin typeface="+mn-lt"/>
              </a:rPr>
              <a:t>Najrašireniji jezici na svijetu, 2024. godina</a:t>
            </a:r>
            <a:endParaRPr lang="en-US" sz="3200" b="1" dirty="0">
              <a:latin typeface="+mn-lt"/>
            </a:endParaRPr>
          </a:p>
        </p:txBody>
      </p:sp>
      <p:graphicFrame>
        <p:nvGraphicFramePr>
          <p:cNvPr id="15" name="Táblázat 14">
            <a:extLst>
              <a:ext uri="{FF2B5EF4-FFF2-40B4-BE49-F238E27FC236}">
                <a16:creationId xmlns:a16="http://schemas.microsoft.com/office/drawing/2014/main" id="{64CB8321-E2C2-F306-FEDF-FF1FA3CE943B}"/>
              </a:ext>
            </a:extLst>
          </p:cNvPr>
          <p:cNvGraphicFramePr>
            <a:graphicFrameLocks noGrp="1"/>
          </p:cNvGraphicFramePr>
          <p:nvPr>
            <p:extLst>
              <p:ext uri="{D42A27DB-BD31-4B8C-83A1-F6EECF244321}">
                <p14:modId xmlns:p14="http://schemas.microsoft.com/office/powerpoint/2010/main" val="1390197692"/>
              </p:ext>
            </p:extLst>
          </p:nvPr>
        </p:nvGraphicFramePr>
        <p:xfrm>
          <a:off x="249860" y="1761303"/>
          <a:ext cx="6810374" cy="3378777"/>
        </p:xfrm>
        <a:graphic>
          <a:graphicData uri="http://schemas.openxmlformats.org/drawingml/2006/table">
            <a:tbl>
              <a:tblPr firstRow="1" firstCol="1" bandRow="1">
                <a:tableStyleId>{5C22544A-7EE6-4342-B048-85BDC9FD1C3A}</a:tableStyleId>
              </a:tblPr>
              <a:tblGrid>
                <a:gridCol w="2798140">
                  <a:extLst>
                    <a:ext uri="{9D8B030D-6E8A-4147-A177-3AD203B41FA5}">
                      <a16:colId xmlns:a16="http://schemas.microsoft.com/office/drawing/2014/main" val="2987472116"/>
                    </a:ext>
                  </a:extLst>
                </a:gridCol>
                <a:gridCol w="1941095">
                  <a:extLst>
                    <a:ext uri="{9D8B030D-6E8A-4147-A177-3AD203B41FA5}">
                      <a16:colId xmlns:a16="http://schemas.microsoft.com/office/drawing/2014/main" val="1644035441"/>
                    </a:ext>
                  </a:extLst>
                </a:gridCol>
                <a:gridCol w="2071139">
                  <a:extLst>
                    <a:ext uri="{9D8B030D-6E8A-4147-A177-3AD203B41FA5}">
                      <a16:colId xmlns:a16="http://schemas.microsoft.com/office/drawing/2014/main" val="1220372872"/>
                    </a:ext>
                  </a:extLst>
                </a:gridCol>
              </a:tblGrid>
              <a:tr h="399629">
                <a:tc>
                  <a:txBody>
                    <a:bodyPr/>
                    <a:lstStyle/>
                    <a:p>
                      <a:pPr algn="just">
                        <a:lnSpc>
                          <a:spcPct val="107000"/>
                        </a:lnSpc>
                        <a:spcAft>
                          <a:spcPts val="800"/>
                        </a:spcAft>
                      </a:pPr>
                      <a:r>
                        <a:rPr lang="hr" sz="1800" kern="100" dirty="0">
                          <a:effectLst/>
                        </a:rPr>
                        <a:t>Jezik</a:t>
                      </a:r>
                      <a:endParaRPr lang="hu-HU" sz="1800" kern="100" dirty="0">
                        <a:effectLst/>
                        <a:latin typeface="Calibri" panose="020F0502020204030204" pitchFamily="34" charset="0"/>
                        <a:ea typeface="Calibri" panose="020F0502020204030204" pitchFamily="34" charset="0"/>
                        <a:cs typeface="Arial" panose="020B0604020202020204" pitchFamily="34" charset="0"/>
                      </a:endParaRPr>
                    </a:p>
                  </a:txBody>
                  <a:tcPr marL="35400" marR="35400" marT="0" marB="0"/>
                </a:tc>
                <a:tc>
                  <a:txBody>
                    <a:bodyPr/>
                    <a:lstStyle/>
                    <a:p>
                      <a:pPr algn="ctr">
                        <a:lnSpc>
                          <a:spcPct val="107000"/>
                        </a:lnSpc>
                        <a:spcAft>
                          <a:spcPts val="800"/>
                        </a:spcAft>
                      </a:pPr>
                      <a:r>
                        <a:rPr lang="hr" sz="1800" kern="100">
                          <a:effectLst/>
                        </a:rPr>
                        <a:t>Ukupan broj govornika (milijun)</a:t>
                      </a:r>
                      <a:endParaRPr lang="hu-HU" sz="1800" kern="100">
                        <a:effectLst/>
                        <a:latin typeface="Calibri" panose="020F0502020204030204" pitchFamily="34" charset="0"/>
                        <a:ea typeface="Calibri" panose="020F0502020204030204" pitchFamily="34" charset="0"/>
                        <a:cs typeface="Arial" panose="020B0604020202020204" pitchFamily="34" charset="0"/>
                      </a:endParaRPr>
                    </a:p>
                  </a:txBody>
                  <a:tcPr marL="35400" marR="35400" marT="0" marB="0"/>
                </a:tc>
                <a:tc>
                  <a:txBody>
                    <a:bodyPr/>
                    <a:lstStyle/>
                    <a:p>
                      <a:pPr algn="ctr">
                        <a:lnSpc>
                          <a:spcPct val="107000"/>
                        </a:lnSpc>
                        <a:spcAft>
                          <a:spcPts val="800"/>
                        </a:spcAft>
                      </a:pPr>
                      <a:r>
                        <a:rPr lang="hr" sz="1800" kern="100">
                          <a:effectLst/>
                        </a:rPr>
                        <a:t>Broj izvornih govornika (milijun)</a:t>
                      </a:r>
                      <a:endParaRPr lang="hu-HU" sz="1800" kern="100">
                        <a:effectLst/>
                        <a:latin typeface="Calibri" panose="020F0502020204030204" pitchFamily="34" charset="0"/>
                        <a:ea typeface="Calibri" panose="020F0502020204030204" pitchFamily="34" charset="0"/>
                        <a:cs typeface="Arial" panose="020B0604020202020204" pitchFamily="34" charset="0"/>
                      </a:endParaRPr>
                    </a:p>
                  </a:txBody>
                  <a:tcPr marL="35400" marR="35400" marT="0" marB="0"/>
                </a:tc>
                <a:extLst>
                  <a:ext uri="{0D108BD9-81ED-4DB2-BD59-A6C34878D82A}">
                    <a16:rowId xmlns:a16="http://schemas.microsoft.com/office/drawing/2014/main" val="2753889336"/>
                  </a:ext>
                </a:extLst>
              </a:tr>
              <a:tr h="197585">
                <a:tc>
                  <a:txBody>
                    <a:bodyPr/>
                    <a:lstStyle/>
                    <a:p>
                      <a:pPr algn="just">
                        <a:lnSpc>
                          <a:spcPct val="107000"/>
                        </a:lnSpc>
                        <a:spcAft>
                          <a:spcPts val="800"/>
                        </a:spcAft>
                      </a:pPr>
                      <a:r>
                        <a:rPr lang="hr" sz="1800" kern="100" dirty="0">
                          <a:effectLst/>
                        </a:rPr>
                        <a:t>engleski</a:t>
                      </a:r>
                      <a:endParaRPr lang="hu-HU" sz="1800" kern="100" dirty="0">
                        <a:effectLst/>
                        <a:latin typeface="Calibri" panose="020F0502020204030204" pitchFamily="34" charset="0"/>
                        <a:ea typeface="Calibri" panose="020F0502020204030204" pitchFamily="34" charset="0"/>
                        <a:cs typeface="Arial" panose="020B0604020202020204" pitchFamily="34" charset="0"/>
                      </a:endParaRPr>
                    </a:p>
                  </a:txBody>
                  <a:tcPr marL="35400" marR="35400" marT="0" marB="0"/>
                </a:tc>
                <a:tc>
                  <a:txBody>
                    <a:bodyPr/>
                    <a:lstStyle/>
                    <a:p>
                      <a:pPr marR="431800" algn="r">
                        <a:lnSpc>
                          <a:spcPct val="107000"/>
                        </a:lnSpc>
                        <a:spcAft>
                          <a:spcPts val="800"/>
                        </a:spcAft>
                      </a:pPr>
                      <a:r>
                        <a:rPr lang="hr" sz="1800" kern="100" dirty="0">
                          <a:effectLst/>
                        </a:rPr>
                        <a:t>1.452</a:t>
                      </a:r>
                      <a:endParaRPr lang="hu-HU" sz="1800" kern="100" dirty="0">
                        <a:effectLst/>
                        <a:latin typeface="Calibri" panose="020F0502020204030204" pitchFamily="34" charset="0"/>
                        <a:ea typeface="Calibri" panose="020F0502020204030204" pitchFamily="34" charset="0"/>
                        <a:cs typeface="Arial" panose="020B0604020202020204" pitchFamily="34" charset="0"/>
                      </a:endParaRPr>
                    </a:p>
                  </a:txBody>
                  <a:tcPr marL="35400" marR="35400" marT="0" marB="0"/>
                </a:tc>
                <a:tc>
                  <a:txBody>
                    <a:bodyPr/>
                    <a:lstStyle/>
                    <a:p>
                      <a:pPr marR="612140" algn="r">
                        <a:lnSpc>
                          <a:spcPct val="107000"/>
                        </a:lnSpc>
                        <a:spcAft>
                          <a:spcPts val="800"/>
                        </a:spcAft>
                      </a:pPr>
                      <a:r>
                        <a:rPr lang="hr" sz="1800" kern="100" dirty="0">
                          <a:effectLst/>
                        </a:rPr>
                        <a:t>372,9</a:t>
                      </a:r>
                      <a:endParaRPr lang="hu-HU" sz="1800" kern="100" dirty="0">
                        <a:effectLst/>
                        <a:latin typeface="Calibri" panose="020F0502020204030204" pitchFamily="34" charset="0"/>
                        <a:ea typeface="Calibri" panose="020F0502020204030204" pitchFamily="34" charset="0"/>
                        <a:cs typeface="Arial" panose="020B0604020202020204" pitchFamily="34" charset="0"/>
                      </a:endParaRPr>
                    </a:p>
                  </a:txBody>
                  <a:tcPr marL="35400" marR="35400" marT="0" marB="0"/>
                </a:tc>
                <a:extLst>
                  <a:ext uri="{0D108BD9-81ED-4DB2-BD59-A6C34878D82A}">
                    <a16:rowId xmlns:a16="http://schemas.microsoft.com/office/drawing/2014/main" val="4131737494"/>
                  </a:ext>
                </a:extLst>
              </a:tr>
              <a:tr h="197585">
                <a:tc>
                  <a:txBody>
                    <a:bodyPr/>
                    <a:lstStyle/>
                    <a:p>
                      <a:pPr algn="just">
                        <a:lnSpc>
                          <a:spcPct val="107000"/>
                        </a:lnSpc>
                        <a:spcAft>
                          <a:spcPts val="800"/>
                        </a:spcAft>
                      </a:pPr>
                      <a:r>
                        <a:rPr lang="hr" sz="1800" kern="100" dirty="0">
                          <a:effectLst/>
                        </a:rPr>
                        <a:t>mandarinski</a:t>
                      </a:r>
                      <a:endParaRPr lang="hu-HU" sz="1800" kern="100" dirty="0">
                        <a:effectLst/>
                        <a:latin typeface="Calibri" panose="020F0502020204030204" pitchFamily="34" charset="0"/>
                        <a:ea typeface="Calibri" panose="020F0502020204030204" pitchFamily="34" charset="0"/>
                        <a:cs typeface="Arial" panose="020B0604020202020204" pitchFamily="34" charset="0"/>
                      </a:endParaRPr>
                    </a:p>
                  </a:txBody>
                  <a:tcPr marL="35400" marR="35400" marT="0" marB="0"/>
                </a:tc>
                <a:tc>
                  <a:txBody>
                    <a:bodyPr/>
                    <a:lstStyle/>
                    <a:p>
                      <a:pPr marR="431800" algn="r">
                        <a:lnSpc>
                          <a:spcPct val="107000"/>
                        </a:lnSpc>
                        <a:spcAft>
                          <a:spcPts val="800"/>
                        </a:spcAft>
                      </a:pPr>
                      <a:r>
                        <a:rPr lang="hr" sz="1800" kern="100" dirty="0">
                          <a:effectLst/>
                        </a:rPr>
                        <a:t>1.118</a:t>
                      </a:r>
                      <a:endParaRPr lang="hu-HU" sz="1800" kern="100" dirty="0">
                        <a:effectLst/>
                        <a:latin typeface="Calibri" panose="020F0502020204030204" pitchFamily="34" charset="0"/>
                        <a:ea typeface="Calibri" panose="020F0502020204030204" pitchFamily="34" charset="0"/>
                        <a:cs typeface="Arial" panose="020B0604020202020204" pitchFamily="34" charset="0"/>
                      </a:endParaRPr>
                    </a:p>
                  </a:txBody>
                  <a:tcPr marL="35400" marR="35400" marT="0" marB="0"/>
                </a:tc>
                <a:tc>
                  <a:txBody>
                    <a:bodyPr/>
                    <a:lstStyle/>
                    <a:p>
                      <a:pPr marR="612140" algn="r">
                        <a:lnSpc>
                          <a:spcPct val="107000"/>
                        </a:lnSpc>
                        <a:spcAft>
                          <a:spcPts val="800"/>
                        </a:spcAft>
                      </a:pPr>
                      <a:r>
                        <a:rPr lang="hr" sz="1800" kern="100" dirty="0">
                          <a:effectLst/>
                        </a:rPr>
                        <a:t>929</a:t>
                      </a:r>
                      <a:endParaRPr lang="hu-HU" sz="1800" kern="100" dirty="0">
                        <a:effectLst/>
                        <a:latin typeface="Calibri" panose="020F0502020204030204" pitchFamily="34" charset="0"/>
                        <a:ea typeface="Calibri" panose="020F0502020204030204" pitchFamily="34" charset="0"/>
                        <a:cs typeface="Arial" panose="020B0604020202020204" pitchFamily="34" charset="0"/>
                      </a:endParaRPr>
                    </a:p>
                  </a:txBody>
                  <a:tcPr marL="35400" marR="35400" marT="0" marB="0"/>
                </a:tc>
                <a:extLst>
                  <a:ext uri="{0D108BD9-81ED-4DB2-BD59-A6C34878D82A}">
                    <a16:rowId xmlns:a16="http://schemas.microsoft.com/office/drawing/2014/main" val="3441230908"/>
                  </a:ext>
                </a:extLst>
              </a:tr>
              <a:tr h="197585">
                <a:tc>
                  <a:txBody>
                    <a:bodyPr/>
                    <a:lstStyle/>
                    <a:p>
                      <a:pPr algn="just">
                        <a:lnSpc>
                          <a:spcPct val="107000"/>
                        </a:lnSpc>
                        <a:spcAft>
                          <a:spcPts val="800"/>
                        </a:spcAft>
                      </a:pPr>
                      <a:r>
                        <a:rPr lang="hr-HR" sz="1800" kern="100" dirty="0">
                          <a:effectLst/>
                        </a:rPr>
                        <a:t>hi</a:t>
                      </a:r>
                      <a:r>
                        <a:rPr lang="hr" sz="1800" kern="100" dirty="0">
                          <a:effectLst/>
                        </a:rPr>
                        <a:t>ndu</a:t>
                      </a:r>
                      <a:endParaRPr lang="hu-HU" sz="1800" kern="100" dirty="0">
                        <a:effectLst/>
                        <a:latin typeface="Calibri" panose="020F0502020204030204" pitchFamily="34" charset="0"/>
                        <a:ea typeface="Calibri" panose="020F0502020204030204" pitchFamily="34" charset="0"/>
                        <a:cs typeface="Arial" panose="020B0604020202020204" pitchFamily="34" charset="0"/>
                      </a:endParaRPr>
                    </a:p>
                  </a:txBody>
                  <a:tcPr marL="35400" marR="35400" marT="0" marB="0"/>
                </a:tc>
                <a:tc>
                  <a:txBody>
                    <a:bodyPr/>
                    <a:lstStyle/>
                    <a:p>
                      <a:pPr marR="431800" algn="r">
                        <a:lnSpc>
                          <a:spcPct val="107000"/>
                        </a:lnSpc>
                        <a:spcAft>
                          <a:spcPts val="800"/>
                        </a:spcAft>
                      </a:pPr>
                      <a:r>
                        <a:rPr lang="hr" sz="1800" kern="100" dirty="0">
                          <a:effectLst/>
                        </a:rPr>
                        <a:t>602</a:t>
                      </a:r>
                      <a:endParaRPr lang="hu-HU" sz="1800" kern="100" dirty="0">
                        <a:effectLst/>
                        <a:latin typeface="Calibri" panose="020F0502020204030204" pitchFamily="34" charset="0"/>
                        <a:ea typeface="Calibri" panose="020F0502020204030204" pitchFamily="34" charset="0"/>
                        <a:cs typeface="Arial" panose="020B0604020202020204" pitchFamily="34" charset="0"/>
                      </a:endParaRPr>
                    </a:p>
                  </a:txBody>
                  <a:tcPr marL="35400" marR="35400" marT="0" marB="0"/>
                </a:tc>
                <a:tc>
                  <a:txBody>
                    <a:bodyPr/>
                    <a:lstStyle/>
                    <a:p>
                      <a:pPr marR="612140" algn="r">
                        <a:lnSpc>
                          <a:spcPct val="107000"/>
                        </a:lnSpc>
                        <a:spcAft>
                          <a:spcPts val="800"/>
                        </a:spcAft>
                      </a:pPr>
                      <a:r>
                        <a:rPr lang="hr" sz="1800" kern="100" dirty="0">
                          <a:effectLst/>
                        </a:rPr>
                        <a:t>343,9</a:t>
                      </a:r>
                      <a:endParaRPr lang="hu-HU" sz="1800" kern="100" dirty="0">
                        <a:effectLst/>
                        <a:latin typeface="Calibri" panose="020F0502020204030204" pitchFamily="34" charset="0"/>
                        <a:ea typeface="Calibri" panose="020F0502020204030204" pitchFamily="34" charset="0"/>
                        <a:cs typeface="Arial" panose="020B0604020202020204" pitchFamily="34" charset="0"/>
                      </a:endParaRPr>
                    </a:p>
                  </a:txBody>
                  <a:tcPr marL="35400" marR="35400" marT="0" marB="0"/>
                </a:tc>
                <a:extLst>
                  <a:ext uri="{0D108BD9-81ED-4DB2-BD59-A6C34878D82A}">
                    <a16:rowId xmlns:a16="http://schemas.microsoft.com/office/drawing/2014/main" val="2199854970"/>
                  </a:ext>
                </a:extLst>
              </a:tr>
              <a:tr h="197585">
                <a:tc>
                  <a:txBody>
                    <a:bodyPr/>
                    <a:lstStyle/>
                    <a:p>
                      <a:pPr algn="just">
                        <a:lnSpc>
                          <a:spcPct val="107000"/>
                        </a:lnSpc>
                        <a:spcAft>
                          <a:spcPts val="800"/>
                        </a:spcAft>
                      </a:pPr>
                      <a:r>
                        <a:rPr lang="hr-HR" sz="1800" kern="100" dirty="0">
                          <a:effectLst/>
                        </a:rPr>
                        <a:t>š</a:t>
                      </a:r>
                      <a:r>
                        <a:rPr lang="hr" sz="1800" kern="100" dirty="0">
                          <a:effectLst/>
                        </a:rPr>
                        <a:t>panjolski</a:t>
                      </a:r>
                      <a:r>
                        <a:rPr lang="hr" sz="1800" kern="100" baseline="30000" dirty="0">
                          <a:effectLst/>
                          <a:latin typeface="Calibri" panose="020F0502020204030204" pitchFamily="34" charset="0"/>
                          <a:ea typeface="Calibri" panose="020F0502020204030204" pitchFamily="34" charset="0"/>
                          <a:cs typeface="Calibri" panose="020F0502020204030204" pitchFamily="34" charset="0"/>
                        </a:rPr>
                        <a:t>1</a:t>
                      </a:r>
                      <a:endParaRPr lang="hu-HU" sz="1800" kern="100" dirty="0">
                        <a:effectLst/>
                        <a:latin typeface="Calibri" panose="020F0502020204030204" pitchFamily="34" charset="0"/>
                        <a:ea typeface="Calibri" panose="020F0502020204030204" pitchFamily="34" charset="0"/>
                        <a:cs typeface="Arial" panose="020B0604020202020204" pitchFamily="34" charset="0"/>
                      </a:endParaRPr>
                    </a:p>
                  </a:txBody>
                  <a:tcPr marL="35400" marR="35400" marT="0" marB="0"/>
                </a:tc>
                <a:tc>
                  <a:txBody>
                    <a:bodyPr/>
                    <a:lstStyle/>
                    <a:p>
                      <a:pPr marR="431800" algn="r">
                        <a:lnSpc>
                          <a:spcPct val="107000"/>
                        </a:lnSpc>
                        <a:spcAft>
                          <a:spcPts val="800"/>
                        </a:spcAft>
                      </a:pPr>
                      <a:r>
                        <a:rPr lang="hr" sz="1800" kern="100" dirty="0">
                          <a:effectLst/>
                        </a:rPr>
                        <a:t>548</a:t>
                      </a:r>
                      <a:endParaRPr lang="hu-HU" sz="1800" kern="100" dirty="0">
                        <a:effectLst/>
                        <a:latin typeface="Calibri" panose="020F0502020204030204" pitchFamily="34" charset="0"/>
                        <a:ea typeface="Calibri" panose="020F0502020204030204" pitchFamily="34" charset="0"/>
                        <a:cs typeface="Arial" panose="020B0604020202020204" pitchFamily="34" charset="0"/>
                      </a:endParaRPr>
                    </a:p>
                  </a:txBody>
                  <a:tcPr marL="35400" marR="35400" marT="0" marB="0"/>
                </a:tc>
                <a:tc>
                  <a:txBody>
                    <a:bodyPr/>
                    <a:lstStyle/>
                    <a:p>
                      <a:pPr marR="612140" algn="r">
                        <a:lnSpc>
                          <a:spcPct val="107000"/>
                        </a:lnSpc>
                        <a:spcAft>
                          <a:spcPts val="800"/>
                        </a:spcAft>
                      </a:pPr>
                      <a:r>
                        <a:rPr lang="hr" sz="1800" kern="100" dirty="0">
                          <a:effectLst/>
                        </a:rPr>
                        <a:t>474,7</a:t>
                      </a:r>
                      <a:endParaRPr lang="hu-HU" sz="1800" kern="100" dirty="0">
                        <a:effectLst/>
                        <a:latin typeface="Calibri" panose="020F0502020204030204" pitchFamily="34" charset="0"/>
                        <a:ea typeface="Calibri" panose="020F0502020204030204" pitchFamily="34" charset="0"/>
                        <a:cs typeface="Arial" panose="020B0604020202020204" pitchFamily="34" charset="0"/>
                      </a:endParaRPr>
                    </a:p>
                  </a:txBody>
                  <a:tcPr marL="35400" marR="35400" marT="0" marB="0"/>
                </a:tc>
                <a:extLst>
                  <a:ext uri="{0D108BD9-81ED-4DB2-BD59-A6C34878D82A}">
                    <a16:rowId xmlns:a16="http://schemas.microsoft.com/office/drawing/2014/main" val="2306377397"/>
                  </a:ext>
                </a:extLst>
              </a:tr>
              <a:tr h="197585">
                <a:tc>
                  <a:txBody>
                    <a:bodyPr/>
                    <a:lstStyle/>
                    <a:p>
                      <a:pPr algn="just">
                        <a:lnSpc>
                          <a:spcPct val="107000"/>
                        </a:lnSpc>
                        <a:spcAft>
                          <a:spcPts val="800"/>
                        </a:spcAft>
                      </a:pPr>
                      <a:r>
                        <a:rPr lang="hr-HR" sz="1800" kern="100" dirty="0">
                          <a:effectLst/>
                        </a:rPr>
                        <a:t>f</a:t>
                      </a:r>
                      <a:r>
                        <a:rPr lang="hr" sz="1800" kern="100" dirty="0">
                          <a:effectLst/>
                        </a:rPr>
                        <a:t>rancuski</a:t>
                      </a:r>
                      <a:endParaRPr lang="hu-HU" sz="1800" kern="100" dirty="0">
                        <a:effectLst/>
                        <a:latin typeface="Calibri" panose="020F0502020204030204" pitchFamily="34" charset="0"/>
                        <a:ea typeface="Calibri" panose="020F0502020204030204" pitchFamily="34" charset="0"/>
                        <a:cs typeface="Arial" panose="020B0604020202020204" pitchFamily="34" charset="0"/>
                      </a:endParaRPr>
                    </a:p>
                  </a:txBody>
                  <a:tcPr marL="35400" marR="35400" marT="0" marB="0"/>
                </a:tc>
                <a:tc>
                  <a:txBody>
                    <a:bodyPr/>
                    <a:lstStyle/>
                    <a:p>
                      <a:pPr marR="431800" algn="r">
                        <a:lnSpc>
                          <a:spcPct val="107000"/>
                        </a:lnSpc>
                        <a:spcAft>
                          <a:spcPts val="800"/>
                        </a:spcAft>
                      </a:pPr>
                      <a:r>
                        <a:rPr lang="hr" sz="1800" kern="100" dirty="0">
                          <a:effectLst/>
                        </a:rPr>
                        <a:t>280</a:t>
                      </a:r>
                      <a:endParaRPr lang="hu-HU" sz="1800" kern="100" dirty="0">
                        <a:effectLst/>
                        <a:latin typeface="Calibri" panose="020F0502020204030204" pitchFamily="34" charset="0"/>
                        <a:ea typeface="Calibri" panose="020F0502020204030204" pitchFamily="34" charset="0"/>
                        <a:cs typeface="Arial" panose="020B0604020202020204" pitchFamily="34" charset="0"/>
                      </a:endParaRPr>
                    </a:p>
                  </a:txBody>
                  <a:tcPr marL="35400" marR="35400" marT="0" marB="0"/>
                </a:tc>
                <a:tc>
                  <a:txBody>
                    <a:bodyPr/>
                    <a:lstStyle/>
                    <a:p>
                      <a:pPr marR="612140" algn="r">
                        <a:lnSpc>
                          <a:spcPct val="107000"/>
                        </a:lnSpc>
                        <a:spcAft>
                          <a:spcPts val="800"/>
                        </a:spcAft>
                      </a:pPr>
                      <a:r>
                        <a:rPr lang="hr" sz="1800" kern="100" dirty="0">
                          <a:effectLst/>
                        </a:rPr>
                        <a:t>79,9</a:t>
                      </a:r>
                      <a:endParaRPr lang="hu-HU" sz="1800" kern="100" dirty="0">
                        <a:effectLst/>
                        <a:latin typeface="Calibri" panose="020F0502020204030204" pitchFamily="34" charset="0"/>
                        <a:ea typeface="Calibri" panose="020F0502020204030204" pitchFamily="34" charset="0"/>
                        <a:cs typeface="Arial" panose="020B0604020202020204" pitchFamily="34" charset="0"/>
                      </a:endParaRPr>
                    </a:p>
                  </a:txBody>
                  <a:tcPr marL="35400" marR="35400" marT="0" marB="0"/>
                </a:tc>
                <a:extLst>
                  <a:ext uri="{0D108BD9-81ED-4DB2-BD59-A6C34878D82A}">
                    <a16:rowId xmlns:a16="http://schemas.microsoft.com/office/drawing/2014/main" val="1267864914"/>
                  </a:ext>
                </a:extLst>
              </a:tr>
              <a:tr h="197585">
                <a:tc>
                  <a:txBody>
                    <a:bodyPr/>
                    <a:lstStyle/>
                    <a:p>
                      <a:pPr algn="just">
                        <a:lnSpc>
                          <a:spcPct val="107000"/>
                        </a:lnSpc>
                        <a:spcAft>
                          <a:spcPts val="800"/>
                        </a:spcAft>
                      </a:pPr>
                      <a:r>
                        <a:rPr lang="hr" sz="1800" kern="100" dirty="0">
                          <a:effectLst/>
                        </a:rPr>
                        <a:t>(moderni standard) arapski</a:t>
                      </a:r>
                      <a:r>
                        <a:rPr lang="hr" sz="1800" kern="100" baseline="30000" dirty="0">
                          <a:effectLst/>
                          <a:latin typeface="Calibri" panose="020F0502020204030204" pitchFamily="34" charset="0"/>
                          <a:ea typeface="Calibri" panose="020F0502020204030204" pitchFamily="34" charset="0"/>
                          <a:cs typeface="Calibri" panose="020F0502020204030204" pitchFamily="34" charset="0"/>
                        </a:rPr>
                        <a:t>2</a:t>
                      </a:r>
                      <a:r>
                        <a:rPr lang="hr" sz="1800" kern="100" dirty="0">
                          <a:effectLst/>
                        </a:rPr>
                        <a:t> </a:t>
                      </a:r>
                      <a:endParaRPr lang="hu-HU" sz="1800" kern="100" dirty="0">
                        <a:effectLst/>
                        <a:latin typeface="Calibri" panose="020F0502020204030204" pitchFamily="34" charset="0"/>
                        <a:ea typeface="Calibri" panose="020F0502020204030204" pitchFamily="34" charset="0"/>
                        <a:cs typeface="Arial" panose="020B0604020202020204" pitchFamily="34" charset="0"/>
                      </a:endParaRPr>
                    </a:p>
                  </a:txBody>
                  <a:tcPr marL="35400" marR="35400" marT="0" marB="0"/>
                </a:tc>
                <a:tc>
                  <a:txBody>
                    <a:bodyPr/>
                    <a:lstStyle/>
                    <a:p>
                      <a:pPr marR="431800" algn="r">
                        <a:lnSpc>
                          <a:spcPct val="107000"/>
                        </a:lnSpc>
                        <a:spcAft>
                          <a:spcPts val="800"/>
                        </a:spcAft>
                      </a:pPr>
                      <a:r>
                        <a:rPr lang="hr" sz="1800" kern="100" dirty="0">
                          <a:effectLst/>
                        </a:rPr>
                        <a:t>274</a:t>
                      </a:r>
                      <a:endParaRPr lang="hu-HU" sz="1800" kern="100" dirty="0">
                        <a:effectLst/>
                        <a:latin typeface="Calibri" panose="020F0502020204030204" pitchFamily="34" charset="0"/>
                        <a:ea typeface="Calibri" panose="020F0502020204030204" pitchFamily="34" charset="0"/>
                        <a:cs typeface="Arial" panose="020B0604020202020204" pitchFamily="34" charset="0"/>
                      </a:endParaRPr>
                    </a:p>
                  </a:txBody>
                  <a:tcPr marL="35400" marR="35400" marT="0" marB="0"/>
                </a:tc>
                <a:tc>
                  <a:txBody>
                    <a:bodyPr/>
                    <a:lstStyle/>
                    <a:p>
                      <a:pPr marR="612140" algn="r">
                        <a:lnSpc>
                          <a:spcPct val="107000"/>
                        </a:lnSpc>
                        <a:spcAft>
                          <a:spcPts val="800"/>
                        </a:spcAft>
                      </a:pPr>
                      <a:r>
                        <a:rPr lang="hr" sz="1800" kern="100" dirty="0">
                          <a:effectLst/>
                        </a:rPr>
                        <a:t>0</a:t>
                      </a:r>
                      <a:endParaRPr lang="hu-HU" sz="1800" kern="100" dirty="0">
                        <a:effectLst/>
                        <a:latin typeface="Calibri" panose="020F0502020204030204" pitchFamily="34" charset="0"/>
                        <a:ea typeface="Calibri" panose="020F0502020204030204" pitchFamily="34" charset="0"/>
                        <a:cs typeface="Arial" panose="020B0604020202020204" pitchFamily="34" charset="0"/>
                      </a:endParaRPr>
                    </a:p>
                  </a:txBody>
                  <a:tcPr marL="35400" marR="35400" marT="0" marB="0"/>
                </a:tc>
                <a:extLst>
                  <a:ext uri="{0D108BD9-81ED-4DB2-BD59-A6C34878D82A}">
                    <a16:rowId xmlns:a16="http://schemas.microsoft.com/office/drawing/2014/main" val="2062388577"/>
                  </a:ext>
                </a:extLst>
              </a:tr>
              <a:tr h="197585">
                <a:tc>
                  <a:txBody>
                    <a:bodyPr/>
                    <a:lstStyle/>
                    <a:p>
                      <a:pPr algn="just">
                        <a:lnSpc>
                          <a:spcPct val="107000"/>
                        </a:lnSpc>
                        <a:spcAft>
                          <a:spcPts val="800"/>
                        </a:spcAft>
                      </a:pPr>
                      <a:r>
                        <a:rPr lang="hr-HR" sz="1800" kern="100" dirty="0">
                          <a:effectLst/>
                        </a:rPr>
                        <a:t>b</a:t>
                      </a:r>
                      <a:r>
                        <a:rPr lang="hr" sz="1800" kern="100" dirty="0">
                          <a:effectLst/>
                        </a:rPr>
                        <a:t>engalski</a:t>
                      </a:r>
                      <a:endParaRPr lang="hu-HU" sz="1800" kern="100" dirty="0">
                        <a:effectLst/>
                        <a:latin typeface="Calibri" panose="020F0502020204030204" pitchFamily="34" charset="0"/>
                        <a:ea typeface="Calibri" panose="020F0502020204030204" pitchFamily="34" charset="0"/>
                        <a:cs typeface="Arial" panose="020B0604020202020204" pitchFamily="34" charset="0"/>
                      </a:endParaRPr>
                    </a:p>
                  </a:txBody>
                  <a:tcPr marL="35400" marR="35400" marT="0" marB="0"/>
                </a:tc>
                <a:tc>
                  <a:txBody>
                    <a:bodyPr/>
                    <a:lstStyle/>
                    <a:p>
                      <a:pPr marR="431800" algn="r">
                        <a:lnSpc>
                          <a:spcPct val="107000"/>
                        </a:lnSpc>
                        <a:spcAft>
                          <a:spcPts val="800"/>
                        </a:spcAft>
                      </a:pPr>
                      <a:r>
                        <a:rPr lang="hr" sz="1800" kern="100" dirty="0">
                          <a:effectLst/>
                        </a:rPr>
                        <a:t>272,7</a:t>
                      </a:r>
                      <a:endParaRPr lang="hu-HU" sz="1800" kern="100" dirty="0">
                        <a:effectLst/>
                        <a:latin typeface="Calibri" panose="020F0502020204030204" pitchFamily="34" charset="0"/>
                        <a:ea typeface="Calibri" panose="020F0502020204030204" pitchFamily="34" charset="0"/>
                        <a:cs typeface="Arial" panose="020B0604020202020204" pitchFamily="34" charset="0"/>
                      </a:endParaRPr>
                    </a:p>
                  </a:txBody>
                  <a:tcPr marL="35400" marR="35400" marT="0" marB="0"/>
                </a:tc>
                <a:tc>
                  <a:txBody>
                    <a:bodyPr/>
                    <a:lstStyle/>
                    <a:p>
                      <a:pPr marR="612140" algn="r">
                        <a:lnSpc>
                          <a:spcPct val="107000"/>
                        </a:lnSpc>
                        <a:spcAft>
                          <a:spcPts val="800"/>
                        </a:spcAft>
                      </a:pPr>
                      <a:r>
                        <a:rPr lang="hr" sz="1800" kern="100" dirty="0">
                          <a:effectLst/>
                        </a:rPr>
                        <a:t>233,7</a:t>
                      </a:r>
                      <a:endParaRPr lang="hu-HU" sz="1800" kern="100" dirty="0">
                        <a:effectLst/>
                        <a:latin typeface="Calibri" panose="020F0502020204030204" pitchFamily="34" charset="0"/>
                        <a:ea typeface="Calibri" panose="020F0502020204030204" pitchFamily="34" charset="0"/>
                        <a:cs typeface="Arial" panose="020B0604020202020204" pitchFamily="34" charset="0"/>
                      </a:endParaRPr>
                    </a:p>
                  </a:txBody>
                  <a:tcPr marL="35400" marR="35400" marT="0" marB="0"/>
                </a:tc>
                <a:extLst>
                  <a:ext uri="{0D108BD9-81ED-4DB2-BD59-A6C34878D82A}">
                    <a16:rowId xmlns:a16="http://schemas.microsoft.com/office/drawing/2014/main" val="668742504"/>
                  </a:ext>
                </a:extLst>
              </a:tr>
              <a:tr h="197585">
                <a:tc>
                  <a:txBody>
                    <a:bodyPr/>
                    <a:lstStyle/>
                    <a:p>
                      <a:pPr algn="just">
                        <a:lnSpc>
                          <a:spcPct val="107000"/>
                        </a:lnSpc>
                        <a:spcAft>
                          <a:spcPts val="800"/>
                        </a:spcAft>
                      </a:pPr>
                      <a:r>
                        <a:rPr lang="hr-HR" sz="1800" kern="100" dirty="0">
                          <a:effectLst/>
                        </a:rPr>
                        <a:t>r</a:t>
                      </a:r>
                      <a:r>
                        <a:rPr lang="hr" sz="1800" kern="100" dirty="0">
                          <a:effectLst/>
                        </a:rPr>
                        <a:t>uski</a:t>
                      </a:r>
                      <a:endParaRPr lang="hu-HU" sz="1800" kern="100" dirty="0">
                        <a:effectLst/>
                        <a:latin typeface="Calibri" panose="020F0502020204030204" pitchFamily="34" charset="0"/>
                        <a:ea typeface="Calibri" panose="020F0502020204030204" pitchFamily="34" charset="0"/>
                        <a:cs typeface="Arial" panose="020B0604020202020204" pitchFamily="34" charset="0"/>
                      </a:endParaRPr>
                    </a:p>
                  </a:txBody>
                  <a:tcPr marL="35400" marR="35400" marT="0" marB="0"/>
                </a:tc>
                <a:tc>
                  <a:txBody>
                    <a:bodyPr/>
                    <a:lstStyle/>
                    <a:p>
                      <a:pPr marR="431800" algn="r">
                        <a:lnSpc>
                          <a:spcPct val="107000"/>
                        </a:lnSpc>
                        <a:spcAft>
                          <a:spcPts val="800"/>
                        </a:spcAft>
                      </a:pPr>
                      <a:r>
                        <a:rPr lang="hr" sz="1800" kern="100" dirty="0">
                          <a:effectLst/>
                        </a:rPr>
                        <a:t>258,2</a:t>
                      </a:r>
                      <a:endParaRPr lang="hu-HU" sz="1800" kern="100" dirty="0">
                        <a:effectLst/>
                        <a:latin typeface="Calibri" panose="020F0502020204030204" pitchFamily="34" charset="0"/>
                        <a:ea typeface="Calibri" panose="020F0502020204030204" pitchFamily="34" charset="0"/>
                        <a:cs typeface="Arial" panose="020B0604020202020204" pitchFamily="34" charset="0"/>
                      </a:endParaRPr>
                    </a:p>
                  </a:txBody>
                  <a:tcPr marL="35400" marR="35400" marT="0" marB="0"/>
                </a:tc>
                <a:tc>
                  <a:txBody>
                    <a:bodyPr/>
                    <a:lstStyle/>
                    <a:p>
                      <a:pPr marR="612140" algn="r">
                        <a:lnSpc>
                          <a:spcPct val="107000"/>
                        </a:lnSpc>
                        <a:spcAft>
                          <a:spcPts val="800"/>
                        </a:spcAft>
                      </a:pPr>
                      <a:r>
                        <a:rPr lang="hr" sz="1800" kern="100" dirty="0">
                          <a:effectLst/>
                        </a:rPr>
                        <a:t>154</a:t>
                      </a:r>
                      <a:endParaRPr lang="hu-HU" sz="1800" kern="100" dirty="0">
                        <a:effectLst/>
                        <a:latin typeface="Calibri" panose="020F0502020204030204" pitchFamily="34" charset="0"/>
                        <a:ea typeface="Calibri" panose="020F0502020204030204" pitchFamily="34" charset="0"/>
                        <a:cs typeface="Arial" panose="020B0604020202020204" pitchFamily="34" charset="0"/>
                      </a:endParaRPr>
                    </a:p>
                  </a:txBody>
                  <a:tcPr marL="35400" marR="35400" marT="0" marB="0"/>
                </a:tc>
                <a:extLst>
                  <a:ext uri="{0D108BD9-81ED-4DB2-BD59-A6C34878D82A}">
                    <a16:rowId xmlns:a16="http://schemas.microsoft.com/office/drawing/2014/main" val="993782400"/>
                  </a:ext>
                </a:extLst>
              </a:tr>
              <a:tr h="197585">
                <a:tc>
                  <a:txBody>
                    <a:bodyPr/>
                    <a:lstStyle/>
                    <a:p>
                      <a:pPr algn="just">
                        <a:lnSpc>
                          <a:spcPct val="107000"/>
                        </a:lnSpc>
                        <a:spcAft>
                          <a:spcPts val="800"/>
                        </a:spcAft>
                      </a:pPr>
                      <a:r>
                        <a:rPr lang="hr" sz="1800" kern="100" dirty="0">
                          <a:effectLst/>
                        </a:rPr>
                        <a:t>portugalski</a:t>
                      </a:r>
                      <a:r>
                        <a:rPr lang="hr" sz="1800" kern="100" baseline="30000" dirty="0">
                          <a:effectLst/>
                          <a:latin typeface="Calibri" panose="020F0502020204030204" pitchFamily="34" charset="0"/>
                          <a:ea typeface="Calibri" panose="020F0502020204030204" pitchFamily="34" charset="0"/>
                          <a:cs typeface="Calibri" panose="020F0502020204030204" pitchFamily="34" charset="0"/>
                        </a:rPr>
                        <a:t>3 </a:t>
                      </a:r>
                      <a:r>
                        <a:rPr lang="hr" sz="1800" kern="100" dirty="0">
                          <a:effectLst/>
                        </a:rPr>
                        <a:t> </a:t>
                      </a:r>
                      <a:r>
                        <a:rPr lang="hr" sz="1800" kern="100" baseline="30000" dirty="0">
                          <a:effectLst/>
                          <a:latin typeface="Calibri" panose="020F0502020204030204" pitchFamily="34" charset="0"/>
                          <a:ea typeface="Calibri" panose="020F0502020204030204" pitchFamily="34" charset="0"/>
                          <a:cs typeface="Calibri" panose="020F0502020204030204" pitchFamily="34" charset="0"/>
                        </a:rPr>
                        <a:t> </a:t>
                      </a:r>
                      <a:endParaRPr lang="hu-HU" sz="1800" kern="100" dirty="0">
                        <a:effectLst/>
                        <a:latin typeface="Calibri" panose="020F0502020204030204" pitchFamily="34" charset="0"/>
                        <a:ea typeface="Calibri" panose="020F0502020204030204" pitchFamily="34" charset="0"/>
                        <a:cs typeface="Arial" panose="020B0604020202020204" pitchFamily="34" charset="0"/>
                      </a:endParaRPr>
                    </a:p>
                  </a:txBody>
                  <a:tcPr marL="35400" marR="35400" marT="0" marB="0"/>
                </a:tc>
                <a:tc>
                  <a:txBody>
                    <a:bodyPr/>
                    <a:lstStyle/>
                    <a:p>
                      <a:pPr marR="431800" algn="r">
                        <a:lnSpc>
                          <a:spcPct val="107000"/>
                        </a:lnSpc>
                        <a:spcAft>
                          <a:spcPts val="800"/>
                        </a:spcAft>
                      </a:pPr>
                      <a:r>
                        <a:rPr lang="hr" sz="1800" kern="100" dirty="0">
                          <a:effectLst/>
                        </a:rPr>
                        <a:t>257,7</a:t>
                      </a:r>
                      <a:endParaRPr lang="hu-HU" sz="1800" kern="100" dirty="0">
                        <a:effectLst/>
                        <a:latin typeface="Calibri" panose="020F0502020204030204" pitchFamily="34" charset="0"/>
                        <a:ea typeface="Calibri" panose="020F0502020204030204" pitchFamily="34" charset="0"/>
                        <a:cs typeface="Arial" panose="020B0604020202020204" pitchFamily="34" charset="0"/>
                      </a:endParaRPr>
                    </a:p>
                  </a:txBody>
                  <a:tcPr marL="35400" marR="35400" marT="0" marB="0"/>
                </a:tc>
                <a:tc>
                  <a:txBody>
                    <a:bodyPr/>
                    <a:lstStyle/>
                    <a:p>
                      <a:pPr marR="612140" algn="r">
                        <a:lnSpc>
                          <a:spcPct val="107000"/>
                        </a:lnSpc>
                        <a:spcAft>
                          <a:spcPts val="800"/>
                        </a:spcAft>
                      </a:pPr>
                      <a:r>
                        <a:rPr lang="hr" sz="1800" kern="100" dirty="0">
                          <a:effectLst/>
                        </a:rPr>
                        <a:t>232,4</a:t>
                      </a:r>
                      <a:endParaRPr lang="hu-HU" sz="1800" kern="100" dirty="0">
                        <a:effectLst/>
                        <a:latin typeface="Calibri" panose="020F0502020204030204" pitchFamily="34" charset="0"/>
                        <a:ea typeface="Calibri" panose="020F0502020204030204" pitchFamily="34" charset="0"/>
                        <a:cs typeface="Arial" panose="020B0604020202020204" pitchFamily="34" charset="0"/>
                      </a:endParaRPr>
                    </a:p>
                  </a:txBody>
                  <a:tcPr marL="35400" marR="35400" marT="0" marB="0"/>
                </a:tc>
                <a:extLst>
                  <a:ext uri="{0D108BD9-81ED-4DB2-BD59-A6C34878D82A}">
                    <a16:rowId xmlns:a16="http://schemas.microsoft.com/office/drawing/2014/main" val="1099220535"/>
                  </a:ext>
                </a:extLst>
              </a:tr>
              <a:tr h="197585">
                <a:tc>
                  <a:txBody>
                    <a:bodyPr/>
                    <a:lstStyle/>
                    <a:p>
                      <a:pPr algn="just">
                        <a:lnSpc>
                          <a:spcPct val="107000"/>
                        </a:lnSpc>
                        <a:spcAft>
                          <a:spcPts val="800"/>
                        </a:spcAft>
                      </a:pPr>
                      <a:r>
                        <a:rPr lang="hr" sz="1800" kern="100" dirty="0">
                          <a:effectLst/>
                        </a:rPr>
                        <a:t>urdu</a:t>
                      </a:r>
                      <a:endParaRPr lang="hu-HU" sz="1800" kern="100" dirty="0">
                        <a:effectLst/>
                        <a:latin typeface="Calibri" panose="020F0502020204030204" pitchFamily="34" charset="0"/>
                        <a:ea typeface="Calibri" panose="020F0502020204030204" pitchFamily="34" charset="0"/>
                        <a:cs typeface="Arial" panose="020B0604020202020204" pitchFamily="34" charset="0"/>
                      </a:endParaRPr>
                    </a:p>
                  </a:txBody>
                  <a:tcPr marL="35400" marR="35400" marT="0" marB="0"/>
                </a:tc>
                <a:tc>
                  <a:txBody>
                    <a:bodyPr/>
                    <a:lstStyle/>
                    <a:p>
                      <a:pPr marR="431800" algn="r">
                        <a:lnSpc>
                          <a:spcPct val="107000"/>
                        </a:lnSpc>
                        <a:spcAft>
                          <a:spcPts val="800"/>
                        </a:spcAft>
                      </a:pPr>
                      <a:r>
                        <a:rPr lang="hr" sz="1800" kern="100" dirty="0">
                          <a:effectLst/>
                        </a:rPr>
                        <a:t>231,3</a:t>
                      </a:r>
                      <a:endParaRPr lang="hu-HU" sz="1800" kern="100" dirty="0">
                        <a:effectLst/>
                        <a:latin typeface="Calibri" panose="020F0502020204030204" pitchFamily="34" charset="0"/>
                        <a:ea typeface="Calibri" panose="020F0502020204030204" pitchFamily="34" charset="0"/>
                        <a:cs typeface="Arial" panose="020B0604020202020204" pitchFamily="34" charset="0"/>
                      </a:endParaRPr>
                    </a:p>
                  </a:txBody>
                  <a:tcPr marL="35400" marR="35400" marT="0" marB="0"/>
                </a:tc>
                <a:tc>
                  <a:txBody>
                    <a:bodyPr/>
                    <a:lstStyle/>
                    <a:p>
                      <a:pPr marR="612140" algn="r">
                        <a:lnSpc>
                          <a:spcPct val="107000"/>
                        </a:lnSpc>
                        <a:spcAft>
                          <a:spcPts val="800"/>
                        </a:spcAft>
                      </a:pPr>
                      <a:r>
                        <a:rPr lang="hr" sz="1800" kern="100" dirty="0">
                          <a:effectLst/>
                        </a:rPr>
                        <a:t>70,2</a:t>
                      </a:r>
                      <a:endParaRPr lang="hu-HU" sz="1800" kern="100" dirty="0">
                        <a:effectLst/>
                        <a:latin typeface="Calibri" panose="020F0502020204030204" pitchFamily="34" charset="0"/>
                        <a:ea typeface="Calibri" panose="020F0502020204030204" pitchFamily="34" charset="0"/>
                        <a:cs typeface="Arial" panose="020B0604020202020204" pitchFamily="34" charset="0"/>
                      </a:endParaRPr>
                    </a:p>
                  </a:txBody>
                  <a:tcPr marL="35400" marR="35400" marT="0" marB="0"/>
                </a:tc>
                <a:extLst>
                  <a:ext uri="{0D108BD9-81ED-4DB2-BD59-A6C34878D82A}">
                    <a16:rowId xmlns:a16="http://schemas.microsoft.com/office/drawing/2014/main" val="2539993700"/>
                  </a:ext>
                </a:extLst>
              </a:tr>
            </a:tbl>
          </a:graphicData>
        </a:graphic>
      </p:graphicFrame>
      <p:sp>
        <p:nvSpPr>
          <p:cNvPr id="17" name="Szövegdoboz 16">
            <a:extLst>
              <a:ext uri="{FF2B5EF4-FFF2-40B4-BE49-F238E27FC236}">
                <a16:creationId xmlns:a16="http://schemas.microsoft.com/office/drawing/2014/main" id="{82D43283-5520-CA00-03BE-20B5F54794A0}"/>
              </a:ext>
            </a:extLst>
          </p:cNvPr>
          <p:cNvSpPr txBox="1"/>
          <p:nvPr/>
        </p:nvSpPr>
        <p:spPr>
          <a:xfrm>
            <a:off x="7155484" y="1954032"/>
            <a:ext cx="4836078" cy="3336811"/>
          </a:xfrm>
          <a:prstGeom prst="rect">
            <a:avLst/>
          </a:prstGeom>
          <a:noFill/>
        </p:spPr>
        <p:txBody>
          <a:bodyPr wrap="square">
            <a:spAutoFit/>
          </a:bodyPr>
          <a:lstStyle/>
          <a:p>
            <a:pPr>
              <a:lnSpc>
                <a:spcPts val="2300"/>
              </a:lnSpc>
            </a:pPr>
            <a:r>
              <a:rPr lang="hr" sz="2000" kern="100" baseline="30000" dirty="0">
                <a:effectLst/>
                <a:latin typeface="Calibri" panose="020F0502020204030204" pitchFamily="34" charset="0"/>
                <a:ea typeface="Calibri" panose="020F0502020204030204" pitchFamily="34" charset="0"/>
                <a:cs typeface="Calibri" panose="020F0502020204030204" pitchFamily="34" charset="0"/>
              </a:rPr>
              <a:t>1 </a:t>
            </a:r>
            <a:r>
              <a:rPr lang="hr" sz="2000" kern="100" dirty="0">
                <a:effectLst/>
                <a:latin typeface="Calibri" panose="020F0502020204030204" pitchFamily="34" charset="0"/>
                <a:ea typeface="Calibri" panose="020F0502020204030204" pitchFamily="34" charset="0"/>
                <a:cs typeface="Calibri" panose="020F0502020204030204" pitchFamily="34" charset="0"/>
              </a:rPr>
              <a:t>Španjolski je drugi najrašireniji jezik u smislu broja izvornih govornika</a:t>
            </a:r>
            <a:endParaRPr lang="en-GB" sz="2000" kern="100" dirty="0">
              <a:effectLst/>
              <a:latin typeface="Calibri" panose="020F0502020204030204" pitchFamily="34" charset="0"/>
              <a:ea typeface="Calibri" panose="020F0502020204030204" pitchFamily="34" charset="0"/>
              <a:cs typeface="Arial" panose="020B0604020202020204" pitchFamily="34" charset="0"/>
            </a:endParaRPr>
          </a:p>
          <a:p>
            <a:pPr>
              <a:lnSpc>
                <a:spcPts val="2300"/>
              </a:lnSpc>
            </a:pPr>
            <a:r>
              <a:rPr lang="hr" sz="2000" kern="100" baseline="30000" dirty="0">
                <a:effectLst/>
                <a:latin typeface="Calibri" panose="020F0502020204030204" pitchFamily="34" charset="0"/>
                <a:ea typeface="Calibri" panose="020F0502020204030204" pitchFamily="34" charset="0"/>
                <a:cs typeface="Calibri" panose="020F0502020204030204" pitchFamily="34" charset="0"/>
              </a:rPr>
              <a:t>2 </a:t>
            </a:r>
            <a:r>
              <a:rPr lang="hr" sz="2000" kern="100" dirty="0">
                <a:effectLst/>
                <a:latin typeface="Calibri" panose="020F0502020204030204" pitchFamily="34" charset="0"/>
                <a:ea typeface="Calibri" panose="020F0502020204030204" pitchFamily="34" charset="0"/>
                <a:cs typeface="Calibri" panose="020F0502020204030204" pitchFamily="34" charset="0"/>
              </a:rPr>
              <a:t>Moderni standardni arapski (MSA) je jedini jezik koji nema izvorne govornike </a:t>
            </a:r>
            <a:r>
              <a:rPr lang="hr" sz="2000" kern="100" dirty="0">
                <a:latin typeface="Calibri" panose="020F0502020204030204" pitchFamily="34" charset="0"/>
                <a:ea typeface="Calibri" panose="020F0502020204030204" pitchFamily="34" charset="0"/>
                <a:cs typeface="Calibri" panose="020F0502020204030204" pitchFamily="34" charset="0"/>
              </a:rPr>
              <a:t>: </a:t>
            </a:r>
            <a:r>
              <a:rPr lang="hr" sz="2000" kern="100" dirty="0">
                <a:effectLst/>
                <a:latin typeface="Calibri" panose="020F0502020204030204" pitchFamily="34" charset="0"/>
                <a:ea typeface="Calibri" panose="020F0502020204030204" pitchFamily="34" charset="0"/>
                <a:cs typeface="Calibri" panose="020F0502020204030204" pitchFamily="34" charset="0"/>
              </a:rPr>
              <a:t>arapski se sastoji od bezbrojnih dijalekata i svi govornici arapskog zapravo govore lokalnom verzijom. Mediji (novine, filmovi, televizija) koriste MSA, također akademski jezik koji se koristi u književnosti i politici</a:t>
            </a:r>
            <a:endParaRPr lang="en-GB" sz="2000" kern="100" dirty="0">
              <a:effectLst/>
              <a:latin typeface="Calibri" panose="020F0502020204030204" pitchFamily="34" charset="0"/>
              <a:ea typeface="Calibri" panose="020F0502020204030204" pitchFamily="34" charset="0"/>
              <a:cs typeface="Arial" panose="020B0604020202020204" pitchFamily="34" charset="0"/>
            </a:endParaRPr>
          </a:p>
          <a:p>
            <a:pPr>
              <a:lnSpc>
                <a:spcPts val="2300"/>
              </a:lnSpc>
            </a:pPr>
            <a:r>
              <a:rPr lang="hr" sz="2000" kern="100" baseline="30000" dirty="0">
                <a:effectLst/>
                <a:latin typeface="Calibri" panose="020F0502020204030204" pitchFamily="34" charset="0"/>
                <a:ea typeface="Calibri" panose="020F0502020204030204" pitchFamily="34" charset="0"/>
                <a:cs typeface="Calibri" panose="020F0502020204030204" pitchFamily="34" charset="0"/>
              </a:rPr>
              <a:t>3 </a:t>
            </a:r>
            <a:r>
              <a:rPr lang="hr" sz="2000" kern="100" dirty="0">
                <a:effectLst/>
                <a:latin typeface="Calibri" panose="020F0502020204030204" pitchFamily="34" charset="0"/>
                <a:ea typeface="Calibri" panose="020F0502020204030204" pitchFamily="34" charset="0"/>
                <a:cs typeface="Calibri" panose="020F0502020204030204" pitchFamily="34" charset="0"/>
              </a:rPr>
              <a:t>Najrasprostranjeniji jezik na južnoj hemisferi</a:t>
            </a:r>
            <a:endParaRPr lang="en-GB" sz="2000"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9" name="Szövegdoboz 18">
            <a:extLst>
              <a:ext uri="{FF2B5EF4-FFF2-40B4-BE49-F238E27FC236}">
                <a16:creationId xmlns:a16="http://schemas.microsoft.com/office/drawing/2014/main" id="{D90B03FE-3400-5CB9-9073-06141974DCEA}"/>
              </a:ext>
            </a:extLst>
          </p:cNvPr>
          <p:cNvSpPr txBox="1"/>
          <p:nvPr/>
        </p:nvSpPr>
        <p:spPr>
          <a:xfrm>
            <a:off x="3952382" y="5061305"/>
            <a:ext cx="2667493" cy="375552"/>
          </a:xfrm>
          <a:prstGeom prst="rect">
            <a:avLst/>
          </a:prstGeom>
          <a:noFill/>
        </p:spPr>
        <p:txBody>
          <a:bodyPr wrap="square">
            <a:spAutoFit/>
          </a:bodyPr>
          <a:lstStyle/>
          <a:p>
            <a:pPr>
              <a:lnSpc>
                <a:spcPct val="107000"/>
              </a:lnSpc>
              <a:spcAft>
                <a:spcPts val="800"/>
              </a:spcAft>
            </a:pPr>
            <a:r>
              <a:rPr lang="hr" sz="1800" kern="100" dirty="0">
                <a:effectLst/>
                <a:latin typeface="Calibri" panose="020F0502020204030204" pitchFamily="34" charset="0"/>
                <a:ea typeface="Calibri" panose="020F0502020204030204" pitchFamily="34" charset="0"/>
                <a:cs typeface="Calibri" panose="020F0502020204030204" pitchFamily="34" charset="0"/>
              </a:rPr>
              <a:t>Izvor: www.berlitz.com</a:t>
            </a:r>
            <a:endParaRPr lang="hu-HU" sz="2400" kern="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815348002"/>
      </p:ext>
    </p:extLst>
  </p:cSld>
  <p:clrMapOvr>
    <a:masterClrMapping/>
  </p:clrMapOvr>
</p:sld>
</file>

<file path=ppt/theme/theme1.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ac3ceeb6-1211-470d-a6dd-af8769819f37"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kumentum" ma:contentTypeID="0x0101004835BEBF49BD8A41ABD81494AB850FBB" ma:contentTypeVersion="18" ma:contentTypeDescription="Új dokumentum létrehozása." ma:contentTypeScope="" ma:versionID="f3e65672e42cbc845ab901b6d481cd60">
  <xsd:schema xmlns:xsd="http://www.w3.org/2001/XMLSchema" xmlns:xs="http://www.w3.org/2001/XMLSchema" xmlns:p="http://schemas.microsoft.com/office/2006/metadata/properties" xmlns:ns3="ac3ceeb6-1211-470d-a6dd-af8769819f37" xmlns:ns4="817a2ea1-2e58-4ebf-ba4c-e5f93253230e" targetNamespace="http://schemas.microsoft.com/office/2006/metadata/properties" ma:root="true" ma:fieldsID="7d282fa127a18400ae4fd6fe787681a3" ns3:_="" ns4:_="">
    <xsd:import namespace="ac3ceeb6-1211-470d-a6dd-af8769819f37"/>
    <xsd:import namespace="817a2ea1-2e58-4ebf-ba4c-e5f93253230e"/>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4:SharedWithUsers" minOccurs="0"/>
                <xsd:element ref="ns4:SharedWithDetails" minOccurs="0"/>
                <xsd:element ref="ns4:SharingHintHash" minOccurs="0"/>
                <xsd:element ref="ns3:MediaServiceAutoKeyPoints" minOccurs="0"/>
                <xsd:element ref="ns3:MediaServiceKeyPoints" minOccurs="0"/>
                <xsd:element ref="ns3:MediaServiceOCR" minOccurs="0"/>
                <xsd:element ref="ns3:MediaServiceGenerationTime" minOccurs="0"/>
                <xsd:element ref="ns3:MediaServiceEventHashCode" minOccurs="0"/>
                <xsd:element ref="ns3:MediaServiceLocation" minOccurs="0"/>
                <xsd:element ref="ns3:MediaLengthInSeconds" minOccurs="0"/>
                <xsd:element ref="ns3:_activity" minOccurs="0"/>
                <xsd:element ref="ns3:MediaServiceObjectDetectorVersion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c3ceeb6-1211-470d-a6dd-af8769819f3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17a2ea1-2e58-4ebf-ba4c-e5f93253230e" elementFormDefault="qualified">
    <xsd:import namespace="http://schemas.microsoft.com/office/2006/documentManagement/types"/>
    <xsd:import namespace="http://schemas.microsoft.com/office/infopath/2007/PartnerControls"/>
    <xsd:element name="SharedWithUsers" ma:index="12" nillable="true" ma:displayName="Résztvevők"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Megosztva részletekkel" ma:internalName="SharedWithDetails" ma:readOnly="true">
      <xsd:simpleType>
        <xsd:restriction base="dms:Note">
          <xsd:maxLength value="255"/>
        </xsd:restriction>
      </xsd:simpleType>
    </xsd:element>
    <xsd:element name="SharingHintHash" ma:index="14" nillable="true" ma:displayName="Megosztási tipp kivonata"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artalomtípus"/>
        <xsd:element ref="dc:title" minOccurs="0" maxOccurs="1" ma:index="4" ma:displayName="Cím"/>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2980A00-AB08-4E4F-AD9F-99BAABAED251}">
  <ds:schemaRefs>
    <ds:schemaRef ds:uri="http://schemas.microsoft.com/sharepoint/v3/contenttype/forms"/>
  </ds:schemaRefs>
</ds:datastoreItem>
</file>

<file path=customXml/itemProps2.xml><?xml version="1.0" encoding="utf-8"?>
<ds:datastoreItem xmlns:ds="http://schemas.openxmlformats.org/officeDocument/2006/customXml" ds:itemID="{BA2300D8-7DD6-4B42-8888-B3E4B29F34E1}">
  <ds:schemaRefs>
    <ds:schemaRef ds:uri="http://purl.org/dc/terms/"/>
    <ds:schemaRef ds:uri="http://www.w3.org/XML/1998/namespace"/>
    <ds:schemaRef ds:uri="ac3ceeb6-1211-470d-a6dd-af8769819f37"/>
    <ds:schemaRef ds:uri="http://purl.org/dc/elements/1.1/"/>
    <ds:schemaRef ds:uri="http://schemas.microsoft.com/office/2006/documentManagement/types"/>
    <ds:schemaRef ds:uri="http://schemas.microsoft.com/office/2006/metadata/properties"/>
    <ds:schemaRef ds:uri="http://schemas.openxmlformats.org/package/2006/metadata/core-properties"/>
    <ds:schemaRef ds:uri="http://schemas.microsoft.com/office/infopath/2007/PartnerControls"/>
    <ds:schemaRef ds:uri="817a2ea1-2e58-4ebf-ba4c-e5f93253230e"/>
    <ds:schemaRef ds:uri="http://purl.org/dc/dcmitype/"/>
  </ds:schemaRefs>
</ds:datastoreItem>
</file>

<file path=customXml/itemProps3.xml><?xml version="1.0" encoding="utf-8"?>
<ds:datastoreItem xmlns:ds="http://schemas.openxmlformats.org/officeDocument/2006/customXml" ds:itemID="{058CEC23-CE56-4E6C-B26C-EC1A0CA8FAC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c3ceeb6-1211-470d-a6dd-af8769819f37"/>
    <ds:schemaRef ds:uri="817a2ea1-2e58-4ebf-ba4c-e5f93253230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434</TotalTime>
  <Words>3916</Words>
  <Application>Microsoft Office PowerPoint</Application>
  <PresentationFormat>Szélesvásznú</PresentationFormat>
  <Paragraphs>181</Paragraphs>
  <Slides>43</Slides>
  <Notes>0</Notes>
  <HiddenSlides>0</HiddenSlides>
  <MMClips>0</MMClips>
  <ScaleCrop>false</ScaleCrop>
  <HeadingPairs>
    <vt:vector size="6" baseType="variant">
      <vt:variant>
        <vt:lpstr>Használt betűtípusok</vt:lpstr>
      </vt:variant>
      <vt:variant>
        <vt:i4>4</vt:i4>
      </vt:variant>
      <vt:variant>
        <vt:lpstr>Téma</vt:lpstr>
      </vt:variant>
      <vt:variant>
        <vt:i4>1</vt:i4>
      </vt:variant>
      <vt:variant>
        <vt:lpstr>Diacímek</vt:lpstr>
      </vt:variant>
      <vt:variant>
        <vt:i4>43</vt:i4>
      </vt:variant>
    </vt:vector>
  </HeadingPairs>
  <TitlesOfParts>
    <vt:vector size="48" baseType="lpstr">
      <vt:lpstr>Arial</vt:lpstr>
      <vt:lpstr>Calibri</vt:lpstr>
      <vt:lpstr>Calibri Light</vt:lpstr>
      <vt:lpstr>Courier New</vt:lpstr>
      <vt:lpstr>Office-téma</vt:lpstr>
      <vt:lpstr>The development of the innovative educational method of ACCESSIBLE tourism in Central Europe 2022-2-HU01-KA220-HED-000099410</vt:lpstr>
      <vt:lpstr>6. Problem jezičnih i komunikacijskih barijera i pristupačnosti</vt:lpstr>
      <vt:lpstr>Nisu samo fizičke/tjelesne prepreke te koje nas mogu spriječiti da putujemo, već postoje i komunikacijske i jezične barijere koje mogu spriječiti uspješno i lijepo turističko iskustvo Jezik omogućuje izražavanje emocija, dijeljenje osjećaja, pričanje priča i komunikaciju složenih poruka i znanja. Jezik je naš najveći posrednik koji nam omogućuje da se međusobno povezujemo i razumijemo – ali nas također može odvojiti jedne od drugih Osim fizičkih „oštećenja“ – pokretljivosti, vida, sluha itd. – postoji i kognitivna dimenzija invaliditeta, a oni koji ne mogu komunicirati mogli bi se svrstati u skupinu osoba s invaliditetom</vt:lpstr>
      <vt:lpstr>Prevladavanje jezičnih barijera ključno je za sustav turizma "Jezične barijere su, kao što svi znaju, važna prepreka transkulturalne komunikacije." (Cohen i Cooper, 1986)  Studije su pokazale da jezične barijere utječu na izbor turističke destinacije i odluke o potrošnji (Cohen i Cooper, 1986)  Sustav turizma stoga treba uložiti velike napore u prevladavanje jezičnih barijera između domaćina i turista (Gillovic et al., 2018)</vt:lpstr>
      <vt:lpstr>Turisti su itekako svjesni ove poteškoće koja ima značajan utjecaj na odabir destinacije, pripremu za putovanje, opseg i sadržaj njihove interakcije s lokalnim stanovništvom te kvalitetu njihova iskustva (Cohen i Cooper, 1986) Istraživanje među više od 3000 stanovnika Mađarske u dobi od 15 do 74 godine (Csapó et al., 2018), provedeno 2018. godine, u razdoblju prije pandemije Covid-19, uključivalo je ispitivanje ponašanja mađarskog stanovništva tijekom putovanja, uključujući razloge zbog kojih ne putuju: osim onih kojima nedostaje jedan ili više od tri osnovna uvjeta turizma (motivacija, diskrecijski prihod, slobodno vrijeme), nedostatak jezičnih vještina također je ozbiljna prepreka koju doživljava mnogo ljudi</vt:lpstr>
      <vt:lpstr>Jezična barijera često je samo mentalna; moguće je putovati i bez znanja jezika (domaći turizam ili korištenje uređaja), iako će iskustvo tada biti umanjeno (što se čak ni ne može reći za domaće putovanje)  Za klasično odustajanje glavni razlog je nedostatak financijskih sredstava, ali opiranje putovanju može biti posljedica i nepoznavanja jezika. Među konkretnim odgovorima na pitanje “Koji su razlozi zbog kojih ne putujete?” nedostatak novca i nedostatak vremena nalaze se na prvom i drugom mjestu, dok su ostali razlozi zanemarivi, ali je nepoznavanje jezika na trećem mjestu, neznatno ispred nedostaka društva</vt:lpstr>
      <vt:lpstr>PowerPoint-bemutató</vt:lpstr>
      <vt:lpstr>S više od 7 000 živih jezika u svijetu vrlo je vjerojatno da će se jezik turista razlikovati od jezika domaćina  Polovica svjetske populacije koristi “samo” 23 jezika  Razlika među jezicima prema broju ljudi koji ih govore kao materinji jezik ili kao jezik koji se uči: iako je mandarinski kineski najrasprostranjeniji materinji jezik na svijetu, najrašireniji jezik na svijetu 2023. godine bio je engleski  Engleski je sada jedini pravi svjetski jezik; jezik poslovanja i tehnologije – i turizma</vt:lpstr>
      <vt:lpstr>PowerPoint-bemutató</vt:lpstr>
      <vt:lpstr>PowerPoint-bemutató</vt:lpstr>
      <vt:lpstr>Engleski je još dominantniji: nepoznavanje engleskog, danas jedinog pravog svjetskog jezika, također je informacijski i komunikacijski hendikep  Trenutačno ga koristi više od milijardu web stranica u svijetu, od kojih je 18% aktivno (https://siteefy.com)  53% od 10 milijuna najposjećenijih web stranica na svijetu koristi engleski jezik, dok kineski čini samo 1,8%  Također veliki jaz za španjolski: prvi jezik gotovo pola milijarde ljudi, u usporedbi s 5,1% web stranica na ovom jeziku  Također je zanimljivo primijetiti da njemački jezi, drugi koji se najviše koristi na internetu, u živom govoru nije čak ni među prvih deset</vt:lpstr>
      <vt:lpstr>PowerPoint-bemutató</vt:lpstr>
      <vt:lpstr>PowerPoint-bemutató</vt:lpstr>
      <vt:lpstr>Komunikacijske barijere nastaju kada turist posjeti neku zemlju i ne razumije jezik lokalnog stanovništva  U zemljama u kojima se koristi nekoliko jezika ili s vrlo različitim verzijama, dijalekata istog jezika, ovaj problem može nastati unutar granica, čak i bez putovanja u inozemstvo – postoje zemlje u svijetu gdje se govore deseci, pa i stotine jezika, a rekorderi su Papua Nova Gvineja i Indonezija s čak 840, odnosno 711 koritšenih jezika (https://www.statista.com)</vt:lpstr>
      <vt:lpstr>Engleski je jezik koji se govori ili ga se barem minimalno razumije u većini destinacija  Problem nastaje kada bilo turist ili lokalno stanovništvo ne znaju jezik jedni drugih ili ne znaju treći jezik, kao što je engleski Tehnološki napredak pomaže u prevladavanju komunikacijskih barijera, ali one zahtijevaju odgovarajuće financijska sredstva, pristup internetu i vrijeme prijevoda – što čini dodatni izvor prepreka  Znakovi s osnovnim informacijama o zgradama ili atrakcijama obično su napisani na nekoliko jezika. Gotovo ih je nemoguće sve prevesti na sve jezike</vt:lpstr>
      <vt:lpstr>Problem različito utječe na različite skupine turista. U Cohenovom pristupu, gdje se izdvajaju dvije osnovne vrste turista - institucionalizirani i neinstitucionalizirani (Cohen, 1984), organizirani i pojedinačni masovni turisti obično žive u mjehuru vlastitog društva, iz čije sigurnosti promatraju i doživljavaju otuđenje od okoline domaćina  Ovaj mjehur sadrži jezičnu komponentu uz poznato okruženje, hranu i druge usluge</vt:lpstr>
      <vt:lpstr>Institucionalizirani turisti oslanjaju se na organizirani sustav turizma u kojem su jezični problemi manje tipični Neinstitucionalizirani turisti više se oslanjaju na sebe – i vlastite jezične vještine</vt:lpstr>
      <vt:lpstr>Većina ili svi zaposlenici turističkih objekata koji posluju s turistima imaju relativno visoku razinu znanja jezika: to je preduvjet za zapošljavanje u hotelima, restoranima, suvenirnicama, putničkim agencijama i rent-a-car agencijama U turistički najrazvijenijim zemljama barem netko od osoblja govori više jezika i stoga može komunicirati s turistima iz svih glavnih emitivnih zemalja na njihovom jeziku</vt:lpstr>
      <vt:lpstr>Vođene ture do glavnih atrakcija organiziraju jezične grupe tako da gotovo svaki turist može biti vođen na svom vlastitom jeziku  Institucionalizirani turisti rijetko se usuđuju izaći izvan vlastitog mjehura, a čak i kada to učine, u pratnji su vodiča: oni obično praktički ne nailaze na probleme u komunikaciji s lokalnim stanovništvom koji bi zahtijevali čak i minimalnu jezičnu prilagodbu</vt:lpstr>
      <vt:lpstr>Pravi istraživači i putnici (tj. neinstitucionalizirani tip turista, sa značajnim putnim iskustvima) ograničeno ili gotovo uopće ne koriste usluge koje pružaju turistički kapaciteti (uključujući korištenje jezičnih posrednika – vodiča, turističkih vodiča, prevoditelja) i stoga su više izloženi stranosti domaćinskog okruženja od tipičnog masovnog turista Ne traže zaštitu mjehura turističkog objekta i daleko su izvan periferije turističkog sustava unutar kojeg individualni masovni turist djeluje. U zamjenu za autentičnije iskustvo, oni također preuzimaju višu razinu rizika i u pogledu jezika. Mogu im pomoći posrednici</vt:lpstr>
      <vt:lpstr>Osim formalnih posrednika – vodiča, turističkih agencija itd. – postoje i neformalni posrednici bez odgovornosti posrednika; njihova je uloga često nevidljiva, ali vrlo subjektivna i važna. Neformalni posrednici su mediji, prijatelji, rodbina, suveniri, fotografije, kao i turistički djelatnici, ostali turisti i članovi lokalne zajednice (Marinovic i Simić, 2018)  Druge vrste jezičnih posrednika, kao što su samoprozvani lokalni vodiči, taksi vozači i drugi koji vrebaju po hotelima i nude svoje usluge, mogu biti još beskrupulozniji posrednici od profesionalnih vodiča u posredovanju komunikacije između turista i lokalnog stanovništva – to jest, oni možda neće promicati usluge bez barijera, ali je vjerojatnije da će stvoriti jezične barijere i druge prepreke čak i izvan jezičnih barijera (Cohen i Cooper, 1986)</vt:lpstr>
      <vt:lpstr>U međunarodnom turizmu postoje različiti alati za smanjenje kulturnih i komunikacijskih prepreka  Korištenje certificiranja od strane turističkih poduzeća i DMO-a, korištenje znakova, slika, piktograma umjesto pisane komunikacije, obrazovanje lokalnog stanovništva i poticanje sudjelovanja zajednice u turizmu (lokalno stanovništvo koje je zainteresirano za turizam vjerojatnije će naučiti jezik posjetitelja nego njihovi kolege koji nemaju koristi od turizma)  Piktogrami u restoranu mogu pomoći u izbjegavanju npr. problema s alergijama i netolerancijom na hranu, no nažalost ti znakovi još uvijek nisu nužno standardizirani</vt:lpstr>
      <vt:lpstr>Pogledajte invalidska kolica u gornjem redu – izravna pomoć onima koji nisu samo jezično oštećeni</vt:lpstr>
      <vt:lpstr>Korištenje neverbalne komunikacije, komunikacije bez izgovorenih riječi (ton glasa, geste, držanje, dodir i pogled), namjerno ili nenamjerno U neverbalnoj komunikaciji dekodiranje poruke zahtijeva temeljito poznavanje kulture, situacije i okolnosti pošiljatelja i primatelja. Kada se ljudi iz kulturološki različitih zemalja susreću u turističkoj interakciji, mogu nastati prepreke ako nisu upoznati s kulturom drugih (Marinovic i Simić, 2018) Na primjer, neke geste rukama mogu biti pozitivne, ali i vrlo uvredljive, ovisno o tome gdje se osoba nalazi na kugli zemaljskoj, pa čak i o smjeru u kojem se okreće dlan</vt:lpstr>
      <vt:lpstr>Predsjednik George HW Bush, u pokušaju da bude prijateljski nastrojen prema grupi prosvjednika u Australiji, nenamjerno je izrekao britanski ekvivalent pružanja srednjeg prsta  Predsjednik Georgeu H. W. Bush tijekom posjeta Australiji 1992. godine, vjerujući da je prijateljski nastrojen i da podržava skupinu mirovnih prosvjednika u Canberri, dao je "V-za-pobjedu" ili "znak za mir" dok je prolazio u svojoj limuzini. Nažalost, simbol je predstavio s dlanom okrenutim prema unutra, kao što je uobičajeno za pokret rukom u Sjedinjenim Državama – ali na britanskom otočju, a također i u Australiji, dlan bi trebao biti okrenut prema van kako bi se izrazio mir, dok gesta iskazana dlanom okrenutim prema unutra označavaj isto što i ispruženi srednji prst u američkoj kulturi</vt:lpstr>
      <vt:lpstr>Pisana komunikacija – ako turist ili domaćin ima barem minimalno znanje drugog jezika, pisana komunikacija može smanjiti neke od nesporazuma koji dolaze s verbalnom komunikacijom (naglasci, brz govor)  Naučiti engleski jezik – čini se očiglednim da bi svatko trebao naučiti najvažniji svjetski jezik današnjice, kako bi mogao biti (i) jezik posrednik u turizmu, ali možda nema svatko motivaciju i priliku za to  Otići na odmor u mjesto gdje poznaje jezik ili strani jezik kojeg govori turist – ali to opet sužava raspon potencijalnih destinacija</vt:lpstr>
      <vt:lpstr>Naučiti jezik zemlje odredišta – vrlo malo turista potrudi se naučiti jezik zemlje domaćina za putovanje od nekoliko dana ili tjedana ili maksimalno godinu dana. Također, to sužava raspon potencijalnih destinacija. Češće je i jednostavnije kupiti i koristiti jezične knjige ili pojednostavljene rječnike kao alat za osiguranje minimalne jezične kompetencije  Aplikacije: uključujući jezične (Google Translate, Duolingo, iTranslate, Memrise, Busuu); druge aplikacije koje komunikaciju čine nepotrebnom, kao što su planeri putovanja (Citymapper, MAPS.ME, Roadtrippers, Google Maps), Uber, itd.  Međutim, ovisnost o aplikacijama također može stvoriti prepreke: one mogu učiniti korisnika koji je previše ovisan o njima ranjivim u slučaju da se baterija mobitela isprazni, pokvari, ošteti ili ukrade; nema signala; nema internetske veze; skup roaming itd.</vt:lpstr>
      <vt:lpstr>PowerPoint-bemutató</vt:lpstr>
      <vt:lpstr>Prijaviti se za početni tečaj: lokalno stanovništvo koje radi u destinacijama često je svjedočilo kako se drugi bore s jezičnim barijerama, navikli su se nositi s potrebama turista i često vode početničke tečajeve. Pohađajući samo jedan ili dva sata nastave, turisti mogu naučiti najčešće fraze i pitanja, kao što su naručivanje u restoranu, upit za toalet, itd.  Naučiti osnovna pravila izgovora: ovaj često zanemaren aspekt može biti nevjerojatno važan prilikom učenja jezika, jer je malo vjerojatno da ćete razumjeti govor s netočnim naglaskom ili intonacijom</vt:lpstr>
      <vt:lpstr>Potražiti situacije u kojima treba koristiti jezik: najbolji način za stjecanje navike nošenja s jezičnim barijerama jest postepeno korištenje jezika: primjerice, samostalnim odlaskom na večeru ili u kupovinu Pogledati popis uobičajenih riječi Gabriela Wynera (https://625words.com/): jezični guru sastavio je popise od 625 najčešćih riječi – Adler je došao na 200 (Adler, 1980., prema Cohen i Cooper, 1986)</vt:lpstr>
      <vt:lpstr>Nemojte se osjećati nelagodno ako osjećate da niste uspjeli: prihvatite nelagodu, jer je izlazak iz zone komfora sam po sebi vrijedan poštovanja. Umjesto da vas sputavaju nedostatne jezične vještine, smatrajte snagom to što uopće možete komunicirati na bilo kojoj razini  Govor tijela kao sredstvo komunikacije preko svih granica, kontinenata i kulturnih razlika. Na primjer, konobar koji pita želimo li još kave obično kimne prema praznim šalicama na stolu. Upotrijebite ove radnje i neverbalne znakove i vidite koliko daleko možete stići s neverbalnom komunikacijom;  Držite telefon napunjenim i s dovoljno podatkovnog prometa: pametni telefon je pouzdan alat koji može pomoći da izađete iz svake neugodne situacije koja se može pojaviti (aplikacije za karte, aplikacije za prevođenje itd.). Ipak, preporučljivo je ne oslanjati se previše na tehnologiju (https://www.gadventures.com/blog/language-travel/)</vt:lpstr>
      <vt:lpstr>Komunikacija u turizmu ne odnosi se samo na korištenje jezika, već i na iskorištavanje prilika – i izbjegavanje zamki – ICT-ja u sustavu koji se sve više digitalizira Digitalizacija turističkih usluga transformira strukturu sustava mijenjanjem prepreka ulasku, olakšavanjem usporedbe cijena – velika prednost pristupačnosti za potrošače, na strani potražnje – i revolucioniranje prodajnih kanala putem interneta, optimizacije troškova i poboljšanja učinkovitosti proizvodnje – neprocjenjiva korist za stranu ponude, pružatelje usluga (Gutierriz et al., 2023)</vt:lpstr>
      <vt:lpstr>Čini se da je korištenje informacijske tehnologije u turizmu (također) temeljno bez prepreka, jer uklanja prepreke kao što su nedostatak informacija, u pojedinim slučajevima jezične barijere (rezervacija smještaja, letova, automobila itd. može se obaviti putem Interneta bez jezičnih barijera, u većini slučajeva na materinjem jeziku). Uvelike olakšava donošenje odluka: npr. pri odabiru smještaja ili drugih pružatelja usluga, recenzije korisnika mogu biti orijentacija same za sebe (čime je prikupljanje podataka o pružateljima usluga putem drugih komunikacijskih kanala nepotrebno), ali također omogućuje pretraživanje specifičnih čimbenika putem platformi za rezervacije, kao što je pristupačnost, čime se uvelike smanjuje neizvjesnost povezana s putovanjem</vt:lpstr>
      <vt:lpstr>Na web stranici najvećeg smještajnog posrednika, booking.com-a, pod “Objektima” kao kriterij za sužavanje rezultata pretraživanja može se unijeti samo pristupačnost za invalidska kolica, no pažljiviji putnik može pretraživati prema dolje i pronaći karticu “Pristupačnost objekta” i karticu “Pristupačnost sobe”, s ne manje od sedam odnosno jedanaest aspekata (naravno s preklapanjima)  Postoje informacije o  (1) Pristupačnosti objekta i  (2) Pristupačnosti sobe</vt:lpstr>
      <vt:lpstr>PowerPoint-bemutató</vt:lpstr>
      <vt:lpstr>Menadžment u turizmu do sada je postao potpuno neodvojiv od informacijske tehnologije, pa je posjedovanje pravih digitalnih vještina od iznimne važnosti za turistička poduzeća Digitalizacija i Web 4.0 redefiniraju radna mjesta i stvaraju nova, zahtijevajući nove kompetencije i vještine Digitalna pismenost potrošača također postaje sve važnija. Čini se da se povijest opet ponavlja: svako poboljšanje stvara i nove prepreke – oni koji ne mogu koristiti najnovije informacijsko-komunikacijske alate mogu biti u nepovoljnoj situaciji, npr. ako se planiranje i provedba putovanja može obaviti samo putem info-komunikacijskih alata i rješenja</vt:lpstr>
      <vt:lpstr>Najvažnije buduće digitalne vještine na strani ponude uključuju online marketinške i komunikacijske vještine, vještine društvenih medija, vještine MS Officea, vještine korištenja operativnih sustava i vještine praćenja online recenzija (Carlisle et al., 2021)  Najveći nedostaci između sadašnjih i budućih razina vještina nalaze se za vještine umjetne inteligencije i robotike, kao i vještine proširene stvarnosti i virtualne stvarnosti, ali te su vještine, zajedno s vještinama računalnog programiranja, najmanje važne digitalne vještine</vt:lpstr>
      <vt:lpstr>Nije dovoljno da su zaposlenici digitalno pismeni; i potrošači moraju biti. Kako sve više poslova organizacije putovanja obavljaju sami putnici, za razliku od prošlih desetljeća (kada su naporan posao organizacije putovanja uglavnom povjeravali profesionalnim putničkim agencijama), sve više funkcija pružatelja usluga povjerava se turistima kako bi se uštedjelo vrijeme i novac (npr. samostalna prijava u zračnim lukama), digitalna pismenost postaje sve bitnija potreba za putovanja, a nedostatak takvih vještina ostavlja putnika na neki način onesposobljenim Mogu se pronaći vodiči o korištenju takvih samouslužnih rješenja, npr. samoprijava u zračnoj luci (www.tripsavvy.com), ali pronalaženje i korištenje ovih vodiča također zahtijeva barem osnovne digitalne vještine</vt:lpstr>
      <vt:lpstr>Očekivalo bi se da je većina stanovništva u Europskoj uniji digitalno pismena, no činjenica je da je 2021. godine daleko manje od dvije trećine ukupnog stanovništva Unije u dobi od 16 do 74 godine imalo barem osnovne digitalne vještine, a u otprilike trećini dotičnih zemalja ovaj udio je ostao ispod 50% (https://data.europa.eu)</vt:lpstr>
      <vt:lpstr>Akteri u svijetu putovanja komuniciraju gotovo isključivo na nacionalnom jeziku(jezicima) zemalja ili gotovo isključivo na engleskom – ali ljudska bića u potrazi za turističkim iskustvima iznimno su raznolika i u smislu obrazovanja. Ako većina ne zna bar na minimalnoj razini koristiti engleski, svjetski jezik broj jedan za transfere, naći će se u svijetu prepreka koje će (ili bi mogle) utjecati na kvalitetu njihovog turističkog iskustva  Uspon tzv. umjetne inteligencije, algoritmi za besplatno prevođenje koji se s relativnom lakoćom mogu koristiti na digitalnim platformama mogli bi olakšati svijet putovanja, ali s jedne strane daleko su od savršenih i malo je vjerojatno da će to postati u sljedećem desetljeću (Csepeli, 2020), a čak i ako to postanu, pretjerana ovisnost o njima mogla bi stvoriti daljnje prepreke u putovanjima (u slučaju tehničkih kvarova, nedostatka signala i sl.)</vt:lpstr>
      <vt:lpstr>Jedan primjer osiguranja pristupačnosti koncept je takozvanih web stranica lakih za korištenje i razumijevanje: razvoj uistinu lako razumljive i upravljive, uglavnom vizualne i grafičke strukture, koja čini središnje poruke i informacije koje pružatelj web stranice smatra važnima, razumljivima i dostupnima osobama s mentalnim poteškoćama Nažalost, ova vrsta rješenja pristupačnosti, koja uključuje elemente pristupačnosti, vrlo je ograničenog opsega u gotovo svim regijama svijeta  Nadalje, tamo gdje je dostupan, gotovo je isključivo dio internetskih stranica nevladinih organizacija koje predstavljaju dotičnu skupinu invaliditeta (https://topdisabilitywebsites.co.uk)</vt:lpstr>
      <vt:lpstr>Koncept lake dostupnosti, u kombinaciji s malo kreativnosti, mogao bi se implementirati, na primjer, kao sloj mjesta kojima upravlja sustav turizma kako bi privukao posjetitelje i učinio usluge dostupnima. To bi bilo potrebno, prvo, kako bi se novom segmentu osoba s funkcionalnim poteškoćama omogućilo da postanu potencijalni putnici u svijetu putovanja, a drugo, kako bi se lakše prevladale gore navedene (obično engleske) jezične praznine, bez potrebe za bilo kojom drugom pomoći u digitalnom prevođenju</vt:lpstr>
      <vt:lpstr>Protok informacija koji se brzo širi i produbljuje digitalizacijom, uz gotovo neiskorišteno bogatstvo mogućnosti, stvara barem isto toliko izvora opasnosti Imperosonalizacija, na primjer, u mnogim slučajevima može generirati iskrivljenja i nejednakost iskustva koja mogu spriječiti razvoj istinskog putničkog stava i želje da to postane  To ne vrijedi samo za osobe koje imaju snažnu potrebu za klasičnom dostupnošću, već i za npr. generacija starijih od 65 godina, tzv. “putnike srebrne generacije”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development of the innovative educational method of ACCESSIBLE tourism in Central Europe 2022-2-HU01-KA220-HED-000099410</dc:title>
  <dc:creator>Nagy-Véber Veronika</dc:creator>
  <cp:lastModifiedBy>Nagy-Véber Veronika</cp:lastModifiedBy>
  <cp:revision>15</cp:revision>
  <dcterms:created xsi:type="dcterms:W3CDTF">2024-05-21T07:28:22Z</dcterms:created>
  <dcterms:modified xsi:type="dcterms:W3CDTF">2025-06-28T21:25:16Z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0x0101004835BEBF49BD8A41ABD81494AB850FBB</vt:lpwstr>
  </property>
</Properties>
</file>