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287" r:id="rId9"/>
    <p:sldId id="288" r:id="rId10"/>
    <p:sldId id="289" r:id="rId11"/>
    <p:sldId id="291" r:id="rId12"/>
    <p:sldId id="292" r:id="rId13"/>
    <p:sldId id="293" r:id="rId14"/>
    <p:sldId id="260" r:id="rId15"/>
    <p:sldId id="262" r:id="rId16"/>
    <p:sldId id="261" r:id="rId17"/>
    <p:sldId id="263" r:id="rId18"/>
    <p:sldId id="294" r:id="rId19"/>
    <p:sldId id="295" r:id="rId20"/>
    <p:sldId id="296" r:id="rId21"/>
    <p:sldId id="297" r:id="rId22"/>
    <p:sldId id="312" r:id="rId23"/>
    <p:sldId id="264" r:id="rId24"/>
    <p:sldId id="265" r:id="rId25"/>
    <p:sldId id="266" r:id="rId26"/>
    <p:sldId id="267" r:id="rId27"/>
    <p:sldId id="268" r:id="rId28"/>
    <p:sldId id="269" r:id="rId29"/>
    <p:sldId id="299" r:id="rId30"/>
    <p:sldId id="300" r:id="rId31"/>
    <p:sldId id="270" r:id="rId32"/>
    <p:sldId id="301" r:id="rId33"/>
    <p:sldId id="302" r:id="rId34"/>
    <p:sldId id="303" r:id="rId35"/>
    <p:sldId id="304" r:id="rId36"/>
    <p:sldId id="271" r:id="rId37"/>
    <p:sldId id="272" r:id="rId38"/>
    <p:sldId id="305" r:id="rId39"/>
    <p:sldId id="306" r:id="rId40"/>
    <p:sldId id="307" r:id="rId41"/>
    <p:sldId id="308" r:id="rId42"/>
    <p:sldId id="309" r:id="rId43"/>
    <p:sldId id="310" r:id="rId44"/>
    <p:sldId id="311" r:id="rId45"/>
    <p:sldId id="273" r:id="rId46"/>
    <p:sldId id="274" r:id="rId47"/>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3AEDE1-9CF0-12B0-CC31-A0B55A027149}" v="2" dt="2025-04-16T15:27:45.271"/>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Dokumentumok\Munka\1_KTK\EFOP_Gener&#225;ci&#243;k_Mari\elk&#233;sz&#252;lt%20turizmus%20adatb&#225;zis\&#250;jak\efop_generaciok_n1085__turkerdesek_gv180716_gya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5.8844716421316903E-2"/>
          <c:y val="7.2009617678909024E-2"/>
          <c:w val="0.94115528357868306"/>
          <c:h val="0.51580890675378865"/>
        </c:manualLayout>
      </c:layout>
      <c:bar3DChart>
        <c:barDir val="col"/>
        <c:grouping val="clustered"/>
        <c:varyColors val="0"/>
        <c:ser>
          <c:idx val="0"/>
          <c:order val="0"/>
          <c:invertIfNegative val="0"/>
          <c:cat>
            <c:strRef>
              <c:f>tur_17!$Q$7:$Q$18</c:f>
              <c:strCache>
                <c:ptCount val="12"/>
                <c:pt idx="0">
                  <c:v>1 – időhiány</c:v>
                </c:pt>
                <c:pt idx="1">
                  <c:v>2 – nem szeretek utazni</c:v>
                </c:pt>
                <c:pt idx="2">
                  <c:v>3 – pénzhiány</c:v>
                </c:pt>
                <c:pt idx="3">
                  <c:v>4 – társaság hiánya</c:v>
                </c:pt>
                <c:pt idx="4">
                  <c:v>5 – körülményesnek tartom az oda- és visszautat</c:v>
                </c:pt>
                <c:pt idx="5">
                  <c:v>6 – tartok az új helyzetektől</c:v>
                </c:pt>
                <c:pt idx="6">
                  <c:v>7 – félek idegen helyekre utazni</c:v>
                </c:pt>
                <c:pt idx="7">
                  <c:v>8 – nem tudok tétlenkedni</c:v>
                </c:pt>
                <c:pt idx="8">
                  <c:v>9 – nyelvtudás hiánya</c:v>
                </c:pt>
                <c:pt idx="9">
                  <c:v>10 – az egészségi állapotom nem teszi lehetővé</c:v>
                </c:pt>
                <c:pt idx="10">
                  <c:v>11 – ma már otthon is szerezhetek utazási tapasztalatokat az internet és a technika segítségével</c:v>
                </c:pt>
                <c:pt idx="11">
                  <c:v>12 – egyéb, éspedig: ….</c:v>
                </c:pt>
              </c:strCache>
            </c:strRef>
          </c:cat>
          <c:val>
            <c:numRef>
              <c:f>tur_17!$R$7:$R$18</c:f>
              <c:numCache>
                <c:formatCode>General</c:formatCode>
                <c:ptCount val="12"/>
                <c:pt idx="0">
                  <c:v>165</c:v>
                </c:pt>
                <c:pt idx="1">
                  <c:v>45</c:v>
                </c:pt>
                <c:pt idx="2">
                  <c:v>345</c:v>
                </c:pt>
                <c:pt idx="3">
                  <c:v>67</c:v>
                </c:pt>
                <c:pt idx="4">
                  <c:v>45</c:v>
                </c:pt>
                <c:pt idx="5">
                  <c:v>11</c:v>
                </c:pt>
                <c:pt idx="6">
                  <c:v>12</c:v>
                </c:pt>
                <c:pt idx="7">
                  <c:v>31</c:v>
                </c:pt>
                <c:pt idx="8">
                  <c:v>69</c:v>
                </c:pt>
                <c:pt idx="9">
                  <c:v>52</c:v>
                </c:pt>
                <c:pt idx="10">
                  <c:v>31</c:v>
                </c:pt>
                <c:pt idx="11">
                  <c:v>30</c:v>
                </c:pt>
              </c:numCache>
            </c:numRef>
          </c:val>
          <c:extLst>
            <c:ext xmlns:c16="http://schemas.microsoft.com/office/drawing/2014/chart" uri="{C3380CC4-5D6E-409C-BE32-E72D297353CC}">
              <c16:uniqueId val="{00000000-F38D-4A98-9D32-2101F7E282F3}"/>
            </c:ext>
          </c:extLst>
        </c:ser>
        <c:dLbls>
          <c:showLegendKey val="0"/>
          <c:showVal val="0"/>
          <c:showCatName val="0"/>
          <c:showSerName val="0"/>
          <c:showPercent val="0"/>
          <c:showBubbleSize val="0"/>
        </c:dLbls>
        <c:gapWidth val="150"/>
        <c:shape val="box"/>
        <c:axId val="59850752"/>
        <c:axId val="120250368"/>
        <c:axId val="0"/>
      </c:bar3DChart>
      <c:catAx>
        <c:axId val="59850752"/>
        <c:scaling>
          <c:orientation val="minMax"/>
        </c:scaling>
        <c:delete val="0"/>
        <c:axPos val="b"/>
        <c:numFmt formatCode="General" sourceLinked="0"/>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120250368"/>
        <c:crosses val="autoZero"/>
        <c:auto val="1"/>
        <c:lblAlgn val="ctr"/>
        <c:lblOffset val="100"/>
        <c:noMultiLvlLbl val="0"/>
      </c:catAx>
      <c:valAx>
        <c:axId val="120250368"/>
        <c:scaling>
          <c:orientation val="minMax"/>
        </c:scaling>
        <c:delete val="0"/>
        <c:axPos val="l"/>
        <c:majorGridlines/>
        <c:numFmt formatCode="General" sourceLinked="1"/>
        <c:majorTickMark val="out"/>
        <c:minorTickMark val="none"/>
        <c:tickLblPos val="nextTo"/>
        <c:crossAx val="59850752"/>
        <c:crosses val="autoZero"/>
        <c:crossBetween val="between"/>
      </c:valAx>
    </c:plotArea>
    <c:plotVisOnly val="1"/>
    <c:dispBlanksAs val="gap"/>
    <c:showDLblsOverMax val="0"/>
  </c:chart>
  <c:externalData r:id="rId1">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14:41:07.002"/>
    </inkml:context>
    <inkml:brush xml:id="br0">
      <inkml:brushProperty name="width" value="0.05" units="cm"/>
      <inkml:brushProperty name="height" value="0.05" units="cm"/>
      <inkml:brushProperty name="color" value="#E71224"/>
    </inkml:brush>
  </inkml:definitions>
  <inkml:trace contextRef="#ctx0" brushRef="#br0">364 78 24575,'-4'1'0,"-1"1"0,1 0 0,0 0 0,-1 0 0,1 1 0,0-1 0,1 1 0,-1 0 0,0 0 0,1 0 0,-5 7 0,1-4 0,-114 119 0,112-115 0,1 1 0,0 0 0,-10 19 0,-4 6 0,15-24 0,-1 0 0,2 1 0,0 0 0,0 1 0,1-1 0,-4 18 0,-11 86 0,15-82 0,1-13 0,-1-1 0,-13 33 0,1-2 0,16-47 0,1 0 0,-1-1 0,1 1 0,0 1 0,0-1 0,0 0 0,1-1 0,0 1 0,0 0 0,0 0 0,0 0 0,1 0 0,0-1 0,0 1 0,3 5 0,5 7 0,0-2 0,22 27 0,-27-36 0,1 0 0,0 0 0,1 0 0,-1-1 0,1 0 0,0-1 0,9 5 0,56 22 0,-50-23 0,32 17 0,-42-19 0,0 1 0,1-2 0,0 1 0,1-2 0,20 5 0,61 18 0,-15-3 0,-44-15 0,-19-4 0,0 0 0,1-2 0,0 0 0,27 0 0,-40-3 0,0 0 0,1-1 0,-1 0 0,0 0 0,0 0 0,1-1 0,-1 1 0,0-1 0,0 0 0,-1-1 0,1 0 0,0 1 0,-1-1 0,0-1 0,1 1 0,-1 0 0,-1-1 0,1 0 0,5-7 0,6-13 0,-1 0 0,-1-2 0,-1 1 0,-1-2 0,11-42 0,-6 22 0,-6 18 0,-1-1 0,-1 0 0,-2 0 0,-1 0 0,2-57 0,-9-258 0,2 335 0,0 0 0,-1-1 0,-1 1 0,1 0 0,-2 0 0,1 0 0,-1 1 0,-1-1 0,0 1 0,0 0 0,-1-1 0,0 2 0,0-1 0,-1 1 0,0 0 0,-1 0 0,0 0 0,0 1 0,0 0 0,-1 1 0,0-1 0,-1 2 0,1-1 0,-1 1 0,0 0 0,0 1 0,-1 0 0,1 1 0,-1 0 0,0 0 0,0 1 0,-13-2 0,-95-12 0,106 14 0,0 0 0,-1 0 0,-15 1 0,23 1 0,0 0 0,0 1 0,0 0 0,0 0 0,0 0 0,0 0 0,0 1 0,1 0 0,-1 0 0,-8 5 0,-7 5-682,-35 17-1,34-21-6143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statista.com/"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jp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jp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6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ustomXml" Target="../ink/ink1.xml"/><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7.jp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chart" Target="../charts/chart1.xml"/><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5"/>
            <a:ext cx="9143999" cy="1502052"/>
          </a:xfrm>
        </p:spPr>
        <p:txBody>
          <a:bodyPr>
            <a:normAutofit fontScale="90000"/>
          </a:bodyPr>
          <a:lstStyle/>
          <a:p>
            <a:r>
              <a:rPr lang="en-GB" sz="3600" b="1" dirty="0">
                <a:latin typeface="+mn-lt"/>
              </a:rPr>
              <a:t>The development of the innovative educational method of ACCESSIBLE tourism in Central Europe</a:t>
            </a:r>
            <a:br>
              <a:rPr lang="hu-HU" sz="3600" b="1" dirty="0">
                <a:latin typeface="+mn-lt"/>
              </a:rPr>
            </a:br>
            <a:r>
              <a:rPr lang="hu-HU" sz="3100" b="1" dirty="0">
                <a:latin typeface="+mn-lt"/>
              </a:rPr>
              <a:t>2022-2-HU01-KA220-HED-000099410</a:t>
            </a: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a:stretch>
            <a:fillRect/>
          </a:stretch>
        </p:blipFill>
        <p:spPr>
          <a:xfrm>
            <a:off x="4745779" y="2884637"/>
            <a:ext cx="2102696" cy="2099401"/>
          </a:xfrm>
          <a:prstGeom prst="rect">
            <a:avLst/>
          </a:prstGeom>
        </p:spPr>
      </p:pic>
      <p:sp>
        <p:nvSpPr>
          <p:cNvPr id="3" name="Szövegdoboz 2">
            <a:extLst>
              <a:ext uri="{FF2B5EF4-FFF2-40B4-BE49-F238E27FC236}">
                <a16:creationId xmlns:a16="http://schemas.microsoft.com/office/drawing/2014/main" id="{DA5CF3F9-F484-9E73-8FAD-873BCF259D09}"/>
              </a:ext>
            </a:extLst>
          </p:cNvPr>
          <p:cNvSpPr txBox="1"/>
          <p:nvPr/>
        </p:nvSpPr>
        <p:spPr>
          <a:xfrm>
            <a:off x="7435694" y="2902227"/>
            <a:ext cx="4401189" cy="2246769"/>
          </a:xfrm>
          <a:prstGeom prst="rect">
            <a:avLst/>
          </a:prstGeom>
          <a:noFill/>
        </p:spPr>
        <p:txBody>
          <a:bodyPr wrap="square">
            <a:spAutoFit/>
          </a:bodyPr>
          <a:lstStyle/>
          <a:p>
            <a:pPr algn="r"/>
            <a:r>
              <a:rPr lang="hu-HU" sz="2800" b="1" dirty="0">
                <a:ea typeface="+mj-ea"/>
                <a:cs typeface="+mj-cs"/>
              </a:rPr>
              <a:t>Az akadálymentes turizmus innovatív oktatási módszertanának kifejlesztése Közép-Európában </a:t>
            </a:r>
          </a:p>
        </p:txBody>
      </p:sp>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AE592895-7F7D-6B10-E40A-F6AF3DA6A346}"/>
              </a:ext>
            </a:extLst>
          </p:cNvPr>
          <p:cNvSpPr txBox="1">
            <a:spLocks/>
          </p:cNvSpPr>
          <p:nvPr/>
        </p:nvSpPr>
        <p:spPr>
          <a:xfrm>
            <a:off x="147637" y="1055616"/>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világ legelterjedtebb nyelvei, 2024</a:t>
            </a:r>
          </a:p>
        </p:txBody>
      </p:sp>
      <p:graphicFrame>
        <p:nvGraphicFramePr>
          <p:cNvPr id="15" name="Táblázat 14">
            <a:extLst>
              <a:ext uri="{FF2B5EF4-FFF2-40B4-BE49-F238E27FC236}">
                <a16:creationId xmlns:a16="http://schemas.microsoft.com/office/drawing/2014/main" id="{64CB8321-E2C2-F306-FEDF-FF1FA3CE943B}"/>
              </a:ext>
            </a:extLst>
          </p:cNvPr>
          <p:cNvGraphicFramePr>
            <a:graphicFrameLocks noGrp="1"/>
          </p:cNvGraphicFramePr>
          <p:nvPr>
            <p:extLst>
              <p:ext uri="{D42A27DB-BD31-4B8C-83A1-F6EECF244321}">
                <p14:modId xmlns:p14="http://schemas.microsoft.com/office/powerpoint/2010/main" val="4271467707"/>
              </p:ext>
            </p:extLst>
          </p:nvPr>
        </p:nvGraphicFramePr>
        <p:xfrm>
          <a:off x="248704" y="1739611"/>
          <a:ext cx="6906779" cy="3378777"/>
        </p:xfrm>
        <a:graphic>
          <a:graphicData uri="http://schemas.openxmlformats.org/drawingml/2006/table">
            <a:tbl>
              <a:tblPr firstRow="1" firstCol="1" bandRow="1">
                <a:tableStyleId>{5C22544A-7EE6-4342-B048-85BDC9FD1C3A}</a:tableStyleId>
              </a:tblPr>
              <a:tblGrid>
                <a:gridCol w="2715452">
                  <a:extLst>
                    <a:ext uri="{9D8B030D-6E8A-4147-A177-3AD203B41FA5}">
                      <a16:colId xmlns:a16="http://schemas.microsoft.com/office/drawing/2014/main" val="2987472116"/>
                    </a:ext>
                  </a:extLst>
                </a:gridCol>
                <a:gridCol w="1932510">
                  <a:extLst>
                    <a:ext uri="{9D8B030D-6E8A-4147-A177-3AD203B41FA5}">
                      <a16:colId xmlns:a16="http://schemas.microsoft.com/office/drawing/2014/main" val="1644035441"/>
                    </a:ext>
                  </a:extLst>
                </a:gridCol>
                <a:gridCol w="2258817">
                  <a:extLst>
                    <a:ext uri="{9D8B030D-6E8A-4147-A177-3AD203B41FA5}">
                      <a16:colId xmlns:a16="http://schemas.microsoft.com/office/drawing/2014/main" val="1220372872"/>
                    </a:ext>
                  </a:extLst>
                </a:gridCol>
              </a:tblGrid>
              <a:tr h="399629">
                <a:tc>
                  <a:txBody>
                    <a:bodyPr/>
                    <a:lstStyle/>
                    <a:p>
                      <a:pPr algn="just">
                        <a:lnSpc>
                          <a:spcPct val="107000"/>
                        </a:lnSpc>
                        <a:spcAft>
                          <a:spcPts val="800"/>
                        </a:spcAft>
                      </a:pPr>
                      <a:r>
                        <a:rPr lang="hu-HU" sz="1800" kern="100" noProof="0">
                          <a:effectLst/>
                        </a:rPr>
                        <a:t>Nyelv</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algn="ctr">
                        <a:lnSpc>
                          <a:spcPct val="107000"/>
                        </a:lnSpc>
                        <a:spcAft>
                          <a:spcPts val="800"/>
                        </a:spcAft>
                      </a:pPr>
                      <a:r>
                        <a:rPr lang="hu-HU" sz="1800" kern="100" noProof="0">
                          <a:effectLst/>
                        </a:rPr>
                        <a:t>Beszélők száma összesen (millió)</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algn="ctr">
                        <a:lnSpc>
                          <a:spcPct val="107000"/>
                        </a:lnSpc>
                        <a:spcAft>
                          <a:spcPts val="800"/>
                        </a:spcAft>
                      </a:pPr>
                      <a:r>
                        <a:rPr lang="hu-HU" sz="1800" kern="100" noProof="0">
                          <a:effectLst/>
                        </a:rPr>
                        <a:t>Anyanyelvként beszélők száma (millió)</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753889336"/>
                  </a:ext>
                </a:extLst>
              </a:tr>
              <a:tr h="197585">
                <a:tc>
                  <a:txBody>
                    <a:bodyPr/>
                    <a:lstStyle/>
                    <a:p>
                      <a:pPr algn="just">
                        <a:lnSpc>
                          <a:spcPct val="107000"/>
                        </a:lnSpc>
                        <a:spcAft>
                          <a:spcPts val="800"/>
                        </a:spcAft>
                      </a:pPr>
                      <a:r>
                        <a:rPr lang="hu-HU" sz="1800" kern="100" noProof="0">
                          <a:effectLst/>
                        </a:rPr>
                        <a:t>Indonéz</a:t>
                      </a:r>
                      <a:r>
                        <a:rPr lang="hu-HU" sz="1800" kern="100" baseline="30000" noProof="0">
                          <a:effectLst/>
                        </a:rPr>
                        <a:t>4</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u-HU" sz="1800" kern="100" noProof="0">
                          <a:effectLst/>
                        </a:rPr>
                        <a:t>199</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u-HU" sz="1800" kern="100" noProof="0">
                          <a:effectLst/>
                        </a:rPr>
                        <a:t>43,6</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394472270"/>
                  </a:ext>
                </a:extLst>
              </a:tr>
              <a:tr h="197585">
                <a:tc>
                  <a:txBody>
                    <a:bodyPr/>
                    <a:lstStyle/>
                    <a:p>
                      <a:pPr algn="just">
                        <a:lnSpc>
                          <a:spcPct val="107000"/>
                        </a:lnSpc>
                        <a:spcAft>
                          <a:spcPts val="800"/>
                        </a:spcAft>
                      </a:pPr>
                      <a:r>
                        <a:rPr lang="hu-HU" sz="1800" kern="100" noProof="0">
                          <a:effectLst/>
                        </a:rPr>
                        <a:t>Német </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u-HU" sz="1800" kern="100" noProof="0">
                          <a:effectLst/>
                        </a:rPr>
                        <a:t>134,6</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u-HU" sz="1800" kern="100" noProof="0">
                          <a:effectLst/>
                        </a:rPr>
                        <a:t>75,6</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556557960"/>
                  </a:ext>
                </a:extLst>
              </a:tr>
              <a:tr h="197585">
                <a:tc>
                  <a:txBody>
                    <a:bodyPr/>
                    <a:lstStyle/>
                    <a:p>
                      <a:pPr algn="just">
                        <a:lnSpc>
                          <a:spcPct val="107000"/>
                        </a:lnSpc>
                        <a:spcAft>
                          <a:spcPts val="800"/>
                        </a:spcAft>
                      </a:pPr>
                      <a:r>
                        <a:rPr lang="hu-HU" sz="1800" kern="100" noProof="0">
                          <a:effectLst/>
                        </a:rPr>
                        <a:t>Japán</a:t>
                      </a:r>
                      <a:r>
                        <a:rPr lang="hu-HU" sz="1800" kern="100" baseline="30000" noProof="0">
                          <a:effectLst/>
                        </a:rPr>
                        <a:t>5</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u-HU" sz="1800" kern="100" noProof="0">
                          <a:effectLst/>
                        </a:rPr>
                        <a:t>125,4</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u-HU" sz="1800" kern="100" noProof="0">
                          <a:effectLst/>
                        </a:rPr>
                        <a:t>125,3</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986698917"/>
                  </a:ext>
                </a:extLst>
              </a:tr>
              <a:tr h="197585">
                <a:tc>
                  <a:txBody>
                    <a:bodyPr/>
                    <a:lstStyle/>
                    <a:p>
                      <a:pPr algn="just">
                        <a:lnSpc>
                          <a:spcPct val="107000"/>
                        </a:lnSpc>
                        <a:spcAft>
                          <a:spcPts val="800"/>
                        </a:spcAft>
                      </a:pPr>
                      <a:r>
                        <a:rPr lang="hu-HU" sz="1800" kern="100" noProof="0" dirty="0">
                          <a:effectLst/>
                        </a:rPr>
                        <a:t>Nigériai pidzsin</a:t>
                      </a:r>
                      <a:r>
                        <a:rPr lang="hu-HU" sz="1800" kern="100" baseline="30000" noProof="0" dirty="0">
                          <a:effectLst/>
                        </a:rPr>
                        <a:t>6</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u-HU" sz="1800" kern="100" noProof="0">
                          <a:effectLst/>
                        </a:rPr>
                        <a:t>120,7</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u-HU" sz="1800" kern="100" noProof="0">
                          <a:effectLst/>
                        </a:rPr>
                        <a:t>4,7</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523746952"/>
                  </a:ext>
                </a:extLst>
              </a:tr>
              <a:tr h="197585">
                <a:tc>
                  <a:txBody>
                    <a:bodyPr/>
                    <a:lstStyle/>
                    <a:p>
                      <a:pPr algn="just">
                        <a:lnSpc>
                          <a:spcPct val="107000"/>
                        </a:lnSpc>
                        <a:spcAft>
                          <a:spcPts val="800"/>
                        </a:spcAft>
                      </a:pPr>
                      <a:r>
                        <a:rPr lang="hu-HU" sz="1800" kern="100" noProof="0">
                          <a:effectLst/>
                        </a:rPr>
                        <a:t>Marathi</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u-HU" sz="1800" kern="100" noProof="0">
                          <a:effectLst/>
                        </a:rPr>
                        <a:t>99,1</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u-HU" sz="1800" kern="100" noProof="0">
                          <a:effectLst/>
                        </a:rPr>
                        <a:t>83,1</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087448270"/>
                  </a:ext>
                </a:extLst>
              </a:tr>
              <a:tr h="197585">
                <a:tc>
                  <a:txBody>
                    <a:bodyPr/>
                    <a:lstStyle/>
                    <a:p>
                      <a:pPr algn="just">
                        <a:lnSpc>
                          <a:spcPct val="107000"/>
                        </a:lnSpc>
                        <a:spcAft>
                          <a:spcPts val="800"/>
                        </a:spcAft>
                      </a:pPr>
                      <a:r>
                        <a:rPr lang="hu-HU" sz="1800" kern="100" noProof="0">
                          <a:effectLst/>
                        </a:rPr>
                        <a:t>Telugu</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u-HU" sz="1800" kern="100" noProof="0">
                          <a:effectLst/>
                        </a:rPr>
                        <a:t>95,7</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u-HU" sz="1800" kern="100" noProof="0">
                          <a:effectLst/>
                        </a:rPr>
                        <a:t>82,7</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3285243473"/>
                  </a:ext>
                </a:extLst>
              </a:tr>
              <a:tr h="197585">
                <a:tc>
                  <a:txBody>
                    <a:bodyPr/>
                    <a:lstStyle/>
                    <a:p>
                      <a:pPr algn="just">
                        <a:lnSpc>
                          <a:spcPct val="107000"/>
                        </a:lnSpc>
                        <a:spcAft>
                          <a:spcPts val="800"/>
                        </a:spcAft>
                      </a:pPr>
                      <a:r>
                        <a:rPr lang="hu-HU" sz="1800" kern="100" noProof="0">
                          <a:effectLst/>
                        </a:rPr>
                        <a:t>Török</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u-HU" sz="1800" kern="100" noProof="0">
                          <a:effectLst/>
                        </a:rPr>
                        <a:t>88,1</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u-HU" sz="1800" kern="100" noProof="0">
                          <a:effectLst/>
                        </a:rPr>
                        <a:t>82,2</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792762918"/>
                  </a:ext>
                </a:extLst>
              </a:tr>
              <a:tr h="197585">
                <a:tc>
                  <a:txBody>
                    <a:bodyPr/>
                    <a:lstStyle/>
                    <a:p>
                      <a:pPr algn="just">
                        <a:lnSpc>
                          <a:spcPct val="107000"/>
                        </a:lnSpc>
                        <a:spcAft>
                          <a:spcPts val="800"/>
                        </a:spcAft>
                      </a:pPr>
                      <a:r>
                        <a:rPr lang="hu-HU" sz="1800" kern="100" noProof="0">
                          <a:effectLst/>
                        </a:rPr>
                        <a:t>Tamil</a:t>
                      </a:r>
                      <a:r>
                        <a:rPr lang="hu-HU" sz="1800" kern="100" baseline="30000" noProof="0">
                          <a:effectLst/>
                        </a:rPr>
                        <a:t>7</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u-HU" sz="1800" kern="100" noProof="0">
                          <a:effectLst/>
                        </a:rPr>
                        <a:t>86,4</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u-HU" sz="1800" kern="100" noProof="0">
                          <a:effectLst/>
                        </a:rPr>
                        <a:t>78,4</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955988662"/>
                  </a:ext>
                </a:extLst>
              </a:tr>
              <a:tr h="197585">
                <a:tc>
                  <a:txBody>
                    <a:bodyPr/>
                    <a:lstStyle/>
                    <a:p>
                      <a:pPr algn="just">
                        <a:lnSpc>
                          <a:spcPct val="107000"/>
                        </a:lnSpc>
                        <a:spcAft>
                          <a:spcPts val="800"/>
                        </a:spcAft>
                      </a:pPr>
                      <a:r>
                        <a:rPr lang="hu-HU" sz="1800" kern="100" noProof="0">
                          <a:effectLst/>
                        </a:rPr>
                        <a:t>Yueh kínai</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u-HU" sz="1800" kern="100" noProof="0">
                          <a:effectLst/>
                        </a:rPr>
                        <a:t>85,6</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u-HU" sz="1800" kern="100" noProof="0">
                          <a:effectLst/>
                        </a:rPr>
                        <a:t>85,2</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417729344"/>
                  </a:ext>
                </a:extLst>
              </a:tr>
              <a:tr h="197585">
                <a:tc>
                  <a:txBody>
                    <a:bodyPr/>
                    <a:lstStyle/>
                    <a:p>
                      <a:pPr algn="just">
                        <a:lnSpc>
                          <a:spcPct val="107000"/>
                        </a:lnSpc>
                        <a:spcAft>
                          <a:spcPts val="800"/>
                        </a:spcAft>
                      </a:pPr>
                      <a:r>
                        <a:rPr lang="hu-HU" sz="1800" kern="100" noProof="0">
                          <a:effectLst/>
                        </a:rPr>
                        <a:t>Vietnámi</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u-HU" sz="1800" kern="100" noProof="0">
                          <a:effectLst/>
                        </a:rPr>
                        <a:t>85,3</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u-HU" sz="1800" kern="100" noProof="0" dirty="0">
                          <a:effectLst/>
                        </a:rPr>
                        <a:t>84,6</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029071255"/>
                  </a:ext>
                </a:extLst>
              </a:tr>
            </a:tbl>
          </a:graphicData>
        </a:graphic>
      </p:graphicFrame>
      <p:sp>
        <p:nvSpPr>
          <p:cNvPr id="3" name="Szövegdoboz 2">
            <a:extLst>
              <a:ext uri="{FF2B5EF4-FFF2-40B4-BE49-F238E27FC236}">
                <a16:creationId xmlns:a16="http://schemas.microsoft.com/office/drawing/2014/main" id="{137F81D6-1802-34A1-6FBC-C8F675FF6A1D}"/>
              </a:ext>
            </a:extLst>
          </p:cNvPr>
          <p:cNvSpPr txBox="1"/>
          <p:nvPr/>
        </p:nvSpPr>
        <p:spPr>
          <a:xfrm>
            <a:off x="7155484" y="1930639"/>
            <a:ext cx="4903166" cy="3195747"/>
          </a:xfrm>
          <a:prstGeom prst="rect">
            <a:avLst/>
          </a:prstGeom>
          <a:noFill/>
        </p:spPr>
        <p:txBody>
          <a:bodyPr wrap="square">
            <a:spAutoFit/>
          </a:bodyPr>
          <a:lstStyle/>
          <a:p>
            <a:pPr>
              <a:lnSpc>
                <a:spcPts val="2200"/>
              </a:lnSpc>
            </a:pPr>
            <a:r>
              <a:rPr lang="hu-HU" sz="2000" kern="100" baseline="30000" dirty="0">
                <a:effectLst/>
                <a:latin typeface="Calibri" panose="020F0502020204030204" pitchFamily="34" charset="0"/>
                <a:ea typeface="Calibri" panose="020F0502020204030204" pitchFamily="34" charset="0"/>
                <a:cs typeface="Calibri" panose="020F0502020204030204" pitchFamily="34" charset="0"/>
              </a:rPr>
              <a:t>4</a:t>
            </a: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hu-HU" sz="2000" kern="100" dirty="0">
                <a:effectLst/>
                <a:latin typeface="Calibri" panose="020F0502020204030204" pitchFamily="34" charset="0"/>
                <a:ea typeface="Calibri" panose="020F0502020204030204" pitchFamily="34" charset="0"/>
              </a:rPr>
              <a:t>A beszélők többségének nem az anyanyelve – inkább második nyelv egy olyan országban, ahol több mint 200 nyelvet használnak</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ts val="2200"/>
              </a:lnSpc>
            </a:pPr>
            <a:r>
              <a:rPr lang="hu-HU" sz="2000" kern="100" baseline="30000" dirty="0">
                <a:effectLst/>
                <a:latin typeface="Calibri" panose="020F0502020204030204" pitchFamily="34" charset="0"/>
                <a:ea typeface="Calibri" panose="020F0502020204030204" pitchFamily="34" charset="0"/>
                <a:cs typeface="Calibri" panose="020F0502020204030204" pitchFamily="34" charset="0"/>
              </a:rPr>
              <a:t>5</a:t>
            </a: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hu-HU" sz="2000" kern="100" dirty="0">
                <a:effectLst/>
                <a:latin typeface="Calibri" panose="020F0502020204030204" pitchFamily="34" charset="0"/>
                <a:ea typeface="Calibri" panose="020F0502020204030204" pitchFamily="34" charset="0"/>
              </a:rPr>
              <a:t>Az első olyan nyelv a listán, amelyet csak egy országban beszélnek. A japán lakosság 99%-a anyanyelvi beszélő</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ts val="2200"/>
              </a:lnSpc>
            </a:pPr>
            <a:r>
              <a:rPr lang="hu-HU" sz="2000" kern="100" baseline="30000" dirty="0">
                <a:effectLst/>
                <a:latin typeface="Calibri" panose="020F0502020204030204" pitchFamily="34" charset="0"/>
                <a:ea typeface="Calibri" panose="020F0502020204030204" pitchFamily="34" charset="0"/>
                <a:cs typeface="Calibri" panose="020F0502020204030204" pitchFamily="34" charset="0"/>
              </a:rPr>
              <a:t>6</a:t>
            </a: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hu-HU" sz="2000" kern="100" dirty="0">
                <a:effectLst/>
                <a:latin typeface="Calibri" panose="020F0502020204030204" pitchFamily="34" charset="0"/>
                <a:ea typeface="Calibri" panose="020F0502020204030204" pitchFamily="34" charset="0"/>
              </a:rPr>
              <a:t>2050-re Nigéria a világ negyedik legnépesebb országa lesz, így a pidzsin nyelv feljebb kerülhet a rangsorban</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ts val="2200"/>
              </a:lnSpc>
            </a:pPr>
            <a:r>
              <a:rPr lang="hu-HU" sz="2000" kern="100" baseline="30000" dirty="0">
                <a:effectLst/>
                <a:latin typeface="Calibri" panose="020F0502020204030204" pitchFamily="34" charset="0"/>
                <a:ea typeface="Calibri" panose="020F0502020204030204" pitchFamily="34" charset="0"/>
              </a:rPr>
              <a:t>7</a:t>
            </a:r>
            <a:r>
              <a:rPr lang="hu-HU" sz="2000" kern="100" dirty="0">
                <a:effectLst/>
                <a:latin typeface="Calibri" panose="020F0502020204030204" pitchFamily="34" charset="0"/>
                <a:ea typeface="Calibri" panose="020F0502020204030204" pitchFamily="34" charset="0"/>
              </a:rPr>
              <a:t> Több mint 5000 éves történelmével a világ legrégebbi élő nyelve</a:t>
            </a:r>
            <a:endParaRPr lang="hu-HU" sz="2000" dirty="0"/>
          </a:p>
        </p:txBody>
      </p:sp>
      <p:sp>
        <p:nvSpPr>
          <p:cNvPr id="16" name="Szövegdoboz 15">
            <a:extLst>
              <a:ext uri="{FF2B5EF4-FFF2-40B4-BE49-F238E27FC236}">
                <a16:creationId xmlns:a16="http://schemas.microsoft.com/office/drawing/2014/main" id="{41B31CEB-40E0-4752-7E57-C53D181FBBB4}"/>
              </a:ext>
            </a:extLst>
          </p:cNvPr>
          <p:cNvSpPr txBox="1"/>
          <p:nvPr/>
        </p:nvSpPr>
        <p:spPr>
          <a:xfrm>
            <a:off x="4229100" y="5050459"/>
            <a:ext cx="2590800" cy="344069"/>
          </a:xfrm>
          <a:prstGeom prst="rect">
            <a:avLst/>
          </a:prstGeom>
          <a:noFill/>
        </p:spPr>
        <p:txBody>
          <a:bodyPr wrap="square">
            <a:spAutoFit/>
          </a:bodyPr>
          <a:lstStyle/>
          <a:p>
            <a:pPr>
              <a:lnSpc>
                <a:spcPct val="107000"/>
              </a:lnSpc>
              <a:spcAft>
                <a:spcPts val="800"/>
              </a:spcAft>
            </a:pPr>
            <a:r>
              <a:rPr lang="hu-HU" sz="1600" kern="100" dirty="0">
                <a:effectLst/>
                <a:latin typeface="Calibri" panose="020F0502020204030204" pitchFamily="34" charset="0"/>
                <a:ea typeface="Calibri" panose="020F0502020204030204" pitchFamily="34" charset="0"/>
                <a:cs typeface="Calibri" panose="020F0502020204030204" pitchFamily="34" charset="0"/>
              </a:rPr>
              <a:t>Forrás</a:t>
            </a:r>
            <a:r>
              <a:rPr lang="en-GB" sz="1600" kern="100" dirty="0">
                <a:effectLst/>
                <a:latin typeface="Calibri" panose="020F0502020204030204" pitchFamily="34" charset="0"/>
                <a:ea typeface="Calibri" panose="020F0502020204030204" pitchFamily="34" charset="0"/>
                <a:cs typeface="Calibri" panose="020F0502020204030204" pitchFamily="34" charset="0"/>
              </a:rPr>
              <a:t>: www.berlitz.com</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8018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09F8-13A8-F961-C9B7-906A3E7CA8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7BAC6-6379-3E2A-B834-2CE10E0CB04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60AE4F-F7FA-F9E1-F376-BF015C86E044}"/>
              </a:ext>
            </a:extLst>
          </p:cNvPr>
          <p:cNvSpPr>
            <a:spLocks noGrp="1"/>
          </p:cNvSpPr>
          <p:nvPr>
            <p:ph type="ctrTitle"/>
          </p:nvPr>
        </p:nvSpPr>
        <p:spPr>
          <a:xfrm>
            <a:off x="226216" y="1845143"/>
            <a:ext cx="11739561" cy="3389255"/>
          </a:xfrm>
        </p:spPr>
        <p:txBody>
          <a:bodyPr>
            <a:noAutofit/>
          </a:bodyPr>
          <a:lstStyle/>
          <a:p>
            <a:pPr algn="l"/>
            <a:r>
              <a:rPr lang="hu-HU" sz="2400" kern="100" dirty="0">
                <a:effectLst/>
                <a:latin typeface="Calibri" panose="020F0502020204030204" pitchFamily="34" charset="0"/>
                <a:ea typeface="Calibri" panose="020F0502020204030204" pitchFamily="34" charset="0"/>
              </a:rPr>
              <a:t>Az angol itt még dominánsabb. Az angol nyelv ismeretének hiánya szintén információs és kommunikációs hátrányt jelent, mivel a világhálón található információk (és így a nemzetközi turisztikai információk) nagy része angol nyelven érhető el</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Jelenleg több mint 1 milliárd weboldal van a világon, de csak 18%-</a:t>
            </a:r>
            <a:r>
              <a:rPr lang="hu-HU" sz="2400" kern="100" dirty="0" err="1">
                <a:effectLst/>
                <a:latin typeface="Calibri" panose="020F0502020204030204" pitchFamily="34" charset="0"/>
                <a:ea typeface="Calibri" panose="020F0502020204030204" pitchFamily="34" charset="0"/>
              </a:rPr>
              <a:t>uk</a:t>
            </a:r>
            <a:r>
              <a:rPr lang="hu-HU" sz="2400" kern="100" dirty="0">
                <a:effectLst/>
                <a:latin typeface="Calibri" panose="020F0502020204030204" pitchFamily="34" charset="0"/>
                <a:ea typeface="Calibri" panose="020F0502020204030204" pitchFamily="34" charset="0"/>
              </a:rPr>
              <a:t> aktív (https://siteefy.com). A világ 10 millió leglátogatottabb weboldalának 53%-a angol nyelvű, míg a kínai nyelvűek aránya mindössze 1,8%</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 spanyol nyelv esetében is nagy a lemaradás: a spanyol közel félmilliárd ember első nyelve, ehhez képest a weboldalak mindössze 5,1%-a található meg ezen a nyelven</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Érdekes, hogy míg a német a második leggyakrabban beszélt nyelv az interneten, élőbeszédben még az első tízben sem szerepel</a:t>
            </a:r>
            <a:endParaRPr lang="hu-HU" sz="2400" dirty="0">
              <a:latin typeface="+mn-lt"/>
            </a:endParaRPr>
          </a:p>
        </p:txBody>
      </p:sp>
      <p:pic>
        <p:nvPicPr>
          <p:cNvPr id="5" name="Kép 4">
            <a:extLst>
              <a:ext uri="{FF2B5EF4-FFF2-40B4-BE49-F238E27FC236}">
                <a16:creationId xmlns:a16="http://schemas.microsoft.com/office/drawing/2014/main" id="{114A33BB-7C3A-EA62-EDC6-27178C78054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D7B6952-5A82-70E1-56BE-4AB60384E0F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FC8BB-081E-8B26-9159-E609211129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D5101C0-88A0-733E-8C20-2D508B4A1AD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995BCC-5EDE-DDC3-C7C7-9A5263F8214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D2F43F2-8F26-B0EE-DAF8-939D2D3EAA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23CE48F-2ABA-0EFF-98F9-87E7C94BD76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2BE1121-22DE-D248-B078-AD9435B02DFA}"/>
              </a:ext>
            </a:extLst>
          </p:cNvPr>
          <p:cNvSpPr txBox="1">
            <a:spLocks/>
          </p:cNvSpPr>
          <p:nvPr/>
        </p:nvSpPr>
        <p:spPr>
          <a:xfrm>
            <a:off x="303948" y="1255313"/>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leggyakrabban használt nyelvek az Interneten, 2024</a:t>
            </a:r>
          </a:p>
        </p:txBody>
      </p:sp>
    </p:spTree>
    <p:extLst>
      <p:ext uri="{BB962C8B-B14F-4D97-AF65-F5344CB8AC3E}">
        <p14:creationId xmlns:p14="http://schemas.microsoft.com/office/powerpoint/2010/main" val="334644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466964" y="1205346"/>
            <a:ext cx="6096000" cy="18223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világ legelterjedtebb nyelvei, 2024</a:t>
            </a:r>
          </a:p>
        </p:txBody>
      </p:sp>
      <p:pic>
        <p:nvPicPr>
          <p:cNvPr id="15" name="Kép 14" descr="A képen szöveg, képernyőkép, Betűtípus, szám látható&#10;&#10;Automatikusan generált leírás">
            <a:extLst>
              <a:ext uri="{FF2B5EF4-FFF2-40B4-BE49-F238E27FC236}">
                <a16:creationId xmlns:a16="http://schemas.microsoft.com/office/drawing/2014/main" id="{D6EC6DE3-B4AA-4E83-0F44-5EA3C87D66F5}"/>
              </a:ext>
            </a:extLst>
          </p:cNvPr>
          <p:cNvPicPr>
            <a:picLocks noChangeAspect="1"/>
          </p:cNvPicPr>
          <p:nvPr/>
        </p:nvPicPr>
        <p:blipFill>
          <a:blip r:embed="rId10"/>
          <a:stretch>
            <a:fillRect/>
          </a:stretch>
        </p:blipFill>
        <p:spPr>
          <a:xfrm>
            <a:off x="6693109" y="1011212"/>
            <a:ext cx="5292307" cy="4145133"/>
          </a:xfrm>
          <a:prstGeom prst="rect">
            <a:avLst/>
          </a:prstGeom>
        </p:spPr>
      </p:pic>
      <p:sp>
        <p:nvSpPr>
          <p:cNvPr id="17" name="Szövegdoboz 16">
            <a:extLst>
              <a:ext uri="{FF2B5EF4-FFF2-40B4-BE49-F238E27FC236}">
                <a16:creationId xmlns:a16="http://schemas.microsoft.com/office/drawing/2014/main" id="{5EE8159B-0D07-7BDF-11B8-F1233CBB2831}"/>
              </a:ext>
            </a:extLst>
          </p:cNvPr>
          <p:cNvSpPr txBox="1"/>
          <p:nvPr/>
        </p:nvSpPr>
        <p:spPr>
          <a:xfrm>
            <a:off x="4924719" y="4634409"/>
            <a:ext cx="2933700" cy="369332"/>
          </a:xfrm>
          <a:prstGeom prst="rect">
            <a:avLst/>
          </a:prstGeom>
          <a:noFill/>
        </p:spPr>
        <p:txBody>
          <a:bodyPr wrap="square">
            <a:spAutoFit/>
          </a:bodyPr>
          <a:lstStyle/>
          <a:p>
            <a:r>
              <a:rPr lang="hu-HU" sz="1800" kern="100" dirty="0">
                <a:solidFill>
                  <a:srgbClr val="000000"/>
                </a:solidFill>
                <a:effectLst/>
                <a:latin typeface="Calibri" panose="020F0502020204030204" pitchFamily="34" charset="0"/>
                <a:ea typeface="Calibri" panose="020F0502020204030204" pitchFamily="34" charset="0"/>
              </a:rPr>
              <a:t>Forrás: </a:t>
            </a:r>
            <a:r>
              <a:rPr lang="hu-HU" sz="1800" kern="100" dirty="0" err="1">
                <a:solidFill>
                  <a:srgbClr val="000000"/>
                </a:solidFill>
                <a:effectLst/>
                <a:latin typeface="Calibri" panose="020F0502020204030204" pitchFamily="34" charset="0"/>
                <a:ea typeface="Calibri" panose="020F0502020204030204" pitchFamily="34" charset="0"/>
              </a:rPr>
              <a:t>Dey</a:t>
            </a:r>
            <a:r>
              <a:rPr lang="hu-HU" sz="1800" kern="100" dirty="0">
                <a:solidFill>
                  <a:srgbClr val="000000"/>
                </a:solidFill>
                <a:effectLst/>
                <a:latin typeface="Calibri" panose="020F0502020204030204" pitchFamily="34" charset="0"/>
                <a:ea typeface="Calibri" panose="020F0502020204030204" pitchFamily="34" charset="0"/>
              </a:rPr>
              <a:t> </a:t>
            </a:r>
            <a:r>
              <a:rPr lang="hu-HU" sz="1800" kern="100" dirty="0" err="1">
                <a:solidFill>
                  <a:srgbClr val="000000"/>
                </a:solidFill>
                <a:effectLst/>
                <a:latin typeface="Calibri" panose="020F0502020204030204" pitchFamily="34" charset="0"/>
                <a:ea typeface="Calibri" panose="020F0502020204030204" pitchFamily="34" charset="0"/>
              </a:rPr>
              <a:t>et</a:t>
            </a:r>
            <a:r>
              <a:rPr lang="hu-HU" sz="1800" kern="100" dirty="0">
                <a:solidFill>
                  <a:srgbClr val="000000"/>
                </a:solidFill>
                <a:effectLst/>
                <a:latin typeface="Calibri" panose="020F0502020204030204" pitchFamily="34" charset="0"/>
                <a:ea typeface="Calibri" panose="020F0502020204030204" pitchFamily="34" charset="0"/>
              </a:rPr>
              <a:t> </a:t>
            </a:r>
            <a:r>
              <a:rPr lang="hu-HU" sz="1800" kern="100" dirty="0" err="1">
                <a:solidFill>
                  <a:srgbClr val="000000"/>
                </a:solidFill>
                <a:effectLst/>
                <a:latin typeface="Calibri" panose="020F0502020204030204" pitchFamily="34" charset="0"/>
                <a:ea typeface="Calibri" panose="020F0502020204030204" pitchFamily="34" charset="0"/>
              </a:rPr>
              <a:t>al</a:t>
            </a:r>
            <a:r>
              <a:rPr lang="hu-HU" sz="1800" kern="100" dirty="0">
                <a:solidFill>
                  <a:srgbClr val="000000"/>
                </a:solidFill>
                <a:effectLst/>
                <a:latin typeface="Calibri" panose="020F0502020204030204" pitchFamily="34" charset="0"/>
                <a:ea typeface="Calibri" panose="020F0502020204030204" pitchFamily="34" charset="0"/>
              </a:rPr>
              <a:t>. 2022</a:t>
            </a:r>
            <a:endParaRPr lang="hu-HU" dirty="0"/>
          </a:p>
        </p:txBody>
      </p:sp>
    </p:spTree>
    <p:extLst>
      <p:ext uri="{BB962C8B-B14F-4D97-AF65-F5344CB8AC3E}">
        <p14:creationId xmlns:p14="http://schemas.microsoft.com/office/powerpoint/2010/main" val="564408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16C1F-3AF1-1EE8-3EEB-82D3C8CBDA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9CADFC0-C11A-931D-1BC8-2C58DF9A8CDD}"/>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8C5D42D4-4521-5A41-6F2B-E43D2216E7D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AAE0CB0-69D9-98F8-567A-E6D437A545C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18A039-07D8-379C-1EDF-4B8D3F836C8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A16BE3-A261-B168-7766-6EFA75040E0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FB2F94-58EE-65AB-1F74-57CD75DEA50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E012B0A-3944-A3EE-2EA5-CEE015523EC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236EAE2-86EC-7D1A-2DAE-E4ACAD2B90A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F5737C5-0431-2522-584F-E2A2DE56BC3B}"/>
              </a:ext>
            </a:extLst>
          </p:cNvPr>
          <p:cNvSpPr txBox="1">
            <a:spLocks/>
          </p:cNvSpPr>
          <p:nvPr/>
        </p:nvSpPr>
        <p:spPr>
          <a:xfrm>
            <a:off x="295514" y="1996720"/>
            <a:ext cx="5800486" cy="13656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leggyakrabban használt nyelvek az Interneten, 2024</a:t>
            </a:r>
          </a:p>
        </p:txBody>
      </p:sp>
      <p:pic>
        <p:nvPicPr>
          <p:cNvPr id="15" name="Kép 14" descr="A képen szöveg, képernyőkép, szoftver, kör látható&#10;&#10;Automatikusan generált leírás">
            <a:extLst>
              <a:ext uri="{FF2B5EF4-FFF2-40B4-BE49-F238E27FC236}">
                <a16:creationId xmlns:a16="http://schemas.microsoft.com/office/drawing/2014/main" id="{F2914A18-3D53-1213-7CF1-567EA1235993}"/>
              </a:ext>
            </a:extLst>
          </p:cNvPr>
          <p:cNvPicPr>
            <a:picLocks noChangeAspect="1"/>
          </p:cNvPicPr>
          <p:nvPr/>
        </p:nvPicPr>
        <p:blipFill>
          <a:blip r:embed="rId10"/>
          <a:stretch>
            <a:fillRect/>
          </a:stretch>
        </p:blipFill>
        <p:spPr>
          <a:xfrm>
            <a:off x="6539221" y="1240561"/>
            <a:ext cx="5618538" cy="3998849"/>
          </a:xfrm>
          <a:prstGeom prst="rect">
            <a:avLst/>
          </a:prstGeom>
        </p:spPr>
      </p:pic>
      <p:sp>
        <p:nvSpPr>
          <p:cNvPr id="17" name="Szövegdoboz 16">
            <a:extLst>
              <a:ext uri="{FF2B5EF4-FFF2-40B4-BE49-F238E27FC236}">
                <a16:creationId xmlns:a16="http://schemas.microsoft.com/office/drawing/2014/main" id="{2D1F6FC8-3BD2-9EF5-5EE8-7D8339A3ACC8}"/>
              </a:ext>
            </a:extLst>
          </p:cNvPr>
          <p:cNvSpPr txBox="1"/>
          <p:nvPr/>
        </p:nvSpPr>
        <p:spPr>
          <a:xfrm>
            <a:off x="3652685" y="4758629"/>
            <a:ext cx="2738884" cy="375552"/>
          </a:xfrm>
          <a:prstGeom prst="rect">
            <a:avLst/>
          </a:prstGeom>
          <a:noFill/>
        </p:spPr>
        <p:txBody>
          <a:bodyPr wrap="square">
            <a:spAutoFit/>
          </a:bodyPr>
          <a:lstStyle/>
          <a:p>
            <a:pPr>
              <a:lnSpc>
                <a:spcPct val="107000"/>
              </a:lnSpc>
              <a:spcAft>
                <a:spcPts val="800"/>
              </a:spcAft>
            </a:pPr>
            <a:r>
              <a:rPr lang="hu-HU" kern="100" dirty="0">
                <a:solidFill>
                  <a:srgbClr val="000000"/>
                </a:solidFill>
                <a:latin typeface="Calibri" panose="020F0502020204030204" pitchFamily="34" charset="0"/>
                <a:cs typeface="Calibri" panose="020F0502020204030204" pitchFamily="34" charset="0"/>
              </a:rPr>
              <a:t>Forrás: www.statista.com</a:t>
            </a:r>
          </a:p>
        </p:txBody>
      </p:sp>
    </p:spTree>
    <p:extLst>
      <p:ext uri="{BB962C8B-B14F-4D97-AF65-F5344CB8AC3E}">
        <p14:creationId xmlns:p14="http://schemas.microsoft.com/office/powerpoint/2010/main" val="3430837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169742" y="1228726"/>
            <a:ext cx="5926258" cy="3829938"/>
          </a:xfrm>
        </p:spPr>
        <p:txBody>
          <a:bodyPr>
            <a:noAutofit/>
          </a:bodyPr>
          <a:lstStyle/>
          <a:p>
            <a:pPr algn="l"/>
            <a:r>
              <a:rPr lang="hu-HU" sz="2400" kern="100" dirty="0">
                <a:effectLst/>
                <a:latin typeface="Calibri" panose="020F0502020204030204" pitchFamily="34" charset="0"/>
                <a:ea typeface="Calibri" panose="020F0502020204030204" pitchFamily="34" charset="0"/>
              </a:rPr>
              <a:t>Kommunikációs akadályok akkor merülnek fel, ha egy turista egy országba látogat, és nem érti a helyi lakosság nyelvét</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Többnyelvű országokban vagy ugyanazon nyelv egymástól nagyon eltérő változataiban, dialektusaiban ez a probléma a határokon belül is felmerülhet – vannak országok a világon, ahol több tucat, sőt több száz nyelvet beszélnek, a rekordot Pápua Új-Guinea és Indonézia tartja, 840, illetve 711 nyelvvel (</a:t>
            </a:r>
            <a:r>
              <a:rPr lang="hu-HU"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https://www.statista.com</a:t>
            </a:r>
            <a:r>
              <a:rPr lang="hu-HU" sz="2400" kern="100" dirty="0">
                <a:effectLst/>
                <a:latin typeface="Calibri" panose="020F0502020204030204" pitchFamily="34" charset="0"/>
                <a:ea typeface="Calibri" panose="020F0502020204030204" pitchFamily="34" charset="0"/>
              </a:rPr>
              <a:t>)</a:t>
            </a:r>
            <a:endParaRPr lang="hu-HU" sz="2400" dirty="0">
              <a:latin typeface="+mn-lt"/>
            </a:endParaRP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4"/>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5"/>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6"/>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7"/>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8"/>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9"/>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10"/>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7010400" y="1334366"/>
            <a:ext cx="4714636" cy="934191"/>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Nyelvi akadályok a turizmusban</a:t>
            </a:r>
            <a:endParaRPr lang="en-US" sz="1050" dirty="0">
              <a:latin typeface="+mn-lt"/>
            </a:endParaRPr>
          </a:p>
        </p:txBody>
      </p:sp>
      <p:pic>
        <p:nvPicPr>
          <p:cNvPr id="18" name="Kép 17">
            <a:extLst>
              <a:ext uri="{FF2B5EF4-FFF2-40B4-BE49-F238E27FC236}">
                <a16:creationId xmlns:a16="http://schemas.microsoft.com/office/drawing/2014/main" id="{BE99BA5F-78C7-343A-7CCD-9343A76EDE92}"/>
              </a:ext>
            </a:extLst>
          </p:cNvPr>
          <p:cNvPicPr>
            <a:picLocks noChangeAspect="1"/>
          </p:cNvPicPr>
          <p:nvPr/>
        </p:nvPicPr>
        <p:blipFill rotWithShape="1">
          <a:blip r:embed="rId11"/>
          <a:srcRect l="23238" t="-1045" r="22907" b="56108"/>
          <a:stretch/>
        </p:blipFill>
        <p:spPr>
          <a:xfrm>
            <a:off x="6012720" y="2359441"/>
            <a:ext cx="6009538" cy="2139117"/>
          </a:xfrm>
          <a:prstGeom prst="rect">
            <a:avLst/>
          </a:prstGeom>
        </p:spPr>
      </p:pic>
    </p:spTree>
    <p:extLst>
      <p:ext uri="{BB962C8B-B14F-4D97-AF65-F5344CB8AC3E}">
        <p14:creationId xmlns:p14="http://schemas.microsoft.com/office/powerpoint/2010/main" val="3544922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466963" y="2133701"/>
            <a:ext cx="11458337" cy="2870186"/>
          </a:xfrm>
        </p:spPr>
        <p:txBody>
          <a:bodyPr>
            <a:noAutofit/>
          </a:bodyPr>
          <a:lstStyle/>
          <a:p>
            <a:pPr algn="l"/>
            <a:r>
              <a:rPr lang="hu-HU" sz="2400" kern="100" dirty="0">
                <a:effectLst/>
                <a:latin typeface="Calibri" panose="020F0502020204030204" pitchFamily="34" charset="0"/>
                <a:ea typeface="Calibri" panose="020F0502020204030204" pitchFamily="34" charset="0"/>
              </a:rPr>
              <a:t>A világ legtöbb desztinációjában beszélnek angolul, vagy legalábbis minimálisan értik a nyelvet. A probléma akkor merül fel, ha sem a turista, sem a helyi lakosok nem ismerik egymás nyelvét vagy egy harmadik nyelvet, például az angolt. A technológiai fejlődés segít leküzdeni a kommunikációs akadályokat, de még nem mindegyik megoldás teljesen kiforrott, és mindegyikhez megfelelő pénzügyi forrásokra, internet-hozzáférésre és fordítási időre van szükség – ami újabb akadály-forrást jelent</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Az épületeken vagy látnivalókon található alapvető információkat tartalmazó táblák általában több nyelven vannak kiírva, de szinte lehetetlen ezeket minden nyelvre lefordítani</a:t>
            </a:r>
            <a:endParaRPr lang="en-US" sz="2400" dirty="0">
              <a:latin typeface="+mn-lt"/>
            </a:endParaRP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466963" y="1334366"/>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Nyelvi akadályok a turizmusban</a:t>
            </a:r>
            <a:endParaRPr lang="en-US" dirty="0">
              <a:latin typeface="+mn-lt"/>
            </a:endParaRPr>
          </a:p>
        </p:txBody>
      </p:sp>
    </p:spTree>
    <p:extLst>
      <p:ext uri="{BB962C8B-B14F-4D97-AF65-F5344CB8AC3E}">
        <p14:creationId xmlns:p14="http://schemas.microsoft.com/office/powerpoint/2010/main" val="978903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117259" y="1827593"/>
            <a:ext cx="7388441" cy="3231070"/>
          </a:xfrm>
        </p:spPr>
        <p:txBody>
          <a:bodyPr>
            <a:noAutofit/>
          </a:bodyPr>
          <a:lstStyle/>
          <a:p>
            <a:pPr algn="l">
              <a:lnSpc>
                <a:spcPts val="2700"/>
              </a:lnSpc>
            </a:pPr>
            <a:r>
              <a:rPr lang="hu-HU" sz="2400" kern="100" dirty="0">
                <a:effectLst/>
                <a:latin typeface="Calibri" panose="020F0502020204030204" pitchFamily="34" charset="0"/>
                <a:ea typeface="Calibri" panose="020F0502020204030204" pitchFamily="34" charset="0"/>
              </a:rPr>
              <a:t>A probléma nem egyformán érinti a különböző típusú turistákat. Cohen megközelítése szerint, ahol a turisták két alaptípusa az intézményesült és a nem intézményesült turisták (Cohen, 1984), a szervezett és egyéni tömegturisták jellemzően saját társadalmuk környezeti buborékában élnek, amelynek biztonságából figyelik és tapasztalják a befogadó környezet idegenségét. Ez a buborék a megszokott környezet, az ételek és egyéb szolgáltatások mellett nyelvi komponenst is tartalmaz</a:t>
            </a:r>
            <a:endParaRPr lang="en-US" sz="2400" dirty="0">
              <a:latin typeface="+mn-lt"/>
            </a:endParaRP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466963" y="1183305"/>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Nyelvi akadályok a turizmusban – turistatípusok szerint</a:t>
            </a:r>
            <a:endParaRPr lang="en-US" dirty="0">
              <a:latin typeface="+mn-lt"/>
            </a:endParaRPr>
          </a:p>
        </p:txBody>
      </p:sp>
      <p:sp>
        <p:nvSpPr>
          <p:cNvPr id="11" name="Szövegdoboz 10">
            <a:extLst>
              <a:ext uri="{FF2B5EF4-FFF2-40B4-BE49-F238E27FC236}">
                <a16:creationId xmlns:a16="http://schemas.microsoft.com/office/drawing/2014/main" id="{80F82BC1-4F75-559B-2FDC-E3798C2BE28C}"/>
              </a:ext>
            </a:extLst>
          </p:cNvPr>
          <p:cNvSpPr txBox="1"/>
          <p:nvPr/>
        </p:nvSpPr>
        <p:spPr>
          <a:xfrm>
            <a:off x="8181975" y="4900856"/>
            <a:ext cx="3876676" cy="338554"/>
          </a:xfrm>
          <a:prstGeom prst="rect">
            <a:avLst/>
          </a:prstGeom>
          <a:noFill/>
        </p:spPr>
        <p:txBody>
          <a:bodyPr wrap="square">
            <a:spAutoFit/>
          </a:bodyPr>
          <a:lstStyle/>
          <a:p>
            <a:pPr algn="r"/>
            <a:r>
              <a:rPr lang="hu-HU" sz="1600" dirty="0"/>
              <a:t>https://www.feg-touristguides.com/stga.php</a:t>
            </a:r>
          </a:p>
        </p:txBody>
      </p:sp>
      <p:pic>
        <p:nvPicPr>
          <p:cNvPr id="12" name="Kép 11" descr="A képen ruházat, ég, kültéri, személy látható&#10;&#10;Automatikusan generált leírás">
            <a:extLst>
              <a:ext uri="{FF2B5EF4-FFF2-40B4-BE49-F238E27FC236}">
                <a16:creationId xmlns:a16="http://schemas.microsoft.com/office/drawing/2014/main" id="{10C1AAC4-B2CA-CB92-0637-5F0B5246FB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65537" y="1807199"/>
            <a:ext cx="4643388" cy="3093657"/>
          </a:xfrm>
          <a:prstGeom prst="rect">
            <a:avLst/>
          </a:prstGeom>
        </p:spPr>
      </p:pic>
    </p:spTree>
    <p:extLst>
      <p:ext uri="{BB962C8B-B14F-4D97-AF65-F5344CB8AC3E}">
        <p14:creationId xmlns:p14="http://schemas.microsoft.com/office/powerpoint/2010/main" val="73799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466963" y="1398781"/>
            <a:ext cx="4569554"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hu-HU" sz="3600" b="1" dirty="0">
                <a:latin typeface="+mn-lt"/>
              </a:rPr>
              <a:t>Cohen </a:t>
            </a:r>
            <a:r>
              <a:rPr lang="hu-HU" altLang="hu-HU" sz="3600" b="1" dirty="0">
                <a:latin typeface="+mn-lt"/>
              </a:rPr>
              <a:t>turistatípusai</a:t>
            </a:r>
            <a:endParaRPr lang="en-US" sz="3600" b="1" dirty="0">
              <a:latin typeface="+mn-lt"/>
            </a:endParaRPr>
          </a:p>
        </p:txBody>
      </p:sp>
      <p:pic>
        <p:nvPicPr>
          <p:cNvPr id="17411" name="Picture 3">
            <a:extLst>
              <a:ext uri="{FF2B5EF4-FFF2-40B4-BE49-F238E27FC236}">
                <a16:creationId xmlns:a16="http://schemas.microsoft.com/office/drawing/2014/main" id="{B3E8FED7-800A-9D17-DD01-5C77376E39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2713" b="1808"/>
          <a:stretch>
            <a:fillRect/>
          </a:stretch>
        </p:blipFill>
        <p:spPr bwMode="auto">
          <a:xfrm>
            <a:off x="5297248" y="1325348"/>
            <a:ext cx="6678607" cy="385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ím 1">
            <a:extLst>
              <a:ext uri="{FF2B5EF4-FFF2-40B4-BE49-F238E27FC236}">
                <a16:creationId xmlns:a16="http://schemas.microsoft.com/office/drawing/2014/main" id="{27AC4C3D-2396-CEE2-32AF-37767E24F655}"/>
              </a:ext>
            </a:extLst>
          </p:cNvPr>
          <p:cNvSpPr>
            <a:spLocks noGrp="1"/>
          </p:cNvSpPr>
          <p:nvPr>
            <p:ph type="ctrTitle"/>
          </p:nvPr>
        </p:nvSpPr>
        <p:spPr>
          <a:xfrm>
            <a:off x="210329" y="2175808"/>
            <a:ext cx="5035766" cy="2417808"/>
          </a:xfrm>
        </p:spPr>
        <p:txBody>
          <a:bodyPr>
            <a:noAutofit/>
          </a:bodyPr>
          <a:lstStyle/>
          <a:p>
            <a:pPr algn="l"/>
            <a:r>
              <a:rPr lang="hu-HU" sz="2400" kern="100" dirty="0">
                <a:latin typeface="Calibri" panose="020F0502020204030204" pitchFamily="34" charset="0"/>
                <a:ea typeface="Calibri" panose="020F0502020204030204" pitchFamily="34" charset="0"/>
              </a:rPr>
              <a:t>Az intézményesített turisták a turizmus szervezett rendszerére támaszkodnak, ahol kevésbé jellemzőek a nyelvi problémák</a:t>
            </a:r>
            <a:br>
              <a:rPr lang="hu-HU" sz="2400" kern="100" dirty="0">
                <a:effectLst/>
                <a:latin typeface="Calibri" panose="020F0502020204030204" pitchFamily="34" charset="0"/>
                <a:ea typeface="Calibri" panose="020F0502020204030204" pitchFamily="34" charset="0"/>
              </a:rPr>
            </a:br>
            <a:r>
              <a:rPr lang="hu-HU" sz="2400" kern="100" dirty="0">
                <a:latin typeface="Calibri" panose="020F0502020204030204" pitchFamily="34" charset="0"/>
                <a:ea typeface="Calibri" panose="020F0502020204030204" pitchFamily="34" charset="0"/>
              </a:rPr>
              <a:t>A nem intézményesített turisták </a:t>
            </a:r>
            <a:r>
              <a:rPr lang="hu-HU" sz="2400" kern="100" dirty="0">
                <a:effectLst/>
                <a:latin typeface="Calibri" panose="020F0502020204030204" pitchFamily="34" charset="0"/>
                <a:ea typeface="Calibri" panose="020F0502020204030204" pitchFamily="34" charset="0"/>
              </a:rPr>
              <a:t>inkább magukra számítanak – és saját nyelvtudásukra</a:t>
            </a:r>
            <a:endParaRPr lang="en-US" sz="2400" dirty="0">
              <a:latin typeface="+mn-lt"/>
            </a:endParaRPr>
          </a:p>
        </p:txBody>
      </p:sp>
    </p:spTree>
    <p:extLst>
      <p:ext uri="{BB962C8B-B14F-4D97-AF65-F5344CB8AC3E}">
        <p14:creationId xmlns:p14="http://schemas.microsoft.com/office/powerpoint/2010/main" val="1540974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237761" y="1927532"/>
            <a:ext cx="11706588" cy="3138950"/>
          </a:xfrm>
        </p:spPr>
        <p:txBody>
          <a:bodyPr>
            <a:noAutofit/>
          </a:bodyPr>
          <a:lstStyle/>
          <a:p>
            <a:pPr algn="l"/>
            <a:r>
              <a:rPr lang="hu-HU" sz="2600" kern="100" dirty="0">
                <a:effectLst/>
                <a:latin typeface="Calibri" panose="020F0502020204030204" pitchFamily="34" charset="0"/>
                <a:ea typeface="Calibri" panose="020F0502020204030204" pitchFamily="34" charset="0"/>
              </a:rPr>
              <a:t>A szervezett és egyéni tömegturisták jellemzően saját társadalmuk környezeti buborékában élnek, amelynek biztonságából figyelik és tapasztalják a befogadó környezetet. Ez a buborék a megszokott környezet, az ételek és egyéb szolgáltatások mellett nyelvi komponenst is tartalmaz</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A </a:t>
            </a:r>
            <a:r>
              <a:rPr lang="hu-HU" sz="2600" kern="100" dirty="0">
                <a:latin typeface="Calibri" panose="020F0502020204030204" pitchFamily="34" charset="0"/>
              </a:rPr>
              <a:t>nyelvtudás általában előfeltétele a turisztikai létesítményekben való foglalkoztatásnak. A turizmus szempontjából legfejlettebb országokban a személyzet legalább egy része, pl. a recepciósok és az idegenvezetők többnyelvűek, és így képesek az összes fő származási országból érkező turistával a saját nyelvükön kommunikálni</a:t>
            </a: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114300" y="1334366"/>
            <a:ext cx="11830049"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altLang="hu-HU" sz="3600" b="1" dirty="0">
                <a:latin typeface="+mn-lt"/>
              </a:rPr>
              <a:t>Cohen intézményesített turistái és kommunikációjuk</a:t>
            </a:r>
            <a:endParaRPr lang="hu-HU" sz="3600" b="1" dirty="0">
              <a:latin typeface="+mn-lt"/>
            </a:endParaRPr>
          </a:p>
        </p:txBody>
      </p:sp>
    </p:spTree>
    <p:extLst>
      <p:ext uri="{BB962C8B-B14F-4D97-AF65-F5344CB8AC3E}">
        <p14:creationId xmlns:p14="http://schemas.microsoft.com/office/powerpoint/2010/main" val="298799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C933B-03F3-720F-2018-CCE7E5B9408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40CD70F-AAD8-DDB2-E13D-6DD7783D95F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BF100F7-7FF7-8F25-B5F7-6E177302A5AF}"/>
              </a:ext>
            </a:extLst>
          </p:cNvPr>
          <p:cNvSpPr>
            <a:spLocks noGrp="1"/>
          </p:cNvSpPr>
          <p:nvPr>
            <p:ph type="ctrTitle"/>
          </p:nvPr>
        </p:nvSpPr>
        <p:spPr>
          <a:xfrm>
            <a:off x="270675" y="1814129"/>
            <a:ext cx="6619483" cy="3298591"/>
          </a:xfrm>
        </p:spPr>
        <p:txBody>
          <a:bodyPr>
            <a:noAutofit/>
          </a:bodyPr>
          <a:lstStyle/>
          <a:p>
            <a:pPr algn="l"/>
            <a:r>
              <a:rPr lang="hu-HU" sz="2600" kern="100" dirty="0">
                <a:latin typeface="Calibri" panose="020F0502020204030204" pitchFamily="34" charset="0"/>
              </a:rPr>
              <a:t>A főbb látnivalókhoz gyakran nyelvi csoportok szerint szervezik az idegenvezetéseket, hogy lehetőség szerint minden turista a saját nyelvén kaphasson idegenvezetést</a:t>
            </a:r>
            <a:br>
              <a:rPr lang="hu-HU" sz="2600" kern="100" dirty="0">
                <a:latin typeface="Calibri" panose="020F0502020204030204" pitchFamily="34" charset="0"/>
              </a:rPr>
            </a:br>
            <a:r>
              <a:rPr lang="hu-HU" sz="2600" kern="100" dirty="0">
                <a:latin typeface="Calibri" panose="020F0502020204030204" pitchFamily="34" charset="0"/>
              </a:rPr>
              <a:t>Az intézményesített turistákat többnyire idegenvezető kíséri, ezért jellemzően nem találkoznak olyan kommunikációs problémákkal a helyiekkel, amelyek akár minimális nyelvi alkalmazkodást is igényelnének</a:t>
            </a:r>
          </a:p>
        </p:txBody>
      </p:sp>
      <p:pic>
        <p:nvPicPr>
          <p:cNvPr id="5" name="Kép 4">
            <a:extLst>
              <a:ext uri="{FF2B5EF4-FFF2-40B4-BE49-F238E27FC236}">
                <a16:creationId xmlns:a16="http://schemas.microsoft.com/office/drawing/2014/main" id="{17265DA9-9DC6-EFFC-DAB8-179213E7731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F0C4495-F902-5899-E509-BE98A936DB3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4AC7EFB-A81E-8E89-13E3-CD3A49E4EE5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A72A645-951D-E2BF-8370-CE1DE798023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6451CF-578E-8A30-9442-7265A79668F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88073AA-F03B-C215-6600-36CB2660CE30}"/>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F0ACFC3-236C-DC10-9079-4B09E255A76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5624A8D-C785-A712-8832-C4D65FA2A9AE}"/>
              </a:ext>
            </a:extLst>
          </p:cNvPr>
          <p:cNvSpPr txBox="1">
            <a:spLocks/>
          </p:cNvSpPr>
          <p:nvPr/>
        </p:nvSpPr>
        <p:spPr>
          <a:xfrm>
            <a:off x="69699" y="1224995"/>
            <a:ext cx="11830049"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altLang="hu-HU" sz="3600" b="1" dirty="0">
                <a:latin typeface="+mn-lt"/>
              </a:rPr>
              <a:t>Cohen intézményesített turistái és kommunikációjuk</a:t>
            </a:r>
            <a:endParaRPr lang="hu-HU" sz="3600" b="1" dirty="0">
              <a:latin typeface="+mn-lt"/>
            </a:endParaRPr>
          </a:p>
        </p:txBody>
      </p:sp>
      <p:pic>
        <p:nvPicPr>
          <p:cNvPr id="14" name="Kép 13" descr="A képen képernyőkép, Téglalap, tér, Játékok látható&#10;&#10;Automatikusan generált leírás">
            <a:extLst>
              <a:ext uri="{FF2B5EF4-FFF2-40B4-BE49-F238E27FC236}">
                <a16:creationId xmlns:a16="http://schemas.microsoft.com/office/drawing/2014/main" id="{8241211C-BD76-DADB-50A3-598A430DD1D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53125" y="1749175"/>
            <a:ext cx="4658504" cy="3100023"/>
          </a:xfrm>
          <a:prstGeom prst="rect">
            <a:avLst/>
          </a:prstGeom>
        </p:spPr>
      </p:pic>
      <p:sp>
        <p:nvSpPr>
          <p:cNvPr id="16" name="Szövegdoboz 15">
            <a:extLst>
              <a:ext uri="{FF2B5EF4-FFF2-40B4-BE49-F238E27FC236}">
                <a16:creationId xmlns:a16="http://schemas.microsoft.com/office/drawing/2014/main" id="{E4259D9D-D1F9-7FCD-A8B4-160CEA3850C7}"/>
              </a:ext>
            </a:extLst>
          </p:cNvPr>
          <p:cNvSpPr txBox="1"/>
          <p:nvPr/>
        </p:nvSpPr>
        <p:spPr>
          <a:xfrm>
            <a:off x="6096000" y="4859965"/>
            <a:ext cx="5969746" cy="646331"/>
          </a:xfrm>
          <a:prstGeom prst="rect">
            <a:avLst/>
          </a:prstGeom>
          <a:noFill/>
        </p:spPr>
        <p:txBody>
          <a:bodyPr wrap="square">
            <a:spAutoFit/>
          </a:bodyPr>
          <a:lstStyle/>
          <a:p>
            <a:pPr algn="r"/>
            <a:r>
              <a:rPr lang="hu-HU" dirty="0"/>
              <a:t>https://www.listentech.com/multi-language-bus-systems-open-new-markets/</a:t>
            </a:r>
          </a:p>
        </p:txBody>
      </p:sp>
    </p:spTree>
    <p:extLst>
      <p:ext uri="{BB962C8B-B14F-4D97-AF65-F5344CB8AC3E}">
        <p14:creationId xmlns:p14="http://schemas.microsoft.com/office/powerpoint/2010/main" val="3410823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30629" y="1400625"/>
            <a:ext cx="11875324" cy="1233800"/>
          </a:xfrm>
        </p:spPr>
        <p:txBody>
          <a:bodyPr>
            <a:normAutofit/>
          </a:bodyPr>
          <a:lstStyle/>
          <a:p>
            <a:r>
              <a:rPr lang="hu-HU" sz="3600" b="1">
                <a:latin typeface="+mn-lt"/>
              </a:rPr>
              <a:t>9. Nyelvi és infokommunikációs akadálymentesítés</a:t>
            </a: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4AE6-BC9F-2BDF-BC52-8DCDB14CB0D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87233E3-B528-2911-4BB5-9ABAF63E552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63BFAA7-95EC-CBD4-3376-B6CFB837FF11}"/>
              </a:ext>
            </a:extLst>
          </p:cNvPr>
          <p:cNvSpPr>
            <a:spLocks noGrp="1"/>
          </p:cNvSpPr>
          <p:nvPr>
            <p:ph type="ctrTitle"/>
          </p:nvPr>
        </p:nvSpPr>
        <p:spPr>
          <a:xfrm>
            <a:off x="170222" y="1873416"/>
            <a:ext cx="11830050" cy="3200366"/>
          </a:xfrm>
        </p:spPr>
        <p:txBody>
          <a:bodyPr>
            <a:noAutofit/>
          </a:bodyPr>
          <a:lstStyle/>
          <a:p>
            <a:pPr algn="l">
              <a:lnSpc>
                <a:spcPts val="2700"/>
              </a:lnSpc>
            </a:pPr>
            <a:r>
              <a:rPr lang="hu-HU" sz="2600" kern="100" dirty="0">
                <a:latin typeface="Calibri" panose="020F0502020204030204" pitchFamily="34" charset="0"/>
              </a:rPr>
              <a:t>Az igazi felfedezők és utazók (azaz a jelentős utazási tapasztalatokkal rendelkező, nem intézményesült turistatípus) csak korlátozottan vagy szinte egyáltalán nem veszik igénybe a turisztikai létesítmények által nyújtott szolgáltatásokat (beleértve a nyelvi közvetítők – idegenvezetők, tolmácsok – igénybevételét), így jobban ki vannak téve a fogadó környezet idegenségének, mint a tipikus tömegturisták. Ők nem keresik a turisztikai létesítmény buborékának védelmét, amelyen belül az egyéni tömegturista működik. Az autentikusabb élményért cserébe nagyobb kockázatot is vállalnak a nyelvhasználat tekintetében</a:t>
            </a:r>
            <a:br>
              <a:rPr lang="hu-HU" sz="2600" kern="100" dirty="0">
                <a:latin typeface="Calibri" panose="020F0502020204030204" pitchFamily="34" charset="0"/>
              </a:rPr>
            </a:br>
            <a:r>
              <a:rPr lang="hu-HU" sz="2600" kern="100" dirty="0">
                <a:latin typeface="Calibri" panose="020F0502020204030204" pitchFamily="34" charset="0"/>
              </a:rPr>
              <a:t>Közvetítők segítségét igénybe vehetik</a:t>
            </a:r>
          </a:p>
        </p:txBody>
      </p:sp>
      <p:pic>
        <p:nvPicPr>
          <p:cNvPr id="5" name="Kép 4">
            <a:extLst>
              <a:ext uri="{FF2B5EF4-FFF2-40B4-BE49-F238E27FC236}">
                <a16:creationId xmlns:a16="http://schemas.microsoft.com/office/drawing/2014/main" id="{AF02AAEE-08E4-8A4B-B07F-E2320EAA6B1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E3C0298-B600-3BE1-CDF4-E5680BA17FE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6DE008D-C323-7255-2811-D53DD29CE87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AF5599F-3525-9717-1F56-E18A672B9AF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917B972-2371-C956-C4F8-08E245E563C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B68C0F-B367-B003-E9FB-E542C798A1F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BFD5B49-C8EF-F614-69E5-13679F026D7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0C1CD0-6B3E-AE21-3785-6CDCE3EA6A1A}"/>
              </a:ext>
            </a:extLst>
          </p:cNvPr>
          <p:cNvSpPr txBox="1">
            <a:spLocks/>
          </p:cNvSpPr>
          <p:nvPr/>
        </p:nvSpPr>
        <p:spPr>
          <a:xfrm>
            <a:off x="-1" y="1275225"/>
            <a:ext cx="12170495"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altLang="hu-HU" sz="3500" b="1" dirty="0">
                <a:latin typeface="+mn-lt"/>
              </a:rPr>
              <a:t>Cohen nem intézményesített turistái és kommunikációjuk</a:t>
            </a:r>
            <a:endParaRPr lang="hu-HU" sz="3500" b="1" dirty="0">
              <a:latin typeface="+mn-lt"/>
            </a:endParaRPr>
          </a:p>
        </p:txBody>
      </p:sp>
    </p:spTree>
    <p:extLst>
      <p:ext uri="{BB962C8B-B14F-4D97-AF65-F5344CB8AC3E}">
        <p14:creationId xmlns:p14="http://schemas.microsoft.com/office/powerpoint/2010/main" val="1243646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124071" y="1798203"/>
            <a:ext cx="11791949" cy="3441208"/>
          </a:xfrm>
        </p:spPr>
        <p:txBody>
          <a:bodyPr>
            <a:noAutofit/>
          </a:bodyPr>
          <a:lstStyle/>
          <a:p>
            <a:pPr algn="l">
              <a:lnSpc>
                <a:spcPts val="2600"/>
              </a:lnSpc>
            </a:pPr>
            <a:r>
              <a:rPr lang="hu-HU" sz="2400" kern="100" dirty="0">
                <a:latin typeface="Calibri" panose="020F0502020204030204" pitchFamily="34" charset="0"/>
              </a:rPr>
              <a:t>A formális nyelvi közvetítők – idegenvezetők, tolmácsok – mellett vannak informális közvetítők is, akik nem rendelkeznek a közvetítői felelősséggel, nincsenek felkészülve a közvetítői szerepre, és szerepük gyakran láthatatlan, de nagyon szubjektív és fontos: a média, a barátok, a rokonok, az emléktárgyak, a fényképek, valamint a turisztikai dolgozók, más turisták és a helyi közösség tagjai (</a:t>
            </a:r>
            <a:r>
              <a:rPr lang="hu-HU" sz="2400" kern="100" dirty="0" err="1">
                <a:latin typeface="Calibri" panose="020F0502020204030204" pitchFamily="34" charset="0"/>
              </a:rPr>
              <a:t>Marinovic</a:t>
            </a:r>
            <a:r>
              <a:rPr lang="hu-HU" sz="2400" kern="100" dirty="0">
                <a:latin typeface="Calibri" panose="020F0502020204030204" pitchFamily="34" charset="0"/>
              </a:rPr>
              <a:t> – </a:t>
            </a:r>
            <a:r>
              <a:rPr lang="hu-HU" sz="2400" kern="100" dirty="0" err="1">
                <a:latin typeface="Calibri" panose="020F0502020204030204" pitchFamily="34" charset="0"/>
              </a:rPr>
              <a:t>Simić</a:t>
            </a:r>
            <a:r>
              <a:rPr lang="hu-HU" sz="2400" kern="100" dirty="0">
                <a:latin typeface="Calibri" panose="020F0502020204030204" pitchFamily="34" charset="0"/>
              </a:rPr>
              <a:t>, 2018)</a:t>
            </a:r>
            <a:br>
              <a:rPr lang="hu-HU" sz="2400" kern="100" dirty="0">
                <a:latin typeface="Calibri" panose="020F0502020204030204" pitchFamily="34" charset="0"/>
              </a:rPr>
            </a:br>
            <a:r>
              <a:rPr lang="hu-HU" sz="2400" kern="100" dirty="0">
                <a:latin typeface="Calibri" panose="020F0502020204030204" pitchFamily="34" charset="0"/>
              </a:rPr>
              <a:t>A nyelvi közvetítők más típusai, például az önjelölt helyi idegenvezetők, taxisofőrök és mások, akik a szállodák körül ólálkodnak és kínálják szolgáltatásaikat, a hivatásos idegenvezetőknél is gátlástalanabb közvetítők lehetnek a turisták és a helyiek közötti kommunikáció közvetítésében – nem az akadálymentességet hirdetik, hanem inkább nyelvi akadályokat és egyéb, akár a nyelvi korlátokon túlmutató akadályokat is generálnak (Cohen – Cooper, 1986)</a:t>
            </a: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68147" y="1312849"/>
            <a:ext cx="11903795" cy="4674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altLang="hu-HU" sz="3500" b="1" dirty="0">
                <a:latin typeface="+mn-lt"/>
              </a:rPr>
              <a:t>Cohen nem intézményesített turistái és kommunikációjuk</a:t>
            </a:r>
            <a:endParaRPr lang="hu-HU" sz="3500" b="1" dirty="0">
              <a:latin typeface="+mn-lt"/>
            </a:endParaRPr>
          </a:p>
        </p:txBody>
      </p:sp>
    </p:spTree>
    <p:extLst>
      <p:ext uri="{BB962C8B-B14F-4D97-AF65-F5344CB8AC3E}">
        <p14:creationId xmlns:p14="http://schemas.microsoft.com/office/powerpoint/2010/main" val="345246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BBEA4-0869-29C8-5C6A-FF5AC475BF1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D2F124E-340B-D395-5A6A-D02BD6C3425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D9FE855-F74A-6C57-C7AB-7EDF6272CCF0}"/>
              </a:ext>
            </a:extLst>
          </p:cNvPr>
          <p:cNvSpPr>
            <a:spLocks noGrp="1"/>
          </p:cNvSpPr>
          <p:nvPr>
            <p:ph type="ctrTitle"/>
          </p:nvPr>
        </p:nvSpPr>
        <p:spPr>
          <a:xfrm>
            <a:off x="244113" y="2154860"/>
            <a:ext cx="11703771" cy="3046790"/>
          </a:xfrm>
        </p:spPr>
        <p:txBody>
          <a:bodyPr>
            <a:noAutofit/>
          </a:bodyPr>
          <a:lstStyle/>
          <a:p>
            <a:pPr algn="l">
              <a:lnSpc>
                <a:spcPts val="2600"/>
              </a:lnSpc>
            </a:pPr>
            <a:r>
              <a:rPr lang="hu-HU" sz="2400" kern="100" dirty="0">
                <a:latin typeface="Calibri" panose="020F0502020204030204" pitchFamily="34" charset="0"/>
              </a:rPr>
              <a:t>A nemzetközi turizmusban különböző eszközök adottak a kulturális és kommunikációs akadályok csökkentésére. Ezek közül néhány a kínálati oldalról, a turisztikai szolgáltatók és a desztinációmenedzsment szervezetek által alkalmazott tanúsítvány, az írásbeli kommunikáció helyett a jelek, képek, piktogramok használata, a helyi lakosság oktatása és a közösségek turizmusban való részvételének ösztönzése (a turizmusban érdekelt helyi lakosság nagyobb valószínűséggel tanulja meg a látogatók nyelvét, mint a turizmusból nem részesülő társaik) </a:t>
            </a:r>
            <a:br>
              <a:rPr lang="hu-HU" sz="2400" kern="100" dirty="0">
                <a:latin typeface="Calibri" panose="020F0502020204030204" pitchFamily="34" charset="0"/>
              </a:rPr>
            </a:br>
            <a:r>
              <a:rPr lang="hu-HU" sz="2400" kern="100" dirty="0">
                <a:latin typeface="Calibri" panose="020F0502020204030204" pitchFamily="34" charset="0"/>
              </a:rPr>
              <a:t>Az étteremben elhelyezett piktogramok segíthetnek elkerülni a problémákat például az ételallergiák és intoleranciák esetén, de sajnos ezek a jelek még nem feltétlenül szabványosítottak</a:t>
            </a:r>
          </a:p>
        </p:txBody>
      </p:sp>
      <p:pic>
        <p:nvPicPr>
          <p:cNvPr id="5" name="Kép 4">
            <a:extLst>
              <a:ext uri="{FF2B5EF4-FFF2-40B4-BE49-F238E27FC236}">
                <a16:creationId xmlns:a16="http://schemas.microsoft.com/office/drawing/2014/main" id="{47899687-4457-3EE4-DB61-5B0C73880F1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F2C15A2-F4DE-A119-A874-ABEA7EA4579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148ACA9-094E-ACB5-ED4E-275AC8537830}"/>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1B86012-D71F-F9BB-849B-DC43CB944D5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5BF431D-0EC4-898C-E151-F8C6DEFC3B4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D44711A-0917-9337-A51F-60177309D92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9DBC891-F36E-EE1A-13DE-EA2323DA78E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D11DD48-B8F9-5D4B-D310-3F67EB61AA4D}"/>
              </a:ext>
            </a:extLst>
          </p:cNvPr>
          <p:cNvSpPr txBox="1">
            <a:spLocks/>
          </p:cNvSpPr>
          <p:nvPr/>
        </p:nvSpPr>
        <p:spPr>
          <a:xfrm>
            <a:off x="466963" y="1223779"/>
            <a:ext cx="11258073" cy="7161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nyelvi korlátok lebontásának eszközei </a:t>
            </a:r>
            <a:r>
              <a:rPr lang="hu-HU" altLang="hu-HU" sz="3600" b="1" dirty="0">
                <a:latin typeface="+mn-lt"/>
              </a:rPr>
              <a:t>– a kínálati oldal</a:t>
            </a:r>
            <a:endParaRPr lang="hu-HU" sz="3600" b="1" dirty="0">
              <a:latin typeface="+mn-lt"/>
            </a:endParaRPr>
          </a:p>
        </p:txBody>
      </p:sp>
    </p:spTree>
    <p:extLst>
      <p:ext uri="{BB962C8B-B14F-4D97-AF65-F5344CB8AC3E}">
        <p14:creationId xmlns:p14="http://schemas.microsoft.com/office/powerpoint/2010/main" val="701400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27D9FAE-7CE5-B413-E62F-F4464F9FC011}"/>
              </a:ext>
            </a:extLst>
          </p:cNvPr>
          <p:cNvSpPr txBox="1">
            <a:spLocks/>
          </p:cNvSpPr>
          <p:nvPr/>
        </p:nvSpPr>
        <p:spPr>
          <a:xfrm>
            <a:off x="5589434" y="1667298"/>
            <a:ext cx="6068292" cy="105320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turizmusban alkalmazott piktogramok</a:t>
            </a:r>
            <a:endParaRPr lang="hu-HU" dirty="0">
              <a:latin typeface="+mn-lt"/>
            </a:endParaRPr>
          </a:p>
        </p:txBody>
      </p:sp>
      <p:pic>
        <p:nvPicPr>
          <p:cNvPr id="15" name="Kép 14" descr="A képen szöveg, tipográfia, fekete-fehér, Betűtípus látható&#10;&#10;Automatikusan generált leírás">
            <a:extLst>
              <a:ext uri="{FF2B5EF4-FFF2-40B4-BE49-F238E27FC236}">
                <a16:creationId xmlns:a16="http://schemas.microsoft.com/office/drawing/2014/main" id="{B2AD0F98-075D-F455-3BD5-54953BF6242C}"/>
              </a:ext>
            </a:extLst>
          </p:cNvPr>
          <p:cNvPicPr>
            <a:picLocks noChangeAspect="1"/>
          </p:cNvPicPr>
          <p:nvPr/>
        </p:nvPicPr>
        <p:blipFill>
          <a:blip r:embed="rId10"/>
          <a:stretch>
            <a:fillRect/>
          </a:stretch>
        </p:blipFill>
        <p:spPr>
          <a:xfrm>
            <a:off x="62568" y="971144"/>
            <a:ext cx="5238511" cy="4240122"/>
          </a:xfrm>
          <a:prstGeom prst="rect">
            <a:avLst/>
          </a:prstGeom>
        </p:spPr>
      </p:pic>
      <p:sp>
        <p:nvSpPr>
          <p:cNvPr id="16" name="Cím 1">
            <a:extLst>
              <a:ext uri="{FF2B5EF4-FFF2-40B4-BE49-F238E27FC236}">
                <a16:creationId xmlns:a16="http://schemas.microsoft.com/office/drawing/2014/main" id="{43B5E83F-88A4-5FC0-35C3-85DF1B941EF8}"/>
              </a:ext>
            </a:extLst>
          </p:cNvPr>
          <p:cNvSpPr>
            <a:spLocks noGrp="1"/>
          </p:cNvSpPr>
          <p:nvPr>
            <p:ph type="ctrTitle"/>
          </p:nvPr>
        </p:nvSpPr>
        <p:spPr>
          <a:xfrm>
            <a:off x="5503076" y="2583117"/>
            <a:ext cx="6241009" cy="1552066"/>
          </a:xfrm>
        </p:spPr>
        <p:txBody>
          <a:bodyPr>
            <a:noAutofit/>
          </a:bodyPr>
          <a:lstStyle/>
          <a:p>
            <a:pPr algn="l"/>
            <a:r>
              <a:rPr lang="hu-HU" sz="2400" dirty="0">
                <a:solidFill>
                  <a:srgbClr val="000000"/>
                </a:solidFill>
                <a:effectLst/>
                <a:latin typeface="+mn-lt"/>
                <a:ea typeface="Calibri" panose="020F0502020204030204" pitchFamily="34" charset="0"/>
                <a:cs typeface="Arial" panose="020B0604020202020204" pitchFamily="34" charset="0"/>
              </a:rPr>
              <a:t>A felső sorban ott a kerekesszék emblémája – közvetlen segítség azoknak, akiknek nem csupán nyelvi, de mozgásszervi problémája is van</a:t>
            </a:r>
            <a:endParaRPr lang="hu-HU" sz="2400" dirty="0">
              <a:effectLst/>
              <a:latin typeface="+mn-lt"/>
              <a:ea typeface="Calibri" panose="020F050202020403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11">
            <p14:nvContentPartPr>
              <p14:cNvPr id="19" name="Szabadkéz 18">
                <a:extLst>
                  <a:ext uri="{FF2B5EF4-FFF2-40B4-BE49-F238E27FC236}">
                    <a16:creationId xmlns:a16="http://schemas.microsoft.com/office/drawing/2014/main" id="{E140B9C7-C3DC-91BA-0DCE-A5A0A6C0668E}"/>
                  </a:ext>
                </a:extLst>
              </p14:cNvPr>
              <p14:cNvContentPartPr/>
              <p14:nvPr/>
            </p14:nvContentPartPr>
            <p14:xfrm>
              <a:off x="2173755" y="905025"/>
              <a:ext cx="341280" cy="408960"/>
            </p14:xfrm>
          </p:contentPart>
        </mc:Choice>
        <mc:Fallback xmlns="">
          <p:pic>
            <p:nvPicPr>
              <p:cNvPr id="19" name="Szabadkéz 18">
                <a:extLst>
                  <a:ext uri="{FF2B5EF4-FFF2-40B4-BE49-F238E27FC236}">
                    <a16:creationId xmlns:a16="http://schemas.microsoft.com/office/drawing/2014/main" id="{E140B9C7-C3DC-91BA-0DCE-A5A0A6C0668E}"/>
                  </a:ext>
                </a:extLst>
              </p:cNvPr>
              <p:cNvPicPr/>
              <p:nvPr/>
            </p:nvPicPr>
            <p:blipFill>
              <a:blip r:embed="rId12"/>
              <a:stretch>
                <a:fillRect/>
              </a:stretch>
            </p:blipFill>
            <p:spPr>
              <a:xfrm>
                <a:off x="2165115" y="896385"/>
                <a:ext cx="358920" cy="426600"/>
              </a:xfrm>
              <a:prstGeom prst="rect">
                <a:avLst/>
              </a:prstGeom>
            </p:spPr>
          </p:pic>
        </mc:Fallback>
      </mc:AlternateContent>
      <p:sp>
        <p:nvSpPr>
          <p:cNvPr id="2" name="Szövegdoboz 1">
            <a:extLst>
              <a:ext uri="{FF2B5EF4-FFF2-40B4-BE49-F238E27FC236}">
                <a16:creationId xmlns:a16="http://schemas.microsoft.com/office/drawing/2014/main" id="{2FDD7201-CF86-DE36-F676-51EB56B7456D}"/>
              </a:ext>
            </a:extLst>
          </p:cNvPr>
          <p:cNvSpPr txBox="1"/>
          <p:nvPr/>
        </p:nvSpPr>
        <p:spPr>
          <a:xfrm>
            <a:off x="5301079" y="4613840"/>
            <a:ext cx="4962525" cy="584775"/>
          </a:xfrm>
          <a:prstGeom prst="rect">
            <a:avLst/>
          </a:prstGeom>
          <a:noFill/>
        </p:spPr>
        <p:txBody>
          <a:bodyPr wrap="square">
            <a:spAutoFit/>
          </a:bodyPr>
          <a:lstStyle/>
          <a:p>
            <a:r>
              <a:rPr lang="hu-HU" sz="1600" dirty="0"/>
              <a:t>https://www.shutterstock.com/hu/search/tourism-symbols?image_type=illustration</a:t>
            </a:r>
          </a:p>
        </p:txBody>
      </p:sp>
    </p:spTree>
    <p:extLst>
      <p:ext uri="{BB962C8B-B14F-4D97-AF65-F5344CB8AC3E}">
        <p14:creationId xmlns:p14="http://schemas.microsoft.com/office/powerpoint/2010/main" val="1156935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215416" y="1874317"/>
            <a:ext cx="11761166" cy="3361880"/>
          </a:xfrm>
        </p:spPr>
        <p:txBody>
          <a:bodyPr>
            <a:noAutofit/>
          </a:bodyPr>
          <a:lstStyle/>
          <a:p>
            <a:pPr algn="l">
              <a:lnSpc>
                <a:spcPts val="2600"/>
              </a:lnSpc>
            </a:pPr>
            <a:r>
              <a:rPr lang="hu-HU" sz="2600" kern="100" dirty="0">
                <a:latin typeface="Calibri" panose="020F0502020204030204" pitchFamily="34" charset="0"/>
                <a:ea typeface="Times New Roman" panose="02020603050405020304" pitchFamily="18" charset="0"/>
              </a:rPr>
              <a:t>N</a:t>
            </a:r>
            <a:r>
              <a:rPr lang="hu-HU" sz="2600" kern="100" dirty="0">
                <a:effectLst/>
                <a:latin typeface="Calibri" panose="020F0502020204030204" pitchFamily="34" charset="0"/>
                <a:ea typeface="Times New Roman" panose="02020603050405020304" pitchFamily="18" charset="0"/>
              </a:rPr>
              <a:t>em verbális kommunikáció használata – </a:t>
            </a:r>
            <a:r>
              <a:rPr lang="hu-HU" sz="2600" kern="100" dirty="0">
                <a:effectLst/>
                <a:latin typeface="Calibri" panose="020F0502020204030204" pitchFamily="34" charset="0"/>
                <a:ea typeface="Calibri" panose="020F0502020204030204" pitchFamily="34" charset="0"/>
              </a:rPr>
              <a:t>az a mód, ahogyan az emberek szavak nélkül kommunikálnak (hangszín, gesztusok, testtartás, érintés és látvány), szándékosan vagy akaratlanul. A nonverbális kommunikációban az üzenet dekódolásához a küldő és a fogadó kultúrájának, helyzetének és körülményeinek alapos ismerete szükséges. Amikor kulturálisan különböző országokból származó emberek találkoznak egy turisztikai interakció során, akadályok merülhetnek fel, ha nem ismerik egymás kultúráját (</a:t>
            </a:r>
            <a:r>
              <a:rPr lang="hu-HU" sz="2600" kern="100" dirty="0" err="1">
                <a:effectLst/>
                <a:latin typeface="Calibri" panose="020F0502020204030204" pitchFamily="34" charset="0"/>
                <a:ea typeface="Calibri" panose="020F0502020204030204" pitchFamily="34" charset="0"/>
              </a:rPr>
              <a:t>Marinovic</a:t>
            </a:r>
            <a:r>
              <a:rPr lang="hu-HU" sz="2600" kern="100" dirty="0">
                <a:effectLst/>
                <a:latin typeface="Calibri" panose="020F0502020204030204" pitchFamily="34" charset="0"/>
                <a:ea typeface="Calibri" panose="020F0502020204030204" pitchFamily="34" charset="0"/>
              </a:rPr>
              <a:t> &amp; </a:t>
            </a:r>
            <a:r>
              <a:rPr lang="hu-HU" sz="2600" kern="100" dirty="0" err="1">
                <a:effectLst/>
                <a:latin typeface="Calibri" panose="020F0502020204030204" pitchFamily="34" charset="0"/>
                <a:ea typeface="Calibri" panose="020F0502020204030204" pitchFamily="34" charset="0"/>
              </a:rPr>
              <a:t>Simić</a:t>
            </a:r>
            <a:r>
              <a:rPr lang="hu-HU" sz="2600" kern="100" dirty="0">
                <a:effectLst/>
                <a:latin typeface="Calibri" panose="020F0502020204030204" pitchFamily="34" charset="0"/>
                <a:ea typeface="Calibri" panose="020F0502020204030204" pitchFamily="34" charset="0"/>
              </a:rPr>
              <a:t>, 2018)</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E</a:t>
            </a:r>
            <a:r>
              <a:rPr lang="hu-HU" sz="2600" kern="100" dirty="0">
                <a:latin typeface="Calibri" panose="020F0502020204030204" pitchFamily="34" charset="0"/>
                <a:ea typeface="Calibri" panose="020F0502020204030204" pitchFamily="34" charset="0"/>
              </a:rPr>
              <a:t>gyes kézmozdulatok például </a:t>
            </a:r>
            <a:r>
              <a:rPr lang="hu-HU" sz="2600" kern="100" dirty="0">
                <a:effectLst/>
                <a:latin typeface="Calibri" panose="020F0502020204030204" pitchFamily="34" charset="0"/>
                <a:ea typeface="Calibri" panose="020F0502020204030204" pitchFamily="34" charset="0"/>
              </a:rPr>
              <a:t>lehetnek pozitívak, de lehetnek erősen sértőek is, attól függően, hogy a földgolyó melyik pontján vagyunk, sőt attól is, hogy milyen irányba fordítjuk a tenyerünket</a:t>
            </a:r>
            <a:endParaRPr lang="hu-HU" sz="2600" dirty="0">
              <a:latin typeface="+mn-lt"/>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466963" y="1305143"/>
            <a:ext cx="11258073" cy="512108"/>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nyelvi korlátok lebontásának eszközei </a:t>
            </a:r>
            <a:r>
              <a:rPr lang="hu-HU" altLang="hu-HU" sz="3600" b="1" dirty="0">
                <a:latin typeface="+mn-lt"/>
              </a:rPr>
              <a:t>– a keresleti oldal, vagyis a turisták</a:t>
            </a:r>
            <a:endParaRPr lang="hu-HU" sz="3600" b="1" dirty="0">
              <a:latin typeface="+mn-lt"/>
            </a:endParaRPr>
          </a:p>
        </p:txBody>
      </p:sp>
    </p:spTree>
    <p:extLst>
      <p:ext uri="{BB962C8B-B14F-4D97-AF65-F5344CB8AC3E}">
        <p14:creationId xmlns:p14="http://schemas.microsoft.com/office/powerpoint/2010/main" val="103878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45AA3-A41D-DBE1-CAC3-31FB50D9DA2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83BE45B-1BA1-BB37-2278-CC580D4351E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66C95DB-3E24-9A43-8126-BA4560744D4A}"/>
              </a:ext>
            </a:extLst>
          </p:cNvPr>
          <p:cNvSpPr>
            <a:spLocks noGrp="1"/>
          </p:cNvSpPr>
          <p:nvPr>
            <p:ph type="ctrTitle"/>
          </p:nvPr>
        </p:nvSpPr>
        <p:spPr>
          <a:xfrm>
            <a:off x="4215213" y="1321274"/>
            <a:ext cx="7843199" cy="3620002"/>
          </a:xfrm>
        </p:spPr>
        <p:txBody>
          <a:bodyPr>
            <a:noAutofit/>
          </a:bodyPr>
          <a:lstStyle/>
          <a:p>
            <a:pPr algn="l">
              <a:lnSpc>
                <a:spcPts val="2300"/>
              </a:lnSpc>
            </a:pPr>
            <a:r>
              <a:rPr lang="hu-HU" sz="2200" b="1" dirty="0">
                <a:latin typeface="+mn-lt"/>
              </a:rPr>
              <a:t>George H.W. Bush elnök, amikor Ausztráliában barátságos akart lenni tüntetők egy csoportjával, véletlenül a középső ujj kinyújtásának brit megfelelőjét adta elő</a:t>
            </a:r>
            <a:br>
              <a:rPr lang="hu-HU" sz="2200" dirty="0">
                <a:latin typeface="+mn-lt"/>
              </a:rPr>
            </a:br>
            <a:r>
              <a:rPr lang="hu-HU" sz="2200" dirty="0">
                <a:latin typeface="+mn-lt"/>
              </a:rPr>
              <a:t>George H.W. Bush elnök 1992-es ausztráliai látogatása során abban a hiszemben, hogy barátságos és megértő volt a békéért tüntetők egy csoportjával szemben, a „V a győzelemért”, vagyis a „békejelet” mutatta a tömegnek. Sajnálatos módon a szimbólumot úgy mutatta be, hogy a tenyerét befelé fordította, ahogyan az Államokban a kézmozdulatot szokás – de a Brit-szigeteken és Ausztráliában is a tenyérnek kifelé kell mutatnia, hogy a békét fejezze ki; a befelé fordított tenyérrel mutatott gesztus ugyanazt jelenti, mint az amerikai kultúrában a kinyújtott középső ujj</a:t>
            </a:r>
          </a:p>
        </p:txBody>
      </p:sp>
      <p:pic>
        <p:nvPicPr>
          <p:cNvPr id="5" name="Kép 4">
            <a:extLst>
              <a:ext uri="{FF2B5EF4-FFF2-40B4-BE49-F238E27FC236}">
                <a16:creationId xmlns:a16="http://schemas.microsoft.com/office/drawing/2014/main" id="{2AD2975D-F5C7-0434-CD5D-15303534753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E440E8-1F40-0893-E3A3-D08E510E9CD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CF3B1F3-EEE5-1440-22A1-86423B77A29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6D0B4F1-53F4-76AA-F838-5197775687C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F42DB9A-20D5-8B72-C6A1-6769016361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D31790-ADF3-6775-1285-2F8FFA95434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C3BC3B6-5A80-E621-FA7C-EB0A5E6A7DE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2B654CB-9169-C7ED-C987-A77B8DCD585E}"/>
              </a:ext>
            </a:extLst>
          </p:cNvPr>
          <p:cNvSpPr txBox="1">
            <a:spLocks/>
          </p:cNvSpPr>
          <p:nvPr/>
        </p:nvSpPr>
        <p:spPr>
          <a:xfrm>
            <a:off x="38961" y="941749"/>
            <a:ext cx="4276487" cy="153139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Nonverbális kommunikáció – egy félrement kézjel</a:t>
            </a:r>
            <a:endParaRPr lang="en-US" dirty="0">
              <a:latin typeface="+mn-lt"/>
            </a:endParaRPr>
          </a:p>
        </p:txBody>
      </p:sp>
      <p:pic>
        <p:nvPicPr>
          <p:cNvPr id="14" name="Kép 13" descr="A képen személy, Emberi arc, ruházat, karóra látható&#10;&#10;Automatikusan generált leírás">
            <a:extLst>
              <a:ext uri="{FF2B5EF4-FFF2-40B4-BE49-F238E27FC236}">
                <a16:creationId xmlns:a16="http://schemas.microsoft.com/office/drawing/2014/main" id="{68CB7028-9ACB-21AB-8B9F-53CACB4964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3588" y="2445041"/>
            <a:ext cx="4103540" cy="2724101"/>
          </a:xfrm>
          <a:prstGeom prst="rect">
            <a:avLst/>
          </a:prstGeom>
        </p:spPr>
      </p:pic>
      <p:sp>
        <p:nvSpPr>
          <p:cNvPr id="16" name="Szövegdoboz 15">
            <a:extLst>
              <a:ext uri="{FF2B5EF4-FFF2-40B4-BE49-F238E27FC236}">
                <a16:creationId xmlns:a16="http://schemas.microsoft.com/office/drawing/2014/main" id="{6C99AAA4-21AB-63F4-BDB6-6C7F5F4C9DBD}"/>
              </a:ext>
            </a:extLst>
          </p:cNvPr>
          <p:cNvSpPr txBox="1"/>
          <p:nvPr/>
        </p:nvSpPr>
        <p:spPr>
          <a:xfrm>
            <a:off x="5343526" y="4863769"/>
            <a:ext cx="6772274" cy="646331"/>
          </a:xfrm>
          <a:prstGeom prst="rect">
            <a:avLst/>
          </a:prstGeom>
          <a:noFill/>
        </p:spPr>
        <p:txBody>
          <a:bodyPr wrap="square">
            <a:spAutoFit/>
          </a:bodyPr>
          <a:lstStyle/>
          <a:p>
            <a:pPr algn="r"/>
            <a:r>
              <a:rPr lang="hu-HU" dirty="0"/>
              <a:t>https://historycollection.com/17-mishandled-international-events-throughout-history/</a:t>
            </a:r>
          </a:p>
        </p:txBody>
      </p:sp>
    </p:spTree>
    <p:extLst>
      <p:ext uri="{BB962C8B-B14F-4D97-AF65-F5344CB8AC3E}">
        <p14:creationId xmlns:p14="http://schemas.microsoft.com/office/powerpoint/2010/main" val="522182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248024" y="1982471"/>
            <a:ext cx="11695950" cy="2936062"/>
          </a:xfrm>
        </p:spPr>
        <p:txBody>
          <a:bodyPr>
            <a:noAutofit/>
          </a:bodyPr>
          <a:lstStyle/>
          <a:p>
            <a:pPr lvl="0" algn="l">
              <a:lnSpc>
                <a:spcPts val="2700"/>
              </a:lnSpc>
            </a:pPr>
            <a:r>
              <a:rPr lang="hu-HU" sz="2600" kern="100" dirty="0">
                <a:effectLst/>
                <a:latin typeface="Calibri" panose="020F0502020204030204" pitchFamily="34" charset="0"/>
                <a:ea typeface="Calibri" panose="020F0502020204030204" pitchFamily="34" charset="0"/>
                <a:cs typeface="Calibri" panose="020F0502020204030204" pitchFamily="34" charset="0"/>
              </a:rPr>
              <a:t>Írásbeli kommunikáció – ha a turista vagy a vendéglátó legalább minimálisan ismeri a másik nyelvet, az írásbeli kommunikáció csökkentheti a szóbeli kommunikációval járó félreértések egy részét (akcentus, gyors beszéd)</a:t>
            </a:r>
            <a:br>
              <a:rPr lang="hu-HU" sz="2600" kern="100" dirty="0">
                <a:effectLst/>
                <a:latin typeface="Calibri" panose="020F0502020204030204" pitchFamily="34" charset="0"/>
                <a:ea typeface="Calibri" panose="020F0502020204030204" pitchFamily="34" charset="0"/>
                <a:cs typeface="Arial" panose="020B0604020202020204" pitchFamily="34" charset="0"/>
              </a:rPr>
            </a:br>
            <a:r>
              <a:rPr lang="hu-HU" sz="2600" kern="100" dirty="0">
                <a:effectLst/>
                <a:latin typeface="Calibri" panose="020F0502020204030204" pitchFamily="34" charset="0"/>
                <a:ea typeface="Calibri" panose="020F0502020204030204" pitchFamily="34" charset="0"/>
                <a:cs typeface="Arial" panose="020B0604020202020204" pitchFamily="34" charset="0"/>
              </a:rPr>
              <a:t>Megtanulni a</a:t>
            </a:r>
            <a:r>
              <a:rPr lang="hu-HU" sz="2600" kern="100" dirty="0">
                <a:effectLst/>
                <a:latin typeface="Calibri" panose="020F0502020204030204" pitchFamily="34" charset="0"/>
                <a:ea typeface="Calibri" panose="020F0502020204030204" pitchFamily="34" charset="0"/>
              </a:rPr>
              <a:t>ngolul – nyilvánvalónak tűnik, hogy mindenkinek meg kellene tanulnia a világ legfontosabb mai nyelvét, hogy a turizmusban (is) közvetítő nyelv lehessen, de nem biztos, hogy mindenkinek megvan a motivációja és a lehetősége erre</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Olyan helyre mennek nyaralni, ahol beszélik a turista nyelvét vagy az általa beszélt idegen nyelvet – de ez leszűkíti a lehetséges úti célok körét</a:t>
            </a:r>
            <a:endParaRPr lang="en-US" sz="2600" dirty="0">
              <a:latin typeface="+mn-lt"/>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466963" y="1305143"/>
            <a:ext cx="11258073" cy="512108"/>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nyelvi korlátok lebontásának eszközei </a:t>
            </a:r>
            <a:r>
              <a:rPr lang="hu-HU" altLang="hu-HU" sz="3600" b="1" dirty="0">
                <a:latin typeface="+mn-lt"/>
              </a:rPr>
              <a:t>– a keresleti oldal, vagyis a turisták</a:t>
            </a:r>
            <a:endParaRPr lang="hu-HU" sz="3600" b="1" dirty="0">
              <a:latin typeface="+mn-lt"/>
            </a:endParaRPr>
          </a:p>
        </p:txBody>
      </p:sp>
    </p:spTree>
    <p:extLst>
      <p:ext uri="{BB962C8B-B14F-4D97-AF65-F5344CB8AC3E}">
        <p14:creationId xmlns:p14="http://schemas.microsoft.com/office/powerpoint/2010/main" val="945290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171448" y="1817812"/>
            <a:ext cx="11849100" cy="3331464"/>
          </a:xfrm>
        </p:spPr>
        <p:txBody>
          <a:bodyPr>
            <a:noAutofit/>
          </a:bodyPr>
          <a:lstStyle/>
          <a:p>
            <a:pPr algn="l">
              <a:lnSpc>
                <a:spcPts val="2400"/>
              </a:lnSpc>
            </a:pPr>
            <a:r>
              <a:rPr lang="hu-HU" sz="2600" kern="100" dirty="0">
                <a:latin typeface="Calibri" panose="020F0502020204030204" pitchFamily="34" charset="0"/>
                <a:ea typeface="Calibri" panose="020F0502020204030204" pitchFamily="34" charset="0"/>
              </a:rPr>
              <a:t>A</a:t>
            </a:r>
            <a:r>
              <a:rPr lang="hu-HU" sz="2600" kern="100" dirty="0">
                <a:effectLst/>
                <a:latin typeface="Calibri" panose="020F0502020204030204" pitchFamily="34" charset="0"/>
                <a:ea typeface="Calibri" panose="020F0502020204030204" pitchFamily="34" charset="0"/>
              </a:rPr>
              <a:t> célország nyelvének elsajátítása – igen kevés turista veszi a fáradtságot, hogy egy néhány napos vagy pár hetes</a:t>
            </a:r>
            <a:r>
              <a:rPr lang="hu-HU" sz="2600" kern="100" dirty="0">
                <a:latin typeface="Calibri" panose="020F0502020204030204" pitchFamily="34" charset="0"/>
                <a:ea typeface="Calibri" panose="020F0502020204030204" pitchFamily="34" charset="0"/>
              </a:rPr>
              <a:t> </a:t>
            </a:r>
            <a:r>
              <a:rPr lang="hu-HU" sz="2600" kern="100" dirty="0">
                <a:effectLst/>
                <a:latin typeface="Calibri" panose="020F0502020204030204" pitchFamily="34" charset="0"/>
                <a:ea typeface="Calibri" panose="020F0502020204030204" pitchFamily="34" charset="0"/>
              </a:rPr>
              <a:t>utazás kedvéért megtanulja a fogadó ország nyelvét. Ez leszűkíti a lehetséges úti célok körét is. Gyakoribb és egyszerűbb nyelvkönyveket vagy egyszerűsített szótárakat vásárolni és használni a minimális nyelvtudásért</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cs typeface="Calibri" panose="020F0502020204030204" pitchFamily="34" charset="0"/>
              </a:rPr>
              <a:t>A</a:t>
            </a:r>
            <a:r>
              <a:rPr lang="hu-HU" sz="2600" kern="100" dirty="0">
                <a:effectLst/>
                <a:latin typeface="Calibri" panose="020F0502020204030204" pitchFamily="34" charset="0"/>
                <a:ea typeface="Calibri" panose="020F0502020204030204" pitchFamily="34" charset="0"/>
              </a:rPr>
              <a:t>lkalmazások: nyelvi alkalmazások (Google </a:t>
            </a:r>
            <a:r>
              <a:rPr lang="hu-HU" sz="2600" kern="100" dirty="0" err="1">
                <a:effectLst/>
                <a:latin typeface="Calibri" panose="020F0502020204030204" pitchFamily="34" charset="0"/>
                <a:ea typeface="Calibri" panose="020F0502020204030204" pitchFamily="34" charset="0"/>
              </a:rPr>
              <a:t>Translate</a:t>
            </a:r>
            <a:r>
              <a:rPr lang="hu-HU" sz="2600" kern="100" dirty="0">
                <a:effectLst/>
                <a:latin typeface="Calibri" panose="020F0502020204030204" pitchFamily="34" charset="0"/>
                <a:ea typeface="Calibri" panose="020F0502020204030204" pitchFamily="34" charset="0"/>
              </a:rPr>
              <a:t>, </a:t>
            </a:r>
            <a:r>
              <a:rPr lang="hu-HU" sz="2600" kern="100" dirty="0" err="1">
                <a:effectLst/>
                <a:latin typeface="Calibri" panose="020F0502020204030204" pitchFamily="34" charset="0"/>
                <a:ea typeface="Calibri" panose="020F0502020204030204" pitchFamily="34" charset="0"/>
              </a:rPr>
              <a:t>Duolingo</a:t>
            </a:r>
            <a:r>
              <a:rPr lang="hu-HU" sz="2600" kern="100" dirty="0">
                <a:effectLst/>
                <a:latin typeface="Calibri" panose="020F0502020204030204" pitchFamily="34" charset="0"/>
                <a:ea typeface="Calibri" panose="020F0502020204030204" pitchFamily="34" charset="0"/>
              </a:rPr>
              <a:t>, </a:t>
            </a:r>
            <a:r>
              <a:rPr lang="hu-HU" sz="2600" kern="100" dirty="0" err="1">
                <a:effectLst/>
                <a:latin typeface="Calibri" panose="020F0502020204030204" pitchFamily="34" charset="0"/>
                <a:ea typeface="Calibri" panose="020F0502020204030204" pitchFamily="34" charset="0"/>
              </a:rPr>
              <a:t>iTranslate</a:t>
            </a:r>
            <a:r>
              <a:rPr lang="hu-HU" sz="2600" kern="100" dirty="0">
                <a:effectLst/>
                <a:latin typeface="Calibri" panose="020F0502020204030204" pitchFamily="34" charset="0"/>
                <a:ea typeface="Calibri" panose="020F0502020204030204" pitchFamily="34" charset="0"/>
              </a:rPr>
              <a:t>, </a:t>
            </a:r>
            <a:r>
              <a:rPr lang="hu-HU" sz="2600" kern="100" dirty="0" err="1">
                <a:effectLst/>
                <a:latin typeface="Calibri" panose="020F0502020204030204" pitchFamily="34" charset="0"/>
                <a:ea typeface="Calibri" panose="020F0502020204030204" pitchFamily="34" charset="0"/>
              </a:rPr>
              <a:t>Memrise</a:t>
            </a:r>
            <a:r>
              <a:rPr lang="hu-HU" sz="2600" kern="100" dirty="0">
                <a:effectLst/>
                <a:latin typeface="Calibri" panose="020F0502020204030204" pitchFamily="34" charset="0"/>
                <a:ea typeface="Calibri" panose="020F0502020204030204" pitchFamily="34" charset="0"/>
              </a:rPr>
              <a:t>, </a:t>
            </a:r>
            <a:r>
              <a:rPr lang="hu-HU" sz="2600" kern="100" dirty="0" err="1">
                <a:effectLst/>
                <a:latin typeface="Calibri" panose="020F0502020204030204" pitchFamily="34" charset="0"/>
                <a:ea typeface="Calibri" panose="020F0502020204030204" pitchFamily="34" charset="0"/>
              </a:rPr>
              <a:t>Busuu</a:t>
            </a:r>
            <a:r>
              <a:rPr lang="hu-HU" sz="2600" kern="100" dirty="0">
                <a:effectLst/>
                <a:latin typeface="Calibri" panose="020F0502020204030204" pitchFamily="34" charset="0"/>
                <a:ea typeface="Calibri" panose="020F0502020204030204" pitchFamily="34" charset="0"/>
              </a:rPr>
              <a:t>); egyéb, a kommunikációt szükségtelenné tevő alkalmazások, pl. útvonaltervezők (Citymapper, MAPS.ME, </a:t>
            </a:r>
            <a:r>
              <a:rPr lang="hu-HU" sz="2600" kern="100" dirty="0" err="1">
                <a:effectLst/>
                <a:latin typeface="Calibri" panose="020F0502020204030204" pitchFamily="34" charset="0"/>
                <a:ea typeface="Calibri" panose="020F0502020204030204" pitchFamily="34" charset="0"/>
              </a:rPr>
              <a:t>Roadtrippers</a:t>
            </a:r>
            <a:r>
              <a:rPr lang="hu-HU" sz="2600" kern="100" dirty="0">
                <a:effectLst/>
                <a:latin typeface="Calibri" panose="020F0502020204030204" pitchFamily="34" charset="0"/>
                <a:ea typeface="Calibri" panose="020F0502020204030204" pitchFamily="34" charset="0"/>
              </a:rPr>
              <a:t>, Google </a:t>
            </a:r>
            <a:r>
              <a:rPr lang="hu-HU" sz="2600" kern="100" dirty="0" err="1">
                <a:effectLst/>
                <a:latin typeface="Calibri" panose="020F0502020204030204" pitchFamily="34" charset="0"/>
                <a:ea typeface="Calibri" panose="020F0502020204030204" pitchFamily="34" charset="0"/>
              </a:rPr>
              <a:t>Maps</a:t>
            </a:r>
            <a:r>
              <a:rPr lang="hu-HU" sz="2600" kern="100" dirty="0">
                <a:latin typeface="Calibri" panose="020F0502020204030204" pitchFamily="34" charset="0"/>
                <a:ea typeface="Calibri" panose="020F0502020204030204" pitchFamily="34" charset="0"/>
              </a:rPr>
              <a:t>,</a:t>
            </a:r>
            <a:r>
              <a:rPr lang="hu-HU" sz="2600" kern="100" dirty="0">
                <a:effectLst/>
                <a:latin typeface="Calibri" panose="020F0502020204030204" pitchFamily="34" charset="0"/>
                <a:ea typeface="Calibri" panose="020F0502020204030204" pitchFamily="34" charset="0"/>
              </a:rPr>
              <a:t> Uber stb.</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Az alkalmazásoktól való függés akadályokat is teremthet: az egyoldalúan tőlük függő felhasználót kiszolgáltatottá tehetik abban az esetben, ha a telefon lemerül, elromlik, megsérül vagy ellopják; ha nincs térerő vagy internetkapcsolat; ha drága a roaming stb</a:t>
            </a:r>
            <a:r>
              <a:rPr lang="hu-HU" sz="2600" kern="100" dirty="0">
                <a:effectLst/>
                <a:latin typeface="Calibri" panose="020F0502020204030204" pitchFamily="34" charset="0"/>
                <a:ea typeface="Calibri" panose="020F0502020204030204" pitchFamily="34" charset="0"/>
                <a:cs typeface="Calibri" panose="020F0502020204030204" pitchFamily="34" charset="0"/>
              </a:rPr>
              <a:t>.</a:t>
            </a:r>
            <a:endParaRPr lang="hu-HU"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466962" y="1197098"/>
            <a:ext cx="11258073" cy="512108"/>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nyelvi korlátok lebontásának eszközei </a:t>
            </a:r>
            <a:r>
              <a:rPr lang="hu-HU" altLang="hu-HU" sz="3600" b="1" dirty="0">
                <a:latin typeface="+mn-lt"/>
              </a:rPr>
              <a:t>– a keresleti oldal, vagyis a turisták</a:t>
            </a:r>
            <a:endParaRPr lang="hu-HU" sz="3600" b="1" dirty="0">
              <a:latin typeface="+mn-lt"/>
            </a:endParaRPr>
          </a:p>
        </p:txBody>
      </p:sp>
    </p:spTree>
    <p:extLst>
      <p:ext uri="{BB962C8B-B14F-4D97-AF65-F5344CB8AC3E}">
        <p14:creationId xmlns:p14="http://schemas.microsoft.com/office/powerpoint/2010/main" val="1142090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2E29-2977-06E7-FCF6-34B7B3145F5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156F2F1-DBA8-C7A6-70F6-BC052B93D4E2}"/>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384E87F5-AE73-91B9-F967-3481EC0A04D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274402E-10AD-1909-AFE9-B978DA3E10D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D174D72-4793-2CA1-EBD3-6C5AAF964AA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44BB80-4C6C-6357-7227-30CE2DA986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AB2D79E-E91A-F5DF-3881-0171C20FA78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F8291E-64D7-B2D7-5115-29B79B8246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E2E4933-3A07-3CED-3E93-BD4CBEF7D04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40F6271-1968-C711-2B60-AAD858D984A6}"/>
              </a:ext>
            </a:extLst>
          </p:cNvPr>
          <p:cNvSpPr txBox="1">
            <a:spLocks/>
          </p:cNvSpPr>
          <p:nvPr/>
        </p:nvSpPr>
        <p:spPr>
          <a:xfrm>
            <a:off x="375069" y="1899779"/>
            <a:ext cx="3321439" cy="20056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300" b="1" dirty="0">
                <a:latin typeface="+mn-lt"/>
              </a:rPr>
              <a:t>Étterem keresése a Google </a:t>
            </a:r>
            <a:r>
              <a:rPr lang="hu-HU" sz="3300" b="1" dirty="0" err="1">
                <a:latin typeface="+mn-lt"/>
              </a:rPr>
              <a:t>Maps</a:t>
            </a:r>
            <a:r>
              <a:rPr lang="hu-HU" sz="3300" b="1" dirty="0">
                <a:latin typeface="+mn-lt"/>
              </a:rPr>
              <a:t> segítségével</a:t>
            </a:r>
          </a:p>
        </p:txBody>
      </p:sp>
      <p:pic>
        <p:nvPicPr>
          <p:cNvPr id="15" name="Kép 14" descr="A képen szöveg, képernyőkép, térkép, diagram látható&#10;&#10;Automatikusan generált leírás">
            <a:extLst>
              <a:ext uri="{FF2B5EF4-FFF2-40B4-BE49-F238E27FC236}">
                <a16:creationId xmlns:a16="http://schemas.microsoft.com/office/drawing/2014/main" id="{C83FA30F-815A-274F-071B-599B4DE338D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33850" y="1331444"/>
            <a:ext cx="7703033" cy="3817553"/>
          </a:xfrm>
          <a:prstGeom prst="rect">
            <a:avLst/>
          </a:prstGeom>
          <a:noFill/>
          <a:ln>
            <a:noFill/>
          </a:ln>
        </p:spPr>
      </p:pic>
    </p:spTree>
    <p:extLst>
      <p:ext uri="{BB962C8B-B14F-4D97-AF65-F5344CB8AC3E}">
        <p14:creationId xmlns:p14="http://schemas.microsoft.com/office/powerpoint/2010/main" val="1039427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314325" y="1964308"/>
            <a:ext cx="11522558" cy="3025772"/>
          </a:xfrm>
        </p:spPr>
        <p:txBody>
          <a:bodyPr>
            <a:noAutofit/>
          </a:bodyPr>
          <a:lstStyle/>
          <a:p>
            <a:pPr lvl="0" algn="l">
              <a:lnSpc>
                <a:spcPts val="2800"/>
              </a:lnSpc>
            </a:pPr>
            <a:r>
              <a:rPr lang="hu-HU" sz="2600" kern="100" dirty="0">
                <a:latin typeface="Calibri" panose="020F0502020204030204" pitchFamily="34" charset="0"/>
                <a:ea typeface="Calibri" panose="020F0502020204030204" pitchFamily="34" charset="0"/>
                <a:cs typeface="Calibri" panose="020F0502020204030204" pitchFamily="34" charset="0"/>
              </a:rPr>
              <a:t>I</a:t>
            </a:r>
            <a:r>
              <a:rPr lang="hu-HU" sz="2600" kern="100" dirty="0">
                <a:effectLst/>
                <a:latin typeface="Calibri" panose="020F0502020204030204" pitchFamily="34" charset="0"/>
                <a:ea typeface="Calibri" panose="020F0502020204030204" pitchFamily="34" charset="0"/>
                <a:cs typeface="Calibri" panose="020F0502020204030204" pitchFamily="34" charset="0"/>
              </a:rPr>
              <a:t>ratkozzunk be egy kezdő tanfolyamra: a célállomásokon dolgozó helyiek gyakran látnak másokat nyelvi akadályokkal küszködni, hozzászoktak a turisták igényeihez, és gyakran tartanak kezdő nyelvtanfolyamokat. A turisták már egy-két tanfolyam elvégzésével megtanulhatják a leggyakoribb kifejezéseket és kérdéseket, például hogyan kell rendelni egy étteremben, megkérdezni, hol van a mosdó stb.</a:t>
            </a:r>
            <a:br>
              <a:rPr lang="hu-HU" sz="2600" kern="100" dirty="0">
                <a:effectLst/>
                <a:latin typeface="Calibri" panose="020F0502020204030204" pitchFamily="34" charset="0"/>
                <a:ea typeface="Calibri" panose="020F0502020204030204" pitchFamily="34" charset="0"/>
                <a:cs typeface="Arial" panose="020B0604020202020204" pitchFamily="34" charset="0"/>
              </a:rPr>
            </a:br>
            <a:r>
              <a:rPr lang="hu-HU" sz="2600" kern="100" dirty="0">
                <a:effectLst/>
                <a:latin typeface="Calibri" panose="020F0502020204030204" pitchFamily="34" charset="0"/>
                <a:ea typeface="Calibri" panose="020F0502020204030204" pitchFamily="34" charset="0"/>
                <a:cs typeface="Arial" panose="020B0604020202020204" pitchFamily="34" charset="0"/>
              </a:rPr>
              <a:t>T</a:t>
            </a:r>
            <a:r>
              <a:rPr lang="hu-HU" sz="2600" kern="100" dirty="0">
                <a:effectLst/>
                <a:latin typeface="Calibri" panose="020F0502020204030204" pitchFamily="34" charset="0"/>
                <a:ea typeface="Calibri" panose="020F0502020204030204" pitchFamily="34" charset="0"/>
              </a:rPr>
              <a:t>anuljuk meg a kiejtés alapvető szabályait: ez a gyakran figyelmen kívül hagyott szempont hihetetlenül fontos lehet egy nyelvtanulás során, mivel a helytelen akcentussal vagy intonációval történő beszédet valószínűleg nem fogják megérteni</a:t>
            </a:r>
            <a:endParaRPr lang="en-US" sz="2600" dirty="0">
              <a:latin typeface="+mn-lt"/>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202479" y="1305143"/>
            <a:ext cx="11634404" cy="5121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800" b="1" dirty="0">
                <a:latin typeface="+mn-lt"/>
              </a:rPr>
              <a:t>A nyelvi korlátok lebontásának eszközei</a:t>
            </a:r>
            <a:r>
              <a:rPr lang="hu-HU" altLang="hu-HU" sz="2800" b="1" dirty="0">
                <a:latin typeface="+mn-lt"/>
              </a:rPr>
              <a:t> – az utazási portálok praktikus tippjei</a:t>
            </a:r>
            <a:endParaRPr lang="en-US" sz="2800" b="1" dirty="0">
              <a:latin typeface="+mn-lt"/>
            </a:endParaRPr>
          </a:p>
        </p:txBody>
      </p:sp>
    </p:spTree>
    <p:extLst>
      <p:ext uri="{BB962C8B-B14F-4D97-AF65-F5344CB8AC3E}">
        <p14:creationId xmlns:p14="http://schemas.microsoft.com/office/powerpoint/2010/main" val="419714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47637" y="1892129"/>
            <a:ext cx="11896725" cy="3344782"/>
          </a:xfrm>
        </p:spPr>
        <p:txBody>
          <a:bodyPr>
            <a:noAutofit/>
          </a:bodyPr>
          <a:lstStyle/>
          <a:p>
            <a:pPr algn="l">
              <a:lnSpc>
                <a:spcPts val="2500"/>
              </a:lnSpc>
            </a:pPr>
            <a:r>
              <a:rPr lang="hu-HU" sz="2600" kern="100" dirty="0">
                <a:effectLst/>
                <a:latin typeface="Calibri" panose="020F0502020204030204" pitchFamily="34" charset="0"/>
                <a:ea typeface="Calibri" panose="020F0502020204030204" pitchFamily="34" charset="0"/>
              </a:rPr>
              <a:t>Nemcsak fizikai akadályok akadályozhatnak meg bennünket az utazásban, hanem kommunikációs és nyelvi akadályok is, amelyek akadályozhatják a sikeres és boldogító turisztikai élményt</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A nyelv a legnagyobb közvetítőnk, amely lehetővé teszi számunkra, hogy kapcsolatot teremtsünk és megértsük egymást – de el is választhat minket egymástól, ha nem beszéljük egymás nyelvét: a nyelvi akadályok a transzkulturális kommunikáció fontos akadályai</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A fizikai „sérülések” – mozgás-, látás-, halláskárosodás stb. – mellett </a:t>
            </a:r>
            <a:r>
              <a:rPr lang="hu-HU" sz="2600" kern="100" dirty="0">
                <a:latin typeface="Calibri" panose="020F0502020204030204" pitchFamily="34" charset="0"/>
                <a:ea typeface="Calibri" panose="020F0502020204030204" pitchFamily="34" charset="0"/>
              </a:rPr>
              <a:t>van egy kognitív dimenziója is a fogyatékosságnak, </a:t>
            </a:r>
            <a:r>
              <a:rPr lang="hu-HU" sz="2600" kern="100" dirty="0">
                <a:effectLst/>
                <a:latin typeface="Calibri" panose="020F0502020204030204" pitchFamily="34" charset="0"/>
                <a:ea typeface="Calibri" panose="020F0502020204030204" pitchFamily="34" charset="0"/>
              </a:rPr>
              <a:t>és a kommunikációra képtelenek talán túlzás nélkül az utóbbi csoportba sorolhatók</a:t>
            </a:r>
            <a:endParaRPr lang="hu-HU"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47637" y="1160373"/>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Kommunikációs és nyelvi akadályok – néhány szó elöljáróban</a:t>
            </a:r>
          </a:p>
        </p:txBody>
      </p:sp>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362460" y="2068012"/>
            <a:ext cx="8752594" cy="2904825"/>
          </a:xfrm>
        </p:spPr>
        <p:txBody>
          <a:bodyPr>
            <a:noAutofit/>
          </a:bodyPr>
          <a:lstStyle/>
          <a:p>
            <a:pPr lvl="0" algn="l">
              <a:lnSpc>
                <a:spcPts val="2600"/>
              </a:lnSpc>
            </a:pPr>
            <a:r>
              <a:rPr lang="hu-HU" sz="2600" kern="100" dirty="0">
                <a:effectLst/>
                <a:latin typeface="Calibri" panose="020F0502020204030204" pitchFamily="34" charset="0"/>
                <a:ea typeface="Calibri" panose="020F0502020204030204" pitchFamily="34" charset="0"/>
                <a:cs typeface="Calibri" panose="020F0502020204030204" pitchFamily="34" charset="0"/>
              </a:rPr>
              <a:t>Keressük azokat a helyzeteket, amikor használni kell a nyelvet: a legjobb módja annak, hogy hozzászokjunk a nyelvi akadályok kezeléséhez, ha apránként kezdjük el használni a nyelvet: például úgy, hogy egyedül megyünk el vacsorázni vagy vásárolni</a:t>
            </a:r>
            <a:br>
              <a:rPr lang="hu-HU" sz="2600" kern="100" dirty="0">
                <a:effectLst/>
                <a:latin typeface="Calibri" panose="020F0502020204030204" pitchFamily="34" charset="0"/>
                <a:ea typeface="Calibri" panose="020F0502020204030204" pitchFamily="34" charset="0"/>
                <a:cs typeface="Calibri" panose="020F0502020204030204" pitchFamily="34" charset="0"/>
              </a:rPr>
            </a:br>
            <a:r>
              <a:rPr lang="hu-HU" sz="2600" kern="100" dirty="0">
                <a:effectLst/>
                <a:latin typeface="Calibri" panose="020F0502020204030204" pitchFamily="34" charset="0"/>
                <a:ea typeface="Calibri" panose="020F0502020204030204" pitchFamily="34" charset="0"/>
              </a:rPr>
              <a:t>Nézzük meg Gabriel </a:t>
            </a:r>
            <a:r>
              <a:rPr lang="hu-HU" sz="2600" kern="100" dirty="0" err="1">
                <a:effectLst/>
                <a:latin typeface="Calibri" panose="020F0502020204030204" pitchFamily="34" charset="0"/>
                <a:ea typeface="Calibri" panose="020F0502020204030204" pitchFamily="34" charset="0"/>
              </a:rPr>
              <a:t>Wyner</a:t>
            </a:r>
            <a:r>
              <a:rPr lang="hu-HU" sz="2600" kern="100" dirty="0">
                <a:effectLst/>
                <a:latin typeface="Calibri" panose="020F0502020204030204" pitchFamily="34" charset="0"/>
                <a:ea typeface="Calibri" panose="020F0502020204030204" pitchFamily="34" charset="0"/>
              </a:rPr>
              <a:t> listáját a leggyakoribb szavakról: a nyelvguru összeállította a 625 leggyakoribb szó listáját (</a:t>
            </a:r>
            <a:r>
              <a:rPr lang="hu-HU" sz="2600" kern="100" dirty="0" err="1">
                <a:effectLst/>
                <a:latin typeface="Calibri" panose="020F0502020204030204" pitchFamily="34" charset="0"/>
                <a:ea typeface="Calibri" panose="020F0502020204030204" pitchFamily="34" charset="0"/>
              </a:rPr>
              <a:t>Wyner</a:t>
            </a:r>
            <a:r>
              <a:rPr lang="hu-HU" sz="2600" kern="100" dirty="0">
                <a:effectLst/>
                <a:latin typeface="Calibri" panose="020F0502020204030204" pitchFamily="34" charset="0"/>
                <a:ea typeface="Calibri" panose="020F0502020204030204" pitchFamily="34" charset="0"/>
              </a:rPr>
              <a:t>, 2014) – </a:t>
            </a:r>
            <a:r>
              <a:rPr lang="hu-HU" sz="2600" kern="100" dirty="0" err="1">
                <a:effectLst/>
                <a:latin typeface="Calibri" panose="020F0502020204030204" pitchFamily="34" charset="0"/>
                <a:ea typeface="Calibri" panose="020F0502020204030204" pitchFamily="34" charset="0"/>
              </a:rPr>
              <a:t>Adler</a:t>
            </a:r>
            <a:r>
              <a:rPr lang="hu-HU" sz="2600" kern="100" dirty="0">
                <a:effectLst/>
                <a:latin typeface="Calibri" panose="020F0502020204030204" pitchFamily="34" charset="0"/>
                <a:ea typeface="Calibri" panose="020F0502020204030204" pitchFamily="34" charset="0"/>
              </a:rPr>
              <a:t> 200 szót is elégnek tart (</a:t>
            </a:r>
            <a:r>
              <a:rPr lang="hu-HU" sz="2600" kern="100" dirty="0" err="1">
                <a:effectLst/>
                <a:latin typeface="Calibri" panose="020F0502020204030204" pitchFamily="34" charset="0"/>
                <a:ea typeface="Calibri" panose="020F0502020204030204" pitchFamily="34" charset="0"/>
              </a:rPr>
              <a:t>Adler</a:t>
            </a:r>
            <a:r>
              <a:rPr lang="hu-HU" sz="2600" kern="100" dirty="0">
                <a:effectLst/>
                <a:latin typeface="Calibri" panose="020F0502020204030204" pitchFamily="34" charset="0"/>
                <a:ea typeface="Calibri" panose="020F0502020204030204" pitchFamily="34" charset="0"/>
              </a:rPr>
              <a:t>, 1980, idézi Cohen &amp; Cooper, 1986)</a:t>
            </a:r>
            <a:endParaRPr lang="en-US" sz="2600" kern="100" dirty="0">
              <a:latin typeface="Calibri" panose="020F0502020204030204" pitchFamily="34" charset="0"/>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209551" y="1305143"/>
            <a:ext cx="11674144" cy="5121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800" b="1" dirty="0">
                <a:latin typeface="+mn-lt"/>
              </a:rPr>
              <a:t>A nyelvi korlátok lebontásának eszközei</a:t>
            </a:r>
            <a:r>
              <a:rPr lang="hu-HU" altLang="hu-HU" sz="2800" b="1" dirty="0">
                <a:latin typeface="+mn-lt"/>
              </a:rPr>
              <a:t> – az utazási portálok praktikus tippjei</a:t>
            </a:r>
            <a:endParaRPr lang="en-US" sz="2800" b="1" dirty="0">
              <a:latin typeface="+mn-lt"/>
            </a:endParaRPr>
          </a:p>
        </p:txBody>
      </p:sp>
      <p:pic>
        <p:nvPicPr>
          <p:cNvPr id="11" name="Kép 10" descr="A képen szöveg, clipart, rajzfilm, diagram látható&#10;&#10;Automatikusan generált leírás">
            <a:extLst>
              <a:ext uri="{FF2B5EF4-FFF2-40B4-BE49-F238E27FC236}">
                <a16:creationId xmlns:a16="http://schemas.microsoft.com/office/drawing/2014/main" id="{AFB712A9-3E4D-9C2C-54FE-FD868B7BC8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40002" y="1817251"/>
            <a:ext cx="2185034" cy="3414115"/>
          </a:xfrm>
          <a:prstGeom prst="rect">
            <a:avLst/>
          </a:prstGeom>
        </p:spPr>
      </p:pic>
      <p:sp>
        <p:nvSpPr>
          <p:cNvPr id="14" name="Szövegdoboz 13">
            <a:extLst>
              <a:ext uri="{FF2B5EF4-FFF2-40B4-BE49-F238E27FC236}">
                <a16:creationId xmlns:a16="http://schemas.microsoft.com/office/drawing/2014/main" id="{CE13C43C-BAE1-C047-B8AD-423B1A541A9D}"/>
              </a:ext>
            </a:extLst>
          </p:cNvPr>
          <p:cNvSpPr txBox="1"/>
          <p:nvPr/>
        </p:nvSpPr>
        <p:spPr>
          <a:xfrm>
            <a:off x="7300308" y="4895056"/>
            <a:ext cx="2239694" cy="338554"/>
          </a:xfrm>
          <a:prstGeom prst="rect">
            <a:avLst/>
          </a:prstGeom>
          <a:noFill/>
        </p:spPr>
        <p:txBody>
          <a:bodyPr wrap="square">
            <a:spAutoFit/>
          </a:bodyPr>
          <a:lstStyle/>
          <a:p>
            <a:r>
              <a:rPr lang="hu-HU" sz="1600" dirty="0"/>
              <a:t>https://625words.com/</a:t>
            </a:r>
          </a:p>
        </p:txBody>
      </p:sp>
    </p:spTree>
    <p:extLst>
      <p:ext uri="{BB962C8B-B14F-4D97-AF65-F5344CB8AC3E}">
        <p14:creationId xmlns:p14="http://schemas.microsoft.com/office/powerpoint/2010/main" val="698738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171450" y="1701177"/>
            <a:ext cx="11849100" cy="3538233"/>
          </a:xfrm>
        </p:spPr>
        <p:txBody>
          <a:bodyPr>
            <a:noAutofit/>
          </a:bodyPr>
          <a:lstStyle/>
          <a:p>
            <a:pPr lvl="0" algn="l">
              <a:lnSpc>
                <a:spcPts val="2400"/>
              </a:lnSpc>
            </a:pPr>
            <a:r>
              <a:rPr lang="hu-HU" sz="2600" kern="100" dirty="0">
                <a:latin typeface="Calibri" panose="020F0502020204030204" pitchFamily="34" charset="0"/>
                <a:ea typeface="Calibri" panose="020F0502020204030204" pitchFamily="34" charset="0"/>
                <a:cs typeface="Calibri" panose="020F0502020204030204" pitchFamily="34" charset="0"/>
              </a:rPr>
              <a:t>Ne</a:t>
            </a:r>
            <a:r>
              <a:rPr lang="hu-HU" sz="2600" kern="100" dirty="0">
                <a:effectLst/>
                <a:latin typeface="Calibri" panose="020F0502020204030204" pitchFamily="34" charset="0"/>
                <a:ea typeface="Calibri" panose="020F0502020204030204" pitchFamily="34" charset="0"/>
                <a:cs typeface="Calibri" panose="020F0502020204030204" pitchFamily="34" charset="0"/>
              </a:rPr>
              <a:t> érezzük magunka kényelmetlenül, ha úgy érezzük, kudarcot vallottunk: fogadjuk el a kényelmetlenséget, mert a komfortzónán kívülre merészkedni önmagában is tiszteletre méltó. Ahelyett, hogy a hibák vagy a nyelvtudás hiánya hátráltatna, tekintsük erősségnek, hogy egyáltalán képesek vagyunk kommunikálni bármilyen szinten</a:t>
            </a:r>
            <a:br>
              <a:rPr lang="hu-HU" sz="2600" kern="100" dirty="0">
                <a:effectLst/>
                <a:latin typeface="Calibri" panose="020F0502020204030204" pitchFamily="34" charset="0"/>
                <a:ea typeface="Calibri" panose="020F0502020204030204" pitchFamily="34" charset="0"/>
                <a:cs typeface="Arial" panose="020B0604020202020204" pitchFamily="34" charset="0"/>
              </a:rPr>
            </a:br>
            <a:r>
              <a:rPr lang="hu-HU" sz="2600" kern="100" dirty="0">
                <a:latin typeface="Calibri" panose="020F0502020204030204" pitchFamily="34" charset="0"/>
                <a:ea typeface="Calibri" panose="020F0502020204030204" pitchFamily="34" charset="0"/>
                <a:cs typeface="Calibri" panose="020F0502020204030204" pitchFamily="34" charset="0"/>
              </a:rPr>
              <a:t>A</a:t>
            </a:r>
            <a:r>
              <a:rPr lang="hu-HU" sz="2600" kern="100" dirty="0">
                <a:effectLst/>
                <a:latin typeface="Calibri" panose="020F0502020204030204" pitchFamily="34" charset="0"/>
                <a:ea typeface="Calibri" panose="020F0502020204030204" pitchFamily="34" charset="0"/>
                <a:cs typeface="Calibri" panose="020F0502020204030204" pitchFamily="34" charset="0"/>
              </a:rPr>
              <a:t> testbeszéd ereje: pl. pincér, aki megkérdezi, kérünk-e még kávét, általában az asztalon álló üres csészék felé biccent. Használjuk ezeket a cselekvéseket és nonverbális jeleket</a:t>
            </a:r>
            <a:br>
              <a:rPr lang="hu-HU" sz="2600" kern="100" dirty="0">
                <a:effectLst/>
                <a:latin typeface="Calibri" panose="020F0502020204030204" pitchFamily="34" charset="0"/>
                <a:ea typeface="Calibri" panose="020F0502020204030204" pitchFamily="34" charset="0"/>
                <a:cs typeface="Arial" panose="020B0604020202020204" pitchFamily="34" charset="0"/>
              </a:rPr>
            </a:br>
            <a:r>
              <a:rPr lang="hu-HU" sz="2600" kern="100" dirty="0">
                <a:effectLst/>
                <a:latin typeface="Calibri" panose="020F0502020204030204" pitchFamily="34" charset="0"/>
                <a:ea typeface="Calibri" panose="020F0502020204030204" pitchFamily="34" charset="0"/>
                <a:cs typeface="Calibri" panose="020F0502020204030204" pitchFamily="34" charset="0"/>
              </a:rPr>
              <a:t>Tartsuk a telefont feltöltve és elegendő adatforgalommal: az okostelefon megbízható eszköz, amely bármilyen kellemetlen helyzetből kisegíthet minket (térképalkalmazások, fordítási alkalmazások stb.). Azonban tanácsos nem hagyatkozni túlságosan </a:t>
            </a:r>
            <a:r>
              <a:rPr lang="hu-HU" sz="2600" kern="100" dirty="0">
                <a:effectLst/>
                <a:latin typeface="Calibri" panose="020F0502020204030204" pitchFamily="34" charset="0"/>
                <a:ea typeface="Times New Roman" panose="02020603050405020304" pitchFamily="18" charset="0"/>
                <a:cs typeface="Calibri" panose="020F0502020204030204" pitchFamily="34" charset="0"/>
              </a:rPr>
              <a:t>a technológiára (https://www.gadventures.com/blog/language-travel/)</a:t>
            </a:r>
            <a:endParaRPr lang="hu-HU"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0" y="1189069"/>
            <a:ext cx="12192000" cy="5121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800" b="1" dirty="0">
                <a:latin typeface="+mn-lt"/>
              </a:rPr>
              <a:t>A nyelvi korlátok lebontásának eszközei</a:t>
            </a:r>
            <a:r>
              <a:rPr lang="hu-HU" altLang="hu-HU" sz="2800" b="1" dirty="0">
                <a:latin typeface="+mn-lt"/>
              </a:rPr>
              <a:t> – az utazási portálok praktikus tippjei</a:t>
            </a:r>
            <a:endParaRPr lang="en-US" sz="2800" b="1" dirty="0">
              <a:latin typeface="+mn-lt"/>
            </a:endParaRPr>
          </a:p>
        </p:txBody>
      </p:sp>
    </p:spTree>
    <p:extLst>
      <p:ext uri="{BB962C8B-B14F-4D97-AF65-F5344CB8AC3E}">
        <p14:creationId xmlns:p14="http://schemas.microsoft.com/office/powerpoint/2010/main" val="197775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213360" y="1916114"/>
            <a:ext cx="11623523" cy="3274297"/>
          </a:xfrm>
        </p:spPr>
        <p:txBody>
          <a:bodyPr>
            <a:noAutofit/>
          </a:bodyPr>
          <a:lstStyle/>
          <a:p>
            <a:pPr algn="l"/>
            <a:r>
              <a:rPr lang="hu-HU" sz="2600" kern="100" dirty="0">
                <a:effectLst/>
                <a:latin typeface="Calibri" panose="020F0502020204030204" pitchFamily="34" charset="0"/>
                <a:ea typeface="Calibri" panose="020F0502020204030204" pitchFamily="34" charset="0"/>
              </a:rPr>
              <a:t>A kommunikáció a turizmusban nemcsak a nyelvhasználatról szól, hanem az informatika nyújtotta lehetőségek kihasználásáról – és a buktatók elkerüléséről – is egy egyre inkább digitalizált iparágban</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A turisztikai szolgáltatások digitalizálása átalakítja az ágazat szerkezetét azáltal, hogy megváltoztatja a belépési korlátokat, megkönnyíti az árösszehasonlítást – ami a fogyasztók, azaz a keresleti oldal számára jelentős előny – és az interneten keresztül forradalmasítja az értékesítési csatornákat, optimalizálja a költségeket és javítja a termelés hatékonyságát –, ami a kínálati oldal, azaz a szolgáltatók számára felbecsülhetetlen előny (</a:t>
            </a:r>
            <a:r>
              <a:rPr lang="hu-HU" sz="2600" kern="100" dirty="0" err="1">
                <a:effectLst/>
                <a:latin typeface="Calibri" panose="020F0502020204030204" pitchFamily="34" charset="0"/>
                <a:ea typeface="Calibri" panose="020F0502020204030204" pitchFamily="34" charset="0"/>
              </a:rPr>
              <a:t>Gutierriz</a:t>
            </a:r>
            <a:r>
              <a:rPr lang="hu-HU" sz="2600" kern="100" dirty="0">
                <a:effectLst/>
                <a:latin typeface="Calibri" panose="020F0502020204030204" pitchFamily="34" charset="0"/>
                <a:ea typeface="Calibri" panose="020F0502020204030204" pitchFamily="34" charset="0"/>
              </a:rPr>
              <a:t> </a:t>
            </a:r>
            <a:r>
              <a:rPr lang="hu-HU" sz="2600" kern="100" dirty="0" err="1">
                <a:effectLst/>
                <a:latin typeface="Calibri" panose="020F0502020204030204" pitchFamily="34" charset="0"/>
                <a:ea typeface="Calibri" panose="020F0502020204030204" pitchFamily="34" charset="0"/>
              </a:rPr>
              <a:t>et</a:t>
            </a:r>
            <a:r>
              <a:rPr lang="hu-HU" sz="2600" kern="100" dirty="0">
                <a:effectLst/>
                <a:latin typeface="Calibri" panose="020F0502020204030204" pitchFamily="34" charset="0"/>
                <a:ea typeface="Calibri" panose="020F0502020204030204" pitchFamily="34" charset="0"/>
              </a:rPr>
              <a:t> </a:t>
            </a:r>
            <a:r>
              <a:rPr lang="hu-HU" sz="2600" kern="100" dirty="0" err="1">
                <a:effectLst/>
                <a:latin typeface="Calibri" panose="020F0502020204030204" pitchFamily="34" charset="0"/>
                <a:ea typeface="Calibri" panose="020F0502020204030204" pitchFamily="34" charset="0"/>
              </a:rPr>
              <a:t>al</a:t>
            </a:r>
            <a:r>
              <a:rPr lang="hu-HU" sz="2600" kern="100" dirty="0">
                <a:effectLst/>
                <a:latin typeface="Calibri" panose="020F0502020204030204" pitchFamily="34" charset="0"/>
                <a:ea typeface="Calibri" panose="020F0502020204030204" pitchFamily="34" charset="0"/>
              </a:rPr>
              <a:t>., 2023)</a:t>
            </a:r>
            <a:endParaRPr lang="hu-HU" sz="2600" dirty="0">
              <a:latin typeface="+mn-lt"/>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396084" y="1357665"/>
            <a:ext cx="11258073" cy="5121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Times New Roman" panose="02020603050405020304" pitchFamily="18" charset="0"/>
              </a:rPr>
              <a:t>Az infokommunikációs akadálymentesítés a turizmusban</a:t>
            </a:r>
            <a:endParaRPr lang="hu-HU" sz="3600" b="1" dirty="0">
              <a:latin typeface="+mn-lt"/>
            </a:endParaRPr>
          </a:p>
        </p:txBody>
      </p:sp>
    </p:spTree>
    <p:extLst>
      <p:ext uri="{BB962C8B-B14F-4D97-AF65-F5344CB8AC3E}">
        <p14:creationId xmlns:p14="http://schemas.microsoft.com/office/powerpoint/2010/main" val="2367773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B4C10-A947-8D0D-7B15-8DCE7FA0364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6790195-274C-FF44-8650-F23C98F28DF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714E4A9-46B9-8AD9-E96A-D532D89297DB}"/>
              </a:ext>
            </a:extLst>
          </p:cNvPr>
          <p:cNvSpPr>
            <a:spLocks noGrp="1"/>
          </p:cNvSpPr>
          <p:nvPr>
            <p:ph type="ctrTitle"/>
          </p:nvPr>
        </p:nvSpPr>
        <p:spPr>
          <a:xfrm>
            <a:off x="152400" y="1816253"/>
            <a:ext cx="11820525" cy="3236400"/>
          </a:xfrm>
        </p:spPr>
        <p:txBody>
          <a:bodyPr>
            <a:noAutofit/>
          </a:bodyPr>
          <a:lstStyle/>
          <a:p>
            <a:pPr algn="l">
              <a:lnSpc>
                <a:spcPts val="2600"/>
              </a:lnSpc>
            </a:pPr>
            <a:r>
              <a:rPr lang="hu-HU" sz="2600" kern="100" dirty="0">
                <a:effectLst/>
                <a:latin typeface="Calibri" panose="020F0502020204030204" pitchFamily="34" charset="0"/>
                <a:ea typeface="Calibri" panose="020F0502020204030204" pitchFamily="34" charset="0"/>
              </a:rPr>
              <a:t>Az információs technológia alkalmazása a turizmusban (is) alapvetően akadálymentesnek tűnik: olyan akadályokat szüntet meg, mint az információhiány, bizonyos esetekben a nyelvi akadályok (szállás, repülőjegy, autó stb. foglalása az interneten keresztül nyelvi akadályok nélkül, akár saját anyanyelvünkön)</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Nagyban megkönnyíti a döntéshozatalt: a szállás vagy más szolgáltató kiválasztásakor a felhasználói vélemények önmagukban is eligazítást jelenthetnek (szükségtelenné téve a szolgáltatókról más kommunikációs csatornákon keresztül történő ismételt információgyűjtés), ugyanakkor a foglalási platformokon keresztül konkrét tényezőkre is lehet keresni, pl. akadálymentesítésre, csökkentve az utazással járó bizonytalanságot</a:t>
            </a:r>
            <a:endParaRPr lang="en-US" sz="2600" dirty="0"/>
          </a:p>
        </p:txBody>
      </p:sp>
      <p:pic>
        <p:nvPicPr>
          <p:cNvPr id="5" name="Kép 4">
            <a:extLst>
              <a:ext uri="{FF2B5EF4-FFF2-40B4-BE49-F238E27FC236}">
                <a16:creationId xmlns:a16="http://schemas.microsoft.com/office/drawing/2014/main" id="{7DACEEB3-B1ED-43D2-1B42-2333B2F3F11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BF25678-D4D6-25D5-E883-F18A8EC7A72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DD5917F-A6C0-03D0-1A50-90D72E9090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BE69145-5849-5FC1-5105-BAE99136BD9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695EFAE-3145-E765-7223-F9445610552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89D676C-695C-5544-2FB0-98508E08E38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8EFBE98-C35E-F6E4-9FBD-FB41448B603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0658064-EAA7-C06A-15F7-066C3724F68F}"/>
              </a:ext>
            </a:extLst>
          </p:cNvPr>
          <p:cNvSpPr txBox="1">
            <a:spLocks/>
          </p:cNvSpPr>
          <p:nvPr/>
        </p:nvSpPr>
        <p:spPr>
          <a:xfrm>
            <a:off x="462200" y="1163358"/>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Times New Roman" panose="02020603050405020304" pitchFamily="18" charset="0"/>
              </a:rPr>
              <a:t>Az infokommunikációs akadálymentesítés a turizmusban</a:t>
            </a:r>
            <a:endParaRPr lang="hu-HU" sz="3600" b="1" dirty="0">
              <a:latin typeface="+mn-lt"/>
            </a:endParaRPr>
          </a:p>
        </p:txBody>
      </p:sp>
    </p:spTree>
    <p:extLst>
      <p:ext uri="{BB962C8B-B14F-4D97-AF65-F5344CB8AC3E}">
        <p14:creationId xmlns:p14="http://schemas.microsoft.com/office/powerpoint/2010/main" val="1845054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175259" y="2027129"/>
            <a:ext cx="11661624" cy="2962806"/>
          </a:xfrm>
        </p:spPr>
        <p:txBody>
          <a:bodyPr>
            <a:noAutofit/>
          </a:bodyPr>
          <a:lstStyle/>
          <a:p>
            <a:pPr lvl="0" algn="l">
              <a:lnSpc>
                <a:spcPts val="2700"/>
              </a:lnSpc>
            </a:pPr>
            <a:r>
              <a:rPr lang="hu-HU" sz="2600" kern="100" dirty="0">
                <a:effectLst/>
                <a:latin typeface="Calibri" panose="020F0502020204030204" pitchFamily="34" charset="0"/>
                <a:ea typeface="Calibri" panose="020F0502020204030204" pitchFamily="34" charset="0"/>
              </a:rPr>
              <a:t>A legnagyobb szállásközvetítő, a booking.com weboldalán a „</a:t>
            </a:r>
            <a:r>
              <a:rPr lang="hu-HU" sz="2600" kern="100" dirty="0" err="1">
                <a:effectLst/>
                <a:latin typeface="Calibri" panose="020F0502020204030204" pitchFamily="34" charset="0"/>
                <a:ea typeface="Calibri" panose="020F0502020204030204" pitchFamily="34" charset="0"/>
              </a:rPr>
              <a:t>Facilities</a:t>
            </a:r>
            <a:r>
              <a:rPr lang="hu-HU" sz="2600" kern="100" dirty="0">
                <a:effectLst/>
                <a:latin typeface="Calibri" panose="020F0502020204030204" pitchFamily="34" charset="0"/>
                <a:ea typeface="Calibri" panose="020F0502020204030204" pitchFamily="34" charset="0"/>
              </a:rPr>
              <a:t>” (Lehetőségek) fül alatt csak a kerekesszékkel való megközelíthetőséget lehet megadni, de a figyelmesebb utazó lejjebb görgetve talál egy „</a:t>
            </a:r>
            <a:r>
              <a:rPr lang="hu-HU" sz="2600" kern="100" dirty="0" err="1">
                <a:effectLst/>
                <a:latin typeface="Calibri" panose="020F0502020204030204" pitchFamily="34" charset="0"/>
                <a:ea typeface="Calibri" panose="020F0502020204030204" pitchFamily="34" charset="0"/>
              </a:rPr>
              <a:t>Property</a:t>
            </a:r>
            <a:r>
              <a:rPr lang="hu-HU" sz="2600" kern="100" dirty="0">
                <a:effectLst/>
                <a:latin typeface="Calibri" panose="020F0502020204030204" pitchFamily="34" charset="0"/>
                <a:ea typeface="Calibri" panose="020F0502020204030204" pitchFamily="34" charset="0"/>
              </a:rPr>
              <a:t> </a:t>
            </a:r>
            <a:r>
              <a:rPr lang="hu-HU" sz="2600" kern="100" dirty="0" err="1">
                <a:effectLst/>
                <a:latin typeface="Calibri" panose="020F0502020204030204" pitchFamily="34" charset="0"/>
                <a:ea typeface="Calibri" panose="020F0502020204030204" pitchFamily="34" charset="0"/>
              </a:rPr>
              <a:t>accessibility</a:t>
            </a:r>
            <a:r>
              <a:rPr lang="hu-HU" sz="2600" kern="100" dirty="0">
                <a:effectLst/>
                <a:latin typeface="Calibri" panose="020F0502020204030204" pitchFamily="34" charset="0"/>
                <a:ea typeface="Calibri" panose="020F0502020204030204" pitchFamily="34" charset="0"/>
              </a:rPr>
              <a:t>” (Ingatlan akadálymentesítettsége) és egy „</a:t>
            </a:r>
            <a:r>
              <a:rPr lang="hu-HU" sz="2600" kern="100" dirty="0" err="1">
                <a:effectLst/>
                <a:latin typeface="Calibri" panose="020F0502020204030204" pitchFamily="34" charset="0"/>
                <a:ea typeface="Calibri" panose="020F0502020204030204" pitchFamily="34" charset="0"/>
              </a:rPr>
              <a:t>Room</a:t>
            </a:r>
            <a:r>
              <a:rPr lang="hu-HU" sz="2600" kern="100" dirty="0">
                <a:effectLst/>
                <a:latin typeface="Calibri" panose="020F0502020204030204" pitchFamily="34" charset="0"/>
                <a:ea typeface="Calibri" panose="020F0502020204030204" pitchFamily="34" charset="0"/>
              </a:rPr>
              <a:t> </a:t>
            </a:r>
            <a:r>
              <a:rPr lang="hu-HU" sz="2600" kern="100" dirty="0" err="1">
                <a:effectLst/>
                <a:latin typeface="Calibri" panose="020F0502020204030204" pitchFamily="34" charset="0"/>
                <a:ea typeface="Calibri" panose="020F0502020204030204" pitchFamily="34" charset="0"/>
              </a:rPr>
              <a:t>accessibility</a:t>
            </a:r>
            <a:r>
              <a:rPr lang="hu-HU" sz="2600" kern="100" dirty="0">
                <a:effectLst/>
                <a:latin typeface="Calibri" panose="020F0502020204030204" pitchFamily="34" charset="0"/>
                <a:ea typeface="Calibri" panose="020F0502020204030204" pitchFamily="34" charset="0"/>
              </a:rPr>
              <a:t>” (Szoba akadálymentesítettsége) fület, hét, illetve tizenegy szemponttal (átfedésekkel)</a:t>
            </a:r>
            <a:br>
              <a:rPr lang="hu-HU" sz="2600" kern="100" dirty="0">
                <a:effectLst/>
                <a:latin typeface="Calibri" panose="020F0502020204030204" pitchFamily="34" charset="0"/>
                <a:ea typeface="Calibri" panose="020F0502020204030204" pitchFamily="34" charset="0"/>
              </a:rPr>
            </a:br>
            <a:r>
              <a:rPr lang="hu-HU" sz="2600" kern="100" dirty="0">
                <a:latin typeface="Calibri" panose="020F0502020204030204" pitchFamily="34" charset="0"/>
              </a:rPr>
              <a:t>Van információ az alábbiakról:</a:t>
            </a:r>
            <a:br>
              <a:rPr lang="hu-HU" sz="2600" kern="100" dirty="0">
                <a:latin typeface="Calibri" panose="020F0502020204030204" pitchFamily="34" charset="0"/>
              </a:rPr>
            </a:br>
            <a:r>
              <a:rPr lang="hu-HU" sz="2600" kern="100" dirty="0">
                <a:latin typeface="Calibri" panose="020F0502020204030204" pitchFamily="34" charset="0"/>
              </a:rPr>
              <a:t>(1) </a:t>
            </a:r>
            <a:r>
              <a:rPr lang="hu-HU" sz="2600" kern="100" dirty="0">
                <a:effectLst/>
                <a:latin typeface="Calibri" panose="020F0502020204030204" pitchFamily="34" charset="0"/>
                <a:ea typeface="Calibri" panose="020F0502020204030204" pitchFamily="34" charset="0"/>
              </a:rPr>
              <a:t>Az ingatlan akadálymentesítettsége; illetve</a:t>
            </a:r>
            <a:br>
              <a:rPr lang="hu-HU" sz="2600" kern="100" dirty="0">
                <a:latin typeface="Calibri" panose="020F0502020204030204" pitchFamily="34" charset="0"/>
              </a:rPr>
            </a:br>
            <a:r>
              <a:rPr lang="hu-HU" sz="2600" kern="100" dirty="0">
                <a:latin typeface="Calibri" panose="020F0502020204030204" pitchFamily="34" charset="0"/>
              </a:rPr>
              <a:t>(2) </a:t>
            </a:r>
            <a:r>
              <a:rPr lang="hu-HU" sz="2600" kern="100" dirty="0">
                <a:effectLst/>
                <a:latin typeface="Calibri" panose="020F0502020204030204" pitchFamily="34" charset="0"/>
                <a:ea typeface="Calibri" panose="020F0502020204030204" pitchFamily="34" charset="0"/>
              </a:rPr>
              <a:t>A szoba akadálymentesítettsége</a:t>
            </a:r>
            <a:endParaRPr lang="en-US" sz="2600" kern="100" dirty="0">
              <a:latin typeface="Calibri" panose="020F0502020204030204" pitchFamily="34" charset="0"/>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466963" y="1289700"/>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Times New Roman" panose="02020603050405020304" pitchFamily="18" charset="0"/>
              </a:rPr>
              <a:t>Az infokommunikációs akadálymentesítés a turizmusban</a:t>
            </a:r>
            <a:endParaRPr lang="hu-HU" sz="3600" b="1" dirty="0">
              <a:latin typeface="+mn-lt"/>
            </a:endParaRPr>
          </a:p>
        </p:txBody>
      </p:sp>
    </p:spTree>
    <p:extLst>
      <p:ext uri="{BB962C8B-B14F-4D97-AF65-F5344CB8AC3E}">
        <p14:creationId xmlns:p14="http://schemas.microsoft.com/office/powerpoint/2010/main" val="3851542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93041" y="947474"/>
            <a:ext cx="5669584" cy="134808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Az ingatlan és a szoba akadálymentesítettségének leírása a </a:t>
            </a:r>
            <a:r>
              <a:rPr lang="hu-HU" sz="3600" b="1" kern="100" dirty="0">
                <a:latin typeface="Calibri" panose="020F0502020204030204" pitchFamily="34" charset="0"/>
              </a:rPr>
              <a:t>booking.com-</a:t>
            </a:r>
            <a:r>
              <a:rPr lang="hu-HU" sz="3600" b="1" kern="100" dirty="0" err="1">
                <a:latin typeface="Calibri" panose="020F0502020204030204" pitchFamily="34" charset="0"/>
              </a:rPr>
              <a:t>on</a:t>
            </a:r>
            <a:endParaRPr lang="hu-HU" sz="3600" b="1" kern="100" dirty="0">
              <a:latin typeface="Calibri" panose="020F0502020204030204" pitchFamily="34" charset="0"/>
            </a:endParaRPr>
          </a:p>
        </p:txBody>
      </p:sp>
      <p:sp>
        <p:nvSpPr>
          <p:cNvPr id="14" name="Szövegdoboz 13">
            <a:extLst>
              <a:ext uri="{FF2B5EF4-FFF2-40B4-BE49-F238E27FC236}">
                <a16:creationId xmlns:a16="http://schemas.microsoft.com/office/drawing/2014/main" id="{F73EA769-6A30-F3B7-2B75-50C2861A36A8}"/>
              </a:ext>
            </a:extLst>
          </p:cNvPr>
          <p:cNvSpPr txBox="1"/>
          <p:nvPr/>
        </p:nvSpPr>
        <p:spPr>
          <a:xfrm>
            <a:off x="5726491" y="1236443"/>
            <a:ext cx="6298527" cy="3939540"/>
          </a:xfrm>
          <a:prstGeom prst="rect">
            <a:avLst/>
          </a:prstGeom>
          <a:noFill/>
        </p:spPr>
        <p:txBody>
          <a:bodyPr wrap="square">
            <a:spAutoFit/>
          </a:bodyPr>
          <a:lstStyle/>
          <a:p>
            <a:pPr lvl="0" algn="just">
              <a:lnSpc>
                <a:spcPts val="2500"/>
              </a:lnSpc>
            </a:pPr>
            <a:r>
              <a:rPr lang="hu-HU" sz="2200" kern="100" dirty="0">
                <a:latin typeface="Calibri" panose="020F0502020204030204" pitchFamily="34" charset="0"/>
              </a:rPr>
              <a:t>A szoba akadálymentesítettsége</a:t>
            </a:r>
          </a:p>
          <a:p>
            <a:pPr marL="742950" lvl="1" indent="-285750" algn="just">
              <a:lnSpc>
                <a:spcPts val="2500"/>
              </a:lnSpc>
              <a:buFont typeface="Courier New" panose="02070309020205020404" pitchFamily="49" charset="0"/>
              <a:buChar char="o"/>
            </a:pPr>
            <a:r>
              <a:rPr lang="hu-HU" sz="2200" kern="100" dirty="0">
                <a:effectLst/>
                <a:latin typeface="Calibri" panose="020F0502020204030204" pitchFamily="34" charset="0"/>
                <a:ea typeface="Calibri" panose="020F0502020204030204" pitchFamily="34" charset="0"/>
                <a:cs typeface="Calibri" panose="020F0502020204030204" pitchFamily="34" charset="0"/>
              </a:rPr>
              <a:t>Az egész egység a földszinten található</a:t>
            </a:r>
            <a:endParaRPr lang="hu-HU" sz="22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500"/>
              </a:lnSpc>
              <a:buFont typeface="Courier New" panose="02070309020205020404" pitchFamily="49" charset="0"/>
              <a:buChar char="o"/>
            </a:pPr>
            <a:r>
              <a:rPr lang="hu-HU" sz="2200" kern="100" dirty="0">
                <a:latin typeface="Calibri" panose="020F0502020204030204" pitchFamily="34" charset="0"/>
                <a:ea typeface="Calibri" panose="020F0502020204030204" pitchFamily="34" charset="0"/>
                <a:cs typeface="Calibri" panose="020F0502020204030204" pitchFamily="34" charset="0"/>
              </a:rPr>
              <a:t>A f</a:t>
            </a:r>
            <a:r>
              <a:rPr lang="hu-HU" sz="2200" kern="100" dirty="0">
                <a:effectLst/>
                <a:latin typeface="Calibri" panose="020F0502020204030204" pitchFamily="34" charset="0"/>
                <a:ea typeface="Calibri" panose="020F0502020204030204" pitchFamily="34" charset="0"/>
                <a:cs typeface="Calibri" panose="020F0502020204030204" pitchFamily="34" charset="0"/>
              </a:rPr>
              <a:t>első szintek lifttel megközelíthetőek</a:t>
            </a:r>
            <a:endParaRPr lang="hu-HU" sz="22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500"/>
              </a:lnSpc>
              <a:buFont typeface="Courier New" panose="02070309020205020404" pitchFamily="49" charset="0"/>
              <a:buChar char="o"/>
            </a:pPr>
            <a:r>
              <a:rPr lang="hu-HU" sz="2200" kern="100" dirty="0">
                <a:effectLst/>
                <a:latin typeface="Calibri" panose="020F0502020204030204" pitchFamily="34" charset="0"/>
                <a:ea typeface="Calibri" panose="020F0502020204030204" pitchFamily="34" charset="0"/>
                <a:cs typeface="Calibri" panose="020F0502020204030204" pitchFamily="34" charset="0"/>
              </a:rPr>
              <a:t>Az egész </a:t>
            </a:r>
            <a:r>
              <a:rPr lang="hu-HU" sz="2200" kern="100" dirty="0">
                <a:latin typeface="Calibri" panose="020F0502020204030204" pitchFamily="34" charset="0"/>
                <a:cs typeface="Calibri" panose="020F0502020204030204" pitchFamily="34" charset="0"/>
              </a:rPr>
              <a:t>egység kerekesszékkel megközelíthető</a:t>
            </a:r>
          </a:p>
          <a:p>
            <a:pPr marL="742950" lvl="1" indent="-285750" algn="just">
              <a:lnSpc>
                <a:spcPts val="2500"/>
              </a:lnSpc>
              <a:buFont typeface="Courier New" panose="02070309020205020404" pitchFamily="49" charset="0"/>
              <a:buChar char="o"/>
            </a:pPr>
            <a:r>
              <a:rPr lang="hu-HU" sz="2200" kern="100" dirty="0">
                <a:latin typeface="Calibri" panose="020F0502020204030204" pitchFamily="34" charset="0"/>
                <a:cs typeface="Calibri" panose="020F0502020204030204" pitchFamily="34" charset="0"/>
              </a:rPr>
              <a:t>WC kapaszkodókkal</a:t>
            </a:r>
          </a:p>
          <a:p>
            <a:pPr marL="742950" lvl="1" indent="-285750" algn="just">
              <a:lnSpc>
                <a:spcPts val="2500"/>
              </a:lnSpc>
              <a:buFont typeface="Courier New" panose="02070309020205020404" pitchFamily="49" charset="0"/>
              <a:buChar char="o"/>
            </a:pPr>
            <a:r>
              <a:rPr lang="hu-HU" sz="2200" kern="100" dirty="0">
                <a:latin typeface="Calibri" panose="020F0502020204030204" pitchFamily="34" charset="0"/>
                <a:cs typeface="Calibri" panose="020F0502020204030204" pitchFamily="34" charset="0"/>
              </a:rPr>
              <a:t>Kerekesszékhez adaptált fürdőszoba</a:t>
            </a:r>
          </a:p>
          <a:p>
            <a:pPr marL="742950" lvl="1" indent="-285750" algn="just">
              <a:lnSpc>
                <a:spcPts val="2500"/>
              </a:lnSpc>
              <a:buFont typeface="Courier New" panose="02070309020205020404" pitchFamily="49" charset="0"/>
              <a:buChar char="o"/>
            </a:pPr>
            <a:r>
              <a:rPr lang="hu-HU" sz="2200" kern="100" dirty="0">
                <a:latin typeface="Calibri" panose="020F0502020204030204" pitchFamily="34" charset="0"/>
                <a:cs typeface="Calibri" panose="020F0502020204030204" pitchFamily="34" charset="0"/>
              </a:rPr>
              <a:t>Roll-in zuhanyzó (küszöb nélkül)</a:t>
            </a:r>
          </a:p>
          <a:p>
            <a:pPr marL="742950" lvl="1" indent="-285750" algn="just">
              <a:lnSpc>
                <a:spcPts val="2500"/>
              </a:lnSpc>
              <a:buFont typeface="Courier New" panose="02070309020205020404" pitchFamily="49" charset="0"/>
              <a:buChar char="o"/>
            </a:pPr>
            <a:r>
              <a:rPr lang="hu-HU" sz="2200" kern="100" dirty="0" err="1">
                <a:latin typeface="Calibri" panose="020F0502020204030204" pitchFamily="34" charset="0"/>
                <a:cs typeface="Calibri" panose="020F0502020204030204" pitchFamily="34" charset="0"/>
              </a:rPr>
              <a:t>Walk</a:t>
            </a:r>
            <a:r>
              <a:rPr lang="hu-HU" sz="2200" kern="100" dirty="0">
                <a:latin typeface="Calibri" panose="020F0502020204030204" pitchFamily="34" charset="0"/>
                <a:cs typeface="Calibri" panose="020F0502020204030204" pitchFamily="34" charset="0"/>
              </a:rPr>
              <a:t>-in zuhanyzó (küszöb nélkül)</a:t>
            </a:r>
          </a:p>
          <a:p>
            <a:pPr marL="742950" lvl="1" indent="-285750" algn="just">
              <a:lnSpc>
                <a:spcPts val="2500"/>
              </a:lnSpc>
              <a:buFont typeface="Courier New" panose="02070309020205020404" pitchFamily="49" charset="0"/>
              <a:buChar char="o"/>
            </a:pPr>
            <a:r>
              <a:rPr lang="hu-HU" sz="2200" kern="100" dirty="0">
                <a:effectLst/>
                <a:latin typeface="Calibri" panose="020F0502020204030204" pitchFamily="34" charset="0"/>
                <a:ea typeface="Calibri" panose="020F0502020204030204" pitchFamily="34" charset="0"/>
                <a:cs typeface="Calibri" panose="020F0502020204030204" pitchFamily="34" charset="0"/>
              </a:rPr>
              <a:t>Magasított</a:t>
            </a:r>
            <a:r>
              <a:rPr lang="hu-HU" sz="2200" kern="100" dirty="0">
                <a:latin typeface="Calibri" panose="020F0502020204030204" pitchFamily="34" charset="0"/>
                <a:cs typeface="Calibri" panose="020F0502020204030204" pitchFamily="34" charset="0"/>
              </a:rPr>
              <a:t> WC</a:t>
            </a:r>
          </a:p>
          <a:p>
            <a:pPr marL="742950" lvl="1" indent="-285750" algn="just">
              <a:lnSpc>
                <a:spcPts val="2500"/>
              </a:lnSpc>
              <a:buFont typeface="Courier New" panose="02070309020205020404" pitchFamily="49" charset="0"/>
              <a:buChar char="o"/>
            </a:pPr>
            <a:r>
              <a:rPr lang="hu-HU" sz="2200" kern="100" dirty="0">
                <a:latin typeface="Calibri" panose="020F0502020204030204" pitchFamily="34" charset="0"/>
                <a:cs typeface="Calibri" panose="020F0502020204030204" pitchFamily="34" charset="0"/>
              </a:rPr>
              <a:t>Alacsony mosdókagyló</a:t>
            </a:r>
          </a:p>
          <a:p>
            <a:pPr marL="742950" lvl="1" indent="-285750" algn="just">
              <a:lnSpc>
                <a:spcPts val="2500"/>
              </a:lnSpc>
              <a:buFont typeface="Courier New" panose="02070309020205020404" pitchFamily="49" charset="0"/>
              <a:buChar char="o"/>
            </a:pPr>
            <a:r>
              <a:rPr lang="hu-HU" sz="2200" kern="100" dirty="0">
                <a:latin typeface="Calibri" panose="020F0502020204030204" pitchFamily="34" charset="0"/>
                <a:cs typeface="Calibri" panose="020F0502020204030204" pitchFamily="34" charset="0"/>
              </a:rPr>
              <a:t>Segélyhívó a fürdőszobában</a:t>
            </a:r>
          </a:p>
          <a:p>
            <a:pPr marL="742950" lvl="1" indent="-285750" algn="just">
              <a:lnSpc>
                <a:spcPts val="2500"/>
              </a:lnSpc>
              <a:spcAft>
                <a:spcPts val="800"/>
              </a:spcAft>
              <a:buFont typeface="Courier New" panose="02070309020205020404" pitchFamily="49" charset="0"/>
              <a:buChar char="o"/>
            </a:pPr>
            <a:r>
              <a:rPr lang="hu-HU" sz="2200" kern="100" dirty="0">
                <a:latin typeface="Calibri" panose="020F0502020204030204" pitchFamily="34" charset="0"/>
                <a:cs typeface="Calibri" panose="020F0502020204030204" pitchFamily="34" charset="0"/>
              </a:rPr>
              <a:t>Zuhanyszék</a:t>
            </a:r>
          </a:p>
        </p:txBody>
      </p:sp>
      <p:sp>
        <p:nvSpPr>
          <p:cNvPr id="18" name="Szövegdoboz 17">
            <a:extLst>
              <a:ext uri="{FF2B5EF4-FFF2-40B4-BE49-F238E27FC236}">
                <a16:creationId xmlns:a16="http://schemas.microsoft.com/office/drawing/2014/main" id="{530B8D70-F642-25A4-0A52-1ED9E12BE968}"/>
              </a:ext>
            </a:extLst>
          </p:cNvPr>
          <p:cNvSpPr txBox="1"/>
          <p:nvPr/>
        </p:nvSpPr>
        <p:spPr>
          <a:xfrm>
            <a:off x="304800" y="2510494"/>
            <a:ext cx="6086769" cy="2657138"/>
          </a:xfrm>
          <a:prstGeom prst="rect">
            <a:avLst/>
          </a:prstGeom>
          <a:noFill/>
        </p:spPr>
        <p:txBody>
          <a:bodyPr wrap="square">
            <a:spAutoFit/>
          </a:bodyPr>
          <a:lstStyle/>
          <a:p>
            <a:pPr lvl="0" algn="just">
              <a:lnSpc>
                <a:spcPts val="2500"/>
              </a:lnSpc>
            </a:pPr>
            <a:r>
              <a:rPr lang="hu-HU" sz="2200" kern="100" dirty="0">
                <a:effectLst/>
                <a:latin typeface="Calibri" panose="020F0502020204030204" pitchFamily="34" charset="0"/>
                <a:ea typeface="Calibri" panose="020F0502020204030204" pitchFamily="34" charset="0"/>
              </a:rPr>
              <a:t>Az ingatlan akadálymentesítettsége</a:t>
            </a:r>
            <a:r>
              <a:rPr lang="hu-HU" sz="2200" kern="100" dirty="0">
                <a:effectLst/>
                <a:latin typeface="Calibri" panose="020F0502020204030204" pitchFamily="34" charset="0"/>
                <a:ea typeface="Calibri" panose="020F0502020204030204" pitchFamily="34" charset="0"/>
                <a:cs typeface="Calibri" panose="020F0502020204030204" pitchFamily="34" charset="0"/>
              </a:rPr>
              <a:t>:</a:t>
            </a:r>
            <a:endParaRPr lang="hu-HU" sz="22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500"/>
              </a:lnSpc>
              <a:buFont typeface="Courier New" panose="02070309020205020404" pitchFamily="49" charset="0"/>
              <a:buChar char="o"/>
            </a:pPr>
            <a:r>
              <a:rPr lang="hu-HU" sz="2200" kern="100" dirty="0">
                <a:effectLst/>
                <a:latin typeface="Calibri" panose="020F0502020204030204" pitchFamily="34" charset="0"/>
                <a:ea typeface="Calibri" panose="020F0502020204030204" pitchFamily="34" charset="0"/>
                <a:cs typeface="Calibri" panose="020F0502020204030204" pitchFamily="34" charset="0"/>
              </a:rPr>
              <a:t>WC kapaszkodókkal</a:t>
            </a:r>
            <a:endParaRPr lang="hu-HU" sz="22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500"/>
              </a:lnSpc>
              <a:buFont typeface="Courier New" panose="02070309020205020404" pitchFamily="49" charset="0"/>
              <a:buChar char="o"/>
            </a:pPr>
            <a:r>
              <a:rPr lang="hu-HU" sz="2200" kern="100" dirty="0">
                <a:effectLst/>
                <a:latin typeface="Calibri" panose="020F0502020204030204" pitchFamily="34" charset="0"/>
                <a:ea typeface="Calibri" panose="020F0502020204030204" pitchFamily="34" charset="0"/>
                <a:cs typeface="Calibri" panose="020F0502020204030204" pitchFamily="34" charset="0"/>
              </a:rPr>
              <a:t>Magasított WC</a:t>
            </a:r>
            <a:endParaRPr lang="hu-HU" sz="22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500"/>
              </a:lnSpc>
              <a:buFont typeface="Courier New" panose="02070309020205020404" pitchFamily="49" charset="0"/>
              <a:buChar char="o"/>
            </a:pPr>
            <a:r>
              <a:rPr lang="hu-HU" sz="2200" kern="100" dirty="0">
                <a:effectLst/>
                <a:latin typeface="Calibri" panose="020F0502020204030204" pitchFamily="34" charset="0"/>
                <a:ea typeface="Calibri" panose="020F0502020204030204" pitchFamily="34" charset="0"/>
                <a:cs typeface="Calibri" panose="020F0502020204030204" pitchFamily="34" charset="0"/>
              </a:rPr>
              <a:t>Alacsony mosdókagyló</a:t>
            </a:r>
            <a:endParaRPr lang="hu-HU" sz="22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500"/>
              </a:lnSpc>
              <a:buFont typeface="Courier New" panose="02070309020205020404" pitchFamily="49" charset="0"/>
              <a:buChar char="o"/>
            </a:pPr>
            <a:r>
              <a:rPr lang="hu-HU" sz="2200" kern="100" dirty="0">
                <a:effectLst/>
                <a:latin typeface="Calibri" panose="020F0502020204030204" pitchFamily="34" charset="0"/>
                <a:ea typeface="Calibri" panose="020F0502020204030204" pitchFamily="34" charset="0"/>
                <a:cs typeface="Calibri" panose="020F0502020204030204" pitchFamily="34" charset="0"/>
              </a:rPr>
              <a:t>Fürdőszobai vészkábel</a:t>
            </a:r>
            <a:endParaRPr lang="hu-HU" sz="22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500"/>
              </a:lnSpc>
              <a:buFont typeface="Courier New" panose="02070309020205020404" pitchFamily="49" charset="0"/>
              <a:buChar char="o"/>
            </a:pPr>
            <a:r>
              <a:rPr lang="hu-HU" sz="2200" kern="100" dirty="0">
                <a:effectLst/>
                <a:latin typeface="Calibri" panose="020F0502020204030204" pitchFamily="34" charset="0"/>
                <a:ea typeface="Calibri" panose="020F0502020204030204" pitchFamily="34" charset="0"/>
                <a:cs typeface="Calibri" panose="020F0502020204030204" pitchFamily="34" charset="0"/>
              </a:rPr>
              <a:t>Vizuális segédeszközök (Braille-írás)</a:t>
            </a:r>
            <a:endParaRPr lang="hu-HU" sz="22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500"/>
              </a:lnSpc>
              <a:buFont typeface="Courier New" panose="02070309020205020404" pitchFamily="49" charset="0"/>
              <a:buChar char="o"/>
            </a:pPr>
            <a:r>
              <a:rPr lang="hu-HU" sz="2200" kern="100" dirty="0">
                <a:latin typeface="Calibri" panose="020F0502020204030204" pitchFamily="34" charset="0"/>
                <a:cs typeface="Calibri" panose="020F0502020204030204" pitchFamily="34" charset="0"/>
              </a:rPr>
              <a:t>Vizuális segédeszközök (tapintható jelek)</a:t>
            </a:r>
          </a:p>
          <a:p>
            <a:pPr marL="742950" lvl="1" indent="-285750" algn="just">
              <a:lnSpc>
                <a:spcPts val="2500"/>
              </a:lnSpc>
              <a:buFont typeface="Courier New" panose="02070309020205020404" pitchFamily="49" charset="0"/>
              <a:buChar char="o"/>
            </a:pPr>
            <a:r>
              <a:rPr lang="hu-HU" sz="2200" kern="100" dirty="0">
                <a:latin typeface="Calibri" panose="020F0502020204030204" pitchFamily="34" charset="0"/>
                <a:cs typeface="Calibri" panose="020F0502020204030204" pitchFamily="34" charset="0"/>
              </a:rPr>
              <a:t>Hangos útmutatás</a:t>
            </a:r>
          </a:p>
        </p:txBody>
      </p:sp>
    </p:spTree>
    <p:extLst>
      <p:ext uri="{BB962C8B-B14F-4D97-AF65-F5344CB8AC3E}">
        <p14:creationId xmlns:p14="http://schemas.microsoft.com/office/powerpoint/2010/main" val="2213479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111389" y="2066728"/>
            <a:ext cx="11969219" cy="2956032"/>
          </a:xfrm>
        </p:spPr>
        <p:txBody>
          <a:bodyPr>
            <a:noAutofit/>
          </a:bodyPr>
          <a:lstStyle/>
          <a:p>
            <a:pPr algn="l"/>
            <a:r>
              <a:rPr lang="hu-HU" sz="2400" kern="100" dirty="0">
                <a:effectLst/>
                <a:latin typeface="Calibri" panose="020F0502020204030204" pitchFamily="34" charset="0"/>
                <a:ea typeface="Calibri" panose="020F0502020204030204" pitchFamily="34" charset="0"/>
              </a:rPr>
              <a:t>A turizmus mára teljesen elválaszthatatlanná vált az információs technológiától (amit a Covid-19 járványok is megerősítettek), így a megfelelő digitális készségek megléte kiemelkedő fontosságú a turisztikai vállalkozások számára</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 digitalizáció és a Web 4.0 újradefiniálja a munkahelyeket, és újakat hoz létre, ami új kompetenciákat és készségeket igényel. A fogyasztók digitális írástudása is egyre fontosabb</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Úgy tűnik, a történelem ismétli önmagát: minden fejlesztés új akadályokat is teremt – aki nem tudja használni a legújabb infokommunikációs eszközöket, az hátrányos helyzetbe kerülhet, például ha az utazás tervezése és megvalósítása csak infokommunikációs eszközök és megoldások segítségével lehetséges</a:t>
            </a:r>
            <a:endParaRPr lang="en-US" sz="2400" dirty="0">
              <a:latin typeface="+mn-lt"/>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466963" y="1289700"/>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Times New Roman" panose="02020603050405020304" pitchFamily="18" charset="0"/>
              </a:rPr>
              <a:t>Az infokommunikációs akadálymentesítés a turizmusban</a:t>
            </a:r>
            <a:endParaRPr lang="hu-HU" sz="3600" b="1" dirty="0">
              <a:latin typeface="+mn-lt"/>
            </a:endParaRPr>
          </a:p>
        </p:txBody>
      </p:sp>
    </p:spTree>
    <p:extLst>
      <p:ext uri="{BB962C8B-B14F-4D97-AF65-F5344CB8AC3E}">
        <p14:creationId xmlns:p14="http://schemas.microsoft.com/office/powerpoint/2010/main" val="2186357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193705" y="2203412"/>
            <a:ext cx="11531331" cy="2715119"/>
          </a:xfrm>
        </p:spPr>
        <p:txBody>
          <a:bodyPr>
            <a:noAutofit/>
          </a:bodyPr>
          <a:lstStyle/>
          <a:p>
            <a:pPr algn="l"/>
            <a:r>
              <a:rPr lang="hu-HU" sz="2600" kern="100" dirty="0">
                <a:effectLst/>
                <a:latin typeface="Calibri" panose="020F0502020204030204" pitchFamily="34" charset="0"/>
                <a:ea typeface="Calibri" panose="020F0502020204030204" pitchFamily="34" charset="0"/>
              </a:rPr>
              <a:t>A kínálati oldalról a legfontosabb jövőbeli digitális készségek közé tartoznak az online marketing és kommunikációs készségek, a közösségi médiával kapcsolatos készségek, az MS Office készségek, az operációs rendszerek használatában való jártasság és az online értékelések nyomon követésében való jártasság (</a:t>
            </a:r>
            <a:r>
              <a:rPr lang="hu-HU" sz="2600" kern="100" dirty="0" err="1">
                <a:effectLst/>
                <a:latin typeface="Calibri" panose="020F0502020204030204" pitchFamily="34" charset="0"/>
                <a:ea typeface="Calibri" panose="020F0502020204030204" pitchFamily="34" charset="0"/>
              </a:rPr>
              <a:t>Carlisle</a:t>
            </a:r>
            <a:r>
              <a:rPr lang="hu-HU" sz="2600" kern="100" dirty="0">
                <a:effectLst/>
                <a:latin typeface="Calibri" panose="020F0502020204030204" pitchFamily="34" charset="0"/>
                <a:ea typeface="Calibri" panose="020F0502020204030204" pitchFamily="34" charset="0"/>
              </a:rPr>
              <a:t> </a:t>
            </a:r>
            <a:r>
              <a:rPr lang="hu-HU" sz="2600" kern="100" dirty="0" err="1">
                <a:effectLst/>
                <a:latin typeface="Calibri" panose="020F0502020204030204" pitchFamily="34" charset="0"/>
                <a:ea typeface="Calibri" panose="020F0502020204030204" pitchFamily="34" charset="0"/>
              </a:rPr>
              <a:t>et</a:t>
            </a:r>
            <a:r>
              <a:rPr lang="hu-HU" sz="2600" kern="100" dirty="0">
                <a:effectLst/>
                <a:latin typeface="Calibri" panose="020F0502020204030204" pitchFamily="34" charset="0"/>
                <a:ea typeface="Calibri" panose="020F0502020204030204" pitchFamily="34" charset="0"/>
              </a:rPr>
              <a:t> </a:t>
            </a:r>
            <a:r>
              <a:rPr lang="hu-HU" sz="2600" kern="100" dirty="0" err="1">
                <a:effectLst/>
                <a:latin typeface="Calibri" panose="020F0502020204030204" pitchFamily="34" charset="0"/>
                <a:ea typeface="Calibri" panose="020F0502020204030204" pitchFamily="34" charset="0"/>
              </a:rPr>
              <a:t>al</a:t>
            </a:r>
            <a:r>
              <a:rPr lang="hu-HU" sz="2600" kern="100" dirty="0">
                <a:effectLst/>
                <a:latin typeface="Calibri" panose="020F0502020204030204" pitchFamily="34" charset="0"/>
                <a:ea typeface="Calibri" panose="020F0502020204030204" pitchFamily="34" charset="0"/>
              </a:rPr>
              <a:t>., 2021)</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A jelenlegi és a jövőbeli készségszintek között a legnagyobb eltérések a mesterséges intelligencia és a robotikai készségek, valamint a kiterjesztett valóság és a virtuális valóság készségek esetében mutatkoztak</a:t>
            </a:r>
            <a:endParaRPr lang="en-US" sz="2600" dirty="0">
              <a:latin typeface="+mn-lt"/>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466963" y="1289700"/>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Times New Roman" panose="02020603050405020304" pitchFamily="18" charset="0"/>
              </a:rPr>
              <a:t>Az infokommunikációs akadálymentesítés a turizmusban</a:t>
            </a:r>
            <a:endParaRPr lang="hu-HU" sz="3600" b="1" dirty="0">
              <a:latin typeface="+mn-lt"/>
            </a:endParaRPr>
          </a:p>
        </p:txBody>
      </p:sp>
    </p:spTree>
    <p:extLst>
      <p:ext uri="{BB962C8B-B14F-4D97-AF65-F5344CB8AC3E}">
        <p14:creationId xmlns:p14="http://schemas.microsoft.com/office/powerpoint/2010/main" val="3600319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124987" y="1868067"/>
            <a:ext cx="11942024" cy="3403060"/>
          </a:xfrm>
        </p:spPr>
        <p:txBody>
          <a:bodyPr>
            <a:noAutofit/>
          </a:bodyPr>
          <a:lstStyle/>
          <a:p>
            <a:pPr algn="l">
              <a:lnSpc>
                <a:spcPts val="2600"/>
              </a:lnSpc>
            </a:pPr>
            <a:r>
              <a:rPr lang="hu-HU" sz="2600" kern="100" dirty="0">
                <a:effectLst/>
                <a:latin typeface="Calibri" panose="020F0502020204030204" pitchFamily="34" charset="0"/>
                <a:ea typeface="Calibri" panose="020F0502020204030204" pitchFamily="34" charset="0"/>
              </a:rPr>
              <a:t>Nem elég, ha az alkalmazottak digitálisan képzettek, a fogyasztóknak is szükségük van erre. Az utazásszervezési tevékenységek egyre nagyobb részét maguk az utazók végzik, szemben a korábbi évtizedekkel (amikor ezt többnyire utazási irodákra bízták), és a szolgáltatók egyre több funkciót delegálnak a turistákra, hogy időt és pénzt takarítsanak meg (pl. önálló bejelentkezés a repülőtereken), a digitális írástudás így egyre inkább az utazók alapvető szükségletévé válik, és az ilyen készségek hiánya az utazót hátrányos helyzetűvé, bizonyos értelemben fogyatékossá teszi</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Találhatunk útmutatókat az ilyen önkiszolgáló megoldások használatához, pl. a repülőtéri önálló bejelentkezéshez (www.tripsavvy.com), de ezen útmutatók megtalálása és használata is legalább alapvető digitális ismereteket igényel</a:t>
            </a:r>
            <a:endParaRPr lang="en-US" sz="2600" dirty="0">
              <a:latin typeface="+mn-lt"/>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466962" y="1229721"/>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Times New Roman" panose="02020603050405020304" pitchFamily="18" charset="0"/>
              </a:rPr>
              <a:t>Az infokommunikációs akadálymentesítés a turizmusban</a:t>
            </a:r>
            <a:endParaRPr lang="hu-HU" sz="3600" b="1" dirty="0">
              <a:latin typeface="+mn-lt"/>
            </a:endParaRPr>
          </a:p>
        </p:txBody>
      </p:sp>
    </p:spTree>
    <p:extLst>
      <p:ext uri="{BB962C8B-B14F-4D97-AF65-F5344CB8AC3E}">
        <p14:creationId xmlns:p14="http://schemas.microsoft.com/office/powerpoint/2010/main" val="1772518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5705475" y="2349974"/>
            <a:ext cx="6253799" cy="2497534"/>
          </a:xfrm>
        </p:spPr>
        <p:txBody>
          <a:bodyPr>
            <a:noAutofit/>
          </a:bodyPr>
          <a:lstStyle/>
          <a:p>
            <a:pPr algn="l"/>
            <a:r>
              <a:rPr lang="hu-HU" sz="2400" kern="100" dirty="0">
                <a:effectLst/>
                <a:latin typeface="Calibri" panose="020F0502020204030204" pitchFamily="34" charset="0"/>
                <a:ea typeface="Calibri" panose="020F0502020204030204" pitchFamily="34" charset="0"/>
              </a:rPr>
              <a:t>Azt várnánk, hogy az Európai Unióban a lakosság többsége digitálisan írástudó, de 2021-ben az Unió 16-74 éves teljes lakosságának jóval kevesebb mint kétharmada rendelkezett legalább alapszintű digitális készségekkel, és az érintett országok mintegy harmadában ez az arány 50% alatti (https://data.europa.eu)</a:t>
            </a:r>
            <a:endParaRPr lang="hu-HU" sz="2400" dirty="0">
              <a:latin typeface="+mn-lt"/>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5705475" y="1061038"/>
            <a:ext cx="6330000" cy="13468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hu-HU" sz="3000" b="1" kern="100" dirty="0">
                <a:latin typeface="Calibri" panose="020F0502020204030204" pitchFamily="34" charset="0"/>
              </a:rPr>
              <a:t>A legalább alapszintű digitális készségekkel rendelkezők aránya az EU-ban és az EGT-ben, 2021</a:t>
            </a:r>
          </a:p>
        </p:txBody>
      </p:sp>
      <p:pic>
        <p:nvPicPr>
          <p:cNvPr id="11" name="Kép 10" descr="A képen szöveg, képernyőkép, Betűtípus, sor látható&#10;&#10;Automatikusan generált leírás">
            <a:extLst>
              <a:ext uri="{FF2B5EF4-FFF2-40B4-BE49-F238E27FC236}">
                <a16:creationId xmlns:a16="http://schemas.microsoft.com/office/drawing/2014/main" id="{1969BCD3-79DB-1998-66DD-AA5DCD141979}"/>
              </a:ext>
            </a:extLst>
          </p:cNvPr>
          <p:cNvPicPr>
            <a:picLocks noChangeAspect="1"/>
          </p:cNvPicPr>
          <p:nvPr/>
        </p:nvPicPr>
        <p:blipFill>
          <a:blip r:embed="rId10"/>
          <a:stretch>
            <a:fillRect/>
          </a:stretch>
        </p:blipFill>
        <p:spPr>
          <a:xfrm>
            <a:off x="269106" y="1198264"/>
            <a:ext cx="5303020" cy="3959729"/>
          </a:xfrm>
          <a:prstGeom prst="rect">
            <a:avLst/>
          </a:prstGeom>
        </p:spPr>
      </p:pic>
    </p:spTree>
    <p:extLst>
      <p:ext uri="{BB962C8B-B14F-4D97-AF65-F5344CB8AC3E}">
        <p14:creationId xmlns:p14="http://schemas.microsoft.com/office/powerpoint/2010/main" val="3945903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475013" y="2247290"/>
            <a:ext cx="11156647" cy="2671242"/>
          </a:xfrm>
        </p:spPr>
        <p:txBody>
          <a:bodyPr>
            <a:noAutofit/>
          </a:bodyPr>
          <a:lstStyle/>
          <a:p>
            <a:pPr algn="l">
              <a:lnSpc>
                <a:spcPts val="2800"/>
              </a:lnSpc>
            </a:pPr>
            <a:r>
              <a:rPr lang="hu-HU" sz="2600" kern="100" dirty="0">
                <a:effectLst/>
                <a:latin typeface="Calibri" panose="020F0502020204030204" pitchFamily="34" charset="0"/>
                <a:ea typeface="Calibri" panose="020F0502020204030204" pitchFamily="34" charset="0"/>
              </a:rPr>
              <a:t>A nyelvi akadályok leküzdése alapvető fontosságú a turizmus ágazat számára. Cohen és Cooper szavaival élve: „A nyelvi akadályok, mint mindenki tudja, fontos akadályai a transzkulturális kommunikációnak”. (Cohen &amp; Cooper, 1986, 534. o.) Tanulmányok kimutatták, hogy a nyelvi akadályok befolyásolják a turisták úticél-választását és kiadási döntéseit (Cohen &amp; Cooper, 1986); a turisztikai ágazat ezért nagy erőfeszítéseket tesz a vendéglátók és a turisták közötti nyelvi akadályok leküzdésére </a:t>
            </a:r>
            <a:r>
              <a:rPr lang="hu-HU" sz="2600" kern="100" dirty="0">
                <a:effectLst/>
                <a:latin typeface="Calibri" panose="020F0502020204030204" pitchFamily="34" charset="0"/>
                <a:ea typeface="Calibri" panose="020F0502020204030204" pitchFamily="34" charset="0"/>
                <a:cs typeface="Calibri" panose="020F0502020204030204" pitchFamily="34" charset="0"/>
              </a:rPr>
              <a:t>(</a:t>
            </a:r>
            <a:r>
              <a:rPr lang="hu-HU" sz="2600" kern="100" dirty="0" err="1">
                <a:effectLst/>
                <a:latin typeface="Calibri" panose="020F0502020204030204" pitchFamily="34" charset="0"/>
                <a:ea typeface="Calibri" panose="020F0502020204030204" pitchFamily="34" charset="0"/>
                <a:cs typeface="Calibri" panose="020F0502020204030204" pitchFamily="34" charset="0"/>
              </a:rPr>
              <a:t>Gillovic</a:t>
            </a:r>
            <a:r>
              <a:rPr lang="hu-HU" sz="2600" kern="100" dirty="0">
                <a:effectLst/>
                <a:latin typeface="Calibri" panose="020F0502020204030204" pitchFamily="34" charset="0"/>
                <a:ea typeface="Calibri" panose="020F0502020204030204" pitchFamily="34" charset="0"/>
                <a:cs typeface="Calibri" panose="020F0502020204030204" pitchFamily="34" charset="0"/>
              </a:rPr>
              <a:t> </a:t>
            </a:r>
            <a:r>
              <a:rPr lang="hu-HU" sz="2600" kern="100" dirty="0" err="1">
                <a:effectLst/>
                <a:latin typeface="Calibri" panose="020F0502020204030204" pitchFamily="34" charset="0"/>
                <a:ea typeface="Calibri" panose="020F0502020204030204" pitchFamily="34" charset="0"/>
                <a:cs typeface="Calibri" panose="020F0502020204030204" pitchFamily="34" charset="0"/>
              </a:rPr>
              <a:t>et</a:t>
            </a:r>
            <a:r>
              <a:rPr lang="hu-HU" sz="2600" kern="100" dirty="0">
                <a:effectLst/>
                <a:latin typeface="Calibri" panose="020F0502020204030204" pitchFamily="34" charset="0"/>
                <a:ea typeface="Calibri" panose="020F0502020204030204" pitchFamily="34" charset="0"/>
                <a:cs typeface="Calibri" panose="020F0502020204030204" pitchFamily="34" charset="0"/>
              </a:rPr>
              <a:t> </a:t>
            </a:r>
            <a:r>
              <a:rPr lang="hu-HU" sz="2600" kern="100" dirty="0" err="1">
                <a:effectLst/>
                <a:latin typeface="Calibri" panose="020F0502020204030204" pitchFamily="34" charset="0"/>
                <a:ea typeface="Calibri" panose="020F0502020204030204" pitchFamily="34" charset="0"/>
                <a:cs typeface="Calibri" panose="020F0502020204030204" pitchFamily="34" charset="0"/>
              </a:rPr>
              <a:t>al</a:t>
            </a:r>
            <a:r>
              <a:rPr lang="hu-HU" sz="2600" kern="100" dirty="0">
                <a:effectLst/>
                <a:latin typeface="Calibri" panose="020F0502020204030204" pitchFamily="34" charset="0"/>
                <a:ea typeface="Calibri" panose="020F0502020204030204" pitchFamily="34" charset="0"/>
                <a:cs typeface="Calibri" panose="020F0502020204030204" pitchFamily="34" charset="0"/>
              </a:rPr>
              <a:t>., 2018)</a:t>
            </a:r>
            <a:endParaRPr lang="hu-HU"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AE592895-7F7D-6B10-E40A-F6AF3DA6A346}"/>
              </a:ext>
            </a:extLst>
          </p:cNvPr>
          <p:cNvSpPr txBox="1">
            <a:spLocks/>
          </p:cNvSpPr>
          <p:nvPr/>
        </p:nvSpPr>
        <p:spPr>
          <a:xfrm>
            <a:off x="147637" y="1247840"/>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Kommunikációs és nyelvi akadályok – néhány szó elöljáróban</a:t>
            </a:r>
          </a:p>
        </p:txBody>
      </p:sp>
    </p:spTree>
    <p:extLst>
      <p:ext uri="{BB962C8B-B14F-4D97-AF65-F5344CB8AC3E}">
        <p14:creationId xmlns:p14="http://schemas.microsoft.com/office/powerpoint/2010/main" val="4239364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179914" y="1902143"/>
            <a:ext cx="11832169" cy="3292940"/>
          </a:xfrm>
        </p:spPr>
        <p:txBody>
          <a:bodyPr>
            <a:noAutofit/>
          </a:bodyPr>
          <a:lstStyle/>
          <a:p>
            <a:pPr algn="l">
              <a:lnSpc>
                <a:spcPts val="2500"/>
              </a:lnSpc>
            </a:pPr>
            <a:r>
              <a:rPr lang="hu-HU" sz="2400" kern="100" dirty="0">
                <a:effectLst/>
                <a:latin typeface="Calibri" panose="020F0502020204030204" pitchFamily="34" charset="0"/>
                <a:ea typeface="Calibri" panose="020F0502020204030204" pitchFamily="34" charset="0"/>
              </a:rPr>
              <a:t>Az utazási világ szereplői a portálokon szinte kizárólag az adott ország nemzeti nyelvén (nyelvein) vagy angolul kommunikálnak. A turisztikai élményeket kereső és igénylő embertársaink azonban mind életkor, mind például iskolai végzettség tekintetében rendkívül sokfélék: ha valaki nem tudja legalább minimális szinten használni az angolt, olyan akadályok világába kerül, amelyek befolyásol(hat)</a:t>
            </a:r>
            <a:r>
              <a:rPr lang="hu-HU" sz="2400" kern="100" dirty="0" err="1">
                <a:effectLst/>
                <a:latin typeface="Calibri" panose="020F0502020204030204" pitchFamily="34" charset="0"/>
                <a:ea typeface="Calibri" panose="020F0502020204030204" pitchFamily="34" charset="0"/>
              </a:rPr>
              <a:t>ják</a:t>
            </a:r>
            <a:r>
              <a:rPr lang="hu-HU" sz="2400" kern="100" dirty="0">
                <a:effectLst/>
                <a:latin typeface="Calibri" panose="020F0502020204030204" pitchFamily="34" charset="0"/>
                <a:ea typeface="Calibri" panose="020F0502020204030204" pitchFamily="34" charset="0"/>
              </a:rPr>
              <a:t> a turisztikai élmény minőségét</a:t>
            </a:r>
            <a:br>
              <a:rPr lang="hu-HU" sz="2400" kern="100" dirty="0">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Az ún. mesterséges intelligencia térhódításával a szabad fordítási algoritmusok viszonylag könnyen használhatók az utazási világhoz kapcsolódó digitális platformokon, de egyrészt messze nem tökéletesek, és valószínűleg a következő évtizedben sem válnak azzá (Csepeli, 2020), és ha azzá válnak is, a tőlük való túlzott függés akár további akadályokat is gördíthet az utazások elé (műszaki hiba, térerő hiánya stb. esetén</a:t>
            </a:r>
            <a:r>
              <a:rPr lang="hu-HU" sz="2400" kern="100" dirty="0">
                <a:effectLst/>
                <a:latin typeface="Calibri" panose="020F0502020204030204" pitchFamily="34" charset="0"/>
                <a:ea typeface="Calibri" panose="020F0502020204030204" pitchFamily="34" charset="0"/>
                <a:cs typeface="Calibri" panose="020F0502020204030204" pitchFamily="34" charset="0"/>
              </a:rPr>
              <a:t>)</a:t>
            </a:r>
            <a:endParaRPr lang="hu-HU"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303948" y="1261536"/>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Times New Roman" panose="02020603050405020304" pitchFamily="18" charset="0"/>
              </a:rPr>
              <a:t>Az infokommunikációs akadálymentesítés a turizmusban</a:t>
            </a:r>
            <a:endParaRPr lang="hu-HU" sz="3600" b="1" dirty="0">
              <a:latin typeface="+mn-lt"/>
            </a:endParaRPr>
          </a:p>
        </p:txBody>
      </p:sp>
    </p:spTree>
    <p:extLst>
      <p:ext uri="{BB962C8B-B14F-4D97-AF65-F5344CB8AC3E}">
        <p14:creationId xmlns:p14="http://schemas.microsoft.com/office/powerpoint/2010/main" val="260053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145383" y="1762817"/>
            <a:ext cx="11901232" cy="3405445"/>
          </a:xfrm>
        </p:spPr>
        <p:txBody>
          <a:bodyPr>
            <a:noAutofit/>
          </a:bodyPr>
          <a:lstStyle/>
          <a:p>
            <a:pPr algn="l"/>
            <a:r>
              <a:rPr lang="hu-HU" sz="2600" kern="100" dirty="0">
                <a:effectLst/>
                <a:latin typeface="Calibri" panose="020F0502020204030204" pitchFamily="34" charset="0"/>
                <a:ea typeface="Calibri" panose="020F0502020204030204" pitchFamily="34" charset="0"/>
              </a:rPr>
              <a:t>Az akadálymentesség egyik példája az úgynevezett könnyen használható és érthető weboldalak fogalma: egy valóban könnyen érthető és kezelhető, többnyire vizuális és grafikus struktúra kialakítását jelenti, tulajdonképpen egy központi portál részeként, amely a központi üzeneteket és a honlap szolgáltatója által fontosnak tartott információkat érthetővé és hozzáférhetővé teszi a szellemi fogyatékossággal élőknek</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Sajnos ez a fajta akadálymentesítési megoldás nem csak Magyarországon, hanem a világ szinte minden régiójában nagyon korlátozottan érhető el. Ráadásul ahol elérhető, ott is szinte kizárólag az érintett fogyatékossági csoportot képviselő civil szervezetek online oldalainak része (https://topdisabilitywebsites.co.uk)</a:t>
            </a:r>
            <a:endParaRPr lang="hu-HU" sz="2600" dirty="0">
              <a:latin typeface="+mn-lt"/>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303948" y="1274973"/>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Times New Roman" panose="02020603050405020304" pitchFamily="18" charset="0"/>
              </a:rPr>
              <a:t>Az infokommunikációs akadálymentesítés a turizmusban</a:t>
            </a:r>
            <a:endParaRPr lang="hu-HU" sz="3600" b="1" dirty="0">
              <a:latin typeface="+mn-lt"/>
            </a:endParaRPr>
          </a:p>
        </p:txBody>
      </p:sp>
    </p:spTree>
    <p:extLst>
      <p:ext uri="{BB962C8B-B14F-4D97-AF65-F5344CB8AC3E}">
        <p14:creationId xmlns:p14="http://schemas.microsoft.com/office/powerpoint/2010/main" val="3861484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35814-B1BB-B8D4-4A22-6A58C0713A0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E1EDDC8-64E8-D53F-3AD9-A414BD5599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0E1A3FC-B1E0-B682-ABF0-BBCAA6D59062}"/>
              </a:ext>
            </a:extLst>
          </p:cNvPr>
          <p:cNvSpPr>
            <a:spLocks noGrp="1"/>
          </p:cNvSpPr>
          <p:nvPr>
            <p:ph type="ctrTitle"/>
          </p:nvPr>
        </p:nvSpPr>
        <p:spPr>
          <a:xfrm>
            <a:off x="200026" y="2066727"/>
            <a:ext cx="11525010" cy="2956032"/>
          </a:xfrm>
        </p:spPr>
        <p:txBody>
          <a:bodyPr>
            <a:noAutofit/>
          </a:bodyPr>
          <a:lstStyle/>
          <a:p>
            <a:pPr algn="l"/>
            <a:r>
              <a:rPr lang="hu-HU" sz="2600" kern="100" dirty="0">
                <a:latin typeface="Calibri" panose="020F0502020204030204" pitchFamily="34" charset="0"/>
              </a:rPr>
              <a:t>A könnyű megközelíthetőség koncepciója némi kreativitással kombinálva megvalósítható lenne például a turizmus ágazat által működtetett helyszínek rétegeként, hogy vonzzák a látogatókat és elérhetővé tegyék a szolgáltatásokat. Erre egyrészt azért lenne szükség, hogy a funkcionális fogyatékossággal élők egy új szegmense is potenciális utazóvá válhasson az utazás világában, másrészt pedig azért, hogy a fent említett nyelvi hiányosságok – amelyek általában angol nyelvi hiányosságok – könnyebben áthidalhatók legyenek, anélkül, hogy egyéb digitális fordítási segédeszközökre lenne szükség</a:t>
            </a:r>
          </a:p>
        </p:txBody>
      </p:sp>
      <p:pic>
        <p:nvPicPr>
          <p:cNvPr id="5" name="Kép 4">
            <a:extLst>
              <a:ext uri="{FF2B5EF4-FFF2-40B4-BE49-F238E27FC236}">
                <a16:creationId xmlns:a16="http://schemas.microsoft.com/office/drawing/2014/main" id="{7262BF8F-9571-FA8E-C83F-56026CA665F7}"/>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A02D788-99EB-8735-C1FF-94D8CEF1413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316CF4C-98CB-DDFD-C259-CEFA9934020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9B145A7-080F-E963-360F-20500168A80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C4FFDBF-CB0C-4716-7074-9540504F465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4619979-EA5D-6F6C-BCAB-F40C42059C3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9DB3D79-4702-F7A0-959E-C6F0C478221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3058871-402B-7C78-5BC5-4122F4499D39}"/>
              </a:ext>
            </a:extLst>
          </p:cNvPr>
          <p:cNvSpPr txBox="1">
            <a:spLocks/>
          </p:cNvSpPr>
          <p:nvPr/>
        </p:nvSpPr>
        <p:spPr>
          <a:xfrm>
            <a:off x="466963" y="1223779"/>
            <a:ext cx="11258073" cy="6442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Times New Roman" panose="02020603050405020304" pitchFamily="18" charset="0"/>
              </a:rPr>
              <a:t>Az infokommunikációs akadálymentesítés a turizmusban</a:t>
            </a:r>
            <a:endParaRPr lang="hu-HU" sz="3600" b="1" dirty="0">
              <a:latin typeface="+mn-lt"/>
            </a:endParaRPr>
          </a:p>
        </p:txBody>
      </p:sp>
    </p:spTree>
    <p:extLst>
      <p:ext uri="{BB962C8B-B14F-4D97-AF65-F5344CB8AC3E}">
        <p14:creationId xmlns:p14="http://schemas.microsoft.com/office/powerpoint/2010/main" val="3244903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9C9B9-1FDC-F9D0-933F-50E37D505A5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3FF538D-2986-D717-C118-097F7645D84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4AE1EA3-C7CF-D3E9-EC8B-DD6A71DA010E}"/>
              </a:ext>
            </a:extLst>
          </p:cNvPr>
          <p:cNvSpPr>
            <a:spLocks noGrp="1"/>
          </p:cNvSpPr>
          <p:nvPr>
            <p:ph type="ctrTitle"/>
          </p:nvPr>
        </p:nvSpPr>
        <p:spPr>
          <a:xfrm>
            <a:off x="303948" y="2137492"/>
            <a:ext cx="11532935" cy="2780588"/>
          </a:xfrm>
        </p:spPr>
        <p:txBody>
          <a:bodyPr>
            <a:noAutofit/>
          </a:bodyPr>
          <a:lstStyle/>
          <a:p>
            <a:pPr algn="l"/>
            <a:r>
              <a:rPr lang="hu-HU" sz="2600" kern="100" dirty="0">
                <a:effectLst/>
                <a:latin typeface="Calibri" panose="020F0502020204030204" pitchFamily="34" charset="0"/>
                <a:ea typeface="Calibri" panose="020F0502020204030204" pitchFamily="34" charset="0"/>
              </a:rPr>
              <a:t>A digitalizáció által létrehozott és erősített, gyorsan kiszélesedő és elmélyülő információáramlás a lehetőségek szinte kiaknázatlan gazdagsága mellett legalább ugyanannyi veszélyforrást is generál. A személytelenné válás például sok esetben olyan torzulásokat és egyenlőtlen élményeket generálhat, amelyek megakadályozhatják a valódi utazói attitűd kialakulását és az azzá válás vágyát</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Ez nem csak a klasszikus megközelíthetőség iránti erős igényű emberekre igaz, hanem például a 65 év feletti generáció utazóira is</a:t>
            </a:r>
            <a:endParaRPr lang="hu-HU" sz="2600" dirty="0">
              <a:latin typeface="+mn-lt"/>
            </a:endParaRPr>
          </a:p>
        </p:txBody>
      </p:sp>
      <p:pic>
        <p:nvPicPr>
          <p:cNvPr id="5" name="Kép 4">
            <a:extLst>
              <a:ext uri="{FF2B5EF4-FFF2-40B4-BE49-F238E27FC236}">
                <a16:creationId xmlns:a16="http://schemas.microsoft.com/office/drawing/2014/main" id="{AB33FEC7-1E2F-499C-3DB9-03BB4718CB9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048A6DA-FFFF-AF84-C91F-E38428A25D4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C832173-6D37-8CCE-A5A0-B9A314EA2B0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0DEEF6A-53A9-3C58-78B0-FA9F867A807C}"/>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892532E-7A0C-4F1B-BE34-47E0C86A1D8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A4A1E4-630C-0173-15D1-CBFB1A92C1A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5CC5933-CA10-DFEC-DFE0-B0E3E39F630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95E14F4-A5F8-8181-AEE1-466921B81637}"/>
              </a:ext>
            </a:extLst>
          </p:cNvPr>
          <p:cNvSpPr txBox="1">
            <a:spLocks/>
          </p:cNvSpPr>
          <p:nvPr/>
        </p:nvSpPr>
        <p:spPr>
          <a:xfrm>
            <a:off x="466963" y="1223779"/>
            <a:ext cx="11258073" cy="7161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Times New Roman" panose="02020603050405020304" pitchFamily="18" charset="0"/>
              </a:rPr>
              <a:t>Az infokommunikációs akadálymentesítés a turizmusban</a:t>
            </a:r>
            <a:endParaRPr lang="hu-HU" sz="3600" b="1" dirty="0">
              <a:latin typeface="+mn-lt"/>
            </a:endParaRPr>
          </a:p>
        </p:txBody>
      </p:sp>
    </p:spTree>
    <p:extLst>
      <p:ext uri="{BB962C8B-B14F-4D97-AF65-F5344CB8AC3E}">
        <p14:creationId xmlns:p14="http://schemas.microsoft.com/office/powerpoint/2010/main" val="4007452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61925" y="1890591"/>
            <a:ext cx="11896725" cy="3316313"/>
          </a:xfrm>
        </p:spPr>
        <p:txBody>
          <a:bodyPr>
            <a:noAutofit/>
          </a:bodyPr>
          <a:lstStyle/>
          <a:p>
            <a:pPr algn="l">
              <a:lnSpc>
                <a:spcPts val="2700"/>
              </a:lnSpc>
            </a:pPr>
            <a:r>
              <a:rPr lang="hu-HU" sz="2600" kern="100" dirty="0">
                <a:effectLst/>
                <a:latin typeface="Calibri" panose="020F0502020204030204" pitchFamily="34" charset="0"/>
                <a:ea typeface="Calibri" panose="020F0502020204030204" pitchFamily="34" charset="0"/>
              </a:rPr>
              <a:t>A turisták nagyon is tudatában vannak ennek a nehézségnek, amely jelentős hatással van az úti cél kiválasztására, az utazásra való felkészülésre, a helyiekkel való interakciójuk terjedelmére és tartalmára, valamint az élmény minőségére (Cohen – Cooper, 1986)</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Egy 2018-ban több mint 3000 fős, 15-74 év közötti reprezentatív mintán végzett online és személyes felmérés (Csapó </a:t>
            </a:r>
            <a:r>
              <a:rPr lang="hu-HU" sz="2600" kern="100" dirty="0" err="1">
                <a:effectLst/>
                <a:latin typeface="Calibri" panose="020F0502020204030204" pitchFamily="34" charset="0"/>
                <a:ea typeface="Calibri" panose="020F0502020204030204" pitchFamily="34" charset="0"/>
              </a:rPr>
              <a:t>et</a:t>
            </a:r>
            <a:r>
              <a:rPr lang="hu-HU" sz="2600" kern="100" dirty="0">
                <a:effectLst/>
                <a:latin typeface="Calibri" panose="020F0502020204030204" pitchFamily="34" charset="0"/>
                <a:ea typeface="Calibri" panose="020F0502020204030204" pitchFamily="34" charset="0"/>
              </a:rPr>
              <a:t> </a:t>
            </a:r>
            <a:r>
              <a:rPr lang="hu-HU" sz="2600" kern="100" dirty="0" err="1">
                <a:effectLst/>
                <a:latin typeface="Calibri" panose="020F0502020204030204" pitchFamily="34" charset="0"/>
                <a:ea typeface="Calibri" panose="020F0502020204030204" pitchFamily="34" charset="0"/>
              </a:rPr>
              <a:t>al</a:t>
            </a:r>
            <a:r>
              <a:rPr lang="hu-HU" sz="2600" kern="100" dirty="0">
                <a:effectLst/>
                <a:latin typeface="Calibri" panose="020F0502020204030204" pitchFamily="34" charset="0"/>
                <a:ea typeface="Calibri" panose="020F0502020204030204" pitchFamily="34" charset="0"/>
              </a:rPr>
              <a:t>., 2018) a magyar lakosság utazási magatartását, ezen belül az utazás elmaradásának okait vizsgálta: a nem utazóknál a turizmus három alapfeltétele (motiváció, diszkrecionális jövedelem, szabadidő) közül egy vagy több hiányzik, de a nyelvtudás hiánya is komoly gátat jelent sokak számára</a:t>
            </a:r>
            <a:endParaRPr lang="en-US" sz="2600" kern="100" dirty="0">
              <a:latin typeface="Calibri" panose="020F050202020403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AE592895-7F7D-6B10-E40A-F6AF3DA6A346}"/>
              </a:ext>
            </a:extLst>
          </p:cNvPr>
          <p:cNvSpPr txBox="1">
            <a:spLocks/>
          </p:cNvSpPr>
          <p:nvPr/>
        </p:nvSpPr>
        <p:spPr>
          <a:xfrm>
            <a:off x="161925" y="1247840"/>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Kommunikációs és nyelvi akadályok – néhány szó elöljáróban</a:t>
            </a:r>
          </a:p>
        </p:txBody>
      </p:sp>
    </p:spTree>
    <p:extLst>
      <p:ext uri="{BB962C8B-B14F-4D97-AF65-F5344CB8AC3E}">
        <p14:creationId xmlns:p14="http://schemas.microsoft.com/office/powerpoint/2010/main" val="404536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85750" y="1981325"/>
            <a:ext cx="11551133" cy="3042229"/>
          </a:xfrm>
        </p:spPr>
        <p:txBody>
          <a:bodyPr>
            <a:noAutofit/>
          </a:bodyPr>
          <a:lstStyle/>
          <a:p>
            <a:pPr algn="l"/>
            <a:r>
              <a:rPr lang="hu-HU" sz="2600" kern="100" dirty="0">
                <a:effectLst/>
                <a:latin typeface="Calibri" panose="020F0502020204030204" pitchFamily="34" charset="0"/>
                <a:ea typeface="Calibri" panose="020F0502020204030204" pitchFamily="34" charset="0"/>
              </a:rPr>
              <a:t>A nyelvi gát gyakran csak mentális, hiszen nyelvtudás nélkül is lehet utazni (belföldi turizmus!), még ha az élmény valamivel kevesebb is lesz (ami egy belföldi utazásnál nem is biztos)</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A klasszikus lemorzsolódók esetében a fő ok az anyagiak hiánya, de az utazástól való tartózkodás oka lehet a nyelvtudás hiánya is. A „Mi az oka annak, hogy nem utazik?” kérdésre adott konkrét válaszok között az első és második helyen a pénzhiány és az időhiány áll, a többi ok jóval kevésbé jelentős, de a harmadik helyen a nyelvtudás hiányát találjuk, valamivel megelőzve a társaság hiányát </a:t>
            </a:r>
            <a:endParaRPr lang="en-US"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AE592895-7F7D-6B10-E40A-F6AF3DA6A346}"/>
              </a:ext>
            </a:extLst>
          </p:cNvPr>
          <p:cNvSpPr txBox="1">
            <a:spLocks/>
          </p:cNvSpPr>
          <p:nvPr/>
        </p:nvSpPr>
        <p:spPr>
          <a:xfrm>
            <a:off x="161925" y="1247840"/>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Kommunikációs és nyelvi akadályok – néhány szó elöljáróban</a:t>
            </a:r>
          </a:p>
        </p:txBody>
      </p:sp>
    </p:spTree>
    <p:extLst>
      <p:ext uri="{BB962C8B-B14F-4D97-AF65-F5344CB8AC3E}">
        <p14:creationId xmlns:p14="http://schemas.microsoft.com/office/powerpoint/2010/main" val="2801826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AE592895-7F7D-6B10-E40A-F6AF3DA6A346}"/>
              </a:ext>
            </a:extLst>
          </p:cNvPr>
          <p:cNvSpPr txBox="1">
            <a:spLocks/>
          </p:cNvSpPr>
          <p:nvPr/>
        </p:nvSpPr>
        <p:spPr>
          <a:xfrm>
            <a:off x="161927" y="1664115"/>
            <a:ext cx="5343524" cy="145331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Kommunikációs és nyelvi akadályok – néhány szó elöljáróban</a:t>
            </a:r>
          </a:p>
        </p:txBody>
      </p:sp>
      <p:sp>
        <p:nvSpPr>
          <p:cNvPr id="16" name="Szövegdoboz 15">
            <a:extLst>
              <a:ext uri="{FF2B5EF4-FFF2-40B4-BE49-F238E27FC236}">
                <a16:creationId xmlns:a16="http://schemas.microsoft.com/office/drawing/2014/main" id="{933B7CE9-52C7-C191-5145-2F0ABA869CD5}"/>
              </a:ext>
            </a:extLst>
          </p:cNvPr>
          <p:cNvSpPr txBox="1"/>
          <p:nvPr/>
        </p:nvSpPr>
        <p:spPr>
          <a:xfrm>
            <a:off x="0" y="4258395"/>
            <a:ext cx="5771059" cy="830997"/>
          </a:xfrm>
          <a:prstGeom prst="rect">
            <a:avLst/>
          </a:prstGeom>
          <a:noFill/>
        </p:spPr>
        <p:txBody>
          <a:bodyPr wrap="square">
            <a:spAutoFit/>
          </a:bodyPr>
          <a:lstStyle/>
          <a:p>
            <a:pPr algn="r"/>
            <a:r>
              <a:rPr lang="hu-HU" sz="2400" kern="100" dirty="0">
                <a:latin typeface="Calibri" panose="020F0502020204030204" pitchFamily="34" charset="0"/>
                <a:cs typeface="+mj-cs"/>
              </a:rPr>
              <a:t>A nemutazás okai egy 2018-as magyarországi kérdőívre adott válaszok fényében</a:t>
            </a:r>
          </a:p>
        </p:txBody>
      </p:sp>
      <p:graphicFrame>
        <p:nvGraphicFramePr>
          <p:cNvPr id="3" name="Diagram 2">
            <a:extLst>
              <a:ext uri="{FF2B5EF4-FFF2-40B4-BE49-F238E27FC236}">
                <a16:creationId xmlns:a16="http://schemas.microsoft.com/office/drawing/2014/main" id="{193F96AB-9D54-45EC-3761-14B9D7D9FB4C}"/>
              </a:ext>
            </a:extLst>
          </p:cNvPr>
          <p:cNvGraphicFramePr/>
          <p:nvPr>
            <p:extLst>
              <p:ext uri="{D42A27DB-BD31-4B8C-83A1-F6EECF244321}">
                <p14:modId xmlns:p14="http://schemas.microsoft.com/office/powerpoint/2010/main" val="1113873993"/>
              </p:ext>
            </p:extLst>
          </p:nvPr>
        </p:nvGraphicFramePr>
        <p:xfrm>
          <a:off x="5330827" y="1127561"/>
          <a:ext cx="6680195" cy="3968866"/>
        </p:xfrm>
        <a:graphic>
          <a:graphicData uri="http://schemas.openxmlformats.org/drawingml/2006/chart">
            <c:chart xmlns:c="http://schemas.openxmlformats.org/drawingml/2006/chart" xmlns:r="http://schemas.openxmlformats.org/officeDocument/2006/relationships" r:id="rId10"/>
          </a:graphicData>
        </a:graphic>
      </p:graphicFrame>
      <p:sp>
        <p:nvSpPr>
          <p:cNvPr id="12" name="Szövegdoboz 11">
            <a:extLst>
              <a:ext uri="{FF2B5EF4-FFF2-40B4-BE49-F238E27FC236}">
                <a16:creationId xmlns:a16="http://schemas.microsoft.com/office/drawing/2014/main" id="{FA393FBA-8109-0B88-41F0-DEDF05AF7DBB}"/>
              </a:ext>
            </a:extLst>
          </p:cNvPr>
          <p:cNvSpPr txBox="1"/>
          <p:nvPr/>
        </p:nvSpPr>
        <p:spPr>
          <a:xfrm>
            <a:off x="9146182" y="1893558"/>
            <a:ext cx="2273658" cy="369332"/>
          </a:xfrm>
          <a:prstGeom prst="rect">
            <a:avLst/>
          </a:prstGeom>
          <a:noFill/>
        </p:spPr>
        <p:txBody>
          <a:bodyPr wrap="square">
            <a:spAutoFit/>
          </a:bodyPr>
          <a:lstStyle/>
          <a:p>
            <a:r>
              <a:rPr lang="hu-HU" sz="1800" b="1" kern="100" dirty="0">
                <a:latin typeface="Calibri" panose="020F0502020204030204" pitchFamily="34" charset="0"/>
              </a:rPr>
              <a:t>A nyelvtudás hiánya</a:t>
            </a:r>
            <a:endParaRPr lang="hu-HU" b="1" dirty="0"/>
          </a:p>
        </p:txBody>
      </p:sp>
      <p:cxnSp>
        <p:nvCxnSpPr>
          <p:cNvPr id="14" name="Egyenes összekötő nyíllal 13">
            <a:extLst>
              <a:ext uri="{FF2B5EF4-FFF2-40B4-BE49-F238E27FC236}">
                <a16:creationId xmlns:a16="http://schemas.microsoft.com/office/drawing/2014/main" id="{AC2807E2-E29B-C081-B0CB-BFFE2339ECCF}"/>
              </a:ext>
            </a:extLst>
          </p:cNvPr>
          <p:cNvCxnSpPr>
            <a:cxnSpLocks/>
          </p:cNvCxnSpPr>
          <p:nvPr/>
        </p:nvCxnSpPr>
        <p:spPr>
          <a:xfrm flipH="1">
            <a:off x="10048382" y="2203883"/>
            <a:ext cx="152893" cy="693177"/>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sp>
        <p:nvSpPr>
          <p:cNvPr id="17" name="Szövegdoboz 16">
            <a:extLst>
              <a:ext uri="{FF2B5EF4-FFF2-40B4-BE49-F238E27FC236}">
                <a16:creationId xmlns:a16="http://schemas.microsoft.com/office/drawing/2014/main" id="{42998FE1-01D9-EBA6-D511-556FD57CFEE1}"/>
              </a:ext>
            </a:extLst>
          </p:cNvPr>
          <p:cNvSpPr txBox="1"/>
          <p:nvPr/>
        </p:nvSpPr>
        <p:spPr>
          <a:xfrm>
            <a:off x="9395178" y="4870078"/>
            <a:ext cx="2700576" cy="369332"/>
          </a:xfrm>
          <a:prstGeom prst="rect">
            <a:avLst/>
          </a:prstGeom>
          <a:noFill/>
        </p:spPr>
        <p:txBody>
          <a:bodyPr wrap="square">
            <a:spAutoFit/>
          </a:bodyPr>
          <a:lstStyle/>
          <a:p>
            <a:r>
              <a:rPr lang="hu-HU" sz="1800" kern="100" dirty="0">
                <a:effectLst/>
                <a:latin typeface="Calibri" panose="020F0502020204030204" pitchFamily="34" charset="0"/>
                <a:ea typeface="Calibri" panose="020F0502020204030204" pitchFamily="34" charset="0"/>
              </a:rPr>
              <a:t>Forrás: Csapó </a:t>
            </a:r>
            <a:r>
              <a:rPr lang="hu-HU" sz="1800" kern="100" dirty="0" err="1">
                <a:effectLst/>
                <a:latin typeface="Calibri" panose="020F0502020204030204" pitchFamily="34" charset="0"/>
                <a:ea typeface="Calibri" panose="020F0502020204030204" pitchFamily="34" charset="0"/>
              </a:rPr>
              <a:t>et</a:t>
            </a:r>
            <a:r>
              <a:rPr lang="hu-HU" sz="1800" kern="100" dirty="0">
                <a:effectLst/>
                <a:latin typeface="Calibri" panose="020F0502020204030204" pitchFamily="34" charset="0"/>
                <a:ea typeface="Calibri" panose="020F0502020204030204" pitchFamily="34" charset="0"/>
              </a:rPr>
              <a:t> </a:t>
            </a:r>
            <a:r>
              <a:rPr lang="hu-HU" sz="1800" kern="100" dirty="0" err="1">
                <a:effectLst/>
                <a:latin typeface="Calibri" panose="020F0502020204030204" pitchFamily="34" charset="0"/>
                <a:ea typeface="Calibri" panose="020F0502020204030204" pitchFamily="34" charset="0"/>
              </a:rPr>
              <a:t>al</a:t>
            </a:r>
            <a:r>
              <a:rPr lang="hu-HU" sz="1800" kern="100" dirty="0">
                <a:effectLst/>
                <a:latin typeface="Calibri" panose="020F0502020204030204" pitchFamily="34" charset="0"/>
                <a:ea typeface="Calibri" panose="020F0502020204030204" pitchFamily="34" charset="0"/>
              </a:rPr>
              <a:t>., 2018</a:t>
            </a:r>
            <a:endParaRPr lang="hu-HU" dirty="0"/>
          </a:p>
        </p:txBody>
      </p:sp>
    </p:spTree>
    <p:extLst>
      <p:ext uri="{BB962C8B-B14F-4D97-AF65-F5344CB8AC3E}">
        <p14:creationId xmlns:p14="http://schemas.microsoft.com/office/powerpoint/2010/main" val="3800185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19723" y="1806265"/>
            <a:ext cx="11752552" cy="3425236"/>
          </a:xfrm>
        </p:spPr>
        <p:txBody>
          <a:bodyPr>
            <a:noAutofit/>
          </a:bodyPr>
          <a:lstStyle/>
          <a:p>
            <a:pPr algn="l"/>
            <a:r>
              <a:rPr lang="hu-HU" sz="2400" kern="100" dirty="0">
                <a:effectLst/>
                <a:latin typeface="Calibri" panose="020F0502020204030204" pitchFamily="34" charset="0"/>
                <a:ea typeface="Calibri" panose="020F0502020204030204" pitchFamily="34" charset="0"/>
              </a:rPr>
              <a:t>A világon több mint 7000 élő nyelv létezik, így valószínűleg a turista nyelve különbözni fog a vendéglátó nyelvétől. Szerencsére a világ népességének több mint fele „csak” 23 nyelvet használ</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 nyelveket megkülönböztethetjük aszerint, hogy hányan beszélik anyanyelvként vagy tanult nyelvként: bár a világon a mandarin kínai a legelterjedtebb anyanyelv, a világon 2023-ban a legelterjedtebb nyelv az angol</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Az angol ma a világ közös nyelve, a nemzetközi üzleti élet, a technológia – és a turizmus  alapnyelve</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Ha csak az anyanyelvi beszélőket nézzük, a mandarin a világ legelterjedtebb nyelve, sőt, az angol a második helyen álló spanyol mögött a harmadik helyre szorul vissza</a:t>
            </a:r>
            <a:endParaRPr lang="hu-HU"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AE592895-7F7D-6B10-E40A-F6AF3DA6A346}"/>
              </a:ext>
            </a:extLst>
          </p:cNvPr>
          <p:cNvSpPr txBox="1">
            <a:spLocks/>
          </p:cNvSpPr>
          <p:nvPr/>
        </p:nvSpPr>
        <p:spPr>
          <a:xfrm>
            <a:off x="147637" y="1149658"/>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Kommunikációs és nyelvi akadályok – néhány szó elöljáróban</a:t>
            </a:r>
          </a:p>
        </p:txBody>
      </p:sp>
    </p:spTree>
    <p:extLst>
      <p:ext uri="{BB962C8B-B14F-4D97-AF65-F5344CB8AC3E}">
        <p14:creationId xmlns:p14="http://schemas.microsoft.com/office/powerpoint/2010/main" val="1551538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817EB965-FC6C-6C51-0EA6-2B02BADA2C21}"/>
              </a:ext>
            </a:extLst>
          </p:cNvPr>
          <p:cNvSpPr txBox="1">
            <a:spLocks/>
          </p:cNvSpPr>
          <p:nvPr/>
        </p:nvSpPr>
        <p:spPr>
          <a:xfrm>
            <a:off x="680236" y="1398781"/>
            <a:ext cx="10648824" cy="118542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AE592895-7F7D-6B10-E40A-F6AF3DA6A346}"/>
              </a:ext>
            </a:extLst>
          </p:cNvPr>
          <p:cNvSpPr txBox="1">
            <a:spLocks/>
          </p:cNvSpPr>
          <p:nvPr/>
        </p:nvSpPr>
        <p:spPr>
          <a:xfrm>
            <a:off x="0" y="109292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világ legelterjedtebb nyelvei, 2024</a:t>
            </a:r>
          </a:p>
        </p:txBody>
      </p:sp>
      <p:graphicFrame>
        <p:nvGraphicFramePr>
          <p:cNvPr id="15" name="Táblázat 14">
            <a:extLst>
              <a:ext uri="{FF2B5EF4-FFF2-40B4-BE49-F238E27FC236}">
                <a16:creationId xmlns:a16="http://schemas.microsoft.com/office/drawing/2014/main" id="{64CB8321-E2C2-F306-FEDF-FF1FA3CE943B}"/>
              </a:ext>
            </a:extLst>
          </p:cNvPr>
          <p:cNvGraphicFramePr>
            <a:graphicFrameLocks noGrp="1"/>
          </p:cNvGraphicFramePr>
          <p:nvPr>
            <p:extLst>
              <p:ext uri="{D42A27DB-BD31-4B8C-83A1-F6EECF244321}">
                <p14:modId xmlns:p14="http://schemas.microsoft.com/office/powerpoint/2010/main" val="2749627401"/>
              </p:ext>
            </p:extLst>
          </p:nvPr>
        </p:nvGraphicFramePr>
        <p:xfrm>
          <a:off x="249859" y="1761304"/>
          <a:ext cx="6905625" cy="3378777"/>
        </p:xfrm>
        <a:graphic>
          <a:graphicData uri="http://schemas.openxmlformats.org/drawingml/2006/table">
            <a:tbl>
              <a:tblPr firstRow="1" firstCol="1" bandRow="1">
                <a:tableStyleId>{5C22544A-7EE6-4342-B048-85BDC9FD1C3A}</a:tableStyleId>
              </a:tblPr>
              <a:tblGrid>
                <a:gridCol w="2714999">
                  <a:extLst>
                    <a:ext uri="{9D8B030D-6E8A-4147-A177-3AD203B41FA5}">
                      <a16:colId xmlns:a16="http://schemas.microsoft.com/office/drawing/2014/main" val="2987472116"/>
                    </a:ext>
                  </a:extLst>
                </a:gridCol>
                <a:gridCol w="1932187">
                  <a:extLst>
                    <a:ext uri="{9D8B030D-6E8A-4147-A177-3AD203B41FA5}">
                      <a16:colId xmlns:a16="http://schemas.microsoft.com/office/drawing/2014/main" val="1644035441"/>
                    </a:ext>
                  </a:extLst>
                </a:gridCol>
                <a:gridCol w="2258439">
                  <a:extLst>
                    <a:ext uri="{9D8B030D-6E8A-4147-A177-3AD203B41FA5}">
                      <a16:colId xmlns:a16="http://schemas.microsoft.com/office/drawing/2014/main" val="1220372872"/>
                    </a:ext>
                  </a:extLst>
                </a:gridCol>
              </a:tblGrid>
              <a:tr h="554047">
                <a:tc>
                  <a:txBody>
                    <a:bodyPr/>
                    <a:lstStyle/>
                    <a:p>
                      <a:pPr algn="just">
                        <a:lnSpc>
                          <a:spcPct val="107000"/>
                        </a:lnSpc>
                        <a:spcAft>
                          <a:spcPts val="800"/>
                        </a:spcAft>
                      </a:pPr>
                      <a:r>
                        <a:rPr lang="hu-HU" sz="1800" kern="100" noProof="0">
                          <a:effectLst/>
                        </a:rPr>
                        <a:t>Nyelv</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algn="ctr">
                        <a:lnSpc>
                          <a:spcPct val="107000"/>
                        </a:lnSpc>
                        <a:spcAft>
                          <a:spcPts val="800"/>
                        </a:spcAft>
                      </a:pPr>
                      <a:r>
                        <a:rPr lang="hu-HU" sz="1800" kern="100" noProof="0">
                          <a:effectLst/>
                        </a:rPr>
                        <a:t>Beszélők száma összesen (millió)</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algn="ctr">
                        <a:lnSpc>
                          <a:spcPct val="107000"/>
                        </a:lnSpc>
                        <a:spcAft>
                          <a:spcPts val="800"/>
                        </a:spcAft>
                      </a:pPr>
                      <a:r>
                        <a:rPr lang="hu-HU" sz="1800" kern="100" noProof="0">
                          <a:effectLst/>
                        </a:rPr>
                        <a:t>Anyanyelvként beszélők száma (millió)</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753889336"/>
                  </a:ext>
                </a:extLst>
              </a:tr>
              <a:tr h="270741">
                <a:tc>
                  <a:txBody>
                    <a:bodyPr/>
                    <a:lstStyle/>
                    <a:p>
                      <a:pPr algn="just">
                        <a:lnSpc>
                          <a:spcPct val="107000"/>
                        </a:lnSpc>
                        <a:spcAft>
                          <a:spcPts val="800"/>
                        </a:spcAft>
                      </a:pPr>
                      <a:r>
                        <a:rPr lang="hu-HU" sz="1800" kern="100" noProof="0">
                          <a:effectLst/>
                        </a:rPr>
                        <a:t>Angol</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u-HU" sz="1800" kern="100" noProof="0">
                          <a:effectLst/>
                        </a:rPr>
                        <a:t>1,452</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u-HU" sz="1800" kern="100" noProof="0">
                          <a:effectLst/>
                        </a:rPr>
                        <a:t>372,9</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4131737494"/>
                  </a:ext>
                </a:extLst>
              </a:tr>
              <a:tr h="270741">
                <a:tc>
                  <a:txBody>
                    <a:bodyPr/>
                    <a:lstStyle/>
                    <a:p>
                      <a:pPr algn="just">
                        <a:lnSpc>
                          <a:spcPct val="107000"/>
                        </a:lnSpc>
                        <a:spcAft>
                          <a:spcPts val="800"/>
                        </a:spcAft>
                      </a:pPr>
                      <a:r>
                        <a:rPr lang="hu-HU" sz="1800" kern="100" noProof="0">
                          <a:effectLst/>
                        </a:rPr>
                        <a:t>Mandarin</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u-HU" sz="1800" kern="100" noProof="0">
                          <a:effectLst/>
                        </a:rPr>
                        <a:t>1,118</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u-HU" sz="1800" kern="100" noProof="0">
                          <a:effectLst/>
                        </a:rPr>
                        <a:t>929</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3441230908"/>
                  </a:ext>
                </a:extLst>
              </a:tr>
              <a:tr h="270741">
                <a:tc>
                  <a:txBody>
                    <a:bodyPr/>
                    <a:lstStyle/>
                    <a:p>
                      <a:pPr algn="just">
                        <a:lnSpc>
                          <a:spcPct val="107000"/>
                        </a:lnSpc>
                        <a:spcAft>
                          <a:spcPts val="800"/>
                        </a:spcAft>
                      </a:pPr>
                      <a:r>
                        <a:rPr lang="hu-HU" sz="1800" kern="100" noProof="0">
                          <a:effectLst/>
                        </a:rPr>
                        <a:t>Hindi</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u-HU" sz="1800" kern="100" noProof="0">
                          <a:effectLst/>
                        </a:rPr>
                        <a:t>602</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u-HU" sz="1800" kern="100" noProof="0">
                          <a:effectLst/>
                        </a:rPr>
                        <a:t>343,9</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199854970"/>
                  </a:ext>
                </a:extLst>
              </a:tr>
              <a:tr h="270741">
                <a:tc>
                  <a:txBody>
                    <a:bodyPr/>
                    <a:lstStyle/>
                    <a:p>
                      <a:pPr algn="just">
                        <a:lnSpc>
                          <a:spcPct val="107000"/>
                        </a:lnSpc>
                        <a:spcAft>
                          <a:spcPts val="800"/>
                        </a:spcAft>
                      </a:pPr>
                      <a:r>
                        <a:rPr lang="hu-HU" sz="1800" kern="100" noProof="0" dirty="0">
                          <a:effectLst/>
                        </a:rPr>
                        <a:t>Spanyol</a:t>
                      </a:r>
                      <a:r>
                        <a:rPr lang="hu-HU" sz="1800" kern="100" baseline="30000" noProof="0" dirty="0">
                          <a:effectLst/>
                        </a:rPr>
                        <a:t>1</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u-HU" sz="1800" kern="100" noProof="0">
                          <a:effectLst/>
                        </a:rPr>
                        <a:t>548</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u-HU" sz="1800" kern="100" noProof="0">
                          <a:effectLst/>
                        </a:rPr>
                        <a:t>474,7</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306377397"/>
                  </a:ext>
                </a:extLst>
              </a:tr>
              <a:tr h="270741">
                <a:tc>
                  <a:txBody>
                    <a:bodyPr/>
                    <a:lstStyle/>
                    <a:p>
                      <a:pPr algn="just">
                        <a:lnSpc>
                          <a:spcPct val="107000"/>
                        </a:lnSpc>
                        <a:spcAft>
                          <a:spcPts val="800"/>
                        </a:spcAft>
                      </a:pPr>
                      <a:r>
                        <a:rPr lang="hu-HU" sz="1800" kern="100" noProof="0">
                          <a:effectLst/>
                        </a:rPr>
                        <a:t>Francia</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u-HU" sz="1800" kern="100" noProof="0">
                          <a:effectLst/>
                        </a:rPr>
                        <a:t>280</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u-HU" sz="1800" kern="100" noProof="0">
                          <a:effectLst/>
                        </a:rPr>
                        <a:t>79,9</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267864914"/>
                  </a:ext>
                </a:extLst>
              </a:tr>
              <a:tr h="270741">
                <a:tc>
                  <a:txBody>
                    <a:bodyPr/>
                    <a:lstStyle/>
                    <a:p>
                      <a:pPr algn="just">
                        <a:lnSpc>
                          <a:spcPct val="107000"/>
                        </a:lnSpc>
                        <a:spcAft>
                          <a:spcPts val="800"/>
                        </a:spcAft>
                      </a:pPr>
                      <a:r>
                        <a:rPr lang="hu-HU" sz="1800" kern="100" noProof="0">
                          <a:effectLst/>
                        </a:rPr>
                        <a:t>(Modern Sztenderd) Arab</a:t>
                      </a:r>
                      <a:r>
                        <a:rPr lang="hu-HU" sz="1800" kern="100" baseline="30000" noProof="0">
                          <a:effectLst/>
                        </a:rPr>
                        <a:t>2</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u-HU" sz="1800" kern="100" noProof="0">
                          <a:effectLst/>
                        </a:rPr>
                        <a:t>274</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u-HU" sz="1800" kern="100" noProof="0">
                          <a:effectLst/>
                        </a:rPr>
                        <a:t>0</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062388577"/>
                  </a:ext>
                </a:extLst>
              </a:tr>
              <a:tr h="270741">
                <a:tc>
                  <a:txBody>
                    <a:bodyPr/>
                    <a:lstStyle/>
                    <a:p>
                      <a:pPr algn="just">
                        <a:lnSpc>
                          <a:spcPct val="107000"/>
                        </a:lnSpc>
                        <a:spcAft>
                          <a:spcPts val="800"/>
                        </a:spcAft>
                      </a:pPr>
                      <a:r>
                        <a:rPr lang="hu-HU" sz="1800" kern="100" noProof="0">
                          <a:effectLst/>
                        </a:rPr>
                        <a:t>Bengáli</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u-HU" sz="1800" kern="100" noProof="0">
                          <a:effectLst/>
                        </a:rPr>
                        <a:t>272,7</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u-HU" sz="1800" kern="100" noProof="0">
                          <a:effectLst/>
                        </a:rPr>
                        <a:t>233,7</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668742504"/>
                  </a:ext>
                </a:extLst>
              </a:tr>
              <a:tr h="270741">
                <a:tc>
                  <a:txBody>
                    <a:bodyPr/>
                    <a:lstStyle/>
                    <a:p>
                      <a:pPr algn="just">
                        <a:lnSpc>
                          <a:spcPct val="107000"/>
                        </a:lnSpc>
                        <a:spcAft>
                          <a:spcPts val="800"/>
                        </a:spcAft>
                      </a:pPr>
                      <a:r>
                        <a:rPr lang="hu-HU" sz="1800" kern="100" noProof="0">
                          <a:effectLst/>
                        </a:rPr>
                        <a:t>Orosz</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u-HU" sz="1800" kern="100" noProof="0">
                          <a:effectLst/>
                        </a:rPr>
                        <a:t>258,2</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u-HU" sz="1800" kern="100" noProof="0">
                          <a:effectLst/>
                        </a:rPr>
                        <a:t>154</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993782400"/>
                  </a:ext>
                </a:extLst>
              </a:tr>
              <a:tr h="270741">
                <a:tc>
                  <a:txBody>
                    <a:bodyPr/>
                    <a:lstStyle/>
                    <a:p>
                      <a:pPr algn="just">
                        <a:lnSpc>
                          <a:spcPct val="107000"/>
                        </a:lnSpc>
                        <a:spcAft>
                          <a:spcPts val="800"/>
                        </a:spcAft>
                      </a:pPr>
                      <a:r>
                        <a:rPr lang="hu-HU" sz="1800" kern="100" noProof="0">
                          <a:effectLst/>
                        </a:rPr>
                        <a:t>Portugál</a:t>
                      </a:r>
                      <a:r>
                        <a:rPr lang="hu-HU" sz="1800" kern="100" baseline="30000" noProof="0">
                          <a:effectLst/>
                        </a:rPr>
                        <a:t>3</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u-HU" sz="1800" kern="100" noProof="0">
                          <a:effectLst/>
                        </a:rPr>
                        <a:t>257,7</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u-HU" sz="1800" kern="100" noProof="0">
                          <a:effectLst/>
                        </a:rPr>
                        <a:t>232,4</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099220535"/>
                  </a:ext>
                </a:extLst>
              </a:tr>
              <a:tr h="270741">
                <a:tc>
                  <a:txBody>
                    <a:bodyPr/>
                    <a:lstStyle/>
                    <a:p>
                      <a:pPr algn="just">
                        <a:lnSpc>
                          <a:spcPct val="107000"/>
                        </a:lnSpc>
                        <a:spcAft>
                          <a:spcPts val="800"/>
                        </a:spcAft>
                      </a:pPr>
                      <a:r>
                        <a:rPr lang="hu-HU" sz="1800" kern="100" noProof="0">
                          <a:effectLst/>
                        </a:rPr>
                        <a:t>Urdu</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hu-HU" sz="1800" kern="100" noProof="0">
                          <a:effectLst/>
                        </a:rPr>
                        <a:t>231,3</a:t>
                      </a:r>
                      <a:endParaRPr lang="hu-HU" sz="1800" kern="100" noProof="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hu-HU" sz="1800" kern="100" noProof="0" dirty="0">
                          <a:effectLst/>
                        </a:rPr>
                        <a:t>70,2</a:t>
                      </a:r>
                      <a:endParaRPr lang="hu-HU" sz="18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539993700"/>
                  </a:ext>
                </a:extLst>
              </a:tr>
            </a:tbl>
          </a:graphicData>
        </a:graphic>
      </p:graphicFrame>
      <p:sp>
        <p:nvSpPr>
          <p:cNvPr id="17" name="Szövegdoboz 16">
            <a:extLst>
              <a:ext uri="{FF2B5EF4-FFF2-40B4-BE49-F238E27FC236}">
                <a16:creationId xmlns:a16="http://schemas.microsoft.com/office/drawing/2014/main" id="{82D43283-5520-CA00-03BE-20B5F54794A0}"/>
              </a:ext>
            </a:extLst>
          </p:cNvPr>
          <p:cNvSpPr txBox="1"/>
          <p:nvPr/>
        </p:nvSpPr>
        <p:spPr>
          <a:xfrm>
            <a:off x="7243418" y="1732791"/>
            <a:ext cx="4903166" cy="3631763"/>
          </a:xfrm>
          <a:prstGeom prst="rect">
            <a:avLst/>
          </a:prstGeom>
          <a:noFill/>
        </p:spPr>
        <p:txBody>
          <a:bodyPr wrap="square">
            <a:spAutoFit/>
          </a:bodyPr>
          <a:lstStyle/>
          <a:p>
            <a:pPr>
              <a:lnSpc>
                <a:spcPts val="2300"/>
              </a:lnSpc>
            </a:pPr>
            <a:r>
              <a:rPr lang="hu-HU" sz="2000" kern="100" baseline="30000" dirty="0">
                <a:effectLst/>
                <a:latin typeface="Calibri" panose="020F0502020204030204" pitchFamily="34" charset="0"/>
                <a:ea typeface="Calibri" panose="020F0502020204030204" pitchFamily="34" charset="0"/>
                <a:cs typeface="Calibri" panose="020F0502020204030204" pitchFamily="34" charset="0"/>
              </a:rPr>
              <a:t>1</a:t>
            </a: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hu-HU" sz="2000" kern="100" dirty="0">
                <a:effectLst/>
                <a:latin typeface="Calibri" panose="020F0502020204030204" pitchFamily="34" charset="0"/>
                <a:ea typeface="Calibri" panose="020F0502020204030204" pitchFamily="34" charset="0"/>
              </a:rPr>
              <a:t>A spanyol a második leggyakrabban beszélt nyelv az anyanyelvi beszélők számát tekintve</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ts val="2300"/>
              </a:lnSpc>
            </a:pPr>
            <a:r>
              <a:rPr lang="hu-HU" sz="2000" kern="100" baseline="30000" dirty="0">
                <a:effectLst/>
                <a:latin typeface="Calibri" panose="020F0502020204030204" pitchFamily="34" charset="0"/>
                <a:ea typeface="Calibri" panose="020F0502020204030204" pitchFamily="34" charset="0"/>
                <a:cs typeface="Calibri" panose="020F0502020204030204" pitchFamily="34" charset="0"/>
              </a:rPr>
              <a:t>2</a:t>
            </a: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hu-HU" sz="2000" kern="100" dirty="0">
                <a:effectLst/>
                <a:latin typeface="Calibri" panose="020F0502020204030204" pitchFamily="34" charset="0"/>
                <a:ea typeface="Calibri" panose="020F0502020204030204" pitchFamily="34" charset="0"/>
              </a:rPr>
              <a:t>A modern sztenderd arab (MSA) az egyetlen olyan nyelv, amelynek nincsenek anyanyelvi beszélői. Az arab mint nyelv számtalan dialektusból áll, és valójában minden arabul beszélő egy helyi változatot beszél, de a média (újságok, filmek, televíziók) az MSA-t használja, amely az irodalomban és a politikában is használt tudományos nyelv</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ts val="2300"/>
              </a:lnSpc>
            </a:pPr>
            <a:r>
              <a:rPr lang="hu-HU" sz="2000" kern="100" baseline="30000" dirty="0">
                <a:effectLst/>
                <a:latin typeface="Calibri" panose="020F0502020204030204" pitchFamily="34" charset="0"/>
                <a:ea typeface="Calibri" panose="020F0502020204030204" pitchFamily="34" charset="0"/>
                <a:cs typeface="Calibri" panose="020F0502020204030204" pitchFamily="34" charset="0"/>
              </a:rPr>
              <a:t>3 </a:t>
            </a:r>
            <a:r>
              <a:rPr lang="hu-HU" sz="2000" kern="100" dirty="0">
                <a:effectLst/>
                <a:latin typeface="Calibri" panose="020F0502020204030204" pitchFamily="34" charset="0"/>
                <a:ea typeface="Calibri" panose="020F0502020204030204" pitchFamily="34" charset="0"/>
              </a:rPr>
              <a:t>A déli félteke legszélesebb körben beszélt nyelve</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Szövegdoboz 18">
            <a:extLst>
              <a:ext uri="{FF2B5EF4-FFF2-40B4-BE49-F238E27FC236}">
                <a16:creationId xmlns:a16="http://schemas.microsoft.com/office/drawing/2014/main" id="{D90B03FE-3400-5CB9-9073-06141974DCEA}"/>
              </a:ext>
            </a:extLst>
          </p:cNvPr>
          <p:cNvSpPr txBox="1"/>
          <p:nvPr/>
        </p:nvSpPr>
        <p:spPr>
          <a:xfrm>
            <a:off x="3905250" y="5064955"/>
            <a:ext cx="2353309" cy="344069"/>
          </a:xfrm>
          <a:prstGeom prst="rect">
            <a:avLst/>
          </a:prstGeom>
          <a:noFill/>
        </p:spPr>
        <p:txBody>
          <a:bodyPr wrap="square">
            <a:spAutoFit/>
          </a:bodyPr>
          <a:lstStyle/>
          <a:p>
            <a:pPr algn="r">
              <a:lnSpc>
                <a:spcPct val="107000"/>
              </a:lnSpc>
              <a:spcAft>
                <a:spcPts val="800"/>
              </a:spcAft>
            </a:pPr>
            <a:r>
              <a:rPr lang="hu-HU" sz="1600" kern="100" dirty="0">
                <a:effectLst/>
                <a:latin typeface="Calibri" panose="020F0502020204030204" pitchFamily="34" charset="0"/>
                <a:ea typeface="Calibri" panose="020F0502020204030204" pitchFamily="34" charset="0"/>
                <a:cs typeface="Calibri" panose="020F0502020204030204" pitchFamily="34" charset="0"/>
              </a:rPr>
              <a:t>Forrás</a:t>
            </a:r>
            <a:r>
              <a:rPr lang="en-GB" sz="1600" kern="100" dirty="0">
                <a:effectLst/>
                <a:latin typeface="Calibri" panose="020F0502020204030204" pitchFamily="34" charset="0"/>
                <a:ea typeface="Calibri" panose="020F0502020204030204" pitchFamily="34" charset="0"/>
                <a:cs typeface="Calibri" panose="020F0502020204030204" pitchFamily="34" charset="0"/>
              </a:rPr>
              <a:t>: www.berlitz.com</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5348002"/>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Props1.xml><?xml version="1.0" encoding="utf-8"?>
<ds:datastoreItem xmlns:ds="http://schemas.openxmlformats.org/officeDocument/2006/customXml" ds:itemID="{E2980A00-AB08-4E4F-AD9F-99BAABAED251}">
  <ds:schemaRefs>
    <ds:schemaRef ds:uri="http://schemas.microsoft.com/sharepoint/v3/contenttype/forms"/>
  </ds:schemaRefs>
</ds:datastoreItem>
</file>

<file path=customXml/itemProps2.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2300D8-7DD6-4B42-8888-B3E4B29F34E1}">
  <ds:schemaRefs>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ac3ceeb6-1211-470d-a6dd-af8769819f37"/>
    <ds:schemaRef ds:uri="http://purl.org/dc/terms/"/>
    <ds:schemaRef ds:uri="817a2ea1-2e58-4ebf-ba4c-e5f93253230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605</TotalTime>
  <Words>3946</Words>
  <Application>Microsoft Office PowerPoint</Application>
  <PresentationFormat>Szélesvásznú</PresentationFormat>
  <Paragraphs>183</Paragraphs>
  <Slides>43</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43</vt:i4>
      </vt:variant>
    </vt:vector>
  </HeadingPairs>
  <TitlesOfParts>
    <vt:vector size="48" baseType="lpstr">
      <vt:lpstr>Arial</vt:lpstr>
      <vt:lpstr>Calibri</vt:lpstr>
      <vt:lpstr>Calibri Light</vt:lpstr>
      <vt:lpstr>Courier New</vt:lpstr>
      <vt:lpstr>Office-téma</vt:lpstr>
      <vt:lpstr>The development of the innovative educational method of ACCESSIBLE tourism in Central Europe 2022-2-HU01-KA220-HED-000099410</vt:lpstr>
      <vt:lpstr>9. Nyelvi és infokommunikációs akadálymentesítés</vt:lpstr>
      <vt:lpstr>Nemcsak fizikai akadályok akadályozhatnak meg bennünket az utazásban, hanem kommunikációs és nyelvi akadályok is, amelyek akadályozhatják a sikeres és boldogító turisztikai élményt A nyelv a legnagyobb közvetítőnk, amely lehetővé teszi számunkra, hogy kapcsolatot teremtsünk és megértsük egymást – de el is választhat minket egymástól, ha nem beszéljük egymás nyelvét: a nyelvi akadályok a transzkulturális kommunikáció fontos akadályai A fizikai „sérülések” – mozgás-, látás-, halláskárosodás stb. – mellett van egy kognitív dimenziója is a fogyatékosságnak, és a kommunikációra képtelenek talán túlzás nélkül az utóbbi csoportba sorolhatók</vt:lpstr>
      <vt:lpstr>A nyelvi akadályok leküzdése alapvető fontosságú a turizmus ágazat számára. Cohen és Cooper szavaival élve: „A nyelvi akadályok, mint mindenki tudja, fontos akadályai a transzkulturális kommunikációnak”. (Cohen &amp; Cooper, 1986, 534. o.) Tanulmányok kimutatták, hogy a nyelvi akadályok befolyásolják a turisták úticél-választását és kiadási döntéseit (Cohen &amp; Cooper, 1986); a turisztikai ágazat ezért nagy erőfeszítéseket tesz a vendéglátók és a turisták közötti nyelvi akadályok leküzdésére (Gillovic et al., 2018)</vt:lpstr>
      <vt:lpstr>A turisták nagyon is tudatában vannak ennek a nehézségnek, amely jelentős hatással van az úti cél kiválasztására, az utazásra való felkészülésre, a helyiekkel való interakciójuk terjedelmére és tartalmára, valamint az élmény minőségére (Cohen – Cooper, 1986) Egy 2018-ban több mint 3000 fős, 15-74 év közötti reprezentatív mintán végzett online és személyes felmérés (Csapó et al., 2018) a magyar lakosság utazási magatartását, ezen belül az utazás elmaradásának okait vizsgálta: a nem utazóknál a turizmus három alapfeltétele (motiváció, diszkrecionális jövedelem, szabadidő) közül egy vagy több hiányzik, de a nyelvtudás hiánya is komoly gátat jelent sokak számára</vt:lpstr>
      <vt:lpstr>A nyelvi gát gyakran csak mentális, hiszen nyelvtudás nélkül is lehet utazni (belföldi turizmus!), még ha az élmény valamivel kevesebb is lesz (ami egy belföldi utazásnál nem is biztos) A klasszikus lemorzsolódók esetében a fő ok az anyagiak hiánya, de az utazástól való tartózkodás oka lehet a nyelvtudás hiánya is. A „Mi az oka annak, hogy nem utazik?” kérdésre adott konkrét válaszok között az első és második helyen a pénzhiány és az időhiány áll, a többi ok jóval kevésbé jelentős, de a harmadik helyen a nyelvtudás hiányát találjuk, valamivel megelőzve a társaság hiányát </vt:lpstr>
      <vt:lpstr>PowerPoint-bemutató</vt:lpstr>
      <vt:lpstr>A világon több mint 7000 élő nyelv létezik, így valószínűleg a turista nyelve különbözni fog a vendéglátó nyelvétől. Szerencsére a világ népességének több mint fele „csak” 23 nyelvet használ A nyelveket megkülönböztethetjük aszerint, hogy hányan beszélik anyanyelvként vagy tanult nyelvként: bár a világon a mandarin kínai a legelterjedtebb anyanyelv, a világon 2023-ban a legelterjedtebb nyelv az angol Az angol ma a világ közös nyelve, a nemzetközi üzleti élet, a technológia – és a turizmus  alapnyelve Ha csak az anyanyelvi beszélőket nézzük, a mandarin a világ legelterjedtebb nyelve, sőt, az angol a második helyen álló spanyol mögött a harmadik helyre szorul vissza</vt:lpstr>
      <vt:lpstr>PowerPoint-bemutató</vt:lpstr>
      <vt:lpstr>PowerPoint-bemutató</vt:lpstr>
      <vt:lpstr>Az angol itt még dominánsabb. Az angol nyelv ismeretének hiánya szintén információs és kommunikációs hátrányt jelent, mivel a világhálón található információk (és így a nemzetközi turisztikai információk) nagy része angol nyelven érhető el Jelenleg több mint 1 milliárd weboldal van a világon, de csak 18%-uk aktív (https://siteefy.com). A világ 10 millió leglátogatottabb weboldalának 53%-a angol nyelvű, míg a kínai nyelvűek aránya mindössze 1,8% A spanyol nyelv esetében is nagy a lemaradás: a spanyol közel félmilliárd ember első nyelve, ehhez képest a weboldalak mindössze 5,1%-a található meg ezen a nyelven Érdekes, hogy míg a német a második leggyakrabban beszélt nyelv az interneten, élőbeszédben még az első tízben sem szerepel</vt:lpstr>
      <vt:lpstr>PowerPoint-bemutató</vt:lpstr>
      <vt:lpstr>PowerPoint-bemutató</vt:lpstr>
      <vt:lpstr>Kommunikációs akadályok akkor merülnek fel, ha egy turista egy országba látogat, és nem érti a helyi lakosság nyelvét Többnyelvű országokban vagy ugyanazon nyelv egymástól nagyon eltérő változataiban, dialektusaiban ez a probléma a határokon belül is felmerülhet – vannak országok a világon, ahol több tucat, sőt több száz nyelvet beszélnek, a rekordot Pápua Új-Guinea és Indonézia tartja, 840, illetve 711 nyelvvel (https://www.statista.com)</vt:lpstr>
      <vt:lpstr>A világ legtöbb desztinációjában beszélnek angolul, vagy legalábbis minimálisan értik a nyelvet. A probléma akkor merül fel, ha sem a turista, sem a helyi lakosok nem ismerik egymás nyelvét vagy egy harmadik nyelvet, például az angolt. A technológiai fejlődés segít leküzdeni a kommunikációs akadályokat, de még nem mindegyik megoldás teljesen kiforrott, és mindegyikhez megfelelő pénzügyi forrásokra, internet-hozzáférésre és fordítási időre van szükség – ami újabb akadály-forrást jelent Az épületeken vagy látnivalókon található alapvető információkat tartalmazó táblák általában több nyelven vannak kiírva, de szinte lehetetlen ezeket minden nyelvre lefordítani</vt:lpstr>
      <vt:lpstr>A probléma nem egyformán érinti a különböző típusú turistákat. Cohen megközelítése szerint, ahol a turisták két alaptípusa az intézményesült és a nem intézményesült turisták (Cohen, 1984), a szervezett és egyéni tömegturisták jellemzően saját társadalmuk környezeti buborékában élnek, amelynek biztonságából figyelik és tapasztalják a befogadó környezet idegenségét. Ez a buborék a megszokott környezet, az ételek és egyéb szolgáltatások mellett nyelvi komponenst is tartalmaz</vt:lpstr>
      <vt:lpstr>Az intézményesített turisták a turizmus szervezett rendszerére támaszkodnak, ahol kevésbé jellemzőek a nyelvi problémák A nem intézményesített turisták inkább magukra számítanak – és saját nyelvtudásukra</vt:lpstr>
      <vt:lpstr>A szervezett és egyéni tömegturisták jellemzően saját társadalmuk környezeti buborékában élnek, amelynek biztonságából figyelik és tapasztalják a befogadó környezetet. Ez a buborék a megszokott környezet, az ételek és egyéb szolgáltatások mellett nyelvi komponenst is tartalmaz A nyelvtudás általában előfeltétele a turisztikai létesítményekben való foglalkoztatásnak. A turizmus szempontjából legfejlettebb országokban a személyzet legalább egy része, pl. a recepciósok és az idegenvezetők többnyelvűek, és így képesek az összes fő származási országból érkező turistával a saját nyelvükön kommunikálni</vt:lpstr>
      <vt:lpstr>A főbb látnivalókhoz gyakran nyelvi csoportok szerint szervezik az idegenvezetéseket, hogy lehetőség szerint minden turista a saját nyelvén kaphasson idegenvezetést Az intézményesített turistákat többnyire idegenvezető kíséri, ezért jellemzően nem találkoznak olyan kommunikációs problémákkal a helyiekkel, amelyek akár minimális nyelvi alkalmazkodást is igényelnének</vt:lpstr>
      <vt:lpstr>Az igazi felfedezők és utazók (azaz a jelentős utazási tapasztalatokkal rendelkező, nem intézményesült turistatípus) csak korlátozottan vagy szinte egyáltalán nem veszik igénybe a turisztikai létesítmények által nyújtott szolgáltatásokat (beleértve a nyelvi közvetítők – idegenvezetők, tolmácsok – igénybevételét), így jobban ki vannak téve a fogadó környezet idegenségének, mint a tipikus tömegturisták. Ők nem keresik a turisztikai létesítmény buborékának védelmét, amelyen belül az egyéni tömegturista működik. Az autentikusabb élményért cserébe nagyobb kockázatot is vállalnak a nyelvhasználat tekintetében Közvetítők segítségét igénybe vehetik</vt:lpstr>
      <vt:lpstr>A formális nyelvi közvetítők – idegenvezetők, tolmácsok – mellett vannak informális közvetítők is, akik nem rendelkeznek a közvetítői felelősséggel, nincsenek felkészülve a közvetítői szerepre, és szerepük gyakran láthatatlan, de nagyon szubjektív és fontos: a média, a barátok, a rokonok, az emléktárgyak, a fényképek, valamint a turisztikai dolgozók, más turisták és a helyi közösség tagjai (Marinovic – Simić, 2018) A nyelvi közvetítők más típusai, például az önjelölt helyi idegenvezetők, taxisofőrök és mások, akik a szállodák körül ólálkodnak és kínálják szolgáltatásaikat, a hivatásos idegenvezetőknél is gátlástalanabb közvetítők lehetnek a turisták és a helyiek közötti kommunikáció közvetítésében – nem az akadálymentességet hirdetik, hanem inkább nyelvi akadályokat és egyéb, akár a nyelvi korlátokon túlmutató akadályokat is generálnak (Cohen – Cooper, 1986)</vt:lpstr>
      <vt:lpstr>A nemzetközi turizmusban különböző eszközök adottak a kulturális és kommunikációs akadályok csökkentésére. Ezek közül néhány a kínálati oldalról, a turisztikai szolgáltatók és a desztinációmenedzsment szervezetek által alkalmazott tanúsítvány, az írásbeli kommunikáció helyett a jelek, képek, piktogramok használata, a helyi lakosság oktatása és a közösségek turizmusban való részvételének ösztönzése (a turizmusban érdekelt helyi lakosság nagyobb valószínűséggel tanulja meg a látogatók nyelvét, mint a turizmusból nem részesülő társaik)  Az étteremben elhelyezett piktogramok segíthetnek elkerülni a problémákat például az ételallergiák és intoleranciák esetén, de sajnos ezek a jelek még nem feltétlenül szabványosítottak</vt:lpstr>
      <vt:lpstr>A felső sorban ott a kerekesszék emblémája – közvetlen segítség azoknak, akiknek nem csupán nyelvi, de mozgásszervi problémája is van</vt:lpstr>
      <vt:lpstr>Nem verbális kommunikáció használata – az a mód, ahogyan az emberek szavak nélkül kommunikálnak (hangszín, gesztusok, testtartás, érintés és látvány), szándékosan vagy akaratlanul. A nonverbális kommunikációban az üzenet dekódolásához a küldő és a fogadó kultúrájának, helyzetének és körülményeinek alapos ismerete szükséges. Amikor kulturálisan különböző országokból származó emberek találkoznak egy turisztikai interakció során, akadályok merülhetnek fel, ha nem ismerik egymás kultúráját (Marinovic &amp; Simić, 2018) Egyes kézmozdulatok például lehetnek pozitívak, de lehetnek erősen sértőek is, attól függően, hogy a földgolyó melyik pontján vagyunk, sőt attól is, hogy milyen irányba fordítjuk a tenyerünket</vt:lpstr>
      <vt:lpstr>George H.W. Bush elnök, amikor Ausztráliában barátságos akart lenni tüntetők egy csoportjával, véletlenül a középső ujj kinyújtásának brit megfelelőjét adta elő George H.W. Bush elnök 1992-es ausztráliai látogatása során abban a hiszemben, hogy barátságos és megértő volt a békéért tüntetők egy csoportjával szemben, a „V a győzelemért”, vagyis a „békejelet” mutatta a tömegnek. Sajnálatos módon a szimbólumot úgy mutatta be, hogy a tenyerét befelé fordította, ahogyan az Államokban a kézmozdulatot szokás – de a Brit-szigeteken és Ausztráliában is a tenyérnek kifelé kell mutatnia, hogy a békét fejezze ki; a befelé fordított tenyérrel mutatott gesztus ugyanazt jelenti, mint az amerikai kultúrában a kinyújtott középső ujj</vt:lpstr>
      <vt:lpstr>Írásbeli kommunikáció – ha a turista vagy a vendéglátó legalább minimálisan ismeri a másik nyelvet, az írásbeli kommunikáció csökkentheti a szóbeli kommunikációval járó félreértések egy részét (akcentus, gyors beszéd) Megtanulni angolul – nyilvánvalónak tűnik, hogy mindenkinek meg kellene tanulnia a világ legfontosabb mai nyelvét, hogy a turizmusban (is) közvetítő nyelv lehessen, de nem biztos, hogy mindenkinek megvan a motivációja és a lehetősége erre Olyan helyre mennek nyaralni, ahol beszélik a turista nyelvét vagy az általa beszélt idegen nyelvet – de ez leszűkíti a lehetséges úti célok körét</vt:lpstr>
      <vt:lpstr>A célország nyelvének elsajátítása – igen kevés turista veszi a fáradtságot, hogy egy néhány napos vagy pár hetes utazás kedvéért megtanulja a fogadó ország nyelvét. Ez leszűkíti a lehetséges úti célok körét is. Gyakoribb és egyszerűbb nyelvkönyveket vagy egyszerűsített szótárakat vásárolni és használni a minimális nyelvtudásért Alkalmazások: nyelvi alkalmazások (Google Translate, Duolingo, iTranslate, Memrise, Busuu); egyéb, a kommunikációt szükségtelenné tevő alkalmazások, pl. útvonaltervezők (Citymapper, MAPS.ME, Roadtrippers, Google Maps, Uber stb. Az alkalmazásoktól való függés akadályokat is teremthet: az egyoldalúan tőlük függő felhasználót kiszolgáltatottá tehetik abban az esetben, ha a telefon lemerül, elromlik, megsérül vagy ellopják; ha nincs térerő vagy internetkapcsolat; ha drága a roaming stb.</vt:lpstr>
      <vt:lpstr>PowerPoint-bemutató</vt:lpstr>
      <vt:lpstr>Iratkozzunk be egy kezdő tanfolyamra: a célállomásokon dolgozó helyiek gyakran látnak másokat nyelvi akadályokkal küszködni, hozzászoktak a turisták igényeihez, és gyakran tartanak kezdő nyelvtanfolyamokat. A turisták már egy-két tanfolyam elvégzésével megtanulhatják a leggyakoribb kifejezéseket és kérdéseket, például hogyan kell rendelni egy étteremben, megkérdezni, hol van a mosdó stb. Tanuljuk meg a kiejtés alapvető szabályait: ez a gyakran figyelmen kívül hagyott szempont hihetetlenül fontos lehet egy nyelvtanulás során, mivel a helytelen akcentussal vagy intonációval történő beszédet valószínűleg nem fogják megérteni</vt:lpstr>
      <vt:lpstr>Keressük azokat a helyzeteket, amikor használni kell a nyelvet: a legjobb módja annak, hogy hozzászokjunk a nyelvi akadályok kezeléséhez, ha apránként kezdjük el használni a nyelvet: például úgy, hogy egyedül megyünk el vacsorázni vagy vásárolni Nézzük meg Gabriel Wyner listáját a leggyakoribb szavakról: a nyelvguru összeállította a 625 leggyakoribb szó listáját (Wyner, 2014) – Adler 200 szót is elégnek tart (Adler, 1980, idézi Cohen &amp; Cooper, 1986)</vt:lpstr>
      <vt:lpstr>Ne érezzük magunka kényelmetlenül, ha úgy érezzük, kudarcot vallottunk: fogadjuk el a kényelmetlenséget, mert a komfortzónán kívülre merészkedni önmagában is tiszteletre méltó. Ahelyett, hogy a hibák vagy a nyelvtudás hiánya hátráltatna, tekintsük erősségnek, hogy egyáltalán képesek vagyunk kommunikálni bármilyen szinten A testbeszéd ereje: pl. pincér, aki megkérdezi, kérünk-e még kávét, általában az asztalon álló üres csészék felé biccent. Használjuk ezeket a cselekvéseket és nonverbális jeleket Tartsuk a telefont feltöltve és elegendő adatforgalommal: az okostelefon megbízható eszköz, amely bármilyen kellemetlen helyzetből kisegíthet minket (térképalkalmazások, fordítási alkalmazások stb.). Azonban tanácsos nem hagyatkozni túlságosan a technológiára (https://www.gadventures.com/blog/language-travel/)</vt:lpstr>
      <vt:lpstr>A kommunikáció a turizmusban nemcsak a nyelvhasználatról szól, hanem az informatika nyújtotta lehetőségek kihasználásáról – és a buktatók elkerüléséről – is egy egyre inkább digitalizált iparágban A turisztikai szolgáltatások digitalizálása átalakítja az ágazat szerkezetét azáltal, hogy megváltoztatja a belépési korlátokat, megkönnyíti az árösszehasonlítást – ami a fogyasztók, azaz a keresleti oldal számára jelentős előny – és az interneten keresztül forradalmasítja az értékesítési csatornákat, optimalizálja a költségeket és javítja a termelés hatékonyságát –, ami a kínálati oldal, azaz a szolgáltatók számára felbecsülhetetlen előny (Gutierriz et al., 2023)</vt:lpstr>
      <vt:lpstr>Az információs technológia alkalmazása a turizmusban (is) alapvetően akadálymentesnek tűnik: olyan akadályokat szüntet meg, mint az információhiány, bizonyos esetekben a nyelvi akadályok (szállás, repülőjegy, autó stb. foglalása az interneten keresztül nyelvi akadályok nélkül, akár saját anyanyelvünkön) Nagyban megkönnyíti a döntéshozatalt: a szállás vagy más szolgáltató kiválasztásakor a felhasználói vélemények önmagukban is eligazítást jelenthetnek (szükségtelenné téve a szolgáltatókról más kommunikációs csatornákon keresztül történő ismételt információgyűjtés), ugyanakkor a foglalási platformokon keresztül konkrét tényezőkre is lehet keresni, pl. akadálymentesítésre, csökkentve az utazással járó bizonytalanságot</vt:lpstr>
      <vt:lpstr>A legnagyobb szállásközvetítő, a booking.com weboldalán a „Facilities” (Lehetőségek) fül alatt csak a kerekesszékkel való megközelíthetőséget lehet megadni, de a figyelmesebb utazó lejjebb görgetve talál egy „Property accessibility” (Ingatlan akadálymentesítettsége) és egy „Room accessibility” (Szoba akadálymentesítettsége) fület, hét, illetve tizenegy szemponttal (átfedésekkel) Van információ az alábbiakról: (1) Az ingatlan akadálymentesítettsége; illetve (2) A szoba akadálymentesítettsége</vt:lpstr>
      <vt:lpstr>PowerPoint-bemutató</vt:lpstr>
      <vt:lpstr>A turizmus mára teljesen elválaszthatatlanná vált az információs technológiától (amit a Covid-19 járványok is megerősítettek), így a megfelelő digitális készségek megléte kiemelkedő fontosságú a turisztikai vállalkozások számára A digitalizáció és a Web 4.0 újradefiniálja a munkahelyeket, és újakat hoz létre, ami új kompetenciákat és készségeket igényel. A fogyasztók digitális írástudása is egyre fontosabb Úgy tűnik, a történelem ismétli önmagát: minden fejlesztés új akadályokat is teremt – aki nem tudja használni a legújabb infokommunikációs eszközöket, az hátrányos helyzetbe kerülhet, például ha az utazás tervezése és megvalósítása csak infokommunikációs eszközök és megoldások segítségével lehetséges</vt:lpstr>
      <vt:lpstr>A kínálati oldalról a legfontosabb jövőbeli digitális készségek közé tartoznak az online marketing és kommunikációs készségek, a közösségi médiával kapcsolatos készségek, az MS Office készségek, az operációs rendszerek használatában való jártasság és az online értékelések nyomon követésében való jártasság (Carlisle et al., 2021) A jelenlegi és a jövőbeli készségszintek között a legnagyobb eltérések a mesterséges intelligencia és a robotikai készségek, valamint a kiterjesztett valóság és a virtuális valóság készségek esetében mutatkoztak</vt:lpstr>
      <vt:lpstr>Nem elég, ha az alkalmazottak digitálisan képzettek, a fogyasztóknak is szükségük van erre. Az utazásszervezési tevékenységek egyre nagyobb részét maguk az utazók végzik, szemben a korábbi évtizedekkel (amikor ezt többnyire utazási irodákra bízták), és a szolgáltatók egyre több funkciót delegálnak a turistákra, hogy időt és pénzt takarítsanak meg (pl. önálló bejelentkezés a repülőtereken), a digitális írástudás így egyre inkább az utazók alapvető szükségletévé válik, és az ilyen készségek hiánya az utazót hátrányos helyzetűvé, bizonyos értelemben fogyatékossá teszi Találhatunk útmutatókat az ilyen önkiszolgáló megoldások használatához, pl. a repülőtéri önálló bejelentkezéshez (www.tripsavvy.com), de ezen útmutatók megtalálása és használata is legalább alapvető digitális ismereteket igényel</vt:lpstr>
      <vt:lpstr>Azt várnánk, hogy az Európai Unióban a lakosság többsége digitálisan írástudó, de 2021-ben az Unió 16-74 éves teljes lakosságának jóval kevesebb mint kétharmada rendelkezett legalább alapszintű digitális készségekkel, és az érintett országok mintegy harmadában ez az arány 50% alatti (https://data.europa.eu)</vt:lpstr>
      <vt:lpstr>Az utazási világ szereplői a portálokon szinte kizárólag az adott ország nemzeti nyelvén (nyelvein) vagy angolul kommunikálnak. A turisztikai élményeket kereső és igénylő embertársaink azonban mind életkor, mind például iskolai végzettség tekintetében rendkívül sokfélék: ha valaki nem tudja legalább minimális szinten használni az angolt, olyan akadályok világába kerül, amelyek befolyásol(hat)ják a turisztikai élmény minőségét Az ún. mesterséges intelligencia térhódításával a szabad fordítási algoritmusok viszonylag könnyen használhatók az utazási világhoz kapcsolódó digitális platformokon, de egyrészt messze nem tökéletesek, és valószínűleg a következő évtizedben sem válnak azzá (Csepeli, 2020), és ha azzá válnak is, a tőlük való túlzott függés akár további akadályokat is gördíthet az utazások elé (műszaki hiba, térerő hiánya stb. esetén)</vt:lpstr>
      <vt:lpstr>Az akadálymentesség egyik példája az úgynevezett könnyen használható és érthető weboldalak fogalma: egy valóban könnyen érthető és kezelhető, többnyire vizuális és grafikus struktúra kialakítását jelenti, tulajdonképpen egy központi portál részeként, amely a központi üzeneteket és a honlap szolgáltatója által fontosnak tartott információkat érthetővé és hozzáférhetővé teszi a szellemi fogyatékossággal élőknek Sajnos ez a fajta akadálymentesítési megoldás nem csak Magyarországon, hanem a világ szinte minden régiójában nagyon korlátozottan érhető el. Ráadásul ahol elérhető, ott is szinte kizárólag az érintett fogyatékossági csoportot képviselő civil szervezetek online oldalainak része (https://topdisabilitywebsites.co.uk)</vt:lpstr>
      <vt:lpstr>A könnyű megközelíthetőség koncepciója némi kreativitással kombinálva megvalósítható lenne például a turizmus ágazat által működtetett helyszínek rétegeként, hogy vonzzák a látogatókat és elérhetővé tegyék a szolgáltatásokat. Erre egyrészt azért lenne szükség, hogy a funkcionális fogyatékossággal élők egy új szegmense is potenciális utazóvá válhasson az utazás világában, másrészt pedig azért, hogy a fent említett nyelvi hiányosságok – amelyek általában angol nyelvi hiányosságok – könnyebben áthidalhatók legyenek, anélkül, hogy egyéb digitális fordítási segédeszközökre lenne szükség</vt:lpstr>
      <vt:lpstr>A digitalizáció által létrehozott és erősített, gyorsan kiszélesedő és elmélyülő információáramlás a lehetőségek szinte kiaknázatlan gazdagsága mellett legalább ugyanannyi veszélyforrást is generál. A személytelenné válás például sok esetben olyan torzulásokat és egyenlőtlen élményeket generálhat, amelyek megakadályozhatják a valódi utazói attitűd kialakulását és az azzá válás vágyát Ez nem csak a klasszikus megközelíthetőség iránti erős igényű emberekre igaz, hanem például a 65 év feletti generáció utazóira 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Nagy-Véber Veronika</cp:lastModifiedBy>
  <cp:revision>11</cp:revision>
  <cp:lastPrinted>2024-11-26T09:42:29Z</cp:lastPrinted>
  <dcterms:created xsi:type="dcterms:W3CDTF">2024-05-21T07:28:22Z</dcterms:created>
  <dcterms:modified xsi:type="dcterms:W3CDTF">2025-06-28T21:15:06Z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