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57" r:id="rId7"/>
    <p:sldId id="287" r:id="rId8"/>
    <p:sldId id="288" r:id="rId9"/>
    <p:sldId id="289" r:id="rId10"/>
    <p:sldId id="297" r:id="rId11"/>
    <p:sldId id="298" r:id="rId12"/>
    <p:sldId id="299" r:id="rId13"/>
    <p:sldId id="300" r:id="rId14"/>
    <p:sldId id="301" r:id="rId15"/>
    <p:sldId id="290" r:id="rId16"/>
    <p:sldId id="291" r:id="rId17"/>
    <p:sldId id="292" r:id="rId18"/>
    <p:sldId id="293" r:id="rId19"/>
    <p:sldId id="294" r:id="rId20"/>
    <p:sldId id="302" r:id="rId21"/>
    <p:sldId id="295" r:id="rId22"/>
    <p:sldId id="296" r:id="rId23"/>
    <p:sldId id="259" r:id="rId24"/>
    <p:sldId id="260" r:id="rId25"/>
    <p:sldId id="261" r:id="rId26"/>
    <p:sldId id="262" r:id="rId27"/>
    <p:sldId id="309" r:id="rId28"/>
    <p:sldId id="310" r:id="rId29"/>
    <p:sldId id="311" r:id="rId30"/>
    <p:sldId id="303" r:id="rId31"/>
    <p:sldId id="312" r:id="rId32"/>
    <p:sldId id="313" r:id="rId33"/>
    <p:sldId id="314" r:id="rId34"/>
    <p:sldId id="315" r:id="rId35"/>
    <p:sldId id="304" r:id="rId36"/>
    <p:sldId id="316" r:id="rId37"/>
    <p:sldId id="317" r:id="rId38"/>
    <p:sldId id="318" r:id="rId39"/>
    <p:sldId id="319" r:id="rId40"/>
    <p:sldId id="320" r:id="rId41"/>
    <p:sldId id="321" r:id="rId42"/>
    <p:sldId id="322" r:id="rId43"/>
    <p:sldId id="323" r:id="rId44"/>
    <p:sldId id="345" r:id="rId45"/>
    <p:sldId id="308" r:id="rId46"/>
    <p:sldId id="324" r:id="rId47"/>
    <p:sldId id="325" r:id="rId48"/>
    <p:sldId id="326" r:id="rId49"/>
    <p:sldId id="327" r:id="rId50"/>
    <p:sldId id="263" r:id="rId51"/>
    <p:sldId id="328" r:id="rId52"/>
    <p:sldId id="344" r:id="rId53"/>
    <p:sldId id="329" r:id="rId54"/>
    <p:sldId id="332" r:id="rId55"/>
    <p:sldId id="333" r:id="rId56"/>
    <p:sldId id="334" r:id="rId57"/>
    <p:sldId id="335" r:id="rId58"/>
    <p:sldId id="336" r:id="rId59"/>
    <p:sldId id="337" r:id="rId60"/>
    <p:sldId id="338" r:id="rId61"/>
    <p:sldId id="264" r:id="rId62"/>
    <p:sldId id="339" r:id="rId63"/>
    <p:sldId id="340" r:id="rId64"/>
    <p:sldId id="341" r:id="rId65"/>
    <p:sldId id="342" r:id="rId66"/>
    <p:sldId id="343" r:id="rId67"/>
  </p:sldIdLst>
  <p:sldSz cx="12192000" cy="6858000"/>
  <p:notesSz cx="6858000" cy="9144000"/>
  <p:defaultTextStyle>
    <a:defPPr>
      <a:defRPr lang="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7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AC5B930-EE42-3A06-476B-2ABAB8BEF65B}"/>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endParaRPr lang="en-US"/>
          </a:p>
        </p:txBody>
      </p:sp>
      <p:sp>
        <p:nvSpPr>
          <p:cNvPr id="3" name="Alcím 2">
            <a:extLst>
              <a:ext uri="{FF2B5EF4-FFF2-40B4-BE49-F238E27FC236}">
                <a16:creationId xmlns:a16="http://schemas.microsoft.com/office/drawing/2014/main" id="{784F89FC-EBE8-994B-711C-91FC39251F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endParaRPr lang="en-US"/>
          </a:p>
        </p:txBody>
      </p:sp>
      <p:sp>
        <p:nvSpPr>
          <p:cNvPr id="4" name="Dátum helye 3">
            <a:extLst>
              <a:ext uri="{FF2B5EF4-FFF2-40B4-BE49-F238E27FC236}">
                <a16:creationId xmlns:a16="http://schemas.microsoft.com/office/drawing/2014/main" id="{C3559D43-4ED1-2DDA-18EC-EB6677EA9DCA}"/>
              </a:ext>
            </a:extLst>
          </p:cNvPr>
          <p:cNvSpPr>
            <a:spLocks noGrp="1"/>
          </p:cNvSpPr>
          <p:nvPr>
            <p:ph type="dt" sz="half" idx="10"/>
          </p:nvPr>
        </p:nvSpPr>
        <p:spPr/>
        <p:txBody>
          <a:bodyPr/>
          <a:lstStyle/>
          <a:p>
            <a:fld id="{1DCA5FE7-0CCC-448B-9A8A-BCC2B79C7397}" type="datetimeFigureOut">
              <a:rPr lang="en-US" smtClean="0"/>
              <a:t>6/28/2025</a:t>
            </a:fld>
            <a:endParaRPr lang="en-US"/>
          </a:p>
        </p:txBody>
      </p:sp>
      <p:sp>
        <p:nvSpPr>
          <p:cNvPr id="5" name="Élőláb helye 4">
            <a:extLst>
              <a:ext uri="{FF2B5EF4-FFF2-40B4-BE49-F238E27FC236}">
                <a16:creationId xmlns:a16="http://schemas.microsoft.com/office/drawing/2014/main" id="{53867A64-5209-FE83-67AB-8C61BBDEF91A}"/>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34F0C20C-18B7-BFFC-9B8A-81020EFBCF9C}"/>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841074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BBFBF8D-1FE3-9C71-0645-8913D372B94D}"/>
              </a:ext>
            </a:extLst>
          </p:cNvPr>
          <p:cNvSpPr>
            <a:spLocks noGrp="1"/>
          </p:cNvSpPr>
          <p:nvPr>
            <p:ph type="title"/>
          </p:nvPr>
        </p:nvSpPr>
        <p:spPr/>
        <p:txBody>
          <a:bodyPr/>
          <a:lstStyle/>
          <a:p>
            <a:r>
              <a:rPr lang="hu-HU"/>
              <a:t>Mintacím szerkesztése</a:t>
            </a:r>
            <a:endParaRPr lang="en-US"/>
          </a:p>
        </p:txBody>
      </p:sp>
      <p:sp>
        <p:nvSpPr>
          <p:cNvPr id="3" name="Függőleges szöveg helye 2">
            <a:extLst>
              <a:ext uri="{FF2B5EF4-FFF2-40B4-BE49-F238E27FC236}">
                <a16:creationId xmlns:a16="http://schemas.microsoft.com/office/drawing/2014/main" id="{7BD6FDA9-234B-425D-200F-CE08E957E1EA}"/>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BDA9F751-462B-F69B-C0D6-70C5CA5DADCB}"/>
              </a:ext>
            </a:extLst>
          </p:cNvPr>
          <p:cNvSpPr>
            <a:spLocks noGrp="1"/>
          </p:cNvSpPr>
          <p:nvPr>
            <p:ph type="dt" sz="half" idx="10"/>
          </p:nvPr>
        </p:nvSpPr>
        <p:spPr/>
        <p:txBody>
          <a:bodyPr/>
          <a:lstStyle/>
          <a:p>
            <a:fld id="{1DCA5FE7-0CCC-448B-9A8A-BCC2B79C7397}" type="datetimeFigureOut">
              <a:rPr lang="en-US" smtClean="0"/>
              <a:t>6/28/2025</a:t>
            </a:fld>
            <a:endParaRPr lang="en-US"/>
          </a:p>
        </p:txBody>
      </p:sp>
      <p:sp>
        <p:nvSpPr>
          <p:cNvPr id="5" name="Élőláb helye 4">
            <a:extLst>
              <a:ext uri="{FF2B5EF4-FFF2-40B4-BE49-F238E27FC236}">
                <a16:creationId xmlns:a16="http://schemas.microsoft.com/office/drawing/2014/main" id="{822D1D8A-1A62-DFC7-F9C3-FC49E979DBAC}"/>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C7077A38-5F47-1E13-9824-E33863E31E4A}"/>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599615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0C803704-7AF8-5711-3FA4-E517E5C084A9}"/>
              </a:ext>
            </a:extLst>
          </p:cNvPr>
          <p:cNvSpPr>
            <a:spLocks noGrp="1"/>
          </p:cNvSpPr>
          <p:nvPr>
            <p:ph type="title" orient="vert"/>
          </p:nvPr>
        </p:nvSpPr>
        <p:spPr>
          <a:xfrm>
            <a:off x="8724900" y="365125"/>
            <a:ext cx="2628900" cy="5811838"/>
          </a:xfrm>
        </p:spPr>
        <p:txBody>
          <a:bodyPr vert="eaVert"/>
          <a:lstStyle/>
          <a:p>
            <a:r>
              <a:rPr lang="hu-HU"/>
              <a:t>Mintacím szerkesztése</a:t>
            </a:r>
            <a:endParaRPr lang="en-US"/>
          </a:p>
        </p:txBody>
      </p:sp>
      <p:sp>
        <p:nvSpPr>
          <p:cNvPr id="3" name="Függőleges szöveg helye 2">
            <a:extLst>
              <a:ext uri="{FF2B5EF4-FFF2-40B4-BE49-F238E27FC236}">
                <a16:creationId xmlns:a16="http://schemas.microsoft.com/office/drawing/2014/main" id="{E448AD98-0F92-3888-1D74-BD1BC540CACA}"/>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49D3ED75-F9D8-BCC3-B995-57EBFEF313BD}"/>
              </a:ext>
            </a:extLst>
          </p:cNvPr>
          <p:cNvSpPr>
            <a:spLocks noGrp="1"/>
          </p:cNvSpPr>
          <p:nvPr>
            <p:ph type="dt" sz="half" idx="10"/>
          </p:nvPr>
        </p:nvSpPr>
        <p:spPr/>
        <p:txBody>
          <a:bodyPr/>
          <a:lstStyle/>
          <a:p>
            <a:fld id="{1DCA5FE7-0CCC-448B-9A8A-BCC2B79C7397}" type="datetimeFigureOut">
              <a:rPr lang="en-US" smtClean="0"/>
              <a:t>6/28/2025</a:t>
            </a:fld>
            <a:endParaRPr lang="en-US"/>
          </a:p>
        </p:txBody>
      </p:sp>
      <p:sp>
        <p:nvSpPr>
          <p:cNvPr id="5" name="Élőláb helye 4">
            <a:extLst>
              <a:ext uri="{FF2B5EF4-FFF2-40B4-BE49-F238E27FC236}">
                <a16:creationId xmlns:a16="http://schemas.microsoft.com/office/drawing/2014/main" id="{ABB9FCF6-2228-795E-06F5-3A6FD68B5947}"/>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D9EA2490-0200-ABFC-5B88-B10E5E7D3AB4}"/>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2798595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13B7831-DE52-D63E-24F0-3E702B0B192F}"/>
              </a:ext>
            </a:extLst>
          </p:cNvPr>
          <p:cNvSpPr>
            <a:spLocks noGrp="1"/>
          </p:cNvSpPr>
          <p:nvPr>
            <p:ph type="title"/>
          </p:nvPr>
        </p:nvSpPr>
        <p:spPr/>
        <p:txBody>
          <a:bodyPr/>
          <a:lstStyle/>
          <a:p>
            <a:r>
              <a:rPr lang="hu-HU"/>
              <a:t>Mintacím szerkesztése</a:t>
            </a:r>
            <a:endParaRPr lang="en-US"/>
          </a:p>
        </p:txBody>
      </p:sp>
      <p:sp>
        <p:nvSpPr>
          <p:cNvPr id="3" name="Tartalom helye 2">
            <a:extLst>
              <a:ext uri="{FF2B5EF4-FFF2-40B4-BE49-F238E27FC236}">
                <a16:creationId xmlns:a16="http://schemas.microsoft.com/office/drawing/2014/main" id="{222E2B7A-0D0F-8421-DCAF-E940F53E22E5}"/>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BFE53F9A-5780-72CC-5035-304884EAEC5A}"/>
              </a:ext>
            </a:extLst>
          </p:cNvPr>
          <p:cNvSpPr>
            <a:spLocks noGrp="1"/>
          </p:cNvSpPr>
          <p:nvPr>
            <p:ph type="dt" sz="half" idx="10"/>
          </p:nvPr>
        </p:nvSpPr>
        <p:spPr/>
        <p:txBody>
          <a:bodyPr/>
          <a:lstStyle/>
          <a:p>
            <a:fld id="{1DCA5FE7-0CCC-448B-9A8A-BCC2B79C7397}" type="datetimeFigureOut">
              <a:rPr lang="en-US" smtClean="0"/>
              <a:t>6/28/2025</a:t>
            </a:fld>
            <a:endParaRPr lang="en-US"/>
          </a:p>
        </p:txBody>
      </p:sp>
      <p:sp>
        <p:nvSpPr>
          <p:cNvPr id="5" name="Élőláb helye 4">
            <a:extLst>
              <a:ext uri="{FF2B5EF4-FFF2-40B4-BE49-F238E27FC236}">
                <a16:creationId xmlns:a16="http://schemas.microsoft.com/office/drawing/2014/main" id="{BDD56F3B-D0D5-E76C-0B1F-B16CBE99C33D}"/>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0204B92B-3FB6-47EF-6549-EC0DACCFF49C}"/>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853031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8217CC8-7D80-716F-4613-BE4400FF4B93}"/>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endParaRPr lang="en-US"/>
          </a:p>
        </p:txBody>
      </p:sp>
      <p:sp>
        <p:nvSpPr>
          <p:cNvPr id="3" name="Szöveg helye 2">
            <a:extLst>
              <a:ext uri="{FF2B5EF4-FFF2-40B4-BE49-F238E27FC236}">
                <a16:creationId xmlns:a16="http://schemas.microsoft.com/office/drawing/2014/main" id="{DCB28146-CA59-AE8D-D80E-08840318ED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198F8DE3-E697-CDA4-CCC2-2A84462732BD}"/>
              </a:ext>
            </a:extLst>
          </p:cNvPr>
          <p:cNvSpPr>
            <a:spLocks noGrp="1"/>
          </p:cNvSpPr>
          <p:nvPr>
            <p:ph type="dt" sz="half" idx="10"/>
          </p:nvPr>
        </p:nvSpPr>
        <p:spPr/>
        <p:txBody>
          <a:bodyPr/>
          <a:lstStyle/>
          <a:p>
            <a:fld id="{1DCA5FE7-0CCC-448B-9A8A-BCC2B79C7397}" type="datetimeFigureOut">
              <a:rPr lang="en-US" smtClean="0"/>
              <a:t>6/28/2025</a:t>
            </a:fld>
            <a:endParaRPr lang="en-US"/>
          </a:p>
        </p:txBody>
      </p:sp>
      <p:sp>
        <p:nvSpPr>
          <p:cNvPr id="5" name="Élőláb helye 4">
            <a:extLst>
              <a:ext uri="{FF2B5EF4-FFF2-40B4-BE49-F238E27FC236}">
                <a16:creationId xmlns:a16="http://schemas.microsoft.com/office/drawing/2014/main" id="{E82755C0-79D7-D8F5-B434-FDE734A13A27}"/>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323BEC01-4462-0512-8B0C-8654B244518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013843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DF81297-EF9E-BAF5-65F3-53B171A2671B}"/>
              </a:ext>
            </a:extLst>
          </p:cNvPr>
          <p:cNvSpPr>
            <a:spLocks noGrp="1"/>
          </p:cNvSpPr>
          <p:nvPr>
            <p:ph type="title"/>
          </p:nvPr>
        </p:nvSpPr>
        <p:spPr/>
        <p:txBody>
          <a:bodyPr/>
          <a:lstStyle/>
          <a:p>
            <a:r>
              <a:rPr lang="hu-HU"/>
              <a:t>Mintacím szerkesztése</a:t>
            </a:r>
            <a:endParaRPr lang="en-US"/>
          </a:p>
        </p:txBody>
      </p:sp>
      <p:sp>
        <p:nvSpPr>
          <p:cNvPr id="3" name="Tartalom helye 2">
            <a:extLst>
              <a:ext uri="{FF2B5EF4-FFF2-40B4-BE49-F238E27FC236}">
                <a16:creationId xmlns:a16="http://schemas.microsoft.com/office/drawing/2014/main" id="{F4192C14-66C2-5A0E-4316-2460D4A3C6CF}"/>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Tartalom helye 3">
            <a:extLst>
              <a:ext uri="{FF2B5EF4-FFF2-40B4-BE49-F238E27FC236}">
                <a16:creationId xmlns:a16="http://schemas.microsoft.com/office/drawing/2014/main" id="{F3524303-6F69-87FA-A192-A7782691AC65}"/>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Dátum helye 4">
            <a:extLst>
              <a:ext uri="{FF2B5EF4-FFF2-40B4-BE49-F238E27FC236}">
                <a16:creationId xmlns:a16="http://schemas.microsoft.com/office/drawing/2014/main" id="{842ECC73-75CE-1EDE-C086-0891071BDCE2}"/>
              </a:ext>
            </a:extLst>
          </p:cNvPr>
          <p:cNvSpPr>
            <a:spLocks noGrp="1"/>
          </p:cNvSpPr>
          <p:nvPr>
            <p:ph type="dt" sz="half" idx="10"/>
          </p:nvPr>
        </p:nvSpPr>
        <p:spPr/>
        <p:txBody>
          <a:bodyPr/>
          <a:lstStyle/>
          <a:p>
            <a:fld id="{1DCA5FE7-0CCC-448B-9A8A-BCC2B79C7397}" type="datetimeFigureOut">
              <a:rPr lang="en-US" smtClean="0"/>
              <a:t>6/28/2025</a:t>
            </a:fld>
            <a:endParaRPr lang="en-US"/>
          </a:p>
        </p:txBody>
      </p:sp>
      <p:sp>
        <p:nvSpPr>
          <p:cNvPr id="6" name="Élőláb helye 5">
            <a:extLst>
              <a:ext uri="{FF2B5EF4-FFF2-40B4-BE49-F238E27FC236}">
                <a16:creationId xmlns:a16="http://schemas.microsoft.com/office/drawing/2014/main" id="{AE24CB62-DD06-C6AD-EA48-46E3A7EA70B7}"/>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21B4C071-F7CA-23AA-F67B-5D20DFF232E1}"/>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424180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BF5EC32-FD37-750E-0001-DF73E5C45F27}"/>
              </a:ext>
            </a:extLst>
          </p:cNvPr>
          <p:cNvSpPr>
            <a:spLocks noGrp="1"/>
          </p:cNvSpPr>
          <p:nvPr>
            <p:ph type="title"/>
          </p:nvPr>
        </p:nvSpPr>
        <p:spPr>
          <a:xfrm>
            <a:off x="839788" y="365125"/>
            <a:ext cx="10515600" cy="1325563"/>
          </a:xfrm>
        </p:spPr>
        <p:txBody>
          <a:bodyPr/>
          <a:lstStyle/>
          <a:p>
            <a:r>
              <a:rPr lang="hu-HU"/>
              <a:t>Mintacím szerkesztése</a:t>
            </a:r>
            <a:endParaRPr lang="en-US"/>
          </a:p>
        </p:txBody>
      </p:sp>
      <p:sp>
        <p:nvSpPr>
          <p:cNvPr id="3" name="Szöveg helye 2">
            <a:extLst>
              <a:ext uri="{FF2B5EF4-FFF2-40B4-BE49-F238E27FC236}">
                <a16:creationId xmlns:a16="http://schemas.microsoft.com/office/drawing/2014/main" id="{F62ADBC2-7596-1C21-0152-BF9185E6CB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4269CAB9-225B-6385-EE08-FFFB43F000E8}"/>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Szöveg helye 4">
            <a:extLst>
              <a:ext uri="{FF2B5EF4-FFF2-40B4-BE49-F238E27FC236}">
                <a16:creationId xmlns:a16="http://schemas.microsoft.com/office/drawing/2014/main" id="{5202EA3C-86C9-0333-F2BF-943BBD4E58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A44E29DD-AB44-8361-D6EB-ED401B8F4F95}"/>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7" name="Dátum helye 6">
            <a:extLst>
              <a:ext uri="{FF2B5EF4-FFF2-40B4-BE49-F238E27FC236}">
                <a16:creationId xmlns:a16="http://schemas.microsoft.com/office/drawing/2014/main" id="{C5FB6833-2B05-2257-0628-1B0F5BD61072}"/>
              </a:ext>
            </a:extLst>
          </p:cNvPr>
          <p:cNvSpPr>
            <a:spLocks noGrp="1"/>
          </p:cNvSpPr>
          <p:nvPr>
            <p:ph type="dt" sz="half" idx="10"/>
          </p:nvPr>
        </p:nvSpPr>
        <p:spPr/>
        <p:txBody>
          <a:bodyPr/>
          <a:lstStyle/>
          <a:p>
            <a:fld id="{1DCA5FE7-0CCC-448B-9A8A-BCC2B79C7397}" type="datetimeFigureOut">
              <a:rPr lang="en-US" smtClean="0"/>
              <a:t>6/28/2025</a:t>
            </a:fld>
            <a:endParaRPr lang="en-US"/>
          </a:p>
        </p:txBody>
      </p:sp>
      <p:sp>
        <p:nvSpPr>
          <p:cNvPr id="8" name="Élőláb helye 7">
            <a:extLst>
              <a:ext uri="{FF2B5EF4-FFF2-40B4-BE49-F238E27FC236}">
                <a16:creationId xmlns:a16="http://schemas.microsoft.com/office/drawing/2014/main" id="{E847EDFF-5E73-18D3-C106-57CC216181A0}"/>
              </a:ext>
            </a:extLst>
          </p:cNvPr>
          <p:cNvSpPr>
            <a:spLocks noGrp="1"/>
          </p:cNvSpPr>
          <p:nvPr>
            <p:ph type="ftr" sz="quarter" idx="11"/>
          </p:nvPr>
        </p:nvSpPr>
        <p:spPr/>
        <p:txBody>
          <a:bodyPr/>
          <a:lstStyle/>
          <a:p>
            <a:endParaRPr lang="en-US"/>
          </a:p>
        </p:txBody>
      </p:sp>
      <p:sp>
        <p:nvSpPr>
          <p:cNvPr id="9" name="Dia számának helye 8">
            <a:extLst>
              <a:ext uri="{FF2B5EF4-FFF2-40B4-BE49-F238E27FC236}">
                <a16:creationId xmlns:a16="http://schemas.microsoft.com/office/drawing/2014/main" id="{BB8C2CCC-83C9-97AF-F824-4EB86960BA8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281069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EFE72DA-93A2-C9B7-CC5E-FEDF759378A7}"/>
              </a:ext>
            </a:extLst>
          </p:cNvPr>
          <p:cNvSpPr>
            <a:spLocks noGrp="1"/>
          </p:cNvSpPr>
          <p:nvPr>
            <p:ph type="title"/>
          </p:nvPr>
        </p:nvSpPr>
        <p:spPr/>
        <p:txBody>
          <a:bodyPr/>
          <a:lstStyle/>
          <a:p>
            <a:r>
              <a:rPr lang="hu-HU"/>
              <a:t>Mintacím szerkesztése</a:t>
            </a:r>
            <a:endParaRPr lang="en-US"/>
          </a:p>
        </p:txBody>
      </p:sp>
      <p:sp>
        <p:nvSpPr>
          <p:cNvPr id="3" name="Dátum helye 2">
            <a:extLst>
              <a:ext uri="{FF2B5EF4-FFF2-40B4-BE49-F238E27FC236}">
                <a16:creationId xmlns:a16="http://schemas.microsoft.com/office/drawing/2014/main" id="{A891242E-901C-43DC-89D8-71CD936C02B8}"/>
              </a:ext>
            </a:extLst>
          </p:cNvPr>
          <p:cNvSpPr>
            <a:spLocks noGrp="1"/>
          </p:cNvSpPr>
          <p:nvPr>
            <p:ph type="dt" sz="half" idx="10"/>
          </p:nvPr>
        </p:nvSpPr>
        <p:spPr/>
        <p:txBody>
          <a:bodyPr/>
          <a:lstStyle/>
          <a:p>
            <a:fld id="{1DCA5FE7-0CCC-448B-9A8A-BCC2B79C7397}" type="datetimeFigureOut">
              <a:rPr lang="en-US" smtClean="0"/>
              <a:t>6/28/2025</a:t>
            </a:fld>
            <a:endParaRPr lang="en-US"/>
          </a:p>
        </p:txBody>
      </p:sp>
      <p:sp>
        <p:nvSpPr>
          <p:cNvPr id="4" name="Élőláb helye 3">
            <a:extLst>
              <a:ext uri="{FF2B5EF4-FFF2-40B4-BE49-F238E27FC236}">
                <a16:creationId xmlns:a16="http://schemas.microsoft.com/office/drawing/2014/main" id="{50EA3B0E-D012-6AD8-9EF7-C40C24164C6E}"/>
              </a:ext>
            </a:extLst>
          </p:cNvPr>
          <p:cNvSpPr>
            <a:spLocks noGrp="1"/>
          </p:cNvSpPr>
          <p:nvPr>
            <p:ph type="ftr" sz="quarter" idx="11"/>
          </p:nvPr>
        </p:nvSpPr>
        <p:spPr/>
        <p:txBody>
          <a:bodyPr/>
          <a:lstStyle/>
          <a:p>
            <a:endParaRPr lang="en-US"/>
          </a:p>
        </p:txBody>
      </p:sp>
      <p:sp>
        <p:nvSpPr>
          <p:cNvPr id="5" name="Dia számának helye 4">
            <a:extLst>
              <a:ext uri="{FF2B5EF4-FFF2-40B4-BE49-F238E27FC236}">
                <a16:creationId xmlns:a16="http://schemas.microsoft.com/office/drawing/2014/main" id="{40DD9735-AF6B-CD22-DCCA-A2635B2848BD}"/>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3432771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7102F4A5-FB5D-4976-B3C9-8B15DC223EBB}"/>
              </a:ext>
            </a:extLst>
          </p:cNvPr>
          <p:cNvSpPr>
            <a:spLocks noGrp="1"/>
          </p:cNvSpPr>
          <p:nvPr>
            <p:ph type="dt" sz="half" idx="10"/>
          </p:nvPr>
        </p:nvSpPr>
        <p:spPr/>
        <p:txBody>
          <a:bodyPr/>
          <a:lstStyle/>
          <a:p>
            <a:fld id="{1DCA5FE7-0CCC-448B-9A8A-BCC2B79C7397}" type="datetimeFigureOut">
              <a:rPr lang="en-US" smtClean="0"/>
              <a:t>6/28/2025</a:t>
            </a:fld>
            <a:endParaRPr lang="en-US"/>
          </a:p>
        </p:txBody>
      </p:sp>
      <p:sp>
        <p:nvSpPr>
          <p:cNvPr id="3" name="Élőláb helye 2">
            <a:extLst>
              <a:ext uri="{FF2B5EF4-FFF2-40B4-BE49-F238E27FC236}">
                <a16:creationId xmlns:a16="http://schemas.microsoft.com/office/drawing/2014/main" id="{E90CE894-1CB2-8ED8-6F2D-100D38843817}"/>
              </a:ext>
            </a:extLst>
          </p:cNvPr>
          <p:cNvSpPr>
            <a:spLocks noGrp="1"/>
          </p:cNvSpPr>
          <p:nvPr>
            <p:ph type="ftr" sz="quarter" idx="11"/>
          </p:nvPr>
        </p:nvSpPr>
        <p:spPr/>
        <p:txBody>
          <a:bodyPr/>
          <a:lstStyle/>
          <a:p>
            <a:endParaRPr lang="en-US"/>
          </a:p>
        </p:txBody>
      </p:sp>
      <p:sp>
        <p:nvSpPr>
          <p:cNvPr id="4" name="Dia számának helye 3">
            <a:extLst>
              <a:ext uri="{FF2B5EF4-FFF2-40B4-BE49-F238E27FC236}">
                <a16:creationId xmlns:a16="http://schemas.microsoft.com/office/drawing/2014/main" id="{EBB69F0F-BF1B-0366-A4F8-D493A23A149D}"/>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42222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40720D2-D654-415F-68C4-C7AE7A174284}"/>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endParaRPr lang="en-US"/>
          </a:p>
        </p:txBody>
      </p:sp>
      <p:sp>
        <p:nvSpPr>
          <p:cNvPr id="3" name="Tartalom helye 2">
            <a:extLst>
              <a:ext uri="{FF2B5EF4-FFF2-40B4-BE49-F238E27FC236}">
                <a16:creationId xmlns:a16="http://schemas.microsoft.com/office/drawing/2014/main" id="{6EB14331-C192-EE9D-B294-9D9614606B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Szöveg helye 3">
            <a:extLst>
              <a:ext uri="{FF2B5EF4-FFF2-40B4-BE49-F238E27FC236}">
                <a16:creationId xmlns:a16="http://schemas.microsoft.com/office/drawing/2014/main" id="{17B212FC-CB31-9B9F-2D00-75C51AC97C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C1506CCA-43AF-CA58-CA67-9E893F9E922A}"/>
              </a:ext>
            </a:extLst>
          </p:cNvPr>
          <p:cNvSpPr>
            <a:spLocks noGrp="1"/>
          </p:cNvSpPr>
          <p:nvPr>
            <p:ph type="dt" sz="half" idx="10"/>
          </p:nvPr>
        </p:nvSpPr>
        <p:spPr/>
        <p:txBody>
          <a:bodyPr/>
          <a:lstStyle/>
          <a:p>
            <a:fld id="{1DCA5FE7-0CCC-448B-9A8A-BCC2B79C7397}" type="datetimeFigureOut">
              <a:rPr lang="en-US" smtClean="0"/>
              <a:t>6/28/2025</a:t>
            </a:fld>
            <a:endParaRPr lang="en-US"/>
          </a:p>
        </p:txBody>
      </p:sp>
      <p:sp>
        <p:nvSpPr>
          <p:cNvPr id="6" name="Élőláb helye 5">
            <a:extLst>
              <a:ext uri="{FF2B5EF4-FFF2-40B4-BE49-F238E27FC236}">
                <a16:creationId xmlns:a16="http://schemas.microsoft.com/office/drawing/2014/main" id="{C1A6A8D6-DE7A-E890-3960-C3C68B3902A2}"/>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2140EE53-6130-97E6-64D4-6E4685DE485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2664391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27F3592-3D81-C7F6-BBC6-78C7042CF122}"/>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endParaRPr lang="en-US"/>
          </a:p>
        </p:txBody>
      </p:sp>
      <p:sp>
        <p:nvSpPr>
          <p:cNvPr id="3" name="Kép helye 2">
            <a:extLst>
              <a:ext uri="{FF2B5EF4-FFF2-40B4-BE49-F238E27FC236}">
                <a16:creationId xmlns:a16="http://schemas.microsoft.com/office/drawing/2014/main" id="{925A614B-2751-26BB-1CB8-8433660A6A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zöveg helye 3">
            <a:extLst>
              <a:ext uri="{FF2B5EF4-FFF2-40B4-BE49-F238E27FC236}">
                <a16:creationId xmlns:a16="http://schemas.microsoft.com/office/drawing/2014/main" id="{8164BE02-5B06-A988-1210-7D24361DC6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AEBD885B-546A-B029-16C4-9E403BEB16E3}"/>
              </a:ext>
            </a:extLst>
          </p:cNvPr>
          <p:cNvSpPr>
            <a:spLocks noGrp="1"/>
          </p:cNvSpPr>
          <p:nvPr>
            <p:ph type="dt" sz="half" idx="10"/>
          </p:nvPr>
        </p:nvSpPr>
        <p:spPr/>
        <p:txBody>
          <a:bodyPr/>
          <a:lstStyle/>
          <a:p>
            <a:fld id="{1DCA5FE7-0CCC-448B-9A8A-BCC2B79C7397}" type="datetimeFigureOut">
              <a:rPr lang="en-US" smtClean="0"/>
              <a:t>6/28/2025</a:t>
            </a:fld>
            <a:endParaRPr lang="en-US"/>
          </a:p>
        </p:txBody>
      </p:sp>
      <p:sp>
        <p:nvSpPr>
          <p:cNvPr id="6" name="Élőláb helye 5">
            <a:extLst>
              <a:ext uri="{FF2B5EF4-FFF2-40B4-BE49-F238E27FC236}">
                <a16:creationId xmlns:a16="http://schemas.microsoft.com/office/drawing/2014/main" id="{6864DAF4-E929-2360-9196-0673266EEEB7}"/>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40F6C006-C17B-2BC1-2C98-3C0BFFF7C01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2526810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F645EBCF-4DCB-FE4C-CC6A-2C995AB027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endParaRPr lang="en-US"/>
          </a:p>
        </p:txBody>
      </p:sp>
      <p:sp>
        <p:nvSpPr>
          <p:cNvPr id="3" name="Szöveg helye 2">
            <a:extLst>
              <a:ext uri="{FF2B5EF4-FFF2-40B4-BE49-F238E27FC236}">
                <a16:creationId xmlns:a16="http://schemas.microsoft.com/office/drawing/2014/main" id="{DB263B22-BEA6-4376-4B06-913F84B980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E2891BCD-8D77-06EB-5D6E-945498A76A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CA5FE7-0CCC-448B-9A8A-BCC2B79C7397}" type="datetimeFigureOut">
              <a:rPr lang="en-US" smtClean="0"/>
              <a:t>6/28/2025</a:t>
            </a:fld>
            <a:endParaRPr lang="en-US"/>
          </a:p>
        </p:txBody>
      </p:sp>
      <p:sp>
        <p:nvSpPr>
          <p:cNvPr id="5" name="Élőláb helye 4">
            <a:extLst>
              <a:ext uri="{FF2B5EF4-FFF2-40B4-BE49-F238E27FC236}">
                <a16:creationId xmlns:a16="http://schemas.microsoft.com/office/drawing/2014/main" id="{2B9B4675-6930-FE15-F4C7-560EFF1E2B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Dia számának helye 5">
            <a:extLst>
              <a:ext uri="{FF2B5EF4-FFF2-40B4-BE49-F238E27FC236}">
                <a16:creationId xmlns:a16="http://schemas.microsoft.com/office/drawing/2014/main" id="{6A14ED0A-5AED-3585-15A5-1FE7C6C3F6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5D35CB-5EE9-48D1-9C44-7DAF4C1BA0B7}" type="slidenum">
              <a:rPr lang="en-US" smtClean="0"/>
              <a:t>‹#›</a:t>
            </a:fld>
            <a:endParaRPr lang="en-US"/>
          </a:p>
        </p:txBody>
      </p:sp>
    </p:spTree>
    <p:extLst>
      <p:ext uri="{BB962C8B-B14F-4D97-AF65-F5344CB8AC3E}">
        <p14:creationId xmlns:p14="http://schemas.microsoft.com/office/powerpoint/2010/main" val="324749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4.png"/><Relationship Id="rId4" Type="http://schemas.openxmlformats.org/officeDocument/2006/relationships/image" Target="../media/image3.pn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5.jpeg"/><Relationship Id="rId4" Type="http://schemas.openxmlformats.org/officeDocument/2006/relationships/image" Target="../media/image3.png"/><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6.jpeg"/><Relationship Id="rId4" Type="http://schemas.openxmlformats.org/officeDocument/2006/relationships/image" Target="../media/image3.png"/><Relationship Id="rId9"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7.jpg"/><Relationship Id="rId4" Type="http://schemas.openxmlformats.org/officeDocument/2006/relationships/image" Target="../media/image3.png"/><Relationship Id="rId9"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8.jpeg"/><Relationship Id="rId4" Type="http://schemas.openxmlformats.org/officeDocument/2006/relationships/image" Target="../media/image3.png"/><Relationship Id="rId9"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9.png"/><Relationship Id="rId4" Type="http://schemas.openxmlformats.org/officeDocument/2006/relationships/image" Target="../media/image3.png"/><Relationship Id="rId9" Type="http://schemas.openxmlformats.org/officeDocument/2006/relationships/image" Target="../media/image9.png"/></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21.jpeg"/><Relationship Id="rId5" Type="http://schemas.openxmlformats.org/officeDocument/2006/relationships/image" Target="../media/image4.png"/><Relationship Id="rId10" Type="http://schemas.openxmlformats.org/officeDocument/2006/relationships/image" Target="../media/image20.jpeg"/><Relationship Id="rId4" Type="http://schemas.openxmlformats.org/officeDocument/2006/relationships/image" Target="../media/image3.png"/><Relationship Id="rId9" Type="http://schemas.openxmlformats.org/officeDocument/2006/relationships/image" Target="../media/image9.png"/></Relationships>
</file>

<file path=ppt/slides/_rels/slide4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23.jpeg"/><Relationship Id="rId5" Type="http://schemas.openxmlformats.org/officeDocument/2006/relationships/image" Target="../media/image4.png"/><Relationship Id="rId10" Type="http://schemas.openxmlformats.org/officeDocument/2006/relationships/image" Target="../media/image22.jpeg"/><Relationship Id="rId4" Type="http://schemas.openxmlformats.org/officeDocument/2006/relationships/image" Target="../media/image3.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5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5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5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4.jpg"/><Relationship Id="rId4" Type="http://schemas.openxmlformats.org/officeDocument/2006/relationships/image" Target="../media/image3.png"/><Relationship Id="rId9" Type="http://schemas.openxmlformats.org/officeDocument/2006/relationships/image" Target="../media/image9.png"/></Relationships>
</file>

<file path=ppt/slides/_rels/slide5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5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5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5.jpg"/><Relationship Id="rId4" Type="http://schemas.openxmlformats.org/officeDocument/2006/relationships/image" Target="../media/image3.png"/><Relationship Id="rId9" Type="http://schemas.openxmlformats.org/officeDocument/2006/relationships/image" Target="../media/image9.png"/></Relationships>
</file>

<file path=ppt/slides/_rels/slide5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sensorytrust.org.uk/resources/guidance/sensory-gardens-planning" TargetMode="External"/><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7.png"/></Relationships>
</file>

<file path=ppt/slides/_rels/slide5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5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5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6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6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6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6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0.jpg"/><Relationship Id="rId4" Type="http://schemas.openxmlformats.org/officeDocument/2006/relationships/image" Target="../media/image3.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1.jpg"/><Relationship Id="rId4" Type="http://schemas.openxmlformats.org/officeDocument/2006/relationships/image" Target="../media/image3.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1524000" y="1400175"/>
            <a:ext cx="9143999" cy="1484462"/>
          </a:xfrm>
        </p:spPr>
        <p:txBody>
          <a:bodyPr>
            <a:normAutofit fontScale="90000"/>
          </a:bodyPr>
          <a:lstStyle/>
          <a:p>
            <a:r>
              <a:rPr lang="en-GB" sz="3600" b="1" dirty="0">
                <a:latin typeface="+mn-lt"/>
              </a:rPr>
              <a:t>The development of the innovative educational method of ACCESSIBLE tourism in Central Europe</a:t>
            </a:r>
            <a:br>
              <a:rPr lang="hu-HU" sz="3600" b="1" dirty="0">
                <a:latin typeface="+mn-lt"/>
              </a:rPr>
            </a:br>
            <a:r>
              <a:rPr lang="hu-HU" sz="3100" b="1" dirty="0">
                <a:latin typeface="+mn-lt"/>
              </a:rPr>
              <a:t>2022-2-HU01-KA220-HED-000099410</a:t>
            </a:r>
            <a:endParaRPr lang="en-US" dirty="0">
              <a:latin typeface="+mn-lt"/>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1" name="Kép 10">
            <a:extLst>
              <a:ext uri="{FF2B5EF4-FFF2-40B4-BE49-F238E27FC236}">
                <a16:creationId xmlns:a16="http://schemas.microsoft.com/office/drawing/2014/main" id="{BDEA42DE-B55C-AA51-F473-71F7B5C46FC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745779" y="2884637"/>
            <a:ext cx="2102696" cy="2099401"/>
          </a:xfrm>
          <a:prstGeom prst="rect">
            <a:avLst/>
          </a:prstGeom>
        </p:spPr>
      </p:pic>
    </p:spTree>
    <p:extLst>
      <p:ext uri="{BB962C8B-B14F-4D97-AF65-F5344CB8AC3E}">
        <p14:creationId xmlns:p14="http://schemas.microsoft.com/office/powerpoint/2010/main" val="3794933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208272" y="2098710"/>
            <a:ext cx="11628611" cy="1549366"/>
          </a:xfrm>
        </p:spPr>
        <p:txBody>
          <a:bodyPr>
            <a:noAutofit/>
          </a:bodyPr>
          <a:lstStyle/>
          <a:p>
            <a:pPr algn="l"/>
            <a:r>
              <a:rPr lang="hr" sz="2600" kern="100" dirty="0">
                <a:latin typeface="Calibri" panose="020F0502020204030204" pitchFamily="34" charset="0"/>
                <a:ea typeface="Calibri" panose="020F0502020204030204" pitchFamily="34" charset="0"/>
              </a:rPr>
              <a:t>Optimalno</a:t>
            </a:r>
            <a:r>
              <a:rPr lang="hr" sz="2600" kern="100" dirty="0">
                <a:effectLst/>
                <a:latin typeface="Calibri" panose="020F0502020204030204" pitchFamily="34" charset="0"/>
                <a:ea typeface="Calibri" panose="020F0502020204030204" pitchFamily="34" charset="0"/>
              </a:rPr>
              <a:t> mjesto za dobivanje informacija o dostupnosti turističkih atrakcija je i u ovom slučaju online prostor, gdje je korisno informirati se o dostupnosti različitih muzeja, parkova, restorana, događanja, ali je u tom smislu brz i jednostavan pristup potrebnim informacijama ključan (Zaluska et al., 2022)</a:t>
            </a:r>
            <a:endParaRPr lang="en-GB" sz="2600" dirty="0">
              <a:latin typeface="+mn-lt"/>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5308A82-8E70-9D95-41AE-046D1314702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B622915-AE14-3290-A1E1-908608A0E015}"/>
              </a:ext>
            </a:extLst>
          </p:cNvPr>
          <p:cNvSpPr txBox="1">
            <a:spLocks/>
          </p:cNvSpPr>
          <p:nvPr/>
        </p:nvSpPr>
        <p:spPr>
          <a:xfrm>
            <a:off x="-73423" y="1374637"/>
            <a:ext cx="12191999" cy="5783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2900" b="1" kern="100" dirty="0">
                <a:effectLst/>
                <a:latin typeface="Calibri" panose="020F0502020204030204" pitchFamily="34" charset="0"/>
                <a:ea typeface="Times New Roman" panose="02020603050405020304" pitchFamily="18" charset="0"/>
              </a:rPr>
              <a:t>Tehnička rješenja pristupačnosti u turizmu – važnost informacija</a:t>
            </a:r>
            <a:endParaRPr lang="en-GB" sz="2900" dirty="0">
              <a:latin typeface="+mn-lt"/>
            </a:endParaRPr>
          </a:p>
        </p:txBody>
      </p:sp>
      <p:pic>
        <p:nvPicPr>
          <p:cNvPr id="18" name="Kép 17">
            <a:extLst>
              <a:ext uri="{FF2B5EF4-FFF2-40B4-BE49-F238E27FC236}">
                <a16:creationId xmlns:a16="http://schemas.microsoft.com/office/drawing/2014/main" id="{6F3F9FD4-D28A-8778-1960-43C50A2BC501}"/>
              </a:ext>
            </a:extLst>
          </p:cNvPr>
          <p:cNvPicPr>
            <a:picLocks noChangeAspect="1"/>
          </p:cNvPicPr>
          <p:nvPr/>
        </p:nvPicPr>
        <p:blipFill>
          <a:blip r:embed="rId10"/>
          <a:stretch>
            <a:fillRect/>
          </a:stretch>
        </p:blipFill>
        <p:spPr>
          <a:xfrm>
            <a:off x="0" y="3891257"/>
            <a:ext cx="12192000" cy="869018"/>
          </a:xfrm>
          <a:prstGeom prst="rect">
            <a:avLst/>
          </a:prstGeom>
        </p:spPr>
      </p:pic>
      <p:sp>
        <p:nvSpPr>
          <p:cNvPr id="20" name="Szövegdoboz 19">
            <a:extLst>
              <a:ext uri="{FF2B5EF4-FFF2-40B4-BE49-F238E27FC236}">
                <a16:creationId xmlns:a16="http://schemas.microsoft.com/office/drawing/2014/main" id="{C63ED869-D0F8-745D-FB62-B17EAF8C7DAC}"/>
              </a:ext>
            </a:extLst>
          </p:cNvPr>
          <p:cNvSpPr txBox="1"/>
          <p:nvPr/>
        </p:nvSpPr>
        <p:spPr>
          <a:xfrm>
            <a:off x="8774413" y="4905981"/>
            <a:ext cx="2547937" cy="369332"/>
          </a:xfrm>
          <a:prstGeom prst="rect">
            <a:avLst/>
          </a:prstGeom>
          <a:noFill/>
        </p:spPr>
        <p:txBody>
          <a:bodyPr wrap="square">
            <a:spAutoFit/>
          </a:bodyPr>
          <a:lstStyle/>
          <a:p>
            <a:r>
              <a:rPr lang="hr" dirty="0"/>
              <a:t>https://access4you.io/hr</a:t>
            </a:r>
          </a:p>
        </p:txBody>
      </p:sp>
    </p:spTree>
    <p:extLst>
      <p:ext uri="{BB962C8B-B14F-4D97-AF65-F5344CB8AC3E}">
        <p14:creationId xmlns:p14="http://schemas.microsoft.com/office/powerpoint/2010/main" val="2280704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5308A82-8E70-9D95-41AE-046D1314702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B622915-AE14-3290-A1E1-908608A0E015}"/>
              </a:ext>
            </a:extLst>
          </p:cNvPr>
          <p:cNvSpPr txBox="1">
            <a:spLocks/>
          </p:cNvSpPr>
          <p:nvPr/>
        </p:nvSpPr>
        <p:spPr>
          <a:xfrm>
            <a:off x="127549" y="1805017"/>
            <a:ext cx="3933824" cy="252885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kern="100" dirty="0">
                <a:effectLst/>
                <a:latin typeface="Calibri" panose="020F0502020204030204" pitchFamily="34" charset="0"/>
                <a:ea typeface="Times New Roman" panose="02020603050405020304" pitchFamily="18" charset="0"/>
              </a:rPr>
              <a:t>Tehnička rješenja pristupačnosti u turizmu – važnost informacija</a:t>
            </a:r>
            <a:endParaRPr lang="en-GB" sz="3600" dirty="0">
              <a:latin typeface="+mn-lt"/>
            </a:endParaRPr>
          </a:p>
        </p:txBody>
      </p:sp>
      <p:pic>
        <p:nvPicPr>
          <p:cNvPr id="16" name="Kép 15">
            <a:extLst>
              <a:ext uri="{FF2B5EF4-FFF2-40B4-BE49-F238E27FC236}">
                <a16:creationId xmlns:a16="http://schemas.microsoft.com/office/drawing/2014/main" id="{5B6906F2-96DD-0929-4989-D0536DB2E4F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140821" y="1398781"/>
            <a:ext cx="7988087" cy="3659881"/>
          </a:xfrm>
          <a:prstGeom prst="rect">
            <a:avLst/>
          </a:prstGeom>
        </p:spPr>
      </p:pic>
    </p:spTree>
    <p:extLst>
      <p:ext uri="{BB962C8B-B14F-4D97-AF65-F5344CB8AC3E}">
        <p14:creationId xmlns:p14="http://schemas.microsoft.com/office/powerpoint/2010/main" val="3939997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133350" y="2019605"/>
            <a:ext cx="6258219" cy="3202167"/>
          </a:xfrm>
        </p:spPr>
        <p:txBody>
          <a:bodyPr>
            <a:noAutofit/>
          </a:bodyPr>
          <a:lstStyle/>
          <a:p>
            <a:pPr algn="l"/>
            <a:r>
              <a:rPr lang="hr" sz="2400" kern="100" dirty="0">
                <a:effectLst/>
                <a:latin typeface="Calibri" panose="020F0502020204030204" pitchFamily="34" charset="0"/>
                <a:ea typeface="Calibri" panose="020F0502020204030204" pitchFamily="34" charset="0"/>
              </a:rPr>
              <a:t>Mogu pridonijeti ugodnom i sigurnom razgledavanju različitih izložbi i eksponata. Muzeji, galerije i drugi kulturni objekti obično imaju pristupačne ulaze, rampe, dizala, prostrane izložbene dvorane, što obično olakšava transport. Istovremeno s omogućavanjem pristupa zgradi, također je korisno osigurati audiovizualna pomagala i taktilne površine kako bi se posjetitelji lakše snašli i prikupili informacije</a:t>
            </a:r>
            <a:endParaRPr lang="en-GB" sz="2400" dirty="0">
              <a:latin typeface="+mn-lt"/>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5308A82-8E70-9D95-41AE-046D1314702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B622915-AE14-3290-A1E1-908608A0E015}"/>
              </a:ext>
            </a:extLst>
          </p:cNvPr>
          <p:cNvSpPr txBox="1">
            <a:spLocks/>
          </p:cNvSpPr>
          <p:nvPr/>
        </p:nvSpPr>
        <p:spPr>
          <a:xfrm>
            <a:off x="-163015" y="1326060"/>
            <a:ext cx="12191999" cy="5783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200" b="1" kern="100" dirty="0">
                <a:effectLst/>
                <a:latin typeface="Calibri" panose="020F0502020204030204" pitchFamily="34" charset="0"/>
                <a:ea typeface="Times New Roman" panose="02020603050405020304" pitchFamily="18" charset="0"/>
              </a:rPr>
              <a:t>Tehnička rješenja pristupačnosti u </a:t>
            </a:r>
            <a:r>
              <a:rPr lang="hr" sz="3200" b="1" kern="100" dirty="0">
                <a:latin typeface="Calibri" panose="020F0502020204030204" pitchFamily="34" charset="0"/>
              </a:rPr>
              <a:t>turizmu – kulturni prostori</a:t>
            </a:r>
          </a:p>
        </p:txBody>
      </p:sp>
      <p:pic>
        <p:nvPicPr>
          <p:cNvPr id="14" name="Kép 13" descr="A képen fal, ruházat, fedett pályás, kerekesszék látható&#10;&#10;Automatikusan generált leírás">
            <a:extLst>
              <a:ext uri="{FF2B5EF4-FFF2-40B4-BE49-F238E27FC236}">
                <a16:creationId xmlns:a16="http://schemas.microsoft.com/office/drawing/2014/main" id="{7F93F2B8-3BDE-E589-B7BA-EED1AB9513D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350482" y="2368488"/>
            <a:ext cx="5486401" cy="2286001"/>
          </a:xfrm>
          <a:prstGeom prst="rect">
            <a:avLst/>
          </a:prstGeom>
        </p:spPr>
      </p:pic>
      <p:sp>
        <p:nvSpPr>
          <p:cNvPr id="16" name="Szövegdoboz 15">
            <a:extLst>
              <a:ext uri="{FF2B5EF4-FFF2-40B4-BE49-F238E27FC236}">
                <a16:creationId xmlns:a16="http://schemas.microsoft.com/office/drawing/2014/main" id="{F3688DF1-E0A1-D5B0-8881-FF6AF0C54F4E}"/>
              </a:ext>
            </a:extLst>
          </p:cNvPr>
          <p:cNvSpPr txBox="1"/>
          <p:nvPr/>
        </p:nvSpPr>
        <p:spPr>
          <a:xfrm>
            <a:off x="7337778" y="4852440"/>
            <a:ext cx="4114799" cy="369332"/>
          </a:xfrm>
          <a:prstGeom prst="rect">
            <a:avLst/>
          </a:prstGeom>
          <a:noFill/>
        </p:spPr>
        <p:txBody>
          <a:bodyPr wrap="square">
            <a:spAutoFit/>
          </a:bodyPr>
          <a:lstStyle/>
          <a:p>
            <a:r>
              <a:rPr lang="hr" dirty="0"/>
              <a:t>https://thedali.org/visit/accessibility/</a:t>
            </a:r>
          </a:p>
        </p:txBody>
      </p:sp>
    </p:spTree>
    <p:extLst>
      <p:ext uri="{BB962C8B-B14F-4D97-AF65-F5344CB8AC3E}">
        <p14:creationId xmlns:p14="http://schemas.microsoft.com/office/powerpoint/2010/main" val="3614463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157163" y="2044202"/>
            <a:ext cx="11877674" cy="3194005"/>
          </a:xfrm>
        </p:spPr>
        <p:txBody>
          <a:bodyPr>
            <a:noAutofit/>
          </a:bodyPr>
          <a:lstStyle/>
          <a:p>
            <a:pPr algn="l"/>
            <a:r>
              <a:rPr lang="hr" sz="2200" kern="100" dirty="0">
                <a:effectLst/>
                <a:latin typeface="Calibri" panose="020F0502020204030204" pitchFamily="34" charset="0"/>
                <a:ea typeface="Calibri" panose="020F0502020204030204" pitchFamily="34" charset="0"/>
              </a:rPr>
              <a:t>Svakodnevno se pojavljuju izumi koji utječu na poboljšanje kvalitete našeg života, podržavajući i pojednostavljujući svakodnevne poslove. Oni mogu značajno olakšati živote i osobama s invaliditetom i osobama bez invaliditeta i njihovu integraciju u društvo (Mensah- Gourmel et al., 2022) </a:t>
            </a:r>
            <a:br>
              <a:rPr lang="en-GB" sz="2200" kern="100" dirty="0">
                <a:effectLst/>
                <a:latin typeface="Calibri" panose="020F0502020204030204" pitchFamily="34" charset="0"/>
                <a:ea typeface="Calibri" panose="020F0502020204030204" pitchFamily="34" charset="0"/>
              </a:rPr>
            </a:br>
            <a:r>
              <a:rPr lang="hr" sz="2200" kern="100" dirty="0">
                <a:effectLst/>
                <a:latin typeface="Calibri" panose="020F0502020204030204" pitchFamily="34" charset="0"/>
                <a:ea typeface="Calibri" panose="020F0502020204030204" pitchFamily="34" charset="0"/>
              </a:rPr>
              <a:t>Za inovativna rješenja nužno je postići tehničku pristupačnost kako bi se osiguralo da svi potencijalni korisnici imaju adekvatan pristup informacijama koje su im potrebne (Bigham et al., 2010.). U tom smislu, korisnik mora imati različite digitalne kompetencije, koje zajedno mogu postići tehnološku dostupnost (Farkas et al., 2022)</a:t>
            </a:r>
            <a:br>
              <a:rPr lang="en-GB" sz="2200" kern="100" dirty="0">
                <a:effectLst/>
                <a:latin typeface="Calibri" panose="020F0502020204030204" pitchFamily="34" charset="0"/>
                <a:ea typeface="Calibri" panose="020F0502020204030204" pitchFamily="34" charset="0"/>
              </a:rPr>
            </a:br>
            <a:r>
              <a:rPr lang="hr" sz="2200" kern="100" dirty="0">
                <a:effectLst/>
                <a:latin typeface="Calibri" panose="020F0502020204030204" pitchFamily="34" charset="0"/>
                <a:ea typeface="Calibri" panose="020F0502020204030204" pitchFamily="34" charset="0"/>
              </a:rPr>
              <a:t>Raširena uporaba umjetne inteligencije ima utjecaj na naše privatne živote, a na poslu, u obrazovanju i u mnogim slučajevima također olakšava naše putovanje, bilo da se radi o snalaženju u prostoru, prikupljanju informacija ili planiranju firanciranja putovanja</a:t>
            </a:r>
            <a:endParaRPr lang="en-GB" sz="2200" dirty="0">
              <a:latin typeface="+mn-lt"/>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5308A82-8E70-9D95-41AE-046D1314702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B622915-AE14-3290-A1E1-908608A0E015}"/>
              </a:ext>
            </a:extLst>
          </p:cNvPr>
          <p:cNvSpPr txBox="1">
            <a:spLocks/>
          </p:cNvSpPr>
          <p:nvPr/>
        </p:nvSpPr>
        <p:spPr>
          <a:xfrm>
            <a:off x="-163015" y="1242980"/>
            <a:ext cx="12191999" cy="9814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200" b="1" kern="100" dirty="0">
                <a:effectLst/>
                <a:latin typeface="Calibri" panose="020F0502020204030204" pitchFamily="34" charset="0"/>
                <a:ea typeface="Times New Roman" panose="02020603050405020304" pitchFamily="18" charset="0"/>
              </a:rPr>
              <a:t>Tehnička rješenja pristupačnosti u turizmu – </a:t>
            </a:r>
            <a:r>
              <a:rPr lang="hr" sz="3200" b="1" kern="100" dirty="0">
                <a:effectLst/>
                <a:latin typeface="Calibri" panose="020F0502020204030204" pitchFamily="34" charset="0"/>
                <a:ea typeface="Calibri" panose="020F0502020204030204" pitchFamily="34" charset="0"/>
              </a:rPr>
              <a:t>inovativne tehnologije i izumi</a:t>
            </a:r>
            <a:endParaRPr lang="en-GB" sz="3200" b="1" dirty="0">
              <a:latin typeface="+mn-lt"/>
            </a:endParaRPr>
          </a:p>
        </p:txBody>
      </p:sp>
    </p:spTree>
    <p:extLst>
      <p:ext uri="{BB962C8B-B14F-4D97-AF65-F5344CB8AC3E}">
        <p14:creationId xmlns:p14="http://schemas.microsoft.com/office/powerpoint/2010/main" val="348448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254484" y="2216225"/>
            <a:ext cx="11582399" cy="2806534"/>
          </a:xfrm>
        </p:spPr>
        <p:txBody>
          <a:bodyPr>
            <a:noAutofit/>
          </a:bodyPr>
          <a:lstStyle/>
          <a:p>
            <a:pPr algn="l"/>
            <a:r>
              <a:rPr lang="hr" sz="2400" kern="100" dirty="0">
                <a:effectLst/>
                <a:latin typeface="Calibri" panose="020F0502020204030204" pitchFamily="34" charset="0"/>
                <a:ea typeface="Calibri" panose="020F0502020204030204" pitchFamily="34" charset="0"/>
              </a:rPr>
              <a:t>Imajući ovo na umu, važno je napomenuti da cijel</a:t>
            </a:r>
            <a:r>
              <a:rPr lang="hr" sz="2400" kern="100" dirty="0">
                <a:latin typeface="Calibri" panose="020F0502020204030204" pitchFamily="34" charset="0"/>
                <a:ea typeface="Calibri" panose="020F0502020204030204" pitchFamily="34" charset="0"/>
              </a:rPr>
              <a:t>i sustav turizma</a:t>
            </a:r>
            <a:r>
              <a:rPr lang="hr" sz="2400" kern="100" dirty="0">
                <a:effectLst/>
                <a:latin typeface="Calibri" panose="020F0502020204030204" pitchFamily="34" charset="0"/>
                <a:ea typeface="Calibri" panose="020F0502020204030204" pitchFamily="34" charset="0"/>
              </a:rPr>
              <a:t> mora integrirati tehnologiju koja se progresivno razvija u pružanje usluga u različitim objektima. Postupni razvoj interneta, društvenih medija i pametnih telefona, koji im omogućuje jednostavan i brz pristup, omogućio je poduzećima i potrošačima brz pristup informacijama i održavanje stalnog međusobnog kontakta, što je rezultiralo značajnim povećanjem protoka informacija, stvarnih i nestvarn</a:t>
            </a:r>
            <a:r>
              <a:rPr lang="hr" sz="2400" kern="100" dirty="0">
                <a:latin typeface="Calibri" panose="020F0502020204030204" pitchFamily="34" charset="0"/>
                <a:ea typeface="Calibri" panose="020F0502020204030204" pitchFamily="34" charset="0"/>
              </a:rPr>
              <a:t>ih</a:t>
            </a:r>
            <a:r>
              <a:rPr lang="hr" sz="2400" kern="100" dirty="0">
                <a:effectLst/>
                <a:latin typeface="Calibri" panose="020F0502020204030204" pitchFamily="34" charset="0"/>
                <a:ea typeface="Calibri" panose="020F0502020204030204" pitchFamily="34" charset="0"/>
              </a:rPr>
              <a:t> (Apostolidoi </a:t>
            </a:r>
            <a:r>
              <a:rPr lang="hr" sz="2400" kern="100" dirty="0">
                <a:latin typeface="Calibri" panose="020F0502020204030204" pitchFamily="34" charset="0"/>
                <a:ea typeface="Calibri" panose="020F0502020204030204" pitchFamily="34" charset="0"/>
              </a:rPr>
              <a:t>i</a:t>
            </a:r>
            <a:r>
              <a:rPr lang="hr" sz="2400" kern="100" dirty="0">
                <a:effectLst/>
                <a:latin typeface="Calibri" panose="020F0502020204030204" pitchFamily="34" charset="0"/>
                <a:ea typeface="Calibri" panose="020F0502020204030204" pitchFamily="34" charset="0"/>
              </a:rPr>
              <a:t> Fokaides, 2023). Slobodan protok informacija omogućuje personalizaciju usluga, uzimajući u obzir individualne preferencije, čime se turističke usluge približavaju osobama s invaliditetom</a:t>
            </a:r>
            <a:endParaRPr lang="en-GB" sz="2400" dirty="0">
              <a:latin typeface="+mn-lt"/>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5308A82-8E70-9D95-41AE-046D1314702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B622915-AE14-3290-A1E1-908608A0E015}"/>
              </a:ext>
            </a:extLst>
          </p:cNvPr>
          <p:cNvSpPr txBox="1">
            <a:spLocks/>
          </p:cNvSpPr>
          <p:nvPr/>
        </p:nvSpPr>
        <p:spPr>
          <a:xfrm>
            <a:off x="0" y="1529532"/>
            <a:ext cx="12191999" cy="5783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200" b="1" kern="100" dirty="0">
                <a:effectLst/>
                <a:latin typeface="Calibri" panose="020F0502020204030204" pitchFamily="34" charset="0"/>
                <a:ea typeface="Times New Roman" panose="02020603050405020304" pitchFamily="18" charset="0"/>
              </a:rPr>
              <a:t>Tehnička rješenja pristupačnosti u </a:t>
            </a:r>
            <a:r>
              <a:rPr lang="hr" sz="3200" b="1" kern="100" dirty="0">
                <a:latin typeface="Calibri" panose="020F0502020204030204" pitchFamily="34" charset="0"/>
              </a:rPr>
              <a:t>turizmu – tehnologija</a:t>
            </a:r>
          </a:p>
        </p:txBody>
      </p:sp>
    </p:spTree>
    <p:extLst>
      <p:ext uri="{BB962C8B-B14F-4D97-AF65-F5344CB8AC3E}">
        <p14:creationId xmlns:p14="http://schemas.microsoft.com/office/powerpoint/2010/main" val="3499317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136836" y="2032508"/>
            <a:ext cx="6029325" cy="2909019"/>
          </a:xfrm>
        </p:spPr>
        <p:txBody>
          <a:bodyPr>
            <a:noAutofit/>
          </a:bodyPr>
          <a:lstStyle/>
          <a:p>
            <a:pPr algn="l"/>
            <a:r>
              <a:rPr lang="hr" sz="2400" kern="100" dirty="0">
                <a:effectLst/>
                <a:latin typeface="Calibri" panose="020F0502020204030204" pitchFamily="34" charset="0"/>
                <a:ea typeface="Calibri" panose="020F0502020204030204" pitchFamily="34" charset="0"/>
              </a:rPr>
              <a:t>Većina mobilnih uređaja ima ugrađene funkcije koje omogućuju čitanje pisanih materijala i poruka, čime olakšavaju snalaženje osobama oštećena vida. Ova im funkcionalnost također pomaže u navigaciji između turističkog smještaja i drugih objekata, u slučaju da žele pronaći informacije koje su im relevantne (Alves et al., 2022)</a:t>
            </a:r>
            <a:endParaRPr lang="en-GB" sz="2400" dirty="0">
              <a:latin typeface="+mn-lt"/>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5308A82-8E70-9D95-41AE-046D1314702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B622915-AE14-3290-A1E1-908608A0E015}"/>
              </a:ext>
            </a:extLst>
          </p:cNvPr>
          <p:cNvSpPr txBox="1">
            <a:spLocks/>
          </p:cNvSpPr>
          <p:nvPr/>
        </p:nvSpPr>
        <p:spPr>
          <a:xfrm>
            <a:off x="-163015" y="1280708"/>
            <a:ext cx="12191999" cy="5783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200" b="1" kern="100" dirty="0">
                <a:effectLst/>
                <a:latin typeface="Calibri" panose="020F0502020204030204" pitchFamily="34" charset="0"/>
                <a:ea typeface="Times New Roman" panose="02020603050405020304" pitchFamily="18" charset="0"/>
              </a:rPr>
              <a:t>Tehnička rješenja pristupačnosti u </a:t>
            </a:r>
            <a:r>
              <a:rPr lang="hr" sz="3200" b="1" kern="100" dirty="0">
                <a:latin typeface="Calibri" panose="020F0502020204030204" pitchFamily="34" charset="0"/>
              </a:rPr>
              <a:t>turizmu – mobilni uređaji</a:t>
            </a:r>
          </a:p>
        </p:txBody>
      </p:sp>
      <p:pic>
        <p:nvPicPr>
          <p:cNvPr id="14" name="Kép 13" descr="A képen személy, Emberi arc, szemüveg, kültéri látható&#10;&#10;Automatikusan generált leírás">
            <a:extLst>
              <a:ext uri="{FF2B5EF4-FFF2-40B4-BE49-F238E27FC236}">
                <a16:creationId xmlns:a16="http://schemas.microsoft.com/office/drawing/2014/main" id="{36478973-A605-F935-0090-AEF0AAFD667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318175" y="1885688"/>
            <a:ext cx="5783338" cy="2909019"/>
          </a:xfrm>
          <a:prstGeom prst="rect">
            <a:avLst/>
          </a:prstGeom>
        </p:spPr>
      </p:pic>
      <p:sp>
        <p:nvSpPr>
          <p:cNvPr id="16" name="Szövegdoboz 15">
            <a:extLst>
              <a:ext uri="{FF2B5EF4-FFF2-40B4-BE49-F238E27FC236}">
                <a16:creationId xmlns:a16="http://schemas.microsoft.com/office/drawing/2014/main" id="{31973AFB-69BC-273C-D26F-10660CF47FAA}"/>
              </a:ext>
            </a:extLst>
          </p:cNvPr>
          <p:cNvSpPr txBox="1"/>
          <p:nvPr/>
        </p:nvSpPr>
        <p:spPr>
          <a:xfrm>
            <a:off x="5496560" y="4913527"/>
            <a:ext cx="6514465" cy="369332"/>
          </a:xfrm>
          <a:prstGeom prst="rect">
            <a:avLst/>
          </a:prstGeom>
          <a:noFill/>
        </p:spPr>
        <p:txBody>
          <a:bodyPr wrap="square">
            <a:spAutoFit/>
          </a:bodyPr>
          <a:lstStyle/>
          <a:p>
            <a:pPr algn="r"/>
            <a:r>
              <a:rPr lang="hr" dirty="0"/>
              <a:t>https://assileye.com/blog/new-assistive-technology-for-the-blind/</a:t>
            </a:r>
          </a:p>
        </p:txBody>
      </p:sp>
    </p:spTree>
    <p:extLst>
      <p:ext uri="{BB962C8B-B14F-4D97-AF65-F5344CB8AC3E}">
        <p14:creationId xmlns:p14="http://schemas.microsoft.com/office/powerpoint/2010/main" val="3379761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133350" y="2098710"/>
            <a:ext cx="12058650" cy="2691614"/>
          </a:xfrm>
        </p:spPr>
        <p:txBody>
          <a:bodyPr>
            <a:noAutofit/>
          </a:bodyPr>
          <a:lstStyle/>
          <a:p>
            <a:pPr algn="l"/>
            <a:r>
              <a:rPr lang="hr" sz="2600" kern="100" dirty="0">
                <a:effectLst/>
                <a:latin typeface="Calibri" panose="020F0502020204030204" pitchFamily="34" charset="0"/>
                <a:ea typeface="Calibri" panose="020F0502020204030204" pitchFamily="34" charset="0"/>
              </a:rPr>
              <a:t>Uz online informacije o dostupnosti, kreirane su web stranice koje potencijalnim putnicima daju uvid u prirodu turističke atrakcije. Te web stranice mogu pružiti iskustvo osobama s invaliditetom i smanjenom pokretljivošću koje nisu u mogućnosti posjetiti njima zanimljive turističke lokacije</a:t>
            </a:r>
            <a:br>
              <a:rPr lang="en-GB" sz="2600" kern="100" dirty="0">
                <a:effectLst/>
                <a:latin typeface="Calibri" panose="020F0502020204030204" pitchFamily="34" charset="0"/>
                <a:ea typeface="Calibri" panose="020F0502020204030204" pitchFamily="34" charset="0"/>
              </a:rPr>
            </a:br>
            <a:r>
              <a:rPr lang="hr" sz="2600" kern="100" dirty="0">
                <a:latin typeface="Calibri" panose="020F0502020204030204" pitchFamily="34" charset="0"/>
                <a:ea typeface="Calibri" panose="020F0502020204030204" pitchFamily="34" charset="0"/>
              </a:rPr>
              <a:t>T</a:t>
            </a:r>
            <a:r>
              <a:rPr lang="hr" sz="2600" kern="100" dirty="0">
                <a:effectLst/>
                <a:latin typeface="Calibri" panose="020F0502020204030204" pitchFamily="34" charset="0"/>
                <a:ea typeface="Calibri" panose="020F0502020204030204" pitchFamily="34" charset="0"/>
              </a:rPr>
              <a:t>e online platforme omogućuju uvid u različite lokalitete korištenjem virtualne stvarnosti, ali u ovom slučaju prikaz ulice na karti koju je razvio Google također može pomoći u upoznavanju različitih odredišta</a:t>
            </a:r>
            <a:endParaRPr lang="en-GB" sz="2600" dirty="0">
              <a:latin typeface="+mn-lt"/>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5308A82-8E70-9D95-41AE-046D1314702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B622915-AE14-3290-A1E1-908608A0E015}"/>
              </a:ext>
            </a:extLst>
          </p:cNvPr>
          <p:cNvSpPr txBox="1">
            <a:spLocks/>
          </p:cNvSpPr>
          <p:nvPr/>
        </p:nvSpPr>
        <p:spPr>
          <a:xfrm>
            <a:off x="0" y="1454422"/>
            <a:ext cx="12191999" cy="5783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200" b="1" kern="100" dirty="0">
                <a:effectLst/>
                <a:latin typeface="Calibri" panose="020F0502020204030204" pitchFamily="34" charset="0"/>
                <a:ea typeface="Times New Roman" panose="02020603050405020304" pitchFamily="18" charset="0"/>
              </a:rPr>
              <a:t>Tehnička rješenja pristupačnosti u turizmu – </a:t>
            </a:r>
            <a:r>
              <a:rPr lang="hr" sz="3200" b="1" kern="100" dirty="0">
                <a:latin typeface="Calibri" panose="020F0502020204030204" pitchFamily="34" charset="0"/>
              </a:rPr>
              <a:t>odgovarajuće web stranice</a:t>
            </a:r>
          </a:p>
        </p:txBody>
      </p:sp>
    </p:spTree>
    <p:extLst>
      <p:ext uri="{BB962C8B-B14F-4D97-AF65-F5344CB8AC3E}">
        <p14:creationId xmlns:p14="http://schemas.microsoft.com/office/powerpoint/2010/main" val="672254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228856" y="2079594"/>
            <a:ext cx="11782169" cy="2979068"/>
          </a:xfrm>
        </p:spPr>
        <p:txBody>
          <a:bodyPr>
            <a:noAutofit/>
          </a:bodyPr>
          <a:lstStyle/>
          <a:p>
            <a:pPr algn="l"/>
            <a:r>
              <a:rPr lang="hr" sz="2600" kern="100" dirty="0">
                <a:effectLst/>
                <a:latin typeface="Calibri" panose="020F0502020204030204" pitchFamily="34" charset="0"/>
                <a:ea typeface="Calibri" panose="020F0502020204030204" pitchFamily="34" charset="0"/>
              </a:rPr>
              <a:t>Kako bi se postiglo putovanje bez prepreka, preporučljivo je koristiti različite navigacijske alate i aplikacije koje mogu pomoći u pronalaženju pristupačnih lokacija i prethodnom upoznavanju s njihovom pristupačnošću. Postoje inicijative za pomoć posjetiteljima da otkriju mjesto kulturne baštine, obično isticanjem zgrada koje su važne atrakcije za to područje (Farkas et al., 2022c) </a:t>
            </a:r>
            <a:br>
              <a:rPr lang="en-GB" sz="2600" kern="100" dirty="0">
                <a:effectLst/>
                <a:latin typeface="Calibri" panose="020F0502020204030204" pitchFamily="34" charset="0"/>
                <a:ea typeface="Calibri" panose="020F0502020204030204" pitchFamily="34" charset="0"/>
              </a:rPr>
            </a:br>
            <a:r>
              <a:rPr lang="hr" sz="2600" kern="100" dirty="0">
                <a:effectLst/>
                <a:latin typeface="Calibri" panose="020F0502020204030204" pitchFamily="34" charset="0"/>
                <a:ea typeface="Calibri" panose="020F0502020204030204" pitchFamily="34" charset="0"/>
              </a:rPr>
              <a:t>Web stranice i aplikacije koje pružaju korisne informacije za osobe s invaliditetom i pomažu im u kretanju kroz različita rješenja pristupačnosti mogu doprinijeti njihovoj socijalnoj uključenosti i turističkom iskustvu (Cassia et al., 2020)</a:t>
            </a:r>
            <a:endParaRPr lang="en-GB" sz="2600" dirty="0">
              <a:latin typeface="+mn-lt"/>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sp>
        <p:nvSpPr>
          <p:cNvPr id="12" name="Cím 1">
            <a:extLst>
              <a:ext uri="{FF2B5EF4-FFF2-40B4-BE49-F238E27FC236}">
                <a16:creationId xmlns:a16="http://schemas.microsoft.com/office/drawing/2014/main" id="{0E7C3043-A183-EDE2-FAD2-1CCDF3F11BF3}"/>
              </a:ext>
            </a:extLst>
          </p:cNvPr>
          <p:cNvSpPr txBox="1">
            <a:spLocks/>
          </p:cNvSpPr>
          <p:nvPr/>
        </p:nvSpPr>
        <p:spPr>
          <a:xfrm>
            <a:off x="133350" y="1308785"/>
            <a:ext cx="11877675" cy="574986"/>
          </a:xfrm>
          <a:prstGeom prst="rect">
            <a:avLst/>
          </a:prstGeom>
        </p:spPr>
        <p:txBody>
          <a:bodyPr vert="horz" lIns="91440" tIns="45720" rIns="91440" bIns="45720" rtlCol="0" anchor="b">
            <a:normAutofit fontScale="6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6100" dirty="0">
              <a:latin typeface="+mn-lt"/>
            </a:endParaRPr>
          </a:p>
        </p:txBody>
      </p:sp>
      <p:pic>
        <p:nvPicPr>
          <p:cNvPr id="13" name="Kép 12">
            <a:extLst>
              <a:ext uri="{FF2B5EF4-FFF2-40B4-BE49-F238E27FC236}">
                <a16:creationId xmlns:a16="http://schemas.microsoft.com/office/drawing/2014/main" id="{B5308A82-8E70-9D95-41AE-046D1314702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B622915-AE14-3290-A1E1-908608A0E015}"/>
              </a:ext>
            </a:extLst>
          </p:cNvPr>
          <p:cNvSpPr txBox="1">
            <a:spLocks/>
          </p:cNvSpPr>
          <p:nvPr/>
        </p:nvSpPr>
        <p:spPr>
          <a:xfrm>
            <a:off x="1" y="1286289"/>
            <a:ext cx="12191999" cy="5783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200" b="1" kern="100" dirty="0">
                <a:effectLst/>
                <a:latin typeface="Calibri" panose="020F0502020204030204" pitchFamily="34" charset="0"/>
                <a:ea typeface="Times New Roman" panose="02020603050405020304" pitchFamily="18" charset="0"/>
              </a:rPr>
              <a:t>Tehnička rješenja pristupačnosti u turizmu – </a:t>
            </a:r>
            <a:r>
              <a:rPr lang="hr" sz="3200" b="1" kern="100" dirty="0">
                <a:latin typeface="Calibri" panose="020F0502020204030204" pitchFamily="34" charset="0"/>
              </a:rPr>
              <a:t>odgovarajuće web stranice</a:t>
            </a:r>
          </a:p>
        </p:txBody>
      </p:sp>
    </p:spTree>
    <p:extLst>
      <p:ext uri="{BB962C8B-B14F-4D97-AF65-F5344CB8AC3E}">
        <p14:creationId xmlns:p14="http://schemas.microsoft.com/office/powerpoint/2010/main" val="2718256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260848" y="2185496"/>
            <a:ext cx="11750177" cy="3046529"/>
          </a:xfrm>
        </p:spPr>
        <p:txBody>
          <a:bodyPr>
            <a:noAutofit/>
          </a:bodyPr>
          <a:lstStyle/>
          <a:p>
            <a:pPr algn="l"/>
            <a:r>
              <a:rPr lang="hr" sz="2400" kern="100" dirty="0">
                <a:effectLst/>
                <a:latin typeface="Calibri" panose="020F0502020204030204" pitchFamily="34" charset="0"/>
                <a:ea typeface="Calibri" panose="020F0502020204030204" pitchFamily="34" charset="0"/>
              </a:rPr>
              <a:t>VR i AR doprinose omogućavanju osobama s invaliditetom da dobiju informacije o destinaciji i smještaju koji žele posjetiti prije nego što stvarno otputuju</a:t>
            </a:r>
            <a:br>
              <a:rPr lang="en-GB" sz="2400" kern="100" dirty="0">
                <a:latin typeface="Calibri" panose="020F0502020204030204" pitchFamily="34" charset="0"/>
                <a:ea typeface="Calibri" panose="020F0502020204030204" pitchFamily="34" charset="0"/>
              </a:rPr>
            </a:br>
            <a:r>
              <a:rPr lang="hr" sz="2400" kern="100" dirty="0">
                <a:effectLst/>
                <a:latin typeface="Calibri" panose="020F0502020204030204" pitchFamily="34" charset="0"/>
                <a:ea typeface="Calibri" panose="020F0502020204030204" pitchFamily="34" charset="0"/>
              </a:rPr>
              <a:t>VR omogućuje osobama s invaliditetom virtualne ture koje su približne stvarnosti i koje se mogu vidjeti unatoč njihovim preprekama u kretanju. Obilasci su često detaljni i mogu pružiti interaktivna iskustva za korisnika</a:t>
            </a:r>
            <a:br>
              <a:rPr lang="en-GB" sz="2400" kern="100" dirty="0">
                <a:effectLst/>
                <a:latin typeface="Calibri" panose="020F0502020204030204" pitchFamily="34" charset="0"/>
                <a:ea typeface="Calibri" panose="020F0502020204030204" pitchFamily="34" charset="0"/>
              </a:rPr>
            </a:br>
            <a:r>
              <a:rPr lang="hr" sz="2400" kern="100" dirty="0">
                <a:effectLst/>
                <a:latin typeface="Calibri" panose="020F0502020204030204" pitchFamily="34" charset="0"/>
                <a:ea typeface="Calibri" panose="020F0502020204030204" pitchFamily="34" charset="0"/>
              </a:rPr>
              <a:t>Aplikacije razvijene za komunikaciju AR-a omogućuju priopćavanje ažuriranih informacija o pristupačnosti, pomažući putnicima da pronađu ulaze, dizala i pomoćne uređaje dizajnirane za njih. Ove aplikacije i inicijative mogu pomoći potencijalnim posjetiteljima izbjegavanje neugodnih iznenađenja i olakšavanje procesa planiranja putovanja</a:t>
            </a:r>
            <a:endParaRPr lang="en-GB" sz="2400" dirty="0">
              <a:latin typeface="+mn-lt"/>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5308A82-8E70-9D95-41AE-046D1314702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B622915-AE14-3290-A1E1-908608A0E015}"/>
              </a:ext>
            </a:extLst>
          </p:cNvPr>
          <p:cNvSpPr txBox="1">
            <a:spLocks/>
          </p:cNvSpPr>
          <p:nvPr/>
        </p:nvSpPr>
        <p:spPr>
          <a:xfrm>
            <a:off x="-180974" y="1281164"/>
            <a:ext cx="12191999" cy="88054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200" b="1" kern="100" dirty="0">
                <a:effectLst/>
                <a:latin typeface="Calibri" panose="020F0502020204030204" pitchFamily="34" charset="0"/>
                <a:ea typeface="Times New Roman" panose="02020603050405020304" pitchFamily="18" charset="0"/>
              </a:rPr>
              <a:t>Tehnička rješenja </a:t>
            </a:r>
            <a:r>
              <a:rPr lang="hr" sz="3200" b="1" kern="100" dirty="0">
                <a:latin typeface="Calibri" panose="020F0502020204030204" pitchFamily="34" charset="0"/>
              </a:rPr>
              <a:t>pristupačnosti u turizmu – virtualna stvarnost i proširena stvarnost</a:t>
            </a:r>
          </a:p>
        </p:txBody>
      </p:sp>
    </p:spTree>
    <p:extLst>
      <p:ext uri="{BB962C8B-B14F-4D97-AF65-F5344CB8AC3E}">
        <p14:creationId xmlns:p14="http://schemas.microsoft.com/office/powerpoint/2010/main" val="416303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409575" y="1964278"/>
            <a:ext cx="11601450" cy="3184719"/>
          </a:xfrm>
        </p:spPr>
        <p:txBody>
          <a:bodyPr>
            <a:noAutofit/>
          </a:bodyPr>
          <a:lstStyle/>
          <a:p>
            <a:pPr algn="l"/>
            <a:r>
              <a:rPr lang="hr" sz="2400" kern="100" dirty="0">
                <a:effectLst/>
                <a:latin typeface="Calibri" panose="020F0502020204030204" pitchFamily="34" charset="0"/>
                <a:ea typeface="Calibri" panose="020F0502020204030204" pitchFamily="34" charset="0"/>
              </a:rPr>
              <a:t>Alati za pomoć osobama s invaliditetom, ne za snalaženje, već za pomoć pri kretanju i ublažavanje simptoma invaliditeta. Primjeri takvih uređaja: </a:t>
            </a:r>
            <a:br>
              <a:rPr lang="en-GB" sz="2400" kern="100" dirty="0">
                <a:effectLst/>
                <a:latin typeface="Calibri" panose="020F0502020204030204" pitchFamily="34" charset="0"/>
                <a:ea typeface="Calibri" panose="020F0502020204030204" pitchFamily="34" charset="0"/>
              </a:rPr>
            </a:br>
            <a:r>
              <a:rPr lang="hr" sz="2400" kern="100" dirty="0">
                <a:latin typeface="Calibri" panose="020F0502020204030204" pitchFamily="34" charset="0"/>
                <a:ea typeface="Calibri" panose="020F0502020204030204" pitchFamily="34" charset="0"/>
              </a:rPr>
              <a:t>Invalidska </a:t>
            </a:r>
            <a:r>
              <a:rPr lang="hr" sz="2400" kern="100" dirty="0">
                <a:effectLst/>
                <a:latin typeface="Calibri" panose="020F0502020204030204" pitchFamily="34" charset="0"/>
                <a:ea typeface="Calibri" panose="020F0502020204030204" pitchFamily="34" charset="0"/>
              </a:rPr>
              <a:t>kolica dostupna u motoriziranom obliku. Ovo bi mogao biti optimalan izbor, posebno za </a:t>
            </a:r>
            <a:r>
              <a:rPr lang="hr" sz="2400" kern="100" dirty="0">
                <a:latin typeface="Calibri" panose="020F0502020204030204" pitchFamily="34" charset="0"/>
              </a:rPr>
              <a:t>ljude koji su ograničeni ne samo u korištenju donjih ekstremiteta, već i u odgovarajućoj pokretljivosti gornjih ekstremiteta. U ovom slučaju mogu se spomenuti motorizirana invalidska kolica koja se mogu kontrolirati različitim mišićima usta</a:t>
            </a:r>
            <a:br>
              <a:rPr lang="en-GB" sz="2400" kern="100" dirty="0">
                <a:latin typeface="Calibri" panose="020F0502020204030204" pitchFamily="34" charset="0"/>
              </a:rPr>
            </a:br>
            <a:r>
              <a:rPr lang="hr" sz="2400" kern="100" dirty="0">
                <a:latin typeface="Calibri" panose="020F0502020204030204" pitchFamily="34" charset="0"/>
              </a:rPr>
              <a:t>Ispravna upotrebljivost invalidskih kolica također ovisi o tome da zgrade koje posjećuju imaju infrastrukturu koja omogućuje pristup bez prepreka</a:t>
            </a: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5308A82-8E70-9D95-41AE-046D1314702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B622915-AE14-3290-A1E1-908608A0E015}"/>
              </a:ext>
            </a:extLst>
          </p:cNvPr>
          <p:cNvSpPr txBox="1">
            <a:spLocks/>
          </p:cNvSpPr>
          <p:nvPr/>
        </p:nvSpPr>
        <p:spPr>
          <a:xfrm>
            <a:off x="600075" y="1669532"/>
            <a:ext cx="10819765" cy="5783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100" b="1" kern="100" dirty="0">
                <a:latin typeface="Calibri" panose="020F0502020204030204" pitchFamily="34" charset="0"/>
              </a:rPr>
              <a:t>Posebni uređaji koji ublažavaju simptome i pomažu </a:t>
            </a:r>
            <a:r>
              <a:rPr lang="hr" sz="3100" b="1" kern="100" dirty="0" err="1">
                <a:latin typeface="Calibri" panose="020F0502020204030204" pitchFamily="34" charset="0"/>
              </a:rPr>
              <a:t>osobama s invaliditetom</a:t>
            </a:r>
            <a:endParaRPr lang="en-GB" sz="3100" b="1" kern="100" dirty="0">
              <a:latin typeface="Calibri" panose="020F0502020204030204" pitchFamily="34" charset="0"/>
            </a:endParaRPr>
          </a:p>
        </p:txBody>
      </p:sp>
    </p:spTree>
    <p:extLst>
      <p:ext uri="{BB962C8B-B14F-4D97-AF65-F5344CB8AC3E}">
        <p14:creationId xmlns:p14="http://schemas.microsoft.com/office/powerpoint/2010/main" val="1736747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8ABEE-DC8D-2E6B-8DE3-3D8D10A8BE8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91EE7AC-E53B-26D6-B02D-8530557B7BB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D3584706-2332-2377-2C41-8BF037864DF1}"/>
              </a:ext>
            </a:extLst>
          </p:cNvPr>
          <p:cNvSpPr>
            <a:spLocks noGrp="1"/>
          </p:cNvSpPr>
          <p:nvPr>
            <p:ph type="ctrTitle"/>
          </p:nvPr>
        </p:nvSpPr>
        <p:spPr>
          <a:xfrm>
            <a:off x="130629" y="1400625"/>
            <a:ext cx="11875324" cy="1233800"/>
          </a:xfrm>
        </p:spPr>
        <p:txBody>
          <a:bodyPr>
            <a:normAutofit/>
          </a:bodyPr>
          <a:lstStyle/>
          <a:p>
            <a:r>
              <a:rPr lang="hr" sz="3600" b="1" dirty="0">
                <a:latin typeface="+mn-lt"/>
              </a:rPr>
              <a:t>5. Tehnička i organizacijska rješenja pristupačnosti</a:t>
            </a:r>
          </a:p>
        </p:txBody>
      </p:sp>
      <p:pic>
        <p:nvPicPr>
          <p:cNvPr id="5" name="Kép 4">
            <a:extLst>
              <a:ext uri="{FF2B5EF4-FFF2-40B4-BE49-F238E27FC236}">
                <a16:creationId xmlns:a16="http://schemas.microsoft.com/office/drawing/2014/main" id="{FF5E0CCE-2A20-6396-D36B-BD8F8B929B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E32F42-8EBE-345E-BB2C-BF3BC3668D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9AAEBB0-DD53-8C66-69D8-96B3485D0DB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3254CF8-EB11-6871-8F31-2E6BF68DBD4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B89935F4-B551-A19F-94E4-9EB265C6F5C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446311E-E342-D386-C975-7CA355B112D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1" name="Kép 10">
            <a:extLst>
              <a:ext uri="{FF2B5EF4-FFF2-40B4-BE49-F238E27FC236}">
                <a16:creationId xmlns:a16="http://schemas.microsoft.com/office/drawing/2014/main" id="{A398960F-9A40-A5BB-919E-8C53534909F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745779" y="2884637"/>
            <a:ext cx="2102696" cy="2099401"/>
          </a:xfrm>
          <a:prstGeom prst="rect">
            <a:avLst/>
          </a:prstGeom>
        </p:spPr>
      </p:pic>
    </p:spTree>
    <p:extLst>
      <p:ext uri="{BB962C8B-B14F-4D97-AF65-F5344CB8AC3E}">
        <p14:creationId xmlns:p14="http://schemas.microsoft.com/office/powerpoint/2010/main" val="1645023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367596" y="2469362"/>
            <a:ext cx="6551599" cy="2617285"/>
          </a:xfrm>
        </p:spPr>
        <p:txBody>
          <a:bodyPr>
            <a:noAutofit/>
          </a:bodyPr>
          <a:lstStyle/>
          <a:p>
            <a:pPr algn="l"/>
            <a:r>
              <a:rPr lang="hr" sz="2600" kern="100" dirty="0">
                <a:effectLst/>
                <a:latin typeface="Calibri" panose="020F0502020204030204" pitchFamily="34" charset="0"/>
                <a:ea typeface="Calibri" panose="020F0502020204030204" pitchFamily="34" charset="0"/>
              </a:rPr>
              <a:t>Osobama s oštećenjem govora također mogu pomoći značajke koje im omogućuju emitiranje glasovnih poruka, također koristeći njihove oralne mišiće (Joyojeet, 2015). Ovi uređaji mogu pomoći u kretanju i komunikaciji kombinacijom računala i softvera (Laabidi et al., 2014)</a:t>
            </a:r>
            <a:endParaRPr lang="en-GB" sz="2600" dirty="0">
              <a:latin typeface="+mn-lt"/>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336819" y="1340078"/>
            <a:ext cx="6420242" cy="1104933"/>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kern="100" dirty="0">
                <a:latin typeface="Calibri" panose="020F0502020204030204" pitchFamily="34" charset="0"/>
              </a:rPr>
              <a:t>Posebni uređaji koji ublažavaju simptome i pomažu </a:t>
            </a:r>
            <a:r>
              <a:rPr lang="hr" sz="3600" b="1" kern="100" dirty="0" err="1">
                <a:latin typeface="Calibri" panose="020F0502020204030204" pitchFamily="34" charset="0"/>
              </a:rPr>
              <a:t>osobama s invaliditetom</a:t>
            </a:r>
            <a:endParaRPr lang="en-GB" sz="3600" b="1" kern="100" dirty="0">
              <a:latin typeface="Calibri" panose="020F0502020204030204" pitchFamily="34" charset="0"/>
            </a:endParaRPr>
          </a:p>
        </p:txBody>
      </p:sp>
      <p:pic>
        <p:nvPicPr>
          <p:cNvPr id="14" name="Kép 13" descr="A képen személy, ruházat, fedett pályás, Emberi arc látható&#10;&#10;Automatikusan generált leírás">
            <a:extLst>
              <a:ext uri="{FF2B5EF4-FFF2-40B4-BE49-F238E27FC236}">
                <a16:creationId xmlns:a16="http://schemas.microsoft.com/office/drawing/2014/main" id="{D8195D19-5C0A-A22B-6AC8-014405035EB5}"/>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7043200" y="1215641"/>
            <a:ext cx="4551691" cy="3702042"/>
          </a:xfrm>
          <a:prstGeom prst="rect">
            <a:avLst/>
          </a:prstGeom>
        </p:spPr>
      </p:pic>
      <p:sp>
        <p:nvSpPr>
          <p:cNvPr id="16" name="Szövegdoboz 15">
            <a:extLst>
              <a:ext uri="{FF2B5EF4-FFF2-40B4-BE49-F238E27FC236}">
                <a16:creationId xmlns:a16="http://schemas.microsoft.com/office/drawing/2014/main" id="{036C1881-1C8F-11C1-734D-E767278B31D8}"/>
              </a:ext>
            </a:extLst>
          </p:cNvPr>
          <p:cNvSpPr txBox="1"/>
          <p:nvPr/>
        </p:nvSpPr>
        <p:spPr>
          <a:xfrm>
            <a:off x="7668038" y="4904769"/>
            <a:ext cx="4107484" cy="338554"/>
          </a:xfrm>
          <a:prstGeom prst="rect">
            <a:avLst/>
          </a:prstGeom>
          <a:noFill/>
        </p:spPr>
        <p:txBody>
          <a:bodyPr wrap="square">
            <a:spAutoFit/>
          </a:bodyPr>
          <a:lstStyle/>
          <a:p>
            <a:pPr algn="ctr"/>
            <a:r>
              <a:rPr lang="hr" sz="1600" dirty="0"/>
              <a:t>https://ussaac.org/aac-info/aac-devices/</a:t>
            </a:r>
          </a:p>
        </p:txBody>
      </p:sp>
    </p:spTree>
    <p:extLst>
      <p:ext uri="{BB962C8B-B14F-4D97-AF65-F5344CB8AC3E}">
        <p14:creationId xmlns:p14="http://schemas.microsoft.com/office/powerpoint/2010/main" val="4239364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809F8-13A8-F961-C9B7-906A3E7CA8BA}"/>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7C87BAC6-6379-3E2A-B834-2CE10E0CB04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A660AE4F-F7FA-F9E1-F376-BF015C86E044}"/>
              </a:ext>
            </a:extLst>
          </p:cNvPr>
          <p:cNvSpPr>
            <a:spLocks noGrp="1"/>
          </p:cNvSpPr>
          <p:nvPr>
            <p:ph type="ctrTitle"/>
          </p:nvPr>
        </p:nvSpPr>
        <p:spPr>
          <a:xfrm>
            <a:off x="118006" y="2868588"/>
            <a:ext cx="5977994" cy="2235894"/>
          </a:xfrm>
        </p:spPr>
        <p:txBody>
          <a:bodyPr>
            <a:normAutofit/>
          </a:bodyPr>
          <a:lstStyle/>
          <a:p>
            <a:pPr algn="l"/>
            <a:r>
              <a:rPr lang="hr" sz="2400" kern="100" dirty="0">
                <a:effectLst/>
                <a:latin typeface="Calibri" panose="020F0502020204030204" pitchFamily="34" charset="0"/>
                <a:ea typeface="Calibri" panose="020F0502020204030204" pitchFamily="34" charset="0"/>
              </a:rPr>
              <a:t>Među osobama s invaliditetom, posebice onima koji su izgubili ud, moguće je koristiti proteze koje donekle mogu nadomjestiti ud, te im pomoći u izvođenju osnovnih pokreta (Aleksandrova i Nenakhova, 2019)</a:t>
            </a:r>
            <a:endParaRPr lang="en-GB" sz="2400" dirty="0">
              <a:latin typeface="+mn-lt"/>
            </a:endParaRPr>
          </a:p>
        </p:txBody>
      </p:sp>
      <p:pic>
        <p:nvPicPr>
          <p:cNvPr id="5" name="Kép 4">
            <a:extLst>
              <a:ext uri="{FF2B5EF4-FFF2-40B4-BE49-F238E27FC236}">
                <a16:creationId xmlns:a16="http://schemas.microsoft.com/office/drawing/2014/main" id="{114A33BB-7C3A-EA62-EDC6-27178C7805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D7B6952-5A82-70E1-56BE-4AB60384E0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95FC8BB-081E-8B26-9159-E609211129E8}"/>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ED5101C0-88A0-733E-8C20-2D508B4A1AD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82995BCC-5EDE-DDC3-C7C7-9A5263F8214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D2F43F2-8F26-B0EE-DAF8-939D2D3EAA8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A23CE48F-2ABA-0EFF-98F9-87E7C94BD76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2BE1121-22DE-D248-B078-AD9435B02DFA}"/>
              </a:ext>
            </a:extLst>
          </p:cNvPr>
          <p:cNvSpPr txBox="1">
            <a:spLocks/>
          </p:cNvSpPr>
          <p:nvPr/>
        </p:nvSpPr>
        <p:spPr>
          <a:xfrm>
            <a:off x="372533" y="2328474"/>
            <a:ext cx="5899930" cy="58709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hr" sz="3100" b="1" kern="100" dirty="0">
                <a:latin typeface="Calibri" panose="020F0502020204030204" pitchFamily="34" charset="0"/>
              </a:rPr>
              <a:t>Posebni uređaji koji ublažavaju simptome i pomažu </a:t>
            </a:r>
            <a:r>
              <a:rPr lang="hr" sz="3100" b="1" kern="100" dirty="0" err="1">
                <a:latin typeface="Calibri" panose="020F0502020204030204" pitchFamily="34" charset="0"/>
              </a:rPr>
              <a:t>osobama s invaliditetom</a:t>
            </a:r>
            <a:endParaRPr lang="en-GB" sz="3100" b="1" kern="100" dirty="0">
              <a:latin typeface="Calibri" panose="020F0502020204030204" pitchFamily="34" charset="0"/>
            </a:endParaRPr>
          </a:p>
        </p:txBody>
      </p:sp>
      <p:pic>
        <p:nvPicPr>
          <p:cNvPr id="14" name="Kép 13">
            <a:extLst>
              <a:ext uri="{FF2B5EF4-FFF2-40B4-BE49-F238E27FC236}">
                <a16:creationId xmlns:a16="http://schemas.microsoft.com/office/drawing/2014/main" id="{04087DDC-6DD4-18B8-E659-D0ED1A4D8A1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272463" y="1757567"/>
            <a:ext cx="5685989" cy="2964153"/>
          </a:xfrm>
          <a:prstGeom prst="rect">
            <a:avLst/>
          </a:prstGeom>
        </p:spPr>
      </p:pic>
      <p:sp>
        <p:nvSpPr>
          <p:cNvPr id="16" name="Szövegdoboz 15">
            <a:extLst>
              <a:ext uri="{FF2B5EF4-FFF2-40B4-BE49-F238E27FC236}">
                <a16:creationId xmlns:a16="http://schemas.microsoft.com/office/drawing/2014/main" id="{D65097E0-FA7A-4D2E-821C-EFCDB4485A6F}"/>
              </a:ext>
            </a:extLst>
          </p:cNvPr>
          <p:cNvSpPr txBox="1"/>
          <p:nvPr/>
        </p:nvSpPr>
        <p:spPr>
          <a:xfrm>
            <a:off x="5799991" y="4766274"/>
            <a:ext cx="5044736" cy="584775"/>
          </a:xfrm>
          <a:prstGeom prst="rect">
            <a:avLst/>
          </a:prstGeom>
          <a:noFill/>
        </p:spPr>
        <p:txBody>
          <a:bodyPr wrap="square">
            <a:spAutoFit/>
          </a:bodyPr>
          <a:lstStyle/>
          <a:p>
            <a:pPr algn="r"/>
            <a:r>
              <a:rPr lang="hr" sz="1600" dirty="0"/>
              <a:t>https://www.protechortho.com/how-to-travel-with-prosthetics-tips-for-amputees/</a:t>
            </a:r>
          </a:p>
        </p:txBody>
      </p:sp>
    </p:spTree>
    <p:extLst>
      <p:ext uri="{BB962C8B-B14F-4D97-AF65-F5344CB8AC3E}">
        <p14:creationId xmlns:p14="http://schemas.microsoft.com/office/powerpoint/2010/main" val="3346443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16C1F-3AF1-1EE8-3EEB-82D3C8CBDA4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9CADFC0-C11A-931D-1BC8-2C58DF9A8CD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9C86D83-AD95-329A-750A-E801A8E8383D}"/>
              </a:ext>
            </a:extLst>
          </p:cNvPr>
          <p:cNvSpPr>
            <a:spLocks noGrp="1"/>
          </p:cNvSpPr>
          <p:nvPr>
            <p:ph type="ctrTitle"/>
          </p:nvPr>
        </p:nvSpPr>
        <p:spPr>
          <a:xfrm>
            <a:off x="182417" y="2023883"/>
            <a:ext cx="6677897" cy="3134110"/>
          </a:xfrm>
        </p:spPr>
        <p:txBody>
          <a:bodyPr>
            <a:noAutofit/>
          </a:bodyPr>
          <a:lstStyle/>
          <a:p>
            <a:pPr algn="l"/>
            <a:r>
              <a:rPr lang="hr" sz="2400" kern="100" dirty="0">
                <a:effectLst/>
                <a:latin typeface="Calibri" panose="020F0502020204030204" pitchFamily="34" charset="0"/>
                <a:ea typeface="Calibri" panose="020F0502020204030204" pitchFamily="34" charset="0"/>
              </a:rPr>
              <a:t>Osobe koje žive s oštećenjem sluha imaju mogućnost korištenja različitih slušnih pomagala dizajniranih za pojačavanje fragmenata zvuka s kojima se susreću u svojoj okolini</a:t>
            </a:r>
            <a:br>
              <a:rPr lang="en-GB" sz="2400" kern="100" dirty="0">
                <a:effectLst/>
                <a:latin typeface="Calibri" panose="020F0502020204030204" pitchFamily="34" charset="0"/>
                <a:ea typeface="Calibri" panose="020F0502020204030204" pitchFamily="34" charset="0"/>
              </a:rPr>
            </a:br>
            <a:r>
              <a:rPr lang="hr" sz="2400" kern="100" dirty="0">
                <a:effectLst/>
                <a:latin typeface="Calibri" panose="020F0502020204030204" pitchFamily="34" charset="0"/>
                <a:ea typeface="Calibri" panose="020F0502020204030204" pitchFamily="34" charset="0"/>
              </a:rPr>
              <a:t>Osobama s oštećenjem vida naočale i kontaktne leće različite jačine, ovisno o njihovom stanju, mogu pomoći u poboljšanju vida, ali medicinske intervencije također mogu poboljšati rad oka</a:t>
            </a:r>
            <a:endParaRPr lang="en-GB" sz="2400" dirty="0">
              <a:latin typeface="+mn-lt"/>
            </a:endParaRPr>
          </a:p>
        </p:txBody>
      </p:sp>
      <p:pic>
        <p:nvPicPr>
          <p:cNvPr id="5" name="Kép 4">
            <a:extLst>
              <a:ext uri="{FF2B5EF4-FFF2-40B4-BE49-F238E27FC236}">
                <a16:creationId xmlns:a16="http://schemas.microsoft.com/office/drawing/2014/main" id="{8C5D42D4-4521-5A41-6F2B-E43D2216E7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AAE0CB0-69D9-98F8-567A-E6D437A545C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BB18A039-07D8-379C-1EDF-4B8D3F836C82}"/>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2A16BE3-A261-B168-7766-6EFA75040E0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DFB2F94-58EE-65AB-1F74-57CD75DEA50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E012B0A-3944-A3EE-2EA5-CEE015523EC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236EAE2-86EC-7D1A-2DAE-E4ACAD2B90A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F5737C5-0431-2522-584F-E2A2DE56BC3B}"/>
              </a:ext>
            </a:extLst>
          </p:cNvPr>
          <p:cNvSpPr txBox="1">
            <a:spLocks/>
          </p:cNvSpPr>
          <p:nvPr/>
        </p:nvSpPr>
        <p:spPr>
          <a:xfrm>
            <a:off x="471815" y="1325594"/>
            <a:ext cx="11258073" cy="878516"/>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kern="100" dirty="0">
                <a:latin typeface="Calibri" panose="020F0502020204030204" pitchFamily="34" charset="0"/>
              </a:rPr>
              <a:t>Posebni uređaji koji ublažavaju simptome i pomažu </a:t>
            </a:r>
            <a:r>
              <a:rPr lang="hr" sz="3600" b="1" kern="100" dirty="0" err="1">
                <a:latin typeface="Calibri" panose="020F0502020204030204" pitchFamily="34" charset="0"/>
              </a:rPr>
              <a:t>osobama s invaliditetom</a:t>
            </a:r>
            <a:endParaRPr lang="en-GB" sz="3600" b="1" kern="100" dirty="0">
              <a:latin typeface="Calibri" panose="020F0502020204030204" pitchFamily="34" charset="0"/>
            </a:endParaRPr>
          </a:p>
        </p:txBody>
      </p:sp>
      <p:pic>
        <p:nvPicPr>
          <p:cNvPr id="14" name="Kép 13" descr="A képen ruházat, személy, kültéri, túrázás látható&#10;&#10;Automatikusan generált leírás">
            <a:extLst>
              <a:ext uri="{FF2B5EF4-FFF2-40B4-BE49-F238E27FC236}">
                <a16:creationId xmlns:a16="http://schemas.microsoft.com/office/drawing/2014/main" id="{6C5A49BF-4B4A-30D6-3287-84CF7A76EB8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991270" y="2104093"/>
            <a:ext cx="4887357" cy="2749138"/>
          </a:xfrm>
          <a:prstGeom prst="rect">
            <a:avLst/>
          </a:prstGeom>
        </p:spPr>
      </p:pic>
      <p:sp>
        <p:nvSpPr>
          <p:cNvPr id="16" name="Szövegdoboz 15">
            <a:extLst>
              <a:ext uri="{FF2B5EF4-FFF2-40B4-BE49-F238E27FC236}">
                <a16:creationId xmlns:a16="http://schemas.microsoft.com/office/drawing/2014/main" id="{46DDEA1D-DCF2-F932-EBAB-6B133539C0BD}"/>
              </a:ext>
            </a:extLst>
          </p:cNvPr>
          <p:cNvSpPr txBox="1"/>
          <p:nvPr/>
        </p:nvSpPr>
        <p:spPr>
          <a:xfrm>
            <a:off x="6539322" y="4851361"/>
            <a:ext cx="5470260" cy="338554"/>
          </a:xfrm>
          <a:prstGeom prst="rect">
            <a:avLst/>
          </a:prstGeom>
          <a:noFill/>
        </p:spPr>
        <p:txBody>
          <a:bodyPr wrap="square">
            <a:spAutoFit/>
          </a:bodyPr>
          <a:lstStyle/>
          <a:p>
            <a:pPr algn="r"/>
            <a:r>
              <a:rPr lang="hr" sz="1600" dirty="0"/>
              <a:t>https://earsolutions.in/traveling-tips-with-hearing-aids/</a:t>
            </a:r>
          </a:p>
        </p:txBody>
      </p:sp>
    </p:spTree>
    <p:extLst>
      <p:ext uri="{BB962C8B-B14F-4D97-AF65-F5344CB8AC3E}">
        <p14:creationId xmlns:p14="http://schemas.microsoft.com/office/powerpoint/2010/main" val="3430837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134C4-DC5A-E6DB-632B-2F71E8A5AFE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4967D01-823F-F0D9-4190-D63A8A64EB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D7E8DA3-00AB-A41C-C4E4-1E9632649FD7}"/>
              </a:ext>
            </a:extLst>
          </p:cNvPr>
          <p:cNvSpPr>
            <a:spLocks noGrp="1"/>
          </p:cNvSpPr>
          <p:nvPr>
            <p:ph type="ctrTitle"/>
          </p:nvPr>
        </p:nvSpPr>
        <p:spPr>
          <a:xfrm>
            <a:off x="276474" y="1868068"/>
            <a:ext cx="11915526" cy="3307915"/>
          </a:xfrm>
        </p:spPr>
        <p:txBody>
          <a:bodyPr>
            <a:noAutofit/>
          </a:bodyPr>
          <a:lstStyle/>
          <a:p>
            <a:pPr algn="l"/>
            <a:r>
              <a:rPr lang="hr-HR" sz="2600" kern="100" dirty="0">
                <a:effectLst/>
                <a:latin typeface="Calibri" panose="020F0502020204030204" pitchFamily="34" charset="0"/>
                <a:ea typeface="Calibri" panose="020F0502020204030204" pitchFamily="34" charset="0"/>
              </a:rPr>
              <a:t>Nedovoljna dostupnost turističke ponude i specifične infrastrukture za osobe s invaliditetom može se pripisati različitim čimbenicima:</a:t>
            </a:r>
            <a:br>
              <a:rPr lang="hr-HR" sz="2600" kern="100" dirty="0">
                <a:effectLst/>
                <a:latin typeface="Calibri" panose="020F0502020204030204" pitchFamily="34" charset="0"/>
                <a:ea typeface="Calibri" panose="020F0502020204030204" pitchFamily="34" charset="0"/>
              </a:rPr>
            </a:br>
            <a:r>
              <a:rPr lang="hr" sz="2600" kern="100" dirty="0">
                <a:effectLst/>
                <a:latin typeface="Calibri" panose="020F0502020204030204" pitchFamily="34" charset="0"/>
                <a:ea typeface="Calibri" panose="020F0502020204030204" pitchFamily="34" charset="0"/>
              </a:rPr>
              <a:t>(1) nedostatku svijesti među pružateljima turističkih usluga </a:t>
            </a:r>
            <a:br>
              <a:rPr lang="en-GB" sz="2600" kern="100" dirty="0">
                <a:effectLst/>
                <a:latin typeface="Calibri" panose="020F0502020204030204" pitchFamily="34" charset="0"/>
                <a:ea typeface="Calibri" panose="020F0502020204030204" pitchFamily="34" charset="0"/>
              </a:rPr>
            </a:br>
            <a:r>
              <a:rPr lang="hr" sz="2600" kern="100" dirty="0">
                <a:effectLst/>
                <a:latin typeface="Calibri" panose="020F0502020204030204" pitchFamily="34" charset="0"/>
                <a:ea typeface="Calibri" panose="020F0502020204030204" pitchFamily="34" charset="0"/>
              </a:rPr>
              <a:t>(2) dodatnim troškovima </a:t>
            </a:r>
            <a:br>
              <a:rPr lang="en-GB" sz="2600" kern="100" dirty="0">
                <a:effectLst/>
                <a:latin typeface="Calibri" panose="020F0502020204030204" pitchFamily="34" charset="0"/>
                <a:ea typeface="Calibri" panose="020F0502020204030204" pitchFamily="34" charset="0"/>
              </a:rPr>
            </a:br>
            <a:r>
              <a:rPr lang="hr" sz="2600" kern="100" dirty="0">
                <a:effectLst/>
                <a:latin typeface="Calibri" panose="020F0502020204030204" pitchFamily="34" charset="0"/>
                <a:ea typeface="Calibri" panose="020F0502020204030204" pitchFamily="34" charset="0"/>
              </a:rPr>
              <a:t>(3) nedostatku provedbe propisa i smjernica </a:t>
            </a:r>
            <a:br>
              <a:rPr lang="en-GB" sz="2600" kern="100" dirty="0">
                <a:effectLst/>
                <a:latin typeface="Calibri" panose="020F0502020204030204" pitchFamily="34" charset="0"/>
                <a:ea typeface="Calibri" panose="020F0502020204030204" pitchFamily="34" charset="0"/>
              </a:rPr>
            </a:br>
            <a:r>
              <a:rPr lang="hr" sz="2600" kern="100" dirty="0">
                <a:effectLst/>
                <a:latin typeface="Calibri" panose="020F0502020204030204" pitchFamily="34" charset="0"/>
                <a:ea typeface="Calibri" panose="020F0502020204030204" pitchFamily="34" charset="0"/>
              </a:rPr>
              <a:t>(4) složenosti </a:t>
            </a:r>
            <a:r>
              <a:rPr lang="hr" sz="2600" kern="100" dirty="0">
                <a:latin typeface="Calibri" panose="020F0502020204030204" pitchFamily="34" charset="0"/>
                <a:ea typeface="Calibri" panose="020F0502020204030204" pitchFamily="34" charset="0"/>
              </a:rPr>
              <a:t>projektiranja </a:t>
            </a:r>
            <a:r>
              <a:rPr lang="hr" sz="2600" kern="100" dirty="0">
                <a:effectLst/>
                <a:latin typeface="Calibri" panose="020F0502020204030204" pitchFamily="34" charset="0"/>
                <a:ea typeface="Calibri" panose="020F0502020204030204" pitchFamily="34" charset="0"/>
              </a:rPr>
              <a:t>infrastrukture i turističke ponude za osobe s invaliditetom </a:t>
            </a:r>
            <a:br>
              <a:rPr lang="en-GB" sz="2600" kern="100" dirty="0">
                <a:effectLst/>
                <a:latin typeface="Calibri" panose="020F0502020204030204" pitchFamily="34" charset="0"/>
                <a:ea typeface="Calibri" panose="020F0502020204030204" pitchFamily="34" charset="0"/>
              </a:rPr>
            </a:br>
            <a:r>
              <a:rPr lang="hr" sz="2600" kern="100" dirty="0">
                <a:effectLst/>
                <a:latin typeface="Calibri" panose="020F0502020204030204" pitchFamily="34" charset="0"/>
                <a:ea typeface="Calibri" panose="020F0502020204030204" pitchFamily="34" charset="0"/>
              </a:rPr>
              <a:t>(5) društveni stavovi i stigme vezane uz invaliditet </a:t>
            </a:r>
            <a:br>
              <a:rPr lang="en-GB" sz="2600" kern="100" dirty="0">
                <a:effectLst/>
                <a:latin typeface="Calibri" panose="020F0502020204030204" pitchFamily="34" charset="0"/>
                <a:ea typeface="Calibri" panose="020F0502020204030204" pitchFamily="34" charset="0"/>
              </a:rPr>
            </a:br>
            <a:r>
              <a:rPr lang="hr" sz="2600" kern="100" dirty="0">
                <a:effectLst/>
                <a:latin typeface="Calibri" panose="020F0502020204030204" pitchFamily="34" charset="0"/>
                <a:ea typeface="Calibri" panose="020F0502020204030204" pitchFamily="34" charset="0"/>
              </a:rPr>
              <a:t>(6) negativne percepcije </a:t>
            </a:r>
            <a:br>
              <a:rPr lang="en-GB" sz="2600" kern="100" dirty="0">
                <a:effectLst/>
                <a:latin typeface="Calibri" panose="020F0502020204030204" pitchFamily="34" charset="0"/>
                <a:ea typeface="Calibri" panose="020F0502020204030204" pitchFamily="34" charset="0"/>
              </a:rPr>
            </a:br>
            <a:r>
              <a:rPr lang="hr" sz="2600" kern="100" dirty="0">
                <a:effectLst/>
                <a:latin typeface="Calibri" panose="020F0502020204030204" pitchFamily="34" charset="0"/>
                <a:ea typeface="Calibri" panose="020F0502020204030204" pitchFamily="34" charset="0"/>
              </a:rPr>
              <a:t>(7) nedostatak suradnje</a:t>
            </a:r>
            <a:endParaRPr lang="en-GB" sz="2600" dirty="0">
              <a:latin typeface="+mn-lt"/>
            </a:endParaRPr>
          </a:p>
        </p:txBody>
      </p:sp>
      <p:pic>
        <p:nvPicPr>
          <p:cNvPr id="5" name="Kép 4">
            <a:extLst>
              <a:ext uri="{FF2B5EF4-FFF2-40B4-BE49-F238E27FC236}">
                <a16:creationId xmlns:a16="http://schemas.microsoft.com/office/drawing/2014/main" id="{EAE87E94-8573-DDB9-2B99-83EAC7A36A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6F874A9-2FDA-4155-A409-C206EDD0BA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0DE921C-C131-287B-A802-2E34ADCB43D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921DCFA-4877-E531-32EE-B9096186FAC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DFBDEC8-8896-3264-CFC9-7CF58DF42DA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2C33A4E-5063-226E-3E6A-CAB4466FCCE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4A10B7C-6CE6-AC2F-85AD-9B5A451D2C6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DEADD2F-2DD5-BF21-0A78-DBD6B4D65653}"/>
              </a:ext>
            </a:extLst>
          </p:cNvPr>
          <p:cNvSpPr txBox="1">
            <a:spLocks/>
          </p:cNvSpPr>
          <p:nvPr/>
        </p:nvSpPr>
        <p:spPr>
          <a:xfrm>
            <a:off x="466963" y="1239918"/>
            <a:ext cx="11258073"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kern="100" dirty="0">
                <a:effectLst/>
                <a:latin typeface="Calibri" panose="020F0502020204030204" pitchFamily="34" charset="0"/>
                <a:ea typeface="Calibri" panose="020F0502020204030204" pitchFamily="34" charset="0"/>
              </a:rPr>
              <a:t>Specifična rješenja pristupačnosti u turizmu – nedostaci</a:t>
            </a:r>
            <a:endParaRPr lang="en-GB" sz="3600" b="1" kern="100" dirty="0">
              <a:latin typeface="Calibri" panose="020F0502020204030204" pitchFamily="34" charset="0"/>
            </a:endParaRPr>
          </a:p>
        </p:txBody>
      </p:sp>
    </p:spTree>
    <p:extLst>
      <p:ext uri="{BB962C8B-B14F-4D97-AF65-F5344CB8AC3E}">
        <p14:creationId xmlns:p14="http://schemas.microsoft.com/office/powerpoint/2010/main" val="564408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134C4-DC5A-E6DB-632B-2F71E8A5AFE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4967D01-823F-F0D9-4190-D63A8A64EB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D7E8DA3-00AB-A41C-C4E4-1E9632649FD7}"/>
              </a:ext>
            </a:extLst>
          </p:cNvPr>
          <p:cNvSpPr>
            <a:spLocks noGrp="1"/>
          </p:cNvSpPr>
          <p:nvPr>
            <p:ph type="ctrTitle"/>
          </p:nvPr>
        </p:nvSpPr>
        <p:spPr>
          <a:xfrm>
            <a:off x="263193" y="2483231"/>
            <a:ext cx="11573690" cy="2278888"/>
          </a:xfrm>
        </p:spPr>
        <p:txBody>
          <a:bodyPr>
            <a:noAutofit/>
          </a:bodyPr>
          <a:lstStyle/>
          <a:p>
            <a:pPr algn="l"/>
            <a:r>
              <a:rPr lang="hr" sz="2600" kern="100" dirty="0">
                <a:effectLst/>
                <a:latin typeface="Calibri" panose="020F0502020204030204" pitchFamily="34" charset="0"/>
                <a:ea typeface="Calibri" panose="020F0502020204030204" pitchFamily="34" charset="0"/>
              </a:rPr>
              <a:t>Možda postoji nedostatak svijesti među pružateljima turističkih usluga o specifičnim potrebama i zahtjevima osoba s invaliditetom. Taj nedostatak svijesti može rezultirati neuspjehom u određivanju prioriteta i ulaganja u pristupačnu infrastrukturu i usluge </a:t>
            </a:r>
            <a:br>
              <a:rPr lang="en-GB" sz="2600" kern="100" dirty="0">
                <a:effectLst/>
                <a:latin typeface="Calibri" panose="020F0502020204030204" pitchFamily="34" charset="0"/>
                <a:ea typeface="Calibri" panose="020F0502020204030204" pitchFamily="34" charset="0"/>
              </a:rPr>
            </a:br>
            <a:r>
              <a:rPr lang="hr" sz="2600" kern="100" dirty="0">
                <a:effectLst/>
                <a:latin typeface="Calibri" panose="020F0502020204030204" pitchFamily="34" charset="0"/>
                <a:ea typeface="Calibri" panose="020F0502020204030204" pitchFamily="34" charset="0"/>
              </a:rPr>
              <a:t>Stvaranje i održavanje pristupačne infrastrukture može uključivati dodatne troškove. Poduzeća i odredišta mogu oklijevati ulagati u izmjene ili nove objekte, osobito ako smatraju da je potražnja ograničena ili se suočavaju s financijskim ograničenjima</a:t>
            </a:r>
            <a:endParaRPr lang="en-GB" sz="2600" dirty="0">
              <a:latin typeface="+mn-lt"/>
            </a:endParaRPr>
          </a:p>
        </p:txBody>
      </p:sp>
      <p:pic>
        <p:nvPicPr>
          <p:cNvPr id="5" name="Kép 4">
            <a:extLst>
              <a:ext uri="{FF2B5EF4-FFF2-40B4-BE49-F238E27FC236}">
                <a16:creationId xmlns:a16="http://schemas.microsoft.com/office/drawing/2014/main" id="{EAE87E94-8573-DDB9-2B99-83EAC7A36A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6F874A9-2FDA-4155-A409-C206EDD0BA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0DE921C-C131-287B-A802-2E34ADCB43D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921DCFA-4877-E531-32EE-B9096186FAC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DFBDEC8-8896-3264-CFC9-7CF58DF42DA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2C33A4E-5063-226E-3E6A-CAB4466FCCE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4A10B7C-6CE6-AC2F-85AD-9B5A451D2C6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DEADD2F-2DD5-BF21-0A78-DBD6B4D65653}"/>
              </a:ext>
            </a:extLst>
          </p:cNvPr>
          <p:cNvSpPr txBox="1">
            <a:spLocks/>
          </p:cNvSpPr>
          <p:nvPr/>
        </p:nvSpPr>
        <p:spPr>
          <a:xfrm>
            <a:off x="466963" y="1289701"/>
            <a:ext cx="11258073"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kern="100" dirty="0">
                <a:effectLst/>
                <a:latin typeface="Calibri" panose="020F0502020204030204" pitchFamily="34" charset="0"/>
                <a:ea typeface="Calibri" panose="020F0502020204030204" pitchFamily="34" charset="0"/>
              </a:rPr>
              <a:t>Specifična rješenja pristupačnosti u turizmu – nedostaci</a:t>
            </a:r>
            <a:endParaRPr lang="en-GB" sz="3600" b="1" kern="100" dirty="0">
              <a:latin typeface="Calibri" panose="020F0502020204030204" pitchFamily="34" charset="0"/>
            </a:endParaRPr>
          </a:p>
        </p:txBody>
      </p:sp>
    </p:spTree>
    <p:extLst>
      <p:ext uri="{BB962C8B-B14F-4D97-AF65-F5344CB8AC3E}">
        <p14:creationId xmlns:p14="http://schemas.microsoft.com/office/powerpoint/2010/main" val="16608509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134C4-DC5A-E6DB-632B-2F71E8A5AFE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4967D01-823F-F0D9-4190-D63A8A64EB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D7E8DA3-00AB-A41C-C4E4-1E9632649FD7}"/>
              </a:ext>
            </a:extLst>
          </p:cNvPr>
          <p:cNvSpPr>
            <a:spLocks noGrp="1"/>
          </p:cNvSpPr>
          <p:nvPr>
            <p:ph type="ctrTitle"/>
          </p:nvPr>
        </p:nvSpPr>
        <p:spPr>
          <a:xfrm>
            <a:off x="332509" y="2031087"/>
            <a:ext cx="11258072" cy="2778419"/>
          </a:xfrm>
        </p:spPr>
        <p:txBody>
          <a:bodyPr>
            <a:noAutofit/>
          </a:bodyPr>
          <a:lstStyle/>
          <a:p>
            <a:pPr algn="l"/>
            <a:r>
              <a:rPr lang="hr" sz="2600" kern="100" dirty="0">
                <a:effectLst/>
                <a:latin typeface="Calibri" panose="020F0502020204030204" pitchFamily="34" charset="0"/>
                <a:ea typeface="Calibri" panose="020F0502020204030204" pitchFamily="34" charset="0"/>
              </a:rPr>
              <a:t>Iako neke regije imaju propise i smjernice o pristupačnosti za osobe s invaliditetom, njihova provedba može biti nedosljedna. U područjima u kojima postoje propisi, nedostatak stroge provedbe može smanjiti poticaje za poduzeća da ulažu u pristupačnu infrastrukturu </a:t>
            </a:r>
            <a:br>
              <a:rPr lang="en-GB" sz="2600" kern="100" dirty="0">
                <a:effectLst/>
                <a:latin typeface="Calibri" panose="020F0502020204030204" pitchFamily="34" charset="0"/>
                <a:ea typeface="Calibri" panose="020F0502020204030204" pitchFamily="34" charset="0"/>
              </a:rPr>
            </a:br>
            <a:r>
              <a:rPr lang="hr" sz="2600" kern="100" dirty="0">
                <a:effectLst/>
                <a:latin typeface="Calibri" panose="020F0502020204030204" pitchFamily="34" charset="0"/>
                <a:ea typeface="Calibri" panose="020F0502020204030204" pitchFamily="34" charset="0"/>
              </a:rPr>
              <a:t>Dizajniranje infrastrukture i turističke ponude prilagođene širokom rasponu invaliditeta može biti složeno. Postizanje istinske inkluzivnosti može zahtijevati inovativna dizajnerska rješenja i predanost udovoljavanju različitim potrebama</a:t>
            </a:r>
            <a:endParaRPr lang="en-GB" sz="2600" dirty="0">
              <a:latin typeface="+mn-lt"/>
            </a:endParaRPr>
          </a:p>
        </p:txBody>
      </p:sp>
      <p:pic>
        <p:nvPicPr>
          <p:cNvPr id="5" name="Kép 4">
            <a:extLst>
              <a:ext uri="{FF2B5EF4-FFF2-40B4-BE49-F238E27FC236}">
                <a16:creationId xmlns:a16="http://schemas.microsoft.com/office/drawing/2014/main" id="{EAE87E94-8573-DDB9-2B99-83EAC7A36A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6F874A9-2FDA-4155-A409-C206EDD0BA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0DE921C-C131-287B-A802-2E34ADCB43D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921DCFA-4877-E531-32EE-B9096186FAC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DFBDEC8-8896-3264-CFC9-7CF58DF42DA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2C33A4E-5063-226E-3E6A-CAB4466FCCE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4A10B7C-6CE6-AC2F-85AD-9B5A451D2C6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DEADD2F-2DD5-BF21-0A78-DBD6B4D65653}"/>
              </a:ext>
            </a:extLst>
          </p:cNvPr>
          <p:cNvSpPr txBox="1">
            <a:spLocks/>
          </p:cNvSpPr>
          <p:nvPr/>
        </p:nvSpPr>
        <p:spPr>
          <a:xfrm>
            <a:off x="466963" y="1289701"/>
            <a:ext cx="11258073"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kern="100" dirty="0">
                <a:effectLst/>
                <a:latin typeface="Calibri" panose="020F0502020204030204" pitchFamily="34" charset="0"/>
                <a:ea typeface="Calibri" panose="020F0502020204030204" pitchFamily="34" charset="0"/>
              </a:rPr>
              <a:t>Specifična rješenja pristupačnosti u turizmu – nedostaci</a:t>
            </a:r>
            <a:endParaRPr lang="en-GB" sz="3600" b="1" kern="100" dirty="0">
              <a:latin typeface="Calibri" panose="020F0502020204030204" pitchFamily="34" charset="0"/>
            </a:endParaRPr>
          </a:p>
        </p:txBody>
      </p:sp>
    </p:spTree>
    <p:extLst>
      <p:ext uri="{BB962C8B-B14F-4D97-AF65-F5344CB8AC3E}">
        <p14:creationId xmlns:p14="http://schemas.microsoft.com/office/powerpoint/2010/main" val="1189449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134C4-DC5A-E6DB-632B-2F71E8A5AFE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4967D01-823F-F0D9-4190-D63A8A64EB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D7E8DA3-00AB-A41C-C4E4-1E9632649FD7}"/>
              </a:ext>
            </a:extLst>
          </p:cNvPr>
          <p:cNvSpPr>
            <a:spLocks noGrp="1"/>
          </p:cNvSpPr>
          <p:nvPr>
            <p:ph type="ctrTitle"/>
          </p:nvPr>
        </p:nvSpPr>
        <p:spPr>
          <a:xfrm>
            <a:off x="466963" y="2217696"/>
            <a:ext cx="10778970" cy="2596431"/>
          </a:xfrm>
        </p:spPr>
        <p:txBody>
          <a:bodyPr>
            <a:noAutofit/>
          </a:bodyPr>
          <a:lstStyle/>
          <a:p>
            <a:pPr algn="l"/>
            <a:r>
              <a:rPr lang="hr" sz="2600" kern="100" dirty="0">
                <a:effectLst/>
                <a:latin typeface="Calibri" panose="020F0502020204030204" pitchFamily="34" charset="0"/>
                <a:ea typeface="Calibri" panose="020F0502020204030204" pitchFamily="34" charset="0"/>
              </a:rPr>
              <a:t>Društveni stavovi i stigme oko invaliditeta također mogu pridonijeti zanemarivanju stvaranja pristupačne turističke ponude. Negativna percepcija može rezultirati nedostatkom motivacije za rješavanje potreba osoba s invaliditetom. Suradnja među različitim dionicima, uključujući državna tijela, turističke posrednike, skupine za zagovaranje prava osoba s invaliditetom i arhitekte, ključna je za stvaranje pristupačnog turizma. Nedostatak učinkovite suradnje može spriječiti napredak u razvoju uključive infrastrukture i usluga</a:t>
            </a:r>
            <a:endParaRPr lang="en-GB" sz="2600" dirty="0">
              <a:latin typeface="+mn-lt"/>
            </a:endParaRPr>
          </a:p>
        </p:txBody>
      </p:sp>
      <p:pic>
        <p:nvPicPr>
          <p:cNvPr id="5" name="Kép 4">
            <a:extLst>
              <a:ext uri="{FF2B5EF4-FFF2-40B4-BE49-F238E27FC236}">
                <a16:creationId xmlns:a16="http://schemas.microsoft.com/office/drawing/2014/main" id="{EAE87E94-8573-DDB9-2B99-83EAC7A36A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6F874A9-2FDA-4155-A409-C206EDD0BA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0DE921C-C131-287B-A802-2E34ADCB43D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921DCFA-4877-E531-32EE-B9096186FAC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DFBDEC8-8896-3264-CFC9-7CF58DF42DA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2C33A4E-5063-226E-3E6A-CAB4466FCCE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4A10B7C-6CE6-AC2F-85AD-9B5A451D2C6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DEADD2F-2DD5-BF21-0A78-DBD6B4D65653}"/>
              </a:ext>
            </a:extLst>
          </p:cNvPr>
          <p:cNvSpPr txBox="1">
            <a:spLocks/>
          </p:cNvSpPr>
          <p:nvPr/>
        </p:nvSpPr>
        <p:spPr>
          <a:xfrm>
            <a:off x="466963" y="1289701"/>
            <a:ext cx="11258073"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kern="100" dirty="0">
                <a:effectLst/>
                <a:latin typeface="Calibri" panose="020F0502020204030204" pitchFamily="34" charset="0"/>
                <a:ea typeface="Calibri" panose="020F0502020204030204" pitchFamily="34" charset="0"/>
              </a:rPr>
              <a:t>Specifična rješenja pristupačnosti u turizmu – nedostaci</a:t>
            </a:r>
            <a:endParaRPr lang="en-GB" sz="3600" b="1" kern="100" dirty="0">
              <a:latin typeface="Calibri" panose="020F0502020204030204" pitchFamily="34" charset="0"/>
            </a:endParaRPr>
          </a:p>
        </p:txBody>
      </p:sp>
    </p:spTree>
    <p:extLst>
      <p:ext uri="{BB962C8B-B14F-4D97-AF65-F5344CB8AC3E}">
        <p14:creationId xmlns:p14="http://schemas.microsoft.com/office/powerpoint/2010/main" val="24919634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134C4-DC5A-E6DB-632B-2F71E8A5AFE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4967D01-823F-F0D9-4190-D63A8A64EB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D7E8DA3-00AB-A41C-C4E4-1E9632649FD7}"/>
              </a:ext>
            </a:extLst>
          </p:cNvPr>
          <p:cNvSpPr>
            <a:spLocks noGrp="1"/>
          </p:cNvSpPr>
          <p:nvPr>
            <p:ph type="ctrTitle"/>
          </p:nvPr>
        </p:nvSpPr>
        <p:spPr>
          <a:xfrm>
            <a:off x="612926" y="2559962"/>
            <a:ext cx="11112110" cy="2498700"/>
          </a:xfrm>
        </p:spPr>
        <p:txBody>
          <a:bodyPr>
            <a:noAutofit/>
          </a:bodyPr>
          <a:lstStyle/>
          <a:p>
            <a:pPr algn="l"/>
            <a:r>
              <a:rPr lang="hr" sz="2600" kern="100" dirty="0">
                <a:effectLst/>
                <a:latin typeface="Calibri" panose="020F0502020204030204" pitchFamily="34" charset="0"/>
                <a:ea typeface="Calibri" panose="020F0502020204030204" pitchFamily="34" charset="0"/>
              </a:rPr>
              <a:t>Poduzeća mogu podcijeniti potencijalno tržište pristupačnog turizma. Poboljšanje pristupačnosti ne samo da može poslužiti osobama s invaliditetom, već i privući širu bazu kupaca, uključujući obitelji i starije osobe koje bi mogle imati koristi od pristupačnih značajki</a:t>
            </a:r>
            <a:br>
              <a:rPr lang="en-GB" sz="2600" kern="100" dirty="0">
                <a:effectLst/>
                <a:latin typeface="Calibri" panose="020F0502020204030204" pitchFamily="34" charset="0"/>
                <a:ea typeface="Calibri" panose="020F0502020204030204" pitchFamily="34" charset="0"/>
              </a:rPr>
            </a:br>
            <a:r>
              <a:rPr lang="hr" sz="2600" kern="100" dirty="0">
                <a:effectLst/>
                <a:latin typeface="Calibri" panose="020F0502020204030204" pitchFamily="34" charset="0"/>
                <a:ea typeface="Calibri" panose="020F0502020204030204" pitchFamily="34" charset="0"/>
              </a:rPr>
              <a:t>Turističkom osoblju možda nedostaje potrebna obuka za pomoć osobama s invaliditetom. Odgovarajuća obuka ključna je kako bi se osiguralo da osoblje može pružiti odgovarajuću podršku i usluge potrebne za pozitivno iskustvo putovanja</a:t>
            </a:r>
            <a:endParaRPr lang="en-GB" sz="2600" dirty="0">
              <a:latin typeface="+mn-lt"/>
            </a:endParaRPr>
          </a:p>
        </p:txBody>
      </p:sp>
      <p:pic>
        <p:nvPicPr>
          <p:cNvPr id="5" name="Kép 4">
            <a:extLst>
              <a:ext uri="{FF2B5EF4-FFF2-40B4-BE49-F238E27FC236}">
                <a16:creationId xmlns:a16="http://schemas.microsoft.com/office/drawing/2014/main" id="{EAE87E94-8573-DDB9-2B99-83EAC7A36A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6F874A9-2FDA-4155-A409-C206EDD0BA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0DE921C-C131-287B-A802-2E34ADCB43D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921DCFA-4877-E531-32EE-B9096186FAC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DFBDEC8-8896-3264-CFC9-7CF58DF42DA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2C33A4E-5063-226E-3E6A-CAB4466FCCE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4A10B7C-6CE6-AC2F-85AD-9B5A451D2C6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DEADD2F-2DD5-BF21-0A78-DBD6B4D65653}"/>
              </a:ext>
            </a:extLst>
          </p:cNvPr>
          <p:cNvSpPr txBox="1">
            <a:spLocks/>
          </p:cNvSpPr>
          <p:nvPr/>
        </p:nvSpPr>
        <p:spPr>
          <a:xfrm>
            <a:off x="466963" y="1289701"/>
            <a:ext cx="11258073"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kern="100" dirty="0">
                <a:effectLst/>
                <a:latin typeface="Calibri" panose="020F0502020204030204" pitchFamily="34" charset="0"/>
                <a:ea typeface="Calibri" panose="020F0502020204030204" pitchFamily="34" charset="0"/>
              </a:rPr>
              <a:t>Specifična rješenja pristupačnosti u turizmu – nedostaci</a:t>
            </a:r>
            <a:endParaRPr lang="en-GB" sz="3600" b="1" kern="100" dirty="0">
              <a:latin typeface="Calibri" panose="020F0502020204030204" pitchFamily="34" charset="0"/>
            </a:endParaRPr>
          </a:p>
        </p:txBody>
      </p:sp>
    </p:spTree>
    <p:extLst>
      <p:ext uri="{BB962C8B-B14F-4D97-AF65-F5344CB8AC3E}">
        <p14:creationId xmlns:p14="http://schemas.microsoft.com/office/powerpoint/2010/main" val="4951560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134C4-DC5A-E6DB-632B-2F71E8A5AFE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4967D01-823F-F0D9-4190-D63A8A64EB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D7E8DA3-00AB-A41C-C4E4-1E9632649FD7}"/>
              </a:ext>
            </a:extLst>
          </p:cNvPr>
          <p:cNvSpPr>
            <a:spLocks noGrp="1"/>
          </p:cNvSpPr>
          <p:nvPr>
            <p:ph type="ctrTitle"/>
          </p:nvPr>
        </p:nvSpPr>
        <p:spPr>
          <a:xfrm>
            <a:off x="312100" y="2014199"/>
            <a:ext cx="11524783" cy="3241620"/>
          </a:xfrm>
        </p:spPr>
        <p:txBody>
          <a:bodyPr>
            <a:noAutofit/>
          </a:bodyPr>
          <a:lstStyle/>
          <a:p>
            <a:pPr algn="l"/>
            <a:r>
              <a:rPr lang="hr" sz="2600" kern="100" dirty="0">
                <a:effectLst/>
                <a:latin typeface="Calibri" panose="020F0502020204030204" pitchFamily="34" charset="0"/>
                <a:ea typeface="Calibri" panose="020F0502020204030204" pitchFamily="34" charset="0"/>
              </a:rPr>
              <a:t>Napori za rješavanje ovih izazova uključuju </a:t>
            </a:r>
            <a:br>
              <a:rPr lang="en-GB" sz="2600" kern="100" dirty="0">
                <a:effectLst/>
                <a:latin typeface="Calibri" panose="020F0502020204030204" pitchFamily="34" charset="0"/>
                <a:ea typeface="Calibri" panose="020F0502020204030204" pitchFamily="34" charset="0"/>
              </a:rPr>
            </a:br>
            <a:r>
              <a:rPr lang="hr" sz="2600" kern="100" dirty="0">
                <a:effectLst/>
                <a:latin typeface="Calibri" panose="020F0502020204030204" pitchFamily="34" charset="0"/>
                <a:ea typeface="Calibri" panose="020F0502020204030204" pitchFamily="34" charset="0"/>
              </a:rPr>
              <a:t>- podizanje svijesti, </a:t>
            </a:r>
            <a:br>
              <a:rPr lang="en-GB" sz="2600" kern="100" dirty="0">
                <a:effectLst/>
                <a:latin typeface="Calibri" panose="020F0502020204030204" pitchFamily="34" charset="0"/>
                <a:ea typeface="Calibri" panose="020F0502020204030204" pitchFamily="34" charset="0"/>
              </a:rPr>
            </a:br>
            <a:r>
              <a:rPr lang="hr" sz="2600" kern="100" dirty="0">
                <a:effectLst/>
                <a:latin typeface="Calibri" panose="020F0502020204030204" pitchFamily="34" charset="0"/>
                <a:ea typeface="Calibri" panose="020F0502020204030204" pitchFamily="34" charset="0"/>
              </a:rPr>
              <a:t>- promicanje uključivih praksi dizajna, </a:t>
            </a:r>
            <a:br>
              <a:rPr lang="en-GB" sz="2600" kern="100" dirty="0">
                <a:effectLst/>
                <a:latin typeface="Calibri" panose="020F0502020204030204" pitchFamily="34" charset="0"/>
                <a:ea typeface="Calibri" panose="020F0502020204030204" pitchFamily="34" charset="0"/>
              </a:rPr>
            </a:br>
            <a:r>
              <a:rPr lang="hr" sz="2600" kern="100" dirty="0">
                <a:effectLst/>
                <a:latin typeface="Calibri" panose="020F0502020204030204" pitchFamily="34" charset="0"/>
                <a:ea typeface="Calibri" panose="020F0502020204030204" pitchFamily="34" charset="0"/>
              </a:rPr>
              <a:t>- pružanje obuke za stručnjake u turizmu i </a:t>
            </a:r>
            <a:br>
              <a:rPr lang="en-GB" sz="2600" kern="100" dirty="0">
                <a:latin typeface="Calibri" panose="020F0502020204030204" pitchFamily="34" charset="0"/>
                <a:ea typeface="Calibri" panose="020F0502020204030204" pitchFamily="34" charset="0"/>
              </a:rPr>
            </a:br>
            <a:r>
              <a:rPr lang="hr" sz="2600" kern="100" dirty="0">
                <a:latin typeface="Calibri" panose="020F0502020204030204" pitchFamily="34" charset="0"/>
                <a:ea typeface="Calibri" panose="020F0502020204030204" pitchFamily="34" charset="0"/>
              </a:rPr>
              <a:t>- </a:t>
            </a:r>
            <a:r>
              <a:rPr lang="hr" sz="2600" kern="100" dirty="0">
                <a:effectLst/>
                <a:latin typeface="Calibri" panose="020F0502020204030204" pitchFamily="34" charset="0"/>
                <a:ea typeface="Calibri" panose="020F0502020204030204" pitchFamily="34" charset="0"/>
              </a:rPr>
              <a:t>poticanje suradnje među različitim dionicima kako bi se stvorio pristupačniji i inkluzivniji sustav turizma</a:t>
            </a:r>
            <a:br>
              <a:rPr lang="en-GB" sz="2600" kern="100" dirty="0">
                <a:effectLst/>
                <a:latin typeface="Calibri" panose="020F0502020204030204" pitchFamily="34" charset="0"/>
                <a:ea typeface="Calibri" panose="020F0502020204030204" pitchFamily="34" charset="0"/>
              </a:rPr>
            </a:br>
            <a:r>
              <a:rPr lang="hr" sz="2600" kern="100" dirty="0">
                <a:effectLst/>
                <a:latin typeface="Calibri" panose="020F0502020204030204" pitchFamily="34" charset="0"/>
                <a:ea typeface="Calibri" panose="020F0502020204030204" pitchFamily="34" charset="0"/>
              </a:rPr>
              <a:t>Kako se društvena svijest i očekivanja razvijaju, može doći do povećane potražnje za dostupnim opcijama pristupačnog putovanja</a:t>
            </a:r>
            <a:r>
              <a:rPr lang="hr" sz="2600" kern="100" dirty="0">
                <a:latin typeface="Calibri" panose="020F0502020204030204" pitchFamily="34" charset="0"/>
                <a:ea typeface="Calibri" panose="020F0502020204030204" pitchFamily="34" charset="0"/>
              </a:rPr>
              <a:t> i</a:t>
            </a:r>
            <a:r>
              <a:rPr lang="hr" sz="2600" kern="100" dirty="0">
                <a:effectLst/>
                <a:latin typeface="Calibri" panose="020F0502020204030204" pitchFamily="34" charset="0"/>
                <a:ea typeface="Calibri" panose="020F0502020204030204" pitchFamily="34" charset="0"/>
              </a:rPr>
              <a:t> poticanja industrije da ulaže u inkluzivnu turističku ponudu i daje joj prioritet</a:t>
            </a:r>
            <a:endParaRPr lang="en-GB" sz="2600" dirty="0">
              <a:latin typeface="+mn-lt"/>
            </a:endParaRPr>
          </a:p>
        </p:txBody>
      </p:sp>
      <p:pic>
        <p:nvPicPr>
          <p:cNvPr id="5" name="Kép 4">
            <a:extLst>
              <a:ext uri="{FF2B5EF4-FFF2-40B4-BE49-F238E27FC236}">
                <a16:creationId xmlns:a16="http://schemas.microsoft.com/office/drawing/2014/main" id="{EAE87E94-8573-DDB9-2B99-83EAC7A36A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6F874A9-2FDA-4155-A409-C206EDD0BA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0DE921C-C131-287B-A802-2E34ADCB43D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921DCFA-4877-E531-32EE-B9096186FAC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DFBDEC8-8896-3264-CFC9-7CF58DF42DA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2C33A4E-5063-226E-3E6A-CAB4466FCCE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4A10B7C-6CE6-AC2F-85AD-9B5A451D2C6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DEADD2F-2DD5-BF21-0A78-DBD6B4D65653}"/>
              </a:ext>
            </a:extLst>
          </p:cNvPr>
          <p:cNvSpPr txBox="1">
            <a:spLocks/>
          </p:cNvSpPr>
          <p:nvPr/>
        </p:nvSpPr>
        <p:spPr>
          <a:xfrm>
            <a:off x="142875" y="1466163"/>
            <a:ext cx="11868150" cy="5783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100" b="1" kern="100" dirty="0">
                <a:effectLst/>
                <a:latin typeface="Calibri" panose="020F0502020204030204" pitchFamily="34" charset="0"/>
                <a:ea typeface="Calibri" panose="020F0502020204030204" pitchFamily="34" charset="0"/>
              </a:rPr>
              <a:t>Specifična rješenja u turizmu za pristupačnost – otklanjanje nedostataka</a:t>
            </a:r>
            <a:endParaRPr lang="en-GB" sz="3100" b="1" kern="100" dirty="0">
              <a:latin typeface="Calibri" panose="020F0502020204030204" pitchFamily="34" charset="0"/>
            </a:endParaRPr>
          </a:p>
        </p:txBody>
      </p:sp>
    </p:spTree>
    <p:extLst>
      <p:ext uri="{BB962C8B-B14F-4D97-AF65-F5344CB8AC3E}">
        <p14:creationId xmlns:p14="http://schemas.microsoft.com/office/powerpoint/2010/main" val="1403415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134C4-DC5A-E6DB-632B-2F71E8A5AFE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4967D01-823F-F0D9-4190-D63A8A64EB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D7E8DA3-00AB-A41C-C4E4-1E9632649FD7}"/>
              </a:ext>
            </a:extLst>
          </p:cNvPr>
          <p:cNvSpPr>
            <a:spLocks noGrp="1"/>
          </p:cNvSpPr>
          <p:nvPr>
            <p:ph type="ctrTitle"/>
          </p:nvPr>
        </p:nvSpPr>
        <p:spPr>
          <a:xfrm>
            <a:off x="245083" y="2633284"/>
            <a:ext cx="11766269" cy="2922557"/>
          </a:xfrm>
        </p:spPr>
        <p:txBody>
          <a:bodyPr>
            <a:noAutofit/>
          </a:bodyPr>
          <a:lstStyle/>
          <a:p>
            <a:pPr lvl="0" algn="l">
              <a:lnSpc>
                <a:spcPct val="107000"/>
              </a:lnSpc>
            </a:pPr>
            <a:r>
              <a:rPr lang="hr" sz="2600" b="1" kern="100" dirty="0">
                <a:effectLst/>
                <a:latin typeface="Calibri" panose="020F0502020204030204" pitchFamily="34" charset="0"/>
                <a:ea typeface="Calibri" panose="020F0502020204030204" pitchFamily="34" charset="0"/>
                <a:cs typeface="Calibri" panose="020F0502020204030204" pitchFamily="34" charset="0"/>
              </a:rPr>
              <a:t>Pristupačni smještaj: </a:t>
            </a:r>
            <a:r>
              <a:rPr lang="hr" sz="2600" kern="100" dirty="0">
                <a:effectLst/>
                <a:latin typeface="Calibri" panose="020F0502020204030204" pitchFamily="34" charset="0"/>
                <a:ea typeface="Calibri" panose="020F0502020204030204" pitchFamily="34" charset="0"/>
                <a:cs typeface="Calibri" panose="020F0502020204030204" pitchFamily="34" charset="0"/>
              </a:rPr>
              <a:t>Ugradnja rampi, dizala, pristupačnih soba i kupaonica opremljenih rukohvatima i niskim elementima. Pametne tehnologije poput kontrola koje se aktiviraju glasom i podesive visine kreveta također poboljšavaju pristupačnost</a:t>
            </a:r>
            <a:br>
              <a:rPr lang="en-GB" sz="2600" kern="100" dirty="0">
                <a:effectLst/>
                <a:latin typeface="Calibri" panose="020F0502020204030204" pitchFamily="34" charset="0"/>
                <a:ea typeface="Calibri" panose="020F0502020204030204" pitchFamily="34" charset="0"/>
                <a:cs typeface="Arial" panose="020B0604020202020204" pitchFamily="34" charset="0"/>
              </a:rPr>
            </a:br>
            <a:r>
              <a:rPr lang="hr" sz="2600" b="1" kern="100" dirty="0">
                <a:effectLst/>
                <a:latin typeface="Calibri" panose="020F0502020204030204" pitchFamily="34" charset="0"/>
                <a:ea typeface="Calibri" panose="020F0502020204030204" pitchFamily="34" charset="0"/>
                <a:cs typeface="Calibri" panose="020F0502020204030204" pitchFamily="34" charset="0"/>
              </a:rPr>
              <a:t>Dostupne atrakcije i doživljaji, muzeji i izložbe</a:t>
            </a:r>
            <a:r>
              <a:rPr lang="hr" sz="2600" kern="100" dirty="0">
                <a:effectLst/>
                <a:latin typeface="Calibri" panose="020F0502020204030204" pitchFamily="34" charset="0"/>
                <a:ea typeface="Calibri" panose="020F0502020204030204" pitchFamily="34" charset="0"/>
                <a:cs typeface="Calibri" panose="020F0502020204030204" pitchFamily="34" charset="0"/>
              </a:rPr>
              <a:t>: Implementacija značajki kao što su taktilni izlošci, natpisi na Brailleovom pismu, audio opisi i pristupačne mogućnosti sjedenja u kazalištima, muzejima i drugim turističkim lokalitetima. Interaktivni izlošci koji koriste zaslone osjetljive na dodir i taktilne zaslone za posjetitelje s oštećenjem vida</a:t>
            </a:r>
            <a:endParaRPr lang="en-GB" sz="26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EAE87E94-8573-DDB9-2B99-83EAC7A36A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6F874A9-2FDA-4155-A409-C206EDD0BA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0DE921C-C131-287B-A802-2E34ADCB43D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921DCFA-4877-E531-32EE-B9096186FAC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DFBDEC8-8896-3264-CFC9-7CF58DF42DA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2C33A4E-5063-226E-3E6A-CAB4466FCCE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4A10B7C-6CE6-AC2F-85AD-9B5A451D2C6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DEADD2F-2DD5-BF21-0A78-DBD6B4D65653}"/>
              </a:ext>
            </a:extLst>
          </p:cNvPr>
          <p:cNvSpPr txBox="1">
            <a:spLocks/>
          </p:cNvSpPr>
          <p:nvPr/>
        </p:nvSpPr>
        <p:spPr>
          <a:xfrm>
            <a:off x="314653" y="1308902"/>
            <a:ext cx="11696700" cy="5783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100" b="1" kern="100" dirty="0">
                <a:effectLst/>
                <a:latin typeface="Calibri" panose="020F0502020204030204" pitchFamily="34" charset="0"/>
                <a:ea typeface="Calibri" panose="020F0502020204030204" pitchFamily="34" charset="0"/>
              </a:rPr>
              <a:t>Specifična rješenja u turizmu za pristupačnost – uobičajene prakse</a:t>
            </a:r>
            <a:endParaRPr lang="en-GB" sz="3100" b="1" kern="100" dirty="0">
              <a:latin typeface="Calibri" panose="020F0502020204030204" pitchFamily="34" charset="0"/>
            </a:endParaRPr>
          </a:p>
        </p:txBody>
      </p:sp>
    </p:spTree>
    <p:extLst>
      <p:ext uri="{BB962C8B-B14F-4D97-AF65-F5344CB8AC3E}">
        <p14:creationId xmlns:p14="http://schemas.microsoft.com/office/powerpoint/2010/main" val="3880181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223126" y="2354998"/>
            <a:ext cx="11745747" cy="2776839"/>
          </a:xfrm>
        </p:spPr>
        <p:txBody>
          <a:bodyPr>
            <a:noAutofit/>
          </a:bodyPr>
          <a:lstStyle/>
          <a:p>
            <a:pPr algn="l">
              <a:lnSpc>
                <a:spcPts val="2800"/>
              </a:lnSpc>
            </a:pPr>
            <a:r>
              <a:rPr lang="hr" sz="2600" kern="100" dirty="0">
                <a:effectLst/>
                <a:latin typeface="Calibri" panose="020F0502020204030204" pitchFamily="34" charset="0"/>
                <a:ea typeface="Calibri" panose="020F0502020204030204" pitchFamily="34" charset="0"/>
                <a:cs typeface="Calibri" panose="020F0502020204030204" pitchFamily="34" charset="0"/>
              </a:rPr>
              <a:t>Pravo na putovanje radi razonode i uživanja temeljno je ljudsko pravo za osobe s invaliditetom, baš kao i za one bez invaliditeta. Adekvatni objekti i dobro obučeno osoblje ključni su preduvjeti zadovoljavanja potreba ovog tržišta (Ozturk et al., 2008) </a:t>
            </a:r>
            <a:br>
              <a:rPr lang="en-GB" sz="2600" kern="100" dirty="0">
                <a:effectLst/>
                <a:latin typeface="Calibri" panose="020F0502020204030204" pitchFamily="34" charset="0"/>
                <a:ea typeface="Calibri" panose="020F0502020204030204" pitchFamily="34" charset="0"/>
                <a:cs typeface="Arial" panose="020B0604020202020204" pitchFamily="34" charset="0"/>
              </a:rPr>
            </a:br>
            <a:r>
              <a:rPr lang="hr" sz="2600" kern="100" dirty="0">
                <a:effectLst/>
                <a:latin typeface="Calibri" panose="020F0502020204030204" pitchFamily="34" charset="0"/>
                <a:ea typeface="Calibri" panose="020F0502020204030204" pitchFamily="34" charset="0"/>
              </a:rPr>
              <a:t>Osobe s invaliditetom suočavaju se s različitim izazovima tijekom putovanja, a ti izazovi mogu utjecati na njihovu spremnost da se uključe u aktivnosti tijekom putovanja. Literatura ističe četiri primarne prepreke putnim aktivnostima osoba s invaliditetom</a:t>
            </a:r>
            <a:r>
              <a:rPr lang="hr" sz="2600" kern="100" dirty="0">
                <a:latin typeface="Calibri" panose="020F0502020204030204" pitchFamily="34" charset="0"/>
                <a:ea typeface="Calibri" panose="020F0502020204030204" pitchFamily="34" charset="0"/>
              </a:rPr>
              <a:t> -</a:t>
            </a:r>
            <a:r>
              <a:rPr lang="hr" sz="2600" kern="100" dirty="0">
                <a:effectLst/>
                <a:latin typeface="Calibri" panose="020F0502020204030204" pitchFamily="34" charset="0"/>
                <a:ea typeface="Calibri" panose="020F0502020204030204" pitchFamily="34" charset="0"/>
              </a:rPr>
              <a:t> unutarnje, ekonomske, okolišne i interaktivne (McKercher</a:t>
            </a:r>
            <a:r>
              <a:rPr lang="hr" sz="2600" kern="100" cap="all" dirty="0">
                <a:effectLst/>
                <a:latin typeface="Calibri" panose="020F0502020204030204" pitchFamily="34" charset="0"/>
                <a:ea typeface="Calibri" panose="020F0502020204030204" pitchFamily="34" charset="0"/>
              </a:rPr>
              <a:t> </a:t>
            </a:r>
            <a:r>
              <a:rPr lang="hr" sz="2600" kern="100" dirty="0">
                <a:effectLst/>
                <a:latin typeface="Calibri" panose="020F0502020204030204" pitchFamily="34" charset="0"/>
                <a:ea typeface="Calibri" panose="020F0502020204030204" pitchFamily="34" charset="0"/>
              </a:rPr>
              <a:t>et al., 2003)</a:t>
            </a:r>
            <a:endParaRPr lang="en-GB" sz="2600" dirty="0">
              <a:latin typeface="+mn-lt"/>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5308A82-8E70-9D95-41AE-046D1314702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B622915-AE14-3290-A1E1-908608A0E015}"/>
              </a:ext>
            </a:extLst>
          </p:cNvPr>
          <p:cNvSpPr txBox="1">
            <a:spLocks/>
          </p:cNvSpPr>
          <p:nvPr/>
        </p:nvSpPr>
        <p:spPr>
          <a:xfrm>
            <a:off x="-23813" y="1485402"/>
            <a:ext cx="12191999" cy="5783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200" b="1" kern="100" dirty="0">
                <a:effectLst/>
                <a:latin typeface="Calibri" panose="020F0502020204030204" pitchFamily="34" charset="0"/>
                <a:ea typeface="Times New Roman" panose="02020603050405020304" pitchFamily="18" charset="0"/>
              </a:rPr>
              <a:t>Tehnička rješenja pristupačnosti u turizmu – prethodna razmišljanja</a:t>
            </a:r>
            <a:endParaRPr lang="en-GB" sz="3200" dirty="0">
              <a:latin typeface="+mn-lt"/>
            </a:endParaRPr>
          </a:p>
        </p:txBody>
      </p:sp>
    </p:spTree>
    <p:extLst>
      <p:ext uri="{BB962C8B-B14F-4D97-AF65-F5344CB8AC3E}">
        <p14:creationId xmlns:p14="http://schemas.microsoft.com/office/powerpoint/2010/main" val="1441212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134C4-DC5A-E6DB-632B-2F71E8A5AFE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4967D01-823F-F0D9-4190-D63A8A64EB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D7E8DA3-00AB-A41C-C4E4-1E9632649FD7}"/>
              </a:ext>
            </a:extLst>
          </p:cNvPr>
          <p:cNvSpPr>
            <a:spLocks noGrp="1"/>
          </p:cNvSpPr>
          <p:nvPr>
            <p:ph type="ctrTitle"/>
          </p:nvPr>
        </p:nvSpPr>
        <p:spPr>
          <a:xfrm>
            <a:off x="352425" y="2216745"/>
            <a:ext cx="11468236" cy="3050463"/>
          </a:xfrm>
        </p:spPr>
        <p:txBody>
          <a:bodyPr>
            <a:noAutofit/>
          </a:bodyPr>
          <a:lstStyle/>
          <a:p>
            <a:pPr lvl="0" algn="l">
              <a:lnSpc>
                <a:spcPts val="2800"/>
              </a:lnSpc>
            </a:pPr>
            <a:r>
              <a:rPr lang="hr" sz="2600" b="1" kern="100" dirty="0">
                <a:effectLst/>
                <a:latin typeface="Calibri" panose="020F0502020204030204" pitchFamily="34" charset="0"/>
                <a:ea typeface="Calibri" panose="020F0502020204030204" pitchFamily="34" charset="0"/>
                <a:cs typeface="Calibri" panose="020F0502020204030204" pitchFamily="34" charset="0"/>
              </a:rPr>
              <a:t>Pristupačan prijevoz: </a:t>
            </a:r>
            <a:r>
              <a:rPr lang="hr" sz="2600" kern="100" dirty="0">
                <a:effectLst/>
                <a:latin typeface="Calibri" panose="020F0502020204030204" pitchFamily="34" charset="0"/>
                <a:ea typeface="Calibri" panose="020F0502020204030204" pitchFamily="34" charset="0"/>
                <a:cs typeface="Calibri" panose="020F0502020204030204" pitchFamily="34" charset="0"/>
              </a:rPr>
              <a:t>Dizajniranje načina prijevoza (autobusi, vlakovi, zakoplovi) s rampama, dizalima, prioritetnim sjedalima i odgovarajućim prostorom za invalidska kolica. Neka su mjesta uvela taksije pristupačne osobama koje koriste invalidska kolica ili usluge dijeljenja prijevoza</a:t>
            </a:r>
            <a:br>
              <a:rPr lang="en-GB" sz="2600" kern="100" dirty="0">
                <a:effectLst/>
                <a:latin typeface="Calibri" panose="020F0502020204030204" pitchFamily="34" charset="0"/>
                <a:ea typeface="Calibri" panose="020F0502020204030204" pitchFamily="34" charset="0"/>
                <a:cs typeface="Arial" panose="020B0604020202020204" pitchFamily="34" charset="0"/>
              </a:rPr>
            </a:br>
            <a:r>
              <a:rPr lang="hr" sz="2600" b="1" kern="100" dirty="0">
                <a:effectLst/>
                <a:latin typeface="Calibri" panose="020F0502020204030204" pitchFamily="34" charset="0"/>
                <a:ea typeface="Calibri" panose="020F0502020204030204" pitchFamily="34" charset="0"/>
                <a:cs typeface="Calibri" panose="020F0502020204030204" pitchFamily="34" charset="0"/>
              </a:rPr>
              <a:t>Pristupačni bazeni i lječilišta: </a:t>
            </a:r>
            <a:r>
              <a:rPr lang="hr" sz="2600" kern="100" dirty="0">
                <a:effectLst/>
                <a:latin typeface="Calibri" panose="020F0502020204030204" pitchFamily="34" charset="0"/>
                <a:ea typeface="Calibri" panose="020F0502020204030204" pitchFamily="34" charset="0"/>
                <a:cs typeface="Calibri" panose="020F0502020204030204" pitchFamily="34" charset="0"/>
              </a:rPr>
              <a:t>Pristupačni bazeni i lječilišta ne samo da imaju funkciju uživanja, već </a:t>
            </a:r>
            <a:r>
              <a:rPr lang="hr" sz="2600" kern="100" dirty="0">
                <a:latin typeface="Calibri" panose="020F0502020204030204" pitchFamily="34" charset="0"/>
                <a:ea typeface="Calibri" panose="020F0502020204030204" pitchFamily="34" charset="0"/>
                <a:cs typeface="Calibri" panose="020F0502020204030204" pitchFamily="34" charset="0"/>
              </a:rPr>
              <a:t>mogu imati </a:t>
            </a:r>
            <a:r>
              <a:rPr lang="hr" sz="2600" kern="100" dirty="0">
                <a:effectLst/>
                <a:latin typeface="Calibri" panose="020F0502020204030204" pitchFamily="34" charset="0"/>
                <a:ea typeface="Calibri" panose="020F0502020204030204" pitchFamily="34" charset="0"/>
                <a:cs typeface="Calibri" panose="020F0502020204030204" pitchFamily="34" charset="0"/>
              </a:rPr>
              <a:t>i važnu terapeutsku ulogu za osobe s različitim invaliditetom, npr. terapijski bazeni ili posebna oprema. Vrlo je važno da svi objekti imaju nekoliko bazena koji pružaju vodeno iskustvo koje mogu sigurno koristiti osobe sa smanjenom pokretljivošću i drugim invaliditetom</a:t>
            </a:r>
            <a:endParaRPr lang="en-GB" sz="26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EAE87E94-8573-DDB9-2B99-83EAC7A36A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6F874A9-2FDA-4155-A409-C206EDD0BA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0DE921C-C131-287B-A802-2E34ADCB43D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921DCFA-4877-E531-32EE-B9096186FAC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DFBDEC8-8896-3264-CFC9-7CF58DF42DA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2C33A4E-5063-226E-3E6A-CAB4466FCCE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4A10B7C-6CE6-AC2F-85AD-9B5A451D2C6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DEADD2F-2DD5-BF21-0A78-DBD6B4D65653}"/>
              </a:ext>
            </a:extLst>
          </p:cNvPr>
          <p:cNvSpPr txBox="1">
            <a:spLocks/>
          </p:cNvSpPr>
          <p:nvPr/>
        </p:nvSpPr>
        <p:spPr>
          <a:xfrm>
            <a:off x="352425" y="1289701"/>
            <a:ext cx="11696700" cy="5783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100" b="1" kern="100" dirty="0">
                <a:effectLst/>
                <a:latin typeface="Calibri" panose="020F0502020204030204" pitchFamily="34" charset="0"/>
                <a:ea typeface="Calibri" panose="020F0502020204030204" pitchFamily="34" charset="0"/>
              </a:rPr>
              <a:t>Specifična rješenja u turizmu za pristupačnost – uobičajene prakse</a:t>
            </a:r>
            <a:endParaRPr lang="en-GB" sz="3100" b="1" kern="100" dirty="0">
              <a:latin typeface="Calibri" panose="020F0502020204030204" pitchFamily="34" charset="0"/>
            </a:endParaRPr>
          </a:p>
        </p:txBody>
      </p:sp>
    </p:spTree>
    <p:extLst>
      <p:ext uri="{BB962C8B-B14F-4D97-AF65-F5344CB8AC3E}">
        <p14:creationId xmlns:p14="http://schemas.microsoft.com/office/powerpoint/2010/main" val="28901847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134C4-DC5A-E6DB-632B-2F71E8A5AFE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4967D01-823F-F0D9-4190-D63A8A64EB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D7E8DA3-00AB-A41C-C4E4-1E9632649FD7}"/>
              </a:ext>
            </a:extLst>
          </p:cNvPr>
          <p:cNvSpPr>
            <a:spLocks noGrp="1"/>
          </p:cNvSpPr>
          <p:nvPr>
            <p:ph type="ctrTitle"/>
          </p:nvPr>
        </p:nvSpPr>
        <p:spPr>
          <a:xfrm>
            <a:off x="352426" y="1932211"/>
            <a:ext cx="11484457" cy="3200757"/>
          </a:xfrm>
        </p:spPr>
        <p:txBody>
          <a:bodyPr>
            <a:noAutofit/>
          </a:bodyPr>
          <a:lstStyle/>
          <a:p>
            <a:pPr lvl="0" algn="l">
              <a:lnSpc>
                <a:spcPts val="2700"/>
              </a:lnSpc>
            </a:pPr>
            <a:r>
              <a:rPr lang="hr" sz="2600" b="1" kern="100" dirty="0">
                <a:effectLst/>
                <a:latin typeface="Calibri" panose="020F0502020204030204" pitchFamily="34" charset="0"/>
                <a:ea typeface="Calibri" panose="020F0502020204030204" pitchFamily="34" charset="0"/>
                <a:cs typeface="Calibri" panose="020F0502020204030204" pitchFamily="34" charset="0"/>
              </a:rPr>
              <a:t>Pristupačni rekreacijski sadržaji na otvorenom: </a:t>
            </a:r>
            <a:r>
              <a:rPr lang="hr" sz="2600" kern="100" dirty="0">
                <a:effectLst/>
                <a:latin typeface="Calibri" panose="020F0502020204030204" pitchFamily="34" charset="0"/>
                <a:ea typeface="Calibri" panose="020F0502020204030204" pitchFamily="34" charset="0"/>
                <a:cs typeface="Calibri" panose="020F0502020204030204" pitchFamily="34" charset="0"/>
              </a:rPr>
              <a:t>važna komponenta turističkog iskustva je korištenje </a:t>
            </a:r>
            <a:r>
              <a:rPr lang="hr" sz="2600" kern="100" dirty="0">
                <a:latin typeface="Calibri" panose="020F0502020204030204" pitchFamily="34" charset="0"/>
                <a:cs typeface="Calibri" panose="020F0502020204030204" pitchFamily="34" charset="0"/>
              </a:rPr>
              <a:t>i "konzumacija</a:t>
            </a:r>
            <a:r>
              <a:rPr lang="hr" sz="2600" kern="100" dirty="0">
                <a:effectLst/>
                <a:latin typeface="Calibri" panose="020F0502020204030204" pitchFamily="34" charset="0"/>
                <a:ea typeface="Calibri" panose="020F0502020204030204" pitchFamily="34" charset="0"/>
                <a:cs typeface="Calibri" panose="020F0502020204030204" pitchFamily="34" charset="0"/>
              </a:rPr>
              <a:t>" krajolika i prirode. Osobe s invaliditetom to mogu autentično doživjeti ako postoje pristupačne rute, prijevoz i prijevozna rješenja. </a:t>
            </a:r>
            <a:br>
              <a:rPr lang="en-GB" sz="2600" kern="100" dirty="0">
                <a:effectLst/>
                <a:latin typeface="Calibri" panose="020F0502020204030204" pitchFamily="34" charset="0"/>
                <a:ea typeface="Calibri" panose="020F0502020204030204" pitchFamily="34" charset="0"/>
                <a:cs typeface="Arial" panose="020B0604020202020204" pitchFamily="34" charset="0"/>
              </a:rPr>
            </a:br>
            <a:r>
              <a:rPr lang="hr" sz="2600" b="1" kern="100" dirty="0">
                <a:effectLst/>
                <a:latin typeface="Calibri" panose="020F0502020204030204" pitchFamily="34" charset="0"/>
                <a:ea typeface="Calibri" panose="020F0502020204030204" pitchFamily="34" charset="0"/>
                <a:cs typeface="Calibri" panose="020F0502020204030204" pitchFamily="34" charset="0"/>
              </a:rPr>
              <a:t>Ostala tehnološka rješenja: </a:t>
            </a:r>
            <a:r>
              <a:rPr lang="hr" sz="2600" kern="100" dirty="0">
                <a:effectLst/>
                <a:latin typeface="Calibri" panose="020F0502020204030204" pitchFamily="34" charset="0"/>
                <a:ea typeface="Calibri" panose="020F0502020204030204" pitchFamily="34" charset="0"/>
                <a:cs typeface="Calibri" panose="020F0502020204030204" pitchFamily="34" charset="0"/>
              </a:rPr>
              <a:t>različita tehnološka rješenja mogu biti dobra nadopuna turističkoj ponudi, dragocjeno iskustvo ili dobar način istraživanja i razumijevanja drugih atrakcija. Danas se asortiman alata i inovativnih rješenja stalno širi, a implementira ih i turizam, pri čemu su neki elementi prilagođeni osobama s invaliditetom</a:t>
            </a:r>
            <a:endParaRPr lang="en-GB" sz="26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EAE87E94-8573-DDB9-2B99-83EAC7A36A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6F874A9-2FDA-4155-A409-C206EDD0BA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0DE921C-C131-287B-A802-2E34ADCB43D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921DCFA-4877-E531-32EE-B9096186FAC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DFBDEC8-8896-3264-CFC9-7CF58DF42DA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2C33A4E-5063-226E-3E6A-CAB4466FCCE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4A10B7C-6CE6-AC2F-85AD-9B5A451D2C6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DEADD2F-2DD5-BF21-0A78-DBD6B4D65653}"/>
              </a:ext>
            </a:extLst>
          </p:cNvPr>
          <p:cNvSpPr txBox="1">
            <a:spLocks/>
          </p:cNvSpPr>
          <p:nvPr/>
        </p:nvSpPr>
        <p:spPr>
          <a:xfrm>
            <a:off x="246303" y="1172696"/>
            <a:ext cx="11696700" cy="578367"/>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kern="100" dirty="0">
                <a:effectLst/>
                <a:latin typeface="Calibri" panose="020F0502020204030204" pitchFamily="34" charset="0"/>
                <a:ea typeface="Calibri" panose="020F0502020204030204" pitchFamily="34" charset="0"/>
              </a:rPr>
              <a:t>Specifična rješenja u turizmu za pristupačnost – uobičajene prakse</a:t>
            </a:r>
            <a:endParaRPr lang="en-GB" sz="3600" b="1" kern="100" dirty="0">
              <a:latin typeface="Calibri" panose="020F0502020204030204" pitchFamily="34" charset="0"/>
            </a:endParaRPr>
          </a:p>
        </p:txBody>
      </p:sp>
    </p:spTree>
    <p:extLst>
      <p:ext uri="{BB962C8B-B14F-4D97-AF65-F5344CB8AC3E}">
        <p14:creationId xmlns:p14="http://schemas.microsoft.com/office/powerpoint/2010/main" val="19858074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134C4-DC5A-E6DB-632B-2F71E8A5AFE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4967D01-823F-F0D9-4190-D63A8A64EB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D7E8DA3-00AB-A41C-C4E4-1E9632649FD7}"/>
              </a:ext>
            </a:extLst>
          </p:cNvPr>
          <p:cNvSpPr>
            <a:spLocks noGrp="1"/>
          </p:cNvSpPr>
          <p:nvPr>
            <p:ph type="ctrTitle"/>
          </p:nvPr>
        </p:nvSpPr>
        <p:spPr>
          <a:xfrm>
            <a:off x="137138" y="1910568"/>
            <a:ext cx="11917724" cy="3314680"/>
          </a:xfrm>
        </p:spPr>
        <p:txBody>
          <a:bodyPr>
            <a:noAutofit/>
          </a:bodyPr>
          <a:lstStyle/>
          <a:p>
            <a:pPr lvl="0" algn="l">
              <a:lnSpc>
                <a:spcPts val="2500"/>
              </a:lnSpc>
            </a:pPr>
            <a:r>
              <a:rPr lang="hr" sz="2600" b="1" kern="100" dirty="0">
                <a:effectLst/>
                <a:latin typeface="Calibri" panose="020F0502020204030204" pitchFamily="34" charset="0"/>
                <a:ea typeface="Calibri" panose="020F0502020204030204" pitchFamily="34" charset="0"/>
                <a:cs typeface="Calibri" panose="020F0502020204030204" pitchFamily="34" charset="0"/>
              </a:rPr>
              <a:t>Dizajn pristupačne sobe: </a:t>
            </a:r>
            <a:r>
              <a:rPr lang="hr" sz="2600" kern="100" dirty="0">
                <a:effectLst/>
                <a:latin typeface="Calibri" panose="020F0502020204030204" pitchFamily="34" charset="0"/>
                <a:ea typeface="Calibri" panose="020F0502020204030204" pitchFamily="34" charset="0"/>
                <a:cs typeface="Calibri" panose="020F0502020204030204" pitchFamily="34" charset="0"/>
              </a:rPr>
              <a:t>prostrane sobe koje omogućuju jednostavno manevriranje korisnicima invalidskih kolica i osobama s pomagalima pri kretanju. Električne utičnice u visini struka, police, ormarići i fiksni telefoni niske visine, podesivi kreveti, pomični namještaj. Ponekad su apartmani poželjna opcija za osobe s invaliditetom jer često putuju s njegovateljima </a:t>
            </a:r>
            <a:br>
              <a:rPr lang="en-GB" sz="2600" kern="100" dirty="0">
                <a:effectLst/>
                <a:latin typeface="Calibri" panose="020F0502020204030204" pitchFamily="34" charset="0"/>
                <a:ea typeface="Calibri" panose="020F0502020204030204" pitchFamily="34" charset="0"/>
                <a:cs typeface="Arial" panose="020B0604020202020204" pitchFamily="34" charset="0"/>
              </a:rPr>
            </a:br>
            <a:r>
              <a:rPr lang="hr" sz="2600" b="1" kern="100" dirty="0">
                <a:effectLst/>
                <a:latin typeface="Calibri" panose="020F0502020204030204" pitchFamily="34" charset="0"/>
                <a:ea typeface="Calibri" panose="020F0502020204030204" pitchFamily="34" charset="0"/>
                <a:cs typeface="Calibri" panose="020F0502020204030204" pitchFamily="34" charset="0"/>
              </a:rPr>
              <a:t>Pristupačnost kupaonice: </a:t>
            </a:r>
            <a:r>
              <a:rPr lang="hr" sz="2600" kern="100" dirty="0">
                <a:effectLst/>
                <a:latin typeface="Calibri" panose="020F0502020204030204" pitchFamily="34" charset="0"/>
                <a:ea typeface="Calibri" panose="020F0502020204030204" pitchFamily="34" charset="0"/>
                <a:cs typeface="Calibri" panose="020F0502020204030204" pitchFamily="34" charset="0"/>
              </a:rPr>
              <a:t>tuševi na preklop s rukohvatima i preklopno sjedalo za tuš ugrađeno za osobe s poteškoćama u kretanju. Protuklizni podni materijali </a:t>
            </a:r>
            <a:br>
              <a:rPr lang="en-GB" sz="2600" kern="100" dirty="0">
                <a:effectLst/>
                <a:latin typeface="Calibri" panose="020F0502020204030204" pitchFamily="34" charset="0"/>
                <a:ea typeface="Calibri" panose="020F0502020204030204" pitchFamily="34" charset="0"/>
                <a:cs typeface="Calibri" panose="020F0502020204030204" pitchFamily="34" charset="0"/>
              </a:rPr>
            </a:br>
            <a:r>
              <a:rPr lang="hr" sz="2600" b="1" kern="100" dirty="0">
                <a:effectLst/>
                <a:latin typeface="Calibri" panose="020F0502020204030204" pitchFamily="34" charset="0"/>
                <a:ea typeface="Calibri" panose="020F0502020204030204" pitchFamily="34" charset="0"/>
              </a:rPr>
              <a:t>Pristupačni umivaonici: </a:t>
            </a:r>
            <a:r>
              <a:rPr lang="hr" sz="2600" kern="100" dirty="0">
                <a:effectLst/>
                <a:latin typeface="Calibri" panose="020F0502020204030204" pitchFamily="34" charset="0"/>
                <a:ea typeface="Calibri" panose="020F0502020204030204" pitchFamily="34" charset="0"/>
              </a:rPr>
              <a:t>potrebni su umivaonici koji ispod imaju dodatni prostor za korisnike invalidskih kolica i mogućnostima podešavanja visine </a:t>
            </a:r>
            <a:br>
              <a:rPr lang="en-GB" sz="2600" kern="100" dirty="0">
                <a:effectLst/>
                <a:latin typeface="Calibri" panose="020F0502020204030204" pitchFamily="34" charset="0"/>
                <a:ea typeface="Calibri" panose="020F0502020204030204" pitchFamily="34" charset="0"/>
              </a:rPr>
            </a:br>
            <a:r>
              <a:rPr lang="hr" sz="2600" b="1" kern="100" dirty="0">
                <a:latin typeface="Calibri" panose="020F0502020204030204" pitchFamily="34" charset="0"/>
              </a:rPr>
              <a:t>Vizualni i zvučni alarmi: </a:t>
            </a:r>
            <a:r>
              <a:rPr lang="hr" sz="2600" kern="100" dirty="0">
                <a:latin typeface="Calibri" panose="020F0502020204030204" pitchFamily="34" charset="0"/>
              </a:rPr>
              <a:t>pružaju dodatnu sigurnosnu mjeru za osobe s oštećenjem vida</a:t>
            </a:r>
          </a:p>
        </p:txBody>
      </p:sp>
      <p:pic>
        <p:nvPicPr>
          <p:cNvPr id="5" name="Kép 4">
            <a:extLst>
              <a:ext uri="{FF2B5EF4-FFF2-40B4-BE49-F238E27FC236}">
                <a16:creationId xmlns:a16="http://schemas.microsoft.com/office/drawing/2014/main" id="{EAE87E94-8573-DDB9-2B99-83EAC7A36A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6F874A9-2FDA-4155-A409-C206EDD0BA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0DE921C-C131-287B-A802-2E34ADCB43D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921DCFA-4877-E531-32EE-B9096186FAC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DFBDEC8-8896-3264-CFC9-7CF58DF42DA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2C33A4E-5063-226E-3E6A-CAB4466FCCE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4A10B7C-6CE6-AC2F-85AD-9B5A451D2C6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DEADD2F-2DD5-BF21-0A78-DBD6B4D65653}"/>
              </a:ext>
            </a:extLst>
          </p:cNvPr>
          <p:cNvSpPr txBox="1">
            <a:spLocks/>
          </p:cNvSpPr>
          <p:nvPr/>
        </p:nvSpPr>
        <p:spPr>
          <a:xfrm>
            <a:off x="0" y="1080999"/>
            <a:ext cx="12192000" cy="5783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100" b="1" kern="100" dirty="0">
                <a:latin typeface="Calibri" panose="020F0502020204030204" pitchFamily="34" charset="0"/>
              </a:rPr>
              <a:t>Specifična rješenja u turizmu za pristupačnost – pristupačan smještaj</a:t>
            </a:r>
          </a:p>
        </p:txBody>
      </p:sp>
    </p:spTree>
    <p:extLst>
      <p:ext uri="{BB962C8B-B14F-4D97-AF65-F5344CB8AC3E}">
        <p14:creationId xmlns:p14="http://schemas.microsoft.com/office/powerpoint/2010/main" val="18765783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555E7-A16A-AFBB-94E3-C9D97FC7132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65090F48-9BB9-E97F-2366-634AD7882A6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4D31313-7A3E-BFE6-B5D1-61732191FD21}"/>
              </a:ext>
            </a:extLst>
          </p:cNvPr>
          <p:cNvSpPr>
            <a:spLocks noGrp="1"/>
          </p:cNvSpPr>
          <p:nvPr>
            <p:ph type="ctrTitle"/>
          </p:nvPr>
        </p:nvSpPr>
        <p:spPr>
          <a:xfrm>
            <a:off x="188026" y="2400848"/>
            <a:ext cx="11815947" cy="2788813"/>
          </a:xfrm>
        </p:spPr>
        <p:txBody>
          <a:bodyPr>
            <a:noAutofit/>
          </a:bodyPr>
          <a:lstStyle/>
          <a:p>
            <a:pPr algn="l">
              <a:lnSpc>
                <a:spcPts val="2700"/>
              </a:lnSpc>
            </a:pPr>
            <a:r>
              <a:rPr lang="hr" sz="2600" kern="100" dirty="0">
                <a:latin typeface="Calibri" panose="020F0502020204030204" pitchFamily="34" charset="0"/>
                <a:cs typeface="Calibri" panose="020F0502020204030204" pitchFamily="34" charset="0"/>
              </a:rPr>
              <a:t>Integracija pomoćne tehnologije može donijeti značajke povezivanja: Wi-Fi i značajke povezivanja za podršku korištenju pomoćnih tehnologija. Punionice za elektroničke uređaje za kretanje i pomoćne tehnologije dostupne za pružanje pristupačnog punjenja </a:t>
            </a:r>
            <a:br>
              <a:rPr lang="en-GB" sz="2600" kern="100" dirty="0">
                <a:latin typeface="Calibri" panose="020F0502020204030204" pitchFamily="34" charset="0"/>
                <a:cs typeface="Calibri" panose="020F0502020204030204" pitchFamily="34" charset="0"/>
              </a:rPr>
            </a:br>
            <a:r>
              <a:rPr lang="hr" sz="2600" kern="100" dirty="0">
                <a:latin typeface="Calibri" panose="020F0502020204030204" pitchFamily="34" charset="0"/>
                <a:cs typeface="Calibri" panose="020F0502020204030204" pitchFamily="34" charset="0"/>
              </a:rPr>
              <a:t>Pristupačni putovi i ulazi: rampe i dizala moraju biti projektirani tako da su svi putovi i ulazi lako dostupni korisnicima invalidskih kolica, bez pragova ili drugih prepreka. Automatska vrata također mogu biti dobro rješenje </a:t>
            </a:r>
            <a:br>
              <a:rPr lang="en-GB" sz="2600" kern="100" dirty="0">
                <a:latin typeface="Calibri" panose="020F0502020204030204" pitchFamily="34" charset="0"/>
                <a:cs typeface="Calibri" panose="020F0502020204030204" pitchFamily="34" charset="0"/>
              </a:rPr>
            </a:br>
            <a:r>
              <a:rPr lang="hr" sz="2600" kern="100" dirty="0">
                <a:latin typeface="Calibri" panose="020F0502020204030204" pitchFamily="34" charset="0"/>
                <a:cs typeface="Calibri" panose="020F0502020204030204" pitchFamily="34" charset="0"/>
              </a:rPr>
              <a:t>Jasno označavanje: upotreba jasnih i vidljivih znakova koji pokazuju pristupne rute i objekte. Materijali s velikim tiskom za slabovidne goste</a:t>
            </a:r>
          </a:p>
        </p:txBody>
      </p:sp>
      <p:pic>
        <p:nvPicPr>
          <p:cNvPr id="5" name="Kép 4">
            <a:extLst>
              <a:ext uri="{FF2B5EF4-FFF2-40B4-BE49-F238E27FC236}">
                <a16:creationId xmlns:a16="http://schemas.microsoft.com/office/drawing/2014/main" id="{E1E90A51-23BC-9DC3-DE90-FC66702D41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25363B11-6365-8438-3770-E17DDE7670E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87B400C9-3807-ABA7-C37C-6D182C3894B8}"/>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B6E42955-8C91-990A-3A55-C56743287E7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D4BEA3DD-3A37-12B2-87CC-5F02B6C8D3E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436D5D85-FA53-664F-9054-AD89C375B81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CF10201D-2597-E24C-B0DB-D71C3BB9553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DA0821B-5C33-BD2B-FA27-80D5555F281B}"/>
              </a:ext>
            </a:extLst>
          </p:cNvPr>
          <p:cNvSpPr txBox="1">
            <a:spLocks/>
          </p:cNvSpPr>
          <p:nvPr/>
        </p:nvSpPr>
        <p:spPr>
          <a:xfrm>
            <a:off x="0" y="1275878"/>
            <a:ext cx="12192000" cy="5783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100" b="1" kern="100" dirty="0">
                <a:latin typeface="Calibri" panose="020F0502020204030204" pitchFamily="34" charset="0"/>
              </a:rPr>
              <a:t>Specifična rješenja u turizmu za pristupačnost – pristupačan smještaj</a:t>
            </a:r>
          </a:p>
        </p:txBody>
      </p:sp>
    </p:spTree>
    <p:extLst>
      <p:ext uri="{BB962C8B-B14F-4D97-AF65-F5344CB8AC3E}">
        <p14:creationId xmlns:p14="http://schemas.microsoft.com/office/powerpoint/2010/main" val="14491067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3A2A8-4E94-4017-A5C6-D96C3493866D}"/>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3CB5F8FD-95DB-BF73-0076-DD60811DF1B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DC1826D2-4085-5D4B-3156-16E208ECD47A}"/>
              </a:ext>
            </a:extLst>
          </p:cNvPr>
          <p:cNvSpPr>
            <a:spLocks noGrp="1"/>
          </p:cNvSpPr>
          <p:nvPr>
            <p:ph type="ctrTitle"/>
          </p:nvPr>
        </p:nvSpPr>
        <p:spPr>
          <a:xfrm>
            <a:off x="95003" y="1982374"/>
            <a:ext cx="11848603" cy="3257036"/>
          </a:xfrm>
        </p:spPr>
        <p:txBody>
          <a:bodyPr>
            <a:noAutofit/>
          </a:bodyPr>
          <a:lstStyle/>
          <a:p>
            <a:pPr lvl="0" algn="l">
              <a:lnSpc>
                <a:spcPts val="2800"/>
              </a:lnSpc>
            </a:pPr>
            <a:r>
              <a:rPr lang="hr" sz="2600" kern="100" dirty="0">
                <a:effectLst/>
                <a:latin typeface="Calibri" panose="020F0502020204030204" pitchFamily="34" charset="0"/>
                <a:ea typeface="Calibri" panose="020F0502020204030204" pitchFamily="34" charset="0"/>
                <a:cs typeface="Calibri" panose="020F0502020204030204" pitchFamily="34" charset="0"/>
              </a:rPr>
              <a:t>Pristupačna parkirališna i druga vanjska mjesta: posebno dizajnirana i označena parkirna mjesta blizu ulaza s odgovarajućom širinom i okolnim pristupnim prolazima. Zone ostavljanja i pristupna područja za posjetitelje s poteškoćama u kretanju. Staze pristupačne za invalidska kolica, popločane šetnice za invalidska kolica u svim područjima koje turisti mogu posjetiti </a:t>
            </a:r>
            <a:br>
              <a:rPr lang="en-GB" sz="2600" kern="100" dirty="0">
                <a:effectLst/>
                <a:latin typeface="Calibri" panose="020F0502020204030204" pitchFamily="34" charset="0"/>
                <a:ea typeface="Calibri" panose="020F0502020204030204" pitchFamily="34" charset="0"/>
                <a:cs typeface="Arial" panose="020B0604020202020204" pitchFamily="34" charset="0"/>
              </a:rPr>
            </a:br>
            <a:r>
              <a:rPr lang="hr" sz="2600" kern="100" dirty="0">
                <a:effectLst/>
                <a:latin typeface="Calibri" panose="020F0502020204030204" pitchFamily="34" charset="0"/>
                <a:ea typeface="Calibri" panose="020F0502020204030204" pitchFamily="34" charset="0"/>
              </a:rPr>
              <a:t>Inteligentna tehnologija u sobama: posebna tehnologija upravljanja prostorijom kojom se upravlja putem mobilnih aplikacija ili glasovnih naredbi za osobe s poteškoćama u kretanju ili spretnosti. Uključeni zatvoreni titlovi na televizorima osiguravaju rješenja za goste s oštećenjima sluha</a:t>
            </a:r>
            <a:endParaRPr lang="en-GB" sz="2600" dirty="0">
              <a:latin typeface="+mn-lt"/>
            </a:endParaRPr>
          </a:p>
        </p:txBody>
      </p:sp>
      <p:pic>
        <p:nvPicPr>
          <p:cNvPr id="5" name="Kép 4">
            <a:extLst>
              <a:ext uri="{FF2B5EF4-FFF2-40B4-BE49-F238E27FC236}">
                <a16:creationId xmlns:a16="http://schemas.microsoft.com/office/drawing/2014/main" id="{1B51AE85-9184-BEB2-9AAD-57A8040BE6B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A8D47CDE-7956-BD3C-9801-EA6D54277C9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26BF177A-DAAF-8D63-3ED2-5F5C6D989A28}"/>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26F6E897-3E96-A96F-91BA-5DE63C90A76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E19B93D-40E7-0E85-3274-2A2552102B4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8F6DF6DB-C0D3-E0B5-ADAC-F033CDE26BA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F2C22C77-B7BF-7710-5CCF-362DC2A6142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5AC50CA7-6300-62E5-E510-A5DC45113E8B}"/>
              </a:ext>
            </a:extLst>
          </p:cNvPr>
          <p:cNvSpPr txBox="1">
            <a:spLocks/>
          </p:cNvSpPr>
          <p:nvPr/>
        </p:nvSpPr>
        <p:spPr>
          <a:xfrm>
            <a:off x="0" y="1206505"/>
            <a:ext cx="12191999" cy="5783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000" b="1" kern="100" dirty="0">
                <a:latin typeface="Calibri" panose="020F0502020204030204" pitchFamily="34" charset="0"/>
              </a:rPr>
              <a:t>Specifična rješenja u turizmu za pristupačnost – pristupačan smještaj</a:t>
            </a:r>
          </a:p>
        </p:txBody>
      </p:sp>
    </p:spTree>
    <p:extLst>
      <p:ext uri="{BB962C8B-B14F-4D97-AF65-F5344CB8AC3E}">
        <p14:creationId xmlns:p14="http://schemas.microsoft.com/office/powerpoint/2010/main" val="10274551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DC56B-BB30-1FBF-A839-CEBF350CF5C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D52AABBD-31BC-4010-BE62-039F83A6873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8FA5EF93-4EEC-4C13-925E-42E907121F79}"/>
              </a:ext>
            </a:extLst>
          </p:cNvPr>
          <p:cNvSpPr>
            <a:spLocks noGrp="1"/>
          </p:cNvSpPr>
          <p:nvPr>
            <p:ph type="ctrTitle"/>
          </p:nvPr>
        </p:nvSpPr>
        <p:spPr>
          <a:xfrm>
            <a:off x="144187" y="2026277"/>
            <a:ext cx="11815948" cy="3571513"/>
          </a:xfrm>
        </p:spPr>
        <p:txBody>
          <a:bodyPr>
            <a:noAutofit/>
          </a:bodyPr>
          <a:lstStyle/>
          <a:p>
            <a:pPr algn="l">
              <a:lnSpc>
                <a:spcPts val="2800"/>
              </a:lnSpc>
            </a:pPr>
            <a:r>
              <a:rPr lang="hr" sz="2600" kern="100" dirty="0">
                <a:latin typeface="Calibri" panose="020F0502020204030204" pitchFamily="34" charset="0"/>
                <a:cs typeface="Calibri" panose="020F0502020204030204" pitchFamily="34" charset="0"/>
              </a:rPr>
              <a:t>Obuka osoblja: obuka osoblja za pitanja invaliditeta kako bi osoblje bilo svjesno potreba gostiju s invaliditetom i moglo pružiti pomoć. Osoblje bi trebalo posjedovati odgovarajuće komunikacijske vještine kako bi s poštovanjem i učinkovito komuniciralo s gostima svih sposobnosti</a:t>
            </a:r>
            <a:br>
              <a:rPr lang="en-GB" sz="2600" kern="100" dirty="0">
                <a:latin typeface="Calibri" panose="020F0502020204030204" pitchFamily="34" charset="0"/>
                <a:cs typeface="Calibri" panose="020F0502020204030204" pitchFamily="34" charset="0"/>
              </a:rPr>
            </a:br>
            <a:r>
              <a:rPr lang="hr" sz="2600" kern="100" dirty="0">
                <a:latin typeface="Calibri" panose="020F0502020204030204" pitchFamily="34" charset="0"/>
                <a:cs typeface="Calibri" panose="020F0502020204030204" pitchFamily="34" charset="0"/>
              </a:rPr>
              <a:t>Pristupačni zajednički prostori hotela: mogućnosti sjedenja i za osobe s invaliditetom u zajedničkim prostorima. Saloni, restorani i sobe za sastanke pristupačno su dizajnirani</a:t>
            </a:r>
            <a:br>
              <a:rPr lang="en-GB" sz="2600" kern="100" dirty="0">
                <a:latin typeface="Calibri" panose="020F0502020204030204" pitchFamily="34" charset="0"/>
                <a:cs typeface="Calibri" panose="020F0502020204030204" pitchFamily="34" charset="0"/>
              </a:rPr>
            </a:br>
            <a:r>
              <a:rPr lang="hr" sz="2600" kern="100" dirty="0">
                <a:latin typeface="Calibri" panose="020F0502020204030204" pitchFamily="34" charset="0"/>
                <a:cs typeface="Calibri" panose="020F0502020204030204" pitchFamily="34" charset="0"/>
              </a:rPr>
              <a:t>Planovi evakuacije u hitnim slučajevima: smještaj uspostavlja personalizirane planove evakuacije u hitnim slučajevima za goste s invaliditetom. Postoji i posebna obuka osoblja o postupcima u hitnim slučajevima, osoblje treba pripremiti i uputiti u hitne situacije</a:t>
            </a:r>
          </a:p>
        </p:txBody>
      </p:sp>
      <p:pic>
        <p:nvPicPr>
          <p:cNvPr id="5" name="Kép 4">
            <a:extLst>
              <a:ext uri="{FF2B5EF4-FFF2-40B4-BE49-F238E27FC236}">
                <a16:creationId xmlns:a16="http://schemas.microsoft.com/office/drawing/2014/main" id="{F29BD139-1E18-CCDC-38E7-ED88116851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FC33481A-3958-4BF8-63B8-11CDF2686A4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18FC89E7-B556-4642-01D4-10BE69712B0A}"/>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855215A-2CDC-A732-31A8-D8E2395A9BD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685BFD1-C70D-CF61-97C7-399497AB386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3B1125-AFB6-F63C-AC0A-D993F6370DF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2EDD68BB-C91D-B0FC-7B9C-E0DC1B6B5BA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9C7D4CB-7251-666F-EC21-89278DAF07CD}"/>
              </a:ext>
            </a:extLst>
          </p:cNvPr>
          <p:cNvSpPr txBox="1">
            <a:spLocks/>
          </p:cNvSpPr>
          <p:nvPr/>
        </p:nvSpPr>
        <p:spPr>
          <a:xfrm>
            <a:off x="77513" y="1110253"/>
            <a:ext cx="11964066" cy="5783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100" b="1" kern="100" dirty="0">
                <a:latin typeface="Calibri" panose="020F0502020204030204" pitchFamily="34" charset="0"/>
              </a:rPr>
              <a:t>Specifična rješenja u turizmu za pristupačnost – pristupačan smještaj</a:t>
            </a:r>
          </a:p>
        </p:txBody>
      </p:sp>
    </p:spTree>
    <p:extLst>
      <p:ext uri="{BB962C8B-B14F-4D97-AF65-F5344CB8AC3E}">
        <p14:creationId xmlns:p14="http://schemas.microsoft.com/office/powerpoint/2010/main" val="4035740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564DA-B6EF-4A0D-BC5B-A60B3B021AB0}"/>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8588B4E7-59CD-DEB4-CFB2-4EAD96589BD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4C543D8D-D927-7F30-3873-58C0FAA1EA2D}"/>
              </a:ext>
            </a:extLst>
          </p:cNvPr>
          <p:cNvSpPr>
            <a:spLocks noGrp="1"/>
          </p:cNvSpPr>
          <p:nvPr>
            <p:ph type="ctrTitle"/>
          </p:nvPr>
        </p:nvSpPr>
        <p:spPr>
          <a:xfrm>
            <a:off x="188025" y="2355951"/>
            <a:ext cx="11815948" cy="2562581"/>
          </a:xfrm>
        </p:spPr>
        <p:txBody>
          <a:bodyPr>
            <a:noAutofit/>
          </a:bodyPr>
          <a:lstStyle/>
          <a:p>
            <a:pPr algn="l"/>
            <a:r>
              <a:rPr lang="hr" sz="2600" kern="100" dirty="0">
                <a:effectLst/>
                <a:latin typeface="Calibri" panose="020F0502020204030204" pitchFamily="34" charset="0"/>
                <a:ea typeface="Calibri" panose="020F0502020204030204" pitchFamily="34" charset="0"/>
              </a:rPr>
              <a:t>Stvaranje pristupačnih muzeja i izložbi temeljno je za osiguravanje da pojedinci s invaliditetom imaju jednake šanse za sudjelovanje u kulturnim i obrazovnim iskustvima</a:t>
            </a:r>
            <a:br>
              <a:rPr lang="en-GB" sz="2600" kern="100" dirty="0">
                <a:effectLst/>
                <a:latin typeface="Calibri" panose="020F0502020204030204" pitchFamily="34" charset="0"/>
                <a:ea typeface="Calibri" panose="020F0502020204030204" pitchFamily="34" charset="0"/>
              </a:rPr>
            </a:br>
            <a:r>
              <a:rPr lang="hr" sz="2600" kern="100" dirty="0">
                <a:effectLst/>
                <a:latin typeface="Calibri" panose="020F0502020204030204" pitchFamily="34" charset="0"/>
                <a:ea typeface="Calibri" panose="020F0502020204030204" pitchFamily="34" charset="0"/>
              </a:rPr>
              <a:t>Atrakcije koje uključuju osjet vida posebno su veliki izazov za osobe oštećena vida. Za to postoje neka dobra rješenja povezana s multisenzornim tehnologijama </a:t>
            </a:r>
            <a:br>
              <a:rPr lang="en-GB" sz="2600" kern="100" dirty="0">
                <a:effectLst/>
                <a:latin typeface="Calibri" panose="020F0502020204030204" pitchFamily="34" charset="0"/>
                <a:ea typeface="Calibri" panose="020F0502020204030204" pitchFamily="34" charset="0"/>
              </a:rPr>
            </a:br>
            <a:r>
              <a:rPr lang="hr" sz="2600" kern="100" dirty="0">
                <a:effectLst/>
                <a:latin typeface="Calibri" panose="020F0502020204030204" pitchFamily="34" charset="0"/>
                <a:ea typeface="Calibri" panose="020F0502020204030204" pitchFamily="34" charset="0"/>
              </a:rPr>
              <a:t>Danas su dostupna mnoga razmatranja i rješenja za pristupačnost muzeja i izložaka, čineći kulturno iskustvo dostupnim svima</a:t>
            </a:r>
            <a:endParaRPr lang="en-GB" sz="2600" dirty="0">
              <a:latin typeface="+mn-lt"/>
            </a:endParaRPr>
          </a:p>
        </p:txBody>
      </p:sp>
      <p:pic>
        <p:nvPicPr>
          <p:cNvPr id="5" name="Kép 4">
            <a:extLst>
              <a:ext uri="{FF2B5EF4-FFF2-40B4-BE49-F238E27FC236}">
                <a16:creationId xmlns:a16="http://schemas.microsoft.com/office/drawing/2014/main" id="{A74EEAC4-A2AB-8089-1930-5480E755B1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F6791383-43CC-F6F0-E0F0-09D1AAF6471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F7A42075-C4D4-4B1B-97E9-E89E62188268}"/>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2EF5662F-EB80-B4D2-B09E-04211DF54CD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44CC374-6FDB-BDF5-C3DF-C2D026D4509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E392199F-10DB-2FEF-23E4-986B4D65670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C068159-F6D5-A733-AE89-EAA0DFAE567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B29B0FD-5AC0-7098-88A8-36179F3AFF3A}"/>
              </a:ext>
            </a:extLst>
          </p:cNvPr>
          <p:cNvSpPr txBox="1">
            <a:spLocks/>
          </p:cNvSpPr>
          <p:nvPr/>
        </p:nvSpPr>
        <p:spPr>
          <a:xfrm>
            <a:off x="188025" y="1423874"/>
            <a:ext cx="11815948" cy="73341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000" b="1" kern="100" dirty="0">
                <a:latin typeface="Calibri" panose="020F0502020204030204" pitchFamily="34" charset="0"/>
              </a:rPr>
              <a:t>Specifična rješenja u turizmu za pristupačnost – pristupačne atrakcije i doživljaji, muzeji i izložbe</a:t>
            </a:r>
          </a:p>
        </p:txBody>
      </p:sp>
    </p:spTree>
    <p:extLst>
      <p:ext uri="{BB962C8B-B14F-4D97-AF65-F5344CB8AC3E}">
        <p14:creationId xmlns:p14="http://schemas.microsoft.com/office/powerpoint/2010/main" val="38117684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DBD41-B57C-5D42-6A13-D72E8CD0F975}"/>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A5D2194F-511A-0FF5-1CF8-85888DE571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DFE73389-0782-6FD2-7D19-5E9C88787910}"/>
              </a:ext>
            </a:extLst>
          </p:cNvPr>
          <p:cNvSpPr>
            <a:spLocks noGrp="1"/>
          </p:cNvSpPr>
          <p:nvPr>
            <p:ph type="ctrTitle"/>
          </p:nvPr>
        </p:nvSpPr>
        <p:spPr>
          <a:xfrm>
            <a:off x="210897" y="2216982"/>
            <a:ext cx="11815948" cy="2926917"/>
          </a:xfrm>
        </p:spPr>
        <p:txBody>
          <a:bodyPr>
            <a:noAutofit/>
          </a:bodyPr>
          <a:lstStyle/>
          <a:p>
            <a:pPr lvl="0" algn="l"/>
            <a:r>
              <a:rPr lang="hr" sz="2600" kern="100" dirty="0">
                <a:latin typeface="Calibri" panose="020F0502020204030204" pitchFamily="34" charset="0"/>
              </a:rPr>
              <a:t>Pristupačan dizajn zgrade: rampe i dizala s odgovarajućim omjerima nagiba kako bi se osigurao pristup invalidskim kolicima u sva područja, ako je moguće, čak i bez pomoći </a:t>
            </a:r>
            <a:br>
              <a:rPr lang="en-GB" sz="2600" kern="100" dirty="0">
                <a:latin typeface="Calibri" panose="020F0502020204030204" pitchFamily="34" charset="0"/>
              </a:rPr>
            </a:br>
            <a:r>
              <a:rPr lang="hr" sz="2600" kern="100" dirty="0">
                <a:latin typeface="Calibri" panose="020F0502020204030204" pitchFamily="34" charset="0"/>
              </a:rPr>
              <a:t>Jasne staze: široke staze bez prepreka za jednostavnu navigaciju, s rubovima, posebno za pojedince koji koriste pomagala za kretanje </a:t>
            </a:r>
            <a:br>
              <a:rPr lang="en-GB" sz="2600" kern="100" dirty="0">
                <a:latin typeface="Calibri" panose="020F0502020204030204" pitchFamily="34" charset="0"/>
              </a:rPr>
            </a:br>
            <a:r>
              <a:rPr lang="hr" sz="2600" kern="100" dirty="0">
                <a:latin typeface="Calibri" panose="020F0502020204030204" pitchFamily="34" charset="0"/>
              </a:rPr>
              <a:t>Pristupačno mjesta za sjedenje i gledanje: posebni prostori s boljom vidljivošću ili perspektivom za osobe s invaliditetom. Različite mogućnosti sjedenja, uključujući klupe i stolice s naslonima za ruke za pojedince kojima je potrebna dodatna potpora. Prostori za odmor s udobnim sjedalima u cijelom muzeju</a:t>
            </a:r>
          </a:p>
        </p:txBody>
      </p:sp>
      <p:pic>
        <p:nvPicPr>
          <p:cNvPr id="5" name="Kép 4">
            <a:extLst>
              <a:ext uri="{FF2B5EF4-FFF2-40B4-BE49-F238E27FC236}">
                <a16:creationId xmlns:a16="http://schemas.microsoft.com/office/drawing/2014/main" id="{73D09162-A9A0-42D5-22B3-FDFED9F1762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E3597143-1E90-D538-C209-DE612153193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DF97D52-7CFF-5C1E-D6B8-7A80152F6C3C}"/>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BE152D7-FC93-AC5B-2925-EF1F18CC06D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D3C836A9-A0B2-76AF-5130-D2DE9E99FE1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03B155F-E8F4-1AB0-9258-4E0A229D776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E5EF5C2-E572-D1DD-C666-E187B1FD633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71D80402-2C58-8B84-15A4-69F3D4381EA4}"/>
              </a:ext>
            </a:extLst>
          </p:cNvPr>
          <p:cNvSpPr txBox="1">
            <a:spLocks/>
          </p:cNvSpPr>
          <p:nvPr/>
        </p:nvSpPr>
        <p:spPr>
          <a:xfrm>
            <a:off x="143324" y="1398781"/>
            <a:ext cx="11815948" cy="73341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000" b="1" kern="100" dirty="0">
                <a:latin typeface="Calibri" panose="020F0502020204030204" pitchFamily="34" charset="0"/>
              </a:rPr>
              <a:t>Specifična rješenja u turizmu za pristupačnost – pristupačne atrakcije i doživljaji, muzeji i izložbe</a:t>
            </a:r>
          </a:p>
        </p:txBody>
      </p:sp>
    </p:spTree>
    <p:extLst>
      <p:ext uri="{BB962C8B-B14F-4D97-AF65-F5344CB8AC3E}">
        <p14:creationId xmlns:p14="http://schemas.microsoft.com/office/powerpoint/2010/main" val="21670058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F7BE5-28CD-6810-EA85-BFACAC4FE4E6}"/>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C36D9DC5-E188-9850-3C4C-F3B38228AF3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D6F95E0-21A3-BAA2-BACE-E9DB94A5E5E3}"/>
              </a:ext>
            </a:extLst>
          </p:cNvPr>
          <p:cNvSpPr>
            <a:spLocks noGrp="1"/>
          </p:cNvSpPr>
          <p:nvPr>
            <p:ph type="ctrTitle"/>
          </p:nvPr>
        </p:nvSpPr>
        <p:spPr>
          <a:xfrm>
            <a:off x="188025" y="2171760"/>
            <a:ext cx="11815947" cy="2897676"/>
          </a:xfrm>
        </p:spPr>
        <p:txBody>
          <a:bodyPr>
            <a:noAutofit/>
          </a:bodyPr>
          <a:lstStyle/>
          <a:p>
            <a:pPr algn="l">
              <a:spcAft>
                <a:spcPts val="800"/>
              </a:spcAft>
            </a:pPr>
            <a:r>
              <a:rPr lang="hr" sz="2600" kern="100" dirty="0">
                <a:latin typeface="Calibri" panose="020F0502020204030204" pitchFamily="34" charset="0"/>
              </a:rPr>
              <a:t>Pristupačne ture i vodiči: ture s prevoditeljima znakovnog jezika, audio vodičima ili vodičima koji dobro poznaju potrebe pristupačnosti. Muzejsko osoblje educirano je za pružanje pomoći i usmjeravanje posjetitelja s invaliditetom. Muzeji često nude vođene obilaske posebno osmišljene za osobe s oštećenjima vida ili sluha, s obučenim vodičima koji daju detaljne opise </a:t>
            </a:r>
            <a:br>
              <a:rPr lang="en-GB" sz="2600" kern="100" dirty="0">
                <a:latin typeface="Calibri" panose="020F0502020204030204" pitchFamily="34" charset="0"/>
              </a:rPr>
            </a:br>
            <a:r>
              <a:rPr lang="hr" sz="2600" kern="100" dirty="0">
                <a:latin typeface="Calibri" panose="020F0502020204030204" pitchFamily="34" charset="0"/>
              </a:rPr>
              <a:t>Prilagodljiva oprema: invalidska kolica, hodalice ili druga pomagala za kretanje za posjetitelje koji će ih trebati tijekom posjeta kako bi mogli pristupiti atrakcijama i uživati u njima</a:t>
            </a:r>
          </a:p>
        </p:txBody>
      </p:sp>
      <p:pic>
        <p:nvPicPr>
          <p:cNvPr id="5" name="Kép 4">
            <a:extLst>
              <a:ext uri="{FF2B5EF4-FFF2-40B4-BE49-F238E27FC236}">
                <a16:creationId xmlns:a16="http://schemas.microsoft.com/office/drawing/2014/main" id="{2B9E37B7-6BDD-1904-C65B-7FF1058F0A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D300869-D5DF-580D-6A9E-A2B0FF0957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1DFF80F9-6584-8E47-CACE-22C1169222F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2DACB79E-EB6C-D830-64AC-4DBF2B5BB30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465EDF9F-3BB9-8BB1-31C6-6797B87405A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E340F21F-FA1B-A1E5-A0FC-BD226BAE84F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0BC3095-1112-884B-13F6-523A5E709D6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CCC19BBB-7419-3372-1EF9-FD430DE8E451}"/>
              </a:ext>
            </a:extLst>
          </p:cNvPr>
          <p:cNvSpPr txBox="1">
            <a:spLocks/>
          </p:cNvSpPr>
          <p:nvPr/>
        </p:nvSpPr>
        <p:spPr>
          <a:xfrm>
            <a:off x="188024" y="1253246"/>
            <a:ext cx="11815948" cy="91932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hr" sz="3000" b="1" kern="100" dirty="0">
                <a:latin typeface="Calibri" panose="020F0502020204030204" pitchFamily="34" charset="0"/>
              </a:rPr>
              <a:t>Specifična rješenja u turizmu za pristupačnost – pristupačne atrakcije i doživljaji, muzeji i izložbe</a:t>
            </a:r>
          </a:p>
        </p:txBody>
      </p:sp>
    </p:spTree>
    <p:extLst>
      <p:ext uri="{BB962C8B-B14F-4D97-AF65-F5344CB8AC3E}">
        <p14:creationId xmlns:p14="http://schemas.microsoft.com/office/powerpoint/2010/main" val="2485504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9A92D-7288-9ACE-8994-6DC4ED4C343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9BD0BF34-0DA7-5516-9233-B7CF5E857F2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B343ACC4-EED7-260C-642E-6400D7FE8EE8}"/>
              </a:ext>
            </a:extLst>
          </p:cNvPr>
          <p:cNvSpPr>
            <a:spLocks noGrp="1"/>
          </p:cNvSpPr>
          <p:nvPr>
            <p:ph type="ctrTitle"/>
          </p:nvPr>
        </p:nvSpPr>
        <p:spPr>
          <a:xfrm>
            <a:off x="209465" y="2129145"/>
            <a:ext cx="11773069" cy="3070420"/>
          </a:xfrm>
        </p:spPr>
        <p:txBody>
          <a:bodyPr>
            <a:noAutofit/>
          </a:bodyPr>
          <a:lstStyle/>
          <a:p>
            <a:pPr algn="l">
              <a:lnSpc>
                <a:spcPts val="2600"/>
              </a:lnSpc>
              <a:spcAft>
                <a:spcPts val="800"/>
              </a:spcAft>
            </a:pPr>
            <a:r>
              <a:rPr lang="hr" sz="2400" kern="100" dirty="0">
                <a:effectLst/>
                <a:latin typeface="Calibri" panose="020F0502020204030204" pitchFamily="34" charset="0"/>
                <a:ea typeface="Calibri" panose="020F0502020204030204" pitchFamily="34" charset="0"/>
                <a:cs typeface="Calibri" panose="020F0502020204030204" pitchFamily="34" charset="0"/>
              </a:rPr>
              <a:t>Taktilni i Brailleovi natpisi: taktilne karte i modeli za osobe s oštećenjem vida kako bi razumjeli raspored muzeja ili drugih atrakcija</a:t>
            </a:r>
            <a:br>
              <a:rPr lang="en-GB" sz="2400" kern="100" dirty="0">
                <a:effectLst/>
                <a:latin typeface="Calibri" panose="020F0502020204030204" pitchFamily="34" charset="0"/>
                <a:ea typeface="Calibri" panose="020F0502020204030204" pitchFamily="34" charset="0"/>
                <a:cs typeface="Arial" panose="020B0604020202020204" pitchFamily="34" charset="0"/>
              </a:rPr>
            </a:br>
            <a:r>
              <a:rPr lang="hr" sz="2400" kern="100" dirty="0">
                <a:effectLst/>
                <a:latin typeface="Calibri" panose="020F0502020204030204" pitchFamily="34" charset="0"/>
                <a:ea typeface="Calibri" panose="020F0502020204030204" pitchFamily="34" charset="0"/>
              </a:rPr>
              <a:t>Audio opisi: audio vodiči koji nude detaljne glasovne opise eksponata za posjetitelje s oštećenjima vida. Audio vodiči na više jezika. Označavanje i titlovanje za video i multimedijske prezentacije za osobe s oštećenjem sluha. </a:t>
            </a:r>
            <a:r>
              <a:rPr lang="hr" sz="2400" kern="100" dirty="0">
                <a:latin typeface="Calibri" panose="020F0502020204030204" pitchFamily="34" charset="0"/>
              </a:rPr>
              <a:t>Transkripti ovih tekstova pružaju pisane verzije audiosadržaja</a:t>
            </a:r>
            <a:br>
              <a:rPr lang="en-GB" sz="2400" kern="100" dirty="0">
                <a:latin typeface="Calibri" panose="020F0502020204030204" pitchFamily="34" charset="0"/>
              </a:rPr>
            </a:br>
            <a:r>
              <a:rPr lang="hr" sz="2400" kern="100" dirty="0">
                <a:latin typeface="Calibri" panose="020F0502020204030204" pitchFamily="34" charset="0"/>
              </a:rPr>
              <a:t>Pristupačni toaleti i prostorije: potreban je univerzalni dizajn za toalete, uključujući odgovarajući prostor za manevriranje i potporne šipke, kao i svlačionice za osobe s invaliditetom, posebice one kojima je potrebna pomoć</a:t>
            </a:r>
          </a:p>
        </p:txBody>
      </p:sp>
      <p:pic>
        <p:nvPicPr>
          <p:cNvPr id="5" name="Kép 4">
            <a:extLst>
              <a:ext uri="{FF2B5EF4-FFF2-40B4-BE49-F238E27FC236}">
                <a16:creationId xmlns:a16="http://schemas.microsoft.com/office/drawing/2014/main" id="{3330F328-1DA9-6C9F-909F-A2ED3E5F76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7DAA893-9D1E-5F18-D5C9-5A70CDF111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1CC4B051-398F-5D14-1D6A-E0CAFAA4CC7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754B396-6B2E-CC75-815B-A7233E53007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B9B30B75-CE57-CA28-4289-8C020BCC505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BDEE514E-00C6-3093-528B-45F8F6D5216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C44FEE12-4A60-1E4F-EBF1-06E63104B87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BEBBD1AA-CEC8-75DA-F800-6437E700BD52}"/>
              </a:ext>
            </a:extLst>
          </p:cNvPr>
          <p:cNvSpPr txBox="1">
            <a:spLocks/>
          </p:cNvSpPr>
          <p:nvPr/>
        </p:nvSpPr>
        <p:spPr>
          <a:xfrm>
            <a:off x="166585" y="1384663"/>
            <a:ext cx="11815948" cy="73341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000" b="1" kern="100" dirty="0">
                <a:latin typeface="Calibri" panose="020F0502020204030204" pitchFamily="34" charset="0"/>
              </a:rPr>
              <a:t>Specifična rješenja u turizmu za pristupačnost – pristupačne atrakcije i doživljaji, muzeji i izložbe</a:t>
            </a:r>
          </a:p>
        </p:txBody>
      </p:sp>
    </p:spTree>
    <p:extLst>
      <p:ext uri="{BB962C8B-B14F-4D97-AF65-F5344CB8AC3E}">
        <p14:creationId xmlns:p14="http://schemas.microsoft.com/office/powerpoint/2010/main" val="1066940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317997" y="2292488"/>
            <a:ext cx="11518886" cy="3020897"/>
          </a:xfrm>
        </p:spPr>
        <p:txBody>
          <a:bodyPr>
            <a:noAutofit/>
          </a:bodyPr>
          <a:lstStyle/>
          <a:p>
            <a:pPr algn="l"/>
            <a:r>
              <a:rPr lang="hr" sz="2600" kern="100" dirty="0">
                <a:effectLst/>
                <a:latin typeface="Calibri" panose="020F0502020204030204" pitchFamily="34" charset="0"/>
                <a:ea typeface="Calibri" panose="020F0502020204030204" pitchFamily="34" charset="0"/>
              </a:rPr>
              <a:t>Nekoliko studija ukazalo je na spremnost osoba s invaliditetom na integriraciju u turizam, također pokazujući da osobe s invaliditetom obično putuju s obitelji i prijateljima, a rjeđe s osobom u pratnji koja pomaže u prevladavanju prepreka (Zaluska et al</a:t>
            </a:r>
            <a:r>
              <a:rPr lang="hr" sz="2600" kern="100" dirty="0">
                <a:latin typeface="Calibri" panose="020F0502020204030204" pitchFamily="34" charset="0"/>
                <a:ea typeface="Calibri" panose="020F0502020204030204" pitchFamily="34" charset="0"/>
              </a:rPr>
              <a:t>.</a:t>
            </a:r>
            <a:r>
              <a:rPr lang="hr" sz="2600" kern="100" dirty="0">
                <a:effectLst/>
                <a:latin typeface="Calibri" panose="020F0502020204030204" pitchFamily="34" charset="0"/>
                <a:ea typeface="Calibri" panose="020F0502020204030204" pitchFamily="34" charset="0"/>
              </a:rPr>
              <a:t>, 2022) </a:t>
            </a:r>
            <a:br>
              <a:rPr lang="en-GB" sz="2600" kern="100" dirty="0">
                <a:effectLst/>
                <a:latin typeface="Calibri" panose="020F0502020204030204" pitchFamily="34" charset="0"/>
                <a:ea typeface="Calibri" panose="020F0502020204030204" pitchFamily="34" charset="0"/>
              </a:rPr>
            </a:br>
            <a:r>
              <a:rPr lang="hr" sz="2600" kern="100" dirty="0">
                <a:effectLst/>
                <a:latin typeface="Calibri" panose="020F0502020204030204" pitchFamily="34" charset="0"/>
                <a:ea typeface="Calibri" panose="020F0502020204030204" pitchFamily="34" charset="0"/>
              </a:rPr>
              <a:t>Za osobe s invaliditetom koje zahtijevaju stalnu prisutnost njegovatelja za obavljanje svakodnevnih zadataka, važan je pozitivan stav i spremnost na pomoć njegovatelja, uz činjenicu da u mnogim slučajevima osobe s invaliditetom zahtijevaju stalnu prisutnost (Eusébio et al., 2023)</a:t>
            </a:r>
            <a:endParaRPr lang="en-GB" sz="2600" dirty="0">
              <a:latin typeface="+mn-lt"/>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5308A82-8E70-9D95-41AE-046D1314702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B622915-AE14-3290-A1E1-908608A0E015}"/>
              </a:ext>
            </a:extLst>
          </p:cNvPr>
          <p:cNvSpPr txBox="1">
            <a:spLocks/>
          </p:cNvSpPr>
          <p:nvPr/>
        </p:nvSpPr>
        <p:spPr>
          <a:xfrm>
            <a:off x="0" y="1394090"/>
            <a:ext cx="12191999" cy="5783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200" b="1" kern="100" dirty="0">
                <a:effectLst/>
                <a:latin typeface="Calibri" panose="020F0502020204030204" pitchFamily="34" charset="0"/>
                <a:ea typeface="Times New Roman" panose="02020603050405020304" pitchFamily="18" charset="0"/>
              </a:rPr>
              <a:t>Tehnička rješenja pristupačnosti u turizmu – prethodna razmišljanja</a:t>
            </a:r>
            <a:endParaRPr lang="en-GB" sz="3200" dirty="0">
              <a:latin typeface="+mn-lt"/>
            </a:endParaRPr>
          </a:p>
        </p:txBody>
      </p:sp>
    </p:spTree>
    <p:extLst>
      <p:ext uri="{BB962C8B-B14F-4D97-AF65-F5344CB8AC3E}">
        <p14:creationId xmlns:p14="http://schemas.microsoft.com/office/powerpoint/2010/main" val="16815687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1A0CC7-3D9A-5C3F-E279-38959B70837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31BFBC47-9A85-279A-E757-17AEE2652E3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A251B0A8-20DB-3DF5-FF28-446BD5AD1CB0}"/>
              </a:ext>
            </a:extLst>
          </p:cNvPr>
          <p:cNvSpPr>
            <a:spLocks noGrp="1"/>
          </p:cNvSpPr>
          <p:nvPr>
            <p:ph type="ctrTitle"/>
          </p:nvPr>
        </p:nvSpPr>
        <p:spPr>
          <a:xfrm>
            <a:off x="392567" y="2011921"/>
            <a:ext cx="11611405" cy="3164062"/>
          </a:xfrm>
        </p:spPr>
        <p:txBody>
          <a:bodyPr>
            <a:noAutofit/>
          </a:bodyPr>
          <a:lstStyle/>
          <a:p>
            <a:pPr lvl="0" algn="l">
              <a:lnSpc>
                <a:spcPts val="2600"/>
              </a:lnSpc>
            </a:pPr>
            <a:r>
              <a:rPr lang="hr" sz="2400" kern="100" dirty="0">
                <a:effectLst/>
                <a:latin typeface="Calibri" panose="020F0502020204030204" pitchFamily="34" charset="0"/>
                <a:ea typeface="Calibri" panose="020F0502020204030204" pitchFamily="34" charset="0"/>
                <a:cs typeface="Calibri" panose="020F0502020204030204" pitchFamily="34" charset="0"/>
              </a:rPr>
              <a:t>Prostori prilagođeni osjetilima: mirna područja namijenjena su osobama sa senzornom osjetljivošću te za osobe s autizmom kojima je možda potreban odmor od stimulacije. Izlošci prilagođeni osjetilima uključuju elemente koji privlače različita osjetila</a:t>
            </a:r>
            <a:br>
              <a:rPr lang="en-GB" sz="2400" kern="100" dirty="0">
                <a:effectLst/>
                <a:latin typeface="Calibri" panose="020F0502020204030204" pitchFamily="34" charset="0"/>
                <a:ea typeface="Calibri" panose="020F0502020204030204" pitchFamily="34" charset="0"/>
                <a:cs typeface="Arial" panose="020B0604020202020204" pitchFamily="34" charset="0"/>
              </a:rPr>
            </a:br>
            <a:r>
              <a:rPr lang="hr" sz="2400" kern="100" dirty="0">
                <a:effectLst/>
                <a:latin typeface="Calibri" panose="020F0502020204030204" pitchFamily="34" charset="0"/>
                <a:ea typeface="Calibri" panose="020F0502020204030204" pitchFamily="34" charset="0"/>
                <a:cs typeface="Calibri" panose="020F0502020204030204" pitchFamily="34" charset="0"/>
              </a:rPr>
              <a:t>Informacije o dostupnosti na mreži: web-mjesto mora pružiti informacije o izlošcima, značajkama pristupačnosti i virtualnim obilascima. Dobra web stranica nudi online resurse, kao što su digitalni vodiči i materijali prije posjeta </a:t>
            </a:r>
            <a:br>
              <a:rPr lang="en-GB" sz="2400" kern="100" dirty="0">
                <a:effectLst/>
                <a:latin typeface="Calibri" panose="020F0502020204030204" pitchFamily="34" charset="0"/>
                <a:ea typeface="Calibri" panose="020F0502020204030204" pitchFamily="34" charset="0"/>
                <a:cs typeface="Arial" panose="020B0604020202020204" pitchFamily="34" charset="0"/>
              </a:rPr>
            </a:br>
            <a:r>
              <a:rPr lang="hr" sz="2400" kern="100" dirty="0">
                <a:effectLst/>
                <a:latin typeface="Calibri" panose="020F0502020204030204" pitchFamily="34" charset="0"/>
                <a:ea typeface="Calibri" panose="020F0502020204030204" pitchFamily="34" charset="0"/>
              </a:rPr>
              <a:t>Obrazovni programi za sve: inkluzivne radionice razvijaju obrazovne programe dostupne osobama s invaliditetom na svim razinama. Materijali za učenje pružaju dostupne informacije, kao što su digitalni udžbenici, natpisi velikim slovima i višeosjetilni materijali</a:t>
            </a:r>
            <a:endParaRPr lang="en-GB" sz="2400" dirty="0">
              <a:latin typeface="+mn-lt"/>
            </a:endParaRPr>
          </a:p>
        </p:txBody>
      </p:sp>
      <p:pic>
        <p:nvPicPr>
          <p:cNvPr id="5" name="Kép 4">
            <a:extLst>
              <a:ext uri="{FF2B5EF4-FFF2-40B4-BE49-F238E27FC236}">
                <a16:creationId xmlns:a16="http://schemas.microsoft.com/office/drawing/2014/main" id="{19A08312-5182-434E-8841-6A31BB5E16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BBA942B-9304-FD49-85DF-E648850DBC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28D2A8B4-639E-4CEB-861E-DF9266740BDA}"/>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CDF02D9D-C2BD-B2E2-8322-BE0BD12B904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F0ACBF77-8309-D386-8457-97B3947364B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EF82BAD-E79B-D909-E456-03E85D9CB27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CD033DD-F9E7-4DDC-B2B2-9668A0F5FC4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F72E36B7-2E09-55BE-16EE-2EA0FC8D6443}"/>
              </a:ext>
            </a:extLst>
          </p:cNvPr>
          <p:cNvSpPr txBox="1">
            <a:spLocks/>
          </p:cNvSpPr>
          <p:nvPr/>
        </p:nvSpPr>
        <p:spPr>
          <a:xfrm>
            <a:off x="188024" y="1277803"/>
            <a:ext cx="11815948" cy="7984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000" b="1" kern="100" dirty="0">
                <a:latin typeface="Calibri" panose="020F0502020204030204" pitchFamily="34" charset="0"/>
              </a:rPr>
              <a:t>Specifična rješenja u turizmu za pristupačnost – pristupačne atrakcije i doživljaji, muzeji i izložbe</a:t>
            </a:r>
          </a:p>
        </p:txBody>
      </p:sp>
    </p:spTree>
    <p:extLst>
      <p:ext uri="{BB962C8B-B14F-4D97-AF65-F5344CB8AC3E}">
        <p14:creationId xmlns:p14="http://schemas.microsoft.com/office/powerpoint/2010/main" val="32922623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C32F87-04D4-BDAA-0032-77B843BD3148}"/>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16B69235-3B3A-6F5D-345E-CF72AF1108D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C553EC91-81FE-36B0-21A4-715290AC597A}"/>
              </a:ext>
            </a:extLst>
          </p:cNvPr>
          <p:cNvSpPr>
            <a:spLocks noGrp="1"/>
          </p:cNvSpPr>
          <p:nvPr>
            <p:ph type="ctrTitle"/>
          </p:nvPr>
        </p:nvSpPr>
        <p:spPr>
          <a:xfrm>
            <a:off x="256731" y="2357183"/>
            <a:ext cx="3837334" cy="1989052"/>
          </a:xfrm>
        </p:spPr>
        <p:txBody>
          <a:bodyPr>
            <a:noAutofit/>
          </a:bodyPr>
          <a:lstStyle/>
          <a:p>
            <a:pPr algn="l"/>
            <a:r>
              <a:rPr lang="hr" sz="2400" kern="100" dirty="0">
                <a:effectLst/>
                <a:latin typeface="Calibri" panose="020F0502020204030204" pitchFamily="34" charset="0"/>
                <a:ea typeface="Calibri" panose="020F0502020204030204" pitchFamily="34" charset="0"/>
              </a:rPr>
              <a:t>Možda nije oku ugodan, ali omogućava pristup osobama u invalidskim kolicima jednom od najpoznatijih svjetskih spomenika</a:t>
            </a:r>
            <a:endParaRPr lang="en-GB" sz="2400" dirty="0">
              <a:latin typeface="+mn-lt"/>
            </a:endParaRPr>
          </a:p>
        </p:txBody>
      </p:sp>
      <p:pic>
        <p:nvPicPr>
          <p:cNvPr id="5" name="Kép 4">
            <a:extLst>
              <a:ext uri="{FF2B5EF4-FFF2-40B4-BE49-F238E27FC236}">
                <a16:creationId xmlns:a16="http://schemas.microsoft.com/office/drawing/2014/main" id="{ACB5F15D-1E4F-AA02-F7BB-728DDCCC5E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2834C8E4-1DE5-EC1B-B69A-2BE188E4E5B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A051B74-19B8-65DD-4023-7BAAC42E67FD}"/>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2D95F77-1DF7-79A7-7B08-7961854785C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83D7126A-E3BE-631F-45F6-11DA04BE0CE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76D7A45C-2209-3306-2869-B20A24607E6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90843FAE-9DDA-4AE7-70EE-E4DFECF396E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058FF281-DA3E-CBDF-5953-E3346DE080A1}"/>
              </a:ext>
            </a:extLst>
          </p:cNvPr>
          <p:cNvSpPr txBox="1">
            <a:spLocks/>
          </p:cNvSpPr>
          <p:nvPr/>
        </p:nvSpPr>
        <p:spPr>
          <a:xfrm>
            <a:off x="13701" y="1255598"/>
            <a:ext cx="9059048" cy="780707"/>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kern="100" dirty="0">
                <a:effectLst/>
                <a:latin typeface="Calibri" panose="020F0502020204030204" pitchFamily="34" charset="0"/>
                <a:ea typeface="Calibri" panose="020F0502020204030204" pitchFamily="34" charset="0"/>
              </a:rPr>
              <a:t>Dobar primjer </a:t>
            </a:r>
            <a:r>
              <a:rPr lang="hr" sz="3600" b="1" kern="100" dirty="0">
                <a:latin typeface="Calibri" panose="020F0502020204030204" pitchFamily="34" charset="0"/>
              </a:rPr>
              <a:t>pristupačnosti atrakcije – dizalo na Akropoli, Atena</a:t>
            </a:r>
          </a:p>
        </p:txBody>
      </p:sp>
      <p:pic>
        <p:nvPicPr>
          <p:cNvPr id="14" name="Kép 13" descr="A képen kültéri, épület, fa, sziklaorom látható&#10;&#10;Automatikusan generált leírás">
            <a:extLst>
              <a:ext uri="{FF2B5EF4-FFF2-40B4-BE49-F238E27FC236}">
                <a16:creationId xmlns:a16="http://schemas.microsoft.com/office/drawing/2014/main" id="{5ADD0166-7D63-2823-8D98-0884E0072C9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5400000">
            <a:off x="8234548" y="1517479"/>
            <a:ext cx="4204116" cy="3153087"/>
          </a:xfrm>
          <a:prstGeom prst="rect">
            <a:avLst/>
          </a:prstGeom>
        </p:spPr>
      </p:pic>
      <p:pic>
        <p:nvPicPr>
          <p:cNvPr id="16" name="Kép 15" descr="A képen kültéri, ég, talaj, Kompozit anyag látható&#10;&#10;Automatikusan generált leírás">
            <a:extLst>
              <a:ext uri="{FF2B5EF4-FFF2-40B4-BE49-F238E27FC236}">
                <a16:creationId xmlns:a16="http://schemas.microsoft.com/office/drawing/2014/main" id="{F6CC49A8-100C-15B3-9890-D6BB157F40C9}"/>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385769" y="2071637"/>
            <a:ext cx="4082589" cy="3061942"/>
          </a:xfrm>
          <a:prstGeom prst="rect">
            <a:avLst/>
          </a:prstGeom>
        </p:spPr>
      </p:pic>
      <p:sp>
        <p:nvSpPr>
          <p:cNvPr id="17" name="Cím 1">
            <a:extLst>
              <a:ext uri="{FF2B5EF4-FFF2-40B4-BE49-F238E27FC236}">
                <a16:creationId xmlns:a16="http://schemas.microsoft.com/office/drawing/2014/main" id="{FDFB9B8B-5118-B859-79E3-6DE1C5808F27}"/>
              </a:ext>
            </a:extLst>
          </p:cNvPr>
          <p:cNvSpPr txBox="1">
            <a:spLocks/>
          </p:cNvSpPr>
          <p:nvPr/>
        </p:nvSpPr>
        <p:spPr>
          <a:xfrm>
            <a:off x="278850" y="4544895"/>
            <a:ext cx="2791453" cy="51210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lnSpc>
                <a:spcPct val="107000"/>
              </a:lnSpc>
            </a:pPr>
            <a:r>
              <a:rPr lang="hr" sz="2000" kern="100" dirty="0">
                <a:latin typeface="Calibri" panose="020F0502020204030204" pitchFamily="34" charset="0"/>
                <a:ea typeface="Calibri" panose="020F0502020204030204" pitchFamily="34" charset="0"/>
                <a:cs typeface="Calibri" panose="020F0502020204030204" pitchFamily="34" charset="0"/>
              </a:rPr>
              <a:t>Fotografije Raffay , Z.</a:t>
            </a:r>
            <a:endParaRPr lang="en-GB" sz="2000" kern="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821410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134C4-DC5A-E6DB-632B-2F71E8A5AFE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4967D01-823F-F0D9-4190-D63A8A64EB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D7E8DA3-00AB-A41C-C4E4-1E9632649FD7}"/>
              </a:ext>
            </a:extLst>
          </p:cNvPr>
          <p:cNvSpPr>
            <a:spLocks noGrp="1"/>
          </p:cNvSpPr>
          <p:nvPr>
            <p:ph type="ctrTitle"/>
          </p:nvPr>
        </p:nvSpPr>
        <p:spPr>
          <a:xfrm>
            <a:off x="128649" y="1975693"/>
            <a:ext cx="11934701" cy="3281629"/>
          </a:xfrm>
        </p:spPr>
        <p:txBody>
          <a:bodyPr>
            <a:noAutofit/>
          </a:bodyPr>
          <a:lstStyle/>
          <a:p>
            <a:pPr algn="l">
              <a:lnSpc>
                <a:spcPts val="2500"/>
              </a:lnSpc>
            </a:pPr>
            <a:r>
              <a:rPr lang="hr" sz="2600" kern="100" dirty="0">
                <a:effectLst/>
                <a:latin typeface="Calibri" panose="020F0502020204030204" pitchFamily="34" charset="0"/>
                <a:ea typeface="Calibri" panose="020F0502020204030204" pitchFamily="34" charset="0"/>
              </a:rPr>
              <a:t>Pješački prijelazi i nogostupi, parkiralište: projektiranje treba uzeti u obzir potrebe svih potencijalnih korisnika. Pješačke staze i nogostupi nisu zapriječeni smećem, građevinskim otpadom, korijenjem drveća ili drugim predmetima. Nema prepreka koje stvaraju ulični prodavači, parkirani automobili i komunalni stupovi</a:t>
            </a:r>
            <a:br>
              <a:rPr lang="en-GB" sz="2600" kern="100" dirty="0">
                <a:effectLst/>
                <a:latin typeface="Calibri" panose="020F0502020204030204" pitchFamily="34" charset="0"/>
                <a:ea typeface="Calibri" panose="020F0502020204030204" pitchFamily="34" charset="0"/>
              </a:rPr>
            </a:br>
            <a:r>
              <a:rPr lang="hr" sz="2600" kern="100" dirty="0">
                <a:effectLst/>
                <a:latin typeface="Calibri" panose="020F0502020204030204" pitchFamily="34" charset="0"/>
                <a:ea typeface="Calibri" panose="020F0502020204030204" pitchFamily="34" charset="0"/>
              </a:rPr>
              <a:t>Određene minimalne dimenzije: nogostup ili pločnik trebaju biti široki najmanje 2000 mm u područjima s umjerenim do gustim pješačkim prometom ili 1500 mm u područjima s manje prometa. Oko trgovina i autobusnih stanica idealno je da pješačka staza bude široka najmanje 3000-3500 mm </a:t>
            </a:r>
            <a:br>
              <a:rPr lang="en-GB" sz="2600" kern="100" dirty="0">
                <a:effectLst/>
                <a:latin typeface="Calibri" panose="020F0502020204030204" pitchFamily="34" charset="0"/>
                <a:ea typeface="Calibri" panose="020F0502020204030204" pitchFamily="34" charset="0"/>
              </a:rPr>
            </a:br>
            <a:r>
              <a:rPr lang="hr" sz="2600" kern="100" dirty="0">
                <a:effectLst/>
                <a:latin typeface="Calibri" panose="020F0502020204030204" pitchFamily="34" charset="0"/>
                <a:ea typeface="Calibri" panose="020F0502020204030204" pitchFamily="34" charset="0"/>
              </a:rPr>
              <a:t>Definirana pristupačna parkirna mjesta i zone za zaustavljanje u blizini prometnih čvorišta i turističkih atrakcija</a:t>
            </a:r>
            <a:endParaRPr lang="en-GB" sz="2600" dirty="0">
              <a:latin typeface="+mn-lt"/>
            </a:endParaRPr>
          </a:p>
        </p:txBody>
      </p:sp>
      <p:pic>
        <p:nvPicPr>
          <p:cNvPr id="5" name="Kép 4">
            <a:extLst>
              <a:ext uri="{FF2B5EF4-FFF2-40B4-BE49-F238E27FC236}">
                <a16:creationId xmlns:a16="http://schemas.microsoft.com/office/drawing/2014/main" id="{EAE87E94-8573-DDB9-2B99-83EAC7A36A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6F874A9-2FDA-4155-A409-C206EDD0BA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0DE921C-C131-287B-A802-2E34ADCB43D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921DCFA-4877-E531-32EE-B9096186FAC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DFBDEC8-8896-3264-CFC9-7CF58DF42DA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2C33A4E-5063-226E-3E6A-CAB4466FCCE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4A10B7C-6CE6-AC2F-85AD-9B5A451D2C6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DEADD2F-2DD5-BF21-0A78-DBD6B4D65653}"/>
              </a:ext>
            </a:extLst>
          </p:cNvPr>
          <p:cNvSpPr txBox="1">
            <a:spLocks/>
          </p:cNvSpPr>
          <p:nvPr/>
        </p:nvSpPr>
        <p:spPr>
          <a:xfrm>
            <a:off x="0" y="1246345"/>
            <a:ext cx="12192000" cy="5783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200" b="1" kern="100" dirty="0">
                <a:effectLst/>
                <a:latin typeface="Calibri" panose="020F0502020204030204" pitchFamily="34" charset="0"/>
                <a:ea typeface="Calibri" panose="020F0502020204030204" pitchFamily="34" charset="0"/>
              </a:rPr>
              <a:t>Specifična rješenja u turizmu za </a:t>
            </a:r>
            <a:r>
              <a:rPr lang="hr" sz="3200" b="1" kern="100" dirty="0">
                <a:latin typeface="Calibri" panose="020F0502020204030204" pitchFamily="34" charset="0"/>
              </a:rPr>
              <a:t>pristupačnost – prometna rješenja</a:t>
            </a:r>
          </a:p>
        </p:txBody>
      </p:sp>
    </p:spTree>
    <p:extLst>
      <p:ext uri="{BB962C8B-B14F-4D97-AF65-F5344CB8AC3E}">
        <p14:creationId xmlns:p14="http://schemas.microsoft.com/office/powerpoint/2010/main" val="30601460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3FAD7-7713-CA64-5C33-3D918757988A}"/>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35EB863-1C2C-FCCA-CFC8-4E8A7EFAB40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30B502EA-73A6-0D12-1AD1-A49DB3D5727B}"/>
              </a:ext>
            </a:extLst>
          </p:cNvPr>
          <p:cNvSpPr>
            <a:spLocks noGrp="1"/>
          </p:cNvSpPr>
          <p:nvPr>
            <p:ph type="ctrTitle"/>
          </p:nvPr>
        </p:nvSpPr>
        <p:spPr>
          <a:xfrm>
            <a:off x="243256" y="1808728"/>
            <a:ext cx="11762697" cy="3306466"/>
          </a:xfrm>
        </p:spPr>
        <p:txBody>
          <a:bodyPr>
            <a:noAutofit/>
          </a:bodyPr>
          <a:lstStyle/>
          <a:p>
            <a:pPr algn="l">
              <a:lnSpc>
                <a:spcPts val="2500"/>
              </a:lnSpc>
            </a:pPr>
            <a:r>
              <a:rPr lang="hr" sz="2600" kern="100" dirty="0">
                <a:latin typeface="Calibri" panose="020F0502020204030204" pitchFamily="34" charset="0"/>
              </a:rPr>
              <a:t>Vozila pristupačna invalidskim kolicima: vozila prilagođena rampama ili dizalima za potrebe korisnika invalidskih kolica, posebno u prijevozu na kratke udaljenosti</a:t>
            </a:r>
            <a:br>
              <a:rPr lang="en-GB" sz="2600" kern="100" dirty="0">
                <a:latin typeface="Calibri" panose="020F0502020204030204" pitchFamily="34" charset="0"/>
              </a:rPr>
            </a:br>
            <a:r>
              <a:rPr lang="hr" sz="2600" kern="100" dirty="0">
                <a:latin typeface="Calibri" panose="020F0502020204030204" pitchFamily="34" charset="0"/>
              </a:rPr>
              <a:t>Taksiji, usluge dijeljenja vožnje i javni prijevoz moraju imati komponente koje su pristupačne invalidskim kolicima. Urbani sustavi prijevoza trebaju uključivati niskopodne autobuse, rampe i prostore predviđene za invalidska kolica. Autobusne i željezničke usluge dugog dometa moraju imati dodatne usluge, kao što je prikladan toalet, pomoć za osobe s invaliditetom, niski pultovi na stolovima </a:t>
            </a:r>
            <a:br>
              <a:rPr lang="en-GB" sz="2600" kern="100" dirty="0">
                <a:latin typeface="Calibri" panose="020F0502020204030204" pitchFamily="34" charset="0"/>
              </a:rPr>
            </a:br>
            <a:r>
              <a:rPr lang="hr" sz="2600" kern="100" dirty="0">
                <a:latin typeface="Calibri" panose="020F0502020204030204" pitchFamily="34" charset="0"/>
              </a:rPr>
              <a:t>Praćenje u stvarnom vremenu i aplikacije za upozorenja: informacije u stvarnom vremenu o lokaciji i statusu pristupačnosti javnih usluge prijevoza. S ovim informacijama putnici mogu učinkovitije planirati svoja putovanja</a:t>
            </a:r>
          </a:p>
        </p:txBody>
      </p:sp>
      <p:pic>
        <p:nvPicPr>
          <p:cNvPr id="5" name="Kép 4">
            <a:extLst>
              <a:ext uri="{FF2B5EF4-FFF2-40B4-BE49-F238E27FC236}">
                <a16:creationId xmlns:a16="http://schemas.microsoft.com/office/drawing/2014/main" id="{8B78E14D-CFB2-06D6-60A0-22820DC87B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B391BDA1-D955-DB36-5F7A-6325A4D88EC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7AE2FE5F-0E87-9F07-427B-55D3DD94A5A8}"/>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6F3077D-9465-2DB1-EFAC-142F364CC0E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8EDB916-8727-A830-BFF4-5A3246DDD5D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EDB9FA7-1536-5D3E-A682-D8AFB6FBAD7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0A06005B-E74C-3F14-28ED-A9674EF1DEC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52DBE922-C56D-17A6-E870-D6B624F77EBE}"/>
              </a:ext>
            </a:extLst>
          </p:cNvPr>
          <p:cNvSpPr txBox="1">
            <a:spLocks/>
          </p:cNvSpPr>
          <p:nvPr/>
        </p:nvSpPr>
        <p:spPr>
          <a:xfrm>
            <a:off x="28604" y="1269716"/>
            <a:ext cx="12192000" cy="5783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200" b="1" kern="100" dirty="0">
                <a:effectLst/>
                <a:latin typeface="Calibri" panose="020F0502020204030204" pitchFamily="34" charset="0"/>
                <a:ea typeface="Calibri" panose="020F0502020204030204" pitchFamily="34" charset="0"/>
              </a:rPr>
              <a:t>Specifična rješenja u turizmu za </a:t>
            </a:r>
            <a:r>
              <a:rPr lang="hr" sz="3200" b="1" kern="100" dirty="0">
                <a:latin typeface="Calibri" panose="020F0502020204030204" pitchFamily="34" charset="0"/>
              </a:rPr>
              <a:t>pristupačnost – prometna rješenja</a:t>
            </a:r>
          </a:p>
        </p:txBody>
      </p:sp>
    </p:spTree>
    <p:extLst>
      <p:ext uri="{BB962C8B-B14F-4D97-AF65-F5344CB8AC3E}">
        <p14:creationId xmlns:p14="http://schemas.microsoft.com/office/powerpoint/2010/main" val="34919200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422CF-02F3-BF32-A227-AABC09DEF6E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06A18D2-8A6B-5454-248A-078D117A37E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0E17BF6-4F37-0E0C-8E99-A8D207903990}"/>
              </a:ext>
            </a:extLst>
          </p:cNvPr>
          <p:cNvSpPr>
            <a:spLocks noGrp="1"/>
          </p:cNvSpPr>
          <p:nvPr>
            <p:ph type="ctrTitle"/>
          </p:nvPr>
        </p:nvSpPr>
        <p:spPr>
          <a:xfrm>
            <a:off x="248765" y="2049358"/>
            <a:ext cx="11588117" cy="3214031"/>
          </a:xfrm>
        </p:spPr>
        <p:txBody>
          <a:bodyPr>
            <a:noAutofit/>
          </a:bodyPr>
          <a:lstStyle/>
          <a:p>
            <a:pPr algn="l">
              <a:lnSpc>
                <a:spcPts val="2500"/>
              </a:lnSpc>
            </a:pPr>
            <a:r>
              <a:rPr lang="hr" sz="2600" kern="100" dirty="0">
                <a:latin typeface="Calibri" panose="020F0502020204030204" pitchFamily="34" charset="0"/>
              </a:rPr>
              <a:t>Audio i vizualne najave, informacije u vozilu: sustavi javnog prijevoza opremljeni njima obavještavaju putnike o stanicama i drugim važnim stvarima. Osobe s oštećenjima vida ili sluha mogu se samostalno kretati javnim prijevozom uz pomoć jasnih najava </a:t>
            </a:r>
            <a:br>
              <a:rPr lang="en-GB" sz="2600" kern="100" dirty="0">
                <a:latin typeface="Calibri" panose="020F0502020204030204" pitchFamily="34" charset="0"/>
              </a:rPr>
            </a:br>
            <a:r>
              <a:rPr lang="hr" sz="2600" kern="100" dirty="0">
                <a:latin typeface="Calibri" panose="020F0502020204030204" pitchFamily="34" charset="0"/>
              </a:rPr>
              <a:t>Zračni promet: zračne luke s pomoćnim tehnologijama, kao što su rubnjaci, rampe za ukrcaj, pristupačni toaleti i vizualna ili slušna navigacijska pomagala. Osobe s invaliditetom trebale bi moći besplatno ponijeti pomoćna sredstva za kretanje kao što su hodalice, štake ili sklopiva invalidska kolica, koja bi trebala biti pohranjena unutar kabine. Invalidska kolica na baterije obično se prevoze u prtljažniku zrakoplova</a:t>
            </a:r>
          </a:p>
        </p:txBody>
      </p:sp>
      <p:pic>
        <p:nvPicPr>
          <p:cNvPr id="5" name="Kép 4">
            <a:extLst>
              <a:ext uri="{FF2B5EF4-FFF2-40B4-BE49-F238E27FC236}">
                <a16:creationId xmlns:a16="http://schemas.microsoft.com/office/drawing/2014/main" id="{DEFCFD19-102C-26E0-DCBF-B7B78BDF12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EC024C91-102A-49AF-DAEE-4FE999B5FD9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EB5910DA-473D-465E-7E9C-23C748AE70B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BA112F9-7A4A-4773-745C-197D76DDA8D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E5B5C61E-3ECF-3EC4-630E-7C3C8B08A55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DAF8350-5E21-D5A5-2C97-9BB8E2EE57E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69CCB127-9036-4DBB-A0B2-38CB0D7BF78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F6A4DD44-BE5E-1A1F-5B99-7086E9AC2B6D}"/>
              </a:ext>
            </a:extLst>
          </p:cNvPr>
          <p:cNvSpPr txBox="1">
            <a:spLocks/>
          </p:cNvSpPr>
          <p:nvPr/>
        </p:nvSpPr>
        <p:spPr>
          <a:xfrm>
            <a:off x="-53177" y="1266990"/>
            <a:ext cx="12192000" cy="5783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200" b="1" kern="100" dirty="0">
                <a:effectLst/>
                <a:latin typeface="Calibri" panose="020F0502020204030204" pitchFamily="34" charset="0"/>
                <a:ea typeface="Calibri" panose="020F0502020204030204" pitchFamily="34" charset="0"/>
              </a:rPr>
              <a:t>Specifična rješenja u turizmu za </a:t>
            </a:r>
            <a:r>
              <a:rPr lang="hr" sz="3200" b="1" kern="100" dirty="0">
                <a:latin typeface="Calibri" panose="020F0502020204030204" pitchFamily="34" charset="0"/>
              </a:rPr>
              <a:t>pristupačnost – prometna rješenja</a:t>
            </a:r>
          </a:p>
        </p:txBody>
      </p:sp>
    </p:spTree>
    <p:extLst>
      <p:ext uri="{BB962C8B-B14F-4D97-AF65-F5344CB8AC3E}">
        <p14:creationId xmlns:p14="http://schemas.microsoft.com/office/powerpoint/2010/main" val="24762405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36138-5313-1B6E-180C-B4A2A66116A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1E290A51-ED7E-E4D0-EBD6-DADB68D3490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4B711F0-A419-BEBB-E709-BB1A6779BDEA}"/>
              </a:ext>
            </a:extLst>
          </p:cNvPr>
          <p:cNvSpPr>
            <a:spLocks noGrp="1"/>
          </p:cNvSpPr>
          <p:nvPr>
            <p:ph type="ctrTitle"/>
          </p:nvPr>
        </p:nvSpPr>
        <p:spPr>
          <a:xfrm>
            <a:off x="0" y="1885914"/>
            <a:ext cx="12192000" cy="3415185"/>
          </a:xfrm>
        </p:spPr>
        <p:txBody>
          <a:bodyPr>
            <a:noAutofit/>
          </a:bodyPr>
          <a:lstStyle/>
          <a:p>
            <a:pPr lvl="0" algn="l">
              <a:lnSpc>
                <a:spcPts val="2600"/>
              </a:lnSpc>
              <a:spcAft>
                <a:spcPts val="800"/>
              </a:spcAft>
            </a:pPr>
            <a:r>
              <a:rPr lang="hr" sz="2600" kern="100" dirty="0">
                <a:effectLst/>
                <a:latin typeface="Calibri" panose="020F0502020204030204" pitchFamily="34" charset="0"/>
                <a:ea typeface="Calibri" panose="020F0502020204030204" pitchFamily="34" charset="0"/>
              </a:rPr>
              <a:t>Pristupačni brodovi za krstarenje, trajekti i druga pomorska plovila: pristupačne kabine, dizala i drugi sadržaji. Maksimalni nagib rampi za invalidska kolica trebao bi biti 1:20</a:t>
            </a:r>
            <a:br>
              <a:rPr lang="en-GB" sz="2600" kern="100" dirty="0">
                <a:effectLst/>
                <a:latin typeface="Calibri" panose="020F0502020204030204" pitchFamily="34" charset="0"/>
                <a:ea typeface="Calibri" panose="020F0502020204030204" pitchFamily="34" charset="0"/>
              </a:rPr>
            </a:br>
            <a:r>
              <a:rPr lang="hr" sz="2600" kern="100" dirty="0">
                <a:effectLst/>
                <a:latin typeface="Calibri" panose="020F0502020204030204" pitchFamily="34" charset="0"/>
                <a:ea typeface="Calibri" panose="020F0502020204030204" pitchFamily="34" charset="0"/>
              </a:rPr>
              <a:t>Najmanje jedan ulaz/izlaz dostupan osobama s ograničenom pokretljivošću bez stepenica i označen međunarodnim simbolom za osobe s invaliditetom</a:t>
            </a:r>
            <a:br>
              <a:rPr lang="en-GB" sz="2600" kern="100" dirty="0">
                <a:effectLst/>
                <a:latin typeface="Calibri" panose="020F0502020204030204" pitchFamily="34" charset="0"/>
                <a:ea typeface="Calibri" panose="020F0502020204030204" pitchFamily="34" charset="0"/>
              </a:rPr>
            </a:br>
            <a:r>
              <a:rPr lang="hr" sz="2600" kern="100" dirty="0">
                <a:effectLst/>
                <a:latin typeface="Calibri" panose="020F0502020204030204" pitchFamily="34" charset="0"/>
                <a:ea typeface="Calibri" panose="020F0502020204030204" pitchFamily="34" charset="0"/>
                <a:cs typeface="Calibri" panose="020F0502020204030204" pitchFamily="34" charset="0"/>
              </a:rPr>
              <a:t>Pristupačni automobili za iznajmljivanje, zajednički prijevoz: vozila sa značajkama poput ručnih kontrola i rampe za invalidska kolica. Neke opcije zajedničkog kretanja također mogu biti otvorene za osobe s određenim (lakim) invaliditetom. Dijeljenje bicikala i skutera, s pristupačnim opcijama za pojedince s različitim potrebama </a:t>
            </a:r>
            <a:br>
              <a:rPr lang="en-GB" sz="2600" kern="100" dirty="0">
                <a:effectLst/>
                <a:latin typeface="Calibri" panose="020F0502020204030204" pitchFamily="34" charset="0"/>
                <a:ea typeface="Calibri" panose="020F0502020204030204" pitchFamily="34" charset="0"/>
                <a:cs typeface="Arial" panose="020B0604020202020204" pitchFamily="34" charset="0"/>
              </a:rPr>
            </a:br>
            <a:r>
              <a:rPr lang="hr" sz="2600" kern="100" dirty="0">
                <a:effectLst/>
                <a:latin typeface="Calibri" panose="020F0502020204030204" pitchFamily="34" charset="0"/>
                <a:ea typeface="Calibri" panose="020F0502020204030204" pitchFamily="34" charset="0"/>
              </a:rPr>
              <a:t>Obuka za prijevozno osoblje</a:t>
            </a:r>
            <a:r>
              <a:rPr lang="hr" sz="2600" kern="100" dirty="0">
                <a:latin typeface="Calibri" panose="020F0502020204030204" pitchFamily="34" charset="0"/>
                <a:ea typeface="Calibri" panose="020F0502020204030204" pitchFamily="34" charset="0"/>
              </a:rPr>
              <a:t>: redoviti </a:t>
            </a:r>
            <a:r>
              <a:rPr lang="hr" sz="2600" kern="100" dirty="0">
                <a:effectLst/>
                <a:latin typeface="Calibri" panose="020F0502020204030204" pitchFamily="34" charset="0"/>
                <a:ea typeface="Calibri" panose="020F0502020204030204" pitchFamily="34" charset="0"/>
              </a:rPr>
              <a:t>programi obuke za prijevozno osoblje kako bi se poboljšala njihova svijest i vještine u pružanju pomoći putnicima s invaliditetom</a:t>
            </a:r>
            <a:endParaRPr lang="en-GB" sz="2600" dirty="0">
              <a:latin typeface="+mn-lt"/>
            </a:endParaRPr>
          </a:p>
        </p:txBody>
      </p:sp>
      <p:pic>
        <p:nvPicPr>
          <p:cNvPr id="5" name="Kép 4">
            <a:extLst>
              <a:ext uri="{FF2B5EF4-FFF2-40B4-BE49-F238E27FC236}">
                <a16:creationId xmlns:a16="http://schemas.microsoft.com/office/drawing/2014/main" id="{2CDAEE7D-25FD-57AA-202F-B97FF6C5D2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A95446C2-0889-3176-6A75-A15103CB2E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FF997E44-2B46-0317-580B-80DD9C483E17}"/>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7EE1209-DAD0-9972-2CE8-20BA06D14B6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8A65482-F532-A960-A64F-F1B2D204776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6DD7D3F-A50A-ECE1-FE67-A0B37FE153A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03CC1E99-2777-F29E-B91B-F4A8E4A77F0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EA0205B3-020E-4075-23E5-41C16714144B}"/>
              </a:ext>
            </a:extLst>
          </p:cNvPr>
          <p:cNvSpPr txBox="1">
            <a:spLocks/>
          </p:cNvSpPr>
          <p:nvPr/>
        </p:nvSpPr>
        <p:spPr>
          <a:xfrm>
            <a:off x="0" y="1164440"/>
            <a:ext cx="12192000" cy="5783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100" b="1" kern="100" dirty="0">
                <a:effectLst/>
                <a:latin typeface="Calibri" panose="020F0502020204030204" pitchFamily="34" charset="0"/>
                <a:ea typeface="Calibri" panose="020F0502020204030204" pitchFamily="34" charset="0"/>
              </a:rPr>
              <a:t>Specifična rješenja u turizmu za </a:t>
            </a:r>
            <a:r>
              <a:rPr lang="hr" sz="3100" b="1" kern="100" dirty="0">
                <a:latin typeface="Calibri" panose="020F0502020204030204" pitchFamily="34" charset="0"/>
              </a:rPr>
              <a:t>pristupačnost – prometna rješenja</a:t>
            </a:r>
          </a:p>
        </p:txBody>
      </p:sp>
    </p:spTree>
    <p:extLst>
      <p:ext uri="{BB962C8B-B14F-4D97-AF65-F5344CB8AC3E}">
        <p14:creationId xmlns:p14="http://schemas.microsoft.com/office/powerpoint/2010/main" val="670601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59AC2-E062-CE96-081E-16373DF673AD}"/>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45800F-AD26-1D63-930E-4994EC55A04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C74190D-D004-C756-2EA0-B22900091142}"/>
              </a:ext>
            </a:extLst>
          </p:cNvPr>
          <p:cNvSpPr>
            <a:spLocks noGrp="1"/>
          </p:cNvSpPr>
          <p:nvPr>
            <p:ph type="ctrTitle"/>
          </p:nvPr>
        </p:nvSpPr>
        <p:spPr>
          <a:xfrm>
            <a:off x="302249" y="2388304"/>
            <a:ext cx="11587501" cy="2634455"/>
          </a:xfrm>
        </p:spPr>
        <p:txBody>
          <a:bodyPr>
            <a:noAutofit/>
          </a:bodyPr>
          <a:lstStyle/>
          <a:p>
            <a:pPr algn="l">
              <a:lnSpc>
                <a:spcPts val="2900"/>
              </a:lnSpc>
            </a:pPr>
            <a:r>
              <a:rPr lang="hr" sz="2600" kern="100" dirty="0">
                <a:effectLst/>
                <a:latin typeface="Calibri" panose="020F0502020204030204" pitchFamily="34" charset="0"/>
                <a:ea typeface="Calibri" panose="020F0502020204030204" pitchFamily="34" charset="0"/>
                <a:cs typeface="Calibri" panose="020F0502020204030204" pitchFamily="34" charset="0"/>
              </a:rPr>
              <a:t>Pomoćne tehnologije u turizmu, posebice usluge iznajmljivanja uređaja poput invalidskih kolica, skutera za mobilnost, slušnih pomagala, ali i usluge asistencije imaju ključnu ulogu u poboljšanju iskustva putovanja za osobe s invaliditetom. Usluge iznajmljivanja pomoćnih audio-vizualnih ili digitalnih uređaja čine turistička odredišta</a:t>
            </a:r>
            <a:r>
              <a:rPr lang="hr" sz="2600" kern="100" dirty="0">
                <a:effectLst/>
                <a:latin typeface="Calibri" panose="020F0502020204030204" pitchFamily="34" charset="0"/>
                <a:ea typeface="Calibri" panose="020F0502020204030204" pitchFamily="34" charset="0"/>
                <a:cs typeface="Arial" panose="020B0604020202020204" pitchFamily="34" charset="0"/>
              </a:rPr>
              <a:t> </a:t>
            </a:r>
            <a:r>
              <a:rPr lang="hr" sz="2600" kern="100" dirty="0">
                <a:effectLst/>
                <a:latin typeface="Calibri" panose="020F0502020204030204" pitchFamily="34" charset="0"/>
                <a:ea typeface="Calibri" panose="020F0502020204030204" pitchFamily="34" charset="0"/>
                <a:cs typeface="Calibri" panose="020F0502020204030204" pitchFamily="34" charset="0"/>
              </a:rPr>
              <a:t>pristupačnijima. Invalidska kolica i skuteri za kretanje pružaju pojedincima s poteškoćama u kretanju prilike da samostalno posjećuju turistička mjesta, stvarajući osjećaj autonomije i samopouzdanja tijekom putovanja</a:t>
            </a:r>
            <a:endParaRPr lang="en-GB" sz="26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82BAA516-138C-D637-8E26-32C43B6169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3692665-E33B-52BE-9E21-B29C4C86BE9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FD8B0173-1F1B-3BB4-2489-A9C8A3C7600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291A5498-7605-9F19-6188-EABF50E231D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8EC1B988-7F2D-7141-438C-985076F628B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16079A9D-A331-F6A5-4D19-D60F448F7DF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5105BB2D-B152-07D9-919F-EA514AB38F6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B9971132-58C7-8E60-AE0E-12BACAD331BD}"/>
              </a:ext>
            </a:extLst>
          </p:cNvPr>
          <p:cNvSpPr txBox="1">
            <a:spLocks/>
          </p:cNvSpPr>
          <p:nvPr/>
        </p:nvSpPr>
        <p:spPr>
          <a:xfrm>
            <a:off x="-22371" y="1306525"/>
            <a:ext cx="12192000" cy="5783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200" b="1" kern="100" dirty="0">
                <a:effectLst/>
                <a:latin typeface="Calibri" panose="020F0502020204030204" pitchFamily="34" charset="0"/>
                <a:ea typeface="Calibri" panose="020F0502020204030204" pitchFamily="34" charset="0"/>
              </a:rPr>
              <a:t>Specifična rješenja u turizmu za </a:t>
            </a:r>
            <a:r>
              <a:rPr lang="hr" sz="3200" b="1" kern="100" dirty="0">
                <a:latin typeface="Calibri" panose="020F0502020204030204" pitchFamily="34" charset="0"/>
              </a:rPr>
              <a:t>pristupačnost – prometna rješenja</a:t>
            </a:r>
          </a:p>
        </p:txBody>
      </p:sp>
    </p:spTree>
    <p:extLst>
      <p:ext uri="{BB962C8B-B14F-4D97-AF65-F5344CB8AC3E}">
        <p14:creationId xmlns:p14="http://schemas.microsoft.com/office/powerpoint/2010/main" val="36251390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63EB5-3EB1-4151-41F7-DEC489F2D062}"/>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1F2DBA9-E475-3B1C-C27D-06CF070DFB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4F449E7-14BD-73FC-8D1F-019861A48EB1}"/>
              </a:ext>
            </a:extLst>
          </p:cNvPr>
          <p:cNvSpPr>
            <a:spLocks noGrp="1"/>
          </p:cNvSpPr>
          <p:nvPr>
            <p:ph type="ctrTitle"/>
          </p:nvPr>
        </p:nvSpPr>
        <p:spPr>
          <a:xfrm>
            <a:off x="436527" y="2283904"/>
            <a:ext cx="11296294" cy="2276952"/>
          </a:xfrm>
        </p:spPr>
        <p:txBody>
          <a:bodyPr>
            <a:noAutofit/>
          </a:bodyPr>
          <a:lstStyle/>
          <a:p>
            <a:pPr algn="l"/>
            <a:r>
              <a:rPr lang="hr" sz="2600" kern="100" dirty="0">
                <a:effectLst/>
                <a:latin typeface="Calibri" panose="020F0502020204030204" pitchFamily="34" charset="0"/>
                <a:ea typeface="Calibri" panose="020F0502020204030204" pitchFamily="34" charset="0"/>
              </a:rPr>
              <a:t>Pristupačni bazeni i toplice dio su rekreacijskog iskustva, ali mogu nadilaziti puke rekreacijske sadržaje. Obično imaju pozitivan učinak na fizičko zdravlje, društvenu uključenost, osnaživanje i obrazovnu svijest, potičući inkluzivnije i pravednije društvo. Omogućavanje dostupnosti ovih usluga usklađeno je s načelima univerzalnog dizajna, omogućujući da svatko može sudjelovati i uživati u blagodatima zdravstvenog i lječilišnog turizma</a:t>
            </a:r>
            <a:endParaRPr lang="en-GB" sz="2600" dirty="0">
              <a:latin typeface="+mn-lt"/>
            </a:endParaRPr>
          </a:p>
        </p:txBody>
      </p:sp>
      <p:pic>
        <p:nvPicPr>
          <p:cNvPr id="5" name="Kép 4">
            <a:extLst>
              <a:ext uri="{FF2B5EF4-FFF2-40B4-BE49-F238E27FC236}">
                <a16:creationId xmlns:a16="http://schemas.microsoft.com/office/drawing/2014/main" id="{2B6C61A8-1FB8-D9C3-6DFE-F249992405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B68B4B4-BAFD-021E-5DCA-4214D72BE7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137CDA6B-C3F1-0C9F-6907-CE29C9D74FAD}"/>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A46AB25-6672-CDEC-72CD-C03A587BFC6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286F647-A51F-CC25-0879-1936991B505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1FC7190-0268-CF13-7929-C5B3288E4F1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88D1FAA-8D7D-41C4-DA59-71F9EA5575A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C7D2BDDE-D812-61A3-52B9-DFC427598618}"/>
              </a:ext>
            </a:extLst>
          </p:cNvPr>
          <p:cNvSpPr txBox="1">
            <a:spLocks/>
          </p:cNvSpPr>
          <p:nvPr/>
        </p:nvSpPr>
        <p:spPr>
          <a:xfrm>
            <a:off x="0" y="1726394"/>
            <a:ext cx="12029703" cy="5764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100" b="1" kern="100" dirty="0">
                <a:latin typeface="Calibri" panose="020F0502020204030204" pitchFamily="34" charset="0"/>
              </a:rPr>
              <a:t>Specifična rješenja u turizmu za pristupačnost – pristupačni bazeni i toplice</a:t>
            </a:r>
            <a:endParaRPr lang="en-GB" sz="3100" dirty="0">
              <a:latin typeface="+mn-lt"/>
            </a:endParaRPr>
          </a:p>
        </p:txBody>
      </p:sp>
    </p:spTree>
    <p:extLst>
      <p:ext uri="{BB962C8B-B14F-4D97-AF65-F5344CB8AC3E}">
        <p14:creationId xmlns:p14="http://schemas.microsoft.com/office/powerpoint/2010/main" val="35449220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91BB0-1088-6783-3391-464ADA163B9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AA6842F1-0C8E-AA8F-9141-9B7E65AF1C0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3828AA44-2795-2B8D-DA2A-91141DA78A1F}"/>
              </a:ext>
            </a:extLst>
          </p:cNvPr>
          <p:cNvSpPr>
            <a:spLocks noGrp="1"/>
          </p:cNvSpPr>
          <p:nvPr>
            <p:ph type="ctrTitle"/>
          </p:nvPr>
        </p:nvSpPr>
        <p:spPr>
          <a:xfrm>
            <a:off x="331938" y="2053670"/>
            <a:ext cx="11528124" cy="3203652"/>
          </a:xfrm>
        </p:spPr>
        <p:txBody>
          <a:bodyPr>
            <a:noAutofit/>
          </a:bodyPr>
          <a:lstStyle/>
          <a:p>
            <a:pPr lvl="0" algn="l"/>
            <a:r>
              <a:rPr lang="hr" sz="2600" kern="100" dirty="0">
                <a:latin typeface="Calibri" panose="020F0502020204030204" pitchFamily="34" charset="0"/>
              </a:rPr>
              <a:t>Pristupna područja s instaliranim rampama ili kosim ulazima </a:t>
            </a:r>
            <a:br>
              <a:rPr lang="en-GB" sz="2600" kern="100" dirty="0">
                <a:latin typeface="Calibri" panose="020F0502020204030204" pitchFamily="34" charset="0"/>
              </a:rPr>
            </a:br>
            <a:r>
              <a:rPr lang="hr" sz="2600" kern="100" dirty="0">
                <a:latin typeface="Calibri" panose="020F0502020204030204" pitchFamily="34" charset="0"/>
              </a:rPr>
              <a:t>Dizala za bazen ili drugi sustavi prijenosa </a:t>
            </a:r>
            <a:br>
              <a:rPr lang="en-GB" sz="2600" kern="100" dirty="0">
                <a:latin typeface="Calibri" panose="020F0502020204030204" pitchFamily="34" charset="0"/>
              </a:rPr>
            </a:br>
            <a:r>
              <a:rPr lang="hr" sz="2600" kern="100" dirty="0">
                <a:latin typeface="Calibri" panose="020F0502020204030204" pitchFamily="34" charset="0"/>
              </a:rPr>
              <a:t>Pristupačne svlačionice i toaleti s dovoljno prostora za korisnike invalidskih kolica i elementima poput rukohvata i pristupačnih sjedala. Osobe s invaliditetom mogu posjetiti vodeni objekt s obitelji, prijateljima ili skrbnicima: opskrba obiteljskim ili uniseks toaletima </a:t>
            </a:r>
            <a:br>
              <a:rPr lang="en-GB" sz="2600" kern="100" dirty="0">
                <a:latin typeface="Calibri" panose="020F0502020204030204" pitchFamily="34" charset="0"/>
              </a:rPr>
            </a:br>
            <a:r>
              <a:rPr lang="hr" sz="2600" kern="100" dirty="0">
                <a:latin typeface="Calibri" panose="020F0502020204030204" pitchFamily="34" charset="0"/>
              </a:rPr>
              <a:t>Zone cirkulacije uz bazen: staze oko bazena i toplica su široke, ravne i nisu skliske </a:t>
            </a:r>
            <a:br>
              <a:rPr lang="en-GB" sz="2600" kern="100" dirty="0">
                <a:latin typeface="Calibri" panose="020F0502020204030204" pitchFamily="34" charset="0"/>
              </a:rPr>
            </a:br>
            <a:r>
              <a:rPr lang="hr" sz="2600" kern="100" dirty="0">
                <a:latin typeface="Calibri" panose="020F0502020204030204" pitchFamily="34" charset="0"/>
              </a:rPr>
              <a:t>Bazeni bez ulaza ili s ulazom na plažu: postupan nagib, stvarajući ulaz nalik na plažu</a:t>
            </a:r>
          </a:p>
        </p:txBody>
      </p:sp>
      <p:pic>
        <p:nvPicPr>
          <p:cNvPr id="5" name="Kép 4">
            <a:extLst>
              <a:ext uri="{FF2B5EF4-FFF2-40B4-BE49-F238E27FC236}">
                <a16:creationId xmlns:a16="http://schemas.microsoft.com/office/drawing/2014/main" id="{956AD564-E105-4711-D077-C83F239EDC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72BCF5EC-793A-B872-F5D9-0642E16B439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E8E0CA7C-48BC-F84B-3F5F-EDAF66422C35}"/>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2ED8EC8D-13CD-213F-AB03-93DCE1784C6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D5CD5E6-091A-0890-522C-E94146A493C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FA8CDD6-FFE4-2D56-B688-264F950FBA9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17D8378A-CAB2-1EA1-236B-AF63C35CFEB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6C49101E-0BBD-ACF4-D2B7-4399AAAEB660}"/>
              </a:ext>
            </a:extLst>
          </p:cNvPr>
          <p:cNvSpPr txBox="1">
            <a:spLocks/>
          </p:cNvSpPr>
          <p:nvPr/>
        </p:nvSpPr>
        <p:spPr>
          <a:xfrm>
            <a:off x="0" y="1548310"/>
            <a:ext cx="12029703" cy="5764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100" b="1" kern="100" dirty="0">
                <a:latin typeface="Calibri" panose="020F0502020204030204" pitchFamily="34" charset="0"/>
              </a:rPr>
              <a:t>Specifična rješenja u turizmu za pristupačnost – pristupačni bazeni i toplice</a:t>
            </a:r>
            <a:endParaRPr lang="en-GB" sz="3100" dirty="0">
              <a:latin typeface="+mn-lt"/>
            </a:endParaRPr>
          </a:p>
        </p:txBody>
      </p:sp>
    </p:spTree>
    <p:extLst>
      <p:ext uri="{BB962C8B-B14F-4D97-AF65-F5344CB8AC3E}">
        <p14:creationId xmlns:p14="http://schemas.microsoft.com/office/powerpoint/2010/main" val="37766714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AD1EF-CA42-6A51-395C-A6686EE65388}"/>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2C34FBD8-3D22-883B-D0DA-6492429B36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92A5FF7F-4F21-EED5-A7F6-8006CB2C6BE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6587928-A2D3-914D-505E-2035ACEF9F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791D3E21-40D3-1101-B270-182D09D387F5}"/>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1F61B8FA-C452-8619-6560-8CB298E77DA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E13AD68D-479D-3FB9-9B1E-A04CE5D5CED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221E204-D5CB-516E-F615-1DE92BCDB74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4BDE1CD-B184-D120-D5F4-526B12852E0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88DA637E-ADE0-B5D6-ACAB-CA66E763CD97}"/>
              </a:ext>
            </a:extLst>
          </p:cNvPr>
          <p:cNvSpPr txBox="1">
            <a:spLocks/>
          </p:cNvSpPr>
          <p:nvPr/>
        </p:nvSpPr>
        <p:spPr>
          <a:xfrm>
            <a:off x="0" y="1219148"/>
            <a:ext cx="8205849" cy="829145"/>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kern="100" dirty="0">
                <a:latin typeface="Calibri" panose="020F0502020204030204" pitchFamily="34" charset="0"/>
              </a:rPr>
              <a:t>Dobar primjer pristupačnosti u toplicama: Blue Lagoon, Reykjavík, Island</a:t>
            </a:r>
            <a:endParaRPr lang="en-GB" dirty="0">
              <a:latin typeface="+mn-lt"/>
            </a:endParaRPr>
          </a:p>
        </p:txBody>
      </p:sp>
      <p:pic>
        <p:nvPicPr>
          <p:cNvPr id="16" name="Kép 15" descr="A képen kültéri, út, ég, felhő látható&#10;&#10;Automatikusan generált leírás">
            <a:extLst>
              <a:ext uri="{FF2B5EF4-FFF2-40B4-BE49-F238E27FC236}">
                <a16:creationId xmlns:a16="http://schemas.microsoft.com/office/drawing/2014/main" id="{3F01ADF0-06F5-88AC-E009-BA220DD1586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358307" y="2103549"/>
            <a:ext cx="3847542" cy="2885657"/>
          </a:xfrm>
          <a:prstGeom prst="rect">
            <a:avLst/>
          </a:prstGeom>
        </p:spPr>
      </p:pic>
      <p:pic>
        <p:nvPicPr>
          <p:cNvPr id="18" name="Kép 17" descr="A képen barlang, fedett pályás, fal, természet látható&#10;&#10;Automatikusan generált leírás">
            <a:extLst>
              <a:ext uri="{FF2B5EF4-FFF2-40B4-BE49-F238E27FC236}">
                <a16:creationId xmlns:a16="http://schemas.microsoft.com/office/drawing/2014/main" id="{0883E502-5041-F0B3-CE19-CECE833BA110}"/>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5400000">
            <a:off x="7920651" y="1494318"/>
            <a:ext cx="4255460" cy="3191595"/>
          </a:xfrm>
          <a:prstGeom prst="rect">
            <a:avLst/>
          </a:prstGeom>
        </p:spPr>
      </p:pic>
      <p:sp>
        <p:nvSpPr>
          <p:cNvPr id="19" name="Cím 1">
            <a:extLst>
              <a:ext uri="{FF2B5EF4-FFF2-40B4-BE49-F238E27FC236}">
                <a16:creationId xmlns:a16="http://schemas.microsoft.com/office/drawing/2014/main" id="{5440A460-BA60-0361-041E-67DF3C293B66}"/>
              </a:ext>
            </a:extLst>
          </p:cNvPr>
          <p:cNvSpPr>
            <a:spLocks noGrp="1"/>
          </p:cNvSpPr>
          <p:nvPr>
            <p:ph type="ctrTitle"/>
          </p:nvPr>
        </p:nvSpPr>
        <p:spPr>
          <a:xfrm>
            <a:off x="142504" y="2885616"/>
            <a:ext cx="4130097" cy="1321462"/>
          </a:xfrm>
        </p:spPr>
        <p:txBody>
          <a:bodyPr>
            <a:noAutofit/>
          </a:bodyPr>
          <a:lstStyle/>
          <a:p>
            <a:pPr lvl="0" algn="r">
              <a:lnSpc>
                <a:spcPts val="2600"/>
              </a:lnSpc>
            </a:pPr>
            <a:r>
              <a:rPr lang="hr" sz="2400" kern="100" dirty="0">
                <a:effectLst/>
                <a:latin typeface="Calibri" panose="020F0502020204030204" pitchFamily="34" charset="0"/>
                <a:ea typeface="Calibri" panose="020F0502020204030204" pitchFamily="34" charset="0"/>
                <a:cs typeface="Calibri" panose="020F0502020204030204" pitchFamily="34" charset="0"/>
              </a:rPr>
              <a:t>Parkirna mjesta namijenjena za automobile koji prevoze osobe u invalidskim kolicima: šira od uobičajenih mjesta i odmah na ulazu</a:t>
            </a:r>
            <a:endParaRPr lang="en-GB" sz="2400" kern="100" dirty="0">
              <a:latin typeface="Calibri" panose="020F0502020204030204" pitchFamily="34" charset="0"/>
              <a:cs typeface="Calibri" panose="020F0502020204030204" pitchFamily="34" charset="0"/>
            </a:endParaRPr>
          </a:p>
        </p:txBody>
      </p:sp>
      <p:sp>
        <p:nvSpPr>
          <p:cNvPr id="21" name="Szövegdoboz 20">
            <a:extLst>
              <a:ext uri="{FF2B5EF4-FFF2-40B4-BE49-F238E27FC236}">
                <a16:creationId xmlns:a16="http://schemas.microsoft.com/office/drawing/2014/main" id="{1ADCA87D-EB0E-20D1-AFD5-F72A45D98D7B}"/>
              </a:ext>
            </a:extLst>
          </p:cNvPr>
          <p:cNvSpPr txBox="1"/>
          <p:nvPr/>
        </p:nvSpPr>
        <p:spPr>
          <a:xfrm>
            <a:off x="10177153" y="5290135"/>
            <a:ext cx="1698067" cy="400110"/>
          </a:xfrm>
          <a:prstGeom prst="rect">
            <a:avLst/>
          </a:prstGeom>
          <a:noFill/>
        </p:spPr>
        <p:txBody>
          <a:bodyPr wrap="square">
            <a:spAutoFit/>
          </a:bodyPr>
          <a:lstStyle/>
          <a:p>
            <a:r>
              <a:rPr lang="hr" sz="2000" kern="100" dirty="0">
                <a:effectLst/>
                <a:latin typeface="Calibri" panose="020F0502020204030204" pitchFamily="34" charset="0"/>
                <a:ea typeface="Calibri" panose="020F0502020204030204" pitchFamily="34" charset="0"/>
                <a:cs typeface="Calibri" panose="020F0502020204030204" pitchFamily="34" charset="0"/>
              </a:rPr>
              <a:t>Lift za bazen</a:t>
            </a:r>
            <a:endParaRPr lang="hu-HU" sz="2000" dirty="0"/>
          </a:p>
        </p:txBody>
      </p:sp>
      <p:sp>
        <p:nvSpPr>
          <p:cNvPr id="22" name="Cím 1">
            <a:extLst>
              <a:ext uri="{FF2B5EF4-FFF2-40B4-BE49-F238E27FC236}">
                <a16:creationId xmlns:a16="http://schemas.microsoft.com/office/drawing/2014/main" id="{35C59BB0-9065-DC62-2F9D-B978B558BD2D}"/>
              </a:ext>
            </a:extLst>
          </p:cNvPr>
          <p:cNvSpPr txBox="1">
            <a:spLocks/>
          </p:cNvSpPr>
          <p:nvPr/>
        </p:nvSpPr>
        <p:spPr>
          <a:xfrm>
            <a:off x="454876" y="4566706"/>
            <a:ext cx="2791453" cy="51210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lnSpc>
                <a:spcPct val="107000"/>
              </a:lnSpc>
            </a:pPr>
            <a:r>
              <a:rPr lang="hr" sz="2000" kern="100" dirty="0">
                <a:latin typeface="Calibri" panose="020F0502020204030204" pitchFamily="34" charset="0"/>
                <a:ea typeface="Calibri" panose="020F0502020204030204" pitchFamily="34" charset="0"/>
                <a:cs typeface="Calibri" panose="020F0502020204030204" pitchFamily="34" charset="0"/>
              </a:rPr>
              <a:t>Fotografije Raffay , Z.</a:t>
            </a:r>
            <a:endParaRPr lang="en-GB" sz="2000" kern="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28118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296621" y="2098370"/>
            <a:ext cx="11598757" cy="2924389"/>
          </a:xfrm>
        </p:spPr>
        <p:txBody>
          <a:bodyPr>
            <a:noAutofit/>
          </a:bodyPr>
          <a:lstStyle/>
          <a:p>
            <a:pPr algn="l"/>
            <a:r>
              <a:rPr lang="hr" sz="2600" kern="100" dirty="0">
                <a:effectLst/>
                <a:latin typeface="Calibri" panose="020F0502020204030204" pitchFamily="34" charset="0"/>
                <a:ea typeface="Calibri" panose="020F0502020204030204" pitchFamily="34" charset="0"/>
              </a:rPr>
              <a:t>U slučaju putovanja osoba smanjene pokretljivosti, nije ključna samo fizička prisutnost i emocionalna podrška: potrebno je obratiti pozornost na kvalitetu mjesta koje se posjećuje, dostupnost specijalizirane infrastrukture, cijenu prijevoznog sredstva i trošak suputnika (Friman </a:t>
            </a:r>
            <a:r>
              <a:rPr lang="hr" sz="2600" kern="100" dirty="0">
                <a:latin typeface="Calibri" panose="020F0502020204030204" pitchFamily="34" charset="0"/>
                <a:ea typeface="Calibri" panose="020F0502020204030204" pitchFamily="34" charset="0"/>
              </a:rPr>
              <a:t>i</a:t>
            </a:r>
            <a:r>
              <a:rPr lang="hr" sz="2600" kern="100" dirty="0">
                <a:effectLst/>
                <a:latin typeface="Calibri" panose="020F0502020204030204" pitchFamily="34" charset="0"/>
                <a:ea typeface="Calibri" panose="020F0502020204030204" pitchFamily="34" charset="0"/>
              </a:rPr>
              <a:t> Ollson, 2023) </a:t>
            </a:r>
            <a:br>
              <a:rPr lang="en-GB" sz="2600" kern="100" dirty="0">
                <a:effectLst/>
                <a:latin typeface="Calibri" panose="020F0502020204030204" pitchFamily="34" charset="0"/>
                <a:ea typeface="Calibri" panose="020F0502020204030204" pitchFamily="34" charset="0"/>
              </a:rPr>
            </a:br>
            <a:r>
              <a:rPr lang="hr" sz="2600" kern="100" dirty="0">
                <a:effectLst/>
                <a:latin typeface="Calibri" panose="020F0502020204030204" pitchFamily="34" charset="0"/>
                <a:ea typeface="Calibri" panose="020F0502020204030204" pitchFamily="34" charset="0"/>
              </a:rPr>
              <a:t>U slučaju prijevoza, nesmetan pristup javnom prijevozu je nužan. Ključno je osigurati prijevozne objekte prilagođene korisnicima invalidskih kolica i dizajnirati stanice imajući na umu pristupačnost, čime se stvara infrastruktura javnog prijevoza bez prepreka (Park i Chowdhury, 2022)</a:t>
            </a:r>
            <a:endParaRPr lang="en-GB" sz="2600" dirty="0">
              <a:latin typeface="+mn-lt"/>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5308A82-8E70-9D95-41AE-046D1314702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B622915-AE14-3290-A1E1-908608A0E015}"/>
              </a:ext>
            </a:extLst>
          </p:cNvPr>
          <p:cNvSpPr txBox="1">
            <a:spLocks/>
          </p:cNvSpPr>
          <p:nvPr/>
        </p:nvSpPr>
        <p:spPr>
          <a:xfrm>
            <a:off x="-1" y="1303352"/>
            <a:ext cx="12191999" cy="5783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200" b="1" kern="100" dirty="0">
                <a:effectLst/>
                <a:latin typeface="Calibri" panose="020F0502020204030204" pitchFamily="34" charset="0"/>
                <a:ea typeface="Times New Roman" panose="02020603050405020304" pitchFamily="18" charset="0"/>
              </a:rPr>
              <a:t>Tehnička rješenja pristupačnosti u turizmu – prethodna razmišljanja</a:t>
            </a:r>
            <a:endParaRPr lang="en-GB" sz="3200" dirty="0">
              <a:latin typeface="+mn-lt"/>
            </a:endParaRPr>
          </a:p>
        </p:txBody>
      </p:sp>
    </p:spTree>
    <p:extLst>
      <p:ext uri="{BB962C8B-B14F-4D97-AF65-F5344CB8AC3E}">
        <p14:creationId xmlns:p14="http://schemas.microsoft.com/office/powerpoint/2010/main" val="28857896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F00725-CD99-EB8C-6A47-BE91AE41D55D}"/>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6D1FAF64-0A29-BC2D-CCF5-B89529A2120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429AB32F-27C3-B5F0-CB28-B78BBB27CD9C}"/>
              </a:ext>
            </a:extLst>
          </p:cNvPr>
          <p:cNvSpPr>
            <a:spLocks noGrp="1"/>
          </p:cNvSpPr>
          <p:nvPr>
            <p:ph type="ctrTitle"/>
          </p:nvPr>
        </p:nvSpPr>
        <p:spPr>
          <a:xfrm>
            <a:off x="271153" y="2205350"/>
            <a:ext cx="11649693" cy="2521029"/>
          </a:xfrm>
        </p:spPr>
        <p:txBody>
          <a:bodyPr>
            <a:noAutofit/>
          </a:bodyPr>
          <a:lstStyle/>
          <a:p>
            <a:pPr lvl="0" algn="l">
              <a:lnSpc>
                <a:spcPts val="3000"/>
              </a:lnSpc>
            </a:pPr>
            <a:r>
              <a:rPr lang="hr" sz="2600" kern="100" dirty="0">
                <a:effectLst/>
                <a:latin typeface="Calibri" panose="020F0502020204030204" pitchFamily="34" charset="0"/>
                <a:ea typeface="Calibri" panose="020F0502020204030204" pitchFamily="34" charset="0"/>
                <a:cs typeface="Calibri" panose="020F0502020204030204" pitchFamily="34" charset="0"/>
              </a:rPr>
              <a:t>Rukohvati na strateškim mjestima oko bazena i spa područja, također u svlačionicama, toaletima i drugim wellness područjima </a:t>
            </a:r>
            <a:br>
              <a:rPr lang="en-GB" sz="2600" kern="100" dirty="0">
                <a:effectLst/>
                <a:latin typeface="Calibri" panose="020F0502020204030204" pitchFamily="34" charset="0"/>
                <a:ea typeface="Calibri" panose="020F0502020204030204" pitchFamily="34" charset="0"/>
                <a:cs typeface="Arial" panose="020B0604020202020204" pitchFamily="34" charset="0"/>
              </a:rPr>
            </a:br>
            <a:r>
              <a:rPr lang="hr" sz="2600" kern="100" dirty="0">
                <a:effectLst/>
                <a:latin typeface="Calibri" panose="020F0502020204030204" pitchFamily="34" charset="0"/>
                <a:ea typeface="Calibri" panose="020F0502020204030204" pitchFamily="34" charset="0"/>
                <a:cs typeface="Calibri" panose="020F0502020204030204" pitchFamily="34" charset="0"/>
              </a:rPr>
              <a:t>Prilagodljiva oprema: dodatna sigurnost i udobnost u određenim situacijama, kao što su invalidska kolica za bazen, plutajuće naprave ili klupe za transfer </a:t>
            </a:r>
            <a:br>
              <a:rPr lang="en-GB" sz="2600" kern="100" dirty="0">
                <a:effectLst/>
                <a:latin typeface="Calibri" panose="020F0502020204030204" pitchFamily="34" charset="0"/>
                <a:ea typeface="Calibri" panose="020F0502020204030204" pitchFamily="34" charset="0"/>
                <a:cs typeface="Arial" panose="020B0604020202020204" pitchFamily="34" charset="0"/>
              </a:rPr>
            </a:br>
            <a:r>
              <a:rPr lang="hr" sz="2600" kern="100" dirty="0">
                <a:effectLst/>
                <a:latin typeface="Calibri" panose="020F0502020204030204" pitchFamily="34" charset="0"/>
                <a:ea typeface="Calibri" panose="020F0502020204030204" pitchFamily="34" charset="0"/>
                <a:cs typeface="Calibri" panose="020F0502020204030204" pitchFamily="34" charset="0"/>
              </a:rPr>
              <a:t>Oznake i informacije: jasne i vidljive oznake o dostupnim rutama, dostupnim značajkama i informacijama o dostupnom smještaju</a:t>
            </a:r>
            <a:endParaRPr lang="en-GB" sz="2600" dirty="0">
              <a:latin typeface="+mn-lt"/>
            </a:endParaRPr>
          </a:p>
        </p:txBody>
      </p:sp>
      <p:pic>
        <p:nvPicPr>
          <p:cNvPr id="5" name="Kép 4">
            <a:extLst>
              <a:ext uri="{FF2B5EF4-FFF2-40B4-BE49-F238E27FC236}">
                <a16:creationId xmlns:a16="http://schemas.microsoft.com/office/drawing/2014/main" id="{A1D50EDE-BBFF-73F7-66B8-476A78526C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6E607B09-F85A-3965-09E4-7FE06182E6E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984C1A84-FF9C-8514-010D-3DD0C7CC0D90}"/>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866DC6F-7A6C-979C-BC00-89DE7D01CEF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E1DC9EB-DA67-6601-AD01-2DFC7C37D8B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FCF3E95-E591-10A9-8AA5-30760C697F7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AF21A6A-EE79-B750-F480-A55E33BA3C4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B57B652A-A121-0BB8-B97F-72C5BD710126}"/>
              </a:ext>
            </a:extLst>
          </p:cNvPr>
          <p:cNvSpPr txBox="1">
            <a:spLocks/>
          </p:cNvSpPr>
          <p:nvPr/>
        </p:nvSpPr>
        <p:spPr>
          <a:xfrm>
            <a:off x="0" y="1291638"/>
            <a:ext cx="12029703" cy="576429"/>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kern="100" dirty="0">
                <a:latin typeface="Calibri" panose="020F0502020204030204" pitchFamily="34" charset="0"/>
              </a:rPr>
              <a:t>Specifična rješenja u turizmu za pristupačnost – pristupačni bazeni i toplice</a:t>
            </a:r>
            <a:endParaRPr lang="en-GB" dirty="0">
              <a:latin typeface="+mn-lt"/>
            </a:endParaRPr>
          </a:p>
        </p:txBody>
      </p:sp>
    </p:spTree>
    <p:extLst>
      <p:ext uri="{BB962C8B-B14F-4D97-AF65-F5344CB8AC3E}">
        <p14:creationId xmlns:p14="http://schemas.microsoft.com/office/powerpoint/2010/main" val="6772868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59B6E-5691-FCDD-21B9-F6F4BFE0C20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C5B4FFC4-6286-35DE-5278-4470C86DB92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A67AFCA6-A815-87C0-D816-8CC74CFCA361}"/>
              </a:ext>
            </a:extLst>
          </p:cNvPr>
          <p:cNvSpPr>
            <a:spLocks noGrp="1"/>
          </p:cNvSpPr>
          <p:nvPr>
            <p:ph type="ctrTitle"/>
          </p:nvPr>
        </p:nvSpPr>
        <p:spPr>
          <a:xfrm>
            <a:off x="271153" y="2530359"/>
            <a:ext cx="11649693" cy="2108671"/>
          </a:xfrm>
        </p:spPr>
        <p:txBody>
          <a:bodyPr>
            <a:noAutofit/>
          </a:bodyPr>
          <a:lstStyle/>
          <a:p>
            <a:pPr algn="l">
              <a:lnSpc>
                <a:spcPts val="3000"/>
              </a:lnSpc>
            </a:pPr>
            <a:r>
              <a:rPr lang="hr" sz="2600" kern="100" dirty="0">
                <a:latin typeface="Calibri" panose="020F0502020204030204" pitchFamily="34" charset="0"/>
                <a:cs typeface="Calibri" panose="020F0502020204030204" pitchFamily="34" charset="0"/>
              </a:rPr>
              <a:t>Značajke kontrole temperature nude opciju za svakoga kako bi se osiguralo da je temperatura vode ugodna za pojedince s osjetilnom osjetljivošću ili uvjetima na koje utječu temperaturne fluktuacije </a:t>
            </a:r>
            <a:br>
              <a:rPr lang="en-GB" sz="2600" kern="100" dirty="0">
                <a:latin typeface="Calibri" panose="020F0502020204030204" pitchFamily="34" charset="0"/>
                <a:cs typeface="Calibri" panose="020F0502020204030204" pitchFamily="34" charset="0"/>
              </a:rPr>
            </a:br>
            <a:r>
              <a:rPr lang="hr" sz="2600" kern="100" dirty="0">
                <a:latin typeface="Calibri" panose="020F0502020204030204" pitchFamily="34" charset="0"/>
                <a:cs typeface="Calibri" panose="020F0502020204030204" pitchFamily="34" charset="0"/>
              </a:rPr>
              <a:t>Dostupna sjedala mogu se ugraditi u bazene ili područja za odmor, s odgovarajućom potporom za leđa za pojedince kojima je možda potrebna pauza ili odmor između aktivnosti</a:t>
            </a:r>
          </a:p>
        </p:txBody>
      </p:sp>
      <p:pic>
        <p:nvPicPr>
          <p:cNvPr id="5" name="Kép 4">
            <a:extLst>
              <a:ext uri="{FF2B5EF4-FFF2-40B4-BE49-F238E27FC236}">
                <a16:creationId xmlns:a16="http://schemas.microsoft.com/office/drawing/2014/main" id="{393ACD1A-1619-0C3A-0F7D-CCE57AA27B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CC81426-EA94-CF4B-7F6D-82ABC5385D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95C0662B-DC19-B0C6-3325-25C0B1765228}"/>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B2A82BC1-7787-4CD0-40F1-93ACA5EAF33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C310F84D-7820-1FA6-4687-38FA23314BD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7CCAA89C-BB62-C63E-78B7-BE24CC18253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7633B39-BB79-B963-0935-2CE3EFFB689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2CCC6EF-77B2-5FB5-A70E-61813EC809AA}"/>
              </a:ext>
            </a:extLst>
          </p:cNvPr>
          <p:cNvSpPr txBox="1">
            <a:spLocks/>
          </p:cNvSpPr>
          <p:nvPr/>
        </p:nvSpPr>
        <p:spPr>
          <a:xfrm>
            <a:off x="0" y="1564352"/>
            <a:ext cx="12029703" cy="5764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100" b="1" kern="100" dirty="0">
                <a:latin typeface="Calibri" panose="020F0502020204030204" pitchFamily="34" charset="0"/>
              </a:rPr>
              <a:t>Specifična rješenja u turizmu za pristupačnost – pristupačni bazeni i toplice</a:t>
            </a:r>
            <a:endParaRPr lang="en-GB" sz="3100" dirty="0">
              <a:latin typeface="+mn-lt"/>
            </a:endParaRPr>
          </a:p>
        </p:txBody>
      </p:sp>
    </p:spTree>
    <p:extLst>
      <p:ext uri="{BB962C8B-B14F-4D97-AF65-F5344CB8AC3E}">
        <p14:creationId xmlns:p14="http://schemas.microsoft.com/office/powerpoint/2010/main" val="36563242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9CEC54-9FC5-6ABD-5295-F8DFAD82C30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EBF95DCE-3CA3-CBE4-8615-444015000DF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8D3EBBA7-43E5-8425-B8DB-C593840AABC9}"/>
              </a:ext>
            </a:extLst>
          </p:cNvPr>
          <p:cNvSpPr>
            <a:spLocks noGrp="1"/>
          </p:cNvSpPr>
          <p:nvPr>
            <p:ph type="ctrTitle"/>
          </p:nvPr>
        </p:nvSpPr>
        <p:spPr>
          <a:xfrm>
            <a:off x="306780" y="2575467"/>
            <a:ext cx="6192042" cy="2487218"/>
          </a:xfrm>
        </p:spPr>
        <p:txBody>
          <a:bodyPr>
            <a:noAutofit/>
          </a:bodyPr>
          <a:lstStyle/>
          <a:p>
            <a:pPr lvl="0" algn="l">
              <a:lnSpc>
                <a:spcPts val="3000"/>
              </a:lnSpc>
            </a:pPr>
            <a:r>
              <a:rPr lang="hr" sz="2600" kern="100" dirty="0">
                <a:effectLst/>
                <a:latin typeface="Calibri" panose="020F0502020204030204" pitchFamily="34" charset="0"/>
                <a:ea typeface="Calibri" panose="020F0502020204030204" pitchFamily="34" charset="0"/>
              </a:rPr>
              <a:t>Najpristupačnije rute, biciklističke rute, itd. često se nalaze u regijama s nacionalnim parkovima ili atraktivnim prirodnim lokacijama</a:t>
            </a:r>
            <a:br>
              <a:rPr lang="en-GB" sz="2600" kern="100" dirty="0">
                <a:effectLst/>
                <a:latin typeface="Calibri" panose="020F0502020204030204" pitchFamily="34" charset="0"/>
                <a:ea typeface="Calibri" panose="020F0502020204030204" pitchFamily="34" charset="0"/>
              </a:rPr>
            </a:br>
            <a:r>
              <a:rPr lang="hr" sz="2600" kern="100" dirty="0">
                <a:effectLst/>
                <a:latin typeface="Calibri" panose="020F0502020204030204" pitchFamily="34" charset="0"/>
                <a:ea typeface="Calibri" panose="020F0502020204030204" pitchFamily="34" charset="0"/>
              </a:rPr>
              <a:t>Pristupačna mjesta na otvorenom mogu lako koristiti i drugim kategorijama: primjerice obiteljima s malim bebama u kolicima</a:t>
            </a:r>
            <a:endParaRPr lang="en-GB" sz="2600" dirty="0">
              <a:latin typeface="+mn-lt"/>
            </a:endParaRPr>
          </a:p>
        </p:txBody>
      </p:sp>
      <p:pic>
        <p:nvPicPr>
          <p:cNvPr id="5" name="Kép 4">
            <a:extLst>
              <a:ext uri="{FF2B5EF4-FFF2-40B4-BE49-F238E27FC236}">
                <a16:creationId xmlns:a16="http://schemas.microsoft.com/office/drawing/2014/main" id="{2A02D5B7-4ED6-296F-10DA-4D3D40244C7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9616231-0FD9-AF6F-ED38-E57CCBA7D57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7CEC0300-0D12-C2CF-EEF1-587E732BF936}"/>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20507FCB-7C28-CB86-5639-AA7B7C9DD89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E38ACAA1-83CA-7ABF-E41C-367B497066F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B5788FCA-06A1-64E5-8DC7-305DA942F5B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A4C6BB5F-A2AF-3358-29E7-00F50E0E491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10192796-21E8-A869-96D6-8E3F9A61B534}"/>
              </a:ext>
            </a:extLst>
          </p:cNvPr>
          <p:cNvSpPr txBox="1">
            <a:spLocks/>
          </p:cNvSpPr>
          <p:nvPr/>
        </p:nvSpPr>
        <p:spPr>
          <a:xfrm>
            <a:off x="118753" y="1223779"/>
            <a:ext cx="11829083" cy="102469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200" b="1" kern="100" dirty="0">
                <a:latin typeface="Calibri" panose="020F0502020204030204" pitchFamily="34" charset="0"/>
              </a:rPr>
              <a:t>Specifična rješenja u turizmu za pristupačnost – pristupačni vanjski rekreacijski sadržaji</a:t>
            </a:r>
          </a:p>
        </p:txBody>
      </p:sp>
      <p:pic>
        <p:nvPicPr>
          <p:cNvPr id="14" name="Kép 13" descr="A képen kültéri, fa, személy, ruházat látható&#10;&#10;Automatikusan generált leírás">
            <a:extLst>
              <a:ext uri="{FF2B5EF4-FFF2-40B4-BE49-F238E27FC236}">
                <a16:creationId xmlns:a16="http://schemas.microsoft.com/office/drawing/2014/main" id="{F2DF49AE-781E-F691-DFC6-F4AFC3DB730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71524" y="2187370"/>
            <a:ext cx="5276312" cy="2761644"/>
          </a:xfrm>
          <a:prstGeom prst="rect">
            <a:avLst/>
          </a:prstGeom>
        </p:spPr>
      </p:pic>
      <p:sp>
        <p:nvSpPr>
          <p:cNvPr id="16" name="Szövegdoboz 15">
            <a:extLst>
              <a:ext uri="{FF2B5EF4-FFF2-40B4-BE49-F238E27FC236}">
                <a16:creationId xmlns:a16="http://schemas.microsoft.com/office/drawing/2014/main" id="{221A8090-9819-92C9-BEE3-C04427A39D71}"/>
              </a:ext>
            </a:extLst>
          </p:cNvPr>
          <p:cNvSpPr txBox="1"/>
          <p:nvPr/>
        </p:nvSpPr>
        <p:spPr>
          <a:xfrm>
            <a:off x="5921521" y="4949014"/>
            <a:ext cx="6097978" cy="338554"/>
          </a:xfrm>
          <a:prstGeom prst="rect">
            <a:avLst/>
          </a:prstGeom>
          <a:noFill/>
        </p:spPr>
        <p:txBody>
          <a:bodyPr wrap="square">
            <a:spAutoFit/>
          </a:bodyPr>
          <a:lstStyle/>
          <a:p>
            <a:r>
              <a:rPr lang="hr" sz="1600" dirty="0"/>
              <a:t>https://www.dnswm.org/providing-accessibility-in-the-great-outdoors/</a:t>
            </a:r>
          </a:p>
        </p:txBody>
      </p:sp>
    </p:spTree>
    <p:extLst>
      <p:ext uri="{BB962C8B-B14F-4D97-AF65-F5344CB8AC3E}">
        <p14:creationId xmlns:p14="http://schemas.microsoft.com/office/powerpoint/2010/main" val="1504170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3E463-E510-C4F3-2C93-430A3CE17FEA}"/>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8E75BBC5-9269-AB06-13AF-215570CC3F7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C40F87A-632C-658B-0925-4A34B2E9FA1D}"/>
              </a:ext>
            </a:extLst>
          </p:cNvPr>
          <p:cNvSpPr>
            <a:spLocks noGrp="1"/>
          </p:cNvSpPr>
          <p:nvPr>
            <p:ph type="ctrTitle"/>
          </p:nvPr>
        </p:nvSpPr>
        <p:spPr>
          <a:xfrm>
            <a:off x="162297" y="2103962"/>
            <a:ext cx="11867406" cy="3108520"/>
          </a:xfrm>
        </p:spPr>
        <p:txBody>
          <a:bodyPr>
            <a:noAutofit/>
          </a:bodyPr>
          <a:lstStyle/>
          <a:p>
            <a:pPr lvl="0" algn="l">
              <a:lnSpc>
                <a:spcPts val="2700"/>
              </a:lnSpc>
              <a:spcAft>
                <a:spcPts val="600"/>
              </a:spcAft>
            </a:pPr>
            <a:r>
              <a:rPr lang="hr" sz="2400" kern="100" dirty="0">
                <a:effectLst/>
                <a:latin typeface="Calibri" panose="020F0502020204030204" pitchFamily="34" charset="0"/>
                <a:ea typeface="Calibri" panose="020F0502020204030204" pitchFamily="34" charset="0"/>
                <a:cs typeface="Calibri" panose="020F0502020204030204" pitchFamily="34" charset="0"/>
              </a:rPr>
              <a:t>Pristupačni putovi i staze: popločeni ili s čvrstom, stabilnom podlogom kako bi se olakšalo kretanje osobama koje koriste invalidska kolica ili sredstva za kretanje. U isto vrijeme, također je važna upotreba jasnih i vidljivih znakova koji uključuju simbole i taktilne informacije za osobe s oštećenjima vida ili kognitivnih sposobnosti </a:t>
            </a:r>
            <a:br>
              <a:rPr lang="en-GB" sz="2400" kern="100" dirty="0">
                <a:effectLst/>
                <a:latin typeface="Calibri" panose="020F0502020204030204" pitchFamily="34" charset="0"/>
                <a:ea typeface="Calibri" panose="020F0502020204030204" pitchFamily="34" charset="0"/>
                <a:cs typeface="Calibri" panose="020F0502020204030204" pitchFamily="34" charset="0"/>
              </a:rPr>
            </a:br>
            <a:r>
              <a:rPr lang="hr" sz="2400" kern="100" dirty="0">
                <a:effectLst/>
                <a:latin typeface="Calibri" panose="020F0502020204030204" pitchFamily="34" charset="0"/>
                <a:ea typeface="Calibri" panose="020F0502020204030204" pitchFamily="34" charset="0"/>
                <a:cs typeface="Calibri" panose="020F0502020204030204" pitchFamily="34" charset="0"/>
              </a:rPr>
              <a:t>Glatki prijelazi između različitih površina i nagiba, bez prepreka za korisnike invalidskih kolica </a:t>
            </a:r>
            <a:br>
              <a:rPr lang="en-GB" sz="2400" kern="100" dirty="0">
                <a:effectLst/>
                <a:latin typeface="Calibri" panose="020F0502020204030204" pitchFamily="34" charset="0"/>
                <a:ea typeface="Calibri" panose="020F0502020204030204" pitchFamily="34" charset="0"/>
                <a:cs typeface="Arial" panose="020B0604020202020204" pitchFamily="34" charset="0"/>
              </a:rPr>
            </a:br>
            <a:r>
              <a:rPr lang="hr" sz="2400" kern="100" dirty="0">
                <a:effectLst/>
                <a:latin typeface="Calibri" panose="020F0502020204030204" pitchFamily="34" charset="0"/>
                <a:ea typeface="Calibri" panose="020F0502020204030204" pitchFamily="34" charset="0"/>
              </a:rPr>
              <a:t>Područja za sjedenje dostupna osobama u invalidskim kolicima: određena područja za sjedenje s dovoljno prostora za korisnike invalidskih kolica da udobno uživaju u okruženju. Postavljeni stolovi za piknik s prostorima predviđenim za smještaj invalidskih kolica</a:t>
            </a:r>
            <a:endParaRPr lang="en-GB" sz="2400" dirty="0">
              <a:latin typeface="+mn-lt"/>
            </a:endParaRPr>
          </a:p>
        </p:txBody>
      </p:sp>
      <p:pic>
        <p:nvPicPr>
          <p:cNvPr id="5" name="Kép 4">
            <a:extLst>
              <a:ext uri="{FF2B5EF4-FFF2-40B4-BE49-F238E27FC236}">
                <a16:creationId xmlns:a16="http://schemas.microsoft.com/office/drawing/2014/main" id="{540D0D1F-113D-D9B0-388A-F8C6FE53526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677273A-5EED-0CA1-118E-D8930122D6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504C1AF8-527D-4E89-60B9-FED144F88EE9}"/>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028E8E2-9749-CF82-39FC-8EF85B322CC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46C63E65-3E35-B05B-2B40-52CE0D4D5AD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3B727DBC-A37A-55AB-059A-054F1E1B006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62B86F86-6B8E-4636-2580-28A7097E798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F16586AB-2286-26B9-0579-A74106548F7F}"/>
              </a:ext>
            </a:extLst>
          </p:cNvPr>
          <p:cNvSpPr txBox="1">
            <a:spLocks/>
          </p:cNvSpPr>
          <p:nvPr/>
        </p:nvSpPr>
        <p:spPr>
          <a:xfrm>
            <a:off x="0" y="1153751"/>
            <a:ext cx="12029703" cy="9233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2900" b="1" kern="100" dirty="0">
                <a:latin typeface="Calibri" panose="020F0502020204030204" pitchFamily="34" charset="0"/>
              </a:rPr>
              <a:t>Specifična rješenja u turizmu za pristupačnost – pristupačni vanjski rekreacijski sadržaji</a:t>
            </a:r>
          </a:p>
        </p:txBody>
      </p:sp>
    </p:spTree>
    <p:extLst>
      <p:ext uri="{BB962C8B-B14F-4D97-AF65-F5344CB8AC3E}">
        <p14:creationId xmlns:p14="http://schemas.microsoft.com/office/powerpoint/2010/main" val="8706947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BDB42-6138-B83E-938F-6A8824F9E72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CF499EB9-7956-C9B5-D8BD-AEF375FC83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6467F19F-35F4-62E0-811B-79BC935F5073}"/>
              </a:ext>
            </a:extLst>
          </p:cNvPr>
          <p:cNvSpPr>
            <a:spLocks noGrp="1"/>
          </p:cNvSpPr>
          <p:nvPr>
            <p:ph type="ctrTitle"/>
          </p:nvPr>
        </p:nvSpPr>
        <p:spPr>
          <a:xfrm>
            <a:off x="322040" y="2366354"/>
            <a:ext cx="11385621" cy="2815941"/>
          </a:xfrm>
        </p:spPr>
        <p:txBody>
          <a:bodyPr>
            <a:noAutofit/>
          </a:bodyPr>
          <a:lstStyle/>
          <a:p>
            <a:pPr lvl="0" algn="l">
              <a:lnSpc>
                <a:spcPts val="2900"/>
              </a:lnSpc>
            </a:pPr>
            <a:r>
              <a:rPr lang="hr" sz="2600" kern="100" dirty="0">
                <a:effectLst/>
                <a:latin typeface="Calibri" panose="020F0502020204030204" pitchFamily="34" charset="0"/>
                <a:ea typeface="Calibri" panose="020F0502020204030204" pitchFamily="34" charset="0"/>
                <a:cs typeface="Calibri" panose="020F0502020204030204" pitchFamily="34" charset="0"/>
              </a:rPr>
              <a:t>Prilagodljiva sportska i rekreacijska oprema nudi sportsko iskustvo za osobe s invaliditetom: ručni bicikli, prilagodljivi bicikli ili kajaci </a:t>
            </a:r>
            <a:br>
              <a:rPr lang="en-GB" sz="2600" kern="100" dirty="0">
                <a:effectLst/>
                <a:latin typeface="Calibri" panose="020F0502020204030204" pitchFamily="34" charset="0"/>
                <a:ea typeface="Calibri" panose="020F0502020204030204" pitchFamily="34" charset="0"/>
                <a:cs typeface="Calibri" panose="020F0502020204030204" pitchFamily="34" charset="0"/>
              </a:rPr>
            </a:br>
            <a:r>
              <a:rPr lang="hr" sz="2600" kern="100" dirty="0">
                <a:effectLst/>
                <a:latin typeface="Calibri" panose="020F0502020204030204" pitchFamily="34" charset="0"/>
                <a:ea typeface="Calibri" panose="020F0502020204030204" pitchFamily="34" charset="0"/>
                <a:cs typeface="Calibri" panose="020F0502020204030204" pitchFamily="34" charset="0"/>
              </a:rPr>
              <a:t>Invalidska kolica za sve terene iznajmljena za korištenje na stazama ili neravnim površinama </a:t>
            </a:r>
            <a:br>
              <a:rPr lang="en-GB" sz="2600" kern="100" dirty="0">
                <a:effectLst/>
                <a:latin typeface="Calibri" panose="020F0502020204030204" pitchFamily="34" charset="0"/>
                <a:ea typeface="Calibri" panose="020F0502020204030204" pitchFamily="34" charset="0"/>
                <a:cs typeface="Arial" panose="020B0604020202020204" pitchFamily="34" charset="0"/>
              </a:rPr>
            </a:br>
            <a:r>
              <a:rPr lang="hr" sz="2600" kern="100" dirty="0">
                <a:effectLst/>
                <a:latin typeface="Calibri" panose="020F0502020204030204" pitchFamily="34" charset="0"/>
                <a:ea typeface="Calibri" panose="020F0502020204030204" pitchFamily="34" charset="0"/>
              </a:rPr>
              <a:t>Pristupačna igrališta prekrivena gumom ili drugim pristupačnim tlom, kako bi se osiguralo sigurno i udobno igralište za ljudi koji koriste uređaje za kretanje Instaliranje inkluzivnih struktura za igru koje su prilagođene djeci svih sposobnosti, uključujući i onu s fizičkim i senzornim oštećenjima</a:t>
            </a:r>
            <a:endParaRPr lang="en-GB" sz="2600" dirty="0">
              <a:latin typeface="+mn-lt"/>
            </a:endParaRPr>
          </a:p>
        </p:txBody>
      </p:sp>
      <p:pic>
        <p:nvPicPr>
          <p:cNvPr id="5" name="Kép 4">
            <a:extLst>
              <a:ext uri="{FF2B5EF4-FFF2-40B4-BE49-F238E27FC236}">
                <a16:creationId xmlns:a16="http://schemas.microsoft.com/office/drawing/2014/main" id="{1881EA44-17BC-1B57-CACB-6922C49C96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3A1AB7A-B926-FD7B-6DE4-013097B948E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6F79EFDC-45C3-8F4D-1342-51025F9FCDE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E1F80D3C-E280-876A-FA8B-94D9B2E2F9E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E6AFFFB3-93CB-75B5-DC08-A6DB8EF2B0C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89FFF3D-375B-47D5-8533-6837A537809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6F9F162C-9B4D-E77F-5FEE-B45EDB49DA0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C080EC1F-EACA-FF48-CD16-652603424C89}"/>
              </a:ext>
            </a:extLst>
          </p:cNvPr>
          <p:cNvSpPr txBox="1">
            <a:spLocks/>
          </p:cNvSpPr>
          <p:nvPr/>
        </p:nvSpPr>
        <p:spPr>
          <a:xfrm>
            <a:off x="0" y="1359122"/>
            <a:ext cx="12029703" cy="82886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100" b="1" kern="100" dirty="0">
                <a:latin typeface="Calibri" panose="020F0502020204030204" pitchFamily="34" charset="0"/>
              </a:rPr>
              <a:t>Specifična rješenja u turizmu za pristupačnost – pristupačni vanjski rekreacijski sadržaji</a:t>
            </a:r>
          </a:p>
        </p:txBody>
      </p:sp>
    </p:spTree>
    <p:extLst>
      <p:ext uri="{BB962C8B-B14F-4D97-AF65-F5344CB8AC3E}">
        <p14:creationId xmlns:p14="http://schemas.microsoft.com/office/powerpoint/2010/main" val="16079205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EDE74-B99A-9796-547A-791A0F538CDD}"/>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55331A2-6F36-8184-0EFA-841FF0C3225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1573D24-95C2-BFCC-1654-203F81F89E73}"/>
              </a:ext>
            </a:extLst>
          </p:cNvPr>
          <p:cNvSpPr>
            <a:spLocks noGrp="1"/>
          </p:cNvSpPr>
          <p:nvPr>
            <p:ph type="ctrTitle"/>
          </p:nvPr>
        </p:nvSpPr>
        <p:spPr>
          <a:xfrm>
            <a:off x="241982" y="2457149"/>
            <a:ext cx="6705083" cy="2800173"/>
          </a:xfrm>
        </p:spPr>
        <p:txBody>
          <a:bodyPr>
            <a:noAutofit/>
          </a:bodyPr>
          <a:lstStyle/>
          <a:p>
            <a:pPr lvl="0" algn="l">
              <a:lnSpc>
                <a:spcPts val="2900"/>
              </a:lnSpc>
            </a:pPr>
            <a:r>
              <a:rPr lang="hr" sz="2600" kern="100" dirty="0">
                <a:effectLst/>
                <a:latin typeface="Calibri" panose="020F0502020204030204" pitchFamily="34" charset="0"/>
                <a:ea typeface="Calibri" panose="020F0502020204030204" pitchFamily="34" charset="0"/>
                <a:cs typeface="Calibri" panose="020F0502020204030204" pitchFamily="34" charset="0"/>
              </a:rPr>
              <a:t>Pristupačni objekti za ribolov i vožnju čamcem: dokovi za pecanje s pristupačnim značajkama (spuštene ograde i prostori za invalidska kolica) </a:t>
            </a:r>
            <a:br>
              <a:rPr lang="en-GB" sz="2600" kern="100" dirty="0">
                <a:latin typeface="Calibri" panose="020F0502020204030204" pitchFamily="34" charset="0"/>
                <a:ea typeface="Calibri" panose="020F0502020204030204" pitchFamily="34" charset="0"/>
                <a:cs typeface="Calibri" panose="020F0502020204030204" pitchFamily="34" charset="0"/>
              </a:rPr>
            </a:br>
            <a:r>
              <a:rPr lang="hr" sz="2600" kern="100" dirty="0">
                <a:effectLst/>
                <a:latin typeface="Calibri" panose="020F0502020204030204" pitchFamily="34" charset="0"/>
                <a:ea typeface="Calibri" panose="020F0502020204030204" pitchFamily="34" charset="0"/>
                <a:cs typeface="Calibri" panose="020F0502020204030204" pitchFamily="34" charset="0"/>
              </a:rPr>
              <a:t>Prilagodljiva oprema za aktivnosti vožnje </a:t>
            </a:r>
            <a:br>
              <a:rPr lang="en-GB" sz="2600" kern="100" dirty="0">
                <a:effectLst/>
                <a:latin typeface="Calibri" panose="020F0502020204030204" pitchFamily="34" charset="0"/>
                <a:ea typeface="Calibri" panose="020F0502020204030204" pitchFamily="34" charset="0"/>
                <a:cs typeface="Arial" panose="020B0604020202020204" pitchFamily="34" charset="0"/>
              </a:rPr>
            </a:br>
            <a:r>
              <a:rPr lang="hr" sz="2600" kern="100" dirty="0">
                <a:effectLst/>
                <a:latin typeface="Calibri" panose="020F0502020204030204" pitchFamily="34" charset="0"/>
                <a:ea typeface="Calibri" panose="020F0502020204030204" pitchFamily="34" charset="0"/>
              </a:rPr>
              <a:t>čamcem </a:t>
            </a:r>
            <a:br>
              <a:rPr lang="hr" sz="2600" kern="100" dirty="0">
                <a:effectLst/>
                <a:latin typeface="Calibri" panose="020F0502020204030204" pitchFamily="34" charset="0"/>
                <a:ea typeface="Calibri" panose="020F0502020204030204" pitchFamily="34" charset="0"/>
              </a:rPr>
            </a:br>
            <a:r>
              <a:rPr lang="hr" sz="2600" kern="100" dirty="0">
                <a:effectLst/>
                <a:latin typeface="Calibri" panose="020F0502020204030204" pitchFamily="34" charset="0"/>
                <a:ea typeface="Calibri" panose="020F0502020204030204" pitchFamily="34" charset="0"/>
              </a:rPr>
              <a:t>Pristupačni toaleti i svlačionice: pristupačno za invalidska kolica, s odgovarajućim prostorom, potpornim šipkama i pristupačnim elementima</a:t>
            </a:r>
            <a:endParaRPr lang="en-GB" sz="2600" dirty="0">
              <a:latin typeface="+mn-lt"/>
            </a:endParaRPr>
          </a:p>
        </p:txBody>
      </p:sp>
      <p:pic>
        <p:nvPicPr>
          <p:cNvPr id="5" name="Kép 4">
            <a:extLst>
              <a:ext uri="{FF2B5EF4-FFF2-40B4-BE49-F238E27FC236}">
                <a16:creationId xmlns:a16="http://schemas.microsoft.com/office/drawing/2014/main" id="{5CA4F9AA-3377-639A-5285-ED29F1066E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4403BA7D-C9AA-1E1B-7421-B639572E1DC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C347FE0C-1DB7-F530-0AC2-A2A79811B1A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E8DFF56C-0D46-2EF4-5329-97796DB4AC2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FAB8DAD-F68A-DEA0-DAC2-2728A4A09A4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1579E2BC-5015-788C-B6F6-5BA33705513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C68D8D8-EE95-D403-BFB6-716BB991144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1F16D813-8CB1-2BFF-6959-1AD8E798BD89}"/>
              </a:ext>
            </a:extLst>
          </p:cNvPr>
          <p:cNvSpPr txBox="1">
            <a:spLocks/>
          </p:cNvSpPr>
          <p:nvPr/>
        </p:nvSpPr>
        <p:spPr>
          <a:xfrm>
            <a:off x="0" y="1291638"/>
            <a:ext cx="12029703" cy="94092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200" b="1" kern="100" dirty="0">
                <a:latin typeface="Calibri" panose="020F0502020204030204" pitchFamily="34" charset="0"/>
              </a:rPr>
              <a:t>Specifična rješenja u turizmu za pristupačnost – pristupačni vanjski rekreacijski sadržaji</a:t>
            </a:r>
          </a:p>
        </p:txBody>
      </p:sp>
      <p:pic>
        <p:nvPicPr>
          <p:cNvPr id="14" name="Kép 13" descr="A képen kültéri, fű, víz, növény látható&#10;&#10;Automatikusan generált leírás">
            <a:extLst>
              <a:ext uri="{FF2B5EF4-FFF2-40B4-BE49-F238E27FC236}">
                <a16:creationId xmlns:a16="http://schemas.microsoft.com/office/drawing/2014/main" id="{14F74242-5A08-02A0-06A5-BF38BD2712A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52610" y="2147953"/>
            <a:ext cx="4282904" cy="2840993"/>
          </a:xfrm>
          <a:prstGeom prst="rect">
            <a:avLst/>
          </a:prstGeom>
        </p:spPr>
      </p:pic>
      <p:sp>
        <p:nvSpPr>
          <p:cNvPr id="16" name="Szövegdoboz 15">
            <a:extLst>
              <a:ext uri="{FF2B5EF4-FFF2-40B4-BE49-F238E27FC236}">
                <a16:creationId xmlns:a16="http://schemas.microsoft.com/office/drawing/2014/main" id="{F81D1AFC-EAE7-D740-183C-EA1AACC22764}"/>
              </a:ext>
            </a:extLst>
          </p:cNvPr>
          <p:cNvSpPr txBox="1"/>
          <p:nvPr/>
        </p:nvSpPr>
        <p:spPr>
          <a:xfrm>
            <a:off x="6565921" y="5003607"/>
            <a:ext cx="5626079" cy="338554"/>
          </a:xfrm>
          <a:prstGeom prst="rect">
            <a:avLst/>
          </a:prstGeom>
          <a:noFill/>
        </p:spPr>
        <p:txBody>
          <a:bodyPr wrap="square">
            <a:spAutoFit/>
          </a:bodyPr>
          <a:lstStyle/>
          <a:p>
            <a:r>
              <a:rPr lang="hr" sz="1600" dirty="0"/>
              <a:t>https://www.anglinglines.com/blog/disabled-anglers-platform/</a:t>
            </a:r>
          </a:p>
        </p:txBody>
      </p:sp>
    </p:spTree>
    <p:extLst>
      <p:ext uri="{BB962C8B-B14F-4D97-AF65-F5344CB8AC3E}">
        <p14:creationId xmlns:p14="http://schemas.microsoft.com/office/powerpoint/2010/main" val="10588784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5315B8-62C8-FD1D-45FF-6161786D8C7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9EA0A0CD-8188-D1C5-CC20-88031AAD0B0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514472A-E538-FD1A-FEB4-5CAFC16BC1F8}"/>
              </a:ext>
            </a:extLst>
          </p:cNvPr>
          <p:cNvSpPr>
            <a:spLocks noGrp="1"/>
          </p:cNvSpPr>
          <p:nvPr>
            <p:ph type="ctrTitle"/>
          </p:nvPr>
        </p:nvSpPr>
        <p:spPr>
          <a:xfrm>
            <a:off x="236517" y="2389961"/>
            <a:ext cx="11718965" cy="2635714"/>
          </a:xfrm>
        </p:spPr>
        <p:txBody>
          <a:bodyPr>
            <a:noAutofit/>
          </a:bodyPr>
          <a:lstStyle/>
          <a:p>
            <a:pPr lvl="0" algn="l">
              <a:lnSpc>
                <a:spcPts val="2900"/>
              </a:lnSpc>
            </a:pPr>
            <a:r>
              <a:rPr lang="hr" sz="2600" kern="100" dirty="0">
                <a:effectLst/>
                <a:latin typeface="Calibri" panose="020F0502020204030204" pitchFamily="34" charset="0"/>
                <a:ea typeface="Calibri" panose="020F0502020204030204" pitchFamily="34" charset="0"/>
                <a:cs typeface="Calibri" panose="020F0502020204030204" pitchFamily="34" charset="0"/>
              </a:rPr>
              <a:t>Senzorni vrtovi: samostalne vrtne površine koje posjetiteljima omogućuju uživanje u širokom spektru osjetilnih iskustava, za osobe s oštećenjima vida ili osjetila. Dizajniran da pruži prilike za stimulaciju osjetila, pojedinačno ili u kombinaciji, na načine s kojima se korisnici obično ne susreću. Senzorni vrtovi, kao oblik hortikulturne terapije mogu se koristiti u obrazovanju učenika s teškoćama, uključujući osobe s autizmom, demenciju itd. </a:t>
            </a:r>
            <a:br>
              <a:rPr lang="en-GB" sz="2600" kern="100" dirty="0">
                <a:effectLst/>
                <a:latin typeface="Calibri" panose="020F0502020204030204" pitchFamily="34" charset="0"/>
                <a:ea typeface="Calibri" panose="020F0502020204030204" pitchFamily="34" charset="0"/>
                <a:cs typeface="Arial" panose="020B0604020202020204" pitchFamily="34" charset="0"/>
              </a:rPr>
            </a:br>
            <a:r>
              <a:rPr lang="hr" sz="2600" kern="100" dirty="0">
                <a:effectLst/>
                <a:latin typeface="Calibri" panose="020F0502020204030204" pitchFamily="34" charset="0"/>
                <a:ea typeface="Calibri" panose="020F0502020204030204" pitchFamily="34" charset="0"/>
                <a:cs typeface="Arial" panose="020B0604020202020204" pitchFamily="34" charset="0"/>
              </a:rPr>
              <a:t>( </a:t>
            </a:r>
            <a:r>
              <a:rPr lang="hr" sz="26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3"/>
              </a:rPr>
              <a:t>https://www.sensorytrust.org.uk/resources/guidance/sensory-gardens-planning </a:t>
            </a:r>
            <a:r>
              <a:rPr lang="hr" sz="2600" kern="100" dirty="0">
                <a:effectLst/>
                <a:latin typeface="Calibri" panose="020F0502020204030204" pitchFamily="34" charset="0"/>
                <a:ea typeface="Calibri" panose="020F0502020204030204" pitchFamily="34" charset="0"/>
                <a:cs typeface="Arial" panose="020B0604020202020204" pitchFamily="34" charset="0"/>
              </a:rPr>
              <a:t>)</a:t>
            </a:r>
            <a:endParaRPr lang="en-GB" sz="2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C2895166-D395-0EFB-A91D-2BD72A48F1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F2293A2D-4A01-F999-58D7-21C65AB528C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7ECD093A-AFE9-2C3B-2F98-B826F874056F}"/>
              </a:ext>
            </a:extLst>
          </p:cNvPr>
          <p:cNvPicPr>
            <a:picLocks noChangeAspect="1"/>
          </p:cNvPicPr>
          <p:nvPr/>
        </p:nvPicPr>
        <p:blipFill>
          <a:blip r:embed="rId6"/>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C462C5B2-ED4F-3EE9-B718-C157A2AEE7F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49753977-C778-1B24-2B0A-F843AC82E86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B2402995-C384-CAD4-C2BE-D4349743FA8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56FAD3A-7355-D587-F916-5EFEB47319A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547B687E-8C92-31A9-AA67-701567D895B2}"/>
              </a:ext>
            </a:extLst>
          </p:cNvPr>
          <p:cNvSpPr txBox="1">
            <a:spLocks/>
          </p:cNvSpPr>
          <p:nvPr/>
        </p:nvSpPr>
        <p:spPr>
          <a:xfrm>
            <a:off x="0" y="1291638"/>
            <a:ext cx="12029703" cy="98595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200" b="1" kern="100" dirty="0">
                <a:latin typeface="Calibri" panose="020F0502020204030204" pitchFamily="34" charset="0"/>
              </a:rPr>
              <a:t>Specifična rješenja u turizmu za pristupačnost – pristupačni vanjski rekreacijski sadržaji</a:t>
            </a:r>
          </a:p>
        </p:txBody>
      </p:sp>
    </p:spTree>
    <p:extLst>
      <p:ext uri="{BB962C8B-B14F-4D97-AF65-F5344CB8AC3E}">
        <p14:creationId xmlns:p14="http://schemas.microsoft.com/office/powerpoint/2010/main" val="32392865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17BD4B-B3DB-ADDF-C72F-9C965F80541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BF42DB2-54C3-FC35-1C26-812FAFC70CD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CE77BE1-0EB8-32AE-9049-4B93FD861EEE}"/>
              </a:ext>
            </a:extLst>
          </p:cNvPr>
          <p:cNvSpPr>
            <a:spLocks noGrp="1"/>
          </p:cNvSpPr>
          <p:nvPr>
            <p:ph type="ctrTitle"/>
          </p:nvPr>
        </p:nvSpPr>
        <p:spPr>
          <a:xfrm>
            <a:off x="190004" y="2453438"/>
            <a:ext cx="11649693" cy="2605224"/>
          </a:xfrm>
        </p:spPr>
        <p:txBody>
          <a:bodyPr>
            <a:noAutofit/>
          </a:bodyPr>
          <a:lstStyle/>
          <a:p>
            <a:pPr algn="l">
              <a:lnSpc>
                <a:spcPts val="2900"/>
              </a:lnSpc>
            </a:pPr>
            <a:r>
              <a:rPr lang="hr" sz="2600" kern="100" dirty="0">
                <a:latin typeface="Calibri" panose="020F0502020204030204" pitchFamily="34" charset="0"/>
                <a:cs typeface="Calibri" panose="020F0502020204030204" pitchFamily="34" charset="0"/>
              </a:rPr>
              <a:t>Inkluzivni prostori za događanja dizajnirani s pristupačnim prostorima za sjedenje tijekom događanja i nastupa na otvorenom </a:t>
            </a:r>
            <a:br>
              <a:rPr lang="en-GB" sz="2600" kern="100" dirty="0">
                <a:latin typeface="Calibri" panose="020F0502020204030204" pitchFamily="34" charset="0"/>
                <a:cs typeface="Calibri" panose="020F0502020204030204" pitchFamily="34" charset="0"/>
              </a:rPr>
            </a:br>
            <a:r>
              <a:rPr lang="hr" sz="2600" kern="100" dirty="0">
                <a:latin typeface="Calibri" panose="020F0502020204030204" pitchFamily="34" charset="0"/>
                <a:cs typeface="Calibri" panose="020F0502020204030204" pitchFamily="34" charset="0"/>
              </a:rPr>
              <a:t>Pristupačno parkiralište, s dobrim položajem i jasno označenim pokazivačima, blizu ulaza u rekreacijsko područje </a:t>
            </a:r>
            <a:br>
              <a:rPr lang="en-GB" sz="2600" kern="100" dirty="0">
                <a:latin typeface="Calibri" panose="020F0502020204030204" pitchFamily="34" charset="0"/>
                <a:cs typeface="Calibri" panose="020F0502020204030204" pitchFamily="34" charset="0"/>
              </a:rPr>
            </a:br>
            <a:r>
              <a:rPr lang="hr" sz="2600" kern="100" dirty="0">
                <a:latin typeface="Calibri" panose="020F0502020204030204" pitchFamily="34" charset="0"/>
                <a:cs typeface="Calibri" panose="020F0502020204030204" pitchFamily="34" charset="0"/>
              </a:rPr>
              <a:t>Angažman zajednice: sustavi povratnih informacija za prikupljanje informacija od osoba s invaliditetom, osiguravanje stalnih poboljšanja i inkluzivnosti u vanjskim rekreacijskim prostorima</a:t>
            </a:r>
          </a:p>
        </p:txBody>
      </p:sp>
      <p:pic>
        <p:nvPicPr>
          <p:cNvPr id="5" name="Kép 4">
            <a:extLst>
              <a:ext uri="{FF2B5EF4-FFF2-40B4-BE49-F238E27FC236}">
                <a16:creationId xmlns:a16="http://schemas.microsoft.com/office/drawing/2014/main" id="{6346836F-4144-A7F1-D8F4-FF4A67E7442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A397F44A-6384-863D-09B7-9819EFD248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60338127-1835-F4E7-5C40-0696E49F2B12}"/>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448DFE9-D8F9-79B7-D98B-A4826F83B6A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F0085B6-3C1A-B3EE-505C-8E7FC129773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83875A4E-B299-AEC1-4500-8131058D624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C91B10B6-F915-CD84-84A8-C4AAFF683B1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CD57FEF8-0C68-B1B6-3262-0E21B4390D37}"/>
              </a:ext>
            </a:extLst>
          </p:cNvPr>
          <p:cNvSpPr txBox="1">
            <a:spLocks/>
          </p:cNvSpPr>
          <p:nvPr/>
        </p:nvSpPr>
        <p:spPr>
          <a:xfrm>
            <a:off x="0" y="1291638"/>
            <a:ext cx="12029703" cy="93301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200" b="1" kern="100" dirty="0">
                <a:latin typeface="Calibri" panose="020F0502020204030204" pitchFamily="34" charset="0"/>
              </a:rPr>
              <a:t>Specifična rješenja u turizmu za pristupačnost – pristupačni vanjski rekreacijski sadržaji</a:t>
            </a:r>
          </a:p>
        </p:txBody>
      </p:sp>
    </p:spTree>
    <p:extLst>
      <p:ext uri="{BB962C8B-B14F-4D97-AF65-F5344CB8AC3E}">
        <p14:creationId xmlns:p14="http://schemas.microsoft.com/office/powerpoint/2010/main" val="2110776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94AE6-BC9F-2BDF-BC52-8DCDB14CB0D6}"/>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87233E3-B528-2911-4BB5-9ABAF63E55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63BFAA7-95EC-CBD4-3376-B6CFB837FF11}"/>
              </a:ext>
            </a:extLst>
          </p:cNvPr>
          <p:cNvSpPr>
            <a:spLocks noGrp="1"/>
          </p:cNvSpPr>
          <p:nvPr>
            <p:ph type="ctrTitle"/>
          </p:nvPr>
        </p:nvSpPr>
        <p:spPr>
          <a:xfrm>
            <a:off x="348571" y="1810645"/>
            <a:ext cx="11482912" cy="3419807"/>
          </a:xfrm>
        </p:spPr>
        <p:txBody>
          <a:bodyPr>
            <a:noAutofit/>
          </a:bodyPr>
          <a:lstStyle/>
          <a:p>
            <a:pPr algn="l">
              <a:lnSpc>
                <a:spcPts val="2600"/>
              </a:lnSpc>
              <a:spcAft>
                <a:spcPts val="600"/>
              </a:spcAft>
            </a:pPr>
            <a:r>
              <a:rPr lang="hr" sz="2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Tehnološke inovacije: brojna inovativna rješenja za rješavanje izazova s kojima se suočavaju osobe s posebnim zahtjevima u turizmu: web platforme poput access@tour by action imaju za cilj povećati prijenos znanja i suradnju među dionicima u pristupačnom turizmu (J. Alves et al., 2022); projekti koji su usmjereni na stvaranje digitalnih alata i sadržaja na znakovnom jeziku za poboljšanje pristupa mjestima kulturne baštine za gluhe turiste, s tehnologijama poput holografije i mobilnih aplikacija (Escudeiro P. et al., 2023); kao i pametne tehnologije za pružanje dostupnih informacija o prijevozu i odredištu putem platformi kao što su web stranice, mobilne aplikacije i virtualna stvarnost</a:t>
            </a:r>
            <a:br>
              <a:rPr lang="en-GB" sz="2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hr" sz="2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Ova tehnološka dostignuća ključna su u promicanju inkluzivnosti i poboljšanju ukupnog turističkog iskustva za osobe s invaliditetom (Zabłocki M. et al., 2022</a:t>
            </a:r>
            <a:r>
              <a:rPr lang="hr" sz="2400" kern="100" cap="all"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AF02AAEE-08E4-8A4B-B07F-E2320EAA6B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AE3C0298-B600-3BE1-CDF4-E5680BA17F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C6DE008D-C323-7255-2811-D53DD29CE87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AF5599F-3525-9717-1F56-E18A672B9AF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917B972-2371-C956-C4F8-08E245E563C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2B68C0F-B367-B003-E9FB-E542C798A1F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9BFD5B49-C8EF-F614-69E5-13679F026D7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D0C1CD0-6B3E-AE21-3785-6CDCE3EA6A1A}"/>
              </a:ext>
            </a:extLst>
          </p:cNvPr>
          <p:cNvSpPr txBox="1">
            <a:spLocks/>
          </p:cNvSpPr>
          <p:nvPr/>
        </p:nvSpPr>
        <p:spPr>
          <a:xfrm>
            <a:off x="1" y="1270535"/>
            <a:ext cx="12192000" cy="53929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000" b="1" kern="100" dirty="0">
                <a:latin typeface="Calibri" panose="020F0502020204030204" pitchFamily="34" charset="0"/>
              </a:rPr>
              <a:t>Specifična rješenja u turizmu za pristupačnost – </a:t>
            </a:r>
            <a:r>
              <a:rPr lang="hr" sz="3000" b="1" kern="100" dirty="0">
                <a:effectLst/>
                <a:latin typeface="Calibri" panose="020F0502020204030204" pitchFamily="34" charset="0"/>
                <a:ea typeface="Calibri" panose="020F0502020204030204" pitchFamily="34" charset="0"/>
              </a:rPr>
              <a:t>ostala tehnološka rješenja</a:t>
            </a:r>
            <a:endParaRPr lang="en-GB" sz="3000" dirty="0">
              <a:latin typeface="+mn-lt"/>
            </a:endParaRPr>
          </a:p>
        </p:txBody>
      </p:sp>
    </p:spTree>
    <p:extLst>
      <p:ext uri="{BB962C8B-B14F-4D97-AF65-F5344CB8AC3E}">
        <p14:creationId xmlns:p14="http://schemas.microsoft.com/office/powerpoint/2010/main" val="12436463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A61F5-F4D8-E8B3-F085-16BE3BC0FC7D}"/>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1E623B0-4C5A-ADAE-B77F-0BE4862F3B0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43FF44F3-32DA-4601-959C-02E16AE5D318}"/>
              </a:ext>
            </a:extLst>
          </p:cNvPr>
          <p:cNvSpPr>
            <a:spLocks noGrp="1"/>
          </p:cNvSpPr>
          <p:nvPr>
            <p:ph type="ctrTitle"/>
          </p:nvPr>
        </p:nvSpPr>
        <p:spPr>
          <a:xfrm>
            <a:off x="257298" y="2182763"/>
            <a:ext cx="11677400" cy="2975229"/>
          </a:xfrm>
        </p:spPr>
        <p:txBody>
          <a:bodyPr>
            <a:noAutofit/>
          </a:bodyPr>
          <a:lstStyle/>
          <a:p>
            <a:pPr lvl="0" algn="l">
              <a:lnSpc>
                <a:spcPts val="2900"/>
              </a:lnSpc>
            </a:pPr>
            <a:r>
              <a:rPr lang="hr" sz="2600" kern="100" dirty="0">
                <a:effectLst/>
                <a:latin typeface="Calibri" panose="020F0502020204030204" pitchFamily="34" charset="0"/>
                <a:ea typeface="Calibri" panose="020F0502020204030204" pitchFamily="34" charset="0"/>
                <a:cs typeface="Calibri" panose="020F0502020204030204" pitchFamily="34" charset="0"/>
              </a:rPr>
              <a:t>Aplikacije proširene stvarnosti (AR) putnicima s oštećenjem vida pružaju audio opise okoline, pomoć pri navigaciji i informacije</a:t>
            </a:r>
            <a:br>
              <a:rPr lang="en-GB" sz="2600" kern="100" dirty="0">
                <a:effectLst/>
                <a:latin typeface="Calibri" panose="020F0502020204030204" pitchFamily="34" charset="0"/>
                <a:ea typeface="Calibri" panose="020F0502020204030204" pitchFamily="34" charset="0"/>
                <a:cs typeface="Arial" panose="020B0604020202020204" pitchFamily="34" charset="0"/>
              </a:rPr>
            </a:br>
            <a:r>
              <a:rPr lang="hr" sz="2600" kern="100" dirty="0">
                <a:effectLst/>
                <a:latin typeface="Calibri" panose="020F0502020204030204" pitchFamily="34" charset="0"/>
                <a:ea typeface="Calibri" panose="020F0502020204030204" pitchFamily="34" charset="0"/>
              </a:rPr>
              <a:t>Mobilne aplikacije za navigaciju i drugi alati za pametnu navigaciju i pronalaženje puta, poput Google karata </a:t>
            </a:r>
            <a:r>
              <a:rPr lang="hr" sz="2600" kern="100">
                <a:effectLst/>
                <a:latin typeface="Calibri" panose="020F0502020204030204" pitchFamily="34" charset="0"/>
                <a:ea typeface="Calibri" panose="020F0502020204030204" pitchFamily="34" charset="0"/>
              </a:rPr>
              <a:t>ili specijaliziranih alata, </a:t>
            </a:r>
            <a:r>
              <a:rPr lang="hr" sz="2600" kern="100" dirty="0">
                <a:effectLst/>
                <a:latin typeface="Calibri" panose="020F0502020204030204" pitchFamily="34" charset="0"/>
                <a:ea typeface="Calibri" panose="020F0502020204030204" pitchFamily="34" charset="0"/>
              </a:rPr>
              <a:t>pružaju informacije o javnom prijevozu i pješačkim rutama, staze prilagođene invalidskim kolicima i lokacije dostupnih objekata (toaleti, ulazi, itd.) </a:t>
            </a:r>
            <a:br>
              <a:rPr lang="en-GB" sz="2600" kern="100" dirty="0">
                <a:effectLst/>
                <a:latin typeface="Calibri" panose="020F0502020204030204" pitchFamily="34" charset="0"/>
                <a:ea typeface="Calibri" panose="020F0502020204030204" pitchFamily="34" charset="0"/>
              </a:rPr>
            </a:br>
            <a:r>
              <a:rPr lang="hr" sz="2600" kern="100" dirty="0">
                <a:effectLst/>
                <a:latin typeface="Calibri" panose="020F0502020204030204" pitchFamily="34" charset="0"/>
                <a:ea typeface="Calibri" panose="020F0502020204030204" pitchFamily="34" charset="0"/>
              </a:rPr>
              <a:t>Unutarnji navigacijski sustavi pomažu boljoj navigaciji unutar zračnih luka, hotela i javnih prostora za osobe s oštećenjem vida</a:t>
            </a:r>
            <a:endParaRPr lang="en-GB" sz="2600" dirty="0">
              <a:latin typeface="+mn-lt"/>
            </a:endParaRPr>
          </a:p>
        </p:txBody>
      </p:sp>
      <p:pic>
        <p:nvPicPr>
          <p:cNvPr id="5" name="Kép 4">
            <a:extLst>
              <a:ext uri="{FF2B5EF4-FFF2-40B4-BE49-F238E27FC236}">
                <a16:creationId xmlns:a16="http://schemas.microsoft.com/office/drawing/2014/main" id="{28C95D6D-965F-0CB5-2D13-441B89CB9B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F010357C-56A5-1A56-BF4B-D1A5A05FD5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BC7398FB-AD8E-6460-EAD7-3EE49CFEB461}"/>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A8A7659-5256-D0B0-C2D1-39D78D8A504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BA9A636E-014B-A1F6-9C04-1F48B6F9D32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3A4E5A7-7B4B-FA85-2FF4-15F62E08089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FDE6D7E-7DF6-A7A9-254D-E0A88A723A3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CA17612-3490-486F-A17F-0ECBC4096974}"/>
              </a:ext>
            </a:extLst>
          </p:cNvPr>
          <p:cNvSpPr txBox="1">
            <a:spLocks/>
          </p:cNvSpPr>
          <p:nvPr/>
        </p:nvSpPr>
        <p:spPr>
          <a:xfrm>
            <a:off x="0" y="1270535"/>
            <a:ext cx="12191999" cy="53929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000" b="1" kern="100" dirty="0">
                <a:latin typeface="Calibri" panose="020F0502020204030204" pitchFamily="34" charset="0"/>
              </a:rPr>
              <a:t>Specifična rješenja u turizmu za pristupačnost – </a:t>
            </a:r>
            <a:r>
              <a:rPr lang="hr" sz="3000" b="1" kern="100" dirty="0">
                <a:effectLst/>
                <a:latin typeface="Calibri" panose="020F0502020204030204" pitchFamily="34" charset="0"/>
                <a:ea typeface="Calibri" panose="020F0502020204030204" pitchFamily="34" charset="0"/>
              </a:rPr>
              <a:t>ostala tehnološka rješenja</a:t>
            </a:r>
            <a:endParaRPr lang="en-GB" sz="3000" dirty="0">
              <a:latin typeface="+mn-lt"/>
            </a:endParaRPr>
          </a:p>
        </p:txBody>
      </p:sp>
    </p:spTree>
    <p:extLst>
      <p:ext uri="{BB962C8B-B14F-4D97-AF65-F5344CB8AC3E}">
        <p14:creationId xmlns:p14="http://schemas.microsoft.com/office/powerpoint/2010/main" val="3787100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185736" y="1747698"/>
            <a:ext cx="11820525" cy="3491712"/>
          </a:xfrm>
        </p:spPr>
        <p:txBody>
          <a:bodyPr>
            <a:noAutofit/>
          </a:bodyPr>
          <a:lstStyle/>
          <a:p>
            <a:pPr algn="l">
              <a:lnSpc>
                <a:spcPts val="2400"/>
              </a:lnSpc>
            </a:pPr>
            <a:r>
              <a:rPr lang="hr" sz="2400" kern="100" dirty="0">
                <a:effectLst/>
                <a:latin typeface="Calibri" panose="020F0502020204030204" pitchFamily="34" charset="0"/>
                <a:ea typeface="Calibri" panose="020F0502020204030204" pitchFamily="34" charset="0"/>
              </a:rPr>
              <a:t>Pristup informacijama pomaže osobama s raznim ograničavajućim tjelesnim ili mentalnim invaliditetom u procesu planiranja tako što im pomaže pronaći mjesta koja će posjetiti, uzimajući u obzir njihove specifične potrebe. Te im informacije daju priliku otkrivanja pristupačnog smještaja, prijevoza i turističkih atrakcija</a:t>
            </a:r>
            <a:br>
              <a:rPr lang="en-GB" sz="2400" kern="100" dirty="0">
                <a:effectLst/>
                <a:latin typeface="Calibri" panose="020F0502020204030204" pitchFamily="34" charset="0"/>
                <a:ea typeface="Calibri" panose="020F0502020204030204" pitchFamily="34" charset="0"/>
              </a:rPr>
            </a:br>
            <a:r>
              <a:rPr lang="hr" sz="2400" kern="100" dirty="0">
                <a:effectLst/>
                <a:latin typeface="Calibri" panose="020F0502020204030204" pitchFamily="34" charset="0"/>
                <a:ea typeface="Calibri" panose="020F0502020204030204" pitchFamily="34" charset="0"/>
              </a:rPr>
              <a:t>Informacije o pristupačnom smještaju bitne su za osobe s invaliditetom (Apostolidou </a:t>
            </a:r>
            <a:r>
              <a:rPr lang="hr" sz="2400" kern="100" dirty="0">
                <a:latin typeface="Calibri" panose="020F0502020204030204" pitchFamily="34" charset="0"/>
                <a:ea typeface="Calibri" panose="020F0502020204030204" pitchFamily="34" charset="0"/>
              </a:rPr>
              <a:t>i</a:t>
            </a:r>
            <a:r>
              <a:rPr lang="hr" sz="2400" kern="100" dirty="0">
                <a:effectLst/>
                <a:latin typeface="Calibri" panose="020F0502020204030204" pitchFamily="34" charset="0"/>
                <a:ea typeface="Calibri" panose="020F0502020204030204" pitchFamily="34" charset="0"/>
              </a:rPr>
              <a:t> Fokaides, 2023) te trebaju uključivati pristupačnost različitih prostorija (kao što su vrata bez pragova, položaji prekidača za svjetlo i ručki dostupnih iz invalidskih kolica, primjereno oblikovanje kupaonica i javnih prostora), ali i informacije o dostupnosti za njih relevantnih sadržaja na online platformama za rezervaciju </a:t>
            </a:r>
            <a:br>
              <a:rPr lang="en-GB" sz="2400" kern="100" dirty="0">
                <a:effectLst/>
                <a:latin typeface="Calibri" panose="020F0502020204030204" pitchFamily="34" charset="0"/>
                <a:ea typeface="Calibri" panose="020F0502020204030204" pitchFamily="34" charset="0"/>
              </a:rPr>
            </a:br>
            <a:r>
              <a:rPr lang="hr" sz="2400" kern="100" dirty="0">
                <a:latin typeface="Calibri" panose="020F0502020204030204" pitchFamily="34" charset="0"/>
              </a:rPr>
              <a:t>Pristup informacijama o javnom prijevozu također je bitan dio procesa planiranja za putnike: oni mogu odlučiti o optimalnim mogućnostima putovanja i alternativama</a:t>
            </a: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5308A82-8E70-9D95-41AE-046D1314702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B622915-AE14-3290-A1E1-908608A0E015}"/>
              </a:ext>
            </a:extLst>
          </p:cNvPr>
          <p:cNvSpPr txBox="1">
            <a:spLocks/>
          </p:cNvSpPr>
          <p:nvPr/>
        </p:nvSpPr>
        <p:spPr>
          <a:xfrm>
            <a:off x="0" y="1256147"/>
            <a:ext cx="12191999" cy="5783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2900" b="1" kern="100" dirty="0">
                <a:effectLst/>
                <a:latin typeface="Calibri" panose="020F0502020204030204" pitchFamily="34" charset="0"/>
                <a:ea typeface="Times New Roman" panose="02020603050405020304" pitchFamily="18" charset="0"/>
              </a:rPr>
              <a:t>Tehnička rješenja pristupačnosti u turizmu – važnost informacija</a:t>
            </a:r>
            <a:endParaRPr lang="en-GB" sz="2900" dirty="0">
              <a:latin typeface="+mn-lt"/>
            </a:endParaRPr>
          </a:p>
        </p:txBody>
      </p:sp>
    </p:spTree>
    <p:extLst>
      <p:ext uri="{BB962C8B-B14F-4D97-AF65-F5344CB8AC3E}">
        <p14:creationId xmlns:p14="http://schemas.microsoft.com/office/powerpoint/2010/main" val="21160894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32D9F-BC46-B390-F8DD-9A06D5AC0BD8}"/>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994D72EF-9E2C-F2BD-AE7F-0ED2D23C9B2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B4B6D79D-13CF-766A-1F14-80A270C50E4F}"/>
              </a:ext>
            </a:extLst>
          </p:cNvPr>
          <p:cNvSpPr>
            <a:spLocks noGrp="1"/>
          </p:cNvSpPr>
          <p:nvPr>
            <p:ph type="ctrTitle"/>
          </p:nvPr>
        </p:nvSpPr>
        <p:spPr>
          <a:xfrm>
            <a:off x="437406" y="2325874"/>
            <a:ext cx="11317184" cy="2661777"/>
          </a:xfrm>
        </p:spPr>
        <p:txBody>
          <a:bodyPr>
            <a:noAutofit/>
          </a:bodyPr>
          <a:lstStyle/>
          <a:p>
            <a:pPr algn="l">
              <a:lnSpc>
                <a:spcPts val="2900"/>
              </a:lnSpc>
              <a:spcAft>
                <a:spcPts val="800"/>
              </a:spcAft>
            </a:pPr>
            <a:r>
              <a:rPr lang="hr" sz="2600" kern="100" dirty="0">
                <a:latin typeface="Calibri" panose="020F0502020204030204" pitchFamily="34" charset="0"/>
                <a:cs typeface="Calibri" panose="020F0502020204030204" pitchFamily="34" charset="0"/>
              </a:rPr>
              <a:t>Web stranice i mrežni resursi – ako su u skladu sa standardima pristupačnosti (kao što je WCAG) – osiguravaju navigaciju za korisnike s invaliditetom. Kompatibilnost s čitačem zaslona, tekstualne alternative za slike i jasna navigacija. Prilagodljiva veličina teksta, načini visokog kontrasta i jednostavna navigacija </a:t>
            </a:r>
            <a:br>
              <a:rPr lang="en-GB" sz="2600" kern="100" dirty="0">
                <a:latin typeface="Calibri" panose="020F0502020204030204" pitchFamily="34" charset="0"/>
                <a:cs typeface="Calibri" panose="020F0502020204030204" pitchFamily="34" charset="0"/>
              </a:rPr>
            </a:br>
            <a:r>
              <a:rPr lang="hr" sz="2600" kern="100" dirty="0">
                <a:latin typeface="Calibri" panose="020F0502020204030204" pitchFamily="34" charset="0"/>
                <a:cs typeface="Calibri" panose="020F0502020204030204" pitchFamily="34" charset="0"/>
              </a:rPr>
              <a:t>Virtualni obilasci i videozapisi od 360 stupnjeva nude obilaske koji se mogu sami kontrolirati ili unaprijed snimljene filmove atrakcija, omogućujući osobama s poteškoćama u kretanju da dožive mjesta koja bi fizički teško mogli posjetiti</a:t>
            </a:r>
          </a:p>
        </p:txBody>
      </p:sp>
      <p:pic>
        <p:nvPicPr>
          <p:cNvPr id="5" name="Kép 4">
            <a:extLst>
              <a:ext uri="{FF2B5EF4-FFF2-40B4-BE49-F238E27FC236}">
                <a16:creationId xmlns:a16="http://schemas.microsoft.com/office/drawing/2014/main" id="{B41AE593-4521-B9C1-839B-EB7C591749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413A2FF1-EC34-0121-46CC-E5D6C78330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BB87F4E2-471B-17FC-7947-FC4B2BDDC75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5C38670-6363-A2E7-3215-C58BE617DB8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F4EF8825-8910-F710-F833-54D1B6460E6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6B78FC0-016F-9B85-66E6-48244742A0C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9FCE2D6-942D-119F-3CD0-DC834B9F77C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8FB94A1-36BA-F87A-1C59-E04A16382AB4}"/>
              </a:ext>
            </a:extLst>
          </p:cNvPr>
          <p:cNvSpPr txBox="1">
            <a:spLocks/>
          </p:cNvSpPr>
          <p:nvPr/>
        </p:nvSpPr>
        <p:spPr>
          <a:xfrm>
            <a:off x="0" y="1270535"/>
            <a:ext cx="12191999" cy="53929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000" b="1" kern="100" dirty="0">
                <a:latin typeface="Calibri" panose="020F0502020204030204" pitchFamily="34" charset="0"/>
              </a:rPr>
              <a:t>Specifična rješenja u turizmu za pristupačnost – ostala tehnološka rješenja</a:t>
            </a:r>
          </a:p>
        </p:txBody>
      </p:sp>
    </p:spTree>
    <p:extLst>
      <p:ext uri="{BB962C8B-B14F-4D97-AF65-F5344CB8AC3E}">
        <p14:creationId xmlns:p14="http://schemas.microsoft.com/office/powerpoint/2010/main" val="28757594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ABA15-9AC1-7049-E667-DB755A3A9A3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A6F9A105-5095-14E1-7B15-ECAD7E7604D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BD271E7D-E986-4C61-BDCD-030874100102}"/>
              </a:ext>
            </a:extLst>
          </p:cNvPr>
          <p:cNvSpPr>
            <a:spLocks noGrp="1"/>
          </p:cNvSpPr>
          <p:nvPr>
            <p:ph type="ctrTitle"/>
          </p:nvPr>
        </p:nvSpPr>
        <p:spPr>
          <a:xfrm>
            <a:off x="1" y="2251935"/>
            <a:ext cx="12191998" cy="3018443"/>
          </a:xfrm>
        </p:spPr>
        <p:txBody>
          <a:bodyPr>
            <a:noAutofit/>
          </a:bodyPr>
          <a:lstStyle/>
          <a:p>
            <a:pPr lvl="0" algn="l">
              <a:lnSpc>
                <a:spcPts val="2900"/>
              </a:lnSpc>
              <a:spcAft>
                <a:spcPts val="800"/>
              </a:spcAft>
            </a:pPr>
            <a:r>
              <a:rPr lang="hr" sz="2600" kern="100" dirty="0">
                <a:latin typeface="Calibri" panose="020F0502020204030204" pitchFamily="34" charset="0"/>
                <a:cs typeface="Calibri" panose="020F0502020204030204" pitchFamily="34" charset="0"/>
              </a:rPr>
              <a:t>Nosive tehnologije poput pametnih narukvica ili oznaka u interakciji su s infrastrukturom, mogu voditi slabovidne turiste pružajući informacije i upute vezane uz lokaciju </a:t>
            </a:r>
            <a:br>
              <a:rPr lang="en-GB" sz="2600" kern="100" dirty="0">
                <a:latin typeface="Calibri" panose="020F0502020204030204" pitchFamily="34" charset="0"/>
                <a:cs typeface="Calibri" panose="020F0502020204030204" pitchFamily="34" charset="0"/>
              </a:rPr>
            </a:br>
            <a:r>
              <a:rPr lang="hr" sz="2600" kern="100" dirty="0">
                <a:latin typeface="Calibri" panose="020F0502020204030204" pitchFamily="34" charset="0"/>
                <a:cs typeface="Calibri" panose="020F0502020204030204" pitchFamily="34" charset="0"/>
              </a:rPr>
              <a:t>Platforme za online rezervaciju omogućuju korisnicima da navedu svoje potrebe i preferencije, mogu se integrirati s pomoćnim tehnologijama kako bi se olakšao postupak rezervacije za </a:t>
            </a:r>
            <a:r>
              <a:rPr lang="hr" sz="2600" kern="100" dirty="0" err="1">
                <a:latin typeface="Calibri" panose="020F0502020204030204" pitchFamily="34" charset="0"/>
                <a:cs typeface="Calibri" panose="020F0502020204030204" pitchFamily="34" charset="0"/>
              </a:rPr>
              <a:t>osobe s invaliditetom </a:t>
            </a:r>
            <a:br>
              <a:rPr lang="en-GB" sz="2600" kern="100" dirty="0">
                <a:latin typeface="Calibri" panose="020F0502020204030204" pitchFamily="34" charset="0"/>
                <a:cs typeface="Calibri" panose="020F0502020204030204" pitchFamily="34" charset="0"/>
              </a:rPr>
            </a:br>
            <a:r>
              <a:rPr lang="hr" sz="2600" kern="100" dirty="0">
                <a:latin typeface="Calibri" panose="020F0502020204030204" pitchFamily="34" charset="0"/>
                <a:cs typeface="Calibri" panose="020F0502020204030204" pitchFamily="34" charset="0"/>
              </a:rPr>
              <a:t>Komunikacijske aplikacije dizajnirane za specifične potrebe (npr. osobe s komunikacijskim teškoćama) pomažu u izražavanju potreba i preferencija. Aplikacije za prevođenje jezika. </a:t>
            </a:r>
            <a:br>
              <a:rPr lang="en-GB" sz="2600" kern="100" dirty="0">
                <a:latin typeface="Calibri" panose="020F0502020204030204" pitchFamily="34" charset="0"/>
                <a:cs typeface="Calibri" panose="020F0502020204030204" pitchFamily="34" charset="0"/>
              </a:rPr>
            </a:br>
            <a:r>
              <a:rPr lang="hr" sz="2600" kern="100" dirty="0">
                <a:latin typeface="Calibri" panose="020F0502020204030204" pitchFamily="34" charset="0"/>
                <a:cs typeface="Calibri" panose="020F0502020204030204" pitchFamily="34" charset="0"/>
              </a:rPr>
              <a:t>Ova digitalna rješenja imaju za cilj stvoriti uključivo okruženje</a:t>
            </a:r>
          </a:p>
        </p:txBody>
      </p:sp>
      <p:pic>
        <p:nvPicPr>
          <p:cNvPr id="5" name="Kép 4">
            <a:extLst>
              <a:ext uri="{FF2B5EF4-FFF2-40B4-BE49-F238E27FC236}">
                <a16:creationId xmlns:a16="http://schemas.microsoft.com/office/drawing/2014/main" id="{F4807F9E-F08E-81D6-2187-FB2C12B619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7AE8C74A-3E0F-E624-90C3-789D24CC77A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C5C26DC2-DB68-D9D6-4487-1FA138294E5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C550496D-268A-24CE-18C3-461372794A1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6918F5D7-CCE3-B9CD-5AE4-ECC8F04D7FF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BA436F60-0EEB-96C9-6937-D691E6B1C91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4EAFDEC-9719-B824-1BD3-630800AEAC8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608522A6-2D7D-C1A7-CE92-425C5758CBC2}"/>
              </a:ext>
            </a:extLst>
          </p:cNvPr>
          <p:cNvSpPr txBox="1">
            <a:spLocks/>
          </p:cNvSpPr>
          <p:nvPr/>
        </p:nvSpPr>
        <p:spPr>
          <a:xfrm>
            <a:off x="0" y="1575333"/>
            <a:ext cx="12191999" cy="53929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100" b="1" kern="100" dirty="0">
                <a:latin typeface="Calibri" panose="020F0502020204030204" pitchFamily="34" charset="0"/>
              </a:rPr>
              <a:t>Specifična rješenja u turizmu za pristupačnost – </a:t>
            </a:r>
            <a:r>
              <a:rPr lang="hr" sz="3100" b="1" kern="100" dirty="0">
                <a:effectLst/>
                <a:latin typeface="Calibri" panose="020F0502020204030204" pitchFamily="34" charset="0"/>
                <a:ea typeface="Calibri" panose="020F0502020204030204" pitchFamily="34" charset="0"/>
              </a:rPr>
              <a:t>ostala tehnološka rješenja</a:t>
            </a:r>
            <a:endParaRPr lang="en-GB" sz="3100" dirty="0">
              <a:latin typeface="+mn-lt"/>
            </a:endParaRPr>
          </a:p>
        </p:txBody>
      </p:sp>
    </p:spTree>
    <p:extLst>
      <p:ext uri="{BB962C8B-B14F-4D97-AF65-F5344CB8AC3E}">
        <p14:creationId xmlns:p14="http://schemas.microsoft.com/office/powerpoint/2010/main" val="26890521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07795-AA0C-39DC-1F0E-23DD4481C7B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CC4FCDEF-AA5A-D360-ED33-520C3EF6FF7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04D650B-CCFE-24AF-4C10-1D03A59E0904}"/>
              </a:ext>
            </a:extLst>
          </p:cNvPr>
          <p:cNvSpPr>
            <a:spLocks noGrp="1"/>
          </p:cNvSpPr>
          <p:nvPr>
            <p:ph type="ctrTitle"/>
          </p:nvPr>
        </p:nvSpPr>
        <p:spPr>
          <a:xfrm>
            <a:off x="133663" y="1914823"/>
            <a:ext cx="11575715" cy="3108732"/>
          </a:xfrm>
        </p:spPr>
        <p:txBody>
          <a:bodyPr>
            <a:noAutofit/>
          </a:bodyPr>
          <a:lstStyle/>
          <a:p>
            <a:pPr algn="l">
              <a:lnSpc>
                <a:spcPts val="2900"/>
              </a:lnSpc>
              <a:spcAft>
                <a:spcPts val="800"/>
              </a:spcAft>
            </a:pPr>
            <a:r>
              <a:rPr lang="hr" sz="2600" kern="100" dirty="0">
                <a:latin typeface="Calibri" panose="020F0502020204030204" pitchFamily="34" charset="0"/>
                <a:cs typeface="Calibri" panose="020F0502020204030204" pitchFamily="34" charset="0"/>
              </a:rPr>
              <a:t>Ravnopravnost osoba postaje sve važnija: svi, bez obzira na spol, etničku pripadnost ili zdravstveno stanje, trebaju uživati ista prava. Svaka osoba ima različite karakteristike, stečena znanja, vještine i zdravstveno stanje. Značajan dio društva čini zajednica ljudi koji žive s urođenim ili doživotnim invaliditetom. Ljudi koji žive s nekom vrstom invaliditeta često se suočavaju s preprekama, bilo u učenju, zapošljavanju ili prijevozu. Vladin sektor, poslovna zajednica i društvo imaju zajedničku odgovornost za promicanje uključivanja osoba s tjelesnim ili mentalnim invaliditetom (Eusébio et al., 2023)</a:t>
            </a:r>
          </a:p>
        </p:txBody>
      </p:sp>
      <p:pic>
        <p:nvPicPr>
          <p:cNvPr id="5" name="Kép 4">
            <a:extLst>
              <a:ext uri="{FF2B5EF4-FFF2-40B4-BE49-F238E27FC236}">
                <a16:creationId xmlns:a16="http://schemas.microsoft.com/office/drawing/2014/main" id="{8FB4EB9A-4C04-A6A1-50D1-847030C226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62DFF31-7C09-3F91-1C0A-4731329026F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D8F8C38C-4EDE-2A27-EF1D-3B697AD2F9A8}"/>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BBB913A9-7F8C-067C-23F4-7E24615569A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B07F943B-30A2-74E7-0670-4CA9F9EAEE4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05E9951-2843-B26F-A2D5-A600CB69777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998C2F5C-2752-7D4A-93F7-624204C569D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0345396-6B08-E06D-6FAA-ED5AB436FED8}"/>
              </a:ext>
            </a:extLst>
          </p:cNvPr>
          <p:cNvSpPr txBox="1">
            <a:spLocks/>
          </p:cNvSpPr>
          <p:nvPr/>
        </p:nvSpPr>
        <p:spPr>
          <a:xfrm>
            <a:off x="0" y="1270535"/>
            <a:ext cx="12191999" cy="53929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000" b="1" kern="100" dirty="0">
                <a:latin typeface="Calibri" panose="020F0502020204030204" pitchFamily="34" charset="0"/>
              </a:rPr>
              <a:t>Specifična rješenja u turizmu za pristupačnost – </a:t>
            </a:r>
            <a:r>
              <a:rPr lang="hr" sz="3000" b="1" kern="100" dirty="0">
                <a:effectLst/>
                <a:latin typeface="Calibri" panose="020F0502020204030204" pitchFamily="34" charset="0"/>
                <a:ea typeface="Calibri" panose="020F0502020204030204" pitchFamily="34" charset="0"/>
              </a:rPr>
              <a:t>ostala tehnološka rješenja</a:t>
            </a:r>
            <a:endParaRPr lang="en-GB" sz="3000" dirty="0">
              <a:latin typeface="+mn-lt"/>
            </a:endParaRPr>
          </a:p>
        </p:txBody>
      </p:sp>
    </p:spTree>
    <p:extLst>
      <p:ext uri="{BB962C8B-B14F-4D97-AF65-F5344CB8AC3E}">
        <p14:creationId xmlns:p14="http://schemas.microsoft.com/office/powerpoint/2010/main" val="27393962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7B3AE-307C-944A-0E40-66AB86F7BE2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15C98CF2-E5F6-B123-8E85-92702C22930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4A482EC-7111-7098-ACC1-EB277B1857A8}"/>
              </a:ext>
            </a:extLst>
          </p:cNvPr>
          <p:cNvSpPr>
            <a:spLocks noGrp="1"/>
          </p:cNvSpPr>
          <p:nvPr>
            <p:ph type="ctrTitle"/>
          </p:nvPr>
        </p:nvSpPr>
        <p:spPr>
          <a:xfrm>
            <a:off x="182087" y="1827764"/>
            <a:ext cx="11740738" cy="2946117"/>
          </a:xfrm>
        </p:spPr>
        <p:txBody>
          <a:bodyPr>
            <a:noAutofit/>
          </a:bodyPr>
          <a:lstStyle/>
          <a:p>
            <a:pPr algn="l">
              <a:lnSpc>
                <a:spcPts val="2900"/>
              </a:lnSpc>
              <a:spcAft>
                <a:spcPts val="800"/>
              </a:spcAft>
            </a:pPr>
            <a:r>
              <a:rPr lang="hr" sz="2600" kern="100" dirty="0">
                <a:latin typeface="Calibri" panose="020F0502020204030204" pitchFamily="34" charset="0"/>
                <a:cs typeface="Calibri" panose="020F0502020204030204" pitchFamily="34" charset="0"/>
              </a:rPr>
              <a:t>Tehnološke inovacije olakšavaju pristup informacijama, pomažu integraciju osoba s invaliditetom u društvo, poboljšavaju njihovu komunikaciju s ljudima oko sebe i pridonose kvaliteti njihova života</a:t>
            </a:r>
            <a:br>
              <a:rPr lang="en-GB" sz="2600" kern="100" dirty="0">
                <a:latin typeface="Calibri" panose="020F0502020204030204" pitchFamily="34" charset="0"/>
                <a:cs typeface="Calibri" panose="020F0502020204030204" pitchFamily="34" charset="0"/>
              </a:rPr>
            </a:br>
            <a:r>
              <a:rPr lang="hr" sz="2600" kern="100" dirty="0">
                <a:latin typeface="Calibri" panose="020F0502020204030204" pitchFamily="34" charset="0"/>
                <a:cs typeface="Calibri" panose="020F0502020204030204" pitchFamily="34" charset="0"/>
              </a:rPr>
              <a:t>Ova pitanja postaju sve važnija za suvremeno upravljanje turizmom, ne samo u smislu veličine neiskorišteni tržišni sektor, već i u smislu ispunjavanja ESG kriterija o kojima će poduzeća morati izvješćivati u bliskoj budućnosti. Uvođenje ovih inicijativa bit će potencijalna atrakcija za investitore i financijske organizacije</a:t>
            </a:r>
          </a:p>
        </p:txBody>
      </p:sp>
      <p:pic>
        <p:nvPicPr>
          <p:cNvPr id="5" name="Kép 4">
            <a:extLst>
              <a:ext uri="{FF2B5EF4-FFF2-40B4-BE49-F238E27FC236}">
                <a16:creationId xmlns:a16="http://schemas.microsoft.com/office/drawing/2014/main" id="{6DF1C45A-8BE4-C868-9940-806B036930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7AA5C35-B479-B751-D035-6EB8CD74F73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88C8DFC3-5EF1-C24D-E80B-265107DABAF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DA2D7F3-9B09-CA72-B6A9-2D526B5F8D7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476386AF-1646-6611-8E6D-AE6BD77D205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E2D6E67-ADB3-78C7-E056-05743A509DE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0E4D6C31-4396-AE62-97E1-5B03F18D945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8B889E68-F773-9979-7A4B-3F32FF73660F}"/>
              </a:ext>
            </a:extLst>
          </p:cNvPr>
          <p:cNvSpPr txBox="1">
            <a:spLocks/>
          </p:cNvSpPr>
          <p:nvPr/>
        </p:nvSpPr>
        <p:spPr>
          <a:xfrm>
            <a:off x="0" y="1270535"/>
            <a:ext cx="12191999" cy="53929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000" b="1" kern="100" dirty="0">
                <a:latin typeface="Calibri" panose="020F0502020204030204" pitchFamily="34" charset="0"/>
              </a:rPr>
              <a:t>Specifična rješenja u turizmu za pristupačnost – </a:t>
            </a:r>
            <a:r>
              <a:rPr lang="hr" sz="3000" b="1" kern="100" dirty="0">
                <a:effectLst/>
                <a:latin typeface="Calibri" panose="020F0502020204030204" pitchFamily="34" charset="0"/>
                <a:ea typeface="Calibri" panose="020F0502020204030204" pitchFamily="34" charset="0"/>
              </a:rPr>
              <a:t>ostala tehnološka rješenja</a:t>
            </a:r>
            <a:endParaRPr lang="en-GB" sz="3000" dirty="0">
              <a:latin typeface="+mn-lt"/>
            </a:endParaRPr>
          </a:p>
        </p:txBody>
      </p:sp>
    </p:spTree>
    <p:extLst>
      <p:ext uri="{BB962C8B-B14F-4D97-AF65-F5344CB8AC3E}">
        <p14:creationId xmlns:p14="http://schemas.microsoft.com/office/powerpoint/2010/main" val="3191282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451262" y="2970197"/>
            <a:ext cx="5462142" cy="1728437"/>
          </a:xfrm>
        </p:spPr>
        <p:txBody>
          <a:bodyPr>
            <a:noAutofit/>
          </a:bodyPr>
          <a:lstStyle/>
          <a:p>
            <a:pPr algn="l"/>
            <a:r>
              <a:rPr lang="hr" sz="2400" kern="100" dirty="0">
                <a:effectLst/>
                <a:latin typeface="Calibri" panose="020F0502020204030204" pitchFamily="34" charset="0"/>
                <a:ea typeface="Calibri" panose="020F0502020204030204" pitchFamily="34" charset="0"/>
              </a:rPr>
              <a:t>Dobar primjer: informativna slika pristupačne hotelske sobe, Keio Plaza Hotel, Tokio – jednostavnost pristupa i kretanja unutar sobe uz pomoć invalidskih kolica jasno je vidljiva</a:t>
            </a:r>
            <a:endParaRPr lang="en-GB" sz="2400" dirty="0">
              <a:latin typeface="+mn-lt"/>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5308A82-8E70-9D95-41AE-046D1314702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B622915-AE14-3290-A1E1-908608A0E015}"/>
              </a:ext>
            </a:extLst>
          </p:cNvPr>
          <p:cNvSpPr txBox="1">
            <a:spLocks/>
          </p:cNvSpPr>
          <p:nvPr/>
        </p:nvSpPr>
        <p:spPr>
          <a:xfrm>
            <a:off x="95457" y="1552346"/>
            <a:ext cx="5768700" cy="13095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600" b="1" kern="100" dirty="0">
                <a:effectLst/>
                <a:latin typeface="Calibri" panose="020F0502020204030204" pitchFamily="34" charset="0"/>
                <a:ea typeface="Times New Roman" panose="02020603050405020304" pitchFamily="18" charset="0"/>
              </a:rPr>
              <a:t>Tehnička rješenja pristupačnosti u turizmu – važnost informacija</a:t>
            </a:r>
            <a:endParaRPr lang="en-GB" sz="3600" dirty="0">
              <a:latin typeface="+mn-lt"/>
            </a:endParaRPr>
          </a:p>
        </p:txBody>
      </p:sp>
      <p:pic>
        <p:nvPicPr>
          <p:cNvPr id="14" name="Kép 13" descr="A képen fedett pályás, fal, belsőépítészet, padló látható&#10;&#10;Automatikusan generált leírás">
            <a:extLst>
              <a:ext uri="{FF2B5EF4-FFF2-40B4-BE49-F238E27FC236}">
                <a16:creationId xmlns:a16="http://schemas.microsoft.com/office/drawing/2014/main" id="{9D8DCFD8-EA2E-1B93-557F-0B22C0790B54}"/>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5962651" y="1328782"/>
            <a:ext cx="5949879" cy="3880356"/>
          </a:xfrm>
          <a:prstGeom prst="rect">
            <a:avLst/>
          </a:prstGeom>
        </p:spPr>
      </p:pic>
      <p:sp>
        <p:nvSpPr>
          <p:cNvPr id="16" name="Szövegdoboz 15">
            <a:extLst>
              <a:ext uri="{FF2B5EF4-FFF2-40B4-BE49-F238E27FC236}">
                <a16:creationId xmlns:a16="http://schemas.microsoft.com/office/drawing/2014/main" id="{5D2ED373-2F91-D921-7117-6BB8AAC81770}"/>
              </a:ext>
            </a:extLst>
          </p:cNvPr>
          <p:cNvSpPr txBox="1"/>
          <p:nvPr/>
        </p:nvSpPr>
        <p:spPr>
          <a:xfrm>
            <a:off x="943388" y="4761753"/>
            <a:ext cx="4943475" cy="369332"/>
          </a:xfrm>
          <a:prstGeom prst="rect">
            <a:avLst/>
          </a:prstGeom>
          <a:noFill/>
        </p:spPr>
        <p:txBody>
          <a:bodyPr wrap="square">
            <a:spAutoFit/>
          </a:bodyPr>
          <a:lstStyle/>
          <a:p>
            <a:r>
              <a:rPr lang="hr" dirty="0"/>
              <a:t>https://www.keioplaza.com/rooms/universal.html</a:t>
            </a:r>
          </a:p>
        </p:txBody>
      </p:sp>
    </p:spTree>
    <p:extLst>
      <p:ext uri="{BB962C8B-B14F-4D97-AF65-F5344CB8AC3E}">
        <p14:creationId xmlns:p14="http://schemas.microsoft.com/office/powerpoint/2010/main" val="475954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0" y="2211242"/>
            <a:ext cx="6442745" cy="3092894"/>
          </a:xfrm>
        </p:spPr>
        <p:txBody>
          <a:bodyPr>
            <a:noAutofit/>
          </a:bodyPr>
          <a:lstStyle/>
          <a:p>
            <a:pPr algn="l"/>
            <a:r>
              <a:rPr lang="hr" sz="2400" kern="100" dirty="0">
                <a:effectLst/>
                <a:latin typeface="Calibri" panose="020F0502020204030204" pitchFamily="34" charset="0"/>
                <a:ea typeface="Calibri" panose="020F0502020204030204" pitchFamily="34" charset="0"/>
              </a:rPr>
              <a:t>Pametni uređaji također mogu omogućiti automatizirano upravljanje hotelskim sobama ako menadžment hotela vjeruje da ova dostignuća mogu poboljšati jednake mogućnosti za osobe s invaliditetom (Cassia et al., 2020). U tom slučaju može biti prikladno implementirati pametnu rasvjetu, pametnu kontrolu temperature i klime, automatsko ispiranje WC školjki u kupaonicama, automatsku kontrolu tlaka vode i temperature vode u tuševima</a:t>
            </a:r>
            <a:endParaRPr lang="en-GB" sz="2400" dirty="0">
              <a:latin typeface="+mn-lt"/>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5308A82-8E70-9D95-41AE-046D1314702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B622915-AE14-3290-A1E1-908608A0E015}"/>
              </a:ext>
            </a:extLst>
          </p:cNvPr>
          <p:cNvSpPr txBox="1">
            <a:spLocks/>
          </p:cNvSpPr>
          <p:nvPr/>
        </p:nvSpPr>
        <p:spPr>
          <a:xfrm>
            <a:off x="66969" y="1164407"/>
            <a:ext cx="6324600" cy="87990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100" b="1" kern="100" dirty="0">
                <a:effectLst/>
                <a:latin typeface="Calibri" panose="020F0502020204030204" pitchFamily="34" charset="0"/>
                <a:ea typeface="Times New Roman" panose="02020603050405020304" pitchFamily="18" charset="0"/>
              </a:rPr>
              <a:t>Tehnička rješenja pristupačnosti u turizmu – pametni uređaji</a:t>
            </a:r>
            <a:endParaRPr lang="en-GB" sz="3100" dirty="0">
              <a:latin typeface="+mn-lt"/>
            </a:endParaRPr>
          </a:p>
        </p:txBody>
      </p:sp>
      <p:pic>
        <p:nvPicPr>
          <p:cNvPr id="14" name="Kép 13" descr="A képen fedett pályás, televízió, multimédia, képernyőkép látható&#10;&#10;Automatikusan generált leírás">
            <a:extLst>
              <a:ext uri="{FF2B5EF4-FFF2-40B4-BE49-F238E27FC236}">
                <a16:creationId xmlns:a16="http://schemas.microsoft.com/office/drawing/2014/main" id="{0546554A-34F5-D939-D8B4-47FB41B810A5}"/>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6686256" y="1149658"/>
            <a:ext cx="5275473" cy="3514938"/>
          </a:xfrm>
          <a:prstGeom prst="rect">
            <a:avLst/>
          </a:prstGeom>
        </p:spPr>
      </p:pic>
      <p:sp>
        <p:nvSpPr>
          <p:cNvPr id="16" name="Szövegdoboz 15">
            <a:extLst>
              <a:ext uri="{FF2B5EF4-FFF2-40B4-BE49-F238E27FC236}">
                <a16:creationId xmlns:a16="http://schemas.microsoft.com/office/drawing/2014/main" id="{E30E8354-C768-3BB8-024A-766D08EF874F}"/>
              </a:ext>
            </a:extLst>
          </p:cNvPr>
          <p:cNvSpPr txBox="1"/>
          <p:nvPr/>
        </p:nvSpPr>
        <p:spPr>
          <a:xfrm>
            <a:off x="6338769" y="4628982"/>
            <a:ext cx="5866471" cy="646331"/>
          </a:xfrm>
          <a:prstGeom prst="rect">
            <a:avLst/>
          </a:prstGeom>
          <a:noFill/>
        </p:spPr>
        <p:txBody>
          <a:bodyPr wrap="square">
            <a:spAutoFit/>
          </a:bodyPr>
          <a:lstStyle/>
          <a:p>
            <a:r>
              <a:rPr lang="hr" dirty="0"/>
              <a:t>https://www.technology-innovators.com/smart-hotels-and-room-automation-creating-intelligent-guest-environments/</a:t>
            </a:r>
          </a:p>
        </p:txBody>
      </p:sp>
    </p:spTree>
    <p:extLst>
      <p:ext uri="{BB962C8B-B14F-4D97-AF65-F5344CB8AC3E}">
        <p14:creationId xmlns:p14="http://schemas.microsoft.com/office/powerpoint/2010/main" val="2893610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133351" y="2207934"/>
            <a:ext cx="8013122" cy="2522437"/>
          </a:xfrm>
        </p:spPr>
        <p:txBody>
          <a:bodyPr>
            <a:noAutofit/>
          </a:bodyPr>
          <a:lstStyle/>
          <a:p>
            <a:pPr algn="l"/>
            <a:r>
              <a:rPr lang="hr-HR" sz="2400" kern="100" dirty="0">
                <a:effectLst/>
                <a:latin typeface="Calibri" panose="020F0502020204030204" pitchFamily="34" charset="0"/>
                <a:ea typeface="Calibri" panose="020F0502020204030204" pitchFamily="34" charset="0"/>
              </a:rPr>
              <a:t>U</a:t>
            </a:r>
            <a:r>
              <a:rPr lang="hr" sz="2400" kern="100" dirty="0">
                <a:effectLst/>
                <a:latin typeface="Calibri" panose="020F0502020204030204" pitchFamily="34" charset="0"/>
                <a:ea typeface="Calibri" panose="020F0502020204030204" pitchFamily="34" charset="0"/>
              </a:rPr>
              <a:t> okviru smještajnih kapaciteta i javnog prijevoza postoje inicijative za razvoj interaktivnih kontrolnih jedinica, često temeljenih na glasovnoj kontroli ili detekciji pokreta (Joyojeet, 2015). Pristupačna infrastruktura koja se aktivira glasom i pokretom posebno je korisna za osobe smanjene pokretljivosti jer može uvelike olakšati otvaranje i zatvaranje vrata, čime se olakšava pristup zgradama te ulazak i izlazak iz javnog prijevoza</a:t>
            </a:r>
            <a:endParaRPr lang="en-GB" sz="2400" dirty="0">
              <a:latin typeface="+mn-lt"/>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5308A82-8E70-9D95-41AE-046D1314702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B622915-AE14-3290-A1E1-908608A0E015}"/>
              </a:ext>
            </a:extLst>
          </p:cNvPr>
          <p:cNvSpPr txBox="1">
            <a:spLocks/>
          </p:cNvSpPr>
          <p:nvPr/>
        </p:nvSpPr>
        <p:spPr>
          <a:xfrm>
            <a:off x="0" y="1185275"/>
            <a:ext cx="6258296" cy="102265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3200" b="1" kern="100" dirty="0">
                <a:effectLst/>
                <a:latin typeface="Calibri" panose="020F0502020204030204" pitchFamily="34" charset="0"/>
                <a:ea typeface="Times New Roman" panose="02020603050405020304" pitchFamily="18" charset="0"/>
              </a:rPr>
              <a:t>Tehnička rješenja pristupačnosti </a:t>
            </a:r>
            <a:r>
              <a:rPr lang="hr" sz="3200" b="1" kern="100" dirty="0">
                <a:latin typeface="Calibri" panose="020F0502020204030204" pitchFamily="34" charset="0"/>
              </a:rPr>
              <a:t>u turizmu – pametni uređaji</a:t>
            </a:r>
          </a:p>
        </p:txBody>
      </p:sp>
      <p:pic>
        <p:nvPicPr>
          <p:cNvPr id="14" name="Kép 13" descr="A képen ruházat, szék, személy, bútorok látható&#10;&#10;Automatikusan generált leírás">
            <a:extLst>
              <a:ext uri="{FF2B5EF4-FFF2-40B4-BE49-F238E27FC236}">
                <a16:creationId xmlns:a16="http://schemas.microsoft.com/office/drawing/2014/main" id="{52A107B9-F679-9CCC-6095-6531F8DDCF2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160205" y="944369"/>
            <a:ext cx="3776353" cy="3776353"/>
          </a:xfrm>
          <a:prstGeom prst="rect">
            <a:avLst/>
          </a:prstGeom>
        </p:spPr>
      </p:pic>
      <p:sp>
        <p:nvSpPr>
          <p:cNvPr id="16" name="Szövegdoboz 15">
            <a:extLst>
              <a:ext uri="{FF2B5EF4-FFF2-40B4-BE49-F238E27FC236}">
                <a16:creationId xmlns:a16="http://schemas.microsoft.com/office/drawing/2014/main" id="{6474501E-7CA1-20A3-826E-06559E9E534E}"/>
              </a:ext>
            </a:extLst>
          </p:cNvPr>
          <p:cNvSpPr txBox="1"/>
          <p:nvPr/>
        </p:nvSpPr>
        <p:spPr>
          <a:xfrm>
            <a:off x="7155484" y="4730371"/>
            <a:ext cx="4842368" cy="584775"/>
          </a:xfrm>
          <a:prstGeom prst="rect">
            <a:avLst/>
          </a:prstGeom>
          <a:noFill/>
        </p:spPr>
        <p:txBody>
          <a:bodyPr wrap="square">
            <a:spAutoFit/>
          </a:bodyPr>
          <a:lstStyle/>
          <a:p>
            <a:pPr algn="r"/>
            <a:r>
              <a:rPr lang="hr" sz="1600" dirty="0"/>
              <a:t>https://know-the-ada.com/empowering-the-disabled-through-voice-recognition/</a:t>
            </a:r>
          </a:p>
        </p:txBody>
      </p:sp>
    </p:spTree>
    <p:extLst>
      <p:ext uri="{BB962C8B-B14F-4D97-AF65-F5344CB8AC3E}">
        <p14:creationId xmlns:p14="http://schemas.microsoft.com/office/powerpoint/2010/main" val="3663159247"/>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um" ma:contentTypeID="0x0101004835BEBF49BD8A41ABD81494AB850FBB" ma:contentTypeVersion="18" ma:contentTypeDescription="Új dokumentum létrehozása." ma:contentTypeScope="" ma:versionID="f3e65672e42cbc845ab901b6d481cd60">
  <xsd:schema xmlns:xsd="http://www.w3.org/2001/XMLSchema" xmlns:xs="http://www.w3.org/2001/XMLSchema" xmlns:p="http://schemas.microsoft.com/office/2006/metadata/properties" xmlns:ns3="ac3ceeb6-1211-470d-a6dd-af8769819f37" xmlns:ns4="817a2ea1-2e58-4ebf-ba4c-e5f93253230e" targetNamespace="http://schemas.microsoft.com/office/2006/metadata/properties" ma:root="true" ma:fieldsID="7d282fa127a18400ae4fd6fe787681a3" ns3:_="" ns4:_="">
    <xsd:import namespace="ac3ceeb6-1211-470d-a6dd-af8769819f37"/>
    <xsd:import namespace="817a2ea1-2e58-4ebf-ba4c-e5f93253230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AutoKeyPoints" minOccurs="0"/>
                <xsd:element ref="ns3:MediaServiceKeyPoints"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3ceeb6-1211-470d-a6dd-af8769819f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17a2ea1-2e58-4ebf-ba4c-e5f93253230e" elementFormDefault="qualified">
    <xsd:import namespace="http://schemas.microsoft.com/office/2006/documentManagement/types"/>
    <xsd:import namespace="http://schemas.microsoft.com/office/infopath/2007/PartnerControls"/>
    <xsd:element name="SharedWithUsers" ma:index="12" nillable="true" ma:displayName="Résztvevők"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Megosztva részletekkel" ma:internalName="SharedWithDetails" ma:readOnly="true">
      <xsd:simpleType>
        <xsd:restriction base="dms:Note">
          <xsd:maxLength value="255"/>
        </xsd:restriction>
      </xsd:simpleType>
    </xsd:element>
    <xsd:element name="SharingHintHash" ma:index="14" nillable="true" ma:displayName="Megosztási tipp kivonata"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ac3ceeb6-1211-470d-a6dd-af8769819f37" xsi:nil="true"/>
  </documentManagement>
</p:properties>
</file>

<file path=customXml/itemProps1.xml><?xml version="1.0" encoding="utf-8"?>
<ds:datastoreItem xmlns:ds="http://schemas.openxmlformats.org/officeDocument/2006/customXml" ds:itemID="{058CEC23-CE56-4E6C-B26C-EC1A0CA8FA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3ceeb6-1211-470d-a6dd-af8769819f37"/>
    <ds:schemaRef ds:uri="817a2ea1-2e58-4ebf-ba4c-e5f9325323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2980A00-AB08-4E4F-AD9F-99BAABAED251}">
  <ds:schemaRefs>
    <ds:schemaRef ds:uri="http://schemas.microsoft.com/sharepoint/v3/contenttype/forms"/>
  </ds:schemaRefs>
</ds:datastoreItem>
</file>

<file path=customXml/itemProps3.xml><?xml version="1.0" encoding="utf-8"?>
<ds:datastoreItem xmlns:ds="http://schemas.openxmlformats.org/officeDocument/2006/customXml" ds:itemID="{BA2300D8-7DD6-4B42-8888-B3E4B29F34E1}">
  <ds:schemaRefs>
    <ds:schemaRef ds:uri="http://purl.org/dc/terms/"/>
    <ds:schemaRef ds:uri="http://www.w3.org/XML/1998/namespace"/>
    <ds:schemaRef ds:uri="ac3ceeb6-1211-470d-a6dd-af8769819f37"/>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817a2ea1-2e58-4ebf-ba4c-e5f93253230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820</TotalTime>
  <Words>5627</Words>
  <Application>Microsoft Office PowerPoint</Application>
  <PresentationFormat>Szélesvásznú</PresentationFormat>
  <Paragraphs>137</Paragraphs>
  <Slides>63</Slides>
  <Notes>0</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63</vt:i4>
      </vt:variant>
    </vt:vector>
  </HeadingPairs>
  <TitlesOfParts>
    <vt:vector size="67" baseType="lpstr">
      <vt:lpstr>Arial</vt:lpstr>
      <vt:lpstr>Calibri</vt:lpstr>
      <vt:lpstr>Calibri Light</vt:lpstr>
      <vt:lpstr>Office-téma</vt:lpstr>
      <vt:lpstr>The development of the innovative educational method of ACCESSIBLE tourism in Central Europe 2022-2-HU01-KA220-HED-000099410</vt:lpstr>
      <vt:lpstr>5. Tehnička i organizacijska rješenja pristupačnosti</vt:lpstr>
      <vt:lpstr>Pravo na putovanje radi razonode i uživanja temeljno je ljudsko pravo za osobe s invaliditetom, baš kao i za one bez invaliditeta. Adekvatni objekti i dobro obučeno osoblje ključni su preduvjeti zadovoljavanja potreba ovog tržišta (Ozturk et al., 2008)  Osobe s invaliditetom suočavaju se s različitim izazovima tijekom putovanja, a ti izazovi mogu utjecati na njihovu spremnost da se uključe u aktivnosti tijekom putovanja. Literatura ističe četiri primarne prepreke putnim aktivnostima osoba s invaliditetom - unutarnje, ekonomske, okolišne i interaktivne (McKercher et al., 2003)</vt:lpstr>
      <vt:lpstr>Nekoliko studija ukazalo je na spremnost osoba s invaliditetom na integriraciju u turizam, također pokazujući da osobe s invaliditetom obično putuju s obitelji i prijateljima, a rjeđe s osobom u pratnji koja pomaže u prevladavanju prepreka (Zaluska et al., 2022)  Za osobe s invaliditetom koje zahtijevaju stalnu prisutnost njegovatelja za obavljanje svakodnevnih zadataka, važan je pozitivan stav i spremnost na pomoć njegovatelja, uz činjenicu da u mnogim slučajevima osobe s invaliditetom zahtijevaju stalnu prisutnost (Eusébio et al., 2023)</vt:lpstr>
      <vt:lpstr>U slučaju putovanja osoba smanjene pokretljivosti, nije ključna samo fizička prisutnost i emocionalna podrška: potrebno je obratiti pozornost na kvalitetu mjesta koje se posjećuje, dostupnost specijalizirane infrastrukture, cijenu prijevoznog sredstva i trošak suputnika (Friman i Ollson, 2023)  U slučaju prijevoza, nesmetan pristup javnom prijevozu je nužan. Ključno je osigurati prijevozne objekte prilagođene korisnicima invalidskih kolica i dizajnirati stanice imajući na umu pristupačnost, čime se stvara infrastruktura javnog prijevoza bez prepreka (Park i Chowdhury, 2022)</vt:lpstr>
      <vt:lpstr>Pristup informacijama pomaže osobama s raznim ograničavajućim tjelesnim ili mentalnim invaliditetom u procesu planiranja tako što im pomaže pronaći mjesta koja će posjetiti, uzimajući u obzir njihove specifične potrebe. Te im informacije daju priliku otkrivanja pristupačnog smještaja, prijevoza i turističkih atrakcija Informacije o pristupačnom smještaju bitne su za osobe s invaliditetom (Apostolidou i Fokaides, 2023) te trebaju uključivati pristupačnost različitih prostorija (kao što su vrata bez pragova, položaji prekidača za svjetlo i ručki dostupnih iz invalidskih kolica, primjereno oblikovanje kupaonica i javnih prostora), ali i informacije o dostupnosti za njih relevantnih sadržaja na online platformama za rezervaciju  Pristup informacijama o javnom prijevozu također je bitan dio procesa planiranja za putnike: oni mogu odlučiti o optimalnim mogućnostima putovanja i alternativama</vt:lpstr>
      <vt:lpstr>Dobar primjer: informativna slika pristupačne hotelske sobe, Keio Plaza Hotel, Tokio – jednostavnost pristupa i kretanja unutar sobe uz pomoć invalidskih kolica jasno je vidljiva</vt:lpstr>
      <vt:lpstr>Pametni uređaji također mogu omogućiti automatizirano upravljanje hotelskim sobama ako menadžment hotela vjeruje da ova dostignuća mogu poboljšati jednake mogućnosti za osobe s invaliditetom (Cassia et al., 2020). U tom slučaju može biti prikladno implementirati pametnu rasvjetu, pametnu kontrolu temperature i klime, automatsko ispiranje WC školjki u kupaonicama, automatsku kontrolu tlaka vode i temperature vode u tuševima</vt:lpstr>
      <vt:lpstr>U okviru smještajnih kapaciteta i javnog prijevoza postoje inicijative za razvoj interaktivnih kontrolnih jedinica, često temeljenih na glasovnoj kontroli ili detekciji pokreta (Joyojeet, 2015). Pristupačna infrastruktura koja se aktivira glasom i pokretom posebno je korisna za osobe smanjene pokretljivosti jer može uvelike olakšati otvaranje i zatvaranje vrata, čime se olakšava pristup zgradama te ulazak i izlazak iz javnog prijevoza</vt:lpstr>
      <vt:lpstr>Optimalno mjesto za dobivanje informacija o dostupnosti turističkih atrakcija je i u ovom slučaju online prostor, gdje je korisno informirati se o dostupnosti različitih muzeja, parkova, restorana, događanja, ali je u tom smislu brz i jednostavan pristup potrebnim informacijama ključan (Zaluska et al., 2022)</vt:lpstr>
      <vt:lpstr>PowerPoint-bemutató</vt:lpstr>
      <vt:lpstr>Mogu pridonijeti ugodnom i sigurnom razgledavanju različitih izložbi i eksponata. Muzeji, galerije i drugi kulturni objekti obično imaju pristupačne ulaze, rampe, dizala, prostrane izložbene dvorane, što obično olakšava transport. Istovremeno s omogućavanjem pristupa zgradi, također je korisno osigurati audiovizualna pomagala i taktilne površine kako bi se posjetitelji lakše snašli i prikupili informacije</vt:lpstr>
      <vt:lpstr>Svakodnevno se pojavljuju izumi koji utječu na poboljšanje kvalitete našeg života, podržavajući i pojednostavljujući svakodnevne poslove. Oni mogu značajno olakšati živote i osobama s invaliditetom i osobama bez invaliditeta i njihovu integraciju u društvo (Mensah- Gourmel et al., 2022)  Za inovativna rješenja nužno je postići tehničku pristupačnost kako bi se osiguralo da svi potencijalni korisnici imaju adekvatan pristup informacijama koje su im potrebne (Bigham et al., 2010.). U tom smislu, korisnik mora imati različite digitalne kompetencije, koje zajedno mogu postići tehnološku dostupnost (Farkas et al., 2022) Raširena uporaba umjetne inteligencije ima utjecaj na naše privatne živote, a na poslu, u obrazovanju i u mnogim slučajevima također olakšava naše putovanje, bilo da se radi o snalaženju u prostoru, prikupljanju informacija ili planiranju firanciranja putovanja</vt:lpstr>
      <vt:lpstr>Imajući ovo na umu, važno je napomenuti da cijeli sustav turizma mora integrirati tehnologiju koja se progresivno razvija u pružanje usluga u različitim objektima. Postupni razvoj interneta, društvenih medija i pametnih telefona, koji im omogućuje jednostavan i brz pristup, omogućio je poduzećima i potrošačima brz pristup informacijama i održavanje stalnog međusobnog kontakta, što je rezultiralo značajnim povećanjem protoka informacija, stvarnih i nestvarnih (Apostolidoi i Fokaides, 2023). Slobodan protok informacija omogućuje personalizaciju usluga, uzimajući u obzir individualne preferencije, čime se turističke usluge približavaju osobama s invaliditetom</vt:lpstr>
      <vt:lpstr>Većina mobilnih uređaja ima ugrađene funkcije koje omogućuju čitanje pisanih materijala i poruka, čime olakšavaju snalaženje osobama oštećena vida. Ova im funkcionalnost također pomaže u navigaciji između turističkog smještaja i drugih objekata, u slučaju da žele pronaći informacije koje su im relevantne (Alves et al., 2022)</vt:lpstr>
      <vt:lpstr>Uz online informacije o dostupnosti, kreirane su web stranice koje potencijalnim putnicima daju uvid u prirodu turističke atrakcije. Te web stranice mogu pružiti iskustvo osobama s invaliditetom i smanjenom pokretljivošću koje nisu u mogućnosti posjetiti njima zanimljive turističke lokacije Te online platforme omogućuju uvid u različite lokalitete korištenjem virtualne stvarnosti, ali u ovom slučaju prikaz ulice na karti koju je razvio Google također može pomoći u upoznavanju različitih odredišta</vt:lpstr>
      <vt:lpstr>Kako bi se postiglo putovanje bez prepreka, preporučljivo je koristiti različite navigacijske alate i aplikacije koje mogu pomoći u pronalaženju pristupačnih lokacija i prethodnom upoznavanju s njihovom pristupačnošću. Postoje inicijative za pomoć posjetiteljima da otkriju mjesto kulturne baštine, obično isticanjem zgrada koje su važne atrakcije za to područje (Farkas et al., 2022c)  Web stranice i aplikacije koje pružaju korisne informacije za osobe s invaliditetom i pomažu im u kretanju kroz različita rješenja pristupačnosti mogu doprinijeti njihovoj socijalnoj uključenosti i turističkom iskustvu (Cassia et al., 2020)</vt:lpstr>
      <vt:lpstr>VR i AR doprinose omogućavanju osobama s invaliditetom da dobiju informacije o destinaciji i smještaju koji žele posjetiti prije nego što stvarno otputuju VR omogućuje osobama s invaliditetom virtualne ture koje su približne stvarnosti i koje se mogu vidjeti unatoč njihovim preprekama u kretanju. Obilasci su često detaljni i mogu pružiti interaktivna iskustva za korisnika Aplikacije razvijene za komunikaciju AR-a omogućuju priopćavanje ažuriranih informacija o pristupačnosti, pomažući putnicima da pronađu ulaze, dizala i pomoćne uređaje dizajnirane za njih. Ove aplikacije i inicijative mogu pomoći potencijalnim posjetiteljima izbjegavanje neugodnih iznenađenja i olakšavanje procesa planiranja putovanja</vt:lpstr>
      <vt:lpstr>Alati za pomoć osobama s invaliditetom, ne za snalaženje, već za pomoć pri kretanju i ublažavanje simptoma invaliditeta. Primjeri takvih uređaja:  Invalidska kolica dostupna u motoriziranom obliku. Ovo bi mogao biti optimalan izbor, posebno za ljude koji su ograničeni ne samo u korištenju donjih ekstremiteta, već i u odgovarajućoj pokretljivosti gornjih ekstremiteta. U ovom slučaju mogu se spomenuti motorizirana invalidska kolica koja se mogu kontrolirati različitim mišićima usta Ispravna upotrebljivost invalidskih kolica također ovisi o tome da zgrade koje posjećuju imaju infrastrukturu koja omogućuje pristup bez prepreka</vt:lpstr>
      <vt:lpstr>Osobama s oštećenjem govora također mogu pomoći značajke koje im omogućuju emitiranje glasovnih poruka, također koristeći njihove oralne mišiće (Joyojeet, 2015). Ovi uređaji mogu pomoći u kretanju i komunikaciji kombinacijom računala i softvera (Laabidi et al., 2014)</vt:lpstr>
      <vt:lpstr>Među osobama s invaliditetom, posebice onima koji su izgubili ud, moguće je koristiti proteze koje donekle mogu nadomjestiti ud, te im pomoći u izvođenju osnovnih pokreta (Aleksandrova i Nenakhova, 2019)</vt:lpstr>
      <vt:lpstr>Osobe koje žive s oštećenjem sluha imaju mogućnost korištenja različitih slušnih pomagala dizajniranih za pojačavanje fragmenata zvuka s kojima se susreću u svojoj okolini Osobama s oštećenjem vida naočale i kontaktne leće različite jačine, ovisno o njihovom stanju, mogu pomoći u poboljšanju vida, ali medicinske intervencije također mogu poboljšati rad oka</vt:lpstr>
      <vt:lpstr>Nedovoljna dostupnost turističke ponude i specifične infrastrukture za osobe s invaliditetom može se pripisati različitim čimbenicima: (1) nedostatku svijesti među pružateljima turističkih usluga  (2) dodatnim troškovima  (3) nedostatku provedbe propisa i smjernica  (4) složenosti projektiranja infrastrukture i turističke ponude za osobe s invaliditetom  (5) društveni stavovi i stigme vezane uz invaliditet  (6) negativne percepcije  (7) nedostatak suradnje</vt:lpstr>
      <vt:lpstr>Možda postoji nedostatak svijesti među pružateljima turističkih usluga o specifičnim potrebama i zahtjevima osoba s invaliditetom. Taj nedostatak svijesti može rezultirati neuspjehom u određivanju prioriteta i ulaganja u pristupačnu infrastrukturu i usluge  Stvaranje i održavanje pristupačne infrastrukture može uključivati dodatne troškove. Poduzeća i odredišta mogu oklijevati ulagati u izmjene ili nove objekte, osobito ako smatraju da je potražnja ograničena ili se suočavaju s financijskim ograničenjima</vt:lpstr>
      <vt:lpstr>Iako neke regije imaju propise i smjernice o pristupačnosti za osobe s invaliditetom, njihova provedba može biti nedosljedna. U područjima u kojima postoje propisi, nedostatak stroge provedbe može smanjiti poticaje za poduzeća da ulažu u pristupačnu infrastrukturu  Dizajniranje infrastrukture i turističke ponude prilagođene širokom rasponu invaliditeta može biti složeno. Postizanje istinske inkluzivnosti može zahtijevati inovativna dizajnerska rješenja i predanost udovoljavanju različitim potrebama</vt:lpstr>
      <vt:lpstr>Društveni stavovi i stigme oko invaliditeta također mogu pridonijeti zanemarivanju stvaranja pristupačne turističke ponude. Negativna percepcija može rezultirati nedostatkom motivacije za rješavanje potreba osoba s invaliditetom. Suradnja među različitim dionicima, uključujući državna tijela, turističke posrednike, skupine za zagovaranje prava osoba s invaliditetom i arhitekte, ključna je za stvaranje pristupačnog turizma. Nedostatak učinkovite suradnje može spriječiti napredak u razvoju uključive infrastrukture i usluga</vt:lpstr>
      <vt:lpstr>Poduzeća mogu podcijeniti potencijalno tržište pristupačnog turizma. Poboljšanje pristupačnosti ne samo da može poslužiti osobama s invaliditetom, već i privući širu bazu kupaca, uključujući obitelji i starije osobe koje bi mogle imati koristi od pristupačnih značajki Turističkom osoblju možda nedostaje potrebna obuka za pomoć osobama s invaliditetom. Odgovarajuća obuka ključna je kako bi se osiguralo da osoblje može pružiti odgovarajuću podršku i usluge potrebne za pozitivno iskustvo putovanja</vt:lpstr>
      <vt:lpstr>Napori za rješavanje ovih izazova uključuju  - podizanje svijesti,  - promicanje uključivih praksi dizajna,  - pružanje obuke za stručnjake u turizmu i  - poticanje suradnje među različitim dionicima kako bi se stvorio pristupačniji i inkluzivniji sustav turizma Kako se društvena svijest i očekivanja razvijaju, može doći do povećane potražnje za dostupnim opcijama pristupačnog putovanja i poticanja industrije da ulaže u inkluzivnu turističku ponudu i daje joj prioritet</vt:lpstr>
      <vt:lpstr>Pristupačni smještaj: Ugradnja rampi, dizala, pristupačnih soba i kupaonica opremljenih rukohvatima i niskim elementima. Pametne tehnologije poput kontrola koje se aktiviraju glasom i podesive visine kreveta također poboljšavaju pristupačnost Dostupne atrakcije i doživljaji, muzeji i izložbe: Implementacija značajki kao što su taktilni izlošci, natpisi na Brailleovom pismu, audio opisi i pristupačne mogućnosti sjedenja u kazalištima, muzejima i drugim turističkim lokalitetima. Interaktivni izlošci koji koriste zaslone osjetljive na dodir i taktilne zaslone za posjetitelje s oštećenjem vida</vt:lpstr>
      <vt:lpstr>Pristupačan prijevoz: Dizajniranje načina prijevoza (autobusi, vlakovi, zakoplovi) s rampama, dizalima, prioritetnim sjedalima i odgovarajućim prostorom za invalidska kolica. Neka su mjesta uvela taksije pristupačne osobama koje koriste invalidska kolica ili usluge dijeljenja prijevoza Pristupačni bazeni i lječilišta: Pristupačni bazeni i lječilišta ne samo da imaju funkciju uživanja, već mogu imati i važnu terapeutsku ulogu za osobe s različitim invaliditetom, npr. terapijski bazeni ili posebna oprema. Vrlo je važno da svi objekti imaju nekoliko bazena koji pružaju vodeno iskustvo koje mogu sigurno koristiti osobe sa smanjenom pokretljivošću i drugim invaliditetom</vt:lpstr>
      <vt:lpstr>Pristupačni rekreacijski sadržaji na otvorenom: važna komponenta turističkog iskustva je korištenje i "konzumacija" krajolika i prirode. Osobe s invaliditetom to mogu autentično doživjeti ako postoje pristupačne rute, prijevoz i prijevozna rješenja.  Ostala tehnološka rješenja: različita tehnološka rješenja mogu biti dobra nadopuna turističkoj ponudi, dragocjeno iskustvo ili dobar način istraživanja i razumijevanja drugih atrakcija. Danas se asortiman alata i inovativnih rješenja stalno širi, a implementira ih i turizam, pri čemu su neki elementi prilagođeni osobama s invaliditetom</vt:lpstr>
      <vt:lpstr>Dizajn pristupačne sobe: prostrane sobe koje omogućuju jednostavno manevriranje korisnicima invalidskih kolica i osobama s pomagalima pri kretanju. Električne utičnice u visini struka, police, ormarići i fiksni telefoni niske visine, podesivi kreveti, pomični namještaj. Ponekad su apartmani poželjna opcija za osobe s invaliditetom jer često putuju s njegovateljima  Pristupačnost kupaonice: tuševi na preklop s rukohvatima i preklopno sjedalo za tuš ugrađeno za osobe s poteškoćama u kretanju. Protuklizni podni materijali  Pristupačni umivaonici: potrebni su umivaonici koji ispod imaju dodatni prostor za korisnike invalidskih kolica i mogućnostima podešavanja visine  Vizualni i zvučni alarmi: pružaju dodatnu sigurnosnu mjeru za osobe s oštećenjem vida</vt:lpstr>
      <vt:lpstr>Integracija pomoćne tehnologije može donijeti značajke povezivanja: Wi-Fi i značajke povezivanja za podršku korištenju pomoćnih tehnologija. Punionice za elektroničke uređaje za kretanje i pomoćne tehnologije dostupne za pružanje pristupačnog punjenja  Pristupačni putovi i ulazi: rampe i dizala moraju biti projektirani tako da su svi putovi i ulazi lako dostupni korisnicima invalidskih kolica, bez pragova ili drugih prepreka. Automatska vrata također mogu biti dobro rješenje  Jasno označavanje: upotreba jasnih i vidljivih znakova koji pokazuju pristupne rute i objekte. Materijali s velikim tiskom za slabovidne goste</vt:lpstr>
      <vt:lpstr>Pristupačna parkirališna i druga vanjska mjesta: posebno dizajnirana i označena parkirna mjesta blizu ulaza s odgovarajućom širinom i okolnim pristupnim prolazima. Zone ostavljanja i pristupna područja za posjetitelje s poteškoćama u kretanju. Staze pristupačne za invalidska kolica, popločane šetnice za invalidska kolica u svim područjima koje turisti mogu posjetiti  Inteligentna tehnologija u sobama: posebna tehnologija upravljanja prostorijom kojom se upravlja putem mobilnih aplikacija ili glasovnih naredbi za osobe s poteškoćama u kretanju ili spretnosti. Uključeni zatvoreni titlovi na televizorima osiguravaju rješenja za goste s oštećenjima sluha</vt:lpstr>
      <vt:lpstr>Obuka osoblja: obuka osoblja za pitanja invaliditeta kako bi osoblje bilo svjesno potreba gostiju s invaliditetom i moglo pružiti pomoć. Osoblje bi trebalo posjedovati odgovarajuće komunikacijske vještine kako bi s poštovanjem i učinkovito komuniciralo s gostima svih sposobnosti Pristupačni zajednički prostori hotela: mogućnosti sjedenja i za osobe s invaliditetom u zajedničkim prostorima. Saloni, restorani i sobe za sastanke pristupačno su dizajnirani Planovi evakuacije u hitnim slučajevima: smještaj uspostavlja personalizirane planove evakuacije u hitnim slučajevima za goste s invaliditetom. Postoji i posebna obuka osoblja o postupcima u hitnim slučajevima, osoblje treba pripremiti i uputiti u hitne situacije</vt:lpstr>
      <vt:lpstr>Stvaranje pristupačnih muzeja i izložbi temeljno je za osiguravanje da pojedinci s invaliditetom imaju jednake šanse za sudjelovanje u kulturnim i obrazovnim iskustvima Atrakcije koje uključuju osjet vida posebno su veliki izazov za osobe oštećena vida. Za to postoje neka dobra rješenja povezana s multisenzornim tehnologijama  Danas su dostupna mnoga razmatranja i rješenja za pristupačnost muzeja i izložaka, čineći kulturno iskustvo dostupnim svima</vt:lpstr>
      <vt:lpstr>Pristupačan dizajn zgrade: rampe i dizala s odgovarajućim omjerima nagiba kako bi se osigurao pristup invalidskim kolicima u sva područja, ako je moguće, čak i bez pomoći  Jasne staze: široke staze bez prepreka za jednostavnu navigaciju, s rubovima, posebno za pojedince koji koriste pomagala za kretanje  Pristupačno mjesta za sjedenje i gledanje: posebni prostori s boljom vidljivošću ili perspektivom za osobe s invaliditetom. Različite mogućnosti sjedenja, uključujući klupe i stolice s naslonima za ruke za pojedince kojima je potrebna dodatna potpora. Prostori za odmor s udobnim sjedalima u cijelom muzeju</vt:lpstr>
      <vt:lpstr>Pristupačne ture i vodiči: ture s prevoditeljima znakovnog jezika, audio vodičima ili vodičima koji dobro poznaju potrebe pristupačnosti. Muzejsko osoblje educirano je za pružanje pomoći i usmjeravanje posjetitelja s invaliditetom. Muzeji često nude vođene obilaske posebno osmišljene za osobe s oštećenjima vida ili sluha, s obučenim vodičima koji daju detaljne opise  Prilagodljiva oprema: invalidska kolica, hodalice ili druga pomagala za kretanje za posjetitelje koji će ih trebati tijekom posjeta kako bi mogli pristupiti atrakcijama i uživati u njima</vt:lpstr>
      <vt:lpstr>Taktilni i Brailleovi natpisi: taktilne karte i modeli za osobe s oštećenjem vida kako bi razumjeli raspored muzeja ili drugih atrakcija Audio opisi: audio vodiči koji nude detaljne glasovne opise eksponata za posjetitelje s oštećenjima vida. Audio vodiči na više jezika. Označavanje i titlovanje za video i multimedijske prezentacije za osobe s oštećenjem sluha. Transkripti ovih tekstova pružaju pisane verzije audiosadržaja Pristupačni toaleti i prostorije: potreban je univerzalni dizajn za toalete, uključujući odgovarajući prostor za manevriranje i potporne šipke, kao i svlačionice za osobe s invaliditetom, posebice one kojima je potrebna pomoć</vt:lpstr>
      <vt:lpstr>Prostori prilagođeni osjetilima: mirna područja namijenjena su osobama sa senzornom osjetljivošću te za osobe s autizmom kojima je možda potreban odmor od stimulacije. Izlošci prilagođeni osjetilima uključuju elemente koji privlače različita osjetila Informacije o dostupnosti na mreži: web-mjesto mora pružiti informacije o izlošcima, značajkama pristupačnosti i virtualnim obilascima. Dobra web stranica nudi online resurse, kao što su digitalni vodiči i materijali prije posjeta  Obrazovni programi za sve: inkluzivne radionice razvijaju obrazovne programe dostupne osobama s invaliditetom na svim razinama. Materijali za učenje pružaju dostupne informacije, kao što su digitalni udžbenici, natpisi velikim slovima i višeosjetilni materijali</vt:lpstr>
      <vt:lpstr>Možda nije oku ugodan, ali omogućava pristup osobama u invalidskim kolicima jednom od najpoznatijih svjetskih spomenika</vt:lpstr>
      <vt:lpstr>Pješački prijelazi i nogostupi, parkiralište: projektiranje treba uzeti u obzir potrebe svih potencijalnih korisnika. Pješačke staze i nogostupi nisu zapriječeni smećem, građevinskim otpadom, korijenjem drveća ili drugim predmetima. Nema prepreka koje stvaraju ulični prodavači, parkirani automobili i komunalni stupovi Određene minimalne dimenzije: nogostup ili pločnik trebaju biti široki najmanje 2000 mm u područjima s umjerenim do gustim pješačkim prometom ili 1500 mm u područjima s manje prometa. Oko trgovina i autobusnih stanica idealno je da pješačka staza bude široka najmanje 3000-3500 mm  Definirana pristupačna parkirna mjesta i zone za zaustavljanje u blizini prometnih čvorišta i turističkih atrakcija</vt:lpstr>
      <vt:lpstr>Vozila pristupačna invalidskim kolicima: vozila prilagođena rampama ili dizalima za potrebe korisnika invalidskih kolica, posebno u prijevozu na kratke udaljenosti Taksiji, usluge dijeljenja vožnje i javni prijevoz moraju imati komponente koje su pristupačne invalidskim kolicima. Urbani sustavi prijevoza trebaju uključivati niskopodne autobuse, rampe i prostore predviđene za invalidska kolica. Autobusne i željezničke usluge dugog dometa moraju imati dodatne usluge, kao što je prikladan toalet, pomoć za osobe s invaliditetom, niski pultovi na stolovima  Praćenje u stvarnom vremenu i aplikacije za upozorenja: informacije u stvarnom vremenu o lokaciji i statusu pristupačnosti javnih usluge prijevoza. S ovim informacijama putnici mogu učinkovitije planirati svoja putovanja</vt:lpstr>
      <vt:lpstr>Audio i vizualne najave, informacije u vozilu: sustavi javnog prijevoza opremljeni njima obavještavaju putnike o stanicama i drugim važnim stvarima. Osobe s oštećenjima vida ili sluha mogu se samostalno kretati javnim prijevozom uz pomoć jasnih najava  Zračni promet: zračne luke s pomoćnim tehnologijama, kao što su rubnjaci, rampe za ukrcaj, pristupačni toaleti i vizualna ili slušna navigacijska pomagala. Osobe s invaliditetom trebale bi moći besplatno ponijeti pomoćna sredstva za kretanje kao što su hodalice, štake ili sklopiva invalidska kolica, koja bi trebala biti pohranjena unutar kabine. Invalidska kolica na baterije obično se prevoze u prtljažniku zrakoplova</vt:lpstr>
      <vt:lpstr>Pristupačni brodovi za krstarenje, trajekti i druga pomorska plovila: pristupačne kabine, dizala i drugi sadržaji. Maksimalni nagib rampi za invalidska kolica trebao bi biti 1:20 Najmanje jedan ulaz/izlaz dostupan osobama s ograničenom pokretljivošću bez stepenica i označen međunarodnim simbolom za osobe s invaliditetom Pristupačni automobili za iznajmljivanje, zajednički prijevoz: vozila sa značajkama poput ručnih kontrola i rampe za invalidska kolica. Neke opcije zajedničkog kretanja također mogu biti otvorene za osobe s određenim (lakim) invaliditetom. Dijeljenje bicikala i skutera, s pristupačnim opcijama za pojedince s različitim potrebama  Obuka za prijevozno osoblje: redoviti programi obuke za prijevozno osoblje kako bi se poboljšala njihova svijest i vještine u pružanju pomoći putnicima s invaliditetom</vt:lpstr>
      <vt:lpstr>Pomoćne tehnologije u turizmu, posebice usluge iznajmljivanja uređaja poput invalidskih kolica, skutera za mobilnost, slušnih pomagala, ali i usluge asistencije imaju ključnu ulogu u poboljšanju iskustva putovanja za osobe s invaliditetom. Usluge iznajmljivanja pomoćnih audio-vizualnih ili digitalnih uređaja čine turistička odredišta pristupačnijima. Invalidska kolica i skuteri za kretanje pružaju pojedincima s poteškoćama u kretanju prilike da samostalno posjećuju turistička mjesta, stvarajući osjećaj autonomije i samopouzdanja tijekom putovanja</vt:lpstr>
      <vt:lpstr>Pristupačni bazeni i toplice dio su rekreacijskog iskustva, ali mogu nadilaziti puke rekreacijske sadržaje. Obično imaju pozitivan učinak na fizičko zdravlje, društvenu uključenost, osnaživanje i obrazovnu svijest, potičući inkluzivnije i pravednije društvo. Omogućavanje dostupnosti ovih usluga usklađeno je s načelima univerzalnog dizajna, omogućujući da svatko može sudjelovati i uživati u blagodatima zdravstvenog i lječilišnog turizma</vt:lpstr>
      <vt:lpstr>Pristupna područja s instaliranim rampama ili kosim ulazima  Dizala za bazen ili drugi sustavi prijenosa  Pristupačne svlačionice i toaleti s dovoljno prostora za korisnike invalidskih kolica i elementima poput rukohvata i pristupačnih sjedala. Osobe s invaliditetom mogu posjetiti vodeni objekt s obitelji, prijateljima ili skrbnicima: opskrba obiteljskim ili uniseks toaletima  Zone cirkulacije uz bazen: staze oko bazena i toplica su široke, ravne i nisu skliske  Bazeni bez ulaza ili s ulazom na plažu: postupan nagib, stvarajući ulaz nalik na plažu</vt:lpstr>
      <vt:lpstr>Parkirna mjesta namijenjena za automobile koji prevoze osobe u invalidskim kolicima: šira od uobičajenih mjesta i odmah na ulazu</vt:lpstr>
      <vt:lpstr>Rukohvati na strateškim mjestima oko bazena i spa područja, također u svlačionicama, toaletima i drugim wellness područjima  Prilagodljiva oprema: dodatna sigurnost i udobnost u određenim situacijama, kao što su invalidska kolica za bazen, plutajuće naprave ili klupe za transfer  Oznake i informacije: jasne i vidljive oznake o dostupnim rutama, dostupnim značajkama i informacijama o dostupnom smještaju</vt:lpstr>
      <vt:lpstr>Značajke kontrole temperature nude opciju za svakoga kako bi se osiguralo da je temperatura vode ugodna za pojedince s osjetilnom osjetljivošću ili uvjetima na koje utječu temperaturne fluktuacije  Dostupna sjedala mogu se ugraditi u bazene ili područja za odmor, s odgovarajućom potporom za leđa za pojedince kojima je možda potrebna pauza ili odmor između aktivnosti</vt:lpstr>
      <vt:lpstr>Najpristupačnije rute, biciklističke rute, itd. često se nalaze u regijama s nacionalnim parkovima ili atraktivnim prirodnim lokacijama Pristupačna mjesta na otvorenom mogu lako koristiti i drugim kategorijama: primjerice obiteljima s malim bebama u kolicima</vt:lpstr>
      <vt:lpstr>Pristupačni putovi i staze: popločeni ili s čvrstom, stabilnom podlogom kako bi se olakšalo kretanje osobama koje koriste invalidska kolica ili sredstva za kretanje. U isto vrijeme, također je važna upotreba jasnih i vidljivih znakova koji uključuju simbole i taktilne informacije za osobe s oštećenjima vida ili kognitivnih sposobnosti  Glatki prijelazi između različitih površina i nagiba, bez prepreka za korisnike invalidskih kolica  Područja za sjedenje dostupna osobama u invalidskim kolicima: određena područja za sjedenje s dovoljno prostora za korisnike invalidskih kolica da udobno uživaju u okruženju. Postavljeni stolovi za piknik s prostorima predviđenim za smještaj invalidskih kolica</vt:lpstr>
      <vt:lpstr>Prilagodljiva sportska i rekreacijska oprema nudi sportsko iskustvo za osobe s invaliditetom: ručni bicikli, prilagodljivi bicikli ili kajaci  Invalidska kolica za sve terene iznajmljena za korištenje na stazama ili neravnim površinama  Pristupačna igrališta prekrivena gumom ili drugim pristupačnim tlom, kako bi se osiguralo sigurno i udobno igralište za ljudi koji koriste uređaje za kretanje Instaliranje inkluzivnih struktura za igru koje su prilagođene djeci svih sposobnosti, uključujući i onu s fizičkim i senzornim oštećenjima</vt:lpstr>
      <vt:lpstr>Pristupačni objekti za ribolov i vožnju čamcem: dokovi za pecanje s pristupačnim značajkama (spuštene ograde i prostori za invalidska kolica)  Prilagodljiva oprema za aktivnosti vožnje  čamcem  Pristupačni toaleti i svlačionice: pristupačno za invalidska kolica, s odgovarajućim prostorom, potpornim šipkama i pristupačnim elementima</vt:lpstr>
      <vt:lpstr>Senzorni vrtovi: samostalne vrtne površine koje posjetiteljima omogućuju uživanje u širokom spektru osjetilnih iskustava, za osobe s oštećenjima vida ili osjetila. Dizajniran da pruži prilike za stimulaciju osjetila, pojedinačno ili u kombinaciji, na načine s kojima se korisnici obično ne susreću. Senzorni vrtovi, kao oblik hortikulturne terapije mogu se koristiti u obrazovanju učenika s teškoćama, uključujući osobe s autizmom, demenciju itd.  ( https://www.sensorytrust.org.uk/resources/guidance/sensory-gardens-planning )</vt:lpstr>
      <vt:lpstr>Inkluzivni prostori za događanja dizajnirani s pristupačnim prostorima za sjedenje tijekom događanja i nastupa na otvorenom  Pristupačno parkiralište, s dobrim položajem i jasno označenim pokazivačima, blizu ulaza u rekreacijsko područje  Angažman zajednice: sustavi povratnih informacija za prikupljanje informacija od osoba s invaliditetom, osiguravanje stalnih poboljšanja i inkluzivnosti u vanjskim rekreacijskim prostorima</vt:lpstr>
      <vt:lpstr>Tehnološke inovacije: brojna inovativna rješenja za rješavanje izazova s kojima se suočavaju osobe s posebnim zahtjevima u turizmu: web platforme poput access@tour by action imaju za cilj povećati prijenos znanja i suradnju među dionicima u pristupačnom turizmu (J. Alves et al., 2022); projekti koji su usmjereni na stvaranje digitalnih alata i sadržaja na znakovnom jeziku za poboljšanje pristupa mjestima kulturne baštine za gluhe turiste, s tehnologijama poput holografije i mobilnih aplikacija (Escudeiro P. et al., 2023); kao i pametne tehnologije za pružanje dostupnih informacija o prijevozu i odredištu putem platformi kao što su web stranice, mobilne aplikacije i virtualna stvarnost Ova tehnološka dostignuća ključna su u promicanju inkluzivnosti i poboljšanju ukupnog turističkog iskustva za osobe s invaliditetom (Zabłocki M. et al., 2022)</vt:lpstr>
      <vt:lpstr>Aplikacije proširene stvarnosti (AR) putnicima s oštećenjem vida pružaju audio opise okoline, pomoć pri navigaciji i informacije Mobilne aplikacije za navigaciju i drugi alati za pametnu navigaciju i pronalaženje puta, poput Google karata ili specijaliziranih alata, pružaju informacije o javnom prijevozu i pješačkim rutama, staze prilagođene invalidskim kolicima i lokacije dostupnih objekata (toaleti, ulazi, itd.)  Unutarnji navigacijski sustavi pomažu boljoj navigaciji unutar zračnih luka, hotela i javnih prostora za osobe s oštećenjem vida</vt:lpstr>
      <vt:lpstr>Web stranice i mrežni resursi – ako su u skladu sa standardima pristupačnosti (kao što je WCAG) – osiguravaju navigaciju za korisnike s invaliditetom. Kompatibilnost s čitačem zaslona, tekstualne alternative za slike i jasna navigacija. Prilagodljiva veličina teksta, načini visokog kontrasta i jednostavna navigacija  Virtualni obilasci i videozapisi od 360 stupnjeva nude obilaske koji se mogu sami kontrolirati ili unaprijed snimljene filmove atrakcija, omogućujući osobama s poteškoćama u kretanju da dožive mjesta koja bi fizički teško mogli posjetiti</vt:lpstr>
      <vt:lpstr>Nosive tehnologije poput pametnih narukvica ili oznaka u interakciji su s infrastrukturom, mogu voditi slabovidne turiste pružajući informacije i upute vezane uz lokaciju  Platforme za online rezervaciju omogućuju korisnicima da navedu svoje potrebe i preferencije, mogu se integrirati s pomoćnim tehnologijama kako bi se olakšao postupak rezervacije za osobe s invaliditetom  Komunikacijske aplikacije dizajnirane za specifične potrebe (npr. osobe s komunikacijskim teškoćama) pomažu u izražavanju potreba i preferencija. Aplikacije za prevođenje jezika.  Ova digitalna rješenja imaju za cilj stvoriti uključivo okruženje</vt:lpstr>
      <vt:lpstr>Ravnopravnost osoba postaje sve važnija: svi, bez obzira na spol, etničku pripadnost ili zdravstveno stanje, trebaju uživati ista prava. Svaka osoba ima različite karakteristike, stečena znanja, vještine i zdravstveno stanje. Značajan dio društva čini zajednica ljudi koji žive s urođenim ili doživotnim invaliditetom. Ljudi koji žive s nekom vrstom invaliditeta često se suočavaju s preprekama, bilo u učenju, zapošljavanju ili prijevozu. Vladin sektor, poslovna zajednica i društvo imaju zajedničku odgovornost za promicanje uključivanja osoba s tjelesnim ili mentalnim invaliditetom (Eusébio et al., 2023)</vt:lpstr>
      <vt:lpstr>Tehnološke inovacije olakšavaju pristup informacijama, pomažu integraciju osoba s invaliditetom u društvo, poboljšavaju njihovu komunikaciju s ljudima oko sebe i pridonose kvaliteti njihova života Ova pitanja postaju sve važnija za suvremeno upravljanje turizmom, ne samo u smislu veličine neiskorišteni tržišni sektor, već i u smislu ispunjavanja ESG kriterija o kojima će poduzeća morati izvješćivati u bliskoj budućnosti. Uvođenje ovih inicijativa bit će potencijalna atrakcija za investitore i financijske organizacije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development of the innovative educational method of ACCESSIBLE tourism in Central Europe 2022-2-HU01-KA220-HED-000099410</dc:title>
  <dc:creator>Nagy-Véber Veronika</dc:creator>
  <cp:lastModifiedBy>Nagy-Véber Veronika</cp:lastModifiedBy>
  <cp:revision>10</cp:revision>
  <dcterms:created xsi:type="dcterms:W3CDTF">2024-05-21T07:28:22Z</dcterms:created>
  <dcterms:modified xsi:type="dcterms:W3CDTF">2025-06-28T21:24:40Z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0x0101004835BEBF49BD8A41ABD81494AB850FBB</vt:lpwstr>
  </property>
</Properties>
</file>