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346" r:id="rId9"/>
    <p:sldId id="291" r:id="rId10"/>
    <p:sldId id="292" r:id="rId11"/>
    <p:sldId id="293" r:id="rId12"/>
    <p:sldId id="303" r:id="rId13"/>
    <p:sldId id="304" r:id="rId14"/>
    <p:sldId id="305" r:id="rId15"/>
    <p:sldId id="306" r:id="rId16"/>
    <p:sldId id="307" r:id="rId17"/>
    <p:sldId id="308" r:id="rId18"/>
    <p:sldId id="309" r:id="rId19"/>
    <p:sldId id="310" r:id="rId20"/>
    <p:sldId id="294" r:id="rId21"/>
    <p:sldId id="295" r:id="rId22"/>
    <p:sldId id="296" r:id="rId23"/>
    <p:sldId id="311" r:id="rId24"/>
    <p:sldId id="316" r:id="rId25"/>
    <p:sldId id="312" r:id="rId26"/>
    <p:sldId id="313" r:id="rId27"/>
    <p:sldId id="314" r:id="rId28"/>
    <p:sldId id="317" r:id="rId29"/>
    <p:sldId id="323" r:id="rId30"/>
    <p:sldId id="318" r:id="rId31"/>
    <p:sldId id="319" r:id="rId32"/>
    <p:sldId id="324" r:id="rId33"/>
    <p:sldId id="325" r:id="rId34"/>
    <p:sldId id="345" r:id="rId35"/>
    <p:sldId id="326" r:id="rId36"/>
    <p:sldId id="327" r:id="rId37"/>
    <p:sldId id="328" r:id="rId38"/>
    <p:sldId id="329" r:id="rId39"/>
    <p:sldId id="330" r:id="rId40"/>
    <p:sldId id="331" r:id="rId41"/>
    <p:sldId id="332" r:id="rId42"/>
    <p:sldId id="333" r:id="rId43"/>
    <p:sldId id="334" r:id="rId44"/>
    <p:sldId id="337" r:id="rId45"/>
    <p:sldId id="336" r:id="rId46"/>
    <p:sldId id="338" r:id="rId47"/>
    <p:sldId id="339" r:id="rId48"/>
    <p:sldId id="340" r:id="rId49"/>
    <p:sldId id="341" r:id="rId50"/>
    <p:sldId id="342" r:id="rId51"/>
    <p:sldId id="34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F1453-1471-474C-AD0E-35CE667EC642}" v="19" dt="2025-04-16T10:24:54.798"/>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C44F1453-1471-474C-AD0E-35CE667EC642}"/>
    <pc:docChg chg="undo redo custSel addSld modSld">
      <pc:chgData name="Dr. Raffay Zoltán" userId="3b1b2a3e-ec4a-4aa8-94e3-5e4ef067d11f" providerId="ADAL" clId="{C44F1453-1471-474C-AD0E-35CE667EC642}" dt="2025-04-16T11:45:39.969" v="1931" actId="1076"/>
      <pc:docMkLst>
        <pc:docMk/>
      </pc:docMkLst>
      <pc:sldChg chg="addSp modSp">
        <pc:chgData name="Dr. Raffay Zoltán" userId="3b1b2a3e-ec4a-4aa8-94e3-5e4ef067d11f" providerId="ADAL" clId="{C44F1453-1471-474C-AD0E-35CE667EC642}" dt="2025-04-14T16:52:54.691" v="14"/>
        <pc:sldMkLst>
          <pc:docMk/>
          <pc:sldMk cId="3794933049" sldId="256"/>
        </pc:sldMkLst>
        <pc:spChg chg="add mod">
          <ac:chgData name="Dr. Raffay Zoltán" userId="3b1b2a3e-ec4a-4aa8-94e3-5e4ef067d11f" providerId="ADAL" clId="{C44F1453-1471-474C-AD0E-35CE667EC642}" dt="2025-04-14T16:52:54.691" v="14"/>
          <ac:spMkLst>
            <pc:docMk/>
            <pc:sldMk cId="3794933049" sldId="256"/>
            <ac:spMk id="3" creationId="{6DDB6701-F49E-F2D3-344B-724BC38445DC}"/>
          </ac:spMkLst>
        </pc:spChg>
      </pc:sldChg>
      <pc:sldChg chg="modSp mod">
        <pc:chgData name="Dr. Raffay Zoltán" userId="3b1b2a3e-ec4a-4aa8-94e3-5e4ef067d11f" providerId="ADAL" clId="{C44F1453-1471-474C-AD0E-35CE667EC642}" dt="2025-04-15T10:51:23.577" v="1655" actId="790"/>
        <pc:sldMkLst>
          <pc:docMk/>
          <pc:sldMk cId="1441212110" sldId="257"/>
        </pc:sldMkLst>
        <pc:spChg chg="mod">
          <ac:chgData name="Dr. Raffay Zoltán" userId="3b1b2a3e-ec4a-4aa8-94e3-5e4ef067d11f" providerId="ADAL" clId="{C44F1453-1471-474C-AD0E-35CE667EC642}" dt="2025-04-14T16:53:36.823" v="38" actId="255"/>
          <ac:spMkLst>
            <pc:docMk/>
            <pc:sldMk cId="1441212110" sldId="257"/>
            <ac:spMk id="2" creationId="{EAFFC7EF-1843-81DF-280D-8BEF44216F38}"/>
          </ac:spMkLst>
        </pc:spChg>
        <pc:spChg chg="mod">
          <ac:chgData name="Dr. Raffay Zoltán" userId="3b1b2a3e-ec4a-4aa8-94e3-5e4ef067d11f" providerId="ADAL" clId="{C44F1453-1471-474C-AD0E-35CE667EC642}" dt="2025-04-15T10:51:23.577" v="1655" actId="790"/>
          <ac:spMkLst>
            <pc:docMk/>
            <pc:sldMk cId="1441212110" sldId="257"/>
            <ac:spMk id="3" creationId="{AB622915-AE14-3290-A1E1-908608A0E015}"/>
          </ac:spMkLst>
        </pc:spChg>
      </pc:sldChg>
      <pc:sldChg chg="modSp mod">
        <pc:chgData name="Dr. Raffay Zoltán" userId="3b1b2a3e-ec4a-4aa8-94e3-5e4ef067d11f" providerId="ADAL" clId="{C44F1453-1471-474C-AD0E-35CE667EC642}" dt="2025-04-14T16:51:47.918" v="13" actId="27636"/>
        <pc:sldMkLst>
          <pc:docMk/>
          <pc:sldMk cId="1645023369" sldId="258"/>
        </pc:sldMkLst>
        <pc:spChg chg="mod">
          <ac:chgData name="Dr. Raffay Zoltán" userId="3b1b2a3e-ec4a-4aa8-94e3-5e4ef067d11f" providerId="ADAL" clId="{C44F1453-1471-474C-AD0E-35CE667EC642}" dt="2025-04-14T16:51:47.918" v="13" actId="27636"/>
          <ac:spMkLst>
            <pc:docMk/>
            <pc:sldMk cId="1645023369" sldId="258"/>
            <ac:spMk id="2" creationId="{D3584706-2332-2377-2C41-8BF037864DF1}"/>
          </ac:spMkLst>
        </pc:spChg>
      </pc:sldChg>
      <pc:sldChg chg="modSp mod">
        <pc:chgData name="Dr. Raffay Zoltán" userId="3b1b2a3e-ec4a-4aa8-94e3-5e4ef067d11f" providerId="ADAL" clId="{C44F1453-1471-474C-AD0E-35CE667EC642}" dt="2025-04-16T11:43:15.594" v="1920" actId="14100"/>
        <pc:sldMkLst>
          <pc:docMk/>
          <pc:sldMk cId="1748743236" sldId="259"/>
        </pc:sldMkLst>
        <pc:spChg chg="mod">
          <ac:chgData name="Dr. Raffay Zoltán" userId="3b1b2a3e-ec4a-4aa8-94e3-5e4ef067d11f" providerId="ADAL" clId="{C44F1453-1471-474C-AD0E-35CE667EC642}" dt="2025-04-16T11:43:15.594" v="1920" actId="14100"/>
          <ac:spMkLst>
            <pc:docMk/>
            <pc:sldMk cId="1748743236" sldId="259"/>
            <ac:spMk id="2" creationId="{9C7CD52F-FA70-D81E-41E5-C4DFC98208F8}"/>
          </ac:spMkLst>
        </pc:spChg>
        <pc:spChg chg="mod">
          <ac:chgData name="Dr. Raffay Zoltán" userId="3b1b2a3e-ec4a-4aa8-94e3-5e4ef067d11f" providerId="ADAL" clId="{C44F1453-1471-474C-AD0E-35CE667EC642}" dt="2025-04-15T10:51:22.262" v="1654" actId="790"/>
          <ac:spMkLst>
            <pc:docMk/>
            <pc:sldMk cId="1748743236" sldId="259"/>
            <ac:spMk id="3" creationId="{3370C670-796E-0E7E-0121-22CCC57472EF}"/>
          </ac:spMkLst>
        </pc:spChg>
      </pc:sldChg>
      <pc:sldChg chg="modSp mod">
        <pc:chgData name="Dr. Raffay Zoltán" userId="3b1b2a3e-ec4a-4aa8-94e3-5e4ef067d11f" providerId="ADAL" clId="{C44F1453-1471-474C-AD0E-35CE667EC642}" dt="2025-04-15T10:51:19.528" v="1652" actId="790"/>
        <pc:sldMkLst>
          <pc:docMk/>
          <pc:sldMk cId="4246551170" sldId="291"/>
        </pc:sldMkLst>
        <pc:spChg chg="mod">
          <ac:chgData name="Dr. Raffay Zoltán" userId="3b1b2a3e-ec4a-4aa8-94e3-5e4ef067d11f" providerId="ADAL" clId="{C44F1453-1471-474C-AD0E-35CE667EC642}" dt="2025-04-14T17:02:23.377" v="181" actId="14100"/>
          <ac:spMkLst>
            <pc:docMk/>
            <pc:sldMk cId="4246551170" sldId="291"/>
            <ac:spMk id="2" creationId="{CB6E6C2C-4581-4E7D-9570-CA5008A24963}"/>
          </ac:spMkLst>
        </pc:spChg>
        <pc:spChg chg="mod">
          <ac:chgData name="Dr. Raffay Zoltán" userId="3b1b2a3e-ec4a-4aa8-94e3-5e4ef067d11f" providerId="ADAL" clId="{C44F1453-1471-474C-AD0E-35CE667EC642}" dt="2025-04-15T10:51:19.528" v="1652" actId="790"/>
          <ac:spMkLst>
            <pc:docMk/>
            <pc:sldMk cId="4246551170" sldId="291"/>
            <ac:spMk id="3" creationId="{BA51A886-7300-820A-83C5-9B6B862A685B}"/>
          </ac:spMkLst>
        </pc:spChg>
      </pc:sldChg>
      <pc:sldChg chg="modSp mod">
        <pc:chgData name="Dr. Raffay Zoltán" userId="3b1b2a3e-ec4a-4aa8-94e3-5e4ef067d11f" providerId="ADAL" clId="{C44F1453-1471-474C-AD0E-35CE667EC642}" dt="2025-04-16T11:43:28.244" v="1922" actId="1076"/>
        <pc:sldMkLst>
          <pc:docMk/>
          <pc:sldMk cId="2299687651" sldId="292"/>
        </pc:sldMkLst>
        <pc:spChg chg="mod">
          <ac:chgData name="Dr. Raffay Zoltán" userId="3b1b2a3e-ec4a-4aa8-94e3-5e4ef067d11f" providerId="ADAL" clId="{C44F1453-1471-474C-AD0E-35CE667EC642}" dt="2025-04-16T11:43:28.244" v="1922" actId="1076"/>
          <ac:spMkLst>
            <pc:docMk/>
            <pc:sldMk cId="2299687651" sldId="292"/>
            <ac:spMk id="2" creationId="{7EFD15C3-C19E-2C56-14B6-924F91704BA2}"/>
          </ac:spMkLst>
        </pc:spChg>
        <pc:spChg chg="mod">
          <ac:chgData name="Dr. Raffay Zoltán" userId="3b1b2a3e-ec4a-4aa8-94e3-5e4ef067d11f" providerId="ADAL" clId="{C44F1453-1471-474C-AD0E-35CE667EC642}" dt="2025-04-15T10:51:18.229" v="1651" actId="790"/>
          <ac:spMkLst>
            <pc:docMk/>
            <pc:sldMk cId="2299687651" sldId="292"/>
            <ac:spMk id="3" creationId="{8CE83903-CDF9-7726-B4B6-F33771B189AA}"/>
          </ac:spMkLst>
        </pc:spChg>
      </pc:sldChg>
      <pc:sldChg chg="modSp mod">
        <pc:chgData name="Dr. Raffay Zoltán" userId="3b1b2a3e-ec4a-4aa8-94e3-5e4ef067d11f" providerId="ADAL" clId="{C44F1453-1471-474C-AD0E-35CE667EC642}" dt="2025-04-16T11:45:39.969" v="1931" actId="1076"/>
        <pc:sldMkLst>
          <pc:docMk/>
          <pc:sldMk cId="2427311502" sldId="293"/>
        </pc:sldMkLst>
        <pc:spChg chg="mod">
          <ac:chgData name="Dr. Raffay Zoltán" userId="3b1b2a3e-ec4a-4aa8-94e3-5e4ef067d11f" providerId="ADAL" clId="{C44F1453-1471-474C-AD0E-35CE667EC642}" dt="2025-04-14T17:10:53.343" v="292" actId="14100"/>
          <ac:spMkLst>
            <pc:docMk/>
            <pc:sldMk cId="2427311502" sldId="293"/>
            <ac:spMk id="2" creationId="{3C6FD350-8CAD-55F1-E644-1742F1E724F7}"/>
          </ac:spMkLst>
        </pc:spChg>
        <pc:spChg chg="mod">
          <ac:chgData name="Dr. Raffay Zoltán" userId="3b1b2a3e-ec4a-4aa8-94e3-5e4ef067d11f" providerId="ADAL" clId="{C44F1453-1471-474C-AD0E-35CE667EC642}" dt="2025-04-15T10:51:17.126" v="1650" actId="790"/>
          <ac:spMkLst>
            <pc:docMk/>
            <pc:sldMk cId="2427311502" sldId="293"/>
            <ac:spMk id="3" creationId="{FC0E0744-0F09-4B2D-E87E-F1591B866304}"/>
          </ac:spMkLst>
        </pc:spChg>
        <pc:spChg chg="mod">
          <ac:chgData name="Dr. Raffay Zoltán" userId="3b1b2a3e-ec4a-4aa8-94e3-5e4ef067d11f" providerId="ADAL" clId="{C44F1453-1471-474C-AD0E-35CE667EC642}" dt="2025-04-16T11:45:39.969" v="1931" actId="1076"/>
          <ac:spMkLst>
            <pc:docMk/>
            <pc:sldMk cId="2427311502" sldId="293"/>
            <ac:spMk id="15" creationId="{0AB2EB85-6BC4-38A3-433C-076E2EA636D3}"/>
          </ac:spMkLst>
        </pc:spChg>
      </pc:sldChg>
      <pc:sldChg chg="modSp mod">
        <pc:chgData name="Dr. Raffay Zoltán" userId="3b1b2a3e-ec4a-4aa8-94e3-5e4ef067d11f" providerId="ADAL" clId="{C44F1453-1471-474C-AD0E-35CE667EC642}" dt="2025-04-14T18:48:13.776" v="752" actId="255"/>
        <pc:sldMkLst>
          <pc:docMk/>
          <pc:sldMk cId="4277609799" sldId="294"/>
        </pc:sldMkLst>
        <pc:spChg chg="mod">
          <ac:chgData name="Dr. Raffay Zoltán" userId="3b1b2a3e-ec4a-4aa8-94e3-5e4ef067d11f" providerId="ADAL" clId="{C44F1453-1471-474C-AD0E-35CE667EC642}" dt="2025-04-14T18:48:13.776" v="752" actId="255"/>
          <ac:spMkLst>
            <pc:docMk/>
            <pc:sldMk cId="4277609799" sldId="294"/>
            <ac:spMk id="2" creationId="{96DC4DD3-B67F-AE14-2395-AEA5157FF809}"/>
          </ac:spMkLst>
        </pc:spChg>
        <pc:spChg chg="mod">
          <ac:chgData name="Dr. Raffay Zoltán" userId="3b1b2a3e-ec4a-4aa8-94e3-5e4ef067d11f" providerId="ADAL" clId="{C44F1453-1471-474C-AD0E-35CE667EC642}" dt="2025-04-14T17:23:46.372" v="519" actId="27636"/>
          <ac:spMkLst>
            <pc:docMk/>
            <pc:sldMk cId="4277609799" sldId="294"/>
            <ac:spMk id="3" creationId="{5C1DF3EF-E6A1-C55F-B618-7FAA4A959682}"/>
          </ac:spMkLst>
        </pc:spChg>
      </pc:sldChg>
      <pc:sldChg chg="modSp mod">
        <pc:chgData name="Dr. Raffay Zoltán" userId="3b1b2a3e-ec4a-4aa8-94e3-5e4ef067d11f" providerId="ADAL" clId="{C44F1453-1471-474C-AD0E-35CE667EC642}" dt="2025-04-14T18:48:28.217" v="754" actId="790"/>
        <pc:sldMkLst>
          <pc:docMk/>
          <pc:sldMk cId="481197247" sldId="295"/>
        </pc:sldMkLst>
        <pc:spChg chg="mod">
          <ac:chgData name="Dr. Raffay Zoltán" userId="3b1b2a3e-ec4a-4aa8-94e3-5e4ef067d11f" providerId="ADAL" clId="{C44F1453-1471-474C-AD0E-35CE667EC642}" dt="2025-04-14T17:23:47.906" v="521" actId="27636"/>
          <ac:spMkLst>
            <pc:docMk/>
            <pc:sldMk cId="481197247" sldId="295"/>
            <ac:spMk id="3" creationId="{E9CAAC9A-7038-82FB-EAB6-3CB07DC8F84B}"/>
          </ac:spMkLst>
        </pc:spChg>
        <pc:spChg chg="mod">
          <ac:chgData name="Dr. Raffay Zoltán" userId="3b1b2a3e-ec4a-4aa8-94e3-5e4ef067d11f" providerId="ADAL" clId="{C44F1453-1471-474C-AD0E-35CE667EC642}" dt="2025-04-14T18:48:26.082" v="753" actId="790"/>
          <ac:spMkLst>
            <pc:docMk/>
            <pc:sldMk cId="481197247" sldId="295"/>
            <ac:spMk id="17" creationId="{DF37FB94-D9CF-49F7-14C5-7E9A4FB38858}"/>
          </ac:spMkLst>
        </pc:spChg>
        <pc:spChg chg="mod">
          <ac:chgData name="Dr. Raffay Zoltán" userId="3b1b2a3e-ec4a-4aa8-94e3-5e4ef067d11f" providerId="ADAL" clId="{C44F1453-1471-474C-AD0E-35CE667EC642}" dt="2025-04-14T18:48:28.217" v="754" actId="790"/>
          <ac:spMkLst>
            <pc:docMk/>
            <pc:sldMk cId="481197247" sldId="295"/>
            <ac:spMk id="19" creationId="{821E3662-D1B2-DD0A-C5CB-4A2B6650F4FF}"/>
          </ac:spMkLst>
        </pc:spChg>
      </pc:sldChg>
      <pc:sldChg chg="modSp mod">
        <pc:chgData name="Dr. Raffay Zoltán" userId="3b1b2a3e-ec4a-4aa8-94e3-5e4ef067d11f" providerId="ADAL" clId="{C44F1453-1471-474C-AD0E-35CE667EC642}" dt="2025-04-14T18:51:19.593" v="806" actId="255"/>
        <pc:sldMkLst>
          <pc:docMk/>
          <pc:sldMk cId="3115226693" sldId="296"/>
        </pc:sldMkLst>
        <pc:spChg chg="mod">
          <ac:chgData name="Dr. Raffay Zoltán" userId="3b1b2a3e-ec4a-4aa8-94e3-5e4ef067d11f" providerId="ADAL" clId="{C44F1453-1471-474C-AD0E-35CE667EC642}" dt="2025-04-14T18:51:19.593" v="806" actId="255"/>
          <ac:spMkLst>
            <pc:docMk/>
            <pc:sldMk cId="3115226693" sldId="296"/>
            <ac:spMk id="2" creationId="{0E059458-B01E-CC56-45A2-E63F809B49BC}"/>
          </ac:spMkLst>
        </pc:spChg>
        <pc:spChg chg="mod">
          <ac:chgData name="Dr. Raffay Zoltán" userId="3b1b2a3e-ec4a-4aa8-94e3-5e4ef067d11f" providerId="ADAL" clId="{C44F1453-1471-474C-AD0E-35CE667EC642}" dt="2025-04-14T18:49:03.097" v="758" actId="790"/>
          <ac:spMkLst>
            <pc:docMk/>
            <pc:sldMk cId="3115226693" sldId="296"/>
            <ac:spMk id="3" creationId="{6197C374-B0ED-1550-FEAB-39E696FC36AF}"/>
          </ac:spMkLst>
        </pc:spChg>
      </pc:sldChg>
      <pc:sldChg chg="modSp mod">
        <pc:chgData name="Dr. Raffay Zoltán" userId="3b1b2a3e-ec4a-4aa8-94e3-5e4ef067d11f" providerId="ADAL" clId="{C44F1453-1471-474C-AD0E-35CE667EC642}" dt="2025-04-15T10:51:15.620" v="1649" actId="790"/>
        <pc:sldMkLst>
          <pc:docMk/>
          <pc:sldMk cId="254111602" sldId="303"/>
        </pc:sldMkLst>
        <pc:spChg chg="mod">
          <ac:chgData name="Dr. Raffay Zoltán" userId="3b1b2a3e-ec4a-4aa8-94e3-5e4ef067d11f" providerId="ADAL" clId="{C44F1453-1471-474C-AD0E-35CE667EC642}" dt="2025-04-14T17:16:54.693" v="381" actId="790"/>
          <ac:spMkLst>
            <pc:docMk/>
            <pc:sldMk cId="254111602" sldId="303"/>
            <ac:spMk id="2" creationId="{D1928013-29D9-D6A3-E9AC-E84E7929E56F}"/>
          </ac:spMkLst>
        </pc:spChg>
        <pc:spChg chg="mod">
          <ac:chgData name="Dr. Raffay Zoltán" userId="3b1b2a3e-ec4a-4aa8-94e3-5e4ef067d11f" providerId="ADAL" clId="{C44F1453-1471-474C-AD0E-35CE667EC642}" dt="2025-04-15T10:51:15.620" v="1649" actId="790"/>
          <ac:spMkLst>
            <pc:docMk/>
            <pc:sldMk cId="254111602" sldId="303"/>
            <ac:spMk id="3" creationId="{791A27BC-0138-2330-02B3-13BBDA0460DE}"/>
          </ac:spMkLst>
        </pc:spChg>
      </pc:sldChg>
      <pc:sldChg chg="modSp mod">
        <pc:chgData name="Dr. Raffay Zoltán" userId="3b1b2a3e-ec4a-4aa8-94e3-5e4ef067d11f" providerId="ADAL" clId="{C44F1453-1471-474C-AD0E-35CE667EC642}" dt="2025-04-15T10:51:14.486" v="1648" actId="790"/>
        <pc:sldMkLst>
          <pc:docMk/>
          <pc:sldMk cId="1842065023" sldId="304"/>
        </pc:sldMkLst>
        <pc:spChg chg="mod">
          <ac:chgData name="Dr. Raffay Zoltán" userId="3b1b2a3e-ec4a-4aa8-94e3-5e4ef067d11f" providerId="ADAL" clId="{C44F1453-1471-474C-AD0E-35CE667EC642}" dt="2025-04-14T17:20:54.629" v="445" actId="14100"/>
          <ac:spMkLst>
            <pc:docMk/>
            <pc:sldMk cId="1842065023" sldId="304"/>
            <ac:spMk id="2" creationId="{0B24C131-484C-ABF9-2E7C-E56AC24670D9}"/>
          </ac:spMkLst>
        </pc:spChg>
        <pc:spChg chg="mod">
          <ac:chgData name="Dr. Raffay Zoltán" userId="3b1b2a3e-ec4a-4aa8-94e3-5e4ef067d11f" providerId="ADAL" clId="{C44F1453-1471-474C-AD0E-35CE667EC642}" dt="2025-04-15T10:51:14.486" v="1648" actId="790"/>
          <ac:spMkLst>
            <pc:docMk/>
            <pc:sldMk cId="1842065023" sldId="304"/>
            <ac:spMk id="3" creationId="{F25B573D-5915-D659-5C0E-839A1F5E5BD9}"/>
          </ac:spMkLst>
        </pc:spChg>
      </pc:sldChg>
      <pc:sldChg chg="modSp mod">
        <pc:chgData name="Dr. Raffay Zoltán" userId="3b1b2a3e-ec4a-4aa8-94e3-5e4ef067d11f" providerId="ADAL" clId="{C44F1453-1471-474C-AD0E-35CE667EC642}" dt="2025-04-15T10:51:13.406" v="1647" actId="790"/>
        <pc:sldMkLst>
          <pc:docMk/>
          <pc:sldMk cId="1307064047" sldId="305"/>
        </pc:sldMkLst>
        <pc:spChg chg="mod">
          <ac:chgData name="Dr. Raffay Zoltán" userId="3b1b2a3e-ec4a-4aa8-94e3-5e4ef067d11f" providerId="ADAL" clId="{C44F1453-1471-474C-AD0E-35CE667EC642}" dt="2025-04-14T17:22:33.921" v="465" actId="14100"/>
          <ac:spMkLst>
            <pc:docMk/>
            <pc:sldMk cId="1307064047" sldId="305"/>
            <ac:spMk id="2" creationId="{E1CBF3C3-1F08-F0B9-9DEE-DE1CC86D0C44}"/>
          </ac:spMkLst>
        </pc:spChg>
        <pc:spChg chg="mod">
          <ac:chgData name="Dr. Raffay Zoltán" userId="3b1b2a3e-ec4a-4aa8-94e3-5e4ef067d11f" providerId="ADAL" clId="{C44F1453-1471-474C-AD0E-35CE667EC642}" dt="2025-04-15T10:51:13.406" v="1647" actId="790"/>
          <ac:spMkLst>
            <pc:docMk/>
            <pc:sldMk cId="1307064047" sldId="305"/>
            <ac:spMk id="3" creationId="{1280EC28-FB9C-C42D-380A-9EEFF10E2CC1}"/>
          </ac:spMkLst>
        </pc:spChg>
      </pc:sldChg>
      <pc:sldChg chg="modSp mod">
        <pc:chgData name="Dr. Raffay Zoltán" userId="3b1b2a3e-ec4a-4aa8-94e3-5e4ef067d11f" providerId="ADAL" clId="{C44F1453-1471-474C-AD0E-35CE667EC642}" dt="2025-04-15T10:51:12.014" v="1646" actId="790"/>
        <pc:sldMkLst>
          <pc:docMk/>
          <pc:sldMk cId="3130504657" sldId="306"/>
        </pc:sldMkLst>
        <pc:spChg chg="mod">
          <ac:chgData name="Dr. Raffay Zoltán" userId="3b1b2a3e-ec4a-4aa8-94e3-5e4ef067d11f" providerId="ADAL" clId="{C44F1453-1471-474C-AD0E-35CE667EC642}" dt="2025-04-14T17:26:37.971" v="529" actId="255"/>
          <ac:spMkLst>
            <pc:docMk/>
            <pc:sldMk cId="3130504657" sldId="306"/>
            <ac:spMk id="2" creationId="{4DB7CD73-B8F9-F00B-F838-2A78B9A13EE2}"/>
          </ac:spMkLst>
        </pc:spChg>
        <pc:spChg chg="mod">
          <ac:chgData name="Dr. Raffay Zoltán" userId="3b1b2a3e-ec4a-4aa8-94e3-5e4ef067d11f" providerId="ADAL" clId="{C44F1453-1471-474C-AD0E-35CE667EC642}" dt="2025-04-15T10:51:12.014" v="1646" actId="790"/>
          <ac:spMkLst>
            <pc:docMk/>
            <pc:sldMk cId="3130504657" sldId="306"/>
            <ac:spMk id="3" creationId="{54F42D10-767D-910F-3D78-5525981C8BB5}"/>
          </ac:spMkLst>
        </pc:spChg>
      </pc:sldChg>
      <pc:sldChg chg="modSp mod">
        <pc:chgData name="Dr. Raffay Zoltán" userId="3b1b2a3e-ec4a-4aa8-94e3-5e4ef067d11f" providerId="ADAL" clId="{C44F1453-1471-474C-AD0E-35CE667EC642}" dt="2025-04-15T10:51:10.989" v="1645" actId="790"/>
        <pc:sldMkLst>
          <pc:docMk/>
          <pc:sldMk cId="2625254279" sldId="307"/>
        </pc:sldMkLst>
        <pc:spChg chg="mod">
          <ac:chgData name="Dr. Raffay Zoltán" userId="3b1b2a3e-ec4a-4aa8-94e3-5e4ef067d11f" providerId="ADAL" clId="{C44F1453-1471-474C-AD0E-35CE667EC642}" dt="2025-04-14T17:27:34.468" v="536" actId="1076"/>
          <ac:spMkLst>
            <pc:docMk/>
            <pc:sldMk cId="2625254279" sldId="307"/>
            <ac:spMk id="2" creationId="{6362C0D6-0479-EB8A-56A6-47FFE0ECCB62}"/>
          </ac:spMkLst>
        </pc:spChg>
        <pc:spChg chg="mod">
          <ac:chgData name="Dr. Raffay Zoltán" userId="3b1b2a3e-ec4a-4aa8-94e3-5e4ef067d11f" providerId="ADAL" clId="{C44F1453-1471-474C-AD0E-35CE667EC642}" dt="2025-04-15T10:51:10.989" v="1645" actId="790"/>
          <ac:spMkLst>
            <pc:docMk/>
            <pc:sldMk cId="2625254279" sldId="307"/>
            <ac:spMk id="3" creationId="{637C6929-B5E5-4B9B-F32C-A901791B4714}"/>
          </ac:spMkLst>
        </pc:spChg>
      </pc:sldChg>
      <pc:sldChg chg="modSp mod">
        <pc:chgData name="Dr. Raffay Zoltán" userId="3b1b2a3e-ec4a-4aa8-94e3-5e4ef067d11f" providerId="ADAL" clId="{C44F1453-1471-474C-AD0E-35CE667EC642}" dt="2025-04-15T10:51:09.750" v="1644" actId="790"/>
        <pc:sldMkLst>
          <pc:docMk/>
          <pc:sldMk cId="1069434074" sldId="308"/>
        </pc:sldMkLst>
        <pc:spChg chg="mod">
          <ac:chgData name="Dr. Raffay Zoltán" userId="3b1b2a3e-ec4a-4aa8-94e3-5e4ef067d11f" providerId="ADAL" clId="{C44F1453-1471-474C-AD0E-35CE667EC642}" dt="2025-04-14T17:36:17.662" v="600" actId="14100"/>
          <ac:spMkLst>
            <pc:docMk/>
            <pc:sldMk cId="1069434074" sldId="308"/>
            <ac:spMk id="2" creationId="{C8F0F46F-5A68-F5D0-AA32-6ADBF339E2A4}"/>
          </ac:spMkLst>
        </pc:spChg>
        <pc:spChg chg="mod">
          <ac:chgData name="Dr. Raffay Zoltán" userId="3b1b2a3e-ec4a-4aa8-94e3-5e4ef067d11f" providerId="ADAL" clId="{C44F1453-1471-474C-AD0E-35CE667EC642}" dt="2025-04-15T10:51:09.750" v="1644" actId="790"/>
          <ac:spMkLst>
            <pc:docMk/>
            <pc:sldMk cId="1069434074" sldId="308"/>
            <ac:spMk id="3" creationId="{078375A7-2CF0-C6FB-8443-FFE2FB26534D}"/>
          </ac:spMkLst>
        </pc:spChg>
      </pc:sldChg>
      <pc:sldChg chg="modSp mod">
        <pc:chgData name="Dr. Raffay Zoltán" userId="3b1b2a3e-ec4a-4aa8-94e3-5e4ef067d11f" providerId="ADAL" clId="{C44F1453-1471-474C-AD0E-35CE667EC642}" dt="2025-04-15T10:51:33.905" v="1656" actId="790"/>
        <pc:sldMkLst>
          <pc:docMk/>
          <pc:sldMk cId="4016992867" sldId="309"/>
        </pc:sldMkLst>
        <pc:spChg chg="mod">
          <ac:chgData name="Dr. Raffay Zoltán" userId="3b1b2a3e-ec4a-4aa8-94e3-5e4ef067d11f" providerId="ADAL" clId="{C44F1453-1471-474C-AD0E-35CE667EC642}" dt="2025-04-14T17:38:44.009" v="632" actId="14100"/>
          <ac:spMkLst>
            <pc:docMk/>
            <pc:sldMk cId="4016992867" sldId="309"/>
            <ac:spMk id="2" creationId="{904A2CAB-4AB8-2D4A-4C36-0D5458132378}"/>
          </ac:spMkLst>
        </pc:spChg>
        <pc:spChg chg="mod">
          <ac:chgData name="Dr. Raffay Zoltán" userId="3b1b2a3e-ec4a-4aa8-94e3-5e4ef067d11f" providerId="ADAL" clId="{C44F1453-1471-474C-AD0E-35CE667EC642}" dt="2025-04-15T10:51:33.905" v="1656" actId="790"/>
          <ac:spMkLst>
            <pc:docMk/>
            <pc:sldMk cId="4016992867" sldId="309"/>
            <ac:spMk id="3" creationId="{77F075FA-C9E1-D22C-9821-B9DD332692E8}"/>
          </ac:spMkLst>
        </pc:spChg>
      </pc:sldChg>
      <pc:sldChg chg="addSp delSp modSp mod">
        <pc:chgData name="Dr. Raffay Zoltán" userId="3b1b2a3e-ec4a-4aa8-94e3-5e4ef067d11f" providerId="ADAL" clId="{C44F1453-1471-474C-AD0E-35CE667EC642}" dt="2025-04-14T17:44:04.667" v="718" actId="14100"/>
        <pc:sldMkLst>
          <pc:docMk/>
          <pc:sldMk cId="720748047" sldId="310"/>
        </pc:sldMkLst>
        <pc:spChg chg="mod">
          <ac:chgData name="Dr. Raffay Zoltán" userId="3b1b2a3e-ec4a-4aa8-94e3-5e4ef067d11f" providerId="ADAL" clId="{C44F1453-1471-474C-AD0E-35CE667EC642}" dt="2025-04-14T17:44:04.667" v="718" actId="14100"/>
          <ac:spMkLst>
            <pc:docMk/>
            <pc:sldMk cId="720748047" sldId="310"/>
            <ac:spMk id="2" creationId="{67EA82F8-0893-713B-7485-49053155B4FD}"/>
          </ac:spMkLst>
        </pc:spChg>
        <pc:spChg chg="mod">
          <ac:chgData name="Dr. Raffay Zoltán" userId="3b1b2a3e-ec4a-4aa8-94e3-5e4ef067d11f" providerId="ADAL" clId="{C44F1453-1471-474C-AD0E-35CE667EC642}" dt="2025-04-14T17:43:58.658" v="716" actId="1076"/>
          <ac:spMkLst>
            <pc:docMk/>
            <pc:sldMk cId="720748047" sldId="310"/>
            <ac:spMk id="3" creationId="{0A7D4F32-2B7F-2A35-1FFA-1B5EE9EE3734}"/>
          </ac:spMkLst>
        </pc:spChg>
      </pc:sldChg>
      <pc:sldChg chg="modSp mod">
        <pc:chgData name="Dr. Raffay Zoltán" userId="3b1b2a3e-ec4a-4aa8-94e3-5e4ef067d11f" providerId="ADAL" clId="{C44F1453-1471-474C-AD0E-35CE667EC642}" dt="2025-04-14T18:54:29.280" v="852" actId="1076"/>
        <pc:sldMkLst>
          <pc:docMk/>
          <pc:sldMk cId="3567884913" sldId="311"/>
        </pc:sldMkLst>
        <pc:spChg chg="mod">
          <ac:chgData name="Dr. Raffay Zoltán" userId="3b1b2a3e-ec4a-4aa8-94e3-5e4ef067d11f" providerId="ADAL" clId="{C44F1453-1471-474C-AD0E-35CE667EC642}" dt="2025-04-14T18:54:29.280" v="852" actId="1076"/>
          <ac:spMkLst>
            <pc:docMk/>
            <pc:sldMk cId="3567884913" sldId="311"/>
            <ac:spMk id="2" creationId="{A39D1E14-1E29-4E2D-A869-D76AAAB4CC7B}"/>
          </ac:spMkLst>
        </pc:spChg>
        <pc:spChg chg="mod">
          <ac:chgData name="Dr. Raffay Zoltán" userId="3b1b2a3e-ec4a-4aa8-94e3-5e4ef067d11f" providerId="ADAL" clId="{C44F1453-1471-474C-AD0E-35CE667EC642}" dt="2025-04-14T18:49:51.190" v="796" actId="20577"/>
          <ac:spMkLst>
            <pc:docMk/>
            <pc:sldMk cId="3567884913" sldId="311"/>
            <ac:spMk id="3" creationId="{AD57D367-2685-9D64-69B3-BF687A7BB498}"/>
          </ac:spMkLst>
        </pc:spChg>
      </pc:sldChg>
      <pc:sldChg chg="modSp mod">
        <pc:chgData name="Dr. Raffay Zoltán" userId="3b1b2a3e-ec4a-4aa8-94e3-5e4ef067d11f" providerId="ADAL" clId="{C44F1453-1471-474C-AD0E-35CE667EC642}" dt="2025-04-15T10:51:00.555" v="1643" actId="790"/>
        <pc:sldMkLst>
          <pc:docMk/>
          <pc:sldMk cId="717649907" sldId="312"/>
        </pc:sldMkLst>
        <pc:spChg chg="mod">
          <ac:chgData name="Dr. Raffay Zoltán" userId="3b1b2a3e-ec4a-4aa8-94e3-5e4ef067d11f" providerId="ADAL" clId="{C44F1453-1471-474C-AD0E-35CE667EC642}" dt="2025-04-15T10:50:58.398" v="1642" actId="790"/>
          <ac:spMkLst>
            <pc:docMk/>
            <pc:sldMk cId="717649907" sldId="312"/>
            <ac:spMk id="2" creationId="{120AC171-62C1-156C-A695-356C47A2CF1B}"/>
          </ac:spMkLst>
        </pc:spChg>
        <pc:spChg chg="mod">
          <ac:chgData name="Dr. Raffay Zoltán" userId="3b1b2a3e-ec4a-4aa8-94e3-5e4ef067d11f" providerId="ADAL" clId="{C44F1453-1471-474C-AD0E-35CE667EC642}" dt="2025-04-15T10:51:00.555" v="1643" actId="790"/>
          <ac:spMkLst>
            <pc:docMk/>
            <pc:sldMk cId="717649907" sldId="312"/>
            <ac:spMk id="3" creationId="{78E14DF9-56FB-5186-6E33-CFF41D8EC181}"/>
          </ac:spMkLst>
        </pc:spChg>
        <pc:picChg chg="mod">
          <ac:chgData name="Dr. Raffay Zoltán" userId="3b1b2a3e-ec4a-4aa8-94e3-5e4ef067d11f" providerId="ADAL" clId="{C44F1453-1471-474C-AD0E-35CE667EC642}" dt="2025-04-14T19:01:10.682" v="925" actId="1076"/>
          <ac:picMkLst>
            <pc:docMk/>
            <pc:sldMk cId="717649907" sldId="312"/>
            <ac:picMk id="13" creationId="{FE58524E-33E9-1915-1F1E-436A5B0BBFD7}"/>
          </ac:picMkLst>
        </pc:picChg>
      </pc:sldChg>
      <pc:sldChg chg="modSp mod">
        <pc:chgData name="Dr. Raffay Zoltán" userId="3b1b2a3e-ec4a-4aa8-94e3-5e4ef067d11f" providerId="ADAL" clId="{C44F1453-1471-474C-AD0E-35CE667EC642}" dt="2025-04-14T19:02:09.697" v="957" actId="122"/>
        <pc:sldMkLst>
          <pc:docMk/>
          <pc:sldMk cId="3743882474" sldId="313"/>
        </pc:sldMkLst>
        <pc:spChg chg="mod">
          <ac:chgData name="Dr. Raffay Zoltán" userId="3b1b2a3e-ec4a-4aa8-94e3-5e4ef067d11f" providerId="ADAL" clId="{C44F1453-1471-474C-AD0E-35CE667EC642}" dt="2025-04-14T19:02:01.622" v="953" actId="790"/>
          <ac:spMkLst>
            <pc:docMk/>
            <pc:sldMk cId="3743882474" sldId="313"/>
            <ac:spMk id="3" creationId="{074C1149-FE22-3E3E-73EA-4AA4C8FC115B}"/>
          </ac:spMkLst>
        </pc:spChg>
        <pc:spChg chg="mod">
          <ac:chgData name="Dr. Raffay Zoltán" userId="3b1b2a3e-ec4a-4aa8-94e3-5e4ef067d11f" providerId="ADAL" clId="{C44F1453-1471-474C-AD0E-35CE667EC642}" dt="2025-04-14T19:02:09.697" v="957" actId="122"/>
          <ac:spMkLst>
            <pc:docMk/>
            <pc:sldMk cId="3743882474" sldId="313"/>
            <ac:spMk id="17" creationId="{15F973B1-A637-4F45-F3A1-7674CDAF9B03}"/>
          </ac:spMkLst>
        </pc:spChg>
        <pc:spChg chg="mod">
          <ac:chgData name="Dr. Raffay Zoltán" userId="3b1b2a3e-ec4a-4aa8-94e3-5e4ef067d11f" providerId="ADAL" clId="{C44F1453-1471-474C-AD0E-35CE667EC642}" dt="2025-04-14T19:02:07.282" v="956" actId="122"/>
          <ac:spMkLst>
            <pc:docMk/>
            <pc:sldMk cId="3743882474" sldId="313"/>
            <ac:spMk id="21" creationId="{3977A6AC-85A7-B372-C4B9-9DD27E71818D}"/>
          </ac:spMkLst>
        </pc:spChg>
      </pc:sldChg>
      <pc:sldChg chg="modSp mod">
        <pc:chgData name="Dr. Raffay Zoltán" userId="3b1b2a3e-ec4a-4aa8-94e3-5e4ef067d11f" providerId="ADAL" clId="{C44F1453-1471-474C-AD0E-35CE667EC642}" dt="2025-04-15T10:51:41.501" v="1657" actId="790"/>
        <pc:sldMkLst>
          <pc:docMk/>
          <pc:sldMk cId="1574261165" sldId="314"/>
        </pc:sldMkLst>
        <pc:spChg chg="mod">
          <ac:chgData name="Dr. Raffay Zoltán" userId="3b1b2a3e-ec4a-4aa8-94e3-5e4ef067d11f" providerId="ADAL" clId="{C44F1453-1471-474C-AD0E-35CE667EC642}" dt="2025-04-14T19:07:40.372" v="971" actId="14100"/>
          <ac:spMkLst>
            <pc:docMk/>
            <pc:sldMk cId="1574261165" sldId="314"/>
            <ac:spMk id="2" creationId="{0D72145E-A18F-5D2F-DC82-35C27D0ED083}"/>
          </ac:spMkLst>
        </pc:spChg>
        <pc:spChg chg="mod">
          <ac:chgData name="Dr. Raffay Zoltán" userId="3b1b2a3e-ec4a-4aa8-94e3-5e4ef067d11f" providerId="ADAL" clId="{C44F1453-1471-474C-AD0E-35CE667EC642}" dt="2025-04-15T10:51:41.501" v="1657" actId="790"/>
          <ac:spMkLst>
            <pc:docMk/>
            <pc:sldMk cId="1574261165" sldId="314"/>
            <ac:spMk id="3" creationId="{0E9A9D9A-876A-1802-D165-C9563ECABA81}"/>
          </ac:spMkLst>
        </pc:spChg>
      </pc:sldChg>
      <pc:sldChg chg="modSp mod">
        <pc:chgData name="Dr. Raffay Zoltán" userId="3b1b2a3e-ec4a-4aa8-94e3-5e4ef067d11f" providerId="ADAL" clId="{C44F1453-1471-474C-AD0E-35CE667EC642}" dt="2025-04-16T11:45:04.314" v="1928" actId="790"/>
        <pc:sldMkLst>
          <pc:docMk/>
          <pc:sldMk cId="3365730870" sldId="316"/>
        </pc:sldMkLst>
        <pc:spChg chg="mod">
          <ac:chgData name="Dr. Raffay Zoltán" userId="3b1b2a3e-ec4a-4aa8-94e3-5e4ef067d11f" providerId="ADAL" clId="{C44F1453-1471-474C-AD0E-35CE667EC642}" dt="2025-04-14T18:56:33.282" v="883" actId="14100"/>
          <ac:spMkLst>
            <pc:docMk/>
            <pc:sldMk cId="3365730870" sldId="316"/>
            <ac:spMk id="2" creationId="{F55BE75D-01F1-528D-F655-522E1C0F35C8}"/>
          </ac:spMkLst>
        </pc:spChg>
        <pc:spChg chg="mod">
          <ac:chgData name="Dr. Raffay Zoltán" userId="3b1b2a3e-ec4a-4aa8-94e3-5e4ef067d11f" providerId="ADAL" clId="{C44F1453-1471-474C-AD0E-35CE667EC642}" dt="2025-04-14T18:49:57.290" v="798" actId="27636"/>
          <ac:spMkLst>
            <pc:docMk/>
            <pc:sldMk cId="3365730870" sldId="316"/>
            <ac:spMk id="3" creationId="{714A6C74-ACE0-9EA8-CB31-3D807B6CE65B}"/>
          </ac:spMkLst>
        </pc:spChg>
        <pc:spChg chg="mod">
          <ac:chgData name="Dr. Raffay Zoltán" userId="3b1b2a3e-ec4a-4aa8-94e3-5e4ef067d11f" providerId="ADAL" clId="{C44F1453-1471-474C-AD0E-35CE667EC642}" dt="2025-04-16T11:45:04.314" v="1928" actId="790"/>
          <ac:spMkLst>
            <pc:docMk/>
            <pc:sldMk cId="3365730870" sldId="316"/>
            <ac:spMk id="15" creationId="{09B897A3-C624-81A9-0C29-4A4E977266A2}"/>
          </ac:spMkLst>
        </pc:spChg>
        <pc:picChg chg="mod">
          <ac:chgData name="Dr. Raffay Zoltán" userId="3b1b2a3e-ec4a-4aa8-94e3-5e4ef067d11f" providerId="ADAL" clId="{C44F1453-1471-474C-AD0E-35CE667EC642}" dt="2025-04-14T18:56:45.032" v="885" actId="1076"/>
          <ac:picMkLst>
            <pc:docMk/>
            <pc:sldMk cId="3365730870" sldId="316"/>
            <ac:picMk id="12" creationId="{D1B5DB66-A8C9-91F1-B2B7-F509B3ABBA10}"/>
          </ac:picMkLst>
        </pc:picChg>
      </pc:sldChg>
      <pc:sldChg chg="modSp mod">
        <pc:chgData name="Dr. Raffay Zoltán" userId="3b1b2a3e-ec4a-4aa8-94e3-5e4ef067d11f" providerId="ADAL" clId="{C44F1453-1471-474C-AD0E-35CE667EC642}" dt="2025-04-15T10:51:42.580" v="1658" actId="790"/>
        <pc:sldMkLst>
          <pc:docMk/>
          <pc:sldMk cId="1828486170" sldId="317"/>
        </pc:sldMkLst>
        <pc:spChg chg="mod">
          <ac:chgData name="Dr. Raffay Zoltán" userId="3b1b2a3e-ec4a-4aa8-94e3-5e4ef067d11f" providerId="ADAL" clId="{C44F1453-1471-474C-AD0E-35CE667EC642}" dt="2025-04-14T19:10:05.808" v="1014" actId="948"/>
          <ac:spMkLst>
            <pc:docMk/>
            <pc:sldMk cId="1828486170" sldId="317"/>
            <ac:spMk id="2" creationId="{7D12D8F2-28CB-8DCA-304D-DB5675FD4A6E}"/>
          </ac:spMkLst>
        </pc:spChg>
        <pc:spChg chg="mod">
          <ac:chgData name="Dr. Raffay Zoltán" userId="3b1b2a3e-ec4a-4aa8-94e3-5e4ef067d11f" providerId="ADAL" clId="{C44F1453-1471-474C-AD0E-35CE667EC642}" dt="2025-04-15T10:51:42.580" v="1658" actId="790"/>
          <ac:spMkLst>
            <pc:docMk/>
            <pc:sldMk cId="1828486170" sldId="317"/>
            <ac:spMk id="3" creationId="{3662C590-1582-689C-A55C-0D5CB42DA75D}"/>
          </ac:spMkLst>
        </pc:spChg>
      </pc:sldChg>
      <pc:sldChg chg="modSp mod">
        <pc:chgData name="Dr. Raffay Zoltán" userId="3b1b2a3e-ec4a-4aa8-94e3-5e4ef067d11f" providerId="ADAL" clId="{C44F1453-1471-474C-AD0E-35CE667EC642}" dt="2025-04-15T10:51:44.672" v="1660" actId="790"/>
        <pc:sldMkLst>
          <pc:docMk/>
          <pc:sldMk cId="1207257388" sldId="318"/>
        </pc:sldMkLst>
        <pc:spChg chg="mod">
          <ac:chgData name="Dr. Raffay Zoltán" userId="3b1b2a3e-ec4a-4aa8-94e3-5e4ef067d11f" providerId="ADAL" clId="{C44F1453-1471-474C-AD0E-35CE667EC642}" dt="2025-04-14T19:15:07.051" v="1086" actId="14100"/>
          <ac:spMkLst>
            <pc:docMk/>
            <pc:sldMk cId="1207257388" sldId="318"/>
            <ac:spMk id="2" creationId="{79DDE197-9B29-47F6-44C3-BAC60B22237A}"/>
          </ac:spMkLst>
        </pc:spChg>
        <pc:spChg chg="mod">
          <ac:chgData name="Dr. Raffay Zoltán" userId="3b1b2a3e-ec4a-4aa8-94e3-5e4ef067d11f" providerId="ADAL" clId="{C44F1453-1471-474C-AD0E-35CE667EC642}" dt="2025-04-15T10:51:44.672" v="1660" actId="790"/>
          <ac:spMkLst>
            <pc:docMk/>
            <pc:sldMk cId="1207257388" sldId="318"/>
            <ac:spMk id="3" creationId="{ACECC227-0B15-9A50-B904-7D63EE7D4673}"/>
          </ac:spMkLst>
        </pc:spChg>
      </pc:sldChg>
      <pc:sldChg chg="modSp mod">
        <pc:chgData name="Dr. Raffay Zoltán" userId="3b1b2a3e-ec4a-4aa8-94e3-5e4ef067d11f" providerId="ADAL" clId="{C44F1453-1471-474C-AD0E-35CE667EC642}" dt="2025-04-14T19:19:50.414" v="1169" actId="6549"/>
        <pc:sldMkLst>
          <pc:docMk/>
          <pc:sldMk cId="157692221" sldId="319"/>
        </pc:sldMkLst>
        <pc:spChg chg="mod">
          <ac:chgData name="Dr. Raffay Zoltán" userId="3b1b2a3e-ec4a-4aa8-94e3-5e4ef067d11f" providerId="ADAL" clId="{C44F1453-1471-474C-AD0E-35CE667EC642}" dt="2025-04-14T19:19:50.414" v="1169" actId="6549"/>
          <ac:spMkLst>
            <pc:docMk/>
            <pc:sldMk cId="157692221" sldId="319"/>
            <ac:spMk id="2" creationId="{C1402BE0-AABA-5417-0CAF-12A1AAA95BD2}"/>
          </ac:spMkLst>
        </pc:spChg>
        <pc:spChg chg="mod">
          <ac:chgData name="Dr. Raffay Zoltán" userId="3b1b2a3e-ec4a-4aa8-94e3-5e4ef067d11f" providerId="ADAL" clId="{C44F1453-1471-474C-AD0E-35CE667EC642}" dt="2025-04-14T19:15:39.306" v="1088"/>
          <ac:spMkLst>
            <pc:docMk/>
            <pc:sldMk cId="157692221" sldId="319"/>
            <ac:spMk id="3" creationId="{39365598-51CD-DE66-53F2-DE7A3EBC2D50}"/>
          </ac:spMkLst>
        </pc:spChg>
      </pc:sldChg>
      <pc:sldChg chg="modSp mod">
        <pc:chgData name="Dr. Raffay Zoltán" userId="3b1b2a3e-ec4a-4aa8-94e3-5e4ef067d11f" providerId="ADAL" clId="{C44F1453-1471-474C-AD0E-35CE667EC642}" dt="2025-04-16T11:44:53.344" v="1927" actId="790"/>
        <pc:sldMkLst>
          <pc:docMk/>
          <pc:sldMk cId="984434830" sldId="323"/>
        </pc:sldMkLst>
        <pc:spChg chg="mod">
          <ac:chgData name="Dr. Raffay Zoltán" userId="3b1b2a3e-ec4a-4aa8-94e3-5e4ef067d11f" providerId="ADAL" clId="{C44F1453-1471-474C-AD0E-35CE667EC642}" dt="2025-04-14T19:11:55.161" v="1034" actId="14100"/>
          <ac:spMkLst>
            <pc:docMk/>
            <pc:sldMk cId="984434830" sldId="323"/>
            <ac:spMk id="2" creationId="{89563319-60A0-6290-68A1-C417E7138A01}"/>
          </ac:spMkLst>
        </pc:spChg>
        <pc:spChg chg="mod">
          <ac:chgData name="Dr. Raffay Zoltán" userId="3b1b2a3e-ec4a-4aa8-94e3-5e4ef067d11f" providerId="ADAL" clId="{C44F1453-1471-474C-AD0E-35CE667EC642}" dt="2025-04-15T10:51:43.611" v="1659" actId="790"/>
          <ac:spMkLst>
            <pc:docMk/>
            <pc:sldMk cId="984434830" sldId="323"/>
            <ac:spMk id="3" creationId="{C84A3DC5-8E89-8E9C-037E-A5AAAD4FBD2D}"/>
          </ac:spMkLst>
        </pc:spChg>
        <pc:spChg chg="mod">
          <ac:chgData name="Dr. Raffay Zoltán" userId="3b1b2a3e-ec4a-4aa8-94e3-5e4ef067d11f" providerId="ADAL" clId="{C44F1453-1471-474C-AD0E-35CE667EC642}" dt="2025-04-16T11:44:53.344" v="1927" actId="790"/>
          <ac:spMkLst>
            <pc:docMk/>
            <pc:sldMk cId="984434830" sldId="323"/>
            <ac:spMk id="12" creationId="{2517D085-06C5-0242-B3D1-D64E59498F84}"/>
          </ac:spMkLst>
        </pc:spChg>
        <pc:picChg chg="mod">
          <ac:chgData name="Dr. Raffay Zoltán" userId="3b1b2a3e-ec4a-4aa8-94e3-5e4ef067d11f" providerId="ADAL" clId="{C44F1453-1471-474C-AD0E-35CE667EC642}" dt="2025-04-14T19:11:34.852" v="1030" actId="1076"/>
          <ac:picMkLst>
            <pc:docMk/>
            <pc:sldMk cId="984434830" sldId="323"/>
            <ac:picMk id="15" creationId="{67A864F7-3821-7090-9DCD-583FB82F9B20}"/>
          </ac:picMkLst>
        </pc:picChg>
        <pc:picChg chg="mod">
          <ac:chgData name="Dr. Raffay Zoltán" userId="3b1b2a3e-ec4a-4aa8-94e3-5e4ef067d11f" providerId="ADAL" clId="{C44F1453-1471-474C-AD0E-35CE667EC642}" dt="2025-04-14T19:11:32.271" v="1029" actId="1076"/>
          <ac:picMkLst>
            <pc:docMk/>
            <pc:sldMk cId="984434830" sldId="323"/>
            <ac:picMk id="17" creationId="{35EA8047-FF3D-A6F0-CA75-491BA8C3CF96}"/>
          </ac:picMkLst>
        </pc:picChg>
      </pc:sldChg>
      <pc:sldChg chg="modSp mod">
        <pc:chgData name="Dr. Raffay Zoltán" userId="3b1b2a3e-ec4a-4aa8-94e3-5e4ef067d11f" providerId="ADAL" clId="{C44F1453-1471-474C-AD0E-35CE667EC642}" dt="2025-04-14T19:23:45.223" v="1203" actId="14100"/>
        <pc:sldMkLst>
          <pc:docMk/>
          <pc:sldMk cId="969873622" sldId="324"/>
        </pc:sldMkLst>
        <pc:spChg chg="mod">
          <ac:chgData name="Dr. Raffay Zoltán" userId="3b1b2a3e-ec4a-4aa8-94e3-5e4ef067d11f" providerId="ADAL" clId="{C44F1453-1471-474C-AD0E-35CE667EC642}" dt="2025-04-14T19:23:45.223" v="1203" actId="14100"/>
          <ac:spMkLst>
            <pc:docMk/>
            <pc:sldMk cId="969873622" sldId="324"/>
            <ac:spMk id="2" creationId="{88CFCCB0-C47E-54E5-0E5D-C3727D1F1423}"/>
          </ac:spMkLst>
        </pc:spChg>
        <pc:spChg chg="mod">
          <ac:chgData name="Dr. Raffay Zoltán" userId="3b1b2a3e-ec4a-4aa8-94e3-5e4ef067d11f" providerId="ADAL" clId="{C44F1453-1471-474C-AD0E-35CE667EC642}" dt="2025-04-14T19:23:41.231" v="1202" actId="1076"/>
          <ac:spMkLst>
            <pc:docMk/>
            <pc:sldMk cId="969873622" sldId="324"/>
            <ac:spMk id="3" creationId="{0DC10011-7811-FFB7-FB8A-C1E65B1AC2CF}"/>
          </ac:spMkLst>
        </pc:spChg>
      </pc:sldChg>
      <pc:sldChg chg="modSp mod">
        <pc:chgData name="Dr. Raffay Zoltán" userId="3b1b2a3e-ec4a-4aa8-94e3-5e4ef067d11f" providerId="ADAL" clId="{C44F1453-1471-474C-AD0E-35CE667EC642}" dt="2025-04-14T19:27:38.721" v="1266" actId="1076"/>
        <pc:sldMkLst>
          <pc:docMk/>
          <pc:sldMk cId="1621549061" sldId="325"/>
        </pc:sldMkLst>
        <pc:spChg chg="mod">
          <ac:chgData name="Dr. Raffay Zoltán" userId="3b1b2a3e-ec4a-4aa8-94e3-5e4ef067d11f" providerId="ADAL" clId="{C44F1453-1471-474C-AD0E-35CE667EC642}" dt="2025-04-14T19:27:38.721" v="1266" actId="1076"/>
          <ac:spMkLst>
            <pc:docMk/>
            <pc:sldMk cId="1621549061" sldId="325"/>
            <ac:spMk id="2" creationId="{CE079B0B-E27F-9C8C-3F90-237A19835524}"/>
          </ac:spMkLst>
        </pc:spChg>
        <pc:spChg chg="mod">
          <ac:chgData name="Dr. Raffay Zoltán" userId="3b1b2a3e-ec4a-4aa8-94e3-5e4ef067d11f" providerId="ADAL" clId="{C44F1453-1471-474C-AD0E-35CE667EC642}" dt="2025-04-14T19:27:25.291" v="1263" actId="1076"/>
          <ac:spMkLst>
            <pc:docMk/>
            <pc:sldMk cId="1621549061" sldId="325"/>
            <ac:spMk id="3" creationId="{5063DBE6-AC4B-30C6-360C-A084332E4EBC}"/>
          </ac:spMkLst>
        </pc:spChg>
      </pc:sldChg>
      <pc:sldChg chg="modSp mod">
        <pc:chgData name="Dr. Raffay Zoltán" userId="3b1b2a3e-ec4a-4aa8-94e3-5e4ef067d11f" providerId="ADAL" clId="{C44F1453-1471-474C-AD0E-35CE667EC642}" dt="2025-04-16T11:44:02.524" v="1923" actId="1076"/>
        <pc:sldMkLst>
          <pc:docMk/>
          <pc:sldMk cId="3207126704" sldId="326"/>
        </pc:sldMkLst>
        <pc:spChg chg="mod">
          <ac:chgData name="Dr. Raffay Zoltán" userId="3b1b2a3e-ec4a-4aa8-94e3-5e4ef067d11f" providerId="ADAL" clId="{C44F1453-1471-474C-AD0E-35CE667EC642}" dt="2025-04-16T11:44:02.524" v="1923" actId="1076"/>
          <ac:spMkLst>
            <pc:docMk/>
            <pc:sldMk cId="3207126704" sldId="326"/>
            <ac:spMk id="2" creationId="{D611EA38-6F34-ECC1-2431-1739BE2D0ADB}"/>
          </ac:spMkLst>
        </pc:spChg>
        <pc:spChg chg="mod">
          <ac:chgData name="Dr. Raffay Zoltán" userId="3b1b2a3e-ec4a-4aa8-94e3-5e4ef067d11f" providerId="ADAL" clId="{C44F1453-1471-474C-AD0E-35CE667EC642}" dt="2025-04-15T10:29:30.860" v="1502" actId="790"/>
          <ac:spMkLst>
            <pc:docMk/>
            <pc:sldMk cId="3207126704" sldId="326"/>
            <ac:spMk id="3" creationId="{30F46423-2713-DBBE-9F4D-B7C74DA90789}"/>
          </ac:spMkLst>
        </pc:spChg>
      </pc:sldChg>
      <pc:sldChg chg="modSp mod">
        <pc:chgData name="Dr. Raffay Zoltán" userId="3b1b2a3e-ec4a-4aa8-94e3-5e4ef067d11f" providerId="ADAL" clId="{C44F1453-1471-474C-AD0E-35CE667EC642}" dt="2025-04-15T10:29:29.641" v="1501" actId="790"/>
        <pc:sldMkLst>
          <pc:docMk/>
          <pc:sldMk cId="39358624" sldId="327"/>
        </pc:sldMkLst>
        <pc:spChg chg="mod">
          <ac:chgData name="Dr. Raffay Zoltán" userId="3b1b2a3e-ec4a-4aa8-94e3-5e4ef067d11f" providerId="ADAL" clId="{C44F1453-1471-474C-AD0E-35CE667EC642}" dt="2025-04-15T10:17:54.923" v="1342" actId="14100"/>
          <ac:spMkLst>
            <pc:docMk/>
            <pc:sldMk cId="39358624" sldId="327"/>
            <ac:spMk id="2" creationId="{B0198DA0-530E-391A-83C1-FB3F5A2548C1}"/>
          </ac:spMkLst>
        </pc:spChg>
        <pc:spChg chg="mod">
          <ac:chgData name="Dr. Raffay Zoltán" userId="3b1b2a3e-ec4a-4aa8-94e3-5e4ef067d11f" providerId="ADAL" clId="{C44F1453-1471-474C-AD0E-35CE667EC642}" dt="2025-04-15T10:29:29.641" v="1501" actId="790"/>
          <ac:spMkLst>
            <pc:docMk/>
            <pc:sldMk cId="39358624" sldId="327"/>
            <ac:spMk id="3" creationId="{90E9AFD7-2C4B-84AE-B87A-4F4CD85F16AC}"/>
          </ac:spMkLst>
        </pc:spChg>
      </pc:sldChg>
      <pc:sldChg chg="modSp mod">
        <pc:chgData name="Dr. Raffay Zoltán" userId="3b1b2a3e-ec4a-4aa8-94e3-5e4ef067d11f" providerId="ADAL" clId="{C44F1453-1471-474C-AD0E-35CE667EC642}" dt="2025-04-15T10:29:28.584" v="1500" actId="790"/>
        <pc:sldMkLst>
          <pc:docMk/>
          <pc:sldMk cId="2903555371" sldId="328"/>
        </pc:sldMkLst>
        <pc:spChg chg="mod">
          <ac:chgData name="Dr. Raffay Zoltán" userId="3b1b2a3e-ec4a-4aa8-94e3-5e4ef067d11f" providerId="ADAL" clId="{C44F1453-1471-474C-AD0E-35CE667EC642}" dt="2025-04-15T10:19:56.689" v="1362" actId="1076"/>
          <ac:spMkLst>
            <pc:docMk/>
            <pc:sldMk cId="2903555371" sldId="328"/>
            <ac:spMk id="2" creationId="{41D216B9-0DF5-1B8C-6AD4-BF74823812BC}"/>
          </ac:spMkLst>
        </pc:spChg>
        <pc:spChg chg="mod">
          <ac:chgData name="Dr. Raffay Zoltán" userId="3b1b2a3e-ec4a-4aa8-94e3-5e4ef067d11f" providerId="ADAL" clId="{C44F1453-1471-474C-AD0E-35CE667EC642}" dt="2025-04-15T10:29:28.584" v="1500" actId="790"/>
          <ac:spMkLst>
            <pc:docMk/>
            <pc:sldMk cId="2903555371" sldId="328"/>
            <ac:spMk id="3" creationId="{5CA4558F-DEE0-B135-2B6C-E288404E7809}"/>
          </ac:spMkLst>
        </pc:spChg>
      </pc:sldChg>
      <pc:sldChg chg="modSp mod">
        <pc:chgData name="Dr. Raffay Zoltán" userId="3b1b2a3e-ec4a-4aa8-94e3-5e4ef067d11f" providerId="ADAL" clId="{C44F1453-1471-474C-AD0E-35CE667EC642}" dt="2025-04-15T10:29:27.552" v="1499" actId="790"/>
        <pc:sldMkLst>
          <pc:docMk/>
          <pc:sldMk cId="4157409617" sldId="329"/>
        </pc:sldMkLst>
        <pc:spChg chg="mod">
          <ac:chgData name="Dr. Raffay Zoltán" userId="3b1b2a3e-ec4a-4aa8-94e3-5e4ef067d11f" providerId="ADAL" clId="{C44F1453-1471-474C-AD0E-35CE667EC642}" dt="2025-04-15T10:22:29.353" v="1407" actId="1076"/>
          <ac:spMkLst>
            <pc:docMk/>
            <pc:sldMk cId="4157409617" sldId="329"/>
            <ac:spMk id="2" creationId="{C9E8CEB2-DCCE-2E27-6DCA-9571813EEF1B}"/>
          </ac:spMkLst>
        </pc:spChg>
        <pc:spChg chg="mod">
          <ac:chgData name="Dr. Raffay Zoltán" userId="3b1b2a3e-ec4a-4aa8-94e3-5e4ef067d11f" providerId="ADAL" clId="{C44F1453-1471-474C-AD0E-35CE667EC642}" dt="2025-04-15T10:29:27.552" v="1499" actId="790"/>
          <ac:spMkLst>
            <pc:docMk/>
            <pc:sldMk cId="4157409617" sldId="329"/>
            <ac:spMk id="3" creationId="{575F3972-BA26-087B-07AD-ABA777ED038B}"/>
          </ac:spMkLst>
        </pc:spChg>
      </pc:sldChg>
      <pc:sldChg chg="modSp mod">
        <pc:chgData name="Dr. Raffay Zoltán" userId="3b1b2a3e-ec4a-4aa8-94e3-5e4ef067d11f" providerId="ADAL" clId="{C44F1453-1471-474C-AD0E-35CE667EC642}" dt="2025-04-15T10:29:26.529" v="1498" actId="790"/>
        <pc:sldMkLst>
          <pc:docMk/>
          <pc:sldMk cId="1076065140" sldId="330"/>
        </pc:sldMkLst>
        <pc:spChg chg="mod">
          <ac:chgData name="Dr. Raffay Zoltán" userId="3b1b2a3e-ec4a-4aa8-94e3-5e4ef067d11f" providerId="ADAL" clId="{C44F1453-1471-474C-AD0E-35CE667EC642}" dt="2025-04-15T10:26:01.731" v="1445" actId="1076"/>
          <ac:spMkLst>
            <pc:docMk/>
            <pc:sldMk cId="1076065140" sldId="330"/>
            <ac:spMk id="2" creationId="{8AD4F62E-5A62-5D37-8997-3B9501C06EBA}"/>
          </ac:spMkLst>
        </pc:spChg>
        <pc:spChg chg="mod">
          <ac:chgData name="Dr. Raffay Zoltán" userId="3b1b2a3e-ec4a-4aa8-94e3-5e4ef067d11f" providerId="ADAL" clId="{C44F1453-1471-474C-AD0E-35CE667EC642}" dt="2025-04-15T10:29:26.529" v="1498" actId="790"/>
          <ac:spMkLst>
            <pc:docMk/>
            <pc:sldMk cId="1076065140" sldId="330"/>
            <ac:spMk id="3" creationId="{71877DA4-A6E4-B94A-00E9-0E1751FFBB98}"/>
          </ac:spMkLst>
        </pc:spChg>
      </pc:sldChg>
      <pc:sldChg chg="modSp mod">
        <pc:chgData name="Dr. Raffay Zoltán" userId="3b1b2a3e-ec4a-4aa8-94e3-5e4ef067d11f" providerId="ADAL" clId="{C44F1453-1471-474C-AD0E-35CE667EC642}" dt="2025-04-15T10:29:25.352" v="1497" actId="790"/>
        <pc:sldMkLst>
          <pc:docMk/>
          <pc:sldMk cId="865405825" sldId="331"/>
        </pc:sldMkLst>
        <pc:spChg chg="mod">
          <ac:chgData name="Dr. Raffay Zoltán" userId="3b1b2a3e-ec4a-4aa8-94e3-5e4ef067d11f" providerId="ADAL" clId="{C44F1453-1471-474C-AD0E-35CE667EC642}" dt="2025-04-15T10:29:22.152" v="1496" actId="790"/>
          <ac:spMkLst>
            <pc:docMk/>
            <pc:sldMk cId="865405825" sldId="331"/>
            <ac:spMk id="2" creationId="{CF98115D-3C2A-A399-6E88-944A0D04C17F}"/>
          </ac:spMkLst>
        </pc:spChg>
        <pc:spChg chg="mod">
          <ac:chgData name="Dr. Raffay Zoltán" userId="3b1b2a3e-ec4a-4aa8-94e3-5e4ef067d11f" providerId="ADAL" clId="{C44F1453-1471-474C-AD0E-35CE667EC642}" dt="2025-04-15T10:29:25.352" v="1497" actId="790"/>
          <ac:spMkLst>
            <pc:docMk/>
            <pc:sldMk cId="865405825" sldId="331"/>
            <ac:spMk id="3" creationId="{1A2C6525-1C62-7ABF-E874-FA18594BBABC}"/>
          </ac:spMkLst>
        </pc:spChg>
      </pc:sldChg>
      <pc:sldChg chg="modSp mod">
        <pc:chgData name="Dr. Raffay Zoltán" userId="3b1b2a3e-ec4a-4aa8-94e3-5e4ef067d11f" providerId="ADAL" clId="{C44F1453-1471-474C-AD0E-35CE667EC642}" dt="2025-04-15T10:37:55.543" v="1546" actId="790"/>
        <pc:sldMkLst>
          <pc:docMk/>
          <pc:sldMk cId="2406817936" sldId="332"/>
        </pc:sldMkLst>
        <pc:spChg chg="mod">
          <ac:chgData name="Dr. Raffay Zoltán" userId="3b1b2a3e-ec4a-4aa8-94e3-5e4ef067d11f" providerId="ADAL" clId="{C44F1453-1471-474C-AD0E-35CE667EC642}" dt="2025-04-15T10:37:53.472" v="1545" actId="790"/>
          <ac:spMkLst>
            <pc:docMk/>
            <pc:sldMk cId="2406817936" sldId="332"/>
            <ac:spMk id="2" creationId="{BBB48EE2-24F4-2CCB-6602-1370383CDE14}"/>
          </ac:spMkLst>
        </pc:spChg>
        <pc:spChg chg="mod">
          <ac:chgData name="Dr. Raffay Zoltán" userId="3b1b2a3e-ec4a-4aa8-94e3-5e4ef067d11f" providerId="ADAL" clId="{C44F1453-1471-474C-AD0E-35CE667EC642}" dt="2025-04-15T10:37:55.543" v="1546" actId="790"/>
          <ac:spMkLst>
            <pc:docMk/>
            <pc:sldMk cId="2406817936" sldId="332"/>
            <ac:spMk id="3" creationId="{8909C48E-07DD-3516-DC55-09149F973443}"/>
          </ac:spMkLst>
        </pc:spChg>
      </pc:sldChg>
      <pc:sldChg chg="modSp mod">
        <pc:chgData name="Dr. Raffay Zoltán" userId="3b1b2a3e-ec4a-4aa8-94e3-5e4ef067d11f" providerId="ADAL" clId="{C44F1453-1471-474C-AD0E-35CE667EC642}" dt="2025-04-15T10:42:11.072" v="1592" actId="948"/>
        <pc:sldMkLst>
          <pc:docMk/>
          <pc:sldMk cId="1710415832" sldId="333"/>
        </pc:sldMkLst>
        <pc:spChg chg="mod">
          <ac:chgData name="Dr. Raffay Zoltán" userId="3b1b2a3e-ec4a-4aa8-94e3-5e4ef067d11f" providerId="ADAL" clId="{C44F1453-1471-474C-AD0E-35CE667EC642}" dt="2025-04-15T10:42:11.072" v="1592" actId="948"/>
          <ac:spMkLst>
            <pc:docMk/>
            <pc:sldMk cId="1710415832" sldId="333"/>
            <ac:spMk id="2" creationId="{C9F49614-DD6C-3EF3-57DC-A85AF2F8F839}"/>
          </ac:spMkLst>
        </pc:spChg>
        <pc:spChg chg="mod">
          <ac:chgData name="Dr. Raffay Zoltán" userId="3b1b2a3e-ec4a-4aa8-94e3-5e4ef067d11f" providerId="ADAL" clId="{C44F1453-1471-474C-AD0E-35CE667EC642}" dt="2025-04-15T10:42:04.974" v="1591" actId="1076"/>
          <ac:spMkLst>
            <pc:docMk/>
            <pc:sldMk cId="1710415832" sldId="333"/>
            <ac:spMk id="3" creationId="{76BDD0F6-DB8C-0191-E4E2-E568D61EB287}"/>
          </ac:spMkLst>
        </pc:spChg>
      </pc:sldChg>
      <pc:sldChg chg="modSp mod">
        <pc:chgData name="Dr. Raffay Zoltán" userId="3b1b2a3e-ec4a-4aa8-94e3-5e4ef067d11f" providerId="ADAL" clId="{C44F1453-1471-474C-AD0E-35CE667EC642}" dt="2025-04-15T10:48:40.166" v="1614" actId="1076"/>
        <pc:sldMkLst>
          <pc:docMk/>
          <pc:sldMk cId="1067599370" sldId="334"/>
        </pc:sldMkLst>
        <pc:spChg chg="mod">
          <ac:chgData name="Dr. Raffay Zoltán" userId="3b1b2a3e-ec4a-4aa8-94e3-5e4ef067d11f" providerId="ADAL" clId="{C44F1453-1471-474C-AD0E-35CE667EC642}" dt="2025-04-15T10:48:37.896" v="1613" actId="1076"/>
          <ac:spMkLst>
            <pc:docMk/>
            <pc:sldMk cId="1067599370" sldId="334"/>
            <ac:spMk id="2" creationId="{5AFA9A63-05A5-5163-D819-3C35AAC88534}"/>
          </ac:spMkLst>
        </pc:spChg>
        <pc:spChg chg="mod">
          <ac:chgData name="Dr. Raffay Zoltán" userId="3b1b2a3e-ec4a-4aa8-94e3-5e4ef067d11f" providerId="ADAL" clId="{C44F1453-1471-474C-AD0E-35CE667EC642}" dt="2025-04-15T10:48:40.166" v="1614" actId="1076"/>
          <ac:spMkLst>
            <pc:docMk/>
            <pc:sldMk cId="1067599370" sldId="334"/>
            <ac:spMk id="3" creationId="{242ECAAE-23D3-AD17-DCEA-4E6ACB000CA7}"/>
          </ac:spMkLst>
        </pc:spChg>
      </pc:sldChg>
      <pc:sldChg chg="modSp mod">
        <pc:chgData name="Dr. Raffay Zoltán" userId="3b1b2a3e-ec4a-4aa8-94e3-5e4ef067d11f" providerId="ADAL" clId="{C44F1453-1471-474C-AD0E-35CE667EC642}" dt="2025-04-16T10:43:06.188" v="1906" actId="790"/>
        <pc:sldMkLst>
          <pc:docMk/>
          <pc:sldMk cId="3936428218" sldId="336"/>
        </pc:sldMkLst>
        <pc:spChg chg="mod">
          <ac:chgData name="Dr. Raffay Zoltán" userId="3b1b2a3e-ec4a-4aa8-94e3-5e4ef067d11f" providerId="ADAL" clId="{C44F1453-1471-474C-AD0E-35CE667EC642}" dt="2025-04-16T10:27:43.265" v="1688" actId="14100"/>
          <ac:spMkLst>
            <pc:docMk/>
            <pc:sldMk cId="3936428218" sldId="336"/>
            <ac:spMk id="2" creationId="{C0D1224B-6250-9D19-7D13-48F3BF3EF437}"/>
          </ac:spMkLst>
        </pc:spChg>
        <pc:spChg chg="mod">
          <ac:chgData name="Dr. Raffay Zoltán" userId="3b1b2a3e-ec4a-4aa8-94e3-5e4ef067d11f" providerId="ADAL" clId="{C44F1453-1471-474C-AD0E-35CE667EC642}" dt="2025-04-16T10:43:06.188" v="1906" actId="790"/>
          <ac:spMkLst>
            <pc:docMk/>
            <pc:sldMk cId="3936428218" sldId="336"/>
            <ac:spMk id="3" creationId="{4A5C994A-EE06-A8C6-4FF4-E5657F2D36B7}"/>
          </ac:spMkLst>
        </pc:spChg>
      </pc:sldChg>
      <pc:sldChg chg="modSp mod">
        <pc:chgData name="Dr. Raffay Zoltán" userId="3b1b2a3e-ec4a-4aa8-94e3-5e4ef067d11f" providerId="ADAL" clId="{C44F1453-1471-474C-AD0E-35CE667EC642}" dt="2025-04-16T11:44:39.289" v="1926" actId="790"/>
        <pc:sldMkLst>
          <pc:docMk/>
          <pc:sldMk cId="564444943" sldId="337"/>
        </pc:sldMkLst>
        <pc:spChg chg="mod">
          <ac:chgData name="Dr. Raffay Zoltán" userId="3b1b2a3e-ec4a-4aa8-94e3-5e4ef067d11f" providerId="ADAL" clId="{C44F1453-1471-474C-AD0E-35CE667EC642}" dt="2025-04-15T10:50:21.063" v="1639" actId="1076"/>
          <ac:spMkLst>
            <pc:docMk/>
            <pc:sldMk cId="564444943" sldId="337"/>
            <ac:spMk id="2" creationId="{30A82220-9CB1-6E7A-1A56-25BAB72CD09B}"/>
          </ac:spMkLst>
        </pc:spChg>
        <pc:spChg chg="mod">
          <ac:chgData name="Dr. Raffay Zoltán" userId="3b1b2a3e-ec4a-4aa8-94e3-5e4ef067d11f" providerId="ADAL" clId="{C44F1453-1471-474C-AD0E-35CE667EC642}" dt="2025-04-15T10:50:08.826" v="1634" actId="1076"/>
          <ac:spMkLst>
            <pc:docMk/>
            <pc:sldMk cId="564444943" sldId="337"/>
            <ac:spMk id="3" creationId="{9B6837A4-E522-56C3-BE38-032AE952B056}"/>
          </ac:spMkLst>
        </pc:spChg>
        <pc:spChg chg="mod">
          <ac:chgData name="Dr. Raffay Zoltán" userId="3b1b2a3e-ec4a-4aa8-94e3-5e4ef067d11f" providerId="ADAL" clId="{C44F1453-1471-474C-AD0E-35CE667EC642}" dt="2025-04-16T11:44:39.289" v="1926" actId="790"/>
          <ac:spMkLst>
            <pc:docMk/>
            <pc:sldMk cId="564444943" sldId="337"/>
            <ac:spMk id="15" creationId="{2DD31812-8143-CE7D-8A61-8639C12815CA}"/>
          </ac:spMkLst>
        </pc:spChg>
        <pc:picChg chg="mod">
          <ac:chgData name="Dr. Raffay Zoltán" userId="3b1b2a3e-ec4a-4aa8-94e3-5e4ef067d11f" providerId="ADAL" clId="{C44F1453-1471-474C-AD0E-35CE667EC642}" dt="2025-04-15T10:50:13.626" v="1636" actId="1076"/>
          <ac:picMkLst>
            <pc:docMk/>
            <pc:sldMk cId="564444943" sldId="337"/>
            <ac:picMk id="12" creationId="{C501AEBE-E9E5-DFC4-3D0A-553FF70FE6DD}"/>
          </ac:picMkLst>
        </pc:picChg>
      </pc:sldChg>
      <pc:sldChg chg="modSp mod">
        <pc:chgData name="Dr. Raffay Zoltán" userId="3b1b2a3e-ec4a-4aa8-94e3-5e4ef067d11f" providerId="ADAL" clId="{C44F1453-1471-474C-AD0E-35CE667EC642}" dt="2025-04-16T10:43:05.018" v="1905" actId="790"/>
        <pc:sldMkLst>
          <pc:docMk/>
          <pc:sldMk cId="294892108" sldId="338"/>
        </pc:sldMkLst>
        <pc:spChg chg="mod">
          <ac:chgData name="Dr. Raffay Zoltán" userId="3b1b2a3e-ec4a-4aa8-94e3-5e4ef067d11f" providerId="ADAL" clId="{C44F1453-1471-474C-AD0E-35CE667EC642}" dt="2025-04-16T10:30:08.569" v="1732" actId="1076"/>
          <ac:spMkLst>
            <pc:docMk/>
            <pc:sldMk cId="294892108" sldId="338"/>
            <ac:spMk id="2" creationId="{E9A15C92-D1E4-5CDE-4F4B-44774CABFFD1}"/>
          </ac:spMkLst>
        </pc:spChg>
        <pc:spChg chg="mod">
          <ac:chgData name="Dr. Raffay Zoltán" userId="3b1b2a3e-ec4a-4aa8-94e3-5e4ef067d11f" providerId="ADAL" clId="{C44F1453-1471-474C-AD0E-35CE667EC642}" dt="2025-04-16T10:43:05.018" v="1905" actId="790"/>
          <ac:spMkLst>
            <pc:docMk/>
            <pc:sldMk cId="294892108" sldId="338"/>
            <ac:spMk id="3" creationId="{5AB05E3B-3E6B-D377-C8BF-3D9C244450C8}"/>
          </ac:spMkLst>
        </pc:spChg>
      </pc:sldChg>
      <pc:sldChg chg="modSp mod">
        <pc:chgData name="Dr. Raffay Zoltán" userId="3b1b2a3e-ec4a-4aa8-94e3-5e4ef067d11f" providerId="ADAL" clId="{C44F1453-1471-474C-AD0E-35CE667EC642}" dt="2025-04-16T11:44:27.163" v="1924" actId="790"/>
        <pc:sldMkLst>
          <pc:docMk/>
          <pc:sldMk cId="1319968613" sldId="339"/>
        </pc:sldMkLst>
        <pc:spChg chg="mod">
          <ac:chgData name="Dr. Raffay Zoltán" userId="3b1b2a3e-ec4a-4aa8-94e3-5e4ef067d11f" providerId="ADAL" clId="{C44F1453-1471-474C-AD0E-35CE667EC642}" dt="2025-04-16T10:44:45.800" v="1918" actId="1076"/>
          <ac:spMkLst>
            <pc:docMk/>
            <pc:sldMk cId="1319968613" sldId="339"/>
            <ac:spMk id="2" creationId="{17347820-F4BB-AA9D-2905-14FED2E6E2C8}"/>
          </ac:spMkLst>
        </pc:spChg>
        <pc:spChg chg="mod">
          <ac:chgData name="Dr. Raffay Zoltán" userId="3b1b2a3e-ec4a-4aa8-94e3-5e4ef067d11f" providerId="ADAL" clId="{C44F1453-1471-474C-AD0E-35CE667EC642}" dt="2025-04-16T10:44:38.203" v="1916" actId="1076"/>
          <ac:spMkLst>
            <pc:docMk/>
            <pc:sldMk cId="1319968613" sldId="339"/>
            <ac:spMk id="3" creationId="{10FFC397-F141-8A26-1384-309E5DEBC846}"/>
          </ac:spMkLst>
        </pc:spChg>
        <pc:spChg chg="mod">
          <ac:chgData name="Dr. Raffay Zoltán" userId="3b1b2a3e-ec4a-4aa8-94e3-5e4ef067d11f" providerId="ADAL" clId="{C44F1453-1471-474C-AD0E-35CE667EC642}" dt="2025-04-16T11:44:27.163" v="1924" actId="790"/>
          <ac:spMkLst>
            <pc:docMk/>
            <pc:sldMk cId="1319968613" sldId="339"/>
            <ac:spMk id="15" creationId="{563EA238-827F-6272-1BB5-7021000A238C}"/>
          </ac:spMkLst>
        </pc:spChg>
        <pc:picChg chg="mod">
          <ac:chgData name="Dr. Raffay Zoltán" userId="3b1b2a3e-ec4a-4aa8-94e3-5e4ef067d11f" providerId="ADAL" clId="{C44F1453-1471-474C-AD0E-35CE667EC642}" dt="2025-04-16T10:43:45.105" v="1911" actId="14100"/>
          <ac:picMkLst>
            <pc:docMk/>
            <pc:sldMk cId="1319968613" sldId="339"/>
            <ac:picMk id="12" creationId="{418EE275-1775-BE6A-C415-EA87A55037B2}"/>
          </ac:picMkLst>
        </pc:picChg>
      </pc:sldChg>
      <pc:sldChg chg="modSp mod">
        <pc:chgData name="Dr. Raffay Zoltán" userId="3b1b2a3e-ec4a-4aa8-94e3-5e4ef067d11f" providerId="ADAL" clId="{C44F1453-1471-474C-AD0E-35CE667EC642}" dt="2025-04-16T10:42:58.107" v="1902" actId="790"/>
        <pc:sldMkLst>
          <pc:docMk/>
          <pc:sldMk cId="3488214229" sldId="340"/>
        </pc:sldMkLst>
        <pc:spChg chg="mod">
          <ac:chgData name="Dr. Raffay Zoltán" userId="3b1b2a3e-ec4a-4aa8-94e3-5e4ef067d11f" providerId="ADAL" clId="{C44F1453-1471-474C-AD0E-35CE667EC642}" dt="2025-04-16T10:36:15.634" v="1794" actId="20577"/>
          <ac:spMkLst>
            <pc:docMk/>
            <pc:sldMk cId="3488214229" sldId="340"/>
            <ac:spMk id="2" creationId="{7C468974-BD53-DAB3-A484-1ECA0577B495}"/>
          </ac:spMkLst>
        </pc:spChg>
        <pc:spChg chg="mod">
          <ac:chgData name="Dr. Raffay Zoltán" userId="3b1b2a3e-ec4a-4aa8-94e3-5e4ef067d11f" providerId="ADAL" clId="{C44F1453-1471-474C-AD0E-35CE667EC642}" dt="2025-04-16T10:42:58.107" v="1902" actId="790"/>
          <ac:spMkLst>
            <pc:docMk/>
            <pc:sldMk cId="3488214229" sldId="340"/>
            <ac:spMk id="3" creationId="{55ED0A05-BDCF-091A-201D-A6F68F964965}"/>
          </ac:spMkLst>
        </pc:spChg>
      </pc:sldChg>
      <pc:sldChg chg="modSp mod">
        <pc:chgData name="Dr. Raffay Zoltán" userId="3b1b2a3e-ec4a-4aa8-94e3-5e4ef067d11f" providerId="ADAL" clId="{C44F1453-1471-474C-AD0E-35CE667EC642}" dt="2025-04-16T10:42:51.683" v="1901" actId="790"/>
        <pc:sldMkLst>
          <pc:docMk/>
          <pc:sldMk cId="1377225011" sldId="341"/>
        </pc:sldMkLst>
        <pc:spChg chg="mod">
          <ac:chgData name="Dr. Raffay Zoltán" userId="3b1b2a3e-ec4a-4aa8-94e3-5e4ef067d11f" providerId="ADAL" clId="{C44F1453-1471-474C-AD0E-35CE667EC642}" dt="2025-04-16T10:38:50.252" v="1835" actId="6549"/>
          <ac:spMkLst>
            <pc:docMk/>
            <pc:sldMk cId="1377225011" sldId="341"/>
            <ac:spMk id="2" creationId="{5320DDFC-AD45-2C0E-6A86-719D5B9431F2}"/>
          </ac:spMkLst>
        </pc:spChg>
        <pc:spChg chg="mod">
          <ac:chgData name="Dr. Raffay Zoltán" userId="3b1b2a3e-ec4a-4aa8-94e3-5e4ef067d11f" providerId="ADAL" clId="{C44F1453-1471-474C-AD0E-35CE667EC642}" dt="2025-04-16T10:42:51.683" v="1901" actId="790"/>
          <ac:spMkLst>
            <pc:docMk/>
            <pc:sldMk cId="1377225011" sldId="341"/>
            <ac:spMk id="3" creationId="{A9EFE829-039A-33DE-D9D8-CBF41B51B1EA}"/>
          </ac:spMkLst>
        </pc:spChg>
      </pc:sldChg>
      <pc:sldChg chg="modSp mod">
        <pc:chgData name="Dr. Raffay Zoltán" userId="3b1b2a3e-ec4a-4aa8-94e3-5e4ef067d11f" providerId="ADAL" clId="{C44F1453-1471-474C-AD0E-35CE667EC642}" dt="2025-04-16T10:42:49.764" v="1900" actId="790"/>
        <pc:sldMkLst>
          <pc:docMk/>
          <pc:sldMk cId="334254743" sldId="342"/>
        </pc:sldMkLst>
        <pc:spChg chg="mod">
          <ac:chgData name="Dr. Raffay Zoltán" userId="3b1b2a3e-ec4a-4aa8-94e3-5e4ef067d11f" providerId="ADAL" clId="{C44F1453-1471-474C-AD0E-35CE667EC642}" dt="2025-04-16T10:42:49.764" v="1900" actId="790"/>
          <ac:spMkLst>
            <pc:docMk/>
            <pc:sldMk cId="334254743" sldId="342"/>
            <ac:spMk id="2" creationId="{FD74DFF8-77E6-7132-0F78-AA9DAA949361}"/>
          </ac:spMkLst>
        </pc:spChg>
        <pc:spChg chg="mod">
          <ac:chgData name="Dr. Raffay Zoltán" userId="3b1b2a3e-ec4a-4aa8-94e3-5e4ef067d11f" providerId="ADAL" clId="{C44F1453-1471-474C-AD0E-35CE667EC642}" dt="2025-04-16T10:42:48.962" v="1899" actId="790"/>
          <ac:spMkLst>
            <pc:docMk/>
            <pc:sldMk cId="334254743" sldId="342"/>
            <ac:spMk id="3" creationId="{1AAD8459-B630-6E85-782E-182185A47E34}"/>
          </ac:spMkLst>
        </pc:spChg>
      </pc:sldChg>
      <pc:sldChg chg="modSp mod">
        <pc:chgData name="Dr. Raffay Zoltán" userId="3b1b2a3e-ec4a-4aa8-94e3-5e4ef067d11f" providerId="ADAL" clId="{C44F1453-1471-474C-AD0E-35CE667EC642}" dt="2025-04-16T11:44:32.616" v="1925" actId="790"/>
        <pc:sldMkLst>
          <pc:docMk/>
          <pc:sldMk cId="3560428033" sldId="344"/>
        </pc:sldMkLst>
        <pc:spChg chg="mod">
          <ac:chgData name="Dr. Raffay Zoltán" userId="3b1b2a3e-ec4a-4aa8-94e3-5e4ef067d11f" providerId="ADAL" clId="{C44F1453-1471-474C-AD0E-35CE667EC642}" dt="2025-04-16T10:42:45.072" v="1897" actId="790"/>
          <ac:spMkLst>
            <pc:docMk/>
            <pc:sldMk cId="3560428033" sldId="344"/>
            <ac:spMk id="2" creationId="{85CE554C-EAE5-E33E-1884-EF2EB2FC66C4}"/>
          </ac:spMkLst>
        </pc:spChg>
        <pc:spChg chg="mod">
          <ac:chgData name="Dr. Raffay Zoltán" userId="3b1b2a3e-ec4a-4aa8-94e3-5e4ef067d11f" providerId="ADAL" clId="{C44F1453-1471-474C-AD0E-35CE667EC642}" dt="2025-04-16T10:42:47.260" v="1898" actId="790"/>
          <ac:spMkLst>
            <pc:docMk/>
            <pc:sldMk cId="3560428033" sldId="344"/>
            <ac:spMk id="3" creationId="{506F53F4-0052-8CAF-9B8E-7A7577D2C961}"/>
          </ac:spMkLst>
        </pc:spChg>
        <pc:spChg chg="mod">
          <ac:chgData name="Dr. Raffay Zoltán" userId="3b1b2a3e-ec4a-4aa8-94e3-5e4ef067d11f" providerId="ADAL" clId="{C44F1453-1471-474C-AD0E-35CE667EC642}" dt="2025-04-16T11:44:32.616" v="1925" actId="790"/>
          <ac:spMkLst>
            <pc:docMk/>
            <pc:sldMk cId="3560428033" sldId="344"/>
            <ac:spMk id="15" creationId="{1A32038A-0D1A-DF5C-FCDE-979E22A2FCE3}"/>
          </ac:spMkLst>
        </pc:spChg>
      </pc:sldChg>
      <pc:sldChg chg="modSp mod">
        <pc:chgData name="Dr. Raffay Zoltán" userId="3b1b2a3e-ec4a-4aa8-94e3-5e4ef067d11f" providerId="ADAL" clId="{C44F1453-1471-474C-AD0E-35CE667EC642}" dt="2025-04-14T19:28:14.483" v="1271" actId="790"/>
        <pc:sldMkLst>
          <pc:docMk/>
          <pc:sldMk cId="569847200" sldId="345"/>
        </pc:sldMkLst>
        <pc:spChg chg="mod">
          <ac:chgData name="Dr. Raffay Zoltán" userId="3b1b2a3e-ec4a-4aa8-94e3-5e4ef067d11f" providerId="ADAL" clId="{C44F1453-1471-474C-AD0E-35CE667EC642}" dt="2025-04-14T19:28:10.627" v="1269" actId="790"/>
          <ac:spMkLst>
            <pc:docMk/>
            <pc:sldMk cId="569847200" sldId="345"/>
            <ac:spMk id="2" creationId="{3EB1E461-5164-5A45-EB0F-C1C5A2DA7F76}"/>
          </ac:spMkLst>
        </pc:spChg>
        <pc:spChg chg="mod">
          <ac:chgData name="Dr. Raffay Zoltán" userId="3b1b2a3e-ec4a-4aa8-94e3-5e4ef067d11f" providerId="ADAL" clId="{C44F1453-1471-474C-AD0E-35CE667EC642}" dt="2025-04-14T19:28:14.483" v="1271" actId="790"/>
          <ac:spMkLst>
            <pc:docMk/>
            <pc:sldMk cId="569847200" sldId="345"/>
            <ac:spMk id="3" creationId="{CDCA33F6-D15C-65E7-57EC-D9A0A41B44D2}"/>
          </ac:spMkLst>
        </pc:spChg>
        <pc:spChg chg="mod">
          <ac:chgData name="Dr. Raffay Zoltán" userId="3b1b2a3e-ec4a-4aa8-94e3-5e4ef067d11f" providerId="ADAL" clId="{C44F1453-1471-474C-AD0E-35CE667EC642}" dt="2025-04-14T19:28:12.995" v="1270" actId="790"/>
          <ac:spMkLst>
            <pc:docMk/>
            <pc:sldMk cId="569847200" sldId="345"/>
            <ac:spMk id="15" creationId="{123C0979-B318-85FE-587B-AC51970A94A3}"/>
          </ac:spMkLst>
        </pc:spChg>
      </pc:sldChg>
      <pc:sldChg chg="modSp add mod">
        <pc:chgData name="Dr. Raffay Zoltán" userId="3b1b2a3e-ec4a-4aa8-94e3-5e4ef067d11f" providerId="ADAL" clId="{C44F1453-1471-474C-AD0E-35CE667EC642}" dt="2025-04-15T10:51:20.781" v="1653" actId="790"/>
        <pc:sldMkLst>
          <pc:docMk/>
          <pc:sldMk cId="3997812276" sldId="346"/>
        </pc:sldMkLst>
        <pc:spChg chg="mod">
          <ac:chgData name="Dr. Raffay Zoltán" userId="3b1b2a3e-ec4a-4aa8-94e3-5e4ef067d11f" providerId="ADAL" clId="{C44F1453-1471-474C-AD0E-35CE667EC642}" dt="2025-04-14T16:58:38.132" v="111" actId="1076"/>
          <ac:spMkLst>
            <pc:docMk/>
            <pc:sldMk cId="3997812276" sldId="346"/>
            <ac:spMk id="2" creationId="{60ADDA78-FC0A-48DB-19B6-3DFA8D7BCDCE}"/>
          </ac:spMkLst>
        </pc:spChg>
        <pc:spChg chg="mod">
          <ac:chgData name="Dr. Raffay Zoltán" userId="3b1b2a3e-ec4a-4aa8-94e3-5e4ef067d11f" providerId="ADAL" clId="{C44F1453-1471-474C-AD0E-35CE667EC642}" dt="2025-04-15T10:51:20.781" v="1653" actId="790"/>
          <ac:spMkLst>
            <pc:docMk/>
            <pc:sldMk cId="3997812276" sldId="346"/>
            <ac:spMk id="3" creationId="{FF3613FB-4A92-53B4-55B1-49988EA3F5A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jpg"/><Relationship Id="rId5" Type="http://schemas.openxmlformats.org/officeDocument/2006/relationships/image" Target="../media/image4.png"/><Relationship Id="rId10" Type="http://schemas.openxmlformats.org/officeDocument/2006/relationships/image" Target="../media/image12.jp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jp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6.jpg"/><Relationship Id="rId5" Type="http://schemas.openxmlformats.org/officeDocument/2006/relationships/image" Target="../media/image4.png"/><Relationship Id="rId10" Type="http://schemas.openxmlformats.org/officeDocument/2006/relationships/image" Target="../media/image15.jp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8.jpg"/><Relationship Id="rId5" Type="http://schemas.openxmlformats.org/officeDocument/2006/relationships/image" Target="../media/image4.png"/><Relationship Id="rId10"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jp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
        <p:nvSpPr>
          <p:cNvPr id="3" name="Szövegdoboz 2">
            <a:extLst>
              <a:ext uri="{FF2B5EF4-FFF2-40B4-BE49-F238E27FC236}">
                <a16:creationId xmlns:a16="http://schemas.microsoft.com/office/drawing/2014/main" id="{6DDB6701-F49E-F2D3-344B-724BC38445DC}"/>
              </a:ext>
            </a:extLst>
          </p:cNvPr>
          <p:cNvSpPr txBox="1"/>
          <p:nvPr/>
        </p:nvSpPr>
        <p:spPr>
          <a:xfrm>
            <a:off x="7435694" y="2992641"/>
            <a:ext cx="4401189" cy="2246769"/>
          </a:xfrm>
          <a:prstGeom prst="rect">
            <a:avLst/>
          </a:prstGeom>
          <a:noFill/>
        </p:spPr>
        <p:txBody>
          <a:bodyPr wrap="square">
            <a:spAutoFit/>
          </a:bodyPr>
          <a:lstStyle/>
          <a:p>
            <a:pPr algn="r"/>
            <a:r>
              <a:rPr lang="hu-HU" sz="2800" b="1" dirty="0">
                <a:ea typeface="+mj-ea"/>
                <a:cs typeface="+mj-cs"/>
              </a:rPr>
              <a:t>Az akadálymentes turizmus innovatív oktatási módszertanának kifejlesztése Közép-Európában </a:t>
            </a:r>
          </a:p>
        </p:txBody>
      </p:sp>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CFD0C-1F37-A8C2-8702-B245DB9DE88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B9D1416-D32D-1E92-5455-2DE9A9AD811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B24C131-484C-ABF9-2E7C-E56AC24670D9}"/>
              </a:ext>
            </a:extLst>
          </p:cNvPr>
          <p:cNvSpPr>
            <a:spLocks noGrp="1"/>
          </p:cNvSpPr>
          <p:nvPr>
            <p:ph type="ctrTitle"/>
          </p:nvPr>
        </p:nvSpPr>
        <p:spPr>
          <a:xfrm>
            <a:off x="147637" y="1933825"/>
            <a:ext cx="11896725" cy="3341488"/>
          </a:xfrm>
        </p:spPr>
        <p:txBody>
          <a:bodyPr>
            <a:noAutofit/>
          </a:bodyPr>
          <a:lstStyle/>
          <a:p>
            <a:pPr lvl="0" algn="l">
              <a:lnSpc>
                <a:spcPts val="2640"/>
              </a:lnSpc>
            </a:pPr>
            <a:r>
              <a:rPr lang="hu-HU" sz="2200" i="1" kern="0" noProof="0" dirty="0">
                <a:solidFill>
                  <a:srgbClr val="000000"/>
                </a:solidFill>
                <a:latin typeface="Calibri" panose="020F0502020204030204" pitchFamily="34" charset="0"/>
                <a:cs typeface="Calibri" panose="020F0502020204030204" pitchFamily="34" charset="0"/>
              </a:rPr>
              <a:t>Az akadálymentes turizmus alapvető elemei a fizikai és mozgásszervi fogyatékossággal élők számára</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Befogadó tevékenységek: a turisztikai tevékenységeknek rugalmasnak kell lenniük, hogy a fizikai és mozgásszervi korlátozásokkal élők is teljes mértékben részt vehessenek bennük – átalakított felszerelések, illetve akadálymentes túrák és kirándulások</a:t>
            </a:r>
            <a:br>
              <a:rPr lang="hu-HU" sz="2200" kern="100" dirty="0">
                <a:effectLst/>
                <a:latin typeface="Calibri" panose="020F0502020204030204" pitchFamily="34" charset="0"/>
                <a:ea typeface="Calibri" panose="020F0502020204030204" pitchFamily="34" charset="0"/>
                <a:cs typeface="Calibri" panose="020F050202020403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Információ és kommunikáció: a turisztikai termékekkel és szolgáltatásokkal kapcsolatos információk akadálymentessége elengedhetetlen az utazási élmények hatékony </a:t>
            </a:r>
            <a:r>
              <a:rPr lang="hu-HU" sz="2200" kern="100" dirty="0">
                <a:latin typeface="Calibri" panose="020F0502020204030204" pitchFamily="34" charset="0"/>
                <a:cs typeface="Calibri" panose="020F0502020204030204" pitchFamily="34" charset="0"/>
              </a:rPr>
              <a:t>megtervezéséhez és átéléséhez – </a:t>
            </a:r>
            <a:r>
              <a:rPr lang="hu-HU" sz="2200" kern="100" dirty="0">
                <a:effectLst/>
                <a:latin typeface="Calibri" panose="020F0502020204030204" pitchFamily="34" charset="0"/>
                <a:ea typeface="Calibri" panose="020F0502020204030204" pitchFamily="34" charset="0"/>
                <a:cs typeface="Calibri" panose="020F0502020204030204" pitchFamily="34" charset="0"/>
              </a:rPr>
              <a:t>pl. a weboldalak, brosúrák és feliratok egyértelműek és könnyen hozzáférhetőek legyenek</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rPr>
              <a:t>Személyzet</a:t>
            </a:r>
            <a:r>
              <a:rPr lang="hu-HU" sz="2200" dirty="0">
                <a:solidFill>
                  <a:srgbClr val="000000"/>
                </a:solidFill>
                <a:effectLst/>
                <a:latin typeface="Calibri" panose="020F0502020204030204" pitchFamily="34" charset="0"/>
                <a:ea typeface="Times New Roman" panose="02020603050405020304" pitchFamily="18" charset="0"/>
              </a:rPr>
              <a:t> képzése és figyelemfelhívás: a turizmus ágazatban dolgozók képzése és tudatosítása a testi fogyatékossággal élő turisták igényeivel kapcsolatban elengedhetetlen a befogadó és vendégszerető légkör kialakításához</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E45797-58C0-5059-897D-349B44F6FF9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FB52F81-A372-7D3D-D41E-D43E6DA2F3A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20D3B24-57B0-EA5B-1D35-1D04143C655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908CCEA-7795-4A2C-6E86-4D85C59ED31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F04B97-86A4-236E-42A2-70A6492006E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B411E54-45D9-62AD-5FD2-9775C7A8742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E191D39-F881-5AFF-DA38-E167AD682B5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25B573D-5915-D659-5C0E-839A1F5E5BD9}"/>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Fizikai és mozgásszervi fogyatékossággal élők</a:t>
            </a:r>
          </a:p>
        </p:txBody>
      </p:sp>
    </p:spTree>
    <p:extLst>
      <p:ext uri="{BB962C8B-B14F-4D97-AF65-F5344CB8AC3E}">
        <p14:creationId xmlns:p14="http://schemas.microsoft.com/office/powerpoint/2010/main" val="184206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EC78D-BE02-A8A2-0A31-E79915E283D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DED9BE3-8B7B-80C0-7521-FEC92DCA139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1CBF3C3-1F08-F0B9-9DEE-DE1CC86D0C44}"/>
              </a:ext>
            </a:extLst>
          </p:cNvPr>
          <p:cNvSpPr>
            <a:spLocks noGrp="1"/>
          </p:cNvSpPr>
          <p:nvPr>
            <p:ph type="ctrTitle"/>
          </p:nvPr>
        </p:nvSpPr>
        <p:spPr>
          <a:xfrm>
            <a:off x="161925" y="1933824"/>
            <a:ext cx="11896725" cy="3224168"/>
          </a:xfrm>
        </p:spPr>
        <p:txBody>
          <a:bodyPr>
            <a:noAutofit/>
          </a:bodyPr>
          <a:lstStyle/>
          <a:p>
            <a:pPr algn="l">
              <a:lnSpc>
                <a:spcPct val="107000"/>
              </a:lnSpc>
              <a:spcAft>
                <a:spcPts val="800"/>
              </a:spcAft>
              <a:buNone/>
              <a:tabLst>
                <a:tab pos="1343660" algn="l"/>
              </a:tabLst>
            </a:pP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Bár tapasztalható javulás, még mindig vannak akadályok, mint például az elégtelen infrastruktúra, az elfogult hozzáállás és a tudás hiánya. E nehézségek kezelése érdekében olyan lényegi intézkedéseket kell tenni, mint például a szabályozási változások, az infrastruktúra kiépítése és a tudatosságnövelő kezdeményezések a turisztikai ágazat inkluzivitásának előmozdítására</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A fizikai és mozgásszervi fogyatékossággal élő turisták igényeinek kielégítése és az előttük álló akadályok leküzdése nemcsak jogi kérdés, hanem lehetőség a turisztikai ágazat befogadásának és vonzerejének javítására is. A turisztikai ágazat minden turista, köztük a fogyatékossággal élők számára is javíthatja az élményeket azáltal, hogy prioritásként kezeli az akadálymentesítést a szállás, szállítást és tájékoztatás terén is, elősegítve egy befogadóbb és barátságosabb utazási környezet kialakulását</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B9DA5FA0-9249-89F2-4124-58B35B6DECD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CE68CCC-182F-4CC1-DB0C-0D83749CA87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A31F611-9D3D-E4F7-A312-193D9A17CEB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AEA33A6-74FD-420B-1BB9-717F7EF2C4E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5673A07-5588-5493-B9F4-634D9FA65F2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3623A10-708D-0727-5164-74DB7AF5A22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794C6C7-BA98-85D0-D954-9232D066832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280EC28-FB9C-C42D-380A-9EEFF10E2CC1}"/>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Fizikai és mozgásszervi fogyatékossággal élők</a:t>
            </a:r>
          </a:p>
        </p:txBody>
      </p:sp>
    </p:spTree>
    <p:extLst>
      <p:ext uri="{BB962C8B-B14F-4D97-AF65-F5344CB8AC3E}">
        <p14:creationId xmlns:p14="http://schemas.microsoft.com/office/powerpoint/2010/main" val="130706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A293-6664-CE32-E6A7-47CAF0CE0C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4640CAE-AC4B-197E-2AA4-F0AB4E09619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DB7CD73-B8F9-F00B-F838-2A78B9A13EE2}"/>
              </a:ext>
            </a:extLst>
          </p:cNvPr>
          <p:cNvSpPr>
            <a:spLocks noGrp="1"/>
          </p:cNvSpPr>
          <p:nvPr>
            <p:ph type="ctrTitle"/>
          </p:nvPr>
        </p:nvSpPr>
        <p:spPr>
          <a:xfrm>
            <a:off x="161925" y="1973014"/>
            <a:ext cx="11896725" cy="3184978"/>
          </a:xfrm>
        </p:spPr>
        <p:txBody>
          <a:bodyPr>
            <a:noAutofit/>
          </a:bodyPr>
          <a:lstStyle/>
          <a:p>
            <a:pPr algn="l">
              <a:lnSpc>
                <a:spcPct val="107000"/>
              </a:lnSpc>
              <a:spcAft>
                <a:spcPts val="800"/>
              </a:spcAft>
              <a:buNone/>
              <a:tabLst>
                <a:tab pos="1343660" algn="l"/>
              </a:tabLst>
            </a:pPr>
            <a:r>
              <a:rPr lang="hu-HU" sz="2200" dirty="0">
                <a:solidFill>
                  <a:srgbClr val="000000"/>
                </a:solidFill>
                <a:effectLst/>
                <a:latin typeface="Calibri" panose="020F0502020204030204" pitchFamily="34" charset="0"/>
                <a:ea typeface="Times New Roman" panose="02020603050405020304" pitchFamily="18" charset="0"/>
              </a:rPr>
              <a:t>Az érzékszervi fogyatékosságok befolyásolják az egyén képességét az érzékszervi ingerek (hallás, látás vagy mindkettő) értelmezésére</a:t>
            </a:r>
            <a:br>
              <a:rPr lang="en-GB" sz="2200" kern="0" noProof="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hu-HU" sz="2200" dirty="0">
                <a:solidFill>
                  <a:srgbClr val="000000"/>
                </a:solidFill>
                <a:effectLst/>
                <a:latin typeface="Calibri" panose="020F0502020204030204" pitchFamily="34" charset="0"/>
                <a:ea typeface="Times New Roman" panose="02020603050405020304" pitchFamily="18" charset="0"/>
              </a:rPr>
              <a:t>A turizmus ágazatnak úgy kell átalakítania szolgáltatásait és környezetét, hogy befogadóbbá váljon, lehetővé téve az érzékszervi nehézségekkel küzdők számára az utazás teljes és független élvezetét</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Az érzékszervi fogyatékossággal élő utazók fontos részét képezik a turisztikai üzletágnak, és egyedi követelményekkel rendelkeznek, amelyeknek meg kell felelni ahhoz, hogy teljes mértékben részt tudjanak venni a turisztikai tevékenységekben. A turizmus szektor az érzékszervi fogyatékossággal élők számára speciális akadálymentesítő intézkedések bevezetésével, a dolgozók képzésével és új megoldások bevezetésével biztosíthat inkluzív és élvezetes élményeket</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226A8AC4-4627-6B5C-E88F-7338986145F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CCE4DED-81A0-62D2-CB98-E5B187759F1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6895040-70C8-2FA7-9432-0AD977C7201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0C354EB-4BDD-5DFB-0D46-A9745FC1629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BD587BF-838F-9898-808B-57E840F1A2B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E2C1DD0-7869-F2D8-6A44-17E67483E37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943BDD1-518F-7ADA-29C4-9E3CD7FB309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4F42D10-767D-910F-3D78-5525981C8BB5}"/>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Érzékszervi fogyatékossággal élők</a:t>
            </a:r>
          </a:p>
        </p:txBody>
      </p:sp>
    </p:spTree>
    <p:extLst>
      <p:ext uri="{BB962C8B-B14F-4D97-AF65-F5344CB8AC3E}">
        <p14:creationId xmlns:p14="http://schemas.microsoft.com/office/powerpoint/2010/main" val="313050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18B1-F66C-6CDB-A5D0-C6CB8A60798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0885DD4-E3FC-1B70-45F1-615A0048B61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362C0D6-0479-EB8A-56A6-47FFE0ECCB62}"/>
              </a:ext>
            </a:extLst>
          </p:cNvPr>
          <p:cNvSpPr>
            <a:spLocks noGrp="1"/>
          </p:cNvSpPr>
          <p:nvPr>
            <p:ph type="ctrTitle"/>
          </p:nvPr>
        </p:nvSpPr>
        <p:spPr>
          <a:xfrm>
            <a:off x="161925" y="1814246"/>
            <a:ext cx="8637690" cy="3352742"/>
          </a:xfrm>
        </p:spPr>
        <p:txBody>
          <a:bodyPr>
            <a:noAutofit/>
          </a:bodyPr>
          <a:lstStyle/>
          <a:p>
            <a:pPr algn="l">
              <a:lnSpc>
                <a:spcPts val="2600"/>
              </a:lnSpc>
            </a:pPr>
            <a:r>
              <a:rPr lang="hu-HU" sz="2200" dirty="0">
                <a:solidFill>
                  <a:srgbClr val="000000"/>
                </a:solidFill>
                <a:effectLst/>
                <a:latin typeface="Calibri" panose="020F0502020204030204" pitchFamily="34" charset="0"/>
                <a:ea typeface="Times New Roman" panose="02020603050405020304" pitchFamily="18" charset="0"/>
              </a:rPr>
              <a:t>Az érzékszervi rendellenességek az enyhe halláskárosodástól a kiterjedt halláscsökkenésig, a gyengénlátástól a teljes vakságig, vagy a siketvakságként ismert kombinációig terjedhetnek</a:t>
            </a:r>
            <a:br>
              <a:rPr lang="hu-HU" sz="2200" dirty="0">
                <a:solidFill>
                  <a:srgbClr val="000000"/>
                </a:solidFill>
                <a:effectLst/>
                <a:latin typeface="Calibri" panose="020F0502020204030204" pitchFamily="34" charset="0"/>
                <a:ea typeface="Times New Roman" panose="02020603050405020304" pitchFamily="18" charset="0"/>
              </a:rPr>
            </a:br>
            <a:r>
              <a:rPr lang="hu-HU" sz="2200" dirty="0">
                <a:solidFill>
                  <a:srgbClr val="000000"/>
                </a:solidFill>
                <a:effectLst/>
                <a:latin typeface="Calibri" panose="020F0502020204030204" pitchFamily="34" charset="0"/>
                <a:ea typeface="Times New Roman" panose="02020603050405020304" pitchFamily="18" charset="0"/>
              </a:rPr>
              <a:t>Az érzékszervi fogyatékossággal élők a turisztikai tevékenységek elérése és élvezete során különböző akadályokba ütköznek, így különleges figyelmet igényelnek. Az érzékszervi fogyatékossággal élő egyének számára az akadálymentes turizmus magában foglalja a fizikai környezet akadálymentesítését és az információk hozzáférhető formában történő biztosítását, amint azt a Siketek Világszövetsége, illetve a Vakok Világszövetsége 2012-ben megállapította</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BD72DCD-BCA6-3DE1-E073-65FC54FECCE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58379B-5A1A-489A-62B1-159A7E6B920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92F6083-E6D9-273D-2E30-3626503F93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5FA699C-BA36-C655-BA77-6D3866CA3F7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E7E194E-8113-26EC-FF7D-1FC255018E3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C26145C-FC17-76B3-1935-A11DDC0B2B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C79F4A8-75CE-02A7-0301-F6A7694640B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37C6929-B5E5-4B9B-F32C-A901791B4714}"/>
              </a:ext>
            </a:extLst>
          </p:cNvPr>
          <p:cNvSpPr txBox="1">
            <a:spLocks/>
          </p:cNvSpPr>
          <p:nvPr/>
        </p:nvSpPr>
        <p:spPr>
          <a:xfrm>
            <a:off x="161925" y="114128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Érzékszervi fogyatékossággal élők</a:t>
            </a:r>
          </a:p>
        </p:txBody>
      </p:sp>
      <p:pic>
        <p:nvPicPr>
          <p:cNvPr id="12" name="Kép 11" descr="A képen kör, szimbólum, Betűtípus, Grafika látható&#10;&#10;Előfordulhat, hogy a mesterséges intelligencia által létrehozott tartalom helytelen.">
            <a:extLst>
              <a:ext uri="{FF2B5EF4-FFF2-40B4-BE49-F238E27FC236}">
                <a16:creationId xmlns:a16="http://schemas.microsoft.com/office/drawing/2014/main" id="{6A188433-0BF3-2D84-7174-8A1E81F4CF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65869" y="1931099"/>
            <a:ext cx="2871014" cy="2871014"/>
          </a:xfrm>
          <a:prstGeom prst="rect">
            <a:avLst/>
          </a:prstGeom>
        </p:spPr>
      </p:pic>
      <p:sp>
        <p:nvSpPr>
          <p:cNvPr id="15" name="Szövegdoboz 14">
            <a:extLst>
              <a:ext uri="{FF2B5EF4-FFF2-40B4-BE49-F238E27FC236}">
                <a16:creationId xmlns:a16="http://schemas.microsoft.com/office/drawing/2014/main" id="{1DD4FF2E-E2D3-3C1B-6CCB-D09E7B4B378C}"/>
              </a:ext>
            </a:extLst>
          </p:cNvPr>
          <p:cNvSpPr txBox="1"/>
          <p:nvPr/>
        </p:nvSpPr>
        <p:spPr>
          <a:xfrm>
            <a:off x="8965869" y="4846544"/>
            <a:ext cx="2667837" cy="369332"/>
          </a:xfrm>
          <a:prstGeom prst="rect">
            <a:avLst/>
          </a:prstGeom>
          <a:noFill/>
        </p:spPr>
        <p:txBody>
          <a:bodyPr wrap="square">
            <a:spAutoFit/>
          </a:bodyPr>
          <a:lstStyle/>
          <a:p>
            <a:r>
              <a:rPr lang="hu-HU" dirty="0"/>
              <a:t>https://wfdb.eu/about-us/</a:t>
            </a:r>
          </a:p>
        </p:txBody>
      </p:sp>
    </p:spTree>
    <p:extLst>
      <p:ext uri="{BB962C8B-B14F-4D97-AF65-F5344CB8AC3E}">
        <p14:creationId xmlns:p14="http://schemas.microsoft.com/office/powerpoint/2010/main" val="262525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04F2-AAC4-95F6-CDF3-0B0A4CC70B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A0607F9-9106-87D3-0134-664A0310337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8F0F46F-5A68-F5D0-AA32-6ADBF339E2A4}"/>
              </a:ext>
            </a:extLst>
          </p:cNvPr>
          <p:cNvSpPr>
            <a:spLocks noGrp="1"/>
          </p:cNvSpPr>
          <p:nvPr>
            <p:ph type="ctrTitle"/>
          </p:nvPr>
        </p:nvSpPr>
        <p:spPr>
          <a:xfrm>
            <a:off x="295275" y="1791250"/>
            <a:ext cx="11124565" cy="3430686"/>
          </a:xfrm>
        </p:spPr>
        <p:txBody>
          <a:bodyPr>
            <a:noAutofit/>
          </a:bodyPr>
          <a:lstStyle/>
          <a:p>
            <a:pPr lvl="0" algn="l">
              <a:lnSpc>
                <a:spcPts val="2640"/>
              </a:lnSpc>
            </a:pPr>
            <a:r>
              <a:rPr lang="hu-HU" sz="2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Akadálymentesítés hallássérültek számára</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latin typeface="Calibri" panose="020F0502020204030204" pitchFamily="34" charset="0"/>
                <a:ea typeface="Times New Roman" panose="02020603050405020304" pitchFamily="18" charset="0"/>
              </a:rPr>
              <a:t>Szálláshelyek legfontosabb teendői </a:t>
            </a:r>
            <a:r>
              <a:rPr lang="hu-HU" sz="2200" dirty="0">
                <a:solidFill>
                  <a:srgbClr val="000000"/>
                </a:solidFill>
                <a:effectLst/>
                <a:latin typeface="Calibri" panose="020F0502020204030204" pitchFamily="34" charset="0"/>
                <a:ea typeface="Times New Roman" panose="02020603050405020304" pitchFamily="18" charset="0"/>
              </a:rPr>
              <a:t>hallássérült utazók kommunikációs akadályainak leküzdése és biztonságuk védelme érdekében</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Vizuális riasztórendszerek telepítése szállodákban és nyilvános helyeken, hogy az érintettek vészhelyzetekről, ajtócsengőről vagy a telefoncsörgésről tudomást szerezzenek</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Jelnyelvi tolmácsolás és feliratozás biztosítása túrák, előadások és tájékoztatók során</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Hallást segítő készülékek (</a:t>
            </a:r>
            <a:r>
              <a:rPr lang="hu-HU" sz="2200" kern="100" dirty="0" err="1">
                <a:effectLst/>
                <a:latin typeface="Calibri" panose="020F0502020204030204" pitchFamily="34" charset="0"/>
                <a:ea typeface="Calibri" panose="020F0502020204030204" pitchFamily="34" charset="0"/>
                <a:cs typeface="Calibri" panose="020F0502020204030204" pitchFamily="34" charset="0"/>
              </a:rPr>
              <a:t>Assistive</a:t>
            </a: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hu-HU" sz="2200" kern="100" dirty="0" err="1">
                <a:effectLst/>
                <a:latin typeface="Calibri" panose="020F0502020204030204" pitchFamily="34" charset="0"/>
                <a:ea typeface="Calibri" panose="020F0502020204030204" pitchFamily="34" charset="0"/>
                <a:cs typeface="Calibri" panose="020F0502020204030204" pitchFamily="34" charset="0"/>
              </a:rPr>
              <a:t>Listening</a:t>
            </a: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hu-HU" sz="2200" kern="100" dirty="0" err="1">
                <a:effectLst/>
                <a:latin typeface="Calibri" panose="020F0502020204030204" pitchFamily="34" charset="0"/>
                <a:ea typeface="Calibri" panose="020F0502020204030204" pitchFamily="34" charset="0"/>
                <a:cs typeface="Calibri" panose="020F0502020204030204" pitchFamily="34" charset="0"/>
              </a:rPr>
              <a:t>Devices</a:t>
            </a:r>
            <a:r>
              <a:rPr lang="hu-HU" sz="2200" kern="100" dirty="0">
                <a:effectLst/>
                <a:latin typeface="Calibri" panose="020F0502020204030204" pitchFamily="34" charset="0"/>
                <a:ea typeface="Calibri" panose="020F0502020204030204" pitchFamily="34" charset="0"/>
                <a:cs typeface="Calibri" panose="020F0502020204030204" pitchFamily="34" charset="0"/>
              </a:rPr>
              <a:t>, ALD-k): múzeumokban, színházakban és tárlatvezetéseken rendelkezésre álló ALD-k javíthatják a hallássérült látogatók élményét</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rPr>
              <a:t>Akadálymentes</a:t>
            </a:r>
            <a:r>
              <a:rPr lang="hu-HU" sz="2200" dirty="0">
                <a:solidFill>
                  <a:srgbClr val="000000"/>
                </a:solidFill>
                <a:effectLst/>
                <a:latin typeface="Calibri" panose="020F0502020204030204" pitchFamily="34" charset="0"/>
                <a:ea typeface="Times New Roman" panose="02020603050405020304" pitchFamily="18" charset="0"/>
              </a:rPr>
              <a:t> kommunikációs csatornák: az információs pultok, a foglalási szolgáltatások és az ügyfélszolgálat elérhetővé tétele szöveges üzeneteken, e-mailen vagy élő chaten keresztül</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60FB88D8-93BA-935B-E1FF-531F521A709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6A8A318-3764-F0EB-C433-FEAC630AED8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1AE4E19-40BD-3AD1-A0F9-7479E8664D6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3EE9E7D-83C6-FF3D-A0DC-5E6094253A7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A61A889-2E27-0DD9-938A-1D0247CE96F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532AAD0-A224-E221-9B16-A2D8476583F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9ACF048-C05C-E9AB-B880-00CEDB5DBBF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78375A7-2CF0-C6FB-8443-FFE2FB26534D}"/>
              </a:ext>
            </a:extLst>
          </p:cNvPr>
          <p:cNvSpPr txBox="1">
            <a:spLocks/>
          </p:cNvSpPr>
          <p:nvPr/>
        </p:nvSpPr>
        <p:spPr>
          <a:xfrm>
            <a:off x="147637" y="1154947"/>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Érzékszervi fogyatékossággal élők</a:t>
            </a:r>
          </a:p>
        </p:txBody>
      </p:sp>
    </p:spTree>
    <p:extLst>
      <p:ext uri="{BB962C8B-B14F-4D97-AF65-F5344CB8AC3E}">
        <p14:creationId xmlns:p14="http://schemas.microsoft.com/office/powerpoint/2010/main" val="106943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0C95C-6882-9C13-29B9-63B309F559F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65AFCB7-40A5-5E49-7DAB-5B5DDA41BA1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4A2CAB-4AB8-2D4A-4C36-0D5458132378}"/>
              </a:ext>
            </a:extLst>
          </p:cNvPr>
          <p:cNvSpPr>
            <a:spLocks noGrp="1"/>
          </p:cNvSpPr>
          <p:nvPr>
            <p:ph type="ctrTitle"/>
          </p:nvPr>
        </p:nvSpPr>
        <p:spPr>
          <a:xfrm>
            <a:off x="147638" y="1917551"/>
            <a:ext cx="11689246" cy="3184978"/>
          </a:xfrm>
        </p:spPr>
        <p:txBody>
          <a:bodyPr>
            <a:noAutofit/>
          </a:bodyPr>
          <a:lstStyle/>
          <a:p>
            <a:pPr lvl="0" algn="l">
              <a:lnSpc>
                <a:spcPts val="2500"/>
              </a:lnSpc>
            </a:pPr>
            <a:r>
              <a:rPr lang="hu-HU" sz="2200" i="1" dirty="0">
                <a:solidFill>
                  <a:srgbClr val="000000"/>
                </a:solidFill>
                <a:effectLst/>
                <a:latin typeface="Calibri" panose="020F0502020204030204" pitchFamily="34" charset="0"/>
                <a:ea typeface="Times New Roman" panose="02020603050405020304" pitchFamily="18" charset="0"/>
              </a:rPr>
              <a:t>Akadálymentesítés látássérültek számára</a:t>
            </a:r>
            <a:br>
              <a:rPr lang="en-GB" sz="2200" i="1" kern="100" noProof="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Taktilis térképek és Braille-írásos feliratok: szálláshelyeken, látványosságoknál és tömegközlekedési eszközökön tapintható térképek, modellek és Braille-írásos feliratok segíthetik a navigációt</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Hangalapú információs rendszerek: audio </a:t>
            </a:r>
            <a:r>
              <a:rPr lang="hu-HU" sz="2200" kern="100" dirty="0" err="1">
                <a:effectLst/>
                <a:latin typeface="Calibri" panose="020F0502020204030204" pitchFamily="34" charset="0"/>
                <a:ea typeface="Calibri" panose="020F0502020204030204" pitchFamily="34" charset="0"/>
                <a:cs typeface="Calibri" panose="020F0502020204030204" pitchFamily="34" charset="0"/>
              </a:rPr>
              <a:t>guide</a:t>
            </a:r>
            <a:r>
              <a:rPr lang="hu-HU" sz="2200" kern="100" dirty="0">
                <a:effectLst/>
                <a:latin typeface="Calibri" panose="020F0502020204030204" pitchFamily="34" charset="0"/>
                <a:ea typeface="Calibri" panose="020F0502020204030204" pitchFamily="34" charset="0"/>
                <a:cs typeface="Calibri" panose="020F0502020204030204" pitchFamily="34" charset="0"/>
              </a:rPr>
              <a:t>-ok és írásos információkat tartalmazó túrák múzeumokban, galériákban és szabadtéri helyszíneken a kontextus és az információ biztosítására</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Akadálymentes digitális tartalom: a weboldalak és a digitális platformok feleljenek meg a webtartalom akadálymentesítésére vonatkozó iránymutatásoknak (Web </a:t>
            </a:r>
            <a:r>
              <a:rPr lang="hu-HU" sz="2200" kern="100" dirty="0" err="1">
                <a:effectLst/>
                <a:latin typeface="Calibri" panose="020F0502020204030204" pitchFamily="34" charset="0"/>
                <a:ea typeface="Calibri" panose="020F0502020204030204" pitchFamily="34" charset="0"/>
                <a:cs typeface="Calibri" panose="020F0502020204030204" pitchFamily="34" charset="0"/>
              </a:rPr>
              <a:t>Content</a:t>
            </a: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hu-HU" sz="2200" kern="100" dirty="0" err="1">
                <a:effectLst/>
                <a:latin typeface="Calibri" panose="020F0502020204030204" pitchFamily="34" charset="0"/>
                <a:ea typeface="Calibri" panose="020F0502020204030204" pitchFamily="34" charset="0"/>
                <a:cs typeface="Calibri" panose="020F0502020204030204" pitchFamily="34" charset="0"/>
              </a:rPr>
              <a:t>Accessibility</a:t>
            </a: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hu-HU" sz="2200" kern="100" dirty="0" err="1">
                <a:effectLst/>
                <a:latin typeface="Calibri" panose="020F0502020204030204" pitchFamily="34" charset="0"/>
                <a:ea typeface="Calibri" panose="020F0502020204030204" pitchFamily="34" charset="0"/>
                <a:cs typeface="Calibri" panose="020F0502020204030204" pitchFamily="34" charset="0"/>
              </a:rPr>
              <a:t>Guidelines</a:t>
            </a:r>
            <a:r>
              <a:rPr lang="hu-HU" sz="2200" kern="100" dirty="0">
                <a:effectLst/>
                <a:latin typeface="Calibri" panose="020F0502020204030204" pitchFamily="34" charset="0"/>
                <a:ea typeface="Calibri" panose="020F0502020204030204" pitchFamily="34" charset="0"/>
                <a:cs typeface="Calibri" panose="020F0502020204030204" pitchFamily="34" charset="0"/>
              </a:rPr>
              <a:t>, WCAG), hogy az információk képernyőolvasókkal is elérhetők legyenek</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rPr>
              <a:t>Tájékozódási</a:t>
            </a:r>
            <a:r>
              <a:rPr lang="hu-HU" sz="2200" dirty="0">
                <a:solidFill>
                  <a:srgbClr val="000000"/>
                </a:solidFill>
                <a:effectLst/>
                <a:latin typeface="Calibri" panose="020F0502020204030204" pitchFamily="34" charset="0"/>
                <a:ea typeface="Times New Roman" panose="02020603050405020304" pitchFamily="18" charset="0"/>
              </a:rPr>
              <a:t> és mobilitási segítségnyújtás: a személyre szabott efféle segítségnyújtás a szállodákban és a látnivalóknál jelentősen javíthatja a vak vagy gyengén látó vendégek utazási élményét</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42F40689-F637-6E45-2F2D-569A9177E7B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1EB263E-038C-AC63-8E08-557D01D2AEB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8DF6A4-6833-EA22-2C96-8AB41A67BC6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F167602-B0F7-052C-9E5F-83A7320C1D1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521BD23-982B-57BC-CC58-8F31C9BBFFE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0EA4DD5-5B01-C4DA-7872-6DD8897D651D}"/>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EDD4B26-8221-96EF-5DC0-F63EAF4E547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7F075FA-C9E1-D22C-9821-B9DD332692E8}"/>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Érzékszervi fogyatékossággal élők</a:t>
            </a:r>
          </a:p>
        </p:txBody>
      </p:sp>
    </p:spTree>
    <p:extLst>
      <p:ext uri="{BB962C8B-B14F-4D97-AF65-F5344CB8AC3E}">
        <p14:creationId xmlns:p14="http://schemas.microsoft.com/office/powerpoint/2010/main" val="401699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508F9-B56F-6C96-E444-146E94A9582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B5E147F-23BD-37F8-67B8-78250B93E1A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7EA82F8-0893-713B-7485-49053155B4FD}"/>
              </a:ext>
            </a:extLst>
          </p:cNvPr>
          <p:cNvSpPr>
            <a:spLocks noGrp="1"/>
          </p:cNvSpPr>
          <p:nvPr>
            <p:ph type="ctrTitle"/>
          </p:nvPr>
        </p:nvSpPr>
        <p:spPr>
          <a:xfrm>
            <a:off x="66674" y="1725391"/>
            <a:ext cx="11977688" cy="3567680"/>
          </a:xfrm>
        </p:spPr>
        <p:txBody>
          <a:bodyPr>
            <a:noAutofit/>
          </a:bodyPr>
          <a:lstStyle/>
          <a:p>
            <a:pPr lvl="0" algn="l">
              <a:lnSpc>
                <a:spcPts val="2300"/>
              </a:lnSpc>
              <a:tabLst>
                <a:tab pos="1343660" algn="l"/>
              </a:tabLst>
            </a:pPr>
            <a:r>
              <a:rPr lang="hu-HU" sz="2200" i="1" dirty="0">
                <a:solidFill>
                  <a:srgbClr val="000000"/>
                </a:solidFill>
                <a:effectLst/>
                <a:latin typeface="Calibri" panose="020F0502020204030204" pitchFamily="34" charset="0"/>
                <a:ea typeface="Times New Roman" panose="02020603050405020304" pitchFamily="18" charset="0"/>
              </a:rPr>
              <a:t>Az információk hozzáférhetősége:</a:t>
            </a:r>
            <a:r>
              <a:rPr lang="hu-HU" sz="2200" dirty="0">
                <a:solidFill>
                  <a:srgbClr val="000000"/>
                </a:solidFill>
                <a:effectLst/>
                <a:latin typeface="Calibri" panose="020F0502020204030204" pitchFamily="34" charset="0"/>
                <a:ea typeface="Times New Roman" panose="02020603050405020304" pitchFamily="18" charset="0"/>
              </a:rPr>
              <a:t> információ számos formátumban – hangalapú leírások, Braille-írás, nagybetűs írás és jelnyelvi tolmácsszolgáltatások biztosítása, hogy mindenki hozzáférjen a szolgáltatásokkal, a vészhelyzeti protokollokkal és a kulturális tevékenységekkel kapcsolatos információkhoz</a:t>
            </a:r>
            <a:br>
              <a:rPr lang="hu-HU" sz="2200" dirty="0">
                <a:solidFill>
                  <a:srgbClr val="000000"/>
                </a:solidFill>
                <a:effectLst/>
                <a:latin typeface="Calibri" panose="020F0502020204030204" pitchFamily="34" charset="0"/>
                <a:ea typeface="Times New Roman" panose="02020603050405020304" pitchFamily="18" charset="0"/>
              </a:rPr>
            </a:br>
            <a:r>
              <a:rPr lang="hu-HU" sz="2200" i="1" dirty="0">
                <a:solidFill>
                  <a:srgbClr val="000000"/>
                </a:solidFill>
                <a:effectLst/>
                <a:latin typeface="Calibri" panose="020F0502020204030204" pitchFamily="34" charset="0"/>
                <a:ea typeface="Times New Roman" panose="02020603050405020304" pitchFamily="18" charset="0"/>
              </a:rPr>
              <a:t>Kommunikációs támogatás</a:t>
            </a:r>
            <a:r>
              <a:rPr lang="hu-HU" sz="2200" dirty="0">
                <a:solidFill>
                  <a:srgbClr val="000000"/>
                </a:solidFill>
                <a:effectLst/>
                <a:latin typeface="Calibri" panose="020F0502020204030204" pitchFamily="34" charset="0"/>
                <a:ea typeface="Times New Roman" panose="02020603050405020304" pitchFamily="18" charset="0"/>
              </a:rPr>
              <a:t>: a jelnyelvi tolmácsok vagy segítő hallókészülékek bevonása túrák, látnivalók és ügyfélszolgálati interakciók során a teljes részvétel garantálása érdekében</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i="1" dirty="0">
                <a:solidFill>
                  <a:srgbClr val="000000"/>
                </a:solidFill>
                <a:effectLst/>
                <a:latin typeface="Calibri" panose="020F0502020204030204" pitchFamily="34" charset="0"/>
                <a:ea typeface="Times New Roman" panose="02020603050405020304" pitchFamily="18" charset="0"/>
              </a:rPr>
              <a:t>Adaptált élmények</a:t>
            </a:r>
            <a:r>
              <a:rPr lang="hu-HU" sz="2200" dirty="0">
                <a:solidFill>
                  <a:srgbClr val="000000"/>
                </a:solidFill>
                <a:effectLst/>
                <a:latin typeface="Calibri" panose="020F0502020204030204" pitchFamily="34" charset="0"/>
                <a:ea typeface="Times New Roman" panose="02020603050405020304" pitchFamily="18" charset="0"/>
              </a:rPr>
              <a:t>: a vendégek érzékszervi preferenciáinak megfelelő, testre szabott élmények, például tapintható túrák a látássérülteknek, vagy vizuális segédeszközök siket vagy nagyothalló vendégeknek</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i="1" dirty="0">
                <a:solidFill>
                  <a:srgbClr val="000000"/>
                </a:solidFill>
                <a:effectLst/>
                <a:latin typeface="Calibri" panose="020F0502020204030204" pitchFamily="34" charset="0"/>
                <a:ea typeface="Times New Roman" panose="02020603050405020304" pitchFamily="18" charset="0"/>
              </a:rPr>
              <a:t>Technológia és innováció</a:t>
            </a:r>
            <a:r>
              <a:rPr lang="hu-HU" sz="2200" dirty="0">
                <a:solidFill>
                  <a:srgbClr val="000000"/>
                </a:solidFill>
                <a:effectLst/>
                <a:latin typeface="Calibri" panose="020F0502020204030204" pitchFamily="34" charset="0"/>
                <a:ea typeface="Times New Roman" panose="02020603050405020304" pitchFamily="18" charset="0"/>
              </a:rPr>
              <a:t>:  pl. navigációs segédlet, hangleírás vagy feliratozást biztosító mobilalkalmazások</a:t>
            </a:r>
            <a:b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u-HU" sz="2200" i="1" dirty="0">
                <a:solidFill>
                  <a:srgbClr val="000000"/>
                </a:solidFill>
                <a:effectLst/>
                <a:latin typeface="Calibri" panose="020F0502020204030204" pitchFamily="34" charset="0"/>
                <a:ea typeface="Times New Roman" panose="02020603050405020304" pitchFamily="18" charset="0"/>
              </a:rPr>
              <a:t>Képzés és tudatosság</a:t>
            </a:r>
            <a:r>
              <a:rPr lang="hu-HU" sz="2200" dirty="0">
                <a:solidFill>
                  <a:srgbClr val="000000"/>
                </a:solidFill>
                <a:effectLst/>
                <a:latin typeface="Calibri" panose="020F0502020204030204" pitchFamily="34" charset="0"/>
                <a:ea typeface="Times New Roman" panose="02020603050405020304" pitchFamily="18" charset="0"/>
              </a:rPr>
              <a:t>: a személyzet képzése az érzékszervi fogyatékossággal élő személyek igényeiről és a hatékony kommunikációs technikákról</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2199EE1-244D-C297-3200-F0F70A8A06B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FFCC984-5FC5-A095-588B-FFECEDA3898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93468AE-7C1B-9DCD-6AAA-ED275423AC41}"/>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55F31A2-8D7B-93C1-8CF6-747971AE7E4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68DE399-3ECA-B303-E286-A9D773618E4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FC423F5-BA98-0CE4-A55F-6B6F6EC4B91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BE130FA-C1C7-4FEE-57F7-4269276E429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A7D4F32-2B7F-2A35-1FFA-1B5EE9EE3734}"/>
              </a:ext>
            </a:extLst>
          </p:cNvPr>
          <p:cNvSpPr txBox="1">
            <a:spLocks/>
          </p:cNvSpPr>
          <p:nvPr/>
        </p:nvSpPr>
        <p:spPr>
          <a:xfrm>
            <a:off x="147637" y="1039062"/>
            <a:ext cx="11896725" cy="68632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Érzékszervi fogyatékossággal élők különleges turisztikai igényei</a:t>
            </a:r>
          </a:p>
        </p:txBody>
      </p:sp>
    </p:spTree>
    <p:extLst>
      <p:ext uri="{BB962C8B-B14F-4D97-AF65-F5344CB8AC3E}">
        <p14:creationId xmlns:p14="http://schemas.microsoft.com/office/powerpoint/2010/main" val="72074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EB153-C743-5A48-6CBC-7A050A7D244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043574F-0C67-70C1-BE6A-8C20CA5F5BC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6DC4DD3-B67F-AE14-2395-AEA5157FF809}"/>
              </a:ext>
            </a:extLst>
          </p:cNvPr>
          <p:cNvSpPr>
            <a:spLocks noGrp="1"/>
          </p:cNvSpPr>
          <p:nvPr>
            <p:ph type="ctrTitle"/>
          </p:nvPr>
        </p:nvSpPr>
        <p:spPr>
          <a:xfrm>
            <a:off x="161925" y="1886668"/>
            <a:ext cx="11896725" cy="3283199"/>
          </a:xfrm>
        </p:spPr>
        <p:txBody>
          <a:bodyPr>
            <a:noAutofit/>
          </a:bodyPr>
          <a:lstStyle/>
          <a:p>
            <a:pPr algn="l">
              <a:lnSpc>
                <a:spcPct val="107000"/>
              </a:lnSpc>
              <a:spcAft>
                <a:spcPts val="800"/>
              </a:spcAft>
              <a:buNone/>
              <a:tabLst>
                <a:tab pos="1343660" algn="l"/>
              </a:tabLst>
            </a:pP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Bár történt javulás, még mindig vannak akadályok az érzékszervi fogyatékossággal élők teljes körű integrációja előtt a turizmus ágazatban: a turisztikai szereplők ismereteinek hiánya, a fogyatékossággal élők befogadásával kapcsolatos nem megfelelő képzés, valamint az akadálymentes technológiák és információs formátumok szélesebb körű alkalmazásának szükségessége</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Egyes helyszínek és szervezetek úttörő szerepet vállaltak az érzékszervi rendellenességekkel küzdő egyének számára biztosított akadálymentes utazási lehetőségek terén. A British Museum és a brit </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Natural History Museum </a:t>
            </a:r>
            <a:r>
              <a:rPr lang="hu-HU" sz="2200" dirty="0">
                <a:solidFill>
                  <a:srgbClr val="000000"/>
                </a:solidFill>
                <a:effectLst/>
                <a:latin typeface="Calibri" panose="020F0502020204030204" pitchFamily="34" charset="0"/>
                <a:ea typeface="Times New Roman" panose="02020603050405020304" pitchFamily="18" charset="0"/>
              </a:rPr>
              <a:t>például tapintható túrákat és hanggal leírt túrákat kínál a látássérült látogatók számára. A </a:t>
            </a:r>
            <a:r>
              <a:rPr lang="hu-HU" sz="2200" dirty="0" err="1">
                <a:solidFill>
                  <a:srgbClr val="000000"/>
                </a:solidFill>
                <a:effectLst/>
                <a:latin typeface="Calibri" panose="020F0502020204030204" pitchFamily="34" charset="0"/>
                <a:ea typeface="Times New Roman" panose="02020603050405020304" pitchFamily="18" charset="0"/>
              </a:rPr>
              <a:t>Smithsonian</a:t>
            </a:r>
            <a:r>
              <a:rPr lang="hu-HU" sz="2200" dirty="0">
                <a:solidFill>
                  <a:srgbClr val="000000"/>
                </a:solidFill>
                <a:effectLst/>
                <a:latin typeface="Calibri" panose="020F0502020204030204" pitchFamily="34" charset="0"/>
                <a:ea typeface="Times New Roman" panose="02020603050405020304" pitchFamily="18" charset="0"/>
              </a:rPr>
              <a:t> </a:t>
            </a:r>
            <a:r>
              <a:rPr lang="hu-HU" sz="2200" dirty="0" err="1">
                <a:solidFill>
                  <a:srgbClr val="000000"/>
                </a:solidFill>
                <a:effectLst/>
                <a:latin typeface="Calibri" panose="020F0502020204030204" pitchFamily="34" charset="0"/>
                <a:ea typeface="Times New Roman" panose="02020603050405020304" pitchFamily="18" charset="0"/>
              </a:rPr>
              <a:t>Institution</a:t>
            </a:r>
            <a:r>
              <a:rPr lang="hu-HU" sz="2200" dirty="0">
                <a:solidFill>
                  <a:srgbClr val="000000"/>
                </a:solidFill>
                <a:effectLst/>
                <a:latin typeface="Calibri" panose="020F0502020204030204" pitchFamily="34" charset="0"/>
                <a:ea typeface="Times New Roman" panose="02020603050405020304" pitchFamily="18" charset="0"/>
              </a:rPr>
              <a:t> jelnyelvi túrákat és feliratozott videókat nyújt siket vagy nagyothalló látogatók számára</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6D7E8EEA-BDDE-D18D-F8C9-E521F3B4C26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1D064F4-2B19-60D8-52C4-1704CDFE2AF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2F14E67-B5E2-8CDC-53F7-D8AD47D06B9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1513D3F-BC62-6218-1703-A057483A916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4092AD1-64F7-51F7-E641-C12EA1E790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71D583B-CABE-5465-9E54-F0CFD683E12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ACB69E6-BEC8-2F4F-C3A1-11525961189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C1DF3EF-E6A1-C55F-B618-7FAA4A959682}"/>
              </a:ext>
            </a:extLst>
          </p:cNvPr>
          <p:cNvSpPr txBox="1">
            <a:spLocks/>
          </p:cNvSpPr>
          <p:nvPr/>
        </p:nvSpPr>
        <p:spPr>
          <a:xfrm>
            <a:off x="161925" y="1200339"/>
            <a:ext cx="11896725" cy="68632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Érzékszervi fogyatékossággal élők különleges turisztikai igényei</a:t>
            </a:r>
          </a:p>
        </p:txBody>
      </p:sp>
    </p:spTree>
    <p:extLst>
      <p:ext uri="{BB962C8B-B14F-4D97-AF65-F5344CB8AC3E}">
        <p14:creationId xmlns:p14="http://schemas.microsoft.com/office/powerpoint/2010/main" val="427760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6A3A2-3977-38F4-36D3-322E1A8EE2E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16472F5-31FE-268F-CA74-C19E22CECD3B}"/>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EBAE9438-420D-882E-7C15-3CEE597859D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D88CAAE-B93E-80F6-F223-E14CB339E10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4584BCD-2746-3D07-4A73-16301FE8C3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321DC0A-F9FE-3AB0-6ED3-1463E1933AE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B615C04-8775-76D8-7A52-49CD6892179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AFD5643-3BA4-B454-3F2B-ECADEAF62D3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5FCCDFA-099F-DB45-66BC-945D7497F03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9CAAC9A-7038-82FB-EAB6-3CB07DC8F84B}"/>
              </a:ext>
            </a:extLst>
          </p:cNvPr>
          <p:cNvSpPr txBox="1">
            <a:spLocks/>
          </p:cNvSpPr>
          <p:nvPr/>
        </p:nvSpPr>
        <p:spPr>
          <a:xfrm>
            <a:off x="161925" y="1200339"/>
            <a:ext cx="11896725" cy="68632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Érzékszervi fogyatékossággal élők különleges turisztikai igényei</a:t>
            </a:r>
          </a:p>
        </p:txBody>
      </p:sp>
      <p:pic>
        <p:nvPicPr>
          <p:cNvPr id="15" name="Kép 14" descr="A képen személy, Emberi arc, ruházat, fedett pályás látható&#10;&#10;Előfordulhat, hogy a mesterséges intelligencia által létrehozott tartalom helytelen.">
            <a:extLst>
              <a:ext uri="{FF2B5EF4-FFF2-40B4-BE49-F238E27FC236}">
                <a16:creationId xmlns:a16="http://schemas.microsoft.com/office/drawing/2014/main" id="{EC370F91-418B-0881-93D5-DE4F33C1B9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6127" y="2005828"/>
            <a:ext cx="5394999" cy="2697500"/>
          </a:xfrm>
          <a:prstGeom prst="rect">
            <a:avLst/>
          </a:prstGeom>
        </p:spPr>
      </p:pic>
      <p:sp>
        <p:nvSpPr>
          <p:cNvPr id="17" name="Szövegdoboz 16">
            <a:extLst>
              <a:ext uri="{FF2B5EF4-FFF2-40B4-BE49-F238E27FC236}">
                <a16:creationId xmlns:a16="http://schemas.microsoft.com/office/drawing/2014/main" id="{DF37FB94-D9CF-49F7-14C5-7E9A4FB38858}"/>
              </a:ext>
            </a:extLst>
          </p:cNvPr>
          <p:cNvSpPr txBox="1"/>
          <p:nvPr/>
        </p:nvSpPr>
        <p:spPr>
          <a:xfrm>
            <a:off x="336127" y="4859209"/>
            <a:ext cx="5235999" cy="307777"/>
          </a:xfrm>
          <a:prstGeom prst="rect">
            <a:avLst/>
          </a:prstGeom>
          <a:noFill/>
        </p:spPr>
        <p:txBody>
          <a:bodyPr wrap="square">
            <a:spAutoFit/>
          </a:bodyPr>
          <a:lstStyle/>
          <a:p>
            <a:pPr algn="ctr"/>
            <a:r>
              <a:rPr lang="hu-HU" sz="1400" noProof="0" dirty="0"/>
              <a:t>https://www.britishmuseum.org/visit/accessibility-museum</a:t>
            </a:r>
          </a:p>
        </p:txBody>
      </p:sp>
      <p:sp>
        <p:nvSpPr>
          <p:cNvPr id="19" name="Szövegdoboz 18">
            <a:extLst>
              <a:ext uri="{FF2B5EF4-FFF2-40B4-BE49-F238E27FC236}">
                <a16:creationId xmlns:a16="http://schemas.microsoft.com/office/drawing/2014/main" id="{821E3662-D1B2-DD0A-C5CB-4A2B6650F4FF}"/>
              </a:ext>
            </a:extLst>
          </p:cNvPr>
          <p:cNvSpPr txBox="1"/>
          <p:nvPr/>
        </p:nvSpPr>
        <p:spPr>
          <a:xfrm>
            <a:off x="6619875" y="4859210"/>
            <a:ext cx="4084959" cy="307777"/>
          </a:xfrm>
          <a:prstGeom prst="rect">
            <a:avLst/>
          </a:prstGeom>
          <a:noFill/>
        </p:spPr>
        <p:txBody>
          <a:bodyPr wrap="square">
            <a:spAutoFit/>
          </a:bodyPr>
          <a:lstStyle/>
          <a:p>
            <a:pPr algn="ctr"/>
            <a:r>
              <a:rPr lang="hu-HU" sz="1400" noProof="0" dirty="0"/>
              <a:t>https://oumnh.ox.ac.uk/accessibility-0</a:t>
            </a:r>
          </a:p>
        </p:txBody>
      </p:sp>
      <p:pic>
        <p:nvPicPr>
          <p:cNvPr id="21" name="Kép 20" descr="A képen dinoszaurusz, ruházat, múzeum, fedett pályás látható&#10;&#10;Előfordulhat, hogy a mesterséges intelligencia által létrehozott tartalom helytelen.">
            <a:extLst>
              <a:ext uri="{FF2B5EF4-FFF2-40B4-BE49-F238E27FC236}">
                <a16:creationId xmlns:a16="http://schemas.microsoft.com/office/drawing/2014/main" id="{47ECB408-C4B1-8B08-AAF2-E474C4EBAE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19875" y="2005828"/>
            <a:ext cx="4084959" cy="2723306"/>
          </a:xfrm>
          <a:prstGeom prst="rect">
            <a:avLst/>
          </a:prstGeom>
        </p:spPr>
      </p:pic>
    </p:spTree>
    <p:extLst>
      <p:ext uri="{BB962C8B-B14F-4D97-AF65-F5344CB8AC3E}">
        <p14:creationId xmlns:p14="http://schemas.microsoft.com/office/powerpoint/2010/main" val="481197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AF847-D81F-96D9-AD18-BAF9DC43E45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3F9C771-7504-2147-994E-9A797A73D3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E059458-B01E-CC56-45A2-E63F809B49BC}"/>
              </a:ext>
            </a:extLst>
          </p:cNvPr>
          <p:cNvSpPr>
            <a:spLocks noGrp="1"/>
          </p:cNvSpPr>
          <p:nvPr>
            <p:ph type="ctrTitle"/>
          </p:nvPr>
        </p:nvSpPr>
        <p:spPr>
          <a:xfrm>
            <a:off x="161925" y="1973014"/>
            <a:ext cx="11896725" cy="3184978"/>
          </a:xfrm>
        </p:spPr>
        <p:txBody>
          <a:bodyPr>
            <a:noAutofit/>
          </a:bodyPr>
          <a:lstStyle/>
          <a:p>
            <a:pPr algn="l">
              <a:lnSpc>
                <a:spcPct val="107000"/>
              </a:lnSpc>
              <a:spcAft>
                <a:spcPts val="800"/>
              </a:spcAft>
              <a:buNone/>
              <a:tabLst>
                <a:tab pos="1343660" algn="l"/>
              </a:tabLst>
            </a:pPr>
            <a:r>
              <a:rPr lang="hu-HU" sz="2200" dirty="0">
                <a:solidFill>
                  <a:srgbClr val="000000"/>
                </a:solidFill>
                <a:effectLst/>
                <a:latin typeface="Calibri" panose="020F0502020204030204" pitchFamily="34" charset="0"/>
                <a:ea typeface="Times New Roman" panose="02020603050405020304" pitchFamily="18" charset="0"/>
              </a:rPr>
              <a:t>Az értelmi fogyatékossággal élő egyének a fogyatékossági spektrum heterogén csoportját alkotják, az értelmi funkciók és a társas viselkedés különböző mértékű zavaraival</a:t>
            </a:r>
            <a:b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u-HU" sz="2200" dirty="0">
                <a:solidFill>
                  <a:srgbClr val="000000"/>
                </a:solidFill>
                <a:effectLst/>
                <a:latin typeface="Calibri" panose="020F0502020204030204" pitchFamily="34" charset="0"/>
                <a:ea typeface="Times New Roman" panose="02020603050405020304" pitchFamily="18" charset="0"/>
              </a:rPr>
              <a:t>Az értelmi károsodások olyan különböző állapotokra utalnak, amelyek a kognitív képességeket korlátozzák, és rontják az egyén tanulási, kommunikációs és mindennapi feladatainak elvégzésére való képességét. Ezek a betegségek, mint például a Down-szindróma, lehetnek veleszületettek vagy szerzettek. A Szellemi és Fejlődési Fogyatékossággal Élők Amerikai Szövetsége (American </a:t>
            </a:r>
            <a:r>
              <a:rPr lang="hu-HU" sz="2200" dirty="0" err="1">
                <a:solidFill>
                  <a:srgbClr val="000000"/>
                </a:solidFill>
                <a:effectLst/>
                <a:latin typeface="Calibri" panose="020F0502020204030204" pitchFamily="34" charset="0"/>
                <a:ea typeface="Times New Roman" panose="02020603050405020304" pitchFamily="18" charset="0"/>
              </a:rPr>
              <a:t>Association</a:t>
            </a:r>
            <a:r>
              <a:rPr lang="hu-HU" sz="2200" dirty="0">
                <a:solidFill>
                  <a:srgbClr val="000000"/>
                </a:solidFill>
                <a:effectLst/>
                <a:latin typeface="Calibri" panose="020F0502020204030204" pitchFamily="34" charset="0"/>
                <a:ea typeface="Times New Roman" panose="02020603050405020304" pitchFamily="18" charset="0"/>
              </a:rPr>
              <a:t> </a:t>
            </a:r>
            <a:r>
              <a:rPr lang="hu-HU" sz="2200" dirty="0" err="1">
                <a:solidFill>
                  <a:srgbClr val="000000"/>
                </a:solidFill>
                <a:effectLst/>
                <a:latin typeface="Calibri" panose="020F0502020204030204" pitchFamily="34" charset="0"/>
                <a:ea typeface="Times New Roman" panose="02020603050405020304" pitchFamily="18" charset="0"/>
              </a:rPr>
              <a:t>on</a:t>
            </a:r>
            <a:r>
              <a:rPr lang="hu-HU" sz="2200" dirty="0">
                <a:solidFill>
                  <a:srgbClr val="000000"/>
                </a:solidFill>
                <a:effectLst/>
                <a:latin typeface="Calibri" panose="020F0502020204030204" pitchFamily="34" charset="0"/>
                <a:ea typeface="Times New Roman" panose="02020603050405020304" pitchFamily="18" charset="0"/>
              </a:rPr>
              <a:t> </a:t>
            </a:r>
            <a:r>
              <a:rPr lang="hu-HU" sz="2200" dirty="0" err="1">
                <a:solidFill>
                  <a:srgbClr val="000000"/>
                </a:solidFill>
                <a:effectLst/>
                <a:latin typeface="Calibri" panose="020F0502020204030204" pitchFamily="34" charset="0"/>
                <a:ea typeface="Times New Roman" panose="02020603050405020304" pitchFamily="18" charset="0"/>
              </a:rPr>
              <a:t>Intellectual</a:t>
            </a:r>
            <a:r>
              <a:rPr lang="hu-HU" sz="2200" dirty="0">
                <a:solidFill>
                  <a:srgbClr val="000000"/>
                </a:solidFill>
                <a:effectLst/>
                <a:latin typeface="Calibri" panose="020F0502020204030204" pitchFamily="34" charset="0"/>
                <a:ea typeface="Times New Roman" panose="02020603050405020304" pitchFamily="18" charset="0"/>
              </a:rPr>
              <a:t> and </a:t>
            </a:r>
            <a:r>
              <a:rPr lang="hu-HU" sz="2200" dirty="0" err="1">
                <a:solidFill>
                  <a:srgbClr val="000000"/>
                </a:solidFill>
                <a:effectLst/>
                <a:latin typeface="Calibri" panose="020F0502020204030204" pitchFamily="34" charset="0"/>
                <a:ea typeface="Times New Roman" panose="02020603050405020304" pitchFamily="18" charset="0"/>
              </a:rPr>
              <a:t>Developmental</a:t>
            </a:r>
            <a:r>
              <a:rPr lang="hu-HU" sz="2200" dirty="0">
                <a:solidFill>
                  <a:srgbClr val="000000"/>
                </a:solidFill>
                <a:effectLst/>
                <a:latin typeface="Calibri" panose="020F0502020204030204" pitchFamily="34" charset="0"/>
                <a:ea typeface="Times New Roman" panose="02020603050405020304" pitchFamily="18" charset="0"/>
              </a:rPr>
              <a:t> </a:t>
            </a:r>
            <a:r>
              <a:rPr lang="hu-HU" sz="2200" dirty="0" err="1">
                <a:solidFill>
                  <a:srgbClr val="000000"/>
                </a:solidFill>
                <a:effectLst/>
                <a:latin typeface="Calibri" panose="020F0502020204030204" pitchFamily="34" charset="0"/>
                <a:ea typeface="Times New Roman" panose="02020603050405020304" pitchFamily="18" charset="0"/>
              </a:rPr>
              <a:t>Disabilities</a:t>
            </a:r>
            <a:r>
              <a:rPr lang="hu-HU" sz="2200" dirty="0">
                <a:solidFill>
                  <a:srgbClr val="000000"/>
                </a:solidFill>
                <a:effectLst/>
                <a:latin typeface="Calibri" panose="020F0502020204030204" pitchFamily="34" charset="0"/>
                <a:ea typeface="Times New Roman" panose="02020603050405020304" pitchFamily="18" charset="0"/>
              </a:rPr>
              <a:t>, AAIDD) kiemeli, hogy olyan segítségre van szükségük, amely javítja az egyén működését az élet minden területén, beleértve a turisztikai tevékenységekben való részvételt is</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DA125E1-00BE-4B14-98BE-FAAEF17DA62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8C06344-AB9B-47FB-B1C2-7638F994961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358A580-2DD8-D854-8019-ED1870A1F00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DF4DFE0-3462-4D5B-88EE-FA8A6FC2AFD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2508BD-CB00-A174-151F-A4E4599E1E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942921D-4ABA-6B01-7BEB-C555A241871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9EDBADD-65E3-E3BA-29FF-92184EC4168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197C374-B0ED-1550-FEAB-39E696FC36AF}"/>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Értelmi fogyatékossággal élők</a:t>
            </a:r>
          </a:p>
        </p:txBody>
      </p:sp>
    </p:spTree>
    <p:extLst>
      <p:ext uri="{BB962C8B-B14F-4D97-AF65-F5344CB8AC3E}">
        <p14:creationId xmlns:p14="http://schemas.microsoft.com/office/powerpoint/2010/main" val="311522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a:bodyPr>
          <a:lstStyle/>
          <a:p>
            <a:r>
              <a:rPr lang="en-GB" sz="3600" b="1" dirty="0">
                <a:latin typeface="+mn-lt"/>
              </a:rPr>
              <a:t>6. </a:t>
            </a:r>
            <a:r>
              <a:rPr lang="hu-HU" sz="3600" b="1" dirty="0">
                <a:latin typeface="+mn-lt"/>
              </a:rPr>
              <a:t>Az akadálymentes turizmus iránti kereslet és a turisztikai tevékenységekkel kapcsolatos sajátos igényeik jellemzése</a:t>
            </a:r>
            <a:endParaRPr lang="en-GB"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707EA-DD97-7E4B-AB59-0F5F56107AC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17CA211-1C1A-5A1B-99DC-CDE1517AE15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39D1E14-1E29-4E2D-A869-D76AAAB4CC7B}"/>
              </a:ext>
            </a:extLst>
          </p:cNvPr>
          <p:cNvSpPr>
            <a:spLocks noGrp="1"/>
          </p:cNvSpPr>
          <p:nvPr>
            <p:ph type="ctrTitle"/>
          </p:nvPr>
        </p:nvSpPr>
        <p:spPr>
          <a:xfrm>
            <a:off x="230764" y="1882699"/>
            <a:ext cx="11730470" cy="3302703"/>
          </a:xfrm>
        </p:spPr>
        <p:txBody>
          <a:bodyPr>
            <a:noAutofit/>
          </a:bodyPr>
          <a:lstStyle/>
          <a:p>
            <a:pPr lvl="0" algn="l">
              <a:lnSpc>
                <a:spcPct val="107000"/>
              </a:lnSpc>
              <a:tabLst>
                <a:tab pos="1343660" algn="l"/>
              </a:tabLst>
            </a:pPr>
            <a:r>
              <a:rPr lang="hu-HU" sz="2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Egyszerűsített információ</a:t>
            </a: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turisztikai szolgáltatásokkal, létesítményekkel és tevékenységekkel kapcsolatos információk közlésekor világos és egyszerű nyelvezet használandó. A szimbólumok vagy a vizuális eszközök szintén javíthatják a megértést</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Társadalmi befogadás</a:t>
            </a: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fontos, hogy az értelmi fogyatékossággal élő emberek úgy érezzék, szívesen látják őket, és bevonják őket a turisztikai tevékenységekbe. Ez inkluzív programokkal, valamint a személyzet és a látogatók körében a tolerancia és az elfogadás kultúrájának ápolásával érhető el</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i="1" dirty="0">
                <a:solidFill>
                  <a:srgbClr val="000000"/>
                </a:solidFill>
                <a:effectLst/>
                <a:latin typeface="Calibri" panose="020F0502020204030204" pitchFamily="34" charset="0"/>
                <a:ea typeface="Times New Roman" panose="02020603050405020304" pitchFamily="18" charset="0"/>
              </a:rPr>
              <a:t>Biztonság és védelem</a:t>
            </a:r>
            <a:r>
              <a:rPr lang="hu-HU" sz="2200" dirty="0">
                <a:solidFill>
                  <a:srgbClr val="000000"/>
                </a:solidFill>
                <a:effectLst/>
                <a:latin typeface="Calibri" panose="020F0502020204030204" pitchFamily="34" charset="0"/>
                <a:ea typeface="Times New Roman" panose="02020603050405020304" pitchFamily="18" charset="0"/>
              </a:rPr>
              <a:t>: az értelmi fogyatékossággal élő személyek különböző szintű önállósággal rendelkeznek, így alapvető az utazás biztonsága és védelme: szükséges információk és segítség nyújtása, valamint biztonságos és támogató szálláshelyek és a tevékenységek</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DD51FFE1-FFE5-7EDE-E2E0-3492EDB3997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BC4D84F-D817-2D6E-BAA9-210C5C284A3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8B0F42B-FAB6-768A-43CD-46DD86BAFC8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F4F158A-B041-7771-AED2-8DB719A8896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2517CD4-6EDC-C1AC-BA60-2CA867094A1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8DA740E-0158-013F-8C28-C30B8A93232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4D854AC-8D75-EB91-C5EA-625488126C4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D57D367-2685-9D64-69B3-BF687A7BB498}"/>
              </a:ext>
            </a:extLst>
          </p:cNvPr>
          <p:cNvSpPr txBox="1">
            <a:spLocks/>
          </p:cNvSpPr>
          <p:nvPr/>
        </p:nvSpPr>
        <p:spPr>
          <a:xfrm>
            <a:off x="0" y="1200340"/>
            <a:ext cx="12191999" cy="59244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Inkluzív turisztikai élmények értelmi fogyatékossággal élők számára</a:t>
            </a:r>
          </a:p>
        </p:txBody>
      </p:sp>
    </p:spTree>
    <p:extLst>
      <p:ext uri="{BB962C8B-B14F-4D97-AF65-F5344CB8AC3E}">
        <p14:creationId xmlns:p14="http://schemas.microsoft.com/office/powerpoint/2010/main" val="3567884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0A6B9-0286-D4A8-A831-9D971E99081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E1463F7-8DFB-B327-DFA5-259649DCD2D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55BE75D-01F1-528D-F655-522E1C0F35C8}"/>
              </a:ext>
            </a:extLst>
          </p:cNvPr>
          <p:cNvSpPr>
            <a:spLocks noGrp="1"/>
          </p:cNvSpPr>
          <p:nvPr>
            <p:ph type="ctrTitle"/>
          </p:nvPr>
        </p:nvSpPr>
        <p:spPr>
          <a:xfrm>
            <a:off x="48767" y="1799695"/>
            <a:ext cx="7515815" cy="2945491"/>
          </a:xfrm>
        </p:spPr>
        <p:txBody>
          <a:bodyPr>
            <a:noAutofit/>
          </a:bodyPr>
          <a:lstStyle/>
          <a:p>
            <a:pPr lvl="0" algn="l">
              <a:lnSpc>
                <a:spcPct val="107000"/>
              </a:lnSpc>
              <a:tabLst>
                <a:tab pos="1343660" algn="l"/>
              </a:tabLst>
            </a:pPr>
            <a:r>
              <a:rPr lang="hu-HU" sz="2200" i="1" dirty="0">
                <a:solidFill>
                  <a:srgbClr val="000000"/>
                </a:solidFill>
                <a:effectLst/>
                <a:latin typeface="Calibri" panose="020F0502020204030204" pitchFamily="34" charset="0"/>
                <a:ea typeface="Times New Roman" panose="02020603050405020304" pitchFamily="18" charset="0"/>
              </a:rPr>
              <a:t>Adaptált programok</a:t>
            </a:r>
            <a:r>
              <a:rPr lang="hu-HU" sz="2200" dirty="0">
                <a:solidFill>
                  <a:srgbClr val="000000"/>
                </a:solidFill>
                <a:effectLst/>
                <a:latin typeface="Calibri" panose="020F0502020204030204" pitchFamily="34" charset="0"/>
                <a:ea typeface="Times New Roman" panose="02020603050405020304" pitchFamily="18" charset="0"/>
              </a:rPr>
              <a:t>: a turisztikai vállalatok biztosítsanak az értelmi fogyatékossággal élő utazók érdeklődési köréhez és képességeihez igazodó programokat, pl. a különleges igényekhez és </a:t>
            </a:r>
            <a:r>
              <a:rPr lang="hu-HU" sz="2200" dirty="0">
                <a:solidFill>
                  <a:srgbClr val="000000"/>
                </a:solidFill>
                <a:latin typeface="Calibri" panose="020F0502020204030204" pitchFamily="34" charset="0"/>
                <a:ea typeface="Times New Roman" panose="02020603050405020304" pitchFamily="18" charset="0"/>
              </a:rPr>
              <a:t>preferenciákhoz rugalmasan igazítható tevékenységeket</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i="1" dirty="0">
                <a:solidFill>
                  <a:srgbClr val="000000"/>
                </a:solidFill>
                <a:effectLst/>
                <a:latin typeface="Calibri" panose="020F0502020204030204" pitchFamily="34" charset="0"/>
                <a:ea typeface="Times New Roman" panose="02020603050405020304" pitchFamily="18" charset="0"/>
              </a:rPr>
              <a:t>Személyzet képzése</a:t>
            </a:r>
            <a:r>
              <a:rPr lang="hu-HU" sz="2200" dirty="0">
                <a:solidFill>
                  <a:srgbClr val="000000"/>
                </a:solidFill>
                <a:effectLst/>
                <a:latin typeface="Calibri" panose="020F0502020204030204" pitchFamily="34" charset="0"/>
                <a:ea typeface="Times New Roman" panose="02020603050405020304" pitchFamily="18" charset="0"/>
              </a:rPr>
              <a:t>: a turisztikai személyzet képzése az értelmi fogyatékosság felismeréséről és a megfelelő kommunikációs stratégiákról, hogy minőségi szolgáltatást és támogatást nyújtsanak az ilyen fogyatékossággal élő utazóknak</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C6B18A2-A297-E28D-E518-E37A25D3553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DEE1092-2E92-F8B1-6C12-3D9EC9971AA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F185B8E-9712-64EB-F584-3DEF3F322EA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C842D15-DE93-9943-35AB-0A529A960AE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C1E8422-B291-B5B8-A6E1-68B06831F84B}"/>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5313A06-4C2D-1379-40C1-2E01D3CD8A1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EDF2B-8639-9B17-4279-9A742539BC3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14A6C74-ACE0-9EA8-CB31-3D807B6CE65B}"/>
              </a:ext>
            </a:extLst>
          </p:cNvPr>
          <p:cNvSpPr txBox="1">
            <a:spLocks/>
          </p:cNvSpPr>
          <p:nvPr/>
        </p:nvSpPr>
        <p:spPr>
          <a:xfrm>
            <a:off x="0" y="1200340"/>
            <a:ext cx="12191999" cy="59244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Inkluzív turisztikai élmények értelmi fogyatékossággal élők számára</a:t>
            </a:r>
          </a:p>
        </p:txBody>
      </p:sp>
      <p:pic>
        <p:nvPicPr>
          <p:cNvPr id="12" name="Kép 11" descr="A képen kültéri, mentőmellény, személy, vízijármű látható&#10;&#10;Előfordulhat, hogy a mesterséges intelligencia által létrehozott tartalom helytelen.">
            <a:extLst>
              <a:ext uri="{FF2B5EF4-FFF2-40B4-BE49-F238E27FC236}">
                <a16:creationId xmlns:a16="http://schemas.microsoft.com/office/drawing/2014/main" id="{D1B5DB66-A8C9-91F1-B2B7-F509B3ABBA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4582" y="1761180"/>
            <a:ext cx="4396654" cy="2932827"/>
          </a:xfrm>
          <a:prstGeom prst="rect">
            <a:avLst/>
          </a:prstGeom>
        </p:spPr>
      </p:pic>
      <p:sp>
        <p:nvSpPr>
          <p:cNvPr id="15" name="Szövegdoboz 14">
            <a:extLst>
              <a:ext uri="{FF2B5EF4-FFF2-40B4-BE49-F238E27FC236}">
                <a16:creationId xmlns:a16="http://schemas.microsoft.com/office/drawing/2014/main" id="{09B897A3-C624-81A9-0C29-4A4E977266A2}"/>
              </a:ext>
            </a:extLst>
          </p:cNvPr>
          <p:cNvSpPr txBox="1"/>
          <p:nvPr/>
        </p:nvSpPr>
        <p:spPr>
          <a:xfrm>
            <a:off x="5487657" y="4716190"/>
            <a:ext cx="6473579" cy="523220"/>
          </a:xfrm>
          <a:prstGeom prst="rect">
            <a:avLst/>
          </a:prstGeom>
          <a:noFill/>
        </p:spPr>
        <p:txBody>
          <a:bodyPr wrap="square">
            <a:spAutoFit/>
          </a:bodyPr>
          <a:lstStyle/>
          <a:p>
            <a:pPr algn="r"/>
            <a:r>
              <a:rPr lang="hu-HU" sz="1400" noProof="0" dirty="0"/>
              <a:t>https://www.acacamps.org/article/camping-magazine/capturing-inclusive-camp-experiences-teens-without-disabilities-through-photography-dialogue</a:t>
            </a:r>
          </a:p>
        </p:txBody>
      </p:sp>
    </p:spTree>
    <p:extLst>
      <p:ext uri="{BB962C8B-B14F-4D97-AF65-F5344CB8AC3E}">
        <p14:creationId xmlns:p14="http://schemas.microsoft.com/office/powerpoint/2010/main" val="3365730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B2D78-27C0-B28C-E449-F485FBDE53F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CCA9857-1C9A-700E-3FF9-1BA7C215194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20AC171-62C1-156C-A695-356C47A2CF1B}"/>
              </a:ext>
            </a:extLst>
          </p:cNvPr>
          <p:cNvSpPr>
            <a:spLocks noGrp="1"/>
          </p:cNvSpPr>
          <p:nvPr>
            <p:ph type="ctrTitle"/>
          </p:nvPr>
        </p:nvSpPr>
        <p:spPr>
          <a:xfrm>
            <a:off x="161925" y="1824592"/>
            <a:ext cx="11896725" cy="3432730"/>
          </a:xfrm>
        </p:spPr>
        <p:txBody>
          <a:bodyPr>
            <a:noAutofit/>
          </a:bodyPr>
          <a:lstStyle/>
          <a:p>
            <a:pPr algn="l">
              <a:lnSpc>
                <a:spcPts val="2700"/>
              </a:lnSpc>
              <a:tabLst>
                <a:tab pos="1343660" algn="l"/>
              </a:tabLst>
            </a:pPr>
            <a:r>
              <a:rPr lang="hu-HU" sz="2400" kern="0" dirty="0">
                <a:solidFill>
                  <a:srgbClr val="000000"/>
                </a:solidFill>
                <a:latin typeface="Calibri" panose="020F0502020204030204" pitchFamily="34" charset="0"/>
                <a:cs typeface="Calibri" panose="020F0502020204030204" pitchFamily="34" charset="0"/>
              </a:rPr>
              <a:t>Az értelmi fogyatékossággal élők turizmusban való teljes körű részvétele gyakran ütközik akadályokba: társadalmi hozzáállás és előítéletek, hozzáférhető információk hiánya, valamint a turisztikai desztinációkon belüli fizikai akadályok</a:t>
            </a:r>
            <a:br>
              <a:rPr lang="en-GB" sz="2400" kern="0" dirty="0">
                <a:solidFill>
                  <a:srgbClr val="000000"/>
                </a:solidFill>
                <a:latin typeface="Calibri" panose="020F0502020204030204" pitchFamily="34" charset="0"/>
                <a:cs typeface="Calibri" panose="020F0502020204030204" pitchFamily="34" charset="0"/>
              </a:rPr>
            </a:br>
            <a:r>
              <a:rPr lang="hu-HU" sz="2400" kern="0" dirty="0">
                <a:solidFill>
                  <a:srgbClr val="000000"/>
                </a:solidFill>
                <a:latin typeface="Calibri" panose="020F0502020204030204" pitchFamily="34" charset="0"/>
                <a:cs typeface="Calibri" panose="020F0502020204030204" pitchFamily="34" charset="0"/>
              </a:rPr>
              <a:t>Az utazásra való felkészülés nehézsége és a támogató szolgáltatások hiánya is jelentős akadály lehet</a:t>
            </a:r>
            <a:br>
              <a:rPr lang="en-GB" sz="2400" kern="0" dirty="0">
                <a:solidFill>
                  <a:srgbClr val="000000"/>
                </a:solidFill>
                <a:latin typeface="Calibri" panose="020F0502020204030204" pitchFamily="34" charset="0"/>
                <a:cs typeface="Calibri" panose="020F0502020204030204" pitchFamily="34" charset="0"/>
              </a:rPr>
            </a:br>
            <a:r>
              <a:rPr lang="hu-HU" sz="2400" kern="0" dirty="0">
                <a:solidFill>
                  <a:srgbClr val="000000"/>
                </a:solidFill>
                <a:latin typeface="Calibri" panose="020F0502020204030204" pitchFamily="34" charset="0"/>
                <a:cs typeface="Calibri" panose="020F0502020204030204" pitchFamily="34" charset="0"/>
              </a:rPr>
              <a:t>Számos csoport és helyszín tett erőfeszítéseket az értelmi fogyatékossággal élők számára hozzáférhető turizmus érdekében. A Speciális Olimpia rendezvényei például megmutatják, hogyan lehet a sportturizmust akadálymentessé és élvezetessé tenni az értelmi fogyatékossággal élő sportolók számára, és betekintést nyújtanak a szélesebb körű turisztikai akadálymentesítés legjobb gyakorlataiba</a:t>
            </a:r>
            <a:endParaRPr lang="en-GB" sz="2400" kern="0" dirty="0">
              <a:solidFill>
                <a:srgbClr val="000000"/>
              </a:solidFill>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5570A251-583C-B765-2CD4-B1CC13970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35F4878-A4E4-9581-123D-A9913D8CFA2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0DDA076-B674-D72D-EA68-D27A5474168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A60D2DA-690C-2D1D-68EA-A8D32C77CEB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6EAFCAC-2A35-5CA3-B86B-2716E76D02B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8609662-3A28-1A3E-088E-E2D5965DA96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E58524E-33E9-1915-1F1E-436A5B0BBFD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8E14DF9-56FB-5186-6E33-CFF41D8EC181}"/>
              </a:ext>
            </a:extLst>
          </p:cNvPr>
          <p:cNvSpPr txBox="1">
            <a:spLocks/>
          </p:cNvSpPr>
          <p:nvPr/>
        </p:nvSpPr>
        <p:spPr>
          <a:xfrm>
            <a:off x="161925" y="1091107"/>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Értelmi fogyatékossággal élők</a:t>
            </a:r>
          </a:p>
        </p:txBody>
      </p:sp>
    </p:spTree>
    <p:extLst>
      <p:ext uri="{BB962C8B-B14F-4D97-AF65-F5344CB8AC3E}">
        <p14:creationId xmlns:p14="http://schemas.microsoft.com/office/powerpoint/2010/main" val="717649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2ACB1-DA7E-9259-1EBC-469BDA3050D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4ED06B9-E40D-26A3-E6BF-2B9B74BCDC9B}"/>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D196A5EE-F6FF-353C-3154-A4337FE6D3F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E6CADF2-D77E-941E-492A-7914B0A44F7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1005669-710F-B141-B0D1-54D054F9ACB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4E0594C-B138-4A65-5E32-7095AA539E1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3A9325-6524-5653-ED3E-B5DBE194F57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978C07C-44ED-7B21-70CB-B7C87D0CF4B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C2EAB62-EC74-2BD0-AEDC-0C3251DEBD8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74C1149-FE22-3E3E-73EA-4AA4C8FC115B}"/>
              </a:ext>
            </a:extLst>
          </p:cNvPr>
          <p:cNvSpPr txBox="1">
            <a:spLocks/>
          </p:cNvSpPr>
          <p:nvPr/>
        </p:nvSpPr>
        <p:spPr>
          <a:xfrm>
            <a:off x="161925" y="1154809"/>
            <a:ext cx="11896725" cy="68632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Különleges Olimpiai játékok értelmi fogyatékossággal élők számára</a:t>
            </a:r>
          </a:p>
        </p:txBody>
      </p:sp>
      <p:pic>
        <p:nvPicPr>
          <p:cNvPr id="12" name="Kép 11" descr="A képen atlétika, személy, sport, kültéri látható&#10;&#10;Előfordulhat, hogy a mesterséges intelligencia által létrehozott tartalom helytelen.">
            <a:extLst>
              <a:ext uri="{FF2B5EF4-FFF2-40B4-BE49-F238E27FC236}">
                <a16:creationId xmlns:a16="http://schemas.microsoft.com/office/drawing/2014/main" id="{9DA0FD22-F91F-8C7B-0B8F-597BFAD400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143" y="1838181"/>
            <a:ext cx="4564374" cy="2859542"/>
          </a:xfrm>
          <a:prstGeom prst="rect">
            <a:avLst/>
          </a:prstGeom>
        </p:spPr>
      </p:pic>
      <p:sp>
        <p:nvSpPr>
          <p:cNvPr id="17" name="Szövegdoboz 16">
            <a:extLst>
              <a:ext uri="{FF2B5EF4-FFF2-40B4-BE49-F238E27FC236}">
                <a16:creationId xmlns:a16="http://schemas.microsoft.com/office/drawing/2014/main" id="{15F973B1-A637-4F45-F3A1-7674CDAF9B03}"/>
              </a:ext>
            </a:extLst>
          </p:cNvPr>
          <p:cNvSpPr txBox="1"/>
          <p:nvPr/>
        </p:nvSpPr>
        <p:spPr>
          <a:xfrm>
            <a:off x="161925" y="4737197"/>
            <a:ext cx="5099957" cy="523220"/>
          </a:xfrm>
          <a:prstGeom prst="rect">
            <a:avLst/>
          </a:prstGeom>
          <a:noFill/>
        </p:spPr>
        <p:txBody>
          <a:bodyPr wrap="square">
            <a:spAutoFit/>
          </a:bodyPr>
          <a:lstStyle/>
          <a:p>
            <a:pPr algn="ctr"/>
            <a:r>
              <a:rPr lang="hu-HU" sz="1400" noProof="0" dirty="0"/>
              <a:t>https://disabilityinsider.com/2020/11/24/sports/spain-to-review-competition-categories-of-athletes-with-intellectual-disabilities/</a:t>
            </a:r>
          </a:p>
        </p:txBody>
      </p:sp>
      <p:pic>
        <p:nvPicPr>
          <p:cNvPr id="19" name="Kép 18" descr="A képen Emberi arc, személy, úszómedence, Fürdés látható&#10;&#10;Előfordulhat, hogy a mesterséges intelligencia által létrehozott tartalom helytelen.">
            <a:extLst>
              <a:ext uri="{FF2B5EF4-FFF2-40B4-BE49-F238E27FC236}">
                <a16:creationId xmlns:a16="http://schemas.microsoft.com/office/drawing/2014/main" id="{8CB70F8F-8CE6-29BB-B6C5-7CCAC5345E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70745" y="1783489"/>
            <a:ext cx="4435800" cy="2957200"/>
          </a:xfrm>
          <a:prstGeom prst="rect">
            <a:avLst/>
          </a:prstGeom>
        </p:spPr>
      </p:pic>
      <p:sp>
        <p:nvSpPr>
          <p:cNvPr id="21" name="Szövegdoboz 20">
            <a:extLst>
              <a:ext uri="{FF2B5EF4-FFF2-40B4-BE49-F238E27FC236}">
                <a16:creationId xmlns:a16="http://schemas.microsoft.com/office/drawing/2014/main" id="{3977A6AC-85A7-B372-C4B9-9DD27E71818D}"/>
              </a:ext>
            </a:extLst>
          </p:cNvPr>
          <p:cNvSpPr txBox="1"/>
          <p:nvPr/>
        </p:nvSpPr>
        <p:spPr>
          <a:xfrm>
            <a:off x="6244115" y="4716190"/>
            <a:ext cx="5099958" cy="523220"/>
          </a:xfrm>
          <a:prstGeom prst="rect">
            <a:avLst/>
          </a:prstGeom>
          <a:noFill/>
        </p:spPr>
        <p:txBody>
          <a:bodyPr wrap="square">
            <a:spAutoFit/>
          </a:bodyPr>
          <a:lstStyle/>
          <a:p>
            <a:pPr algn="ctr"/>
            <a:r>
              <a:rPr lang="hu-HU" sz="1400" noProof="0" dirty="0"/>
              <a:t>https://www.disabilitysupportguide.com.au/talking-disability/special-olympics-australia-makes-a-splash-in-melbourne</a:t>
            </a:r>
          </a:p>
        </p:txBody>
      </p:sp>
    </p:spTree>
    <p:extLst>
      <p:ext uri="{BB962C8B-B14F-4D97-AF65-F5344CB8AC3E}">
        <p14:creationId xmlns:p14="http://schemas.microsoft.com/office/powerpoint/2010/main" val="3743882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4291C-103F-79A6-94CF-BE1C1070C50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0544CA3-566C-B8D9-4DDF-58248E863DC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2145E-A18F-5D2F-DC82-35C27D0ED083}"/>
              </a:ext>
            </a:extLst>
          </p:cNvPr>
          <p:cNvSpPr>
            <a:spLocks noGrp="1"/>
          </p:cNvSpPr>
          <p:nvPr>
            <p:ph type="ctrTitle"/>
          </p:nvPr>
        </p:nvSpPr>
        <p:spPr>
          <a:xfrm>
            <a:off x="161925" y="1886668"/>
            <a:ext cx="11674958" cy="3213257"/>
          </a:xfrm>
        </p:spPr>
        <p:txBody>
          <a:bodyPr>
            <a:noAutofit/>
          </a:bodyPr>
          <a:lstStyle/>
          <a:p>
            <a:pPr algn="l">
              <a:lnSpc>
                <a:spcPct val="107000"/>
              </a:lnSpc>
              <a:spcAft>
                <a:spcPts val="800"/>
              </a:spcAft>
              <a:buNone/>
              <a:tabLst>
                <a:tab pos="1343660" algn="l"/>
              </a:tabLst>
            </a:pPr>
            <a:r>
              <a:rPr lang="hu-HU" sz="2400" dirty="0">
                <a:solidFill>
                  <a:srgbClr val="000000"/>
                </a:solidFill>
                <a:effectLst/>
                <a:latin typeface="Calibri" panose="020F0502020204030204" pitchFamily="34" charset="0"/>
                <a:ea typeface="Times New Roman" panose="02020603050405020304" pitchFamily="18" charset="0"/>
              </a:rPr>
              <a:t>Az akadálymentes turizmus szempontjából különálló és jelentős demográfiai csoport</a:t>
            </a:r>
            <a:b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u-HU" sz="2400" dirty="0">
                <a:solidFill>
                  <a:srgbClr val="000000"/>
                </a:solidFill>
                <a:effectLst/>
                <a:latin typeface="Calibri" panose="020F0502020204030204" pitchFamily="34" charset="0"/>
                <a:ea typeface="Times New Roman" panose="02020603050405020304" pitchFamily="18" charset="0"/>
              </a:rPr>
              <a:t>A mentális és fizikai betegségek olyan problémák széles körére utalnak, amelyek károsíthatják az emberek mozgását, érzékszervi érzékelését, kognitív képességeit és mentális egészségét</a:t>
            </a:r>
            <a:br>
              <a:rPr lang="en-GB" sz="2400" noProof="0" dirty="0">
                <a:solidFill>
                  <a:srgbClr val="000000"/>
                </a:solidFill>
                <a:effectLst/>
                <a:latin typeface="Calibri" panose="020F0502020204030204" pitchFamily="34" charset="0"/>
                <a:ea typeface="Times New Roman" panose="02020603050405020304" pitchFamily="18" charset="0"/>
              </a:rPr>
            </a:br>
            <a:r>
              <a:rPr lang="hu-HU" sz="2400" noProof="0" dirty="0">
                <a:solidFill>
                  <a:srgbClr val="000000"/>
                </a:solidFill>
                <a:effectLst/>
                <a:latin typeface="Calibri" panose="020F0502020204030204" pitchFamily="34" charset="0"/>
                <a:ea typeface="Times New Roman" panose="02020603050405020304" pitchFamily="18" charset="0"/>
              </a:rPr>
              <a:t>A </a:t>
            </a:r>
            <a:r>
              <a:rPr lang="hu-HU" sz="2400" dirty="0">
                <a:solidFill>
                  <a:srgbClr val="000000"/>
                </a:solidFill>
                <a:effectLst/>
                <a:latin typeface="Calibri" panose="020F0502020204030204" pitchFamily="34" charset="0"/>
                <a:ea typeface="Times New Roman" panose="02020603050405020304" pitchFamily="18" charset="0"/>
              </a:rPr>
              <a:t>depresszió, a szorongásos zavarok, az olyan krónikus betegségek, mint a cukorbetegség, a szívbetegségek és a mozgáskorlátozottság különös figyelmet igényelnek a turizmus ágazatban</a:t>
            </a:r>
            <a:br>
              <a:rPr lang="en-GB" sz="2400" noProof="0" dirty="0">
                <a:solidFill>
                  <a:srgbClr val="000000"/>
                </a:solidFill>
                <a:effectLst/>
                <a:latin typeface="Calibri" panose="020F0502020204030204" pitchFamily="34" charset="0"/>
                <a:ea typeface="Times New Roman" panose="02020603050405020304" pitchFamily="18" charset="0"/>
              </a:rPr>
            </a:br>
            <a:r>
              <a:rPr lang="hu-HU" sz="2400" dirty="0">
                <a:solidFill>
                  <a:srgbClr val="000000"/>
                </a:solidFill>
                <a:effectLst/>
                <a:latin typeface="Calibri" panose="020F0502020204030204" pitchFamily="34" charset="0"/>
                <a:ea typeface="Times New Roman" panose="02020603050405020304" pitchFamily="18" charset="0"/>
              </a:rPr>
              <a:t>Ahhoz, hogy ezeket az utasokat befogadjuk, olyan speciális technikákra van szükség, amelyek mind a látható, mind a nem látható problémákat kezelik</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816075ED-0EE2-E857-A614-A8AB31C3672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9836A78-8BE0-1FBF-F4DF-A308750192A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97D0C97-CE77-5F21-9EB6-D9CA5C67FD6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12DF656-3E81-1F6A-DD86-A5613DE52A2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346AEA9-761B-033E-5A95-EC951F0FBF5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D8578E4-D92F-0104-E98E-73A65EB9101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42DA6BD-5A7C-20FE-D4EF-CF70EBA2A98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E9A9D9A-876A-1802-D165-C9563ECABA81}"/>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Mentális vagy fizikai betegségben szenvedők</a:t>
            </a:r>
          </a:p>
        </p:txBody>
      </p:sp>
    </p:spTree>
    <p:extLst>
      <p:ext uri="{BB962C8B-B14F-4D97-AF65-F5344CB8AC3E}">
        <p14:creationId xmlns:p14="http://schemas.microsoft.com/office/powerpoint/2010/main" val="1574261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7D67E-E448-EDA8-2022-C35ECFC2E46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9F9B5C3-34DB-E3DA-7A96-FD672AF7BA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D12D8F2-28CB-8DCA-304D-DB5675FD4A6E}"/>
              </a:ext>
            </a:extLst>
          </p:cNvPr>
          <p:cNvSpPr>
            <a:spLocks noGrp="1"/>
          </p:cNvSpPr>
          <p:nvPr>
            <p:ph type="ctrTitle"/>
          </p:nvPr>
        </p:nvSpPr>
        <p:spPr>
          <a:xfrm>
            <a:off x="161925" y="1815749"/>
            <a:ext cx="12044363" cy="3341489"/>
          </a:xfrm>
        </p:spPr>
        <p:txBody>
          <a:bodyPr>
            <a:noAutofit/>
          </a:bodyPr>
          <a:lstStyle/>
          <a:p>
            <a:pPr algn="l">
              <a:lnSpc>
                <a:spcPts val="2800"/>
              </a:lnSpc>
              <a:tabLst>
                <a:tab pos="1343660" algn="l"/>
              </a:tabLst>
            </a:pPr>
            <a:r>
              <a:rPr lang="hu-HU" sz="2400" dirty="0">
                <a:solidFill>
                  <a:srgbClr val="000000"/>
                </a:solidFill>
                <a:effectLst/>
                <a:latin typeface="Calibri" panose="020F0502020204030204" pitchFamily="34" charset="0"/>
                <a:ea typeface="Times New Roman" panose="02020603050405020304" pitchFamily="18" charset="0"/>
              </a:rPr>
              <a:t>A szálláshelyeket e csoport igényeihez kell igazítani – csendes szobák a szorongásos problémákkal küzdő egyéneknek</a:t>
            </a:r>
            <a:r>
              <a:rPr lang="hu-HU" sz="2400" dirty="0">
                <a:solidFill>
                  <a:srgbClr val="000000"/>
                </a:solidFill>
                <a:latin typeface="Calibri" panose="020F0502020204030204" pitchFamily="34" charset="0"/>
                <a:ea typeface="Times New Roman" panose="02020603050405020304" pitchFamily="18" charset="0"/>
              </a:rPr>
              <a:t>, vagy kényelmi létesítmények közelében lévő szálláshely </a:t>
            </a:r>
            <a:r>
              <a:rPr lang="hu-HU" sz="2400" dirty="0">
                <a:solidFill>
                  <a:srgbClr val="000000"/>
                </a:solidFill>
                <a:effectLst/>
                <a:latin typeface="Calibri" panose="020F0502020204030204" pitchFamily="34" charset="0"/>
                <a:ea typeface="Times New Roman" panose="02020603050405020304" pitchFamily="18" charset="0"/>
              </a:rPr>
              <a:t>mobilitási problémákkal küzdőknek</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hu-HU" sz="2400" i="1" dirty="0">
                <a:solidFill>
                  <a:srgbClr val="000000"/>
                </a:solidFill>
                <a:effectLst/>
                <a:latin typeface="Calibri" panose="020F0502020204030204" pitchFamily="34" charset="0"/>
                <a:ea typeface="Times New Roman" panose="02020603050405020304" pitchFamily="18" charset="0"/>
              </a:rPr>
              <a:t>Támogató közlekedési lehetőségek</a:t>
            </a:r>
            <a:r>
              <a:rPr lang="hu-HU" sz="2400" dirty="0">
                <a:solidFill>
                  <a:srgbClr val="000000"/>
                </a:solidFill>
                <a:effectLst/>
                <a:latin typeface="Calibri" panose="020F0502020204030204" pitchFamily="34" charset="0"/>
                <a:ea typeface="Times New Roman" panose="02020603050405020304" pitchFamily="18" charset="0"/>
              </a:rPr>
              <a:t>: </a:t>
            </a:r>
            <a:r>
              <a:rPr lang="hu-HU" sz="2400" dirty="0">
                <a:solidFill>
                  <a:srgbClr val="000000"/>
                </a:solidFill>
                <a:latin typeface="Calibri" panose="020F0502020204030204" pitchFamily="34" charset="0"/>
                <a:ea typeface="Times New Roman" panose="02020603050405020304" pitchFamily="18" charset="0"/>
              </a:rPr>
              <a:t>ilyen </a:t>
            </a:r>
            <a:r>
              <a:rPr lang="hu-HU" sz="2400" dirty="0">
                <a:solidFill>
                  <a:srgbClr val="000000"/>
                </a:solidFill>
                <a:effectLst/>
                <a:latin typeface="Calibri" panose="020F0502020204030204" pitchFamily="34" charset="0"/>
                <a:ea typeface="Times New Roman" panose="02020603050405020304" pitchFamily="18" charset="0"/>
              </a:rPr>
              <a:t>a krónikus fájdalmakkal vagy fáradtsággal küzdők számára fenntartott ülőhely, valamint a kognitív zavarokkal küzdők számára nyújtott segítség</a:t>
            </a:r>
            <a:b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u-HU" sz="2400" i="1" dirty="0">
                <a:solidFill>
                  <a:srgbClr val="000000"/>
                </a:solidFill>
                <a:effectLst/>
                <a:latin typeface="Calibri" panose="020F0502020204030204" pitchFamily="34" charset="0"/>
                <a:ea typeface="Times New Roman" panose="02020603050405020304" pitchFamily="18" charset="0"/>
              </a:rPr>
              <a:t>Akadálymentes tájékoztatás és kommunikáció</a:t>
            </a:r>
            <a:r>
              <a:rPr lang="hu-HU" sz="2400" dirty="0">
                <a:solidFill>
                  <a:srgbClr val="000000"/>
                </a:solidFill>
                <a:effectLst/>
                <a:latin typeface="Calibri" panose="020F0502020204030204" pitchFamily="34" charset="0"/>
                <a:ea typeface="Times New Roman" panose="02020603050405020304" pitchFamily="18" charset="0"/>
              </a:rPr>
              <a:t>: a turisztikai és sürgősségi egészségügyi szolgáltatásokra vonatkozó világos és tömör információk elengedhetetlenek a hatékony kommunikációhoz. Ez magában foglalja a könnyen elérhető weboldalakat és brosúrákat, amelyek ismertetik a túrákhoz és látnivalókhoz szükséges fizikai aktivitás mértékét</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D09907E-76E7-B387-2F72-9AC05F2B20A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98D6B8E-2E27-2666-C1E6-D6D22F7F098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B6A898A-3C36-986A-96A8-CF5AEFD89E9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3E88A8A-4365-AD69-D9B2-A50C27CAE90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DBF0397-E854-9943-1B77-10501C5BCC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453ED05-7EA5-B16B-7AA2-AD1558BD84B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4B59FFD-F881-EE13-CD2B-9840747C8C9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662C590-1582-689C-A55C-0D5CB42DA75D}"/>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Mentális vagy fizikai betegségben szenvedők</a:t>
            </a:r>
          </a:p>
        </p:txBody>
      </p:sp>
    </p:spTree>
    <p:extLst>
      <p:ext uri="{BB962C8B-B14F-4D97-AF65-F5344CB8AC3E}">
        <p14:creationId xmlns:p14="http://schemas.microsoft.com/office/powerpoint/2010/main" val="1828486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F1B80-DA67-25A2-6828-303907BDF7E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65B4080-5B31-2C8A-345C-11460EC7509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9563319-60A0-6290-68A1-C417E7138A01}"/>
              </a:ext>
            </a:extLst>
          </p:cNvPr>
          <p:cNvSpPr>
            <a:spLocks noGrp="1"/>
          </p:cNvSpPr>
          <p:nvPr>
            <p:ph type="ctrTitle"/>
          </p:nvPr>
        </p:nvSpPr>
        <p:spPr>
          <a:xfrm>
            <a:off x="77523" y="1844628"/>
            <a:ext cx="5254498" cy="3707576"/>
          </a:xfrm>
        </p:spPr>
        <p:txBody>
          <a:bodyPr>
            <a:noAutofit/>
          </a:bodyPr>
          <a:lstStyle/>
          <a:p>
            <a:pPr algn="l">
              <a:lnSpc>
                <a:spcPts val="2600"/>
              </a:lnSpc>
              <a:buNone/>
              <a:tabLst>
                <a:tab pos="1343660" algn="l"/>
              </a:tabLst>
            </a:pPr>
            <a:r>
              <a:rPr lang="hu-HU" sz="2200" i="1" dirty="0">
                <a:solidFill>
                  <a:srgbClr val="000000"/>
                </a:solidFill>
                <a:effectLst/>
                <a:latin typeface="Calibri" panose="020F0502020204030204" pitchFamily="34" charset="0"/>
                <a:ea typeface="Times New Roman" panose="02020603050405020304" pitchFamily="18" charset="0"/>
              </a:rPr>
              <a:t>Inkluzív tevékenységek</a:t>
            </a:r>
            <a:r>
              <a:rPr lang="hu-HU" sz="2200" dirty="0">
                <a:solidFill>
                  <a:srgbClr val="000000"/>
                </a:solidFill>
                <a:effectLst/>
                <a:latin typeface="Calibri" panose="020F0502020204030204" pitchFamily="34" charset="0"/>
                <a:ea typeface="Times New Roman" panose="02020603050405020304" pitchFamily="18" charset="0"/>
              </a:rPr>
              <a:t>: olyan inkluzív tevékenységek, amelyek minden képességgel, így a fizikai fogyatékossággal és a mentális egészségi problémákkal élőknek is megfelelnek</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i="1" dirty="0">
                <a:solidFill>
                  <a:srgbClr val="000000"/>
                </a:solidFill>
                <a:effectLst/>
                <a:latin typeface="Calibri" panose="020F0502020204030204" pitchFamily="34" charset="0"/>
                <a:ea typeface="Times New Roman" panose="02020603050405020304" pitchFamily="18" charset="0"/>
              </a:rPr>
              <a:t>Mentális egészségügyi támogatás</a:t>
            </a:r>
            <a:r>
              <a:rPr lang="hu-HU" sz="2200" dirty="0">
                <a:solidFill>
                  <a:srgbClr val="000000"/>
                </a:solidFill>
                <a:effectLst/>
                <a:latin typeface="Calibri" panose="020F0502020204030204" pitchFamily="34" charset="0"/>
                <a:ea typeface="Times New Roman" panose="02020603050405020304" pitchFamily="18" charset="0"/>
              </a:rPr>
              <a:t>: a mentális egészségügyi támogatás és a dekompresszióhoz szükséges csendes helyek biztosítása növelheti a mentális betegségben szenvedő utazók biztonságát és komfortját</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CB253C5-7213-1EDE-8D5F-7C01BA579DA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1906B1E-03FE-E588-DC03-B1EC7C21D52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395C03F-9F1C-267F-D6D7-C73279B3788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D325EE-EA9C-EE93-75B8-619A7DE9544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38E4745-CFE5-FDE1-DAD0-A7763E4D74B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BA7E413-E0A2-1C75-C5C0-9F997893CF9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EC81BF9-5EB8-DBE2-30FF-D57612C17C4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84A3DC5-8E89-8E9C-037E-A5AAAD4FBD2D}"/>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Mentális vagy fizikai betegségben szenvedők</a:t>
            </a:r>
          </a:p>
        </p:txBody>
      </p:sp>
      <p:sp>
        <p:nvSpPr>
          <p:cNvPr id="12" name="Szövegdoboz 11">
            <a:extLst>
              <a:ext uri="{FF2B5EF4-FFF2-40B4-BE49-F238E27FC236}">
                <a16:creationId xmlns:a16="http://schemas.microsoft.com/office/drawing/2014/main" id="{2517D085-06C5-0242-B3D1-D64E59498F84}"/>
              </a:ext>
            </a:extLst>
          </p:cNvPr>
          <p:cNvSpPr txBox="1"/>
          <p:nvPr/>
        </p:nvSpPr>
        <p:spPr>
          <a:xfrm>
            <a:off x="6096000" y="4507150"/>
            <a:ext cx="5650674" cy="307777"/>
          </a:xfrm>
          <a:prstGeom prst="rect">
            <a:avLst/>
          </a:prstGeom>
          <a:noFill/>
        </p:spPr>
        <p:txBody>
          <a:bodyPr wrap="square">
            <a:spAutoFit/>
          </a:bodyPr>
          <a:lstStyle/>
          <a:p>
            <a:r>
              <a:rPr lang="hu-HU" sz="1400" noProof="0" dirty="0"/>
              <a:t>https://www.adventuretravelnews.com/accessibility-in-adventure-travel</a:t>
            </a:r>
          </a:p>
        </p:txBody>
      </p:sp>
      <p:pic>
        <p:nvPicPr>
          <p:cNvPr id="15" name="Kép 14" descr="A képen kültéri, személy, tengerpart, víz látható&#10;&#10;Előfordulhat, hogy a mesterséges intelligencia által létrehozott tartalom helytelen.">
            <a:extLst>
              <a:ext uri="{FF2B5EF4-FFF2-40B4-BE49-F238E27FC236}">
                <a16:creationId xmlns:a16="http://schemas.microsoft.com/office/drawing/2014/main" id="{67A864F7-3821-7090-9DCD-583FB82F9B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2021" y="2071373"/>
            <a:ext cx="3372475" cy="2244229"/>
          </a:xfrm>
          <a:prstGeom prst="rect">
            <a:avLst/>
          </a:prstGeom>
        </p:spPr>
      </p:pic>
      <p:pic>
        <p:nvPicPr>
          <p:cNvPr id="17" name="Kép 16" descr="A képen felhő, kültéri, kerék, ég látható&#10;&#10;Előfordulhat, hogy a mesterséges intelligencia által létrehozott tartalom helytelen.">
            <a:extLst>
              <a:ext uri="{FF2B5EF4-FFF2-40B4-BE49-F238E27FC236}">
                <a16:creationId xmlns:a16="http://schemas.microsoft.com/office/drawing/2014/main" id="{35EA8047-FF3D-A6F0-CA75-491BA8C3CF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5660" y="2079339"/>
            <a:ext cx="3358817" cy="2235140"/>
          </a:xfrm>
          <a:prstGeom prst="rect">
            <a:avLst/>
          </a:prstGeom>
        </p:spPr>
      </p:pic>
    </p:spTree>
    <p:extLst>
      <p:ext uri="{BB962C8B-B14F-4D97-AF65-F5344CB8AC3E}">
        <p14:creationId xmlns:p14="http://schemas.microsoft.com/office/powerpoint/2010/main" val="98443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77371-9C59-72E4-06DA-AE76E9FE2F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136D50-125C-D518-A4BD-A6F33D8899C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9DDE197-9B29-47F6-44C3-BAC60B22237A}"/>
              </a:ext>
            </a:extLst>
          </p:cNvPr>
          <p:cNvSpPr>
            <a:spLocks noGrp="1"/>
          </p:cNvSpPr>
          <p:nvPr>
            <p:ph type="ctrTitle"/>
          </p:nvPr>
        </p:nvSpPr>
        <p:spPr>
          <a:xfrm>
            <a:off x="161925" y="1825498"/>
            <a:ext cx="11896725" cy="3379650"/>
          </a:xfrm>
        </p:spPr>
        <p:txBody>
          <a:bodyPr>
            <a:noAutofit/>
          </a:bodyPr>
          <a:lstStyle/>
          <a:p>
            <a:pPr algn="l">
              <a:lnSpc>
                <a:spcPct val="100000"/>
              </a:lnSpc>
              <a:buNone/>
              <a:tabLst>
                <a:tab pos="1343660" algn="l"/>
              </a:tabLst>
            </a:pPr>
            <a:r>
              <a:rPr lang="hu-HU" sz="2200" dirty="0">
                <a:solidFill>
                  <a:srgbClr val="000000"/>
                </a:solidFill>
                <a:effectLst/>
                <a:latin typeface="Calibri" panose="020F0502020204030204" pitchFamily="34" charset="0"/>
                <a:ea typeface="Times New Roman" panose="02020603050405020304" pitchFamily="18" charset="0"/>
              </a:rPr>
              <a:t>A mentális vagy fizikai betegségekkel küzdő utazóknak számos kihívással kell szembenézniük, többek között a társadalmi megbélyegzéssel, az ellátók empátiájának hiányával és a nem megfelelő szállásokkal</a:t>
            </a:r>
            <a:b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u-HU" sz="2200" dirty="0">
                <a:solidFill>
                  <a:srgbClr val="000000"/>
                </a:solidFill>
                <a:effectLst/>
                <a:latin typeface="Calibri" panose="020F0502020204030204" pitchFamily="34" charset="0"/>
                <a:ea typeface="Times New Roman" panose="02020603050405020304" pitchFamily="18" charset="0"/>
              </a:rPr>
              <a:t>E problémák megoldása érdekében: a turisztikai szolgáltatók biztosítsanak folyamatos képzést a személyzet számára – középpontjában az empátia és az egészségügyi nehézségekkel küzdő utazók támogatása. Az egészségügyi szakemberekkel való együttműködés emellett hasznos információkat nyújthat az elérhetőbb és hasznosabb turisztikai élmények kialakításához</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Több helyszín és szolgáltató állapított meg a befogadásra vonatkozó szabványokat. Egyes üdülőhelyek például kifejezetten a mentális zavarokkal küzdő személyek számára kialakított wellness-üdüléseket kínálnak, amelyek terápiás tevékenységeket és segítő szolgáltatásokat tartalmaznak. Hasonlóképpen, a fizikai betegségekkel élők számára átfogó akadálymentességi intézkedéseket vezettek be egyes városok</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8FEDCC4-AC16-A918-0E44-F039D72E0DD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18C426F-BD31-3B12-895E-37493C07AA3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A5412C7-EC7D-1D93-ABB6-F44FA0FB70B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3288346-5ACD-680F-12F7-CDF79B98218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2D5426C-2C8A-4530-A391-59FE4626D47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7A21785-1515-7A75-7648-D9880384BA9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B5EFA5F-EE47-7F92-574B-35261703225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ECC227-0B15-9A50-B904-7D63EE7D4673}"/>
              </a:ext>
            </a:extLst>
          </p:cNvPr>
          <p:cNvSpPr txBox="1">
            <a:spLocks/>
          </p:cNvSpPr>
          <p:nvPr/>
        </p:nvSpPr>
        <p:spPr>
          <a:xfrm>
            <a:off x="161925" y="110779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Mentális vagy fizikai betegségben szenvedők</a:t>
            </a:r>
          </a:p>
        </p:txBody>
      </p:sp>
    </p:spTree>
    <p:extLst>
      <p:ext uri="{BB962C8B-B14F-4D97-AF65-F5344CB8AC3E}">
        <p14:creationId xmlns:p14="http://schemas.microsoft.com/office/powerpoint/2010/main" val="1207257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8CE04-A853-4557-B903-E18071741C6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77717E-D909-CDAD-9F6E-F25CC8685D3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1402BE0-AABA-5417-0CAF-12A1AAA95BD2}"/>
              </a:ext>
            </a:extLst>
          </p:cNvPr>
          <p:cNvSpPr>
            <a:spLocks noGrp="1"/>
          </p:cNvSpPr>
          <p:nvPr>
            <p:ph type="ctrTitle"/>
          </p:nvPr>
        </p:nvSpPr>
        <p:spPr>
          <a:xfrm>
            <a:off x="161924" y="1916348"/>
            <a:ext cx="11896725" cy="3293304"/>
          </a:xfrm>
        </p:spPr>
        <p:txBody>
          <a:bodyPr>
            <a:noAutofit/>
          </a:bodyPr>
          <a:lstStyle/>
          <a:p>
            <a:pPr algn="l">
              <a:lnSpc>
                <a:spcPts val="2640"/>
              </a:lnSpc>
              <a:buNone/>
              <a:tabLst>
                <a:tab pos="1343660" algn="l"/>
              </a:tabLst>
            </a:pPr>
            <a:r>
              <a:rPr lang="hu-HU" sz="2200" dirty="0">
                <a:solidFill>
                  <a:srgbClr val="000000"/>
                </a:solidFill>
                <a:effectLst/>
                <a:latin typeface="Calibri" panose="020F0502020204030204" pitchFamily="34" charset="0"/>
                <a:ea typeface="Times New Roman" panose="02020603050405020304" pitchFamily="18" charset="0"/>
              </a:rPr>
              <a:t>A világ népességének öregszik </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nő a kereslet az </a:t>
            </a:r>
            <a:r>
              <a:rPr lang="hu-HU" sz="2200" dirty="0">
                <a:solidFill>
                  <a:srgbClr val="000000"/>
                </a:solidFill>
                <a:effectLst/>
                <a:latin typeface="Calibri" panose="020F0502020204030204" pitchFamily="34" charset="0"/>
                <a:ea typeface="Times New Roman" panose="02020603050405020304" pitchFamily="18" charset="0"/>
              </a:rPr>
              <a:t>idősebb felnőttek, köztük az időskori nehézségekkel küzdők </a:t>
            </a:r>
            <a:r>
              <a:rPr lang="hu-HU"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részéről</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2200" dirty="0">
                <a:solidFill>
                  <a:srgbClr val="000000"/>
                </a:solidFill>
                <a:effectLst/>
                <a:latin typeface="Calibri" panose="020F0502020204030204" pitchFamily="34" charset="0"/>
                <a:ea typeface="Times New Roman" panose="02020603050405020304" pitchFamily="18" charset="0"/>
              </a:rPr>
              <a:t>E kereslet kielégítése nemcsak a befogadás és az egyenlőség elveinek felel meg, hanem új lehetőségeket is teremt a turisztikai ágazat számára egy széles ügyfélkör kiszolgálására</a:t>
            </a:r>
            <a:b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u-HU" sz="2200" dirty="0">
                <a:solidFill>
                  <a:srgbClr val="000000"/>
                </a:solidFill>
                <a:effectLst/>
                <a:latin typeface="Calibri" panose="020F0502020204030204" pitchFamily="34" charset="0"/>
                <a:ea typeface="Times New Roman" panose="02020603050405020304" pitchFamily="18" charset="0"/>
              </a:rPr>
              <a:t>Az életkorral összefüggő hátrányok olyan problémák széles körét foglalják magukban, amelyek a mobilitást, az érzékszervi képességeket, a kognitív funkciókat és az általános egészségi állapotot ronthatják. Az olyan állapotokat, mint az ízületi gyulladás, a mozgás nehézsége, a hallás- és látáskárosodás, valamint a kognitív betegségek, például a demencia, gondosan figyelembe kell venni a turizmus kapcsán</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Az idősebb utazók egyik elsődleges igénye a fizikai akadálymentesítés</a:t>
            </a:r>
            <a:r>
              <a:rPr lang="en-GB" sz="2200" noProof="0" dirty="0">
                <a:solidFill>
                  <a:srgbClr val="000000"/>
                </a:solidFill>
                <a:effectLst/>
                <a:latin typeface="Calibri" panose="020F0502020204030204" pitchFamily="34" charset="0"/>
                <a:ea typeface="Times New Roman" panose="02020603050405020304" pitchFamily="18" charset="0"/>
              </a:rPr>
              <a:t>: </a:t>
            </a:r>
            <a:r>
              <a:rPr lang="hu-HU" sz="2200" dirty="0">
                <a:solidFill>
                  <a:srgbClr val="000000"/>
                </a:solidFill>
                <a:effectLst/>
                <a:latin typeface="Calibri" panose="020F0502020204030204" pitchFamily="34" charset="0"/>
                <a:ea typeface="Times New Roman" panose="02020603050405020304" pitchFamily="18" charset="0"/>
              </a:rPr>
              <a:t>szállodák, közlekedés, látnivalók és a mozgáskorlátozottakat segítő rámpákkal, liftekkel és korlátokkal ellátott közterületek</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C2515285-86CC-06DE-A422-0D27245722C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699B350-47D3-367D-6083-C023C10171C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A52B34E-3EBA-1B4A-C72E-6AF0AB65BDA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04B408D-2B5C-6896-25EB-8A439A395C3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DB1350B-D5AA-2666-42E6-428B1A7B739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0342875-B6F8-3309-09F8-A9C657AAF05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2D8C506-23CF-6DD8-647A-774B064B0A4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9365598-51CD-DE66-53F2-DE7A3EBC2D50}"/>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Az életkoruk miatt hátrányos helyzetű emberek</a:t>
            </a:r>
            <a:endParaRPr lang="en-GB" sz="3600" b="1" noProof="0" dirty="0">
              <a:latin typeface="+mn-lt"/>
            </a:endParaRPr>
          </a:p>
        </p:txBody>
      </p:sp>
    </p:spTree>
    <p:extLst>
      <p:ext uri="{BB962C8B-B14F-4D97-AF65-F5344CB8AC3E}">
        <p14:creationId xmlns:p14="http://schemas.microsoft.com/office/powerpoint/2010/main" val="157692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82260-8BDF-C61B-D543-3A969C7473E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0662DFE-75B1-5C33-CDC5-2F4824267AA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8CFCCB0-C47E-54E5-0E5D-C3727D1F1423}"/>
              </a:ext>
            </a:extLst>
          </p:cNvPr>
          <p:cNvSpPr>
            <a:spLocks noGrp="1"/>
          </p:cNvSpPr>
          <p:nvPr>
            <p:ph type="ctrTitle"/>
          </p:nvPr>
        </p:nvSpPr>
        <p:spPr>
          <a:xfrm>
            <a:off x="161924" y="1798113"/>
            <a:ext cx="11896725" cy="3459209"/>
          </a:xfrm>
        </p:spPr>
        <p:txBody>
          <a:bodyPr>
            <a:noAutofit/>
          </a:bodyPr>
          <a:lstStyle/>
          <a:p>
            <a:pPr lvl="0" algn="l">
              <a:lnSpc>
                <a:spcPts val="2400"/>
              </a:lnSpc>
              <a:tabLst>
                <a:tab pos="1343660" algn="l"/>
              </a:tabLst>
            </a:pPr>
            <a:r>
              <a:rPr lang="hu-HU" sz="2200" i="1" dirty="0">
                <a:solidFill>
                  <a:srgbClr val="000000"/>
                </a:solidFill>
                <a:effectLst/>
                <a:latin typeface="Calibri" panose="020F0502020204030204" pitchFamily="34" charset="0"/>
                <a:ea typeface="Times New Roman" panose="02020603050405020304" pitchFamily="18" charset="0"/>
              </a:rPr>
              <a:t>Érzékszervi akadálymentesítés</a:t>
            </a:r>
            <a:r>
              <a:rPr lang="hu-HU" sz="2200" dirty="0">
                <a:solidFill>
                  <a:srgbClr val="000000"/>
                </a:solidFill>
                <a:effectLst/>
                <a:latin typeface="Calibri" panose="020F0502020204030204" pitchFamily="34" charset="0"/>
                <a:ea typeface="Times New Roman" panose="02020603050405020304" pitchFamily="18" charset="0"/>
              </a:rPr>
              <a:t>: a hallás- és látássérült idősebb felnőttek utazási élményének javítására indukciós hurkok, nagybetűkkel nyomtatott anyagok és jól olvasható feliratok</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i="1" dirty="0">
                <a:solidFill>
                  <a:srgbClr val="000000"/>
                </a:solidFill>
                <a:effectLst/>
                <a:latin typeface="Calibri" panose="020F0502020204030204" pitchFamily="34" charset="0"/>
                <a:ea typeface="Times New Roman" panose="02020603050405020304" pitchFamily="18" charset="0"/>
              </a:rPr>
              <a:t>Kognitív akadálymentesítés</a:t>
            </a:r>
            <a:r>
              <a:rPr lang="hu-HU" sz="2200" dirty="0">
                <a:solidFill>
                  <a:srgbClr val="000000"/>
                </a:solidFill>
                <a:effectLst/>
                <a:latin typeface="Calibri" panose="020F0502020204030204" pitchFamily="34" charset="0"/>
                <a:ea typeface="Times New Roman" panose="02020603050405020304" pitchFamily="18" charset="0"/>
              </a:rPr>
              <a:t>: a kognitív fogyatékossággal, például demenciával élő turistáknak világos információkra és tájékozódási segédletekre van szükségük. A személyzet képzése a kognitív problémákkal küzdő személyek felismerésére és támogatására nagyban javíthatja utazási élményeiket</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i="1" dirty="0">
                <a:solidFill>
                  <a:srgbClr val="000000"/>
                </a:solidFill>
                <a:effectLst/>
                <a:latin typeface="Calibri" panose="020F0502020204030204" pitchFamily="34" charset="0"/>
                <a:ea typeface="Times New Roman" panose="02020603050405020304" pitchFamily="18" charset="0"/>
              </a:rPr>
              <a:t>Kényelem és kellemes körülmények</a:t>
            </a:r>
            <a:r>
              <a:rPr lang="hu-HU" sz="2200" dirty="0">
                <a:solidFill>
                  <a:srgbClr val="000000"/>
                </a:solidFill>
                <a:effectLst/>
                <a:latin typeface="Calibri" panose="020F0502020204030204" pitchFamily="34" charset="0"/>
                <a:ea typeface="Times New Roman" panose="02020603050405020304" pitchFamily="18" charset="0"/>
              </a:rPr>
              <a:t>: elsőbbségi helyek, meghosszabbított utasfelvételi időszakok és a pihenőhelyek az idősebb utasok számára</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i="1" dirty="0">
                <a:solidFill>
                  <a:srgbClr val="000000"/>
                </a:solidFill>
                <a:effectLst/>
                <a:latin typeface="Calibri" panose="020F0502020204030204" pitchFamily="34" charset="0"/>
                <a:ea typeface="Times New Roman" panose="02020603050405020304" pitchFamily="18" charset="0"/>
              </a:rPr>
              <a:t>Az egészségügyi ellátás akadálymentesítése</a:t>
            </a:r>
            <a:r>
              <a:rPr lang="hu-HU" sz="2200" dirty="0">
                <a:solidFill>
                  <a:srgbClr val="000000"/>
                </a:solidFill>
                <a:effectLst/>
                <a:latin typeface="Calibri" panose="020F0502020204030204" pitchFamily="34" charset="0"/>
                <a:ea typeface="Times New Roman" panose="02020603050405020304" pitchFamily="18" charset="0"/>
              </a:rPr>
              <a:t>: az idősebb látogatóknak, különösen a krónikus betegségekben szenvedőknek, szükségük van az egészségügyi szolgáltatásokhoz és a sürgősségi orvosi segítséghez való könnyű hozzáférésre. A helyi egészségügyi létesítményekre és szolgáltatásokra vonatkozó információknak könnyen hozzáférhetőnek kell lenniük </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2816C23C-685A-455D-9BE9-99D8CD6DF05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7702A12-0912-61E7-FFBE-97668B712AF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95B0FC0-30CA-3A73-9739-2F296FC4EE4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7AA74FB-F659-EB74-6E98-4BECD0B8664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44DAC48-C80E-3EC5-EEA5-8B9EE743711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A1E54B9-9D32-5908-CF02-3BB5D53CCC9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9A9E835-5126-C2E2-B053-46420A427CE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DC10011-7811-FFB7-FB8A-C1E65B1AC2CF}"/>
              </a:ext>
            </a:extLst>
          </p:cNvPr>
          <p:cNvSpPr txBox="1">
            <a:spLocks/>
          </p:cNvSpPr>
          <p:nvPr/>
        </p:nvSpPr>
        <p:spPr>
          <a:xfrm>
            <a:off x="161924" y="1111784"/>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Az életkoruk miatt hátrányos helyzetű emberek</a:t>
            </a:r>
            <a:endParaRPr lang="en-GB" sz="3600" b="1" noProof="0" dirty="0">
              <a:latin typeface="+mn-lt"/>
            </a:endParaRPr>
          </a:p>
        </p:txBody>
      </p:sp>
    </p:spTree>
    <p:extLst>
      <p:ext uri="{BB962C8B-B14F-4D97-AF65-F5344CB8AC3E}">
        <p14:creationId xmlns:p14="http://schemas.microsoft.com/office/powerpoint/2010/main" val="96987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61925" y="1973014"/>
            <a:ext cx="11896725" cy="3184978"/>
          </a:xfrm>
        </p:spPr>
        <p:txBody>
          <a:bodyPr>
            <a:noAutofit/>
          </a:bodyPr>
          <a:lstStyle/>
          <a:p>
            <a:pPr algn="l">
              <a:lnSpc>
                <a:spcPts val="3000"/>
              </a:lnSpc>
            </a:pPr>
            <a:r>
              <a:rPr lang="hu-HU" sz="2400" dirty="0">
                <a:solidFill>
                  <a:srgbClr val="000000"/>
                </a:solidFill>
                <a:effectLst/>
                <a:latin typeface="Calibri" panose="020F0502020204030204" pitchFamily="34" charset="0"/>
                <a:ea typeface="Times New Roman" panose="02020603050405020304" pitchFamily="18" charset="0"/>
              </a:rPr>
              <a:t>A turizmus szektor a befogadóbbá és hozzáférhetőbbé válás irányába változik, és egy nagyobb kulturális trend részeként a fogyatékossággal élők igényeinek kielégítésére összpontosít. E csoport növekvő jelentősége az idegenforgalmi ágazatban azt tükrözi, hogy jelentős elmozdulás történt a gazdasági és társadalmi hatásuk, valamint a méltóságteljes és kifizetődő utazási élményekhez való alapvető joguk elismerése felé. Az akadálymentes turisztikai gyakorlatok bevezetése azt mutatja, hogy az ágazat elkötelezett egy jelentős gazdasági potenciállal rendelkező piaci szegmens kiszolgálása iránt, miközben fenntartja a fenntartható és felelős turizmus elveit</a:t>
            </a:r>
            <a:endParaRPr lang="en-GB" sz="2400" kern="100" noProof="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61925" y="124784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mint turisztikai szegmens</a:t>
            </a: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0A950-8735-5FC9-FCF0-D223C29D0E4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A420087-7D85-1FE8-7236-0C62D0E6D55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E079B0B-E27F-9C8C-3F90-237A19835524}"/>
              </a:ext>
            </a:extLst>
          </p:cNvPr>
          <p:cNvSpPr>
            <a:spLocks noGrp="1"/>
          </p:cNvSpPr>
          <p:nvPr>
            <p:ph type="ctrTitle"/>
          </p:nvPr>
        </p:nvSpPr>
        <p:spPr>
          <a:xfrm>
            <a:off x="147636" y="1739274"/>
            <a:ext cx="11896725" cy="3500136"/>
          </a:xfrm>
        </p:spPr>
        <p:txBody>
          <a:bodyPr>
            <a:noAutofit/>
          </a:bodyPr>
          <a:lstStyle/>
          <a:p>
            <a:pPr algn="l">
              <a:lnSpc>
                <a:spcPts val="2400"/>
              </a:lnSpc>
              <a:buNone/>
              <a:tabLst>
                <a:tab pos="1343660" algn="l"/>
              </a:tabLst>
            </a:pPr>
            <a:r>
              <a:rPr lang="hu-HU"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 időskori hátrányokkal küzdő emberek turizmusának megkönnyítését főleg a fizikai infrastruktúra akadályainak leküzdése, a társadalmi hozzáállás és az idősebb felnőttek speciális igényeivel kapcsolatos információhiány akadályozza. A lehetőségek közé tartozik az alkalmazottak érzékenyítése ezen igények irányában, az univerzális tervezési elvek, valamint a technológia segítségével olyan új megoldások bevezetése, amelyek javítják az idősebb utazók akadálymentességét</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dirty="0">
                <a:solidFill>
                  <a:srgbClr val="000000"/>
                </a:solidFill>
                <a:effectLst/>
                <a:latin typeface="Calibri" panose="020F0502020204030204" pitchFamily="34" charset="0"/>
                <a:ea typeface="Times New Roman" panose="02020603050405020304" pitchFamily="18" charset="0"/>
              </a:rPr>
              <a:t>A sikeres erőfeszítések, például az idősbarát városi programok és az időskorúak turizmusára szakosodott üdülőhelyek mutatják, hogyan lehet jobb az ágazat az idősebb felnőttek kiszolgálásában. Ezek a példák azt mutatják, hogy az infrastruktúrától a szolgáltatások kialakításáig átfogó tervezésre van szükség az életkorral összefüggő hátrányokkal küzdő utazók számára befogadó környezet kialakításához</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2AF9F0E9-4A4F-ED4F-C171-BB1AD3F4D57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714DBAE-DA0C-293B-0C96-D6636E896C6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EC24836-770C-0375-BA39-E2699A9D35E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B07C667-C8DC-4CD3-F68C-6B2F308E295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AD2C754-6B95-F1AB-4580-B8D75CCB65E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76D3775-AB80-0CD1-95F2-E3CE1E419F1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1DC1254-6393-62E4-F63B-C85399AB661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063DBE6-AC4B-30C6-360C-A084332E4EBC}"/>
              </a:ext>
            </a:extLst>
          </p:cNvPr>
          <p:cNvSpPr txBox="1">
            <a:spLocks/>
          </p:cNvSpPr>
          <p:nvPr/>
        </p:nvSpPr>
        <p:spPr>
          <a:xfrm>
            <a:off x="147636" y="1088848"/>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Az életkoruk miatt hátrányos helyzetű emberek</a:t>
            </a:r>
            <a:endParaRPr lang="en-GB" sz="3600" b="1" noProof="0" dirty="0">
              <a:latin typeface="+mn-lt"/>
            </a:endParaRPr>
          </a:p>
        </p:txBody>
      </p:sp>
    </p:spTree>
    <p:extLst>
      <p:ext uri="{BB962C8B-B14F-4D97-AF65-F5344CB8AC3E}">
        <p14:creationId xmlns:p14="http://schemas.microsoft.com/office/powerpoint/2010/main" val="1621549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3E588-7642-5F7B-1322-68A479524F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F161D21-1B39-DC25-88CB-78582077C66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EB1E461-5164-5A45-EB0F-C1C5A2DA7F76}"/>
              </a:ext>
            </a:extLst>
          </p:cNvPr>
          <p:cNvSpPr>
            <a:spLocks noGrp="1"/>
          </p:cNvSpPr>
          <p:nvPr>
            <p:ph type="ctrTitle"/>
          </p:nvPr>
        </p:nvSpPr>
        <p:spPr>
          <a:xfrm>
            <a:off x="161925" y="1792541"/>
            <a:ext cx="11896725" cy="713683"/>
          </a:xfrm>
        </p:spPr>
        <p:txBody>
          <a:bodyPr>
            <a:noAutofit/>
          </a:bodyPr>
          <a:lstStyle/>
          <a:p>
            <a:pPr algn="l">
              <a:lnSpc>
                <a:spcPts val="2500"/>
              </a:lnSpc>
              <a:buNone/>
              <a:tabLst>
                <a:tab pos="1343660" algn="l"/>
              </a:tabLst>
            </a:pPr>
            <a:r>
              <a:rPr lang="hu-HU" sz="2200" noProof="0" dirty="0">
                <a:solidFill>
                  <a:srgbClr val="000000"/>
                </a:solidFill>
                <a:effectLst/>
                <a:latin typeface="Calibri" panose="020F0502020204030204" pitchFamily="34" charset="0"/>
                <a:ea typeface="Times New Roman" panose="02020603050405020304" pitchFamily="18" charset="0"/>
              </a:rPr>
              <a:t>A hozzáférhetőség és a befogadás előtérbe helyezésével az ágazat biztosíthatja, hogy az idősek ne csak részt vegyenek az utazási élményekben, hanem azok jelentős hasznot is hozzanak</a:t>
            </a:r>
            <a:endParaRPr lang="hu-HU"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1A9E6F9-0D9C-5546-C155-571EB51B3F5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4E1AE7B-A377-E2F1-E087-02A563B48A9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CE0BDEC-9409-88F7-E5E8-09C2A1754DF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C83AE9F-CA78-1CA2-7300-AEA3DABEA5A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FB0D10C-9584-FC3D-7089-15FDE6AD4EB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4CE75BF-7314-F2B8-A447-60B5925560C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2428D9F-6816-63F2-01CA-9AAAACF41BC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DCA33F6-D15C-65E7-57EC-D9A0A41B44D2}"/>
              </a:ext>
            </a:extLst>
          </p:cNvPr>
          <p:cNvSpPr txBox="1">
            <a:spLocks/>
          </p:cNvSpPr>
          <p:nvPr/>
        </p:nvSpPr>
        <p:spPr>
          <a:xfrm>
            <a:off x="161925" y="1128451"/>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Az életkoruk miatt hátrányos helyzetű emberek</a:t>
            </a:r>
          </a:p>
        </p:txBody>
      </p:sp>
      <p:pic>
        <p:nvPicPr>
          <p:cNvPr id="12" name="Kép 11" descr="A képen szöveg, képernyőkép, Betűtípus, sor látható&#10;&#10;Előfordulhat, hogy a mesterséges intelligencia által létrehozott tartalom helytelen.">
            <a:extLst>
              <a:ext uri="{FF2B5EF4-FFF2-40B4-BE49-F238E27FC236}">
                <a16:creationId xmlns:a16="http://schemas.microsoft.com/office/drawing/2014/main" id="{A38328D9-E099-F9FC-D55B-F61EE0B0F0CE}"/>
              </a:ext>
            </a:extLst>
          </p:cNvPr>
          <p:cNvPicPr>
            <a:picLocks noChangeAspect="1"/>
          </p:cNvPicPr>
          <p:nvPr/>
        </p:nvPicPr>
        <p:blipFill>
          <a:blip r:embed="rId10">
            <a:extLst>
              <a:ext uri="{28A0092B-C50C-407E-A947-70E740481C1C}">
                <a14:useLocalDpi xmlns:a14="http://schemas.microsoft.com/office/drawing/2010/main" val="0"/>
              </a:ext>
            </a:extLst>
          </a:blip>
          <a:srcRect t="7619"/>
          <a:stretch/>
        </p:blipFill>
        <p:spPr>
          <a:xfrm>
            <a:off x="1850603" y="2478870"/>
            <a:ext cx="6434989" cy="2702147"/>
          </a:xfrm>
          <a:prstGeom prst="rect">
            <a:avLst/>
          </a:prstGeom>
        </p:spPr>
      </p:pic>
      <p:sp>
        <p:nvSpPr>
          <p:cNvPr id="15" name="Szövegdoboz 14">
            <a:extLst>
              <a:ext uri="{FF2B5EF4-FFF2-40B4-BE49-F238E27FC236}">
                <a16:creationId xmlns:a16="http://schemas.microsoft.com/office/drawing/2014/main" id="{123C0979-B318-85FE-587B-AC51970A94A3}"/>
              </a:ext>
            </a:extLst>
          </p:cNvPr>
          <p:cNvSpPr txBox="1"/>
          <p:nvPr/>
        </p:nvSpPr>
        <p:spPr>
          <a:xfrm>
            <a:off x="8185549" y="3546742"/>
            <a:ext cx="3577441" cy="830997"/>
          </a:xfrm>
          <a:prstGeom prst="rect">
            <a:avLst/>
          </a:prstGeom>
          <a:noFill/>
        </p:spPr>
        <p:txBody>
          <a:bodyPr wrap="square">
            <a:spAutoFit/>
          </a:bodyPr>
          <a:lstStyle/>
          <a:p>
            <a:r>
              <a:rPr lang="hu-HU" sz="1600" noProof="0" dirty="0"/>
              <a:t>https://oecdecoscope.blog/2019/09/11/is-age-just-a-number-meeting-the-economic-challenges-of-a-graying-world/</a:t>
            </a:r>
          </a:p>
        </p:txBody>
      </p:sp>
    </p:spTree>
    <p:extLst>
      <p:ext uri="{BB962C8B-B14F-4D97-AF65-F5344CB8AC3E}">
        <p14:creationId xmlns:p14="http://schemas.microsoft.com/office/powerpoint/2010/main" val="569847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DA82C-7FBE-72F7-830D-9D174C5FEC9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A174583-D5E0-1B5F-1A23-867A11740EC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611EA38-6F34-ECC1-2431-1739BE2D0ADB}"/>
              </a:ext>
            </a:extLst>
          </p:cNvPr>
          <p:cNvSpPr>
            <a:spLocks noGrp="1"/>
          </p:cNvSpPr>
          <p:nvPr>
            <p:ph type="ctrTitle"/>
          </p:nvPr>
        </p:nvSpPr>
        <p:spPr>
          <a:xfrm>
            <a:off x="147637" y="1930471"/>
            <a:ext cx="11896725" cy="3244963"/>
          </a:xfrm>
        </p:spPr>
        <p:txBody>
          <a:bodyPr>
            <a:noAutofit/>
          </a:bodyPr>
          <a:lstStyle/>
          <a:p>
            <a:pPr algn="l">
              <a:lnSpc>
                <a:spcPts val="2800"/>
              </a:lnSpc>
              <a:buNone/>
              <a:tabLst>
                <a:tab pos="1343660" algn="l"/>
              </a:tabLst>
            </a:pPr>
            <a:r>
              <a:rPr lang="hu-HU"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 elmúlt években a turizmus ágazatban világszerte és Közép-Európában jelentős változás történt a befogadás irányába, különösen a fogyatékossággal élő személyek fokozottabb bevonása tekintetében Az ilyen közös erőfeszítések bizonyítják az érdekelt felek együttműködésének értékét az akadályok lebontásában és az általánosan hozzáférhető turisztikai élmény megteremtésében</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dirty="0">
                <a:solidFill>
                  <a:srgbClr val="000000"/>
                </a:solidFill>
                <a:effectLst/>
                <a:latin typeface="Calibri" panose="020F0502020204030204" pitchFamily="34" charset="0"/>
                <a:ea typeface="Times New Roman" panose="02020603050405020304" pitchFamily="18" charset="0"/>
              </a:rPr>
              <a:t>A fogyatékossággal élők egyre inkább részt vesznek a turizmusban, ami pozitív, a befogadás és a hozzáférhetőség irányába történő szélesebb körű kulturális elmozdulást tükröző tendencia. Ez a növekedés számos tényezőhöz köthető: haladó törvények, technikai újítások, a fogyatékossággal kapcsolatos szemléletváltás a turizmus ágazatban és a társadalom egészében</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8C16FA2-34DF-6845-FD72-759DC3C34AE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929F663-AB71-27B9-DCD5-78F7ED2D99C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D5AE49E-C8D2-7267-C497-F0F62E0A02B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35C650C-82FA-AAF2-EFB0-19DFDD4C155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2D8CB28-0ADC-BFB7-733F-3C2C59D05D6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04A8D45-A7B7-5F4E-BEF9-DD30514D8B1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ED091A2-EB8E-90CF-5167-D383930F2DF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0F46423-2713-DBBE-9F4D-B7C74DA90789}"/>
              </a:ext>
            </a:extLst>
          </p:cNvPr>
          <p:cNvSpPr txBox="1">
            <a:spLocks/>
          </p:cNvSpPr>
          <p:nvPr/>
        </p:nvSpPr>
        <p:spPr>
          <a:xfrm>
            <a:off x="1" y="1182143"/>
            <a:ext cx="12191999"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fokozottabb részvétele a turizmusban</a:t>
            </a:r>
          </a:p>
        </p:txBody>
      </p:sp>
    </p:spTree>
    <p:extLst>
      <p:ext uri="{BB962C8B-B14F-4D97-AF65-F5344CB8AC3E}">
        <p14:creationId xmlns:p14="http://schemas.microsoft.com/office/powerpoint/2010/main" val="3207126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A10E-44FC-E049-2921-13C1A0D4ADE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FBF1261-A766-CEE4-512C-07B67BF64F7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0198DA0-530E-391A-83C1-FB3F5A2548C1}"/>
              </a:ext>
            </a:extLst>
          </p:cNvPr>
          <p:cNvSpPr>
            <a:spLocks noGrp="1"/>
          </p:cNvSpPr>
          <p:nvPr>
            <p:ph type="ctrTitle"/>
          </p:nvPr>
        </p:nvSpPr>
        <p:spPr>
          <a:xfrm>
            <a:off x="147636" y="1933824"/>
            <a:ext cx="11896725" cy="3197261"/>
          </a:xfrm>
        </p:spPr>
        <p:txBody>
          <a:bodyPr>
            <a:noAutofit/>
          </a:bodyPr>
          <a:lstStyle/>
          <a:p>
            <a:pPr algn="l">
              <a:lnSpc>
                <a:spcPts val="2700"/>
              </a:lnSpc>
            </a:pPr>
            <a:r>
              <a:rPr lang="hu-HU" sz="2400" dirty="0">
                <a:solidFill>
                  <a:srgbClr val="000000"/>
                </a:solidFill>
                <a:effectLst/>
                <a:latin typeface="Calibri" panose="020F0502020204030204" pitchFamily="34" charset="0"/>
                <a:ea typeface="Times New Roman" panose="02020603050405020304" pitchFamily="18" charset="0"/>
              </a:rPr>
              <a:t>A jogszabályi kereteknek fontos szerepük van a turizmus hozzáférhetőbbé tételében. A fogyatékossággal élő személyek jogairól szóló ENSZ-egyezmény (UNCRPD) 2006-os elfogadása kulcsfontosságú mérföldkő a fogyatékossággal élők jogainak a társadalom minden területén, így a turizmusban való részvételének előmozdításában is</a:t>
            </a:r>
            <a:br>
              <a:rPr lang="hu-HU" sz="2400" dirty="0">
                <a:solidFill>
                  <a:srgbClr val="000000"/>
                </a:solidFill>
                <a:effectLst/>
                <a:latin typeface="Calibri" panose="020F0502020204030204" pitchFamily="34" charset="0"/>
                <a:ea typeface="Times New Roman" panose="02020603050405020304" pitchFamily="18" charset="0"/>
              </a:rPr>
            </a:br>
            <a:r>
              <a:rPr lang="hu-HU" sz="2400" dirty="0">
                <a:solidFill>
                  <a:srgbClr val="000000"/>
                </a:solidFill>
                <a:effectLst/>
                <a:latin typeface="Calibri" panose="020F0502020204030204" pitchFamily="34" charset="0"/>
                <a:ea typeface="Times New Roman" panose="02020603050405020304" pitchFamily="18" charset="0"/>
              </a:rPr>
              <a:t>Az egyezményt követően számos ország hozott nemzeti jogszabályokat a turisztikai szolgáltatások és infrastruktúra hozzáférhetőségének javítása érdekében</a:t>
            </a:r>
            <a:br>
              <a:rPr lang="hu-HU" sz="2400" dirty="0">
                <a:solidFill>
                  <a:srgbClr val="000000"/>
                </a:solidFill>
                <a:effectLst/>
                <a:latin typeface="Calibri" panose="020F0502020204030204" pitchFamily="34" charset="0"/>
                <a:ea typeface="Times New Roman" panose="02020603050405020304" pitchFamily="18" charset="0"/>
              </a:rPr>
            </a:br>
            <a:r>
              <a:rPr lang="hu-HU" sz="2400" dirty="0">
                <a:solidFill>
                  <a:srgbClr val="000000"/>
                </a:solidFill>
                <a:effectLst/>
                <a:latin typeface="Calibri" panose="020F0502020204030204" pitchFamily="34" charset="0"/>
                <a:ea typeface="Times New Roman" panose="02020603050405020304" pitchFamily="18" charset="0"/>
              </a:rPr>
              <a:t>Az Európai Unióban az Európai Akadálymentesítési Törvény 2019-ben történő jóváhagyása bizonyítja a jogi elkötelezettséget az akadályok felszámolása és a fogyatékossággal élő személyek turizmusban való részvételének növelése iránt</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B87123B-B861-3D06-C5DF-772320AECFE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3E4FF8-41FD-2C4B-4E46-334B51209F1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CFCEE3D-0D31-C92A-3A08-EF2EB298EAB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700EAEC-4667-7A61-D08C-8993FDAA61F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3FF0120-9F95-FFE6-6340-B4747FD221C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117A0D0-2F5E-C74B-2E0D-36EA13BB503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986D926-C12B-7B33-71FE-5F68F5F55FE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0E9AFD7-2C4B-84AE-B87A-4F4CD85F16AC}"/>
              </a:ext>
            </a:extLst>
          </p:cNvPr>
          <p:cNvSpPr txBox="1">
            <a:spLocks/>
          </p:cNvSpPr>
          <p:nvPr/>
        </p:nvSpPr>
        <p:spPr>
          <a:xfrm>
            <a:off x="0" y="1200339"/>
            <a:ext cx="12191999"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fokozottabb részvétele a turizmusban</a:t>
            </a:r>
          </a:p>
        </p:txBody>
      </p:sp>
    </p:spTree>
    <p:extLst>
      <p:ext uri="{BB962C8B-B14F-4D97-AF65-F5344CB8AC3E}">
        <p14:creationId xmlns:p14="http://schemas.microsoft.com/office/powerpoint/2010/main" val="39358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32CA0-B93F-4A9E-44C9-08CC5ADD122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39D45AF-8EBB-1EAF-EF04-E6EDEDB6B6E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1D216B9-0DF5-1B8C-6AD4-BF74823812BC}"/>
              </a:ext>
            </a:extLst>
          </p:cNvPr>
          <p:cNvSpPr>
            <a:spLocks noGrp="1"/>
          </p:cNvSpPr>
          <p:nvPr>
            <p:ph type="ctrTitle"/>
          </p:nvPr>
        </p:nvSpPr>
        <p:spPr>
          <a:xfrm>
            <a:off x="147636" y="1768022"/>
            <a:ext cx="11896725" cy="3407961"/>
          </a:xfrm>
        </p:spPr>
        <p:txBody>
          <a:bodyPr>
            <a:noAutofit/>
          </a:bodyPr>
          <a:lstStyle/>
          <a:p>
            <a:pPr algn="l">
              <a:lnSpc>
                <a:spcPts val="2640"/>
              </a:lnSpc>
              <a:buNone/>
              <a:tabLst>
                <a:tab pos="1343660" algn="l"/>
              </a:tabLst>
            </a:pPr>
            <a:r>
              <a:rPr lang="hu-HU" sz="2200" dirty="0">
                <a:solidFill>
                  <a:srgbClr val="000000"/>
                </a:solidFill>
                <a:effectLst/>
                <a:latin typeface="Calibri" panose="020F0502020204030204" pitchFamily="34" charset="0"/>
                <a:ea typeface="Times New Roman" panose="02020603050405020304" pitchFamily="18" charset="0"/>
              </a:rPr>
              <a:t>A műszaki fejlesztések szintén döntő szerepet játszottak a fogyatékossággal élők turizmusban való részvételének növelésében. Az olyan innovációk, mint az akadálymentesített weboldalak, a különböző fogyatékossággal élők számára kifejlesztett mobilalkalmazások és a virtuális valóság túrák, hozzáférhetőbbé tették az ágazatot</a:t>
            </a:r>
            <a:br>
              <a:rPr lang="hu-HU" sz="2200" dirty="0">
                <a:solidFill>
                  <a:srgbClr val="000000"/>
                </a:solidFill>
                <a:effectLst/>
                <a:latin typeface="Calibri" panose="020F0502020204030204" pitchFamily="34" charset="0"/>
                <a:ea typeface="Times New Roman" panose="02020603050405020304" pitchFamily="18" charset="0"/>
              </a:rPr>
            </a:br>
            <a:r>
              <a:rPr lang="hu-HU" sz="2200" dirty="0">
                <a:solidFill>
                  <a:srgbClr val="000000"/>
                </a:solidFill>
                <a:effectLst/>
                <a:latin typeface="Calibri" panose="020F0502020204030204" pitchFamily="34" charset="0"/>
                <a:ea typeface="Times New Roman" panose="02020603050405020304" pitchFamily="18" charset="0"/>
              </a:rPr>
              <a:t>Ezek a technológiák segítenek a tervezésben és a navigációban, de az utazás élményét is javítják a fogyatékossággal élők számára </a:t>
            </a:r>
            <a:br>
              <a:rPr lang="en-GB" sz="2200" kern="100" noProof="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Az akadálymentes turizmust ma már a fő turisztikai ágazat szerves elemének tekintik, nem pedig egy piaci résnek. Ezt tükrözi a fogyatékossággal élő utazók számára egyedi csomagokat és szolgáltatásokat kínáló turisztikai szolgáltatók növekvő száma is – az adaptív kalandtevékenységektől kezdve a személyre szabott kulturális túrákig</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4599251-2498-E40C-CBBD-6F4306CC819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82DD874-A175-B533-B177-395A41690E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B4DE329-7E4B-75A6-7805-0F06C311B6F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DEAA093-3498-22BE-9DBD-4875EDAA18A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5C0FABE-7B72-F929-D040-B70272B1194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6EB3AC0-268B-EE91-1919-4A560F6FAA6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99BF990-E6E8-C24E-115D-F2D1D397C0E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CA4558F-DEE0-B135-2B6C-E288404E7809}"/>
              </a:ext>
            </a:extLst>
          </p:cNvPr>
          <p:cNvSpPr txBox="1">
            <a:spLocks/>
          </p:cNvSpPr>
          <p:nvPr/>
        </p:nvSpPr>
        <p:spPr>
          <a:xfrm>
            <a:off x="0" y="1131644"/>
            <a:ext cx="12191999"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fokozottabb részvétele a turizmusban</a:t>
            </a:r>
          </a:p>
        </p:txBody>
      </p:sp>
    </p:spTree>
    <p:extLst>
      <p:ext uri="{BB962C8B-B14F-4D97-AF65-F5344CB8AC3E}">
        <p14:creationId xmlns:p14="http://schemas.microsoft.com/office/powerpoint/2010/main" val="2903555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0DC71-06A2-8D55-E764-05BB84AAD4A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57A41AA-1934-B4AA-48E9-F769E2603A7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9E8CEB2-DCCE-2E27-6DCA-9571813EEF1B}"/>
              </a:ext>
            </a:extLst>
          </p:cNvPr>
          <p:cNvSpPr>
            <a:spLocks noGrp="1"/>
          </p:cNvSpPr>
          <p:nvPr>
            <p:ph type="ctrTitle"/>
          </p:nvPr>
        </p:nvSpPr>
        <p:spPr>
          <a:xfrm>
            <a:off x="147637" y="2008529"/>
            <a:ext cx="11896725" cy="3184978"/>
          </a:xfrm>
        </p:spPr>
        <p:txBody>
          <a:bodyPr>
            <a:noAutofit/>
          </a:bodyPr>
          <a:lstStyle/>
          <a:p>
            <a:pPr lvl="0" algn="l">
              <a:lnSpc>
                <a:spcPts val="2800"/>
              </a:lnSpc>
              <a:tabLst>
                <a:tab pos="1343660" algn="l"/>
              </a:tabLst>
            </a:pPr>
            <a:r>
              <a:rPr lang="hu-HU" sz="2400" i="1" kern="0" dirty="0">
                <a:solidFill>
                  <a:srgbClr val="000000"/>
                </a:solidFill>
                <a:latin typeface="Calibri" panose="020F0502020204030204" pitchFamily="34" charset="0"/>
                <a:cs typeface="Calibri" panose="020F0502020204030204" pitchFamily="34" charset="0"/>
              </a:rPr>
              <a:t>A részvételt akadályozó tényezők</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hu-HU" sz="2400" dirty="0">
                <a:solidFill>
                  <a:srgbClr val="000000"/>
                </a:solidFill>
                <a:effectLst/>
                <a:latin typeface="Calibri" panose="020F0502020204030204" pitchFamily="34" charset="0"/>
                <a:ea typeface="Times New Roman" panose="02020603050405020304" pitchFamily="18" charset="0"/>
              </a:rPr>
              <a:t>A fejlesztések ellenére a fogyatékossággal élők még mindig nehézségekbe ütköznek a turisztikai tevékenységekben való teljes körű részvétel terén. Ez jelentheti az alábbiakat</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hu-HU" sz="24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Fizikai akadályok</a:t>
            </a:r>
            <a:r>
              <a:rPr lang="hu-HU"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továbbra is probléma a nem megfelelő infrastruktúra, beleértve a közlekedési és turisztikai helyszíneket</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Információs akadályok</a:t>
            </a:r>
            <a:r>
              <a:rPr lang="hu-HU"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turisztikai szolgáltatásokkal és helyszínekkel kapcsolatos hozzáférhetetlen és megbízhatatlan információk elriaszthatják a potenciális utazókat</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i="1" dirty="0">
                <a:solidFill>
                  <a:srgbClr val="000000"/>
                </a:solidFill>
                <a:effectLst/>
                <a:latin typeface="Calibri" panose="020F0502020204030204" pitchFamily="34" charset="0"/>
                <a:ea typeface="Times New Roman" panose="02020603050405020304" pitchFamily="18" charset="0"/>
              </a:rPr>
              <a:t>Szemléletbeli akadályok:</a:t>
            </a:r>
            <a:r>
              <a:rPr lang="hu-HU" sz="2400" dirty="0">
                <a:solidFill>
                  <a:srgbClr val="000000"/>
                </a:solidFill>
                <a:effectLst/>
                <a:latin typeface="Calibri" panose="020F0502020204030204" pitchFamily="34" charset="0"/>
                <a:ea typeface="Times New Roman" panose="02020603050405020304" pitchFamily="18" charset="0"/>
              </a:rPr>
              <a:t> a hozzáállásbeli akadályok, például az előítéletek és sztereotípiák befolyásolhatják a fogyatékossággal élő utazóknak nyújtott szolgáltatás minőségét </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438D24B3-A37C-4091-46CC-0E455386FB1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CA20A9A-1581-4341-6BEC-710FD588382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09FDA9C-590F-0568-D00E-D8091C584A2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9D42605-5CAA-BE4A-544F-99877B256D0E}"/>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FE5B3D8-4133-B6D1-13DA-CC3473E6F86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59B1EC-C31B-137F-32AD-244F4DE948B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953485B-80C6-58D6-44A1-1BDA818DD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75F3972-BA26-087B-07AD-ABA777ED038B}"/>
              </a:ext>
            </a:extLst>
          </p:cNvPr>
          <p:cNvSpPr txBox="1">
            <a:spLocks/>
          </p:cNvSpPr>
          <p:nvPr/>
        </p:nvSpPr>
        <p:spPr>
          <a:xfrm>
            <a:off x="1" y="1200339"/>
            <a:ext cx="12192000"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fokozottabb részvétele a turizmusban</a:t>
            </a:r>
          </a:p>
        </p:txBody>
      </p:sp>
    </p:spTree>
    <p:extLst>
      <p:ext uri="{BB962C8B-B14F-4D97-AF65-F5344CB8AC3E}">
        <p14:creationId xmlns:p14="http://schemas.microsoft.com/office/powerpoint/2010/main" val="4157409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08421-2176-004A-A0BA-62D88118077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B953FDC-9061-9701-DCA4-D163F7AE0F4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AD4F62E-5A62-5D37-8997-3B9501C06EBA}"/>
              </a:ext>
            </a:extLst>
          </p:cNvPr>
          <p:cNvSpPr>
            <a:spLocks noGrp="1"/>
          </p:cNvSpPr>
          <p:nvPr>
            <p:ph type="ctrTitle"/>
          </p:nvPr>
        </p:nvSpPr>
        <p:spPr>
          <a:xfrm>
            <a:off x="140523" y="1758317"/>
            <a:ext cx="11910951" cy="3456833"/>
          </a:xfrm>
        </p:spPr>
        <p:txBody>
          <a:bodyPr>
            <a:noAutofit/>
          </a:bodyPr>
          <a:lstStyle/>
          <a:p>
            <a:pPr lvl="0" algn="l">
              <a:lnSpc>
                <a:spcPts val="2400"/>
              </a:lnSpc>
              <a:tabLst>
                <a:tab pos="1343660" algn="l"/>
              </a:tabLst>
            </a:pPr>
            <a:r>
              <a:rPr lang="hu-HU" sz="2100" i="1" dirty="0">
                <a:solidFill>
                  <a:srgbClr val="000000"/>
                </a:solidFill>
                <a:effectLst/>
                <a:latin typeface="Calibri" panose="020F0502020204030204" pitchFamily="34" charset="0"/>
                <a:ea typeface="Times New Roman" panose="02020603050405020304" pitchFamily="18" charset="0"/>
              </a:rPr>
              <a:t>Stratégiák a részvétel fokozására</a:t>
            </a:r>
            <a:br>
              <a:rPr lang="en-GB" sz="2100" kern="100" noProof="0" dirty="0">
                <a:effectLst/>
                <a:latin typeface="Calibri" panose="020F0502020204030204" pitchFamily="34" charset="0"/>
                <a:ea typeface="Calibri" panose="020F0502020204030204" pitchFamily="34" charset="0"/>
                <a:cs typeface="Arial" panose="020B0604020202020204" pitchFamily="34" charset="0"/>
              </a:rPr>
            </a:br>
            <a:r>
              <a:rPr lang="hu-HU" sz="2100" dirty="0">
                <a:solidFill>
                  <a:srgbClr val="000000"/>
                </a:solidFill>
                <a:effectLst/>
                <a:latin typeface="Calibri" panose="020F0502020204030204" pitchFamily="34" charset="0"/>
                <a:ea typeface="Times New Roman" panose="02020603050405020304" pitchFamily="18" charset="0"/>
              </a:rPr>
              <a:t>A fogyatékossággal élők turizmusban való részvételének javítására irányuló erőfeszítések lehetnek</a:t>
            </a:r>
            <a:r>
              <a:rPr lang="en-GB" sz="21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en-GB" sz="2100" kern="100" noProof="0" dirty="0">
                <a:effectLst/>
                <a:latin typeface="Calibri" panose="020F0502020204030204" pitchFamily="34" charset="0"/>
                <a:ea typeface="Calibri" panose="020F0502020204030204" pitchFamily="34" charset="0"/>
                <a:cs typeface="Arial" panose="020B0604020202020204" pitchFamily="34" charset="0"/>
              </a:rPr>
            </a:br>
            <a:r>
              <a:rPr lang="hu-HU" sz="21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Jogalkotási intézkedések</a:t>
            </a:r>
            <a:r>
              <a:rPr lang="hu-HU" sz="2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törvények a turisztikai létesítmények és szolgáltatások hozzáférhetőségének biztosítására</a:t>
            </a:r>
            <a:br>
              <a:rPr lang="hu-HU" sz="2100" kern="100" dirty="0">
                <a:effectLst/>
                <a:latin typeface="Calibri" panose="020F0502020204030204" pitchFamily="34" charset="0"/>
                <a:ea typeface="Calibri" panose="020F0502020204030204" pitchFamily="34" charset="0"/>
                <a:cs typeface="Arial" panose="020B0604020202020204" pitchFamily="34" charset="0"/>
              </a:rPr>
            </a:br>
            <a:r>
              <a:rPr lang="hu-HU" sz="21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Technológia és innováció</a:t>
            </a:r>
            <a:r>
              <a:rPr lang="hu-HU" sz="2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segítő technológiák és a digitális platformok használata</a:t>
            </a:r>
            <a:br>
              <a:rPr lang="hu-HU" sz="2100" kern="100" dirty="0">
                <a:effectLst/>
                <a:latin typeface="Calibri" panose="020F0502020204030204" pitchFamily="34" charset="0"/>
                <a:ea typeface="Calibri" panose="020F0502020204030204" pitchFamily="34" charset="0"/>
                <a:cs typeface="Arial" panose="020B0604020202020204" pitchFamily="34" charset="0"/>
              </a:rPr>
            </a:br>
            <a:r>
              <a:rPr lang="hu-HU" sz="21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Oktatás és képzés</a:t>
            </a:r>
            <a:r>
              <a:rPr lang="hu-HU" sz="2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az akadálymentesítéssel kapcsolatos problémák tudatosítását és megértését célzó programok a turisztikai személyzet körében</a:t>
            </a:r>
            <a:br>
              <a:rPr lang="hu-HU" sz="2100" kern="100" dirty="0">
                <a:effectLst/>
                <a:latin typeface="Calibri" panose="020F0502020204030204" pitchFamily="34" charset="0"/>
                <a:ea typeface="Calibri" panose="020F0502020204030204" pitchFamily="34" charset="0"/>
                <a:cs typeface="Arial" panose="020B0604020202020204" pitchFamily="34" charset="0"/>
              </a:rPr>
            </a:br>
            <a:r>
              <a:rPr lang="hu-HU" sz="2100" i="1" dirty="0">
                <a:solidFill>
                  <a:srgbClr val="000000"/>
                </a:solidFill>
                <a:effectLst/>
                <a:latin typeface="Calibri" panose="020F0502020204030204" pitchFamily="34" charset="0"/>
                <a:ea typeface="Times New Roman" panose="02020603050405020304" pitchFamily="18" charset="0"/>
              </a:rPr>
              <a:t>Együttműködési projektek:</a:t>
            </a:r>
            <a:r>
              <a:rPr lang="hu-HU" sz="2100" dirty="0">
                <a:solidFill>
                  <a:srgbClr val="000000"/>
                </a:solidFill>
                <a:effectLst/>
                <a:latin typeface="Calibri" panose="020F0502020204030204" pitchFamily="34" charset="0"/>
                <a:ea typeface="Times New Roman" panose="02020603050405020304" pitchFamily="18" charset="0"/>
              </a:rPr>
              <a:t> a nemzetközi együttműködési programok megosztják egymással a legjobb gyakorlatokat és erőforrásokat a határokon átnyúló hozzáférhetőség növelése érdekében például EU által finanszírozott projektek, amelyek a tagállamok, a civil szervezetek és az üzleti élet szereplői közötti együttműködésen keresztül támogatják az akadálymentes turizmust)</a:t>
            </a:r>
            <a:endParaRPr lang="en-GB" sz="21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7B69ADA-C093-7F24-14E6-0F8D7FCEF1D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8027FE6-4098-77D6-5127-EB38A1200F5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D37C734-6EF9-120A-CC3E-193C2D73A95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BBD5EFF-5882-0957-7620-C4746E43F88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88F3AC2-120A-7FD6-9E2E-0DFC11EF41C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E7F5AED-9B14-7D3A-3D01-022921CD3D6D}"/>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DEF5884-8813-0116-3259-AC3948890CB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1877DA4-A6E4-B94A-00E9-0E1751FFBB98}"/>
              </a:ext>
            </a:extLst>
          </p:cNvPr>
          <p:cNvSpPr txBox="1">
            <a:spLocks/>
          </p:cNvSpPr>
          <p:nvPr/>
        </p:nvSpPr>
        <p:spPr>
          <a:xfrm>
            <a:off x="0" y="1083630"/>
            <a:ext cx="12191999"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fokozottabb részvétele a turizmusban</a:t>
            </a:r>
          </a:p>
        </p:txBody>
      </p:sp>
    </p:spTree>
    <p:extLst>
      <p:ext uri="{BB962C8B-B14F-4D97-AF65-F5344CB8AC3E}">
        <p14:creationId xmlns:p14="http://schemas.microsoft.com/office/powerpoint/2010/main" val="1076065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C868C-C047-23E5-C419-E533E45397C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1E7B20C-15A2-13E7-6C83-8D8E17BFBD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F98115D-3C2A-A399-6E88-944A0D04C17F}"/>
              </a:ext>
            </a:extLst>
          </p:cNvPr>
          <p:cNvSpPr>
            <a:spLocks noGrp="1"/>
          </p:cNvSpPr>
          <p:nvPr>
            <p:ph type="ctrTitle"/>
          </p:nvPr>
        </p:nvSpPr>
        <p:spPr>
          <a:xfrm>
            <a:off x="147636" y="1714165"/>
            <a:ext cx="11896725" cy="3525245"/>
          </a:xfrm>
        </p:spPr>
        <p:txBody>
          <a:bodyPr>
            <a:noAutofit/>
          </a:bodyPr>
          <a:lstStyle/>
          <a:p>
            <a:pPr algn="l">
              <a:lnSpc>
                <a:spcPts val="2600"/>
              </a:lnSpc>
              <a:buNone/>
              <a:tabLst>
                <a:tab pos="1343660" algn="l"/>
              </a:tabLst>
            </a:pPr>
            <a:r>
              <a:rPr lang="hu-HU" sz="2400" kern="0" dirty="0">
                <a:solidFill>
                  <a:srgbClr val="000000"/>
                </a:solidFill>
                <a:latin typeface="Calibri" panose="020F0502020204030204" pitchFamily="34" charset="0"/>
                <a:cs typeface="Calibri" panose="020F0502020204030204" pitchFamily="34" charset="0"/>
              </a:rPr>
              <a:t>Bár történt előrelépés, még nem értünk a teljesen akadálymentes turizmus felé vezető út végére: foglalkozni kell a fennmaradó infrastrukturális hiányosságokkal, elő kell mozdítani az ágazatközi együttműködést, és ki kell használni a műszaki fejlesztéseket, hogy felhasználóbarátabb utazási élményt nyújtsunk a fogyatékossággal élők számára</a:t>
            </a:r>
            <a:br>
              <a:rPr lang="en-GB" sz="2400" kern="0" dirty="0">
                <a:solidFill>
                  <a:srgbClr val="000000"/>
                </a:solidFill>
                <a:latin typeface="Calibri" panose="020F0502020204030204" pitchFamily="34" charset="0"/>
                <a:cs typeface="Calibri" panose="020F0502020204030204" pitchFamily="34" charset="0"/>
              </a:rPr>
            </a:br>
            <a:r>
              <a:rPr lang="hu-HU" sz="2400" kern="0" dirty="0">
                <a:solidFill>
                  <a:srgbClr val="000000"/>
                </a:solidFill>
                <a:latin typeface="Calibri" panose="020F0502020204030204" pitchFamily="34" charset="0"/>
                <a:cs typeface="Calibri" panose="020F0502020204030204" pitchFamily="34" charset="0"/>
              </a:rPr>
              <a:t>Összefoglalva, a fogyatékossággal élők fokozott részvétele a turizmusban többdimenziós jelenség, amelyet a kormányzati támogatás, a technikai innováció és az iparági szemléletváltás táplál. Ezek a fejlesztések nemcsak a fogyatékossággal élők utazási élményét javítják, hanem hozzájárulnak egy befogadóbb és igazságosabb turisztikai ágazathoz is</a:t>
            </a:r>
            <a:br>
              <a:rPr lang="hu-HU" sz="2400" kern="0" dirty="0">
                <a:solidFill>
                  <a:srgbClr val="000000"/>
                </a:solidFill>
                <a:latin typeface="Calibri" panose="020F0502020204030204" pitchFamily="34" charset="0"/>
                <a:cs typeface="Calibri" panose="020F0502020204030204" pitchFamily="34" charset="0"/>
              </a:rPr>
            </a:br>
            <a:r>
              <a:rPr lang="hu-HU" sz="2400" kern="0" dirty="0">
                <a:solidFill>
                  <a:srgbClr val="000000"/>
                </a:solidFill>
                <a:latin typeface="Calibri" panose="020F0502020204030204" pitchFamily="34" charset="0"/>
                <a:cs typeface="Calibri" panose="020F0502020204030204" pitchFamily="34" charset="0"/>
              </a:rPr>
              <a:t>A fogyatékossággal élők növekvő részvétele a turizmusban a kormányok, a civil szervezetek, a vállalati szektor és maga a fogyatékossággal élő lakosság közös erőfeszítéseit tükrözi</a:t>
            </a:r>
            <a:endParaRPr lang="en-GB" sz="2400" kern="0" dirty="0">
              <a:solidFill>
                <a:srgbClr val="000000"/>
              </a:solidFill>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904D6878-9506-9385-4CA5-2D648F2256E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A9CB98E-001D-8DDE-9FE9-149B51F6E66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4644E7E-F3B1-A879-1CAF-AAB13185505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81C54B9-3978-774D-455C-D51A906C3EA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1457D4E-AEEB-0F02-DDA9-B22D2CE766D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6962BE6-6541-1E96-405E-04FA63CDFC2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308E6E3-1A0A-4CAF-664A-77905C391C9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A2C6525-1C62-7ABF-E874-FA18594BBABC}"/>
              </a:ext>
            </a:extLst>
          </p:cNvPr>
          <p:cNvSpPr txBox="1">
            <a:spLocks/>
          </p:cNvSpPr>
          <p:nvPr/>
        </p:nvSpPr>
        <p:spPr>
          <a:xfrm>
            <a:off x="0" y="1117312"/>
            <a:ext cx="12191999"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fokozottabb részvétele a turizmusban</a:t>
            </a:r>
          </a:p>
        </p:txBody>
      </p:sp>
    </p:spTree>
    <p:extLst>
      <p:ext uri="{BB962C8B-B14F-4D97-AF65-F5344CB8AC3E}">
        <p14:creationId xmlns:p14="http://schemas.microsoft.com/office/powerpoint/2010/main" val="865405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B7967-CFA6-B11C-F136-555F72A0E2F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EB8FF84-D3BA-9BAF-BE69-E8474C6CE9F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BB48EE2-24F4-2CCB-6602-1370383CDE14}"/>
              </a:ext>
            </a:extLst>
          </p:cNvPr>
          <p:cNvSpPr>
            <a:spLocks noGrp="1"/>
          </p:cNvSpPr>
          <p:nvPr>
            <p:ph type="ctrTitle"/>
          </p:nvPr>
        </p:nvSpPr>
        <p:spPr>
          <a:xfrm>
            <a:off x="161925" y="1886668"/>
            <a:ext cx="11896725" cy="3352742"/>
          </a:xfrm>
        </p:spPr>
        <p:txBody>
          <a:bodyPr>
            <a:noAutofit/>
          </a:bodyPr>
          <a:lstStyle/>
          <a:p>
            <a:pPr algn="l">
              <a:lnSpc>
                <a:spcPts val="2400"/>
              </a:lnSpc>
              <a:buNone/>
              <a:tabLst>
                <a:tab pos="1343660" algn="l"/>
              </a:tabLst>
            </a:pPr>
            <a:r>
              <a:rPr lang="hu-HU" sz="2200" i="1" dirty="0">
                <a:solidFill>
                  <a:srgbClr val="000000"/>
                </a:solidFill>
                <a:effectLst/>
                <a:latin typeface="Calibri" panose="020F0502020204030204" pitchFamily="34" charset="0"/>
                <a:ea typeface="Times New Roman" panose="02020603050405020304" pitchFamily="18" charset="0"/>
              </a:rPr>
              <a:t>Akadálymentesítési szabványok kidolgozása a turizmusban</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turizmusban az akadálymentesítés fogalma az idők során jelentősen átalakult a fogyatékossággal élők előtt álló fizikai akadályok megszüntetésétől mára már a szálláshelyek, szolgáltatások és élmények széles körére is kiterjedően, hogy a turizmus mindenki számára hozzáférhető legyen, függetlenül a fizikai vagy érzékszervi korlátozásoktól</a:t>
            </a:r>
            <a:b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 akadálymentes turizmus szemlélete változott, már nem réspiacnak tekintik, hanem a turizmus főárama alapvető elemeként ismerjék el, és így sokkal szélesebb közönséget szolgál ki</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Ezt az átmenetet mutatja az univerzális tervezési elvek egyre szélesebb körű alkalmazása, amelyek célja, hogy fizikai képességeiktől függetlenül minden egyén számára hozzáférhető környezetet teremtsenek. E koncepció integrálásával a desztinációk nemcsak a szabályozási előírásoknak tesznek eleget, hanem kínálatuk általános minőségét és vonzerejét is növelik</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002D653C-375E-4580-47FC-840FF79D5E7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ECBF31D-E33F-C01C-3FFF-17EC023408E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FB8808B-94C2-49BB-CED7-C1ED63F86F2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E34AE9E-276F-6C6D-1443-F535CE4272C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E8BE963-6D86-6D3B-6077-AA9A421199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BBBCB7C-51FF-60AF-A554-066B4B5919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9BFE7B8-A1B6-BD5B-80A7-3CDEF901D2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909C48E-07DD-3516-DC55-09149F973443}"/>
              </a:ext>
            </a:extLst>
          </p:cNvPr>
          <p:cNvSpPr txBox="1">
            <a:spLocks/>
          </p:cNvSpPr>
          <p:nvPr/>
        </p:nvSpPr>
        <p:spPr>
          <a:xfrm>
            <a:off x="161925" y="1200339"/>
            <a:ext cx="11896725"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turizmus akadálymentesítésére vonatkozó szabványok</a:t>
            </a:r>
          </a:p>
        </p:txBody>
      </p:sp>
    </p:spTree>
    <p:extLst>
      <p:ext uri="{BB962C8B-B14F-4D97-AF65-F5344CB8AC3E}">
        <p14:creationId xmlns:p14="http://schemas.microsoft.com/office/powerpoint/2010/main" val="2406817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79892-A1E9-1D58-970F-CA73800B61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4B65844-F76D-1F30-EFFE-316B373894C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9F49614-DD6C-3EF3-57DC-A85AF2F8F839}"/>
              </a:ext>
            </a:extLst>
          </p:cNvPr>
          <p:cNvSpPr>
            <a:spLocks noGrp="1"/>
          </p:cNvSpPr>
          <p:nvPr>
            <p:ph type="ctrTitle"/>
          </p:nvPr>
        </p:nvSpPr>
        <p:spPr>
          <a:xfrm>
            <a:off x="161925" y="1862539"/>
            <a:ext cx="11896725" cy="3394783"/>
          </a:xfrm>
        </p:spPr>
        <p:txBody>
          <a:bodyPr>
            <a:noAutofit/>
          </a:bodyPr>
          <a:lstStyle/>
          <a:p>
            <a:pPr algn="l">
              <a:lnSpc>
                <a:spcPts val="2400"/>
              </a:lnSpc>
              <a:tabLst>
                <a:tab pos="1343660" algn="l"/>
              </a:tabLst>
            </a:pPr>
            <a:r>
              <a:rPr lang="hu-HU" sz="2200" i="1" dirty="0">
                <a:solidFill>
                  <a:srgbClr val="000000"/>
                </a:solidFill>
                <a:effectLst/>
                <a:latin typeface="Calibri" panose="020F0502020204030204" pitchFamily="34" charset="0"/>
                <a:ea typeface="Times New Roman" panose="02020603050405020304" pitchFamily="18" charset="0"/>
              </a:rPr>
              <a:t>Az akadálymentes turizmus előnyei gazdasági és versenyszempontból</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 akadálymentes turizmus nemcsak a befogadásról szól, hanem a gazdasági ésszerűségről is</a:t>
            </a:r>
            <a:r>
              <a:rPr lang="hu-HU" sz="2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Jelentős és növekvő piaci szegmens a fogyatékossággal élők, </a:t>
            </a: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és számuk még nő, ha az idősödő népességet és az átmeneti vagy helyzeti fogyatékossággal élőket is figyelembe vesszük. Az akadálymentesítést előtérbe helyező helyszínek és vállalkozások gyakran előnyösebb helyzetben vannak (fogyasztói hűség fokozódása, elégedettségi szint emelkedése, piaci megkülönböztetés javulása)</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Az akadálymentes turizmus továbbá megfelel a fenntartható és felelős turizmus átfogó célkitűzéseinek. A helyszínek megközelíthetőségének javításával a vállalatok kielégítik a fogyatékossággal élő turisták igényeit, miközben előmozdítják a társadalmi méltányosságot és befogadást, amelyek a fenntartható turizmus alapvető összetevői. Ez a stratégia elősegíti egy reziliensebb turisztikai ágazat kialakulását, amely minden utas változatos igényeit képes kielégíteni </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C06F672-0175-62CD-D994-9781EAF45BA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8D44343-D329-604C-8A63-6FC70E8BA9D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E02AE75-0186-B480-0F2C-06A9905B7C6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0F1571-2C49-C046-A26D-3FC34585B50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AFCA464-DE90-18C6-BA04-E4DFB9B1F29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4261B12-F908-E418-1EF7-C988FE10324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210962B-E513-64B1-DE41-EF47DA57775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6BDD0F6-DB8C-0191-E4E2-E568D61EB287}"/>
              </a:ext>
            </a:extLst>
          </p:cNvPr>
          <p:cNvSpPr txBox="1">
            <a:spLocks/>
          </p:cNvSpPr>
          <p:nvPr/>
        </p:nvSpPr>
        <p:spPr>
          <a:xfrm>
            <a:off x="161925" y="1135835"/>
            <a:ext cx="11896725" cy="60415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A</a:t>
            </a:r>
            <a:r>
              <a:rPr lang="hu-HU" sz="3600" b="1" dirty="0">
                <a:latin typeface="+mn-lt"/>
              </a:rPr>
              <a:t>z akadálymentesítés mint a minőségi turizmus pozitív eszköze</a:t>
            </a:r>
            <a:endParaRPr lang="en-GB" sz="3600" b="1" dirty="0">
              <a:latin typeface="+mn-lt"/>
            </a:endParaRPr>
          </a:p>
        </p:txBody>
      </p:sp>
    </p:spTree>
    <p:extLst>
      <p:ext uri="{BB962C8B-B14F-4D97-AF65-F5344CB8AC3E}">
        <p14:creationId xmlns:p14="http://schemas.microsoft.com/office/powerpoint/2010/main" val="171041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DD66E-FAA7-940C-F198-F4ECA954A8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EBC66DA-E869-C3F5-98FE-5590D6A3541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C7CD52F-FA70-D81E-41E5-C4DFC98208F8}"/>
              </a:ext>
            </a:extLst>
          </p:cNvPr>
          <p:cNvSpPr>
            <a:spLocks noGrp="1"/>
          </p:cNvSpPr>
          <p:nvPr>
            <p:ph type="ctrTitle"/>
          </p:nvPr>
        </p:nvSpPr>
        <p:spPr>
          <a:xfrm>
            <a:off x="147637" y="1933825"/>
            <a:ext cx="11896725" cy="3223414"/>
          </a:xfrm>
        </p:spPr>
        <p:txBody>
          <a:bodyPr>
            <a:noAutofit/>
          </a:bodyPr>
          <a:lstStyle/>
          <a:p>
            <a:pPr algn="l">
              <a:lnSpc>
                <a:spcPct val="107000"/>
              </a:lnSpc>
              <a:spcAft>
                <a:spcPts val="800"/>
              </a:spcAft>
              <a:buNone/>
              <a:tabLst>
                <a:tab pos="1343660" algn="l"/>
              </a:tabLst>
            </a:pPr>
            <a:r>
              <a:rPr lang="hu-HU"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Gazdasági jelentőség: a fogyatékossággal élő személyek a turisztikai ipar fontos szegmense, jelentős pénzügyi befolyással – az akadálymentesítésre összpontosító helyszínek és vállalkozások jelentős gazdasági lehetősége</a:t>
            </a:r>
            <a:br>
              <a:rPr lang="hu-HU"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u-HU"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fogyatékossággal élő turisták növekvő számát befolyásolja, hogy a társadalom elismeri gazdasági jelentőségüket, és etikai kötelességük, hogy tisztességes turisztikai lehetőségeket biztosítsanak. Ez a változás nemcsak az üzleti sikerhez szükséges, hanem a piacon való kitűnés és a versenyelőny megszerzésének kulcsfontosságú tényezője is, amely a szervezeteknek egy olyan egyedi megközelítést biztosít, amellyel kitűnhetnek a telített piacon.</a:t>
            </a:r>
            <a:endParaRPr lang="en-GB" sz="2400" noProof="0" dirty="0">
              <a:solidFill>
                <a:srgbClr val="000000"/>
              </a:solidFill>
              <a:latin typeface="Calibri" panose="020F0502020204030204" pitchFamily="34" charset="0"/>
            </a:endParaRPr>
          </a:p>
        </p:txBody>
      </p:sp>
      <p:pic>
        <p:nvPicPr>
          <p:cNvPr id="5" name="Kép 4">
            <a:extLst>
              <a:ext uri="{FF2B5EF4-FFF2-40B4-BE49-F238E27FC236}">
                <a16:creationId xmlns:a16="http://schemas.microsoft.com/office/drawing/2014/main" id="{63805292-2664-BCCD-8E38-F235E0FA728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20B319E-65C3-BF5B-7041-C581FE642EE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8C87B21-7D99-6E5A-656B-45A98FDB997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5212D58-7AE3-1729-D45B-791147621F0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6C856D2-560B-1258-B18C-547FA19945B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40760A8-FEF0-41EE-202F-036F1890A0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D9EDDAC-B28D-E83E-D637-AAE7A097410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370C670-796E-0E7E-0121-22CCC57472EF}"/>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mint turisztikai szegmens</a:t>
            </a:r>
          </a:p>
        </p:txBody>
      </p:sp>
    </p:spTree>
    <p:extLst>
      <p:ext uri="{BB962C8B-B14F-4D97-AF65-F5344CB8AC3E}">
        <p14:creationId xmlns:p14="http://schemas.microsoft.com/office/powerpoint/2010/main" val="1748743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B7F06-85A0-7897-2B56-5850D9D7ACA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322D1D2-5117-C3F5-F828-A4A95492AC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AFA9A63-05A5-5163-D819-3C35AAC88534}"/>
              </a:ext>
            </a:extLst>
          </p:cNvPr>
          <p:cNvSpPr>
            <a:spLocks noGrp="1"/>
          </p:cNvSpPr>
          <p:nvPr>
            <p:ph type="ctrTitle"/>
          </p:nvPr>
        </p:nvSpPr>
        <p:spPr>
          <a:xfrm>
            <a:off x="161925" y="1590377"/>
            <a:ext cx="11896725" cy="3684936"/>
          </a:xfrm>
        </p:spPr>
        <p:txBody>
          <a:bodyPr>
            <a:noAutofit/>
          </a:bodyPr>
          <a:lstStyle/>
          <a:p>
            <a:pPr algn="l">
              <a:lnSpc>
                <a:spcPts val="2500"/>
              </a:lnSpc>
              <a:buNone/>
              <a:tabLst>
                <a:tab pos="1343660" algn="l"/>
              </a:tabLst>
            </a:pPr>
            <a:r>
              <a:rPr lang="hu-HU" sz="2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turizmus minőségének javítása az </a:t>
            </a:r>
            <a:r>
              <a:rPr lang="hu-HU" sz="2200" i="1" dirty="0">
                <a:solidFill>
                  <a:srgbClr val="000000"/>
                </a:solidFill>
                <a:effectLst/>
                <a:latin typeface="Calibri" panose="020F0502020204030204" pitchFamily="34" charset="0"/>
                <a:ea typeface="Times New Roman" panose="02020603050405020304" pitchFamily="18" charset="0"/>
              </a:rPr>
              <a:t>akadálymentesítésen</a:t>
            </a:r>
            <a:r>
              <a:rPr lang="hu-HU" sz="2200" i="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hu-HU" sz="2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keresztül</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 akadálymentesítés beépítése a turisztikai szolgáltatásokba és infrastruktúrába nagyban javítja a látogatói élmény általános minőségét. Az akadálymentesítés javítása segíti a fogyatékossággal élőket, miközben minden látogató számára kényelmesebb és kellemesebb élményt nyújt (rámpák, liftek, akadálymentesített létesítmények és érzékszervbarát környezet – ezt a legkülönbözőbb látogatók értékelik, a babakocsival érkező családok, az idősebb utazók és a sérülésekből lábadozók is)</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Az akadálymentes turizmus olyan információs és attitűdbeli akadályokat is áthidal, amelyek a fogyatékossággal élőket gátolhatják a nyaralásban. A turisztikai szolgáltatásokkal és desztinációkkal kapcsolatos átlátható és hozzáférhető információk nyújtásával, valamint a személyzet inkluzívabb és empatikusabb magatartásra való nevelésével a turisztikai ágazat javíthatja a szolgáltatás minőségét minden vendég számára, így diverzifikált fogyasztói bázist nyerhet és tarthat meg</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2D4F8063-D8FE-7BCF-01E2-A3D65E24545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A2A9B95-D5A7-915C-4BD8-8EE1735F6C0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3CFF51-7E43-3D51-F75D-225B823B1FC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E4CAEB-EA56-1E5C-42DA-CE6E7607E7D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16511B1-CB5B-6322-2DDC-B3F393DD7AC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8BA446F-293F-5ED3-5CBC-92F6A2A4A2D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F8B249D-D993-A04D-4C9E-19E117D5D67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2ECAAE-23D3-AD17-DCEA-4E6ACB000CA7}"/>
              </a:ext>
            </a:extLst>
          </p:cNvPr>
          <p:cNvSpPr txBox="1">
            <a:spLocks/>
          </p:cNvSpPr>
          <p:nvPr/>
        </p:nvSpPr>
        <p:spPr>
          <a:xfrm>
            <a:off x="161925" y="1109597"/>
            <a:ext cx="11896725" cy="57836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A</a:t>
            </a:r>
            <a:r>
              <a:rPr lang="hu-HU" sz="3600" b="1" dirty="0">
                <a:latin typeface="+mn-lt"/>
              </a:rPr>
              <a:t>z akadálymentesítés mint a minőségi turizmus pozitív eszköze</a:t>
            </a:r>
            <a:endParaRPr lang="en-GB" sz="3600" b="1" dirty="0">
              <a:latin typeface="+mn-lt"/>
            </a:endParaRPr>
          </a:p>
        </p:txBody>
      </p:sp>
    </p:spTree>
    <p:extLst>
      <p:ext uri="{BB962C8B-B14F-4D97-AF65-F5344CB8AC3E}">
        <p14:creationId xmlns:p14="http://schemas.microsoft.com/office/powerpoint/2010/main" val="1067599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E0C6D-8CDC-F210-1FB3-AFF81DD4BE2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9C4FE79-EEDA-ACE2-D454-E8BE8D9D3D1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0A82220-9CB1-6E7A-1A56-25BAB72CD09B}"/>
              </a:ext>
            </a:extLst>
          </p:cNvPr>
          <p:cNvSpPr>
            <a:spLocks noGrp="1"/>
          </p:cNvSpPr>
          <p:nvPr>
            <p:ph type="ctrTitle"/>
          </p:nvPr>
        </p:nvSpPr>
        <p:spPr>
          <a:xfrm>
            <a:off x="161925" y="1720925"/>
            <a:ext cx="7283904" cy="3482057"/>
          </a:xfrm>
        </p:spPr>
        <p:txBody>
          <a:bodyPr>
            <a:noAutofit/>
          </a:bodyPr>
          <a:lstStyle/>
          <a:p>
            <a:pPr algn="l">
              <a:lnSpc>
                <a:spcPts val="2400"/>
              </a:lnSpc>
              <a:buNone/>
              <a:tabLst>
                <a:tab pos="1343660" algn="l"/>
              </a:tabLst>
            </a:pPr>
            <a:r>
              <a:rPr lang="hu-HU" sz="2200" i="1" dirty="0">
                <a:solidFill>
                  <a:srgbClr val="000000"/>
                </a:solidFill>
                <a:effectLst/>
                <a:latin typeface="Calibri" panose="020F0502020204030204" pitchFamily="34" charset="0"/>
                <a:ea typeface="Times New Roman" panose="02020603050405020304" pitchFamily="18" charset="0"/>
              </a:rPr>
              <a:t>A jogszabályok szerepe az akadálymentesítés előmozdításában</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A jogszabályok alapvető fontosságúak a turizmusban az akadálymentesítés magasabb színvonalának eléréséhez. Az olyan nemzetközi keretek, mint a fogyatékossággal élő személyek jogairól szóló ENSZ-egyezmény (UNCRPD) és az európai akadálymentesítési törvény jelentősen előmozdították az akadálymentes turizmust</a:t>
            </a:r>
            <a:br>
              <a:rPr lang="hu-HU" sz="2200" dirty="0">
                <a:solidFill>
                  <a:srgbClr val="000000"/>
                </a:solidFill>
                <a:effectLst/>
                <a:latin typeface="Calibri" panose="020F0502020204030204" pitchFamily="34" charset="0"/>
                <a:ea typeface="Times New Roman" panose="02020603050405020304" pitchFamily="18" charset="0"/>
              </a:rPr>
            </a:br>
            <a:r>
              <a:rPr lang="hu-HU" sz="2200" dirty="0">
                <a:solidFill>
                  <a:srgbClr val="000000"/>
                </a:solidFill>
                <a:effectLst/>
                <a:latin typeface="Calibri" panose="020F0502020204030204" pitchFamily="34" charset="0"/>
                <a:ea typeface="Times New Roman" panose="02020603050405020304" pitchFamily="18" charset="0"/>
              </a:rPr>
              <a:t>E jogszabályi keretek megkövetelik, hogy a közterületek, köztük a turisztikai helyszínek is, mindenki számára hozzáférhetőek legyenek, megteremtve ezzel a turisztikai szolgáltatások akadálymentesítésének alapnormáját</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05B781C2-A94A-96C3-04E4-A079C0D29CD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4C56F08-8FD0-CA80-B581-A4B3BD7F0A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532EB78-925A-77D0-DFA3-AD629B8C0C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8D53736-BED4-FD43-3C9D-1C0F9336601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E6DD3F-95F6-872C-DC4F-5B3EB242730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E3EC9DF-3AD4-DC87-74E4-8A2ACA3FEE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EB3F45D-7B54-7B94-AA3A-A4DC5576A6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B6837A4-E522-56C3-BE38-032AE952B056}"/>
              </a:ext>
            </a:extLst>
          </p:cNvPr>
          <p:cNvSpPr txBox="1">
            <a:spLocks/>
          </p:cNvSpPr>
          <p:nvPr/>
        </p:nvSpPr>
        <p:spPr>
          <a:xfrm>
            <a:off x="161925" y="1076637"/>
            <a:ext cx="11896725" cy="68632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A</a:t>
            </a:r>
            <a:r>
              <a:rPr lang="hu-HU" sz="3600" b="1" dirty="0">
                <a:latin typeface="+mn-lt"/>
              </a:rPr>
              <a:t>z akadálymentesítés mint a minőségi turizmus pozitív eszköze</a:t>
            </a:r>
            <a:endParaRPr lang="en-GB" sz="3600" b="1" dirty="0">
              <a:latin typeface="+mn-lt"/>
            </a:endParaRPr>
          </a:p>
        </p:txBody>
      </p:sp>
      <p:pic>
        <p:nvPicPr>
          <p:cNvPr id="12" name="Kép 11" descr="A képen képernyőkép, Acélkék, Grafika, kék látható&#10;&#10;Előfordulhat, hogy a mesterséges intelligencia által létrehozott tartalom helytelen.">
            <a:extLst>
              <a:ext uri="{FF2B5EF4-FFF2-40B4-BE49-F238E27FC236}">
                <a16:creationId xmlns:a16="http://schemas.microsoft.com/office/drawing/2014/main" id="{C501AEBE-E9E5-DFC4-3D0A-553FF70FE6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4464" y="2047260"/>
            <a:ext cx="4504186" cy="2364698"/>
          </a:xfrm>
          <a:prstGeom prst="rect">
            <a:avLst/>
          </a:prstGeom>
        </p:spPr>
      </p:pic>
      <p:sp>
        <p:nvSpPr>
          <p:cNvPr id="15" name="Szövegdoboz 14">
            <a:extLst>
              <a:ext uri="{FF2B5EF4-FFF2-40B4-BE49-F238E27FC236}">
                <a16:creationId xmlns:a16="http://schemas.microsoft.com/office/drawing/2014/main" id="{2DD31812-8143-CE7D-8A61-8639C12815CA}"/>
              </a:ext>
            </a:extLst>
          </p:cNvPr>
          <p:cNvSpPr txBox="1"/>
          <p:nvPr/>
        </p:nvSpPr>
        <p:spPr>
          <a:xfrm>
            <a:off x="7222221" y="4635050"/>
            <a:ext cx="4967565" cy="738664"/>
          </a:xfrm>
          <a:prstGeom prst="rect">
            <a:avLst/>
          </a:prstGeom>
          <a:noFill/>
        </p:spPr>
        <p:txBody>
          <a:bodyPr wrap="square">
            <a:spAutoFit/>
          </a:bodyPr>
          <a:lstStyle/>
          <a:p>
            <a:pPr algn="r"/>
            <a:r>
              <a:rPr lang="hu-HU" sz="1400" noProof="0" dirty="0"/>
              <a:t>https://www.accessibility.org.au/preparing-for-the-european-accessibility-act-2025-navigating-the-future-of-digital-accessibility/</a:t>
            </a:r>
          </a:p>
        </p:txBody>
      </p:sp>
    </p:spTree>
    <p:extLst>
      <p:ext uri="{BB962C8B-B14F-4D97-AF65-F5344CB8AC3E}">
        <p14:creationId xmlns:p14="http://schemas.microsoft.com/office/powerpoint/2010/main" val="564444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FC964-9C73-A0E2-0C96-C2C9FA7BCC7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02E26BF-A6D3-C95B-F094-A75D27BF5F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0D1224B-6250-9D19-7D13-48F3BF3EF437}"/>
              </a:ext>
            </a:extLst>
          </p:cNvPr>
          <p:cNvSpPr>
            <a:spLocks noGrp="1"/>
          </p:cNvSpPr>
          <p:nvPr>
            <p:ph type="ctrTitle"/>
          </p:nvPr>
        </p:nvSpPr>
        <p:spPr>
          <a:xfrm>
            <a:off x="149028" y="1756363"/>
            <a:ext cx="11893942" cy="3483047"/>
          </a:xfrm>
        </p:spPr>
        <p:txBody>
          <a:bodyPr>
            <a:noAutofit/>
          </a:bodyPr>
          <a:lstStyle/>
          <a:p>
            <a:pPr algn="l">
              <a:lnSpc>
                <a:spcPts val="2700"/>
              </a:lnSpc>
            </a:pPr>
            <a:r>
              <a:rPr lang="hu-HU" sz="2400" dirty="0">
                <a:solidFill>
                  <a:srgbClr val="000000"/>
                </a:solidFill>
                <a:effectLst/>
                <a:latin typeface="Calibri" panose="020F0502020204030204" pitchFamily="34" charset="0"/>
                <a:ea typeface="Times New Roman" panose="02020603050405020304" pitchFamily="18" charset="0"/>
              </a:rPr>
              <a:t>Az akadálymentes turizmus fejlődő tudományága jelentős paradigmaváltást eredményezett a turisztikai marketing taktikáinak kialakításában és végrehajtásában, nagy hangsúlyt fektetve a fogyatékossággal élő vendégek egyedi igényeinek kielégítésére. E fejlődés alapja leginkább ennek a különleges piaci szegmensnek a jobb megértése (sokféleség és egyedi problémák)</a:t>
            </a:r>
            <a:br>
              <a:rPr lang="hu-HU" sz="2400" dirty="0">
                <a:solidFill>
                  <a:srgbClr val="000000"/>
                </a:solidFill>
                <a:effectLst/>
                <a:latin typeface="Calibri" panose="020F0502020204030204" pitchFamily="34" charset="0"/>
                <a:ea typeface="Times New Roman" panose="02020603050405020304" pitchFamily="18" charset="0"/>
              </a:rPr>
            </a:br>
            <a:r>
              <a:rPr lang="hu-HU" sz="2400" dirty="0">
                <a:solidFill>
                  <a:srgbClr val="000000"/>
                </a:solidFill>
                <a:effectLst/>
                <a:latin typeface="Calibri" panose="020F0502020204030204" pitchFamily="34" charset="0"/>
                <a:ea typeface="Times New Roman" panose="02020603050405020304" pitchFamily="18" charset="0"/>
              </a:rPr>
              <a:t>Az inkluzív marketinganyagok beépítésére, az utazási termékek akadálymentesítési szempontjainak hangsúlyozására, valamint az akadálymentesítés támogatóival és szervezeteivel való aktív együttműködésre irányuló céltudatos elmozdulás jelentős változás a hagyományos marketingtaktikákhoz képest. A cél egy befogadóbb turisztikai környezet kialakítása, amelyben az akadálymentesítés nem csupán egy kiegészítő elem, hanem a turisztikai élmény központi eleme</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661C13F8-CBB2-C092-3D7A-97D0E9A2B97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862EB99-1198-D3A3-EA28-885305FA6E7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80A446C-3EC6-3E14-7BD3-6D998AF9954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0776BC-8F28-8642-5E52-88439AC028D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F2641-560A-B9C3-215D-5766A2DF149B}"/>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59A6B1C-C7A1-4439-E237-5774B607963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51FB8E8-6A66-A42F-B9F2-0E28313AEFD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A5C994A-EE06-A8C6-4FF4-E5657F2D36B7}"/>
              </a:ext>
            </a:extLst>
          </p:cNvPr>
          <p:cNvSpPr txBox="1">
            <a:spLocks/>
          </p:cNvSpPr>
          <p:nvPr/>
        </p:nvSpPr>
        <p:spPr>
          <a:xfrm>
            <a:off x="1" y="1157643"/>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turisztikai marketing válaszai az akadálymentes turizmus kihívásaira</a:t>
            </a:r>
          </a:p>
        </p:txBody>
      </p:sp>
    </p:spTree>
    <p:extLst>
      <p:ext uri="{BB962C8B-B14F-4D97-AF65-F5344CB8AC3E}">
        <p14:creationId xmlns:p14="http://schemas.microsoft.com/office/powerpoint/2010/main" val="3936428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A7381-0E30-1BC3-DDD2-681ADB6BC66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EE69F8B-56D9-D495-85D0-07ACAEC9861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9A15C92-D1E4-5CDE-4F4B-44774CABFFD1}"/>
              </a:ext>
            </a:extLst>
          </p:cNvPr>
          <p:cNvSpPr>
            <a:spLocks noGrp="1"/>
          </p:cNvSpPr>
          <p:nvPr>
            <p:ph type="ctrTitle"/>
          </p:nvPr>
        </p:nvSpPr>
        <p:spPr>
          <a:xfrm>
            <a:off x="149028" y="1717645"/>
            <a:ext cx="11893942" cy="3518950"/>
          </a:xfrm>
        </p:spPr>
        <p:txBody>
          <a:bodyPr>
            <a:noAutofit/>
          </a:bodyPr>
          <a:lstStyle/>
          <a:p>
            <a:pPr algn="l">
              <a:lnSpc>
                <a:spcPts val="2600"/>
              </a:lnSpc>
              <a:buNone/>
              <a:tabLst>
                <a:tab pos="1343660" algn="l"/>
              </a:tabLst>
            </a:pPr>
            <a:r>
              <a:rPr lang="hu-HU" sz="24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piac megértése</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dirty="0">
                <a:solidFill>
                  <a:srgbClr val="000000"/>
                </a:solidFill>
                <a:effectLst/>
                <a:latin typeface="Calibri" panose="020F0502020204030204" pitchFamily="34" charset="0"/>
                <a:ea typeface="Times New Roman" panose="02020603050405020304" pitchFamily="18" charset="0"/>
              </a:rPr>
              <a:t>A fogyatékossággal élő turisták demográfiai helyzetének alapos vizsgálata kritikus fontosságú eleme a marketingtaktikák akadálymentes turizmushoz való igazításának</a:t>
            </a:r>
            <a:br>
              <a:rPr lang="hu-HU" sz="2400" dirty="0">
                <a:solidFill>
                  <a:srgbClr val="000000"/>
                </a:solidFill>
                <a:effectLst/>
                <a:latin typeface="Calibri" panose="020F0502020204030204" pitchFamily="34" charset="0"/>
                <a:ea typeface="Times New Roman" panose="02020603050405020304" pitchFamily="18" charset="0"/>
              </a:rPr>
            </a:br>
            <a:r>
              <a:rPr lang="hu-HU" sz="2400" dirty="0">
                <a:solidFill>
                  <a:srgbClr val="000000"/>
                </a:solidFill>
                <a:effectLst/>
                <a:latin typeface="Calibri" panose="020F0502020204030204" pitchFamily="34" charset="0"/>
                <a:ea typeface="Times New Roman" panose="02020603050405020304" pitchFamily="18" charset="0"/>
              </a:rPr>
              <a:t>Kiterjedt piackutatás szükséges az utazási preferenciáik, az akadálymentesítési követelmények és a preferált kommunikációs csatornák azonosítására</a:t>
            </a:r>
            <a:br>
              <a:rPr lang="hu-HU" sz="2400" dirty="0">
                <a:solidFill>
                  <a:srgbClr val="000000"/>
                </a:solidFill>
                <a:effectLst/>
                <a:latin typeface="Calibri" panose="020F0502020204030204" pitchFamily="34" charset="0"/>
                <a:ea typeface="Times New Roman" panose="02020603050405020304" pitchFamily="18" charset="0"/>
              </a:rPr>
            </a:br>
            <a:r>
              <a:rPr lang="hu-HU" sz="2400" dirty="0">
                <a:solidFill>
                  <a:srgbClr val="000000"/>
                </a:solidFill>
                <a:effectLst/>
                <a:latin typeface="Calibri" panose="020F0502020204030204" pitchFamily="34" charset="0"/>
                <a:ea typeface="Times New Roman" panose="02020603050405020304" pitchFamily="18" charset="0"/>
              </a:rPr>
              <a:t>E meglátások kritikusan fontosak olyan marketingkezdeményezések létrehozásához, amelyek hatékony és empatikus módon foglalkoznak a szegmens egyéni igényeikkel is. A piac megértése nem csupán adatgyűjtést jelent, hanem a fogyatékossággal élő utazók megélt tapasztalatainak átélését is, biztosítva, hogy a marketingstratégiákat ne csak tájékoztassák, hanem alakítsák is e demográfiai csoport tényleges igényei és céljai</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8D3F11B4-BEA0-4437-BB77-E1884044452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378581F-6EBC-F075-2940-6EF75E14047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13338D1-0C8F-5050-A3D3-907C10D6560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6078B84-C9D0-6EA7-A1BB-890CA38CCDC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00EEFB0-C6D1-AD49-97AF-1B5BF4FA214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9F7181B-775F-99C9-DBEC-C5D5953A978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45E09C1-7E9B-1570-0922-887891563D0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AB05E3B-3E6B-D377-C8BF-3D9C244450C8}"/>
              </a:ext>
            </a:extLst>
          </p:cNvPr>
          <p:cNvSpPr txBox="1">
            <a:spLocks/>
          </p:cNvSpPr>
          <p:nvPr/>
        </p:nvSpPr>
        <p:spPr>
          <a:xfrm>
            <a:off x="0" y="1200339"/>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turisztikai marketing válaszai az akadálymentes turizmus kihívásaira</a:t>
            </a:r>
          </a:p>
        </p:txBody>
      </p:sp>
    </p:spTree>
    <p:extLst>
      <p:ext uri="{BB962C8B-B14F-4D97-AF65-F5344CB8AC3E}">
        <p14:creationId xmlns:p14="http://schemas.microsoft.com/office/powerpoint/2010/main" val="294892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A958F-A24B-4192-FAEC-648F5BFF757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D806753-8F73-9F85-28D5-333A1C0383D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7347820-F4BB-AA9D-2905-14FED2E6E2C8}"/>
              </a:ext>
            </a:extLst>
          </p:cNvPr>
          <p:cNvSpPr>
            <a:spLocks noGrp="1"/>
          </p:cNvSpPr>
          <p:nvPr>
            <p:ph type="ctrTitle"/>
          </p:nvPr>
        </p:nvSpPr>
        <p:spPr>
          <a:xfrm>
            <a:off x="123888" y="1688561"/>
            <a:ext cx="8604438" cy="3597466"/>
          </a:xfrm>
        </p:spPr>
        <p:txBody>
          <a:bodyPr>
            <a:noAutofit/>
          </a:bodyPr>
          <a:lstStyle/>
          <a:p>
            <a:pPr algn="l">
              <a:lnSpc>
                <a:spcPts val="2300"/>
              </a:lnSpc>
              <a:buNone/>
              <a:tabLst>
                <a:tab pos="1343660" algn="l"/>
                <a:tab pos="2343150" algn="l"/>
              </a:tabLst>
            </a:pPr>
            <a:r>
              <a:rPr lang="hu-HU"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Inkluzív marketingkommunikáció</a:t>
            </a:r>
            <a:br>
              <a:rPr lang="hu-HU"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noProof="0" dirty="0">
                <a:solidFill>
                  <a:srgbClr val="000000"/>
                </a:solidFill>
                <a:effectLst/>
                <a:latin typeface="Calibri" panose="020F0502020204030204" pitchFamily="34" charset="0"/>
                <a:ea typeface="Times New Roman" panose="02020603050405020304" pitchFamily="18" charset="0"/>
              </a:rPr>
              <a:t>A befogadóbb marketinganyagok felé való elmozdulás egybeesett az akadálymentes turizmus eszméjének erősödésével. A webes tartalomhoz való hozzáférési irányelvek (Web </a:t>
            </a:r>
            <a:r>
              <a:rPr lang="hu-HU" sz="2200" noProof="0" dirty="0" err="1">
                <a:solidFill>
                  <a:srgbClr val="000000"/>
                </a:solidFill>
                <a:effectLst/>
                <a:latin typeface="Calibri" panose="020F0502020204030204" pitchFamily="34" charset="0"/>
                <a:ea typeface="Times New Roman" panose="02020603050405020304" pitchFamily="18" charset="0"/>
              </a:rPr>
              <a:t>Content</a:t>
            </a:r>
            <a:r>
              <a:rPr lang="hu-HU" sz="2200" noProof="0" dirty="0">
                <a:solidFill>
                  <a:srgbClr val="000000"/>
                </a:solidFill>
                <a:effectLst/>
                <a:latin typeface="Calibri" panose="020F0502020204030204" pitchFamily="34" charset="0"/>
                <a:ea typeface="Times New Roman" panose="02020603050405020304" pitchFamily="18" charset="0"/>
              </a:rPr>
              <a:t> </a:t>
            </a:r>
            <a:r>
              <a:rPr lang="hu-HU" sz="2200" noProof="0" dirty="0" err="1">
                <a:solidFill>
                  <a:srgbClr val="000000"/>
                </a:solidFill>
                <a:effectLst/>
                <a:latin typeface="Calibri" panose="020F0502020204030204" pitchFamily="34" charset="0"/>
                <a:ea typeface="Times New Roman" panose="02020603050405020304" pitchFamily="18" charset="0"/>
              </a:rPr>
              <a:t>Accessibility</a:t>
            </a:r>
            <a:r>
              <a:rPr lang="hu-HU" sz="2200" noProof="0" dirty="0">
                <a:solidFill>
                  <a:srgbClr val="000000"/>
                </a:solidFill>
                <a:effectLst/>
                <a:latin typeface="Calibri" panose="020F0502020204030204" pitchFamily="34" charset="0"/>
                <a:ea typeface="Times New Roman" panose="02020603050405020304" pitchFamily="18" charset="0"/>
              </a:rPr>
              <a:t> </a:t>
            </a:r>
            <a:r>
              <a:rPr lang="hu-HU" sz="2200" noProof="0" dirty="0" err="1">
                <a:solidFill>
                  <a:srgbClr val="000000"/>
                </a:solidFill>
                <a:effectLst/>
                <a:latin typeface="Calibri" panose="020F0502020204030204" pitchFamily="34" charset="0"/>
                <a:ea typeface="Times New Roman" panose="02020603050405020304" pitchFamily="18" charset="0"/>
              </a:rPr>
              <a:t>Guidelines</a:t>
            </a:r>
            <a:r>
              <a:rPr lang="hu-HU" sz="2200" noProof="0" dirty="0">
                <a:solidFill>
                  <a:srgbClr val="000000"/>
                </a:solidFill>
                <a:effectLst/>
                <a:latin typeface="Calibri" panose="020F0502020204030204" pitchFamily="34" charset="0"/>
                <a:ea typeface="Times New Roman" panose="02020603050405020304" pitchFamily="18" charset="0"/>
              </a:rPr>
              <a:t>, WCAG) alkalmazása a digitális platformokra jól példázza ezt a tendenciát, mivel biztosítja, hogy az emberek széles köre, köztük a fogyatékossággal élők számára is hozzáférhető legyen a marketingkommunikáció</a:t>
            </a:r>
            <a:br>
              <a:rPr lang="hu-HU" sz="2200" noProof="0" dirty="0">
                <a:solidFill>
                  <a:srgbClr val="000000"/>
                </a:solidFill>
                <a:effectLst/>
                <a:latin typeface="Calibri" panose="020F0502020204030204" pitchFamily="34" charset="0"/>
                <a:ea typeface="Times New Roman" panose="02020603050405020304" pitchFamily="18" charset="0"/>
              </a:rPr>
            </a:br>
            <a:r>
              <a:rPr lang="hu-HU" sz="2200" noProof="0" dirty="0">
                <a:solidFill>
                  <a:srgbClr val="000000"/>
                </a:solidFill>
                <a:effectLst/>
                <a:latin typeface="Calibri" panose="020F0502020204030204" pitchFamily="34" charset="0"/>
                <a:ea typeface="Times New Roman" panose="02020603050405020304" pitchFamily="18" charset="0"/>
              </a:rPr>
              <a:t>A fogyatékossággal élő utazók fényképeinek és történeteinek a marketinganyagokban való szerepeltetése is támogatja a befogadóbb narratívát: nemcsak megkérdőjelezi az uralkodó feltételezéseket, hanem az összetartozás és a képviselet érzését is kialakítja e csoportban, hitelességet és inkluzivitást kölcsönözve a marketingnarratívának </a:t>
            </a:r>
            <a:endParaRPr lang="hu-HU"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0DE3C8A6-DCD3-F68F-A2BD-41FD56983E7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26F511C-11E1-B572-040C-CBCCCE6979E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84DEE9F-C19B-F195-9F6A-8F8B503E12D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1A12270-58DE-F93C-3160-74950E76795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A4E0465-68A8-DFBC-A3B0-3CA3001DB65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C3A935D-0E29-804E-54EE-0595D4F40F4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95FC6E4-316D-56C1-8A3C-F31AB692E9D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FFC397-F141-8A26-1384-309E5DEBC846}"/>
              </a:ext>
            </a:extLst>
          </p:cNvPr>
          <p:cNvSpPr txBox="1">
            <a:spLocks/>
          </p:cNvSpPr>
          <p:nvPr/>
        </p:nvSpPr>
        <p:spPr>
          <a:xfrm>
            <a:off x="0" y="1143251"/>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turisztikai marketing válaszai az akadálymentes turizmus kihívásaira</a:t>
            </a:r>
          </a:p>
        </p:txBody>
      </p:sp>
      <p:pic>
        <p:nvPicPr>
          <p:cNvPr id="12" name="Kép 11" descr="A képen szöveg, Emberi arc, személy, mosoly látható&#10;&#10;Előfordulhat, hogy a mesterséges intelligencia által létrehozott tartalom helytelen.">
            <a:extLst>
              <a:ext uri="{FF2B5EF4-FFF2-40B4-BE49-F238E27FC236}">
                <a16:creationId xmlns:a16="http://schemas.microsoft.com/office/drawing/2014/main" id="{418EE275-1775-BE6A-C415-EA87A55037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8326" y="1915926"/>
            <a:ext cx="3339786" cy="2074183"/>
          </a:xfrm>
          <a:prstGeom prst="rect">
            <a:avLst/>
          </a:prstGeom>
        </p:spPr>
      </p:pic>
      <p:sp>
        <p:nvSpPr>
          <p:cNvPr id="15" name="Szövegdoboz 14">
            <a:extLst>
              <a:ext uri="{FF2B5EF4-FFF2-40B4-BE49-F238E27FC236}">
                <a16:creationId xmlns:a16="http://schemas.microsoft.com/office/drawing/2014/main" id="{563EA238-827F-6272-1BB5-7021000A238C}"/>
              </a:ext>
            </a:extLst>
          </p:cNvPr>
          <p:cNvSpPr txBox="1"/>
          <p:nvPr/>
        </p:nvSpPr>
        <p:spPr>
          <a:xfrm>
            <a:off x="8858993" y="4073345"/>
            <a:ext cx="2810230" cy="830997"/>
          </a:xfrm>
          <a:prstGeom prst="rect">
            <a:avLst/>
          </a:prstGeom>
          <a:noFill/>
        </p:spPr>
        <p:txBody>
          <a:bodyPr wrap="square">
            <a:spAutoFit/>
          </a:bodyPr>
          <a:lstStyle/>
          <a:p>
            <a:pPr algn="r"/>
            <a:r>
              <a:rPr lang="hu-HU" sz="1600" noProof="0" dirty="0"/>
              <a:t>https://www.mmgyglobal.com/news/portrait-of-travelers-with-disabilities/</a:t>
            </a:r>
          </a:p>
        </p:txBody>
      </p:sp>
    </p:spTree>
    <p:extLst>
      <p:ext uri="{BB962C8B-B14F-4D97-AF65-F5344CB8AC3E}">
        <p14:creationId xmlns:p14="http://schemas.microsoft.com/office/powerpoint/2010/main" val="131996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E5D4D-E260-81B2-D5BD-37D70C3ED12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C974A75-D61A-6845-1730-BC906D74A44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C468974-BD53-DAB3-A484-1ECA0577B495}"/>
              </a:ext>
            </a:extLst>
          </p:cNvPr>
          <p:cNvSpPr>
            <a:spLocks noGrp="1"/>
          </p:cNvSpPr>
          <p:nvPr>
            <p:ph type="ctrTitle"/>
          </p:nvPr>
        </p:nvSpPr>
        <p:spPr>
          <a:xfrm>
            <a:off x="149029" y="1935659"/>
            <a:ext cx="11893942" cy="3184978"/>
          </a:xfrm>
        </p:spPr>
        <p:txBody>
          <a:bodyPr>
            <a:noAutofit/>
          </a:bodyPr>
          <a:lstStyle/>
          <a:p>
            <a:pPr algn="l">
              <a:lnSpc>
                <a:spcPts val="2500"/>
              </a:lnSpc>
              <a:buNone/>
              <a:tabLst>
                <a:tab pos="1343660" algn="l"/>
              </a:tabLst>
            </a:pPr>
            <a:r>
              <a:rPr lang="hu-HU" sz="2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 akadálymentességi jellemzők kiemelése</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Az akadálymentes turizmus iránti növekvő keresletre válaszul a marketing egyre inkább hangsúlyozza a turisztikai kínálat akadálymentesítési elemeit: épületek és szolgáltatások fizikai akadálymentesítésére vonatkozó széles körű információk, pl. rámpák, akadálymentesített mosdók, érzékszervbarát környezet</a:t>
            </a:r>
            <a:br>
              <a:rPr lang="hu-HU" sz="2200" dirty="0">
                <a:solidFill>
                  <a:srgbClr val="000000"/>
                </a:solidFill>
                <a:effectLst/>
                <a:latin typeface="Calibri" panose="020F0502020204030204" pitchFamily="34" charset="0"/>
                <a:ea typeface="Times New Roman" panose="02020603050405020304" pitchFamily="18" charset="0"/>
              </a:rPr>
            </a:br>
            <a:r>
              <a:rPr lang="hu-HU" sz="2200" dirty="0">
                <a:solidFill>
                  <a:srgbClr val="000000"/>
                </a:solidFill>
                <a:effectLst/>
                <a:latin typeface="Calibri" panose="020F0502020204030204" pitchFamily="34" charset="0"/>
                <a:ea typeface="Times New Roman" panose="02020603050405020304" pitchFamily="18" charset="0"/>
              </a:rPr>
              <a:t>A turisztikai vállalkozások az akadálymentes funkciók meglétének jól látható formában történő reklámozásával olyan fogyatékossággal élő turistákat is vonzhatnak, akik egyébként bizonytalanok lennének a hely vagy szolgáltatás alkalmasságát illetően. Ez a fajta átláthatóság nemcsak a fogyatékossággal élő potenciális utazóknak segít a döntéshozatalban, hanem az desztinációkat és a szolgáltatókat is befogadónak és befogadónak tünteti fel, növelve ezzel a bizalmat és a lojalitást ebben a létfontosságú piaci csoportban</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5E3CDD2-1A69-6558-0F11-6E3A11C7510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693ACD0-A29B-43E3-CD5E-21EDE8BE606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967430F-E3D8-872E-6F7E-5353B52BB5E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2CB58A-AE94-E62A-0669-1D5DC1BC8EB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F5958B4-B9B5-19D4-676D-505DB1D6CED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7A3CB8F-D50C-C58E-6EEE-1A5F4EC5C7E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7522212-29B9-4BE5-8817-5D9D37404D2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5ED0A05-BDCF-091A-201D-A6F68F964965}"/>
              </a:ext>
            </a:extLst>
          </p:cNvPr>
          <p:cNvSpPr txBox="1">
            <a:spLocks/>
          </p:cNvSpPr>
          <p:nvPr/>
        </p:nvSpPr>
        <p:spPr>
          <a:xfrm>
            <a:off x="0" y="1200339"/>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turisztikai marketing válaszai az akadálymentes turizmus kihívásaira</a:t>
            </a:r>
          </a:p>
        </p:txBody>
      </p:sp>
    </p:spTree>
    <p:extLst>
      <p:ext uri="{BB962C8B-B14F-4D97-AF65-F5344CB8AC3E}">
        <p14:creationId xmlns:p14="http://schemas.microsoft.com/office/powerpoint/2010/main" val="3488214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396AF-C6D9-58E0-6CC5-0C6621F3F8A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84E2CF3-22D4-3BAA-9283-51B03D073B8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320DDFC-AD45-2C0E-6A86-719D5B9431F2}"/>
              </a:ext>
            </a:extLst>
          </p:cNvPr>
          <p:cNvSpPr>
            <a:spLocks noGrp="1"/>
          </p:cNvSpPr>
          <p:nvPr>
            <p:ph type="ctrTitle"/>
          </p:nvPr>
        </p:nvSpPr>
        <p:spPr>
          <a:xfrm>
            <a:off x="147638" y="1907173"/>
            <a:ext cx="11893942" cy="3184978"/>
          </a:xfrm>
        </p:spPr>
        <p:txBody>
          <a:bodyPr>
            <a:noAutofit/>
          </a:bodyPr>
          <a:lstStyle/>
          <a:p>
            <a:pPr algn="l">
              <a:lnSpc>
                <a:spcPts val="2500"/>
              </a:lnSpc>
              <a:buNone/>
              <a:tabLst>
                <a:tab pos="1343660" algn="l"/>
              </a:tabLst>
            </a:pPr>
            <a:r>
              <a:rPr lang="hu-HU" sz="2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hozzáférhetőséget támogató személyekkel és szervezetekkel való együttműködés</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Az akadálymentes turizmus marketingjének legjobb gyakorlata az akadálymentesítéssel foglalkozó szervezetekkel való stratégiai együttműködések: betekintést nyújtanak a fogyatékossággal élő utasok igényeibe, és segítenek megerősíteni a turisztikai szolgáltatók akadálymentesítési ígéreteit</a:t>
            </a:r>
            <a:br>
              <a:rPr lang="hu-HU" sz="2200" dirty="0">
                <a:solidFill>
                  <a:srgbClr val="000000"/>
                </a:solidFill>
                <a:effectLst/>
                <a:latin typeface="Calibri" panose="020F0502020204030204" pitchFamily="34" charset="0"/>
                <a:ea typeface="Times New Roman" panose="02020603050405020304" pitchFamily="18" charset="0"/>
              </a:rPr>
            </a:br>
            <a:r>
              <a:rPr lang="hu-HU" sz="2200" dirty="0">
                <a:solidFill>
                  <a:srgbClr val="000000"/>
                </a:solidFill>
                <a:effectLst/>
                <a:latin typeface="Calibri" panose="020F0502020204030204" pitchFamily="34" charset="0"/>
                <a:ea typeface="Times New Roman" panose="02020603050405020304" pitchFamily="18" charset="0"/>
              </a:rPr>
              <a:t>Az ilyen együttműködések túlmutatnak a puszta tanácsadáson, olyan közös alkotó folyamatot foglalnak magukban, amelyben az akadálymentesítés elkötelezettjei segítenek olyan marketingtaktikákat kialakítani, amelyek hitelesen válaszolnak a fogyatékossággal élő utazók igényeire. E kapcsolatok nemcsak a turisztikai termékek legitimitását javítják, hanem a marketingüzenetek hatókörét is kiszélesítik azáltal, hogy a fogyatékossággal élők érdekérvényesítésének területén már meglévő hálózatokra és csoportokra támaszkodnak</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DB90DB3-288E-F3AC-8EF4-ECBE423C95C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469321A-6437-3A25-1DF8-5BEBA631F8B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819C4D9-E8C5-4C85-F1FD-6EAC0C6733F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4AA7E2-64FA-5466-0E19-C3A2E330EAA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3D8299D-DED3-B9C4-DA63-826FC3F9727B}"/>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9D5F426-DB80-16B8-0433-52EB3EFC3C7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9CB7B3D-F61F-2126-4F94-D310C759119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9EFE829-039A-33DE-D9D8-CBF41B51B1EA}"/>
              </a:ext>
            </a:extLst>
          </p:cNvPr>
          <p:cNvSpPr txBox="1">
            <a:spLocks/>
          </p:cNvSpPr>
          <p:nvPr/>
        </p:nvSpPr>
        <p:spPr>
          <a:xfrm>
            <a:off x="0" y="1200339"/>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turisztikai marketing válaszai az akadálymentes turizmus kihívásaira</a:t>
            </a:r>
          </a:p>
        </p:txBody>
      </p:sp>
    </p:spTree>
    <p:extLst>
      <p:ext uri="{BB962C8B-B14F-4D97-AF65-F5344CB8AC3E}">
        <p14:creationId xmlns:p14="http://schemas.microsoft.com/office/powerpoint/2010/main" val="1377225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9068E-E171-7AE0-21D3-3E385FD0316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4CC9BA4-F6E8-E263-6000-EA85F94497A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D74DFF8-77E6-7132-0F78-AA9DAA949361}"/>
              </a:ext>
            </a:extLst>
          </p:cNvPr>
          <p:cNvSpPr>
            <a:spLocks noGrp="1"/>
          </p:cNvSpPr>
          <p:nvPr>
            <p:ph type="ctrTitle"/>
          </p:nvPr>
        </p:nvSpPr>
        <p:spPr>
          <a:xfrm>
            <a:off x="149028" y="1844627"/>
            <a:ext cx="11893942" cy="3333831"/>
          </a:xfrm>
        </p:spPr>
        <p:txBody>
          <a:bodyPr>
            <a:noAutofit/>
          </a:bodyPr>
          <a:lstStyle/>
          <a:p>
            <a:pPr algn="l">
              <a:lnSpc>
                <a:spcPts val="2600"/>
              </a:lnSpc>
              <a:buNone/>
              <a:tabLst>
                <a:tab pos="1343660" algn="l"/>
              </a:tabLst>
            </a:pPr>
            <a:r>
              <a:rPr lang="hu-HU"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Képzés és érzékenyítés</a:t>
            </a:r>
            <a:br>
              <a:rPr lang="hu-HU"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noProof="0" dirty="0">
                <a:solidFill>
                  <a:srgbClr val="000000"/>
                </a:solidFill>
                <a:effectLst/>
                <a:latin typeface="Calibri" panose="020F0502020204030204" pitchFamily="34" charset="0"/>
                <a:ea typeface="Times New Roman" panose="02020603050405020304" pitchFamily="18" charset="0"/>
              </a:rPr>
              <a:t>Nem lehet eléggé hangsúlyozni a marketingcsapatok képzésének és akadálymentesítési kihívásokkal kapcsolatos érzékenyítésének értékét. Ez a képzési folyamat kritikus fontosságú a marketingkommunikációban a nagyobb empátia és megértés kialakításához</a:t>
            </a:r>
            <a:br>
              <a:rPr lang="hu-HU" sz="2200" noProof="0" dirty="0">
                <a:solidFill>
                  <a:srgbClr val="000000"/>
                </a:solidFill>
                <a:effectLst/>
                <a:latin typeface="Calibri" panose="020F0502020204030204" pitchFamily="34" charset="0"/>
                <a:ea typeface="Times New Roman" panose="02020603050405020304" pitchFamily="18" charset="0"/>
              </a:rPr>
            </a:br>
            <a:r>
              <a:rPr lang="hu-HU" sz="2200" noProof="0" dirty="0">
                <a:solidFill>
                  <a:srgbClr val="000000"/>
                </a:solidFill>
                <a:effectLst/>
                <a:latin typeface="Calibri" panose="020F0502020204030204" pitchFamily="34" charset="0"/>
                <a:ea typeface="Times New Roman" panose="02020603050405020304" pitchFamily="18" charset="0"/>
              </a:rPr>
              <a:t>A képzési programok célja, hogy a marketing- és ügyfélszolgálati csapatok megismerjék az akadálymentesítés nyelvezetét, a fogyatékosságok körét, valamint az együttérző megközelítés fontosságát minden kommunikációban</a:t>
            </a:r>
            <a:br>
              <a:rPr lang="hu-HU" sz="2200" noProof="0" dirty="0">
                <a:solidFill>
                  <a:srgbClr val="000000"/>
                </a:solidFill>
                <a:effectLst/>
                <a:latin typeface="Calibri" panose="020F0502020204030204" pitchFamily="34" charset="0"/>
                <a:ea typeface="Times New Roman" panose="02020603050405020304" pitchFamily="18" charset="0"/>
              </a:rPr>
            </a:br>
            <a:r>
              <a:rPr lang="hu-HU" sz="2200" noProof="0" dirty="0">
                <a:solidFill>
                  <a:srgbClr val="000000"/>
                </a:solidFill>
                <a:effectLst/>
                <a:latin typeface="Calibri" panose="020F0502020204030204" pitchFamily="34" charset="0"/>
                <a:ea typeface="Times New Roman" panose="02020603050405020304" pitchFamily="18" charset="0"/>
              </a:rPr>
              <a:t>Az ilyen programok továbbá olyan ismereteket és készségeket adnak a csapatoknak, amelyekkel sikeresen válaszolhatnak a fogyatékossággal élő utasok kéréseire, hogy minden találkozás tudatos, tiszteletteljes és segítőkész legyen</a:t>
            </a:r>
            <a:endParaRPr lang="hu-HU"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F8919D5F-D350-10D9-B71F-B716FDEB0F4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0D27B41-A060-AEF8-FF9C-C030F1B9D79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6BACF6D-22C8-B584-31E0-8CED77AA2A0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9C2A74E-97D7-69D7-5F86-10903980B7A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E0FA540-0BA6-CE9D-711A-FBCDA5B6AE9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04790FC-96A3-61E7-B268-F3DB9CC6C8C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32863BB-67A5-8091-944C-519752B0C50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AAD8459-B630-6E85-782E-182185A47E34}"/>
              </a:ext>
            </a:extLst>
          </p:cNvPr>
          <p:cNvSpPr txBox="1">
            <a:spLocks/>
          </p:cNvSpPr>
          <p:nvPr/>
        </p:nvSpPr>
        <p:spPr>
          <a:xfrm>
            <a:off x="0" y="1200339"/>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turisztikai marketing válaszai az akadálymentes turizmus kihívásaira</a:t>
            </a:r>
          </a:p>
        </p:txBody>
      </p:sp>
    </p:spTree>
    <p:extLst>
      <p:ext uri="{BB962C8B-B14F-4D97-AF65-F5344CB8AC3E}">
        <p14:creationId xmlns:p14="http://schemas.microsoft.com/office/powerpoint/2010/main" val="334254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2A0A9-B5AC-0B5D-EF3A-CBC1E06A091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0C2E512-0135-AF5D-464C-EEBB4BCEF29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5CE554C-EAE5-E33E-1884-EF2EB2FC66C4}"/>
              </a:ext>
            </a:extLst>
          </p:cNvPr>
          <p:cNvSpPr>
            <a:spLocks noGrp="1"/>
          </p:cNvSpPr>
          <p:nvPr>
            <p:ph type="ctrTitle"/>
          </p:nvPr>
        </p:nvSpPr>
        <p:spPr>
          <a:xfrm>
            <a:off x="164128" y="1744667"/>
            <a:ext cx="9328532" cy="3184978"/>
          </a:xfrm>
        </p:spPr>
        <p:txBody>
          <a:bodyPr>
            <a:noAutofit/>
          </a:bodyPr>
          <a:lstStyle/>
          <a:p>
            <a:pPr algn="l">
              <a:lnSpc>
                <a:spcPts val="2500"/>
              </a:lnSpc>
              <a:buNone/>
              <a:tabLst>
                <a:tab pos="1343660" algn="l"/>
              </a:tabLst>
            </a:pPr>
            <a:r>
              <a:rPr lang="hu-HU"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közösségi média és a felhasználók által generált tartalom használata</a:t>
            </a:r>
            <a:br>
              <a:rPr lang="hu-HU"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noProof="0" dirty="0">
                <a:solidFill>
                  <a:srgbClr val="000000"/>
                </a:solidFill>
                <a:effectLst/>
                <a:latin typeface="Calibri" panose="020F0502020204030204" pitchFamily="34" charset="0"/>
                <a:ea typeface="Times New Roman" panose="02020603050405020304" pitchFamily="18" charset="0"/>
              </a:rPr>
              <a:t>A közösségi média és a felhasználók által generált tartalmak térhódítása új lehetőségek az akadálymentes turizmus marketingjében. A fogyatékossággal élő utazók egyre gyakrabban osztják meg utazási tapasztalataikat online, őszintén bemutatva helyek és szolgáltatások akadálymentességét. A turizmusmarketing használja e platformokat valós történetek és beszámolók megosztására, ezzel elősegítve a közösség és a bizalom érzését a potenciális utasok körében</a:t>
            </a:r>
            <a:br>
              <a:rPr lang="hu-HU" sz="2200" noProof="0" dirty="0">
                <a:solidFill>
                  <a:srgbClr val="000000"/>
                </a:solidFill>
                <a:effectLst/>
                <a:latin typeface="Calibri" panose="020F0502020204030204" pitchFamily="34" charset="0"/>
                <a:ea typeface="Times New Roman" panose="02020603050405020304" pitchFamily="18" charset="0"/>
              </a:rPr>
            </a:br>
            <a:r>
              <a:rPr lang="hu-HU" sz="2200" noProof="0" dirty="0">
                <a:solidFill>
                  <a:srgbClr val="000000"/>
                </a:solidFill>
                <a:effectLst/>
                <a:latin typeface="Calibri" panose="020F0502020204030204" pitchFamily="34" charset="0"/>
                <a:ea typeface="Times New Roman" panose="02020603050405020304" pitchFamily="18" charset="0"/>
              </a:rPr>
              <a:t>A felhasználók által generált tartalmak alkalmazása nemcsak a marketingtevékenységeket erősíti, hanem lehetővé teszi az azonnali visszajelzést és a hozzáférhetőségi lehetőségek folyamatos javítását is</a:t>
            </a:r>
            <a:endParaRPr lang="hu-HU"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0F7C23AA-7DA0-FDDB-71A7-8BC3E4E5C1B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89EC9C2-09E6-4D22-4409-6B85920E940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ECCBB6-BCAF-CD47-075B-88E51DAFFEA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BB513C2-E7A9-722D-F48F-2F494EA1C5E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34693CE-F5B8-12FC-520B-CDC4206AE81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724E977-3D01-00C5-C3B6-B7C9302CDC5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621289-CFF7-CFE6-5787-D2E179395E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06F53F4-0052-8CAF-9B8E-7A7577D2C961}"/>
              </a:ext>
            </a:extLst>
          </p:cNvPr>
          <p:cNvSpPr txBox="1">
            <a:spLocks/>
          </p:cNvSpPr>
          <p:nvPr/>
        </p:nvSpPr>
        <p:spPr>
          <a:xfrm>
            <a:off x="1" y="1148707"/>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turisztikai marketing válaszai az akadálymentes turizmus kihívásaira</a:t>
            </a:r>
          </a:p>
        </p:txBody>
      </p:sp>
      <p:pic>
        <p:nvPicPr>
          <p:cNvPr id="12" name="Kép 11">
            <a:extLst>
              <a:ext uri="{FF2B5EF4-FFF2-40B4-BE49-F238E27FC236}">
                <a16:creationId xmlns:a16="http://schemas.microsoft.com/office/drawing/2014/main" id="{FC5924CC-51AC-43EF-F195-2E6F390933D8}"/>
              </a:ext>
            </a:extLst>
          </p:cNvPr>
          <p:cNvPicPr>
            <a:picLocks noChangeAspect="1"/>
          </p:cNvPicPr>
          <p:nvPr/>
        </p:nvPicPr>
        <p:blipFill>
          <a:blip r:embed="rId10"/>
          <a:stretch>
            <a:fillRect/>
          </a:stretch>
        </p:blipFill>
        <p:spPr>
          <a:xfrm>
            <a:off x="9476170" y="1637197"/>
            <a:ext cx="2381509" cy="3184979"/>
          </a:xfrm>
          <a:prstGeom prst="rect">
            <a:avLst/>
          </a:prstGeom>
        </p:spPr>
      </p:pic>
      <p:sp>
        <p:nvSpPr>
          <p:cNvPr id="15" name="Szövegdoboz 14">
            <a:extLst>
              <a:ext uri="{FF2B5EF4-FFF2-40B4-BE49-F238E27FC236}">
                <a16:creationId xmlns:a16="http://schemas.microsoft.com/office/drawing/2014/main" id="{1A32038A-0D1A-DF5C-FCDE-979E22A2FCE3}"/>
              </a:ext>
            </a:extLst>
          </p:cNvPr>
          <p:cNvSpPr txBox="1"/>
          <p:nvPr/>
        </p:nvSpPr>
        <p:spPr>
          <a:xfrm>
            <a:off x="7155484" y="4780831"/>
            <a:ext cx="4872388" cy="584775"/>
          </a:xfrm>
          <a:prstGeom prst="rect">
            <a:avLst/>
          </a:prstGeom>
          <a:noFill/>
        </p:spPr>
        <p:txBody>
          <a:bodyPr wrap="square">
            <a:spAutoFit/>
          </a:bodyPr>
          <a:lstStyle/>
          <a:p>
            <a:pPr algn="r"/>
            <a:r>
              <a:rPr lang="hu-HU" sz="1600" noProof="0" dirty="0"/>
              <a:t>https://www.shutterstock.com/hu/image-photo/playa-del-carmen-quintana-roo-mexico-2512081351</a:t>
            </a:r>
          </a:p>
        </p:txBody>
      </p:sp>
    </p:spTree>
    <p:extLst>
      <p:ext uri="{BB962C8B-B14F-4D97-AF65-F5344CB8AC3E}">
        <p14:creationId xmlns:p14="http://schemas.microsoft.com/office/powerpoint/2010/main" val="356042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E23E9-083B-A095-219E-02205826FA3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E78D3D-C28E-7A5E-8C3A-90AEF34A94D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0ADDA78-FC0A-48DB-19B6-3DFA8D7BCDCE}"/>
              </a:ext>
            </a:extLst>
          </p:cNvPr>
          <p:cNvSpPr>
            <a:spLocks noGrp="1"/>
          </p:cNvSpPr>
          <p:nvPr>
            <p:ph type="ctrTitle"/>
          </p:nvPr>
        </p:nvSpPr>
        <p:spPr>
          <a:xfrm>
            <a:off x="341446" y="2227756"/>
            <a:ext cx="11537682" cy="2564567"/>
          </a:xfrm>
        </p:spPr>
        <p:txBody>
          <a:bodyPr>
            <a:noAutofit/>
          </a:bodyPr>
          <a:lstStyle/>
          <a:p>
            <a:pPr algn="l">
              <a:lnSpc>
                <a:spcPct val="107000"/>
              </a:lnSpc>
              <a:spcAft>
                <a:spcPts val="800"/>
              </a:spcAft>
              <a:buNone/>
              <a:tabLst>
                <a:tab pos="1343660" algn="l"/>
              </a:tabLst>
            </a:pPr>
            <a:r>
              <a:rPr lang="hu-HU" sz="2400" dirty="0">
                <a:solidFill>
                  <a:srgbClr val="000000"/>
                </a:solidFill>
                <a:effectLst/>
                <a:latin typeface="Calibri" panose="020F0502020204030204" pitchFamily="34" charset="0"/>
                <a:ea typeface="Times New Roman" panose="02020603050405020304" pitchFamily="18" charset="0"/>
              </a:rPr>
              <a:t>Egyre nagyobb a szükség a fogyatékossággal élő utazók különleges igényeihez igazított turisztikai élményekre is: túl a törvény által előírt alapvető akadálymentesítési előírásokon, zökkenőmentes és teljesen magával ragadó utazási élményeket célozva. A turizmus ágazat kezdeményezései a fogyatékossággal élő turisták befogadására nemcsak közvetlenül az ő javukra szolgálnak, hanem a turisztikai termékek általános minőségét és vonzerejét is növelik, és a helyszíneket vonzóbbá teszik az ügyfelek szélesebb köre számára</a:t>
            </a:r>
            <a:endParaRPr lang="en-GB" sz="2400" noProof="0" dirty="0">
              <a:solidFill>
                <a:srgbClr val="000000"/>
              </a:solidFill>
              <a:latin typeface="Calibri" panose="020F0502020204030204" pitchFamily="34" charset="0"/>
            </a:endParaRPr>
          </a:p>
        </p:txBody>
      </p:sp>
      <p:pic>
        <p:nvPicPr>
          <p:cNvPr id="5" name="Kép 4">
            <a:extLst>
              <a:ext uri="{FF2B5EF4-FFF2-40B4-BE49-F238E27FC236}">
                <a16:creationId xmlns:a16="http://schemas.microsoft.com/office/drawing/2014/main" id="{D38273F4-1788-56EE-A705-0744C59A7B4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C9EF783-E03E-DB8A-EA8B-9F5D897D6DF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B0A68EF-AA39-5A51-006B-E88652E82DD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C8B9854-F8E5-E924-A188-5F62D03159B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54D99F1-5EBD-8B9A-21D5-A174AE69CFA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A3550D9-08A5-EC8A-DA27-745CCF0708C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BCC9C4C-639C-384F-0846-FDF0231B77A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F3613FB-4A92-53B4-55B1-49988EA3F5A7}"/>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mint turisztikai szegmens</a:t>
            </a:r>
          </a:p>
        </p:txBody>
      </p:sp>
    </p:spTree>
    <p:extLst>
      <p:ext uri="{BB962C8B-B14F-4D97-AF65-F5344CB8AC3E}">
        <p14:creationId xmlns:p14="http://schemas.microsoft.com/office/powerpoint/2010/main" val="399781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F10F0-FE62-6450-28F7-F4F37F79231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66D5374-8C01-AACA-72F8-BEE31294AD2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6E6C2C-4581-4E7D-9570-CA5008A24963}"/>
              </a:ext>
            </a:extLst>
          </p:cNvPr>
          <p:cNvSpPr>
            <a:spLocks noGrp="1"/>
          </p:cNvSpPr>
          <p:nvPr>
            <p:ph type="ctrTitle"/>
          </p:nvPr>
        </p:nvSpPr>
        <p:spPr>
          <a:xfrm>
            <a:off x="0" y="1886668"/>
            <a:ext cx="12058650" cy="3388645"/>
          </a:xfrm>
        </p:spPr>
        <p:txBody>
          <a:bodyPr>
            <a:noAutofit/>
          </a:bodyPr>
          <a:lstStyle/>
          <a:p>
            <a:pPr algn="l">
              <a:lnSpc>
                <a:spcPts val="2640"/>
              </a:lnSpc>
              <a:buNone/>
              <a:tabLst>
                <a:tab pos="1343660" algn="l"/>
              </a:tabLst>
            </a:pP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fogyatékossággal élő látogatók megfelelő kiszolgálásához átfogó megközelítésre van szükség az akadálymentesítés terén  (fizikai hozzáférés, egyértelmű tájékoztatás, személyre szabott szolgáltatások)</a:t>
            </a:r>
            <a:b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szolgáltatók és a lakosság körében elengedhetetlenül fontos a befogadó hozzáállás előmozdítása, olyan környezet megteremtése, amelyben minden turista elfogadva és megbecsülve érzi magát</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dirty="0">
                <a:solidFill>
                  <a:srgbClr val="000000"/>
                </a:solidFill>
                <a:effectLst/>
                <a:latin typeface="Calibri" panose="020F0502020204030204" pitchFamily="34" charset="0"/>
                <a:ea typeface="Times New Roman" panose="02020603050405020304" pitchFamily="18" charset="0"/>
              </a:rPr>
              <a:t>A z akadálymentesség hangsúlyozása lehetővé teszi a cégek számára, hogy egyedi pozíciót alakítsanak ki az éles versenyben lévő ágazatban. Az akadálymentes turisztikai ajánlatok megkülönböztető marketingpontként szolgálnak, és mind a fogyatékossággal élő egyének, mind a sokszínűséget és a vállalati társadalmi felelősségvállalást előtérbe helyező szélesebb demográfiai réteg számára vonzóak</a:t>
            </a:r>
            <a:br>
              <a:rPr lang="hu-HU" sz="2200" dirty="0">
                <a:solidFill>
                  <a:srgbClr val="000000"/>
                </a:solidFill>
                <a:effectLst/>
                <a:latin typeface="Calibri" panose="020F0502020204030204" pitchFamily="34" charset="0"/>
                <a:ea typeface="Times New Roman" panose="02020603050405020304" pitchFamily="18" charset="0"/>
              </a:rPr>
            </a:br>
            <a:r>
              <a:rPr lang="hu-HU" sz="2200" dirty="0">
                <a:solidFill>
                  <a:srgbClr val="000000"/>
                </a:solidFill>
                <a:effectLst/>
                <a:latin typeface="Calibri" panose="020F0502020204030204" pitchFamily="34" charset="0"/>
                <a:ea typeface="Times New Roman" panose="02020603050405020304" pitchFamily="18" charset="0"/>
              </a:rPr>
              <a:t>A stratégiai másság javítja a vállalat hírnevét és növeli az ügyfélhűséget, erős alapot teremtve a hosszú távú sikerhez</a:t>
            </a:r>
            <a:endParaRPr lang="en-GB" sz="2200" b="1"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F1502928-29FF-4A4B-B33B-C5E7EAFCA68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2FF93BC-016A-97CC-9F13-38A3F707053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5B9109B-996F-EFC7-C702-F8144DEFFAF1}"/>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C33DE1C-AF2E-0964-5D73-AEC3B3006F3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CED548B-5821-9A15-C71D-B25435C16B4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81C8074-2CF6-AC02-0222-C1DDAD8F2CA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70749B2-B5D9-A579-BC18-279F87C4940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A51A886-7300-820A-83C5-9B6B862A685B}"/>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mint turisztikai szegmens</a:t>
            </a:r>
          </a:p>
        </p:txBody>
      </p:sp>
    </p:spTree>
    <p:extLst>
      <p:ext uri="{BB962C8B-B14F-4D97-AF65-F5344CB8AC3E}">
        <p14:creationId xmlns:p14="http://schemas.microsoft.com/office/powerpoint/2010/main" val="424655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AC948-2E0B-A0DD-BEF7-224B7BB2190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9933E0E-D9DE-0A95-628B-0961EB1A7F9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EFD15C3-C19E-2C56-14B6-924F91704BA2}"/>
              </a:ext>
            </a:extLst>
          </p:cNvPr>
          <p:cNvSpPr>
            <a:spLocks noGrp="1"/>
          </p:cNvSpPr>
          <p:nvPr>
            <p:ph type="ctrTitle"/>
          </p:nvPr>
        </p:nvSpPr>
        <p:spPr>
          <a:xfrm>
            <a:off x="147637" y="1830422"/>
            <a:ext cx="11896725" cy="3335745"/>
          </a:xfrm>
        </p:spPr>
        <p:txBody>
          <a:bodyPr>
            <a:noAutofit/>
          </a:bodyPr>
          <a:lstStyle/>
          <a:p>
            <a:pPr algn="l">
              <a:lnSpc>
                <a:spcPts val="2500"/>
              </a:lnSpc>
              <a:tabLst>
                <a:tab pos="1343660" algn="l"/>
              </a:tabLst>
            </a:pP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 akadálymentes turizmus támogatja a fenntartható és tisztességes turisztikai célok elérését a társadalmi befogadás, a méltányosság és az utazáshoz való egyetemes hozzáférés előmozdításával</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Bár történt előrelépés a fogyatékossággal élők bevonásában a főáramú turizmusba</a:t>
            </a:r>
            <a:r>
              <a:rPr lang="hu-HU" sz="2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vannak még akadályok</a:t>
            </a: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az általános akadálymentesítési szabványok és a személyzet képzése a fogyatékosságról</a:t>
            </a:r>
            <a:b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u-HU"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a:t>
            </a:r>
            <a:r>
              <a:rPr lang="hu-HU" sz="2200" dirty="0">
                <a:solidFill>
                  <a:srgbClr val="000000"/>
                </a:solidFill>
                <a:effectLst/>
                <a:latin typeface="Calibri" panose="020F0502020204030204" pitchFamily="34" charset="0"/>
                <a:ea typeface="Times New Roman" panose="02020603050405020304" pitchFamily="18" charset="0"/>
              </a:rPr>
              <a:t>fogyatékossággal élők egyre nagyobb mértékű bevonása az idegenforgalmi ágazatba tükrözi az ágazat általános elkötelezettségét a befogadás iránt (e csoport jelentős gazdasági és társadalmi hatása miatt). A turizmus ágazat az akadálymentes turisztikai piacban rejlő hatalmas potenciált úgy tudja kiaknázni, ha teljes mértékben felvállalja annak nehézségeit és lehetőségeit. Ez a kezdeményezés a fogyatékossággal élő turisták számára is előnyös, és mindenki számára javítja a turisztikai élményt, jelentős előrelépést jelentve egy befogadóbb, fenntarthatóbb és felelősségteljesebb turisztikai ágazat felé</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CACF6CB7-F8AA-95BA-46EF-F283FC5D2A2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E5C66F0-296F-B81C-F571-627F3A188F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51953FF-0C4D-4280-B276-C28E8879BC1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8CBF987-5769-3889-8737-7B60AC7A759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95493D6-4701-926C-A492-F050B59A524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0502E04-C6C7-648A-3FB7-67D3B412DCC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BF219B7-F4A2-D08B-A88B-183AD8CEBF1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CE83903-CDF9-7726-B4B6-F33771B189AA}"/>
              </a:ext>
            </a:extLst>
          </p:cNvPr>
          <p:cNvSpPr txBox="1">
            <a:spLocks/>
          </p:cNvSpPr>
          <p:nvPr/>
        </p:nvSpPr>
        <p:spPr>
          <a:xfrm>
            <a:off x="161925" y="1106753"/>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A fogyatékossággal élők mint turisztikai szegmens</a:t>
            </a:r>
          </a:p>
        </p:txBody>
      </p:sp>
    </p:spTree>
    <p:extLst>
      <p:ext uri="{BB962C8B-B14F-4D97-AF65-F5344CB8AC3E}">
        <p14:creationId xmlns:p14="http://schemas.microsoft.com/office/powerpoint/2010/main" val="229968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44E43-06B0-0197-682A-7DE60EE2299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04F6EAD-01A6-9CD6-C612-F8431795D65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C6FD350-8CAD-55F1-E644-1742F1E724F7}"/>
              </a:ext>
            </a:extLst>
          </p:cNvPr>
          <p:cNvSpPr>
            <a:spLocks noGrp="1"/>
          </p:cNvSpPr>
          <p:nvPr>
            <p:ph type="ctrTitle"/>
          </p:nvPr>
        </p:nvSpPr>
        <p:spPr>
          <a:xfrm>
            <a:off x="161925" y="1886668"/>
            <a:ext cx="8993950" cy="3183563"/>
          </a:xfrm>
        </p:spPr>
        <p:txBody>
          <a:bodyPr>
            <a:noAutofit/>
          </a:bodyPr>
          <a:lstStyle/>
          <a:p>
            <a:pPr algn="l">
              <a:lnSpc>
                <a:spcPct val="107000"/>
              </a:lnSpc>
              <a:spcAft>
                <a:spcPts val="800"/>
              </a:spcAft>
              <a:buNone/>
              <a:tabLst>
                <a:tab pos="1343660" algn="l"/>
              </a:tabLst>
            </a:pPr>
            <a:r>
              <a:rPr lang="hu-HU" sz="2400" dirty="0">
                <a:solidFill>
                  <a:srgbClr val="000000"/>
                </a:solidFill>
                <a:effectLst/>
                <a:latin typeface="Calibri" panose="020F0502020204030204" pitchFamily="34" charset="0"/>
                <a:ea typeface="Times New Roman" panose="02020603050405020304" pitchFamily="18" charset="0"/>
              </a:rPr>
              <a:t>A fizikai és mozgásszervi károsodások a problémák széles skáláját foglalják magukban, beleértve a mozgás, a koordináció és a fizikai teljesítmény nehézségeit. Veleszületett fogyatékosságok, mint az agyi bénulás, vagy olyan állapotok miatt szerzett fogyatékosságok, mint a gerincvelő sérülése vagy amputáció</a:t>
            </a:r>
            <a:br>
              <a:rPr lang="hu-HU" sz="2400" dirty="0">
                <a:solidFill>
                  <a:srgbClr val="000000"/>
                </a:solidFill>
                <a:effectLst/>
                <a:latin typeface="Calibri" panose="020F0502020204030204" pitchFamily="34" charset="0"/>
                <a:ea typeface="Times New Roman" panose="02020603050405020304" pitchFamily="18" charset="0"/>
              </a:rPr>
            </a:br>
            <a:r>
              <a:rPr lang="hu-HU" sz="2400" dirty="0">
                <a:solidFill>
                  <a:srgbClr val="000000"/>
                </a:solidFill>
                <a:effectLst/>
                <a:latin typeface="Calibri" panose="020F0502020204030204" pitchFamily="34" charset="0"/>
                <a:ea typeface="Times New Roman" panose="02020603050405020304" pitchFamily="18" charset="0"/>
              </a:rPr>
              <a:t>Az Egészségügyi Világszervezet hangsúlyozza a </a:t>
            </a:r>
            <a:r>
              <a:rPr lang="hu-HU" sz="2400" dirty="0" err="1">
                <a:solidFill>
                  <a:srgbClr val="000000"/>
                </a:solidFill>
                <a:effectLst/>
                <a:latin typeface="Calibri" panose="020F0502020204030204" pitchFamily="34" charset="0"/>
                <a:ea typeface="Times New Roman" panose="02020603050405020304" pitchFamily="18" charset="0"/>
              </a:rPr>
              <a:t>fizio</a:t>
            </a:r>
            <a:r>
              <a:rPr lang="hu-HU" sz="2400" dirty="0">
                <a:solidFill>
                  <a:srgbClr val="000000"/>
                </a:solidFill>
                <a:effectLst/>
                <a:latin typeface="Calibri" panose="020F0502020204030204" pitchFamily="34" charset="0"/>
                <a:ea typeface="Times New Roman" panose="02020603050405020304" pitchFamily="18" charset="0"/>
              </a:rPr>
              <a:t>- és fogyatékosság-központú fejlesztések előtérbe helyezésének fontosságát az inkluzív turizmus szempontjából </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50E3D6D-9228-217E-C067-C9E93627469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4EE9CA8-A66A-DCB1-19E5-F9D6E0CBA06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F783A39-8060-2CED-B9ED-A167A90303D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7ED58EE-163B-4CF0-D1EC-F021D6467AC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F3CDCCB-649B-EEBE-FE38-FEE9307117D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AAAF425-9F14-023C-E03B-A51417878E9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10AA51D-7F53-3559-591F-E3E483FA6DD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C0E0744-0F09-4B2D-E87E-F1591B866304}"/>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Fizikai és mozgásszervi fogyatékossággal élők</a:t>
            </a:r>
          </a:p>
        </p:txBody>
      </p:sp>
      <p:pic>
        <p:nvPicPr>
          <p:cNvPr id="12" name="Kép 11" descr="A képen kültéri, szöveg, kerék, gumiabroncs látható&#10;&#10;Előfordulhat, hogy a mesterséges intelligencia által létrehozott tartalom helytelen.">
            <a:extLst>
              <a:ext uri="{FF2B5EF4-FFF2-40B4-BE49-F238E27FC236}">
                <a16:creationId xmlns:a16="http://schemas.microsoft.com/office/drawing/2014/main" id="{CE5C67A8-3FCB-447A-9EA4-C547CD9336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60947" y="1843874"/>
            <a:ext cx="2175936" cy="3127459"/>
          </a:xfrm>
          <a:prstGeom prst="rect">
            <a:avLst/>
          </a:prstGeom>
        </p:spPr>
      </p:pic>
      <p:sp>
        <p:nvSpPr>
          <p:cNvPr id="15" name="Szövegdoboz 14">
            <a:extLst>
              <a:ext uri="{FF2B5EF4-FFF2-40B4-BE49-F238E27FC236}">
                <a16:creationId xmlns:a16="http://schemas.microsoft.com/office/drawing/2014/main" id="{0AB2EB85-6BC4-38A3-433C-076E2EA636D3}"/>
              </a:ext>
            </a:extLst>
          </p:cNvPr>
          <p:cNvSpPr txBox="1"/>
          <p:nvPr/>
        </p:nvSpPr>
        <p:spPr>
          <a:xfrm>
            <a:off x="6930137" y="4958925"/>
            <a:ext cx="5178659" cy="338554"/>
          </a:xfrm>
          <a:prstGeom prst="rect">
            <a:avLst/>
          </a:prstGeom>
          <a:noFill/>
        </p:spPr>
        <p:txBody>
          <a:bodyPr wrap="square">
            <a:spAutoFit/>
          </a:bodyPr>
          <a:lstStyle/>
          <a:p>
            <a:pPr algn="r"/>
            <a:r>
              <a:rPr lang="hu-HU" sz="1600" noProof="0" dirty="0"/>
              <a:t>https://www.accessibletourism.org/?i=enat.en.reports.2241</a:t>
            </a:r>
          </a:p>
        </p:txBody>
      </p:sp>
    </p:spTree>
    <p:extLst>
      <p:ext uri="{BB962C8B-B14F-4D97-AF65-F5344CB8AC3E}">
        <p14:creationId xmlns:p14="http://schemas.microsoft.com/office/powerpoint/2010/main" val="242731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3605D-DD58-36D1-FBAF-04BB14AAF2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85D8E8B-CFB0-769E-AAF8-3F5D8A864C3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1928013-29D9-D6A3-E9AC-E84E7929E56F}"/>
              </a:ext>
            </a:extLst>
          </p:cNvPr>
          <p:cNvSpPr>
            <a:spLocks noGrp="1"/>
          </p:cNvSpPr>
          <p:nvPr>
            <p:ph type="ctrTitle"/>
          </p:nvPr>
        </p:nvSpPr>
        <p:spPr>
          <a:xfrm>
            <a:off x="161925" y="1973014"/>
            <a:ext cx="11896725" cy="3184978"/>
          </a:xfrm>
        </p:spPr>
        <p:txBody>
          <a:bodyPr>
            <a:noAutofit/>
          </a:bodyPr>
          <a:lstStyle/>
          <a:p>
            <a:pPr lvl="0" algn="l">
              <a:lnSpc>
                <a:spcPct val="107000"/>
              </a:lnSpc>
              <a:spcAft>
                <a:spcPts val="600"/>
              </a:spcAft>
            </a:pPr>
            <a:r>
              <a:rPr lang="hu-HU" sz="2200" i="1" kern="0" noProof="0" dirty="0">
                <a:solidFill>
                  <a:srgbClr val="000000"/>
                </a:solidFill>
                <a:latin typeface="Calibri" panose="020F0502020204030204" pitchFamily="34" charset="0"/>
                <a:cs typeface="Calibri" panose="020F0502020204030204" pitchFamily="34" charset="0"/>
              </a:rPr>
              <a:t>Az akadálymentes turizmus alapvető elemei a fizikai és mozgásszervi fogyatékossággal élők számára</a:t>
            </a:r>
            <a:br>
              <a:rPr lang="hu-HU"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Akadálymentesítés: az akadálymentesítés célja a turizmusban az összes turisztikai létesítményhez való korlátlan hozzáférés biztosítása – közlekedés, </a:t>
            </a:r>
            <a:r>
              <a:rPr lang="hu-HU" sz="2200" kern="100" noProof="0" dirty="0">
                <a:effectLst/>
                <a:latin typeface="Calibri" panose="020F0502020204030204" pitchFamily="34" charset="0"/>
                <a:ea typeface="Calibri" panose="020F0502020204030204" pitchFamily="34" charset="0"/>
                <a:cs typeface="Calibri" panose="020F0502020204030204" pitchFamily="34" charset="0"/>
              </a:rPr>
              <a:t>szállások és turisztikai helyszínek stb. </a:t>
            </a:r>
            <a:r>
              <a:rPr lang="hu-HU" sz="2200" kern="100" noProof="0" dirty="0">
                <a:latin typeface="Calibri" panose="020F0502020204030204" pitchFamily="34" charset="0"/>
                <a:ea typeface="Calibri" panose="020F0502020204030204" pitchFamily="34" charset="0"/>
                <a:cs typeface="Calibri" panose="020F0502020204030204" pitchFamily="34" charset="0"/>
              </a:rPr>
              <a:t>A</a:t>
            </a:r>
            <a:r>
              <a:rPr lang="hu-HU" sz="2200" kern="100" noProof="0" dirty="0">
                <a:effectLst/>
                <a:latin typeface="Calibri" panose="020F0502020204030204" pitchFamily="34" charset="0"/>
                <a:ea typeface="Calibri" panose="020F0502020204030204" pitchFamily="34" charset="0"/>
                <a:cs typeface="Calibri" panose="020F0502020204030204" pitchFamily="34" charset="0"/>
              </a:rPr>
              <a:t>z ajtók, a liftek és a mosdók teljesen akadálymentesek legyenek a mozgáskorlátozottsággal élő személyek számára</a:t>
            </a:r>
            <a:br>
              <a:rPr lang="hu-HU" sz="2200" kern="100" noProof="0" dirty="0">
                <a:effectLst/>
                <a:latin typeface="Calibri" panose="020F0502020204030204" pitchFamily="34" charset="0"/>
                <a:ea typeface="Calibri" panose="020F0502020204030204" pitchFamily="34" charset="0"/>
                <a:cs typeface="Arial" panose="020B0604020202020204" pitchFamily="34" charset="0"/>
              </a:rPr>
            </a:br>
            <a:r>
              <a:rPr lang="hu-HU" sz="2200" kern="100" noProof="0" dirty="0">
                <a:effectLst/>
                <a:latin typeface="Calibri" panose="020F0502020204030204" pitchFamily="34" charset="0"/>
                <a:ea typeface="Calibri" panose="020F0502020204030204" pitchFamily="34" charset="0"/>
              </a:rPr>
              <a:t>Szálláshelyek átalakítása: az akadálymentesítésnek tartalmaznia kell állítható ágyakat, segélyhívó gombokat és akadálymentesített fürdőszobai berendezéseket, hogy az alapvető akadálymentesítési szabványokon túlmenően javítsák a kényelmet és a biztonságot</a:t>
            </a:r>
            <a:br>
              <a:rPr lang="hu-HU" sz="2200" kern="100" noProof="0" dirty="0">
                <a:effectLst/>
                <a:latin typeface="Calibri" panose="020F0502020204030204" pitchFamily="34" charset="0"/>
                <a:ea typeface="Calibri" panose="020F0502020204030204" pitchFamily="34" charset="0"/>
              </a:rPr>
            </a:br>
            <a:r>
              <a:rPr lang="hu-HU" sz="2200" kern="100" noProof="0" dirty="0">
                <a:effectLst/>
                <a:latin typeface="Calibri" panose="020F0502020204030204" pitchFamily="34" charset="0"/>
                <a:ea typeface="Calibri" panose="020F0502020204030204" pitchFamily="34" charset="0"/>
              </a:rPr>
              <a:t>Közlekedési megoldások: akadálymentesített közlekedési lehetőségek, például átalakított járművek és segítő szolgáltatások, hogy a fogyatékossággal élők szabadon mozoghassanak</a:t>
            </a:r>
            <a:endParaRPr lang="hu-HU"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E05E8C7-4D66-5F0C-0FA2-5B74075796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30C9DE2-F81C-09DF-CB59-E2957DC9315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36F323-21AE-9081-DA34-E158A7E3896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CC2B181-6212-D891-BF60-E08DD47CBE1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078C52D-2F83-5604-B73D-10B4474FAA4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715826F-D762-2768-7D3F-011A0CE215C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21A038C-7CDA-8D74-3628-7B27A11A646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91A27BC-0138-2330-02B3-13BBDA0460DE}"/>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noProof="0" dirty="0">
                <a:latin typeface="+mn-lt"/>
              </a:rPr>
              <a:t>Fizikai és mozgásszervi fogyatékossággal élők</a:t>
            </a:r>
          </a:p>
        </p:txBody>
      </p:sp>
    </p:spTree>
    <p:extLst>
      <p:ext uri="{BB962C8B-B14F-4D97-AF65-F5344CB8AC3E}">
        <p14:creationId xmlns:p14="http://schemas.microsoft.com/office/powerpoint/2010/main" val="254111602"/>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2300D8-7DD6-4B42-8888-B3E4B29F34E1}">
  <ds:schemaRefs>
    <ds:schemaRef ds:uri="http://schemas.microsoft.com/office/2006/metadata/properties"/>
    <ds:schemaRef ds:uri="http://purl.org/dc/terms/"/>
    <ds:schemaRef ds:uri="817a2ea1-2e58-4ebf-ba4c-e5f93253230e"/>
    <ds:schemaRef ds:uri="http://schemas.microsoft.com/office/2006/documentManagement/types"/>
    <ds:schemaRef ds:uri="http://www.w3.org/XML/1998/namespace"/>
    <ds:schemaRef ds:uri="http://schemas.openxmlformats.org/package/2006/metadata/core-properties"/>
    <ds:schemaRef ds:uri="ac3ceeb6-1211-470d-a6dd-af8769819f37"/>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980A00-AB08-4E4F-AD9F-99BAABAED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984</TotalTime>
  <Words>4844</Words>
  <Application>Microsoft Office PowerPoint</Application>
  <PresentationFormat>Szélesvásznú</PresentationFormat>
  <Paragraphs>105</Paragraphs>
  <Slides>48</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48</vt:i4>
      </vt:variant>
    </vt:vector>
  </HeadingPairs>
  <TitlesOfParts>
    <vt:vector size="52" baseType="lpstr">
      <vt:lpstr>Arial</vt:lpstr>
      <vt:lpstr>Calibri</vt:lpstr>
      <vt:lpstr>Calibri Light</vt:lpstr>
      <vt:lpstr>Office-téma</vt:lpstr>
      <vt:lpstr>The development of the innovative educational method of ACCESSIBLE tourism in Central Europe 2022-2-HU01-KA220-HED-000099410</vt:lpstr>
      <vt:lpstr>6. Az akadálymentes turizmus iránti kereslet és a turisztikai tevékenységekkel kapcsolatos sajátos igényeik jellemzése</vt:lpstr>
      <vt:lpstr>A turizmus szektor a befogadóbbá és hozzáférhetőbbé válás irányába változik, és egy nagyobb kulturális trend részeként a fogyatékossággal élők igényeinek kielégítésére összpontosít. E csoport növekvő jelentősége az idegenforgalmi ágazatban azt tükrözi, hogy jelentős elmozdulás történt a gazdasági és társadalmi hatásuk, valamint a méltóságteljes és kifizetődő utazási élményekhez való alapvető joguk elismerése felé. Az akadálymentes turisztikai gyakorlatok bevezetése azt mutatja, hogy az ágazat elkötelezett egy jelentős gazdasági potenciállal rendelkező piaci szegmens kiszolgálása iránt, miközben fenntartja a fenntartható és felelős turizmus elveit</vt:lpstr>
      <vt:lpstr>Gazdasági jelentőség: a fogyatékossággal élő személyek a turisztikai ipar fontos szegmense, jelentős pénzügyi befolyással – az akadálymentesítésre összpontosító helyszínek és vállalkozások jelentős gazdasági lehetősége A fogyatékossággal élő turisták növekvő számát befolyásolja, hogy a társadalom elismeri gazdasági jelentőségüket, és etikai kötelességük, hogy tisztességes turisztikai lehetőségeket biztosítsanak. Ez a változás nemcsak az üzleti sikerhez szükséges, hanem a piacon való kitűnés és a versenyelőny megszerzésének kulcsfontosságú tényezője is, amely a szervezeteknek egy olyan egyedi megközelítést biztosít, amellyel kitűnhetnek a telített piacon.</vt:lpstr>
      <vt:lpstr>Egyre nagyobb a szükség a fogyatékossággal élő utazók különleges igényeihez igazított turisztikai élményekre is: túl a törvény által előírt alapvető akadálymentesítési előírásokon, zökkenőmentes és teljesen magával ragadó utazási élményeket célozva. A turizmus ágazat kezdeményezései a fogyatékossággal élő turisták befogadására nemcsak közvetlenül az ő javukra szolgálnak, hanem a turisztikai termékek általános minőségét és vonzerejét is növelik, és a helyszíneket vonzóbbá teszik az ügyfelek szélesebb köre számára</vt:lpstr>
      <vt:lpstr>A fogyatékossággal élő látogatók megfelelő kiszolgálásához átfogó megközelítésre van szükség az akadálymentesítés terén  (fizikai hozzáférés, egyértelmű tájékoztatás, személyre szabott szolgáltatások) A szolgáltatók és a lakosság körében elengedhetetlenül fontos a befogadó hozzáállás előmozdítása, olyan környezet megteremtése, amelyben minden turista elfogadva és megbecsülve érzi magát A z akadálymentesség hangsúlyozása lehetővé teszi a cégek számára, hogy egyedi pozíciót alakítsanak ki az éles versenyben lévő ágazatban. Az akadálymentes turisztikai ajánlatok megkülönböztető marketingpontként szolgálnak, és mind a fogyatékossággal élő egyének, mind a sokszínűséget és a vállalati társadalmi felelősségvállalást előtérbe helyező szélesebb demográfiai réteg számára vonzóak A stratégiai másság javítja a vállalat hírnevét és növeli az ügyfélhűséget, erős alapot teremtve a hosszú távú sikerhez</vt:lpstr>
      <vt:lpstr>Az akadálymentes turizmus támogatja a fenntartható és tisztességes turisztikai célok elérését a társadalmi befogadás, a méltányosság és az utazáshoz való egyetemes hozzáférés előmozdításával Bár történt előrelépés a fogyatékossággal élők bevonásában a főáramú turizmusba, vannak még akadályok: az általános akadálymentesítési szabványok és a személyzet képzése a fogyatékosságról A fogyatékossággal élők egyre nagyobb mértékű bevonása az idegenforgalmi ágazatba tükrözi az ágazat általános elkötelezettségét a befogadás iránt (e csoport jelentős gazdasági és társadalmi hatása miatt). A turizmus ágazat az akadálymentes turisztikai piacban rejlő hatalmas potenciált úgy tudja kiaknázni, ha teljes mértékben felvállalja annak nehézségeit és lehetőségeit. Ez a kezdeményezés a fogyatékossággal élő turisták számára is előnyös, és mindenki számára javítja a turisztikai élményt, jelentős előrelépést jelentve egy befogadóbb, fenntarthatóbb és felelősségteljesebb turisztikai ágazat felé</vt:lpstr>
      <vt:lpstr>A fizikai és mozgásszervi károsodások a problémák széles skáláját foglalják magukban, beleértve a mozgás, a koordináció és a fizikai teljesítmény nehézségeit. Veleszületett fogyatékosságok, mint az agyi bénulás, vagy olyan állapotok miatt szerzett fogyatékosságok, mint a gerincvelő sérülése vagy amputáció Az Egészségügyi Világszervezet hangsúlyozza a fizio- és fogyatékosság-központú fejlesztések előtérbe helyezésének fontosságát az inkluzív turizmus szempontjából </vt:lpstr>
      <vt:lpstr>Az akadálymentes turizmus alapvető elemei a fizikai és mozgásszervi fogyatékossággal élők számára Akadálymentesítés: az akadálymentesítés célja a turizmusban az összes turisztikai létesítményhez való korlátlan hozzáférés biztosítása – közlekedés, szállások és turisztikai helyszínek stb. Az ajtók, a liftek és a mosdók teljesen akadálymentesek legyenek a mozgáskorlátozottsággal élő személyek számára Szálláshelyek átalakítása: az akadálymentesítésnek tartalmaznia kell állítható ágyakat, segélyhívó gombokat és akadálymentesített fürdőszobai berendezéseket, hogy az alapvető akadálymentesítési szabványokon túlmenően javítsák a kényelmet és a biztonságot Közlekedési megoldások: akadálymentesített közlekedési lehetőségek, például átalakított járművek és segítő szolgáltatások, hogy a fogyatékossággal élők szabadon mozoghassanak</vt:lpstr>
      <vt:lpstr>Az akadálymentes turizmus alapvető elemei a fizikai és mozgásszervi fogyatékossággal élők számára Befogadó tevékenységek: a turisztikai tevékenységeknek rugalmasnak kell lenniük, hogy a fizikai és mozgásszervi korlátozásokkal élők is teljes mértékben részt vehessenek bennük – átalakított felszerelések, illetve akadálymentes túrák és kirándulások Információ és kommunikáció: a turisztikai termékekkel és szolgáltatásokkal kapcsolatos információk akadálymentessége elengedhetetlen az utazási élmények hatékony megtervezéséhez és átéléséhez – pl. a weboldalak, brosúrák és feliratok egyértelműek és könnyen hozzáférhetőek legyenek Személyzet képzése és figyelemfelhívás: a turizmus ágazatban dolgozók képzése és tudatosítása a testi fogyatékossággal élő turisták igényeivel kapcsolatban elengedhetetlen a befogadó és vendégszerető légkör kialakításához</vt:lpstr>
      <vt:lpstr>Bár tapasztalható javulás, még mindig vannak akadályok, mint például az elégtelen infrastruktúra, az elfogult hozzáállás és a tudás hiánya. E nehézségek kezelése érdekében olyan lényegi intézkedéseket kell tenni, mint például a szabályozási változások, az infrastruktúra kiépítése és a tudatosságnövelő kezdeményezések a turisztikai ágazat inkluzivitásának előmozdítására A fizikai és mozgásszervi fogyatékossággal élő turisták igényeinek kielégítése és az előttük álló akadályok leküzdése nemcsak jogi kérdés, hanem lehetőség a turisztikai ágazat befogadásának és vonzerejének javítására is. A turisztikai ágazat minden turista, köztük a fogyatékossággal élők számára is javíthatja az élményeket azáltal, hogy prioritásként kezeli az akadálymentesítést a szállás, szállítást és tájékoztatás terén is, elősegítve egy befogadóbb és barátságosabb utazási környezet kialakulását</vt:lpstr>
      <vt:lpstr>Az érzékszervi fogyatékosságok befolyásolják az egyén képességét az érzékszervi ingerek (hallás, látás vagy mindkettő) értelmezésére A turizmus ágazatnak úgy kell átalakítania szolgáltatásait és környezetét, hogy befogadóbbá váljon, lehetővé téve az érzékszervi nehézségekkel küzdők számára az utazás teljes és független élvezetét Az érzékszervi fogyatékossággal élő utazók fontos részét képezik a turisztikai üzletágnak, és egyedi követelményekkel rendelkeznek, amelyeknek meg kell felelni ahhoz, hogy teljes mértékben részt tudjanak venni a turisztikai tevékenységekben. A turizmus szektor az érzékszervi fogyatékossággal élők számára speciális akadálymentesítő intézkedések bevezetésével, a dolgozók képzésével és új megoldások bevezetésével biztosíthat inkluzív és élvezetes élményeket</vt:lpstr>
      <vt:lpstr>Az érzékszervi rendellenességek az enyhe halláskárosodástól a kiterjedt halláscsökkenésig, a gyengénlátástól a teljes vakságig, vagy a siketvakságként ismert kombinációig terjedhetnek Az érzékszervi fogyatékossággal élők a turisztikai tevékenységek elérése és élvezete során különböző akadályokba ütköznek, így különleges figyelmet igényelnek. Az érzékszervi fogyatékossággal élő egyének számára az akadálymentes turizmus magában foglalja a fizikai környezet akadálymentesítését és az információk hozzáférhető formában történő biztosítását, amint azt a Siketek Világszövetsége, illetve a Vakok Világszövetsége 2012-ben megállapította</vt:lpstr>
      <vt:lpstr>Akadálymentesítés hallássérültek számára Szálláshelyek legfontosabb teendői hallássérült utazók kommunikációs akadályainak leküzdése és biztonságuk védelme érdekében: Vizuális riasztórendszerek telepítése szállodákban és nyilvános helyeken, hogy az érintettek vészhelyzetekről, ajtócsengőről vagy a telefoncsörgésről tudomást szerezzenek Jelnyelvi tolmácsolás és feliratozás biztosítása túrák, előadások és tájékoztatók során Hallást segítő készülékek (Assistive Listening Devices, ALD-k): múzeumokban, színházakban és tárlatvezetéseken rendelkezésre álló ALD-k javíthatják a hallássérült látogatók élményét Akadálymentes kommunikációs csatornák: az információs pultok, a foglalási szolgáltatások és az ügyfélszolgálat elérhetővé tétele szöveges üzeneteken, e-mailen vagy élő chaten keresztül</vt:lpstr>
      <vt:lpstr>Akadálymentesítés látássérültek számára Taktilis térképek és Braille-írásos feliratok: szálláshelyeken, látványosságoknál és tömegközlekedési eszközökön tapintható térképek, modellek és Braille-írásos feliratok segíthetik a navigációt Hangalapú információs rendszerek: audio guide-ok és írásos információkat tartalmazó túrák múzeumokban, galériákban és szabadtéri helyszíneken a kontextus és az információ biztosítására Akadálymentes digitális tartalom: a weboldalak és a digitális platformok feleljenek meg a webtartalom akadálymentesítésére vonatkozó iránymutatásoknak (Web Content Accessibility Guidelines, WCAG), hogy az információk képernyőolvasókkal is elérhetők legyenek Tájékozódási és mobilitási segítségnyújtás: a személyre szabott efféle segítségnyújtás a szállodákban és a látnivalóknál jelentősen javíthatja a vak vagy gyengén látó vendégek utazási élményét</vt:lpstr>
      <vt:lpstr>Az információk hozzáférhetősége: információ számos formátumban – hangalapú leírások, Braille-írás, nagybetűs írás és jelnyelvi tolmácsszolgáltatások biztosítása, hogy mindenki hozzáférjen a szolgáltatásokkal, a vészhelyzeti protokollokkal és a kulturális tevékenységekkel kapcsolatos információkhoz Kommunikációs támogatás: a jelnyelvi tolmácsok vagy segítő hallókészülékek bevonása túrák, látnivalók és ügyfélszolgálati interakciók során a teljes részvétel garantálása érdekében Adaptált élmények: a vendégek érzékszervi preferenciáinak megfelelő, testre szabott élmények, például tapintható túrák a látássérülteknek, vagy vizuális segédeszközök siket vagy nagyothalló vendégeknek Technológia és innováció:  pl. navigációs segédlet, hangleírás vagy feliratozást biztosító mobilalkalmazások Képzés és tudatosság: a személyzet képzése az érzékszervi fogyatékossággal élő személyek igényeiről és a hatékony kommunikációs technikákról</vt:lpstr>
      <vt:lpstr>Bár történt javulás, még mindig vannak akadályok az érzékszervi fogyatékossággal élők teljes körű integrációja előtt a turizmus ágazatban: a turisztikai szereplők ismereteinek hiánya, a fogyatékossággal élők befogadásával kapcsolatos nem megfelelő képzés, valamint az akadálymentes technológiák és információs formátumok szélesebb körű alkalmazásának szükségessége Egyes helyszínek és szervezetek úttörő szerepet vállaltak az érzékszervi rendellenességekkel küzdő egyének számára biztosított akadálymentes utazási lehetőségek terén. A British Museum és a brit Natural History Museum például tapintható túrákat és hanggal leírt túrákat kínál a látássérült látogatók számára. A Smithsonian Institution jelnyelvi túrákat és feliratozott videókat nyújt siket vagy nagyothalló látogatók számára</vt:lpstr>
      <vt:lpstr>PowerPoint-bemutató</vt:lpstr>
      <vt:lpstr>Az értelmi fogyatékossággal élő egyének a fogyatékossági spektrum heterogén csoportját alkotják, az értelmi funkciók és a társas viselkedés különböző mértékű zavaraival Az értelmi károsodások olyan különböző állapotokra utalnak, amelyek a kognitív képességeket korlátozzák, és rontják az egyén tanulási, kommunikációs és mindennapi feladatainak elvégzésére való képességét. Ezek a betegségek, mint például a Down-szindróma, lehetnek veleszületettek vagy szerzettek. A Szellemi és Fejlődési Fogyatékossággal Élők Amerikai Szövetsége (American Association on Intellectual and Developmental Disabilities, AAIDD) kiemeli, hogy olyan segítségre van szükségük, amely javítja az egyén működését az élet minden területén, beleértve a turisztikai tevékenységekben való részvételt is</vt:lpstr>
      <vt:lpstr>Egyszerűsített információ: a turisztikai szolgáltatásokkal, létesítményekkel és tevékenységekkel kapcsolatos információk közlésekor világos és egyszerű nyelvezet használandó. A szimbólumok vagy a vizuális eszközök szintén javíthatják a megértést Társadalmi befogadás: fontos, hogy az értelmi fogyatékossággal élő emberek úgy érezzék, szívesen látják őket, és bevonják őket a turisztikai tevékenységekbe. Ez inkluzív programokkal, valamint a személyzet és a látogatók körében a tolerancia és az elfogadás kultúrájának ápolásával érhető el Biztonság és védelem: az értelmi fogyatékossággal élő személyek különböző szintű önállósággal rendelkeznek, így alapvető az utazás biztonsága és védelme: szükséges információk és segítség nyújtása, valamint biztonságos és támogató szálláshelyek és a tevékenységek</vt:lpstr>
      <vt:lpstr>Adaptált programok: a turisztikai vállalatok biztosítsanak az értelmi fogyatékossággal élő utazók érdeklődési köréhez és képességeihez igazodó programokat, pl. a különleges igényekhez és preferenciákhoz rugalmasan igazítható tevékenységeket Személyzet képzése: a turisztikai személyzet képzése az értelmi fogyatékosság felismeréséről és a megfelelő kommunikációs stratégiákról, hogy minőségi szolgáltatást és támogatást nyújtsanak az ilyen fogyatékossággal élő utazóknak</vt:lpstr>
      <vt:lpstr>Az értelmi fogyatékossággal élők turizmusban való teljes körű részvétele gyakran ütközik akadályokba: társadalmi hozzáállás és előítéletek, hozzáférhető információk hiánya, valamint a turisztikai desztinációkon belüli fizikai akadályok Az utazásra való felkészülés nehézsége és a támogató szolgáltatások hiánya is jelentős akadály lehet Számos csoport és helyszín tett erőfeszítéseket az értelmi fogyatékossággal élők számára hozzáférhető turizmus érdekében. A Speciális Olimpia rendezvényei például megmutatják, hogyan lehet a sportturizmust akadálymentessé és élvezetessé tenni az értelmi fogyatékossággal élő sportolók számára, és betekintést nyújtanak a szélesebb körű turisztikai akadálymentesítés legjobb gyakorlataiba</vt:lpstr>
      <vt:lpstr>PowerPoint-bemutató</vt:lpstr>
      <vt:lpstr>Az akadálymentes turizmus szempontjából különálló és jelentős demográfiai csoport A mentális és fizikai betegségek olyan problémák széles körére utalnak, amelyek károsíthatják az emberek mozgását, érzékszervi érzékelését, kognitív képességeit és mentális egészségét A depresszió, a szorongásos zavarok, az olyan krónikus betegségek, mint a cukorbetegség, a szívbetegségek és a mozgáskorlátozottság különös figyelmet igényelnek a turizmus ágazatban Ahhoz, hogy ezeket az utasokat befogadjuk, olyan speciális technikákra van szükség, amelyek mind a látható, mind a nem látható problémákat kezelik</vt:lpstr>
      <vt:lpstr>A szálláshelyeket e csoport igényeihez kell igazítani – csendes szobák a szorongásos problémákkal küzdő egyéneknek, vagy kényelmi létesítmények közelében lévő szálláshely mobilitási problémákkal küzdőknek Támogató közlekedési lehetőségek: ilyen a krónikus fájdalmakkal vagy fáradtsággal küzdők számára fenntartott ülőhely, valamint a kognitív zavarokkal küzdők számára nyújtott segítség Akadálymentes tájékoztatás és kommunikáció: a turisztikai és sürgősségi egészségügyi szolgáltatásokra vonatkozó világos és tömör információk elengedhetetlenek a hatékony kommunikációhoz. Ez magában foglalja a könnyen elérhető weboldalakat és brosúrákat, amelyek ismertetik a túrákhoz és látnivalókhoz szükséges fizikai aktivitás mértékét</vt:lpstr>
      <vt:lpstr>Inkluzív tevékenységek: olyan inkluzív tevékenységek, amelyek minden képességgel, így a fizikai fogyatékossággal és a mentális egészségi problémákkal élőknek is megfelelnek Mentális egészségügyi támogatás: a mentális egészségügyi támogatás és a dekompresszióhoz szükséges csendes helyek biztosítása növelheti a mentális betegségben szenvedő utazók biztonságát és komfortját</vt:lpstr>
      <vt:lpstr>A mentális vagy fizikai betegségekkel küzdő utazóknak számos kihívással kell szembenézniük, többek között a társadalmi megbélyegzéssel, az ellátók empátiájának hiányával és a nem megfelelő szállásokkal E problémák megoldása érdekében: a turisztikai szolgáltatók biztosítsanak folyamatos képzést a személyzet számára – középpontjában az empátia és az egészségügyi nehézségekkel küzdő utazók támogatása. Az egészségügyi szakemberekkel való együttműködés emellett hasznos információkat nyújthat az elérhetőbb és hasznosabb turisztikai élmények kialakításához Több helyszín és szolgáltató állapított meg a befogadásra vonatkozó szabványokat. Egyes üdülőhelyek például kifejezetten a mentális zavarokkal küzdő személyek számára kialakított wellness-üdüléseket kínálnak, amelyek terápiás tevékenységeket és segítő szolgáltatásokat tartalmaznak. Hasonlóképpen, a fizikai betegségekkel élők számára átfogó akadálymentességi intézkedéseket vezettek be egyes városok</vt:lpstr>
      <vt:lpstr>A világ népességének öregszik – nő a kereslet az idősebb felnőttek, köztük az időskori nehézségekkel küzdők részéről. E kereslet kielégítése nemcsak a befogadás és az egyenlőség elveinek felel meg, hanem új lehetőségeket is teremt a turisztikai ágazat számára egy széles ügyfélkör kiszolgálására Az életkorral összefüggő hátrányok olyan problémák széles körét foglalják magukban, amelyek a mobilitást, az érzékszervi képességeket, a kognitív funkciókat és az általános egészségi állapotot ronthatják. Az olyan állapotokat, mint az ízületi gyulladás, a mozgás nehézsége, a hallás- és látáskárosodás, valamint a kognitív betegségek, például a demencia, gondosan figyelembe kell venni a turizmus kapcsán Az idősebb utazók egyik elsődleges igénye a fizikai akadálymentesítés: szállodák, közlekedés, látnivalók és a mozgáskorlátozottakat segítő rámpákkal, liftekkel és korlátokkal ellátott közterületek</vt:lpstr>
      <vt:lpstr>Érzékszervi akadálymentesítés: a hallás- és látássérült idősebb felnőttek utazási élményének javítására indukciós hurkok, nagybetűkkel nyomtatott anyagok és jól olvasható feliratok Kognitív akadálymentesítés: a kognitív fogyatékossággal, például demenciával élő turistáknak világos információkra és tájékozódási segédletekre van szükségük. A személyzet képzése a kognitív problémákkal küzdő személyek felismerésére és támogatására nagyban javíthatja utazási élményeiket Kényelem és kellemes körülmények: elsőbbségi helyek, meghosszabbított utasfelvételi időszakok és a pihenőhelyek az idősebb utasok számára Az egészségügyi ellátás akadálymentesítése: az idősebb látogatóknak, különösen a krónikus betegségekben szenvedőknek, szükségük van az egészségügyi szolgáltatásokhoz és a sürgősségi orvosi segítséghez való könnyű hozzáférésre. A helyi egészségügyi létesítményekre és szolgáltatásokra vonatkozó információknak könnyen hozzáférhetőnek kell lenniük </vt:lpstr>
      <vt:lpstr>Az időskori hátrányokkal küzdő emberek turizmusának megkönnyítését főleg a fizikai infrastruktúra akadályainak leküzdése, a társadalmi hozzáállás és az idősebb felnőttek speciális igényeivel kapcsolatos információhiány akadályozza. A lehetőségek közé tartozik az alkalmazottak érzékenyítése ezen igények irányában, az univerzális tervezési elvek, valamint a technológia segítségével olyan új megoldások bevezetése, amelyek javítják az idősebb utazók akadálymentességét A sikeres erőfeszítések, például az idősbarát városi programok és az időskorúak turizmusára szakosodott üdülőhelyek mutatják, hogyan lehet jobb az ágazat az idősebb felnőttek kiszolgálásában. Ezek a példák azt mutatják, hogy az infrastruktúrától a szolgáltatások kialakításáig átfogó tervezésre van szükség az életkorral összefüggő hátrányokkal küzdő utazók számára befogadó környezet kialakításához</vt:lpstr>
      <vt:lpstr>A hozzáférhetőség és a befogadás előtérbe helyezésével az ágazat biztosíthatja, hogy az idősek ne csak részt vegyenek az utazási élményekben, hanem azok jelentős hasznot is hozzanak</vt:lpstr>
      <vt:lpstr>Az elmúlt években a turizmus ágazatban világszerte és Közép-Európában jelentős változás történt a befogadás irányába, különösen a fogyatékossággal élő személyek fokozottabb bevonása tekintetében Az ilyen közös erőfeszítések bizonyítják az érdekelt felek együttműködésének értékét az akadályok lebontásában és az általánosan hozzáférhető turisztikai élmény megteremtésében A fogyatékossággal élők egyre inkább részt vesznek a turizmusban, ami pozitív, a befogadás és a hozzáférhetőség irányába történő szélesebb körű kulturális elmozdulást tükröző tendencia. Ez a növekedés számos tényezőhöz köthető: haladó törvények, technikai újítások, a fogyatékossággal kapcsolatos szemléletváltás a turizmus ágazatban és a társadalom egészében</vt:lpstr>
      <vt:lpstr>A jogszabályi kereteknek fontos szerepük van a turizmus hozzáférhetőbbé tételében. A fogyatékossággal élő személyek jogairól szóló ENSZ-egyezmény (UNCRPD) 2006-os elfogadása kulcsfontosságú mérföldkő a fogyatékossággal élők jogainak a társadalom minden területén, így a turizmusban való részvételének előmozdításában is Az egyezményt követően számos ország hozott nemzeti jogszabályokat a turisztikai szolgáltatások és infrastruktúra hozzáférhetőségének javítása érdekében Az Európai Unióban az Európai Akadálymentesítési Törvény 2019-ben történő jóváhagyása bizonyítja a jogi elkötelezettséget az akadályok felszámolása és a fogyatékossággal élő személyek turizmusban való részvételének növelése iránt</vt:lpstr>
      <vt:lpstr>A műszaki fejlesztések szintén döntő szerepet játszottak a fogyatékossággal élők turizmusban való részvételének növelésében. Az olyan innovációk, mint az akadálymentesített weboldalak, a különböző fogyatékossággal élők számára kifejlesztett mobilalkalmazások és a virtuális valóság túrák, hozzáférhetőbbé tették az ágazatot Ezek a technológiák segítenek a tervezésben és a navigációban, de az utazás élményét is javítják a fogyatékossággal élők számára  Az akadálymentes turizmust ma már a fő turisztikai ágazat szerves elemének tekintik, nem pedig egy piaci résnek. Ezt tükrözi a fogyatékossággal élő utazók számára egyedi csomagokat és szolgáltatásokat kínáló turisztikai szolgáltatók növekvő száma is – az adaptív kalandtevékenységektől kezdve a személyre szabott kulturális túrákig</vt:lpstr>
      <vt:lpstr>A részvételt akadályozó tényezők A fejlesztések ellenére a fogyatékossággal élők még mindig nehézségekbe ütköznek a turisztikai tevékenységekben való teljes körű részvétel terén. Ez jelentheti az alábbiakat: Fizikai akadályok: továbbra is probléma a nem megfelelő infrastruktúra, beleértve a közlekedési és turisztikai helyszíneket Információs akadályok: a turisztikai szolgáltatásokkal és helyszínekkel kapcsolatos hozzáférhetetlen és megbízhatatlan információk elriaszthatják a potenciális utazókat Szemléletbeli akadályok: a hozzáállásbeli akadályok, például az előítéletek és sztereotípiák befolyásolhatják a fogyatékossággal élő utazóknak nyújtott szolgáltatás minőségét </vt:lpstr>
      <vt:lpstr>Stratégiák a részvétel fokozására A fogyatékossággal élők turizmusban való részvételének javítására irányuló erőfeszítések lehetnek: Jogalkotási intézkedések: törvények a turisztikai létesítmények és szolgáltatások hozzáférhetőségének biztosítására Technológia és innováció: a segítő technológiák és a digitális platformok használata Oktatás és képzés: az akadálymentesítéssel kapcsolatos problémák tudatosítását és megértését célzó programok a turisztikai személyzet körében Együttműködési projektek: a nemzetközi együttműködési programok megosztják egymással a legjobb gyakorlatokat és erőforrásokat a határokon átnyúló hozzáférhetőség növelése érdekében például EU által finanszírozott projektek, amelyek a tagállamok, a civil szervezetek és az üzleti élet szereplői közötti együttműködésen keresztül támogatják az akadálymentes turizmust)</vt:lpstr>
      <vt:lpstr>Bár történt előrelépés, még nem értünk a teljesen akadálymentes turizmus felé vezető út végére: foglalkozni kell a fennmaradó infrastrukturális hiányosságokkal, elő kell mozdítani az ágazatközi együttműködést, és ki kell használni a műszaki fejlesztéseket, hogy felhasználóbarátabb utazási élményt nyújtsunk a fogyatékossággal élők számára Összefoglalva, a fogyatékossággal élők fokozott részvétele a turizmusban többdimenziós jelenség, amelyet a kormányzati támogatás, a technikai innováció és az iparági szemléletváltás táplál. Ezek a fejlesztések nemcsak a fogyatékossággal élők utazási élményét javítják, hanem hozzájárulnak egy befogadóbb és igazságosabb turisztikai ágazathoz is A fogyatékossággal élők növekvő részvétele a turizmusban a kormányok, a civil szervezetek, a vállalati szektor és maga a fogyatékossággal élő lakosság közös erőfeszítéseit tükrözi</vt:lpstr>
      <vt:lpstr>Akadálymentesítési szabványok kidolgozása a turizmusban A turizmusban az akadálymentesítés fogalma az idők során jelentősen átalakult a fogyatékossággal élők előtt álló fizikai akadályok megszüntetésétől mára már a szálláshelyek, szolgáltatások és élmények széles körére is kiterjedően, hogy a turizmus mindenki számára hozzáférhető legyen, függetlenül a fizikai vagy érzékszervi korlátozásoktól Az akadálymentes turizmus szemlélete változott, már nem réspiacnak tekintik, hanem a turizmus főárama alapvető elemeként ismerjék el, és így sokkal szélesebb közönséget szolgál ki Ezt az átmenetet mutatja az univerzális tervezési elvek egyre szélesebb körű alkalmazása, amelyek célja, hogy fizikai képességeiktől függetlenül minden egyén számára hozzáférhető környezetet teremtsenek. E koncepció integrálásával a desztinációk nemcsak a szabályozási előírásoknak tesznek eleget, hanem kínálatuk általános minőségét és vonzerejét is növelik</vt:lpstr>
      <vt:lpstr>Az akadálymentes turizmus előnyei gazdasági és versenyszempontból Az akadálymentes turizmus nemcsak a befogadásról szól, hanem a gazdasági ésszerűségről is. Jelentős és növekvő piaci szegmens a fogyatékossággal élők, és számuk még nő, ha az idősödő népességet és az átmeneti vagy helyzeti fogyatékossággal élőket is figyelembe vesszük. Az akadálymentesítést előtérbe helyező helyszínek és vállalkozások gyakran előnyösebb helyzetben vannak (fogyasztói hűség fokozódása, elégedettségi szint emelkedése, piaci megkülönböztetés javulása) Az akadálymentes turizmus továbbá megfelel a fenntartható és felelős turizmus átfogó célkitűzéseinek. A helyszínek megközelíthetőségének javításával a vállalatok kielégítik a fogyatékossággal élő turisták igényeit, miközben előmozdítják a társadalmi méltányosságot és befogadást, amelyek a fenntartható turizmus alapvető összetevői. Ez a stratégia elősegíti egy reziliensebb turisztikai ágazat kialakulását, amely minden utas változatos igényeit képes kielégíteni </vt:lpstr>
      <vt:lpstr>A turizmus minőségének javítása az akadálymentesítésen keresztül Az akadálymentesítés beépítése a turisztikai szolgáltatásokba és infrastruktúrába nagyban javítja a látogatói élmény általános minőségét. Az akadálymentesítés javítása segíti a fogyatékossággal élőket, miközben minden látogató számára kényelmesebb és kellemesebb élményt nyújt (rámpák, liftek, akadálymentesített létesítmények és érzékszervbarát környezet – ezt a legkülönbözőbb látogatók értékelik, a babakocsival érkező családok, az idősebb utazók és a sérülésekből lábadozók is) Az akadálymentes turizmus olyan információs és attitűdbeli akadályokat is áthidal, amelyek a fogyatékossággal élőket gátolhatják a nyaralásban. A turisztikai szolgáltatásokkal és desztinációkkal kapcsolatos átlátható és hozzáférhető információk nyújtásával, valamint a személyzet inkluzívabb és empatikusabb magatartásra való nevelésével a turisztikai ágazat javíthatja a szolgáltatás minőségét minden vendég számára, így diverzifikált fogyasztói bázist nyerhet és tarthat meg</vt:lpstr>
      <vt:lpstr>A jogszabályok szerepe az akadálymentesítés előmozdításában A jogszabályok alapvető fontosságúak a turizmusban az akadálymentesítés magasabb színvonalának eléréséhez. Az olyan nemzetközi keretek, mint a fogyatékossággal élő személyek jogairól szóló ENSZ-egyezmény (UNCRPD) és az európai akadálymentesítési törvény jelentősen előmozdították az akadálymentes turizmust E jogszabályi keretek megkövetelik, hogy a közterületek, köztük a turisztikai helyszínek is, mindenki számára hozzáférhetőek legyenek, megteremtve ezzel a turisztikai szolgáltatások akadálymentesítésének alapnormáját</vt:lpstr>
      <vt:lpstr>Az akadálymentes turizmus fejlődő tudományága jelentős paradigmaváltást eredményezett a turisztikai marketing taktikáinak kialakításában és végrehajtásában, nagy hangsúlyt fektetve a fogyatékossággal élő vendégek egyedi igényeinek kielégítésére. E fejlődés alapja leginkább ennek a különleges piaci szegmensnek a jobb megértése (sokféleség és egyedi problémák) Az inkluzív marketinganyagok beépítésére, az utazási termékek akadálymentesítési szempontjainak hangsúlyozására, valamint az akadálymentesítés támogatóival és szervezeteivel való aktív együttműködésre irányuló céltudatos elmozdulás jelentős változás a hagyományos marketingtaktikákhoz képest. A cél egy befogadóbb turisztikai környezet kialakítása, amelyben az akadálymentesítés nem csupán egy kiegészítő elem, hanem a turisztikai élmény központi eleme</vt:lpstr>
      <vt:lpstr>A piac megértése A fogyatékossággal élő turisták demográfiai helyzetének alapos vizsgálata kritikus fontosságú eleme a marketingtaktikák akadálymentes turizmushoz való igazításának Kiterjedt piackutatás szükséges az utazási preferenciáik, az akadálymentesítési követelmények és a preferált kommunikációs csatornák azonosítására E meglátások kritikusan fontosak olyan marketingkezdeményezések létrehozásához, amelyek hatékony és empatikus módon foglalkoznak a szegmens egyéni igényeikkel is. A piac megértése nem csupán adatgyűjtést jelent, hanem a fogyatékossággal élő utazók megélt tapasztalatainak átélését is, biztosítva, hogy a marketingstratégiákat ne csak tájékoztassák, hanem alakítsák is e demográfiai csoport tényleges igényei és céljai</vt:lpstr>
      <vt:lpstr>Inkluzív marketingkommunikáció A befogadóbb marketinganyagok felé való elmozdulás egybeesett az akadálymentes turizmus eszméjének erősödésével. A webes tartalomhoz való hozzáférési irányelvek (Web Content Accessibility Guidelines, WCAG) alkalmazása a digitális platformokra jól példázza ezt a tendenciát, mivel biztosítja, hogy az emberek széles köre, köztük a fogyatékossággal élők számára is hozzáférhető legyen a marketingkommunikáció A fogyatékossággal élő utazók fényképeinek és történeteinek a marketinganyagokban való szerepeltetése is támogatja a befogadóbb narratívát: nemcsak megkérdőjelezi az uralkodó feltételezéseket, hanem az összetartozás és a képviselet érzését is kialakítja e csoportban, hitelességet és inkluzivitást kölcsönözve a marketingnarratívának </vt:lpstr>
      <vt:lpstr>Az akadálymentességi jellemzők kiemelése Az akadálymentes turizmus iránti növekvő keresletre válaszul a marketing egyre inkább hangsúlyozza a turisztikai kínálat akadálymentesítési elemeit: épületek és szolgáltatások fizikai akadálymentesítésére vonatkozó széles körű információk, pl. rámpák, akadálymentesített mosdók, érzékszervbarát környezet A turisztikai vállalkozások az akadálymentes funkciók meglétének jól látható formában történő reklámozásával olyan fogyatékossággal élő turistákat is vonzhatnak, akik egyébként bizonytalanok lennének a hely vagy szolgáltatás alkalmasságát illetően. Ez a fajta átláthatóság nemcsak a fogyatékossággal élő potenciális utazóknak segít a döntéshozatalban, hanem az desztinációkat és a szolgáltatókat is befogadónak és befogadónak tünteti fel, növelve ezzel a bizalmat és a lojalitást ebben a létfontosságú piaci csoportban</vt:lpstr>
      <vt:lpstr>A hozzáférhetőséget támogató személyekkel és szervezetekkel való együttműködés Az akadálymentes turizmus marketingjének legjobb gyakorlata az akadálymentesítéssel foglalkozó szervezetekkel való stratégiai együttműködések: betekintést nyújtanak a fogyatékossággal élő utasok igényeibe, és segítenek megerősíteni a turisztikai szolgáltatók akadálymentesítési ígéreteit Az ilyen együttműködések túlmutatnak a puszta tanácsadáson, olyan közös alkotó folyamatot foglalnak magukban, amelyben az akadálymentesítés elkötelezettjei segítenek olyan marketingtaktikákat kialakítani, amelyek hitelesen válaszolnak a fogyatékossággal élő utazók igényeire. E kapcsolatok nemcsak a turisztikai termékek legitimitását javítják, hanem a marketingüzenetek hatókörét is kiszélesítik azáltal, hogy a fogyatékossággal élők érdekérvényesítésének területén már meglévő hálózatokra és csoportokra támaszkodnak</vt:lpstr>
      <vt:lpstr>Képzés és érzékenyítés Nem lehet eléggé hangsúlyozni a marketingcsapatok képzésének és akadálymentesítési kihívásokkal kapcsolatos érzékenyítésének értékét. Ez a képzési folyamat kritikus fontosságú a marketingkommunikációban a nagyobb empátia és megértés kialakításához A képzési programok célja, hogy a marketing- és ügyfélszolgálati csapatok megismerjék az akadálymentesítés nyelvezetét, a fogyatékosságok körét, valamint az együttérző megközelítés fontosságát minden kommunikációban Az ilyen programok továbbá olyan ismereteket és készségeket adnak a csapatoknak, amelyekkel sikeresen válaszolhatnak a fogyatékossággal élő utasok kéréseire, hogy minden találkozás tudatos, tiszteletteljes és segítőkész legyen</vt:lpstr>
      <vt:lpstr>A közösségi média és a felhasználók által generált tartalom használata A közösségi média és a felhasználók által generált tartalmak térhódítása új lehetőségek az akadálymentes turizmus marketingjében. A fogyatékossággal élő utazók egyre gyakrabban osztják meg utazási tapasztalataikat online, őszintén bemutatva helyek és szolgáltatások akadálymentességét. A turizmusmarketing használja e platformokat valós történetek és beszámolók megosztására, ezzel elősegítve a közösség és a bizalom érzését a potenciális utasok körében A felhasználók által generált tartalmak alkalmazása nemcsak a marketingtevékenységeket erősíti, hanem lehetővé teszi az azonnali visszajelzést és a hozzáférhetőségi lehetőségek folyamatos javítását 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9</cp:revision>
  <dcterms:created xsi:type="dcterms:W3CDTF">2024-05-21T07:28:22Z</dcterms:created>
  <dcterms:modified xsi:type="dcterms:W3CDTF">2025-04-16T11:45:48Z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