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87" r:id="rId8"/>
    <p:sldId id="288" r:id="rId9"/>
    <p:sldId id="289" r:id="rId10"/>
    <p:sldId id="290" r:id="rId11"/>
    <p:sldId id="349" r:id="rId12"/>
    <p:sldId id="291" r:id="rId13"/>
    <p:sldId id="351" r:id="rId14"/>
    <p:sldId id="350" r:id="rId15"/>
    <p:sldId id="353" r:id="rId16"/>
    <p:sldId id="354" r:id="rId17"/>
    <p:sldId id="292" r:id="rId18"/>
    <p:sldId id="293" r:id="rId19"/>
    <p:sldId id="355" r:id="rId20"/>
    <p:sldId id="356" r:id="rId21"/>
    <p:sldId id="296"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43" r:id="rId35"/>
    <p:sldId id="316" r:id="rId36"/>
    <p:sldId id="317" r:id="rId37"/>
    <p:sldId id="326" r:id="rId38"/>
    <p:sldId id="257" r:id="rId39"/>
    <p:sldId id="299" r:id="rId40"/>
    <p:sldId id="300" r:id="rId41"/>
    <p:sldId id="303" r:id="rId42"/>
    <p:sldId id="295" r:id="rId43"/>
    <p:sldId id="328" r:id="rId44"/>
    <p:sldId id="329" r:id="rId45"/>
    <p:sldId id="344" r:id="rId46"/>
    <p:sldId id="345" r:id="rId47"/>
    <p:sldId id="327" r:id="rId48"/>
    <p:sldId id="348" r:id="rId49"/>
    <p:sldId id="346" r:id="rId50"/>
  </p:sldIdLst>
  <p:sldSz cx="12192000" cy="6858000"/>
  <p:notesSz cx="6858000" cy="9144000"/>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54D0A-3D10-42F2-A247-4656B7F8BCB2}" v="1" dt="2025-01-13T17:29:09.339"/>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hyperlink" Target="https://www.senior-eco-nect.com/" TargetMode="External"/><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s://feelit.infoproject.eu/" TargetMode="External"/><Relationship Id="rId4" Type="http://schemas.openxmlformats.org/officeDocument/2006/relationships/image" Target="../media/image2.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accessibletourism.org/?i=enat.en.enat_projects_and_good_practices.2251"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hyperlink" Target="https://www.accessibletourism.org/?i=enat.en.projects" TargetMode="External"/><Relationship Id="rId7" Type="http://schemas.openxmlformats.org/officeDocument/2006/relationships/image" Target="../media/image5.png"/><Relationship Id="rId12"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png"/><Relationship Id="rId15" Type="http://schemas.openxmlformats.org/officeDocument/2006/relationships/image" Target="../media/image20.jpe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3.jpeg"/><Relationship Id="rId5" Type="http://schemas.openxmlformats.org/officeDocument/2006/relationships/image" Target="../media/image4.png"/><Relationship Id="rId10" Type="http://schemas.openxmlformats.org/officeDocument/2006/relationships/image" Target="../media/image22.jpe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4.jpe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5.jpe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4.png"/><Relationship Id="rId10" Type="http://schemas.openxmlformats.org/officeDocument/2006/relationships/image" Target="../media/image26.jpe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1.png"/><Relationship Id="rId5" Type="http://schemas.openxmlformats.org/officeDocument/2006/relationships/image" Target="../media/image4.png"/><Relationship Id="rId10"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2.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4.jpeg"/><Relationship Id="rId5" Type="http://schemas.openxmlformats.org/officeDocument/2006/relationships/image" Target="../media/image4.png"/><Relationship Id="rId10" Type="http://schemas.openxmlformats.org/officeDocument/2006/relationships/image" Target="../media/image33.jpe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6.jpe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7.jpe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9.png"/><Relationship Id="rId5" Type="http://schemas.openxmlformats.org/officeDocument/2006/relationships/image" Target="../media/image4.png"/><Relationship Id="rId10" Type="http://schemas.openxmlformats.org/officeDocument/2006/relationships/image" Target="../media/image38.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1.png"/><Relationship Id="rId5" Type="http://schemas.openxmlformats.org/officeDocument/2006/relationships/image" Target="../media/image4.png"/><Relationship Id="rId10" Type="http://schemas.openxmlformats.org/officeDocument/2006/relationships/image" Target="../media/image40.jpe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2.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3.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4.jp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5.jpeg"/><Relationship Id="rId5" Type="http://schemas.openxmlformats.org/officeDocument/2006/relationships/image" Target="../media/image4.png"/><Relationship Id="rId10" Type="http://schemas.openxmlformats.org/officeDocument/2006/relationships/hyperlink" Target="https://pecs.hu/en/accessible-pecs-downloadable-materials-pecs-for-all/" TargetMode="External"/><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8.jpeg"/><Relationship Id="rId5" Type="http://schemas.openxmlformats.org/officeDocument/2006/relationships/image" Target="../media/image4.png"/><Relationship Id="rId10" Type="http://schemas.openxmlformats.org/officeDocument/2006/relationships/image" Target="../media/image47.pn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9.png"/><Relationship Id="rId4" Type="http://schemas.openxmlformats.org/officeDocument/2006/relationships/image" Target="../media/image3.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1.png"/><Relationship Id="rId5" Type="http://schemas.openxmlformats.org/officeDocument/2006/relationships/image" Target="../media/image4.png"/><Relationship Id="rId10" Type="http://schemas.openxmlformats.org/officeDocument/2006/relationships/image" Target="../media/image50.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accessibletourism.org/"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1.jp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hyperlink" Target="https://www.haaga-helia.fi/fi/hankkeet/inclavi-inclusive-aviation" TargetMode="External"/><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6"/>
            <a:ext cx="9143999" cy="1484462"/>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2EC1F-448D-5386-F85C-E49B0E65C32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2DAF391-B568-4A83-E0F7-9FB0FC06FE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D63B746-CE01-9B82-890B-3EA408FC58D9}"/>
              </a:ext>
            </a:extLst>
          </p:cNvPr>
          <p:cNvSpPr>
            <a:spLocks noGrp="1"/>
          </p:cNvSpPr>
          <p:nvPr>
            <p:ph type="ctrTitle"/>
          </p:nvPr>
        </p:nvSpPr>
        <p:spPr>
          <a:xfrm>
            <a:off x="205838" y="2631113"/>
            <a:ext cx="11835740" cy="2189543"/>
          </a:xfrm>
        </p:spPr>
        <p:txBody>
          <a:bodyPr>
            <a:noAutofit/>
          </a:bodyPr>
          <a:lstStyle/>
          <a:p>
            <a:pPr algn="l">
              <a:lnSpc>
                <a:spcPts val="2600"/>
              </a:lnSpc>
              <a:spcAft>
                <a:spcPts val="600"/>
              </a:spcAft>
              <a:tabLst>
                <a:tab pos="1343660" algn="l"/>
              </a:tabLst>
            </a:pPr>
            <a:r>
              <a:rPr lang="hr" sz="2400" b="1" dirty="0">
                <a:solidFill>
                  <a:srgbClr val="000000"/>
                </a:solidFill>
                <a:latin typeface="Calibri" panose="020F0502020204030204" pitchFamily="34" charset="0"/>
              </a:rPr>
              <a:t>SENIOR ECO-NECT</a:t>
            </a:r>
            <a:r>
              <a:rPr lang="hr" sz="2400" dirty="0">
                <a:solidFill>
                  <a:srgbClr val="000000"/>
                </a:solidFill>
                <a:latin typeface="Calibri" panose="020F0502020204030204" pitchFamily="34" charset="0"/>
              </a:rPr>
              <a:t>. “Podržavanje nastanka i razvoja europskih ekosustava posvećenih srebrnim i sve starijim gospodarstvima” </a:t>
            </a:r>
            <a:br>
              <a:rPr lang="en-GB" sz="2400" dirty="0">
                <a:solidFill>
                  <a:srgbClr val="000000"/>
                </a:solidFill>
                <a:latin typeface="Calibri" panose="020F0502020204030204" pitchFamily="34" charset="0"/>
              </a:rPr>
            </a:br>
            <a:r>
              <a:rPr lang="hr" sz="2400" dirty="0">
                <a:solidFill>
                  <a:srgbClr val="000000"/>
                </a:solidFill>
                <a:latin typeface="Calibri" panose="020F0502020204030204" pitchFamily="34" charset="0"/>
              </a:rPr>
              <a:t>Sveukupni cilj Senior Eco-Nect projekta je pripremiti zajednički akcijski plan za podršku nastanku i razvoju europskih ekosustava posvećenih srebrnim i sve starijim gospodarstvima kao i osiguravanje inkluzivnosti i međusobne povezanosti između svih ključnih dionika inovacija u sustavu i međusektorima, također u zračnom prometu</a:t>
            </a:r>
          </a:p>
        </p:txBody>
      </p:sp>
      <p:pic>
        <p:nvPicPr>
          <p:cNvPr id="5" name="Kép 4">
            <a:extLst>
              <a:ext uri="{FF2B5EF4-FFF2-40B4-BE49-F238E27FC236}">
                <a16:creationId xmlns:a16="http://schemas.microsoft.com/office/drawing/2014/main" id="{66CFE299-C9B4-ACB3-6029-B6B47927C6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20D248-4A7C-C299-F646-07C8323F29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10F3199-3261-A029-D55B-4DD69EE6BE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2D6FE3F-DD82-50BB-D138-6A1B5D037FA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DAAF3C7-8297-A35E-C665-9A47D5BDDD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1CCDAC5-75D2-05DA-FD98-08287D8F0E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F8E261-3778-DFA2-0C1C-2DC33F87B3B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300DCE-F807-5C8E-DDA5-C4B9E740EF1A}"/>
              </a:ext>
            </a:extLst>
          </p:cNvPr>
          <p:cNvSpPr txBox="1">
            <a:spLocks/>
          </p:cNvSpPr>
          <p:nvPr/>
        </p:nvSpPr>
        <p:spPr>
          <a:xfrm>
            <a:off x="-164215" y="904503"/>
            <a:ext cx="5636821" cy="12034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rPr>
              <a:t>Europska mreža za pristupačni turizam – trenutni projekti</a:t>
            </a:r>
          </a:p>
        </p:txBody>
      </p:sp>
      <p:sp>
        <p:nvSpPr>
          <p:cNvPr id="18" name="Szövegdoboz 17">
            <a:extLst>
              <a:ext uri="{FF2B5EF4-FFF2-40B4-BE49-F238E27FC236}">
                <a16:creationId xmlns:a16="http://schemas.microsoft.com/office/drawing/2014/main" id="{35A8C8B5-25F6-B604-A9B2-CD065D10FC45}"/>
              </a:ext>
            </a:extLst>
          </p:cNvPr>
          <p:cNvSpPr txBox="1"/>
          <p:nvPr/>
        </p:nvSpPr>
        <p:spPr>
          <a:xfrm>
            <a:off x="8446223" y="1149658"/>
            <a:ext cx="3478225" cy="461665"/>
          </a:xfrm>
          <a:prstGeom prst="rect">
            <a:avLst/>
          </a:prstGeom>
          <a:noFill/>
        </p:spPr>
        <p:txBody>
          <a:bodyPr wrap="square">
            <a:spAutoFit/>
          </a:bodyPr>
          <a:lstStyle/>
          <a:p>
            <a:r>
              <a:rPr lang="hr" sz="2400" dirty="0"/>
              <a:t>srpanj 2022. – lipanj 2024.</a:t>
            </a:r>
          </a:p>
        </p:txBody>
      </p:sp>
      <p:sp>
        <p:nvSpPr>
          <p:cNvPr id="20" name="Szövegdoboz 19">
            <a:extLst>
              <a:ext uri="{FF2B5EF4-FFF2-40B4-BE49-F238E27FC236}">
                <a16:creationId xmlns:a16="http://schemas.microsoft.com/office/drawing/2014/main" id="{D061EFC6-3687-44AC-5E6F-00CCCA1588BE}"/>
              </a:ext>
            </a:extLst>
          </p:cNvPr>
          <p:cNvSpPr txBox="1"/>
          <p:nvPr/>
        </p:nvSpPr>
        <p:spPr>
          <a:xfrm>
            <a:off x="7040323" y="4833669"/>
            <a:ext cx="4956446" cy="338554"/>
          </a:xfrm>
          <a:prstGeom prst="rect">
            <a:avLst/>
          </a:prstGeom>
          <a:noFill/>
        </p:spPr>
        <p:txBody>
          <a:bodyPr wrap="square">
            <a:spAutoFit/>
          </a:bodyPr>
          <a:lstStyle/>
          <a:p>
            <a:r>
              <a:rPr lang="hr" sz="1600" dirty="0"/>
              <a:t>Web stranica projekta: </a:t>
            </a:r>
            <a:r>
              <a:rPr lang="hr" sz="1600" dirty="0">
                <a:hlinkClick r:id="rId10" tooltip="link opens in a new window"/>
              </a:rPr>
              <a:t>https://www.senior-eco-nect.com</a:t>
            </a:r>
            <a:endParaRPr lang="en-GB" sz="1600" dirty="0"/>
          </a:p>
        </p:txBody>
      </p:sp>
      <p:pic>
        <p:nvPicPr>
          <p:cNvPr id="17" name="Kép 16" descr="A képen Betűtípus, Grafika, szöveg, Grafikus tervezés látható&#10;&#10;Automatikusan generált leírás">
            <a:extLst>
              <a:ext uri="{FF2B5EF4-FFF2-40B4-BE49-F238E27FC236}">
                <a16:creationId xmlns:a16="http://schemas.microsoft.com/office/drawing/2014/main" id="{CB2F3F11-1249-2249-E3EA-FB0036AA92D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46095" y="1264991"/>
            <a:ext cx="3704736" cy="1205298"/>
          </a:xfrm>
          <a:prstGeom prst="rect">
            <a:avLst/>
          </a:prstGeom>
        </p:spPr>
      </p:pic>
    </p:spTree>
    <p:extLst>
      <p:ext uri="{BB962C8B-B14F-4D97-AF65-F5344CB8AC3E}">
        <p14:creationId xmlns:p14="http://schemas.microsoft.com/office/powerpoint/2010/main" val="1455170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4CACE-2842-F1D4-7EF6-160B521928AF}"/>
            </a:ext>
          </a:extLst>
        </p:cNvPr>
        <p:cNvGrpSpPr/>
        <p:nvPr/>
      </p:nvGrpSpPr>
      <p:grpSpPr>
        <a:xfrm>
          <a:off x="0" y="0"/>
          <a:ext cx="0" cy="0"/>
          <a:chOff x="0" y="0"/>
          <a:chExt cx="0" cy="0"/>
        </a:xfrm>
      </p:grpSpPr>
      <p:pic>
        <p:nvPicPr>
          <p:cNvPr id="17" name="Kép 16" descr="A képen clipart, Grafika, Gyermekrajz, vázlat látható&#10;&#10;Automatikusan generált leírás">
            <a:extLst>
              <a:ext uri="{FF2B5EF4-FFF2-40B4-BE49-F238E27FC236}">
                <a16:creationId xmlns:a16="http://schemas.microsoft.com/office/drawing/2014/main" id="{9B5B54E7-4075-2477-FCAD-3538478585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5077" y="462473"/>
            <a:ext cx="2156509" cy="2156509"/>
          </a:xfrm>
          <a:prstGeom prst="rect">
            <a:avLst/>
          </a:prstGeom>
        </p:spPr>
      </p:pic>
      <p:pic>
        <p:nvPicPr>
          <p:cNvPr id="6" name="Kép 5">
            <a:extLst>
              <a:ext uri="{FF2B5EF4-FFF2-40B4-BE49-F238E27FC236}">
                <a16:creationId xmlns:a16="http://schemas.microsoft.com/office/drawing/2014/main" id="{C9FBAF95-8275-4F48-1E3E-8788771878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003F6D-B005-1FF3-5C2F-2878F3F3C4FC}"/>
              </a:ext>
            </a:extLst>
          </p:cNvPr>
          <p:cNvSpPr>
            <a:spLocks noGrp="1"/>
          </p:cNvSpPr>
          <p:nvPr>
            <p:ph type="ctrTitle"/>
          </p:nvPr>
        </p:nvSpPr>
        <p:spPr>
          <a:xfrm>
            <a:off x="205839" y="2524267"/>
            <a:ext cx="11835740" cy="2124276"/>
          </a:xfrm>
        </p:spPr>
        <p:txBody>
          <a:bodyPr>
            <a:noAutofit/>
          </a:bodyPr>
          <a:lstStyle/>
          <a:p>
            <a:pPr algn="l">
              <a:lnSpc>
                <a:spcPts val="2600"/>
              </a:lnSpc>
              <a:spcAft>
                <a:spcPts val="600"/>
              </a:spcAft>
              <a:tabLst>
                <a:tab pos="1343660" algn="l"/>
              </a:tabLst>
            </a:pPr>
            <a:r>
              <a:rPr lang="hr" sz="2400" b="1" dirty="0">
                <a:solidFill>
                  <a:srgbClr val="000000"/>
                </a:solidFill>
                <a:latin typeface="Calibri" panose="020F0502020204030204" pitchFamily="34" charset="0"/>
              </a:rPr>
              <a:t>FEEL IT</a:t>
            </a:r>
            <a:r>
              <a:rPr lang="hr" sz="2400" dirty="0">
                <a:solidFill>
                  <a:srgbClr val="000000"/>
                </a:solidFill>
                <a:latin typeface="Calibri" panose="020F0502020204030204" pitchFamily="34" charset="0"/>
              </a:rPr>
              <a:t>. “Pionirski kurikulum za kreiranje turističkih iskustava za gluhe i nagluhe osobe” </a:t>
            </a:r>
            <a:br>
              <a:rPr lang="en-GB" sz="2400" dirty="0">
                <a:solidFill>
                  <a:srgbClr val="000000"/>
                </a:solidFill>
                <a:latin typeface="Calibri" panose="020F0502020204030204" pitchFamily="34" charset="0"/>
              </a:rPr>
            </a:br>
            <a:r>
              <a:rPr lang="hr" sz="2400" dirty="0">
                <a:solidFill>
                  <a:srgbClr val="000000"/>
                </a:solidFill>
                <a:latin typeface="Calibri" panose="020F0502020204030204" pitchFamily="34" charset="0"/>
              </a:rPr>
              <a:t>Cilj projekta FEEL IT je osposobiti gluhe osobe i osobe s oštećenjem sluha osnovnim zadacima i vještinama za rad kao putnički agenti koji nude kvalitetne i autentične turističke pakete i iskustva za svoje vršnjake. FEEL IT će također obučavati putničke agente i turoperatore za osmišljavanje pristupačnih turističkih paketa za gluhe i nagluhe osobe</a:t>
            </a:r>
          </a:p>
        </p:txBody>
      </p:sp>
      <p:pic>
        <p:nvPicPr>
          <p:cNvPr id="5" name="Kép 4">
            <a:extLst>
              <a:ext uri="{FF2B5EF4-FFF2-40B4-BE49-F238E27FC236}">
                <a16:creationId xmlns:a16="http://schemas.microsoft.com/office/drawing/2014/main" id="{A0AFF1E6-5AAA-3D0B-43F5-DFB8368901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13CED36-E184-B9AB-AB64-F894EEC02E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FAB9E2-6DC1-CF40-2590-F649AB8C72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71BFCED-420C-C6C9-FF42-619C5F0496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10" name="Kép 9">
            <a:extLst>
              <a:ext uri="{FF2B5EF4-FFF2-40B4-BE49-F238E27FC236}">
                <a16:creationId xmlns:a16="http://schemas.microsoft.com/office/drawing/2014/main" id="{91DE85BC-38D5-86B1-7D4C-E1E0F4C5356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2DF03AB-9C9A-99EA-3CC0-A3B464E19C3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7F7CCEF-3B9B-889B-D5BB-54321FBCC602}"/>
              </a:ext>
            </a:extLst>
          </p:cNvPr>
          <p:cNvSpPr txBox="1">
            <a:spLocks/>
          </p:cNvSpPr>
          <p:nvPr/>
        </p:nvSpPr>
        <p:spPr>
          <a:xfrm>
            <a:off x="205838" y="927708"/>
            <a:ext cx="5636821" cy="15725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rPr>
              <a:t>Europska mreža za pristupačni turizam – trenutni projekti</a:t>
            </a:r>
          </a:p>
        </p:txBody>
      </p:sp>
      <p:sp>
        <p:nvSpPr>
          <p:cNvPr id="18" name="Szövegdoboz 17">
            <a:extLst>
              <a:ext uri="{FF2B5EF4-FFF2-40B4-BE49-F238E27FC236}">
                <a16:creationId xmlns:a16="http://schemas.microsoft.com/office/drawing/2014/main" id="{0F30D473-7022-018C-A4A3-9C7F466466D2}"/>
              </a:ext>
            </a:extLst>
          </p:cNvPr>
          <p:cNvSpPr txBox="1"/>
          <p:nvPr/>
        </p:nvSpPr>
        <p:spPr>
          <a:xfrm>
            <a:off x="8357285" y="1149658"/>
            <a:ext cx="3834716" cy="461665"/>
          </a:xfrm>
          <a:prstGeom prst="rect">
            <a:avLst/>
          </a:prstGeom>
          <a:noFill/>
        </p:spPr>
        <p:txBody>
          <a:bodyPr wrap="square">
            <a:spAutoFit/>
          </a:bodyPr>
          <a:lstStyle/>
          <a:p>
            <a:r>
              <a:rPr lang="hr" sz="2400" dirty="0"/>
              <a:t>veljača 2022. – siječanj 2025.</a:t>
            </a:r>
          </a:p>
        </p:txBody>
      </p:sp>
      <p:sp>
        <p:nvSpPr>
          <p:cNvPr id="20" name="Szövegdoboz 19">
            <a:extLst>
              <a:ext uri="{FF2B5EF4-FFF2-40B4-BE49-F238E27FC236}">
                <a16:creationId xmlns:a16="http://schemas.microsoft.com/office/drawing/2014/main" id="{4E9341C9-72F0-A92E-2CAC-7F9CB6FFE615}"/>
              </a:ext>
            </a:extLst>
          </p:cNvPr>
          <p:cNvSpPr txBox="1"/>
          <p:nvPr/>
        </p:nvSpPr>
        <p:spPr>
          <a:xfrm>
            <a:off x="5661952" y="4768342"/>
            <a:ext cx="5298973" cy="338554"/>
          </a:xfrm>
          <a:prstGeom prst="rect">
            <a:avLst/>
          </a:prstGeom>
          <a:noFill/>
        </p:spPr>
        <p:txBody>
          <a:bodyPr wrap="square">
            <a:spAutoFit/>
          </a:bodyPr>
          <a:lstStyle/>
          <a:p>
            <a:r>
              <a:rPr lang="hr" sz="1600" dirty="0"/>
              <a:t>Web stranica projekta FEEL IT: </a:t>
            </a:r>
            <a:r>
              <a:rPr lang="hr" sz="1600" dirty="0">
                <a:hlinkClick r:id="rId10" tooltip="link opens in a new window"/>
              </a:rPr>
              <a:t>https://feelit.infoproject.eu/</a:t>
            </a:r>
            <a:endParaRPr lang="en-GB" sz="1600" dirty="0"/>
          </a:p>
        </p:txBody>
      </p:sp>
      <p:pic>
        <p:nvPicPr>
          <p:cNvPr id="19" name="Kép 18">
            <a:extLst>
              <a:ext uri="{FF2B5EF4-FFF2-40B4-BE49-F238E27FC236}">
                <a16:creationId xmlns:a16="http://schemas.microsoft.com/office/drawing/2014/main" id="{4B802389-FD9C-5CCA-CABD-AFE15B7014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spTree>
    <p:extLst>
      <p:ext uri="{BB962C8B-B14F-4D97-AF65-F5344CB8AC3E}">
        <p14:creationId xmlns:p14="http://schemas.microsoft.com/office/powerpoint/2010/main" val="1650117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83A1E-4E49-7316-9707-AC6F070ADAD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58DAC6C-0646-51FD-5A7D-CFCA4FC21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259FB49-B675-3ECD-042E-58EA09D71BF9}"/>
              </a:ext>
            </a:extLst>
          </p:cNvPr>
          <p:cNvSpPr>
            <a:spLocks noGrp="1"/>
          </p:cNvSpPr>
          <p:nvPr>
            <p:ph type="ctrTitle"/>
          </p:nvPr>
        </p:nvSpPr>
        <p:spPr>
          <a:xfrm>
            <a:off x="205838" y="2868517"/>
            <a:ext cx="11835740" cy="1840183"/>
          </a:xfrm>
        </p:spPr>
        <p:txBody>
          <a:bodyPr>
            <a:noAutofit/>
          </a:bodyPr>
          <a:lstStyle/>
          <a:p>
            <a:pPr algn="l">
              <a:lnSpc>
                <a:spcPts val="2600"/>
              </a:lnSpc>
              <a:spcAft>
                <a:spcPts val="600"/>
              </a:spcAft>
              <a:tabLst>
                <a:tab pos="1343660" algn="l"/>
              </a:tabLst>
            </a:pPr>
            <a:r>
              <a:rPr lang="hr-HR" sz="2600" b="1" dirty="0">
                <a:solidFill>
                  <a:srgbClr val="000000"/>
                </a:solidFill>
                <a:latin typeface="Calibri" panose="020F0502020204030204" pitchFamily="34" charset="0"/>
              </a:rPr>
              <a:t>A</a:t>
            </a:r>
            <a:r>
              <a:rPr lang="en-GB" sz="2600" b="1" dirty="0">
                <a:solidFill>
                  <a:srgbClr val="000000"/>
                </a:solidFill>
                <a:latin typeface="Calibri" panose="020F0502020204030204" pitchFamily="34" charset="0"/>
              </a:rPr>
              <a:t>CCESSTOUR</a:t>
            </a:r>
            <a:r>
              <a:rPr lang="hr" sz="2600" b="1" dirty="0">
                <a:solidFill>
                  <a:srgbClr val="000000"/>
                </a:solidFill>
                <a:latin typeface="Calibri" panose="020F0502020204030204" pitchFamily="34" charset="0"/>
              </a:rPr>
              <a:t>. </a:t>
            </a:r>
            <a:r>
              <a:rPr lang="hr" sz="2600" dirty="0">
                <a:solidFill>
                  <a:srgbClr val="000000"/>
                </a:solidFill>
                <a:latin typeface="Calibri" panose="020F0502020204030204" pitchFamily="34" charset="0"/>
              </a:rPr>
              <a:t>Pristupačni turizam za uljučivost i stvaranje vrijednosti u ruralnim područjima Norveške </a:t>
            </a:r>
            <a:br>
              <a:rPr lang="en-GB" sz="2600" b="1" dirty="0">
                <a:solidFill>
                  <a:srgbClr val="000000"/>
                </a:solidFill>
                <a:latin typeface="Calibri" panose="020F0502020204030204" pitchFamily="34" charset="0"/>
              </a:rPr>
            </a:br>
            <a:r>
              <a:rPr lang="hr" sz="2600" dirty="0">
                <a:solidFill>
                  <a:srgbClr val="000000"/>
                </a:solidFill>
                <a:latin typeface="Calibri" panose="020F0502020204030204" pitchFamily="34" charset="0"/>
              </a:rPr>
              <a:t>Projekt financira Norveško istraživačko vijeće. ACCESSTOUR, pod vodstvom Nordland Research Institute, pomoći će pružateljima turističkih usluga u ruralnim područjima da ostvare potencijal koji leži u tome da destinacije budu dostupnije svima</a:t>
            </a:r>
          </a:p>
        </p:txBody>
      </p:sp>
      <p:pic>
        <p:nvPicPr>
          <p:cNvPr id="5" name="Kép 4">
            <a:extLst>
              <a:ext uri="{FF2B5EF4-FFF2-40B4-BE49-F238E27FC236}">
                <a16:creationId xmlns:a16="http://schemas.microsoft.com/office/drawing/2014/main" id="{B57E8C33-BFE8-4DDE-9EC1-8D7F21FBC4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3211BC0-EFA8-53C6-DD53-B3ADE863B4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FFF5F11-9350-F9B5-748C-23B8B00608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1BBCF00-F80E-4209-92F4-D96E3E1EC3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10" name="Kép 9">
            <a:extLst>
              <a:ext uri="{FF2B5EF4-FFF2-40B4-BE49-F238E27FC236}">
                <a16:creationId xmlns:a16="http://schemas.microsoft.com/office/drawing/2014/main" id="{A302DAFF-C9FE-1218-42BB-224E4DA089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67C5A3B-9F22-8FF7-A3C6-5F86A23B120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1FBA8C3-1419-0856-0F5B-3EA444A5293F}"/>
              </a:ext>
            </a:extLst>
          </p:cNvPr>
          <p:cNvSpPr txBox="1">
            <a:spLocks/>
          </p:cNvSpPr>
          <p:nvPr/>
        </p:nvSpPr>
        <p:spPr>
          <a:xfrm>
            <a:off x="205838" y="783330"/>
            <a:ext cx="5636821" cy="15725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rPr>
              <a:t>Europska mreža za pristupačni turizam – trenutni projekti</a:t>
            </a:r>
          </a:p>
        </p:txBody>
      </p:sp>
      <p:sp>
        <p:nvSpPr>
          <p:cNvPr id="18" name="Szövegdoboz 17">
            <a:extLst>
              <a:ext uri="{FF2B5EF4-FFF2-40B4-BE49-F238E27FC236}">
                <a16:creationId xmlns:a16="http://schemas.microsoft.com/office/drawing/2014/main" id="{FD30919F-4AE0-3EDD-610F-DEABD51110D4}"/>
              </a:ext>
            </a:extLst>
          </p:cNvPr>
          <p:cNvSpPr txBox="1"/>
          <p:nvPr/>
        </p:nvSpPr>
        <p:spPr>
          <a:xfrm>
            <a:off x="8101263" y="1149658"/>
            <a:ext cx="3616054" cy="461665"/>
          </a:xfrm>
          <a:prstGeom prst="rect">
            <a:avLst/>
          </a:prstGeom>
          <a:noFill/>
        </p:spPr>
        <p:txBody>
          <a:bodyPr wrap="square">
            <a:spAutoFit/>
          </a:bodyPr>
          <a:lstStyle/>
          <a:p>
            <a:r>
              <a:rPr lang="hr" sz="2400" dirty="0"/>
              <a:t>rujan 2021. – siječanj 2025.</a:t>
            </a:r>
          </a:p>
        </p:txBody>
      </p:sp>
      <p:sp>
        <p:nvSpPr>
          <p:cNvPr id="20" name="Szövegdoboz 19">
            <a:extLst>
              <a:ext uri="{FF2B5EF4-FFF2-40B4-BE49-F238E27FC236}">
                <a16:creationId xmlns:a16="http://schemas.microsoft.com/office/drawing/2014/main" id="{C2B1083C-1929-8876-4057-E8C996CAF113}"/>
              </a:ext>
            </a:extLst>
          </p:cNvPr>
          <p:cNvSpPr txBox="1"/>
          <p:nvPr/>
        </p:nvSpPr>
        <p:spPr>
          <a:xfrm>
            <a:off x="3508686" y="4573217"/>
            <a:ext cx="8463220" cy="584775"/>
          </a:xfrm>
          <a:prstGeom prst="rect">
            <a:avLst/>
          </a:prstGeom>
          <a:noFill/>
        </p:spPr>
        <p:txBody>
          <a:bodyPr wrap="square">
            <a:spAutoFit/>
          </a:bodyPr>
          <a:lstStyle/>
          <a:p>
            <a:pPr algn="r"/>
            <a:r>
              <a:rPr lang="hr" sz="1600" dirty="0"/>
              <a:t>Web stranica projekta: </a:t>
            </a:r>
            <a:r>
              <a:rPr lang="hr" sz="1600" dirty="0">
                <a:hlinkClick r:id="rId9"/>
              </a:rPr>
              <a:t>https://www.accessibletourism.org/?i=enat.en.enat_projects_and_good_practices.2251</a:t>
            </a:r>
            <a:endParaRPr lang="hu-HU" sz="1600" dirty="0"/>
          </a:p>
        </p:txBody>
      </p:sp>
      <p:pic>
        <p:nvPicPr>
          <p:cNvPr id="19" name="Kép 18">
            <a:extLst>
              <a:ext uri="{FF2B5EF4-FFF2-40B4-BE49-F238E27FC236}">
                <a16:creationId xmlns:a16="http://schemas.microsoft.com/office/drawing/2014/main" id="{4410A58F-529F-A708-6A99-D096C374D88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1" name="Kép 10" descr="A képen szöveg, Betűtípus, Grafika, Grafikus tervezés látható&#10;&#10;Automatikusan generált leírás">
            <a:extLst>
              <a:ext uri="{FF2B5EF4-FFF2-40B4-BE49-F238E27FC236}">
                <a16:creationId xmlns:a16="http://schemas.microsoft.com/office/drawing/2014/main" id="{26F5F3BF-4FE2-0FD4-4DFE-988BC7CB510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06835" y="1782696"/>
            <a:ext cx="6530048" cy="1085821"/>
          </a:xfrm>
          <a:prstGeom prst="rect">
            <a:avLst/>
          </a:prstGeom>
        </p:spPr>
      </p:pic>
    </p:spTree>
    <p:extLst>
      <p:ext uri="{BB962C8B-B14F-4D97-AF65-F5344CB8AC3E}">
        <p14:creationId xmlns:p14="http://schemas.microsoft.com/office/powerpoint/2010/main" val="1166590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12B59-A934-805E-7009-A0E6F13FDEB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CFD47E5-0E07-00E6-A41B-B96BC2068D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79DAEE4-06F4-D304-719B-BD9DDE363C9E}"/>
              </a:ext>
            </a:extLst>
          </p:cNvPr>
          <p:cNvSpPr>
            <a:spLocks noGrp="1"/>
          </p:cNvSpPr>
          <p:nvPr>
            <p:ph type="ctrTitle"/>
          </p:nvPr>
        </p:nvSpPr>
        <p:spPr>
          <a:xfrm>
            <a:off x="5041084" y="1077821"/>
            <a:ext cx="7140993" cy="1374531"/>
          </a:xfrm>
        </p:spPr>
        <p:txBody>
          <a:bodyPr>
            <a:noAutofit/>
          </a:bodyPr>
          <a:lstStyle/>
          <a:p>
            <a:pPr algn="l">
              <a:lnSpc>
                <a:spcPts val="2600"/>
              </a:lnSpc>
              <a:spcAft>
                <a:spcPts val="600"/>
              </a:spcAft>
              <a:tabLst>
                <a:tab pos="1343660" algn="l"/>
              </a:tabLst>
            </a:pPr>
            <a:r>
              <a:rPr lang="hr" sz="2200" dirty="0">
                <a:solidFill>
                  <a:srgbClr val="000000"/>
                </a:solidFill>
                <a:latin typeface="Calibri" panose="020F0502020204030204" pitchFamily="34" charset="0"/>
              </a:rPr>
              <a:t>Za informacije o </a:t>
            </a:r>
            <a:r>
              <a:rPr lang="hr" sz="2200" dirty="0" err="1">
                <a:solidFill>
                  <a:srgbClr val="000000"/>
                </a:solidFill>
                <a:latin typeface="Calibri" panose="020F0502020204030204" pitchFamily="34" charset="0"/>
              </a:rPr>
              <a:t>nizu </a:t>
            </a:r>
            <a:r>
              <a:rPr lang="hr" sz="2200" dirty="0">
                <a:solidFill>
                  <a:srgbClr val="000000"/>
                </a:solidFill>
                <a:latin typeface="Calibri" panose="020F0502020204030204" pitchFamily="34" charset="0"/>
              </a:rPr>
              <a:t>projekata realiziranih uz sudjelovanje ENAT-a u razdoblju 2009. – 2024., pogledati </a:t>
            </a:r>
            <a:r>
              <a:rPr lang="hr" sz="2200" dirty="0">
                <a:solidFill>
                  <a:srgbClr val="000000"/>
                </a:solidFill>
                <a:latin typeface="Calibri" panose="020F0502020204030204" pitchFamily="34" charset="0"/>
                <a:hlinkClick r:id="rId3"/>
              </a:rPr>
              <a:t>https://www.accessibletourism.org/?i=enat.en.projects</a:t>
            </a:r>
            <a:endParaRPr lang="en-GB" sz="2200" dirty="0">
              <a:solidFill>
                <a:srgbClr val="000000"/>
              </a:solidFill>
              <a:latin typeface="Calibri" panose="020F0502020204030204" pitchFamily="34" charset="0"/>
            </a:endParaRPr>
          </a:p>
        </p:txBody>
      </p:sp>
      <p:pic>
        <p:nvPicPr>
          <p:cNvPr id="5" name="Kép 4">
            <a:extLst>
              <a:ext uri="{FF2B5EF4-FFF2-40B4-BE49-F238E27FC236}">
                <a16:creationId xmlns:a16="http://schemas.microsoft.com/office/drawing/2014/main" id="{3AC53985-62E1-63CB-2B39-97FA85A393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3F94CEA-D709-A1B2-2361-847E8F4012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370E367-20EB-B56A-7DA8-7625F35568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6875D82-81FD-F7E4-22F9-8913D8CB75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10" name="Kép 9">
            <a:extLst>
              <a:ext uri="{FF2B5EF4-FFF2-40B4-BE49-F238E27FC236}">
                <a16:creationId xmlns:a16="http://schemas.microsoft.com/office/drawing/2014/main" id="{35DF60BB-EF4D-5B59-0E29-6E61C45CD72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2757682-C480-D3A1-5E68-17D4D9AB637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6B41CA1-18A8-71A9-0C34-35E7086F0A7D}"/>
              </a:ext>
            </a:extLst>
          </p:cNvPr>
          <p:cNvSpPr txBox="1">
            <a:spLocks/>
          </p:cNvSpPr>
          <p:nvPr/>
        </p:nvSpPr>
        <p:spPr>
          <a:xfrm>
            <a:off x="-37318" y="783330"/>
            <a:ext cx="5358062" cy="1097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rPr>
              <a:t>Europska mreža za pristupačni turizam – prošli projekti</a:t>
            </a:r>
          </a:p>
        </p:txBody>
      </p:sp>
      <p:pic>
        <p:nvPicPr>
          <p:cNvPr id="19" name="Kép 18">
            <a:extLst>
              <a:ext uri="{FF2B5EF4-FFF2-40B4-BE49-F238E27FC236}">
                <a16:creationId xmlns:a16="http://schemas.microsoft.com/office/drawing/2014/main" id="{9D4FC27A-D4A8-2C85-EE08-E647F1BDCEE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4" name="Kép 13" descr="A képen képernyőkép, kör, Grafika, Színesség látható&#10;&#10;Automatikusan generált leírás">
            <a:extLst>
              <a:ext uri="{FF2B5EF4-FFF2-40B4-BE49-F238E27FC236}">
                <a16:creationId xmlns:a16="http://schemas.microsoft.com/office/drawing/2014/main" id="{9955EEA6-829B-731C-1657-73EF7684EA7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009" y="2688517"/>
            <a:ext cx="2098196" cy="2432710"/>
          </a:xfrm>
          <a:prstGeom prst="rect">
            <a:avLst/>
          </a:prstGeom>
        </p:spPr>
      </p:pic>
      <p:pic>
        <p:nvPicPr>
          <p:cNvPr id="16" name="Kép 15" descr="A képen karácsonyfa, karácsony, clipart, tervezés látható&#10;&#10;Automatikusan generált leírás">
            <a:extLst>
              <a:ext uri="{FF2B5EF4-FFF2-40B4-BE49-F238E27FC236}">
                <a16:creationId xmlns:a16="http://schemas.microsoft.com/office/drawing/2014/main" id="{B4D6C189-3973-129F-1D2B-568CAB953BB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400765" y="2511991"/>
            <a:ext cx="2491025" cy="2234275"/>
          </a:xfrm>
          <a:prstGeom prst="rect">
            <a:avLst/>
          </a:prstGeom>
        </p:spPr>
      </p:pic>
      <p:sp>
        <p:nvSpPr>
          <p:cNvPr id="21" name="Szövegdoboz 20">
            <a:extLst>
              <a:ext uri="{FF2B5EF4-FFF2-40B4-BE49-F238E27FC236}">
                <a16:creationId xmlns:a16="http://schemas.microsoft.com/office/drawing/2014/main" id="{EDC87340-86A9-5078-CBBF-F5440CBF92AB}"/>
              </a:ext>
            </a:extLst>
          </p:cNvPr>
          <p:cNvSpPr txBox="1"/>
          <p:nvPr/>
        </p:nvSpPr>
        <p:spPr>
          <a:xfrm>
            <a:off x="2548851" y="4792905"/>
            <a:ext cx="2401650" cy="461665"/>
          </a:xfrm>
          <a:prstGeom prst="rect">
            <a:avLst/>
          </a:prstGeom>
          <a:noFill/>
        </p:spPr>
        <p:txBody>
          <a:bodyPr wrap="square">
            <a:spAutoFit/>
          </a:bodyPr>
          <a:lstStyle/>
          <a:p>
            <a:r>
              <a:rPr lang="hr" sz="1200" dirty="0"/>
              <a:t>Inovacija za pristupačni turizam u prirodnim i ruralnim područjima</a:t>
            </a:r>
            <a:endParaRPr lang="hu-HU" sz="1200" dirty="0"/>
          </a:p>
        </p:txBody>
      </p:sp>
      <p:pic>
        <p:nvPicPr>
          <p:cNvPr id="23" name="Kép 22" descr="A képen szimbólum, embléma, kör, Grafika látható&#10;&#10;Automatikusan generált leírás">
            <a:extLst>
              <a:ext uri="{FF2B5EF4-FFF2-40B4-BE49-F238E27FC236}">
                <a16:creationId xmlns:a16="http://schemas.microsoft.com/office/drawing/2014/main" id="{3F9FD5FD-75A6-5F0A-3739-793A430F7638}"/>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5118174" y="2781877"/>
            <a:ext cx="1867161" cy="1905266"/>
          </a:xfrm>
          <a:prstGeom prst="rect">
            <a:avLst/>
          </a:prstGeom>
        </p:spPr>
      </p:pic>
      <p:sp>
        <p:nvSpPr>
          <p:cNvPr id="25" name="Szövegdoboz 24">
            <a:extLst>
              <a:ext uri="{FF2B5EF4-FFF2-40B4-BE49-F238E27FC236}">
                <a16:creationId xmlns:a16="http://schemas.microsoft.com/office/drawing/2014/main" id="{74D0E585-09BF-B0FD-8868-4F064B699608}"/>
              </a:ext>
            </a:extLst>
          </p:cNvPr>
          <p:cNvSpPr txBox="1"/>
          <p:nvPr/>
        </p:nvSpPr>
        <p:spPr>
          <a:xfrm>
            <a:off x="4975734" y="4746266"/>
            <a:ext cx="2197105" cy="461665"/>
          </a:xfrm>
          <a:prstGeom prst="rect">
            <a:avLst/>
          </a:prstGeom>
          <a:noFill/>
        </p:spPr>
        <p:txBody>
          <a:bodyPr wrap="square">
            <a:spAutoFit/>
          </a:bodyPr>
          <a:lstStyle/>
          <a:p>
            <a:r>
              <a:rPr lang="hr" sz="1200" dirty="0" err="1"/>
              <a:t>Newscat </a:t>
            </a:r>
            <a:r>
              <a:rPr lang="hr" sz="1200" dirty="0"/>
              <a:t>: Nove vještine za prilagođeni pristupačni turizam</a:t>
            </a:r>
          </a:p>
        </p:txBody>
      </p:sp>
      <p:pic>
        <p:nvPicPr>
          <p:cNvPr id="29" name="Kép 28" descr="A képen Grafika, clipart, Betűtípus, Grafikus tervezés látható&#10;&#10;Automatikusan generált leírás">
            <a:extLst>
              <a:ext uri="{FF2B5EF4-FFF2-40B4-BE49-F238E27FC236}">
                <a16:creationId xmlns:a16="http://schemas.microsoft.com/office/drawing/2014/main" id="{5276BAB7-B9C2-735A-F9E5-B2C51D64F4D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00212" y="2720225"/>
            <a:ext cx="2072902" cy="2070298"/>
          </a:xfrm>
          <a:prstGeom prst="rect">
            <a:avLst/>
          </a:prstGeom>
        </p:spPr>
      </p:pic>
      <p:sp>
        <p:nvSpPr>
          <p:cNvPr id="31" name="Szövegdoboz 30">
            <a:extLst>
              <a:ext uri="{FF2B5EF4-FFF2-40B4-BE49-F238E27FC236}">
                <a16:creationId xmlns:a16="http://schemas.microsoft.com/office/drawing/2014/main" id="{A947753C-1A12-CDA0-A572-55D87BF5359C}"/>
              </a:ext>
            </a:extLst>
          </p:cNvPr>
          <p:cNvSpPr txBox="1"/>
          <p:nvPr/>
        </p:nvSpPr>
        <p:spPr>
          <a:xfrm>
            <a:off x="7058739" y="4746266"/>
            <a:ext cx="2663041" cy="461665"/>
          </a:xfrm>
          <a:prstGeom prst="rect">
            <a:avLst/>
          </a:prstGeom>
          <a:noFill/>
        </p:spPr>
        <p:txBody>
          <a:bodyPr wrap="square">
            <a:spAutoFit/>
          </a:bodyPr>
          <a:lstStyle/>
          <a:p>
            <a:r>
              <a:rPr lang="hr" sz="1200" dirty="0"/>
              <a:t>Access Angels: Anđeli čuvari pristupačnih putnika u ruralnim područjima</a:t>
            </a:r>
          </a:p>
        </p:txBody>
      </p:sp>
      <p:pic>
        <p:nvPicPr>
          <p:cNvPr id="33" name="Kép 32" descr="A képen embléma, szív, szimbólum, Grafika látható&#10;&#10;Automatikusan generált leírás">
            <a:extLst>
              <a:ext uri="{FF2B5EF4-FFF2-40B4-BE49-F238E27FC236}">
                <a16:creationId xmlns:a16="http://schemas.microsoft.com/office/drawing/2014/main" id="{A122EE03-9AA9-0EF1-2297-84899C39625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811637" y="2418922"/>
            <a:ext cx="1675769" cy="2393956"/>
          </a:xfrm>
          <a:prstGeom prst="rect">
            <a:avLst/>
          </a:prstGeom>
        </p:spPr>
      </p:pic>
      <p:sp>
        <p:nvSpPr>
          <p:cNvPr id="35" name="Szövegdoboz 34">
            <a:extLst>
              <a:ext uri="{FF2B5EF4-FFF2-40B4-BE49-F238E27FC236}">
                <a16:creationId xmlns:a16="http://schemas.microsoft.com/office/drawing/2014/main" id="{BA20C1F2-E32B-0B5F-9539-9C12CC5A5248}"/>
              </a:ext>
            </a:extLst>
          </p:cNvPr>
          <p:cNvSpPr txBox="1"/>
          <p:nvPr/>
        </p:nvSpPr>
        <p:spPr>
          <a:xfrm>
            <a:off x="9581261" y="4746265"/>
            <a:ext cx="2451522" cy="461665"/>
          </a:xfrm>
          <a:prstGeom prst="rect">
            <a:avLst/>
          </a:prstGeom>
          <a:noFill/>
        </p:spPr>
        <p:txBody>
          <a:bodyPr wrap="square">
            <a:spAutoFit/>
          </a:bodyPr>
          <a:lstStyle/>
          <a:p>
            <a:r>
              <a:rPr lang="hr" sz="1200" dirty="0"/>
              <a:t>Europa bez prepreka: Pristupačni turistički itinerari i obuka (EWB)</a:t>
            </a:r>
          </a:p>
        </p:txBody>
      </p:sp>
    </p:spTree>
    <p:extLst>
      <p:ext uri="{BB962C8B-B14F-4D97-AF65-F5344CB8AC3E}">
        <p14:creationId xmlns:p14="http://schemas.microsoft.com/office/powerpoint/2010/main" val="2702885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F4372-F9C3-AF77-C5B0-A75E0B955DB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120C5C0-E578-E9BE-8651-E91D2F8EE5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D6BEF98-524B-2015-39B1-AC7CD2BA1B08}"/>
              </a:ext>
            </a:extLst>
          </p:cNvPr>
          <p:cNvSpPr>
            <a:spLocks noGrp="1"/>
          </p:cNvSpPr>
          <p:nvPr>
            <p:ph type="ctrTitle"/>
          </p:nvPr>
        </p:nvSpPr>
        <p:spPr>
          <a:xfrm>
            <a:off x="161681" y="2236086"/>
            <a:ext cx="11891774" cy="2553836"/>
          </a:xfrm>
        </p:spPr>
        <p:txBody>
          <a:bodyPr>
            <a:noAutofit/>
          </a:bodyPr>
          <a:lstStyle/>
          <a:p>
            <a:pPr algn="l"/>
            <a:r>
              <a:rPr lang="hr" sz="2600" dirty="0">
                <a:solidFill>
                  <a:srgbClr val="000000"/>
                </a:solidFill>
                <a:effectLst/>
                <a:latin typeface="Calibri" panose="020F0502020204030204" pitchFamily="34" charset="0"/>
                <a:ea typeface="Times New Roman" panose="02020603050405020304" pitchFamily="18" charset="0"/>
              </a:rPr>
              <a:t>Europska mreža za pristupačni turizam ključna je u promicanju putovanja bez prepreka</a:t>
            </a:r>
            <a:r>
              <a:rPr lang="hr" sz="2600" dirty="0">
                <a:solidFill>
                  <a:srgbClr val="000000"/>
                </a:solidFill>
                <a:latin typeface="Calibri" panose="020F0502020204030204" pitchFamily="34" charset="0"/>
                <a:ea typeface="Times New Roman" panose="02020603050405020304" pitchFamily="18" charset="0"/>
              </a:rPr>
              <a:t>. </a:t>
            </a:r>
            <a:r>
              <a:rPr lang="hr" sz="2600" dirty="0">
                <a:solidFill>
                  <a:srgbClr val="000000"/>
                </a:solidFill>
                <a:effectLst/>
                <a:latin typeface="Calibri" panose="020F0502020204030204" pitchFamily="34" charset="0"/>
                <a:ea typeface="Times New Roman" panose="02020603050405020304" pitchFamily="18" charset="0"/>
              </a:rPr>
              <a:t>ENAT:</a:t>
            </a:r>
            <a:br>
              <a:rPr lang="en-GB" sz="2600" dirty="0">
                <a:solidFill>
                  <a:srgbClr val="000000"/>
                </a:solidFill>
                <a:effectLst/>
                <a:latin typeface="Calibri" panose="020F0502020204030204" pitchFamily="34" charset="0"/>
                <a:ea typeface="Times New Roman" panose="02020603050405020304" pitchFamily="18" charset="0"/>
              </a:rPr>
            </a:br>
            <a:r>
              <a:rPr lang="hr" sz="2600" dirty="0">
                <a:solidFill>
                  <a:srgbClr val="000000"/>
                </a:solidFill>
                <a:effectLst/>
                <a:latin typeface="Calibri" panose="020F0502020204030204" pitchFamily="34" charset="0"/>
                <a:ea typeface="Times New Roman" panose="02020603050405020304" pitchFamily="18" charset="0"/>
              </a:rPr>
              <a:t>- zagovara prava turista s invaliditetom i prikazuje šire prednosti pristupačnog turizma za društvo kroz svoje brojne aktivnosti i inicijative </a:t>
            </a:r>
            <a:br>
              <a:rPr lang="en-GB" sz="2600" dirty="0">
                <a:solidFill>
                  <a:srgbClr val="000000"/>
                </a:solidFill>
                <a:effectLst/>
                <a:latin typeface="Calibri" panose="020F0502020204030204" pitchFamily="34" charset="0"/>
                <a:ea typeface="Times New Roman" panose="02020603050405020304" pitchFamily="18" charset="0"/>
              </a:rPr>
            </a:br>
            <a:r>
              <a:rPr lang="hr" sz="2600" dirty="0">
                <a:solidFill>
                  <a:srgbClr val="000000"/>
                </a:solidFill>
                <a:effectLst/>
                <a:latin typeface="Calibri" panose="020F0502020204030204" pitchFamily="34" charset="0"/>
                <a:ea typeface="Times New Roman" panose="02020603050405020304" pitchFamily="18" charset="0"/>
              </a:rPr>
              <a:t>- ima ključnu ulogu u mreži organizacija koje olakšavaju putovanja osobama s invaliditetom, osiguravajući da ljudi svih fizičkih sposobnosti mogu uživati u ljepoti i raznolikosti Europe i njezinih projektnih zemalja</a:t>
            </a:r>
            <a:endParaRPr lang="en-GB" sz="2600" dirty="0">
              <a:latin typeface="+mn-lt"/>
            </a:endParaRPr>
          </a:p>
        </p:txBody>
      </p:sp>
      <p:pic>
        <p:nvPicPr>
          <p:cNvPr id="5" name="Kép 4">
            <a:extLst>
              <a:ext uri="{FF2B5EF4-FFF2-40B4-BE49-F238E27FC236}">
                <a16:creationId xmlns:a16="http://schemas.microsoft.com/office/drawing/2014/main" id="{EEE1D898-FCF7-EA39-CEB4-9B565B3943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26C15C2-26AE-A6AF-42A4-4F7CDB7F86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E869DE9-45D9-81DC-8609-79CB3ABCD6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8931FB7-FB41-4AC4-25DF-6A9EBAE0C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16EDA1F-619D-FA32-F450-AEC2926A43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65C55BD-6C33-83AB-C7EC-19D73BBD65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D9F11C-6529-6B31-7327-2BA4D52B52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8B88080-C280-0CF5-E0B1-3D4EE0BE4E0B}"/>
              </a:ext>
            </a:extLst>
          </p:cNvPr>
          <p:cNvSpPr txBox="1">
            <a:spLocks/>
          </p:cNvSpPr>
          <p:nvPr/>
        </p:nvSpPr>
        <p:spPr>
          <a:xfrm>
            <a:off x="190005" y="1132102"/>
            <a:ext cx="11404886" cy="8890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rPr>
              <a:t>Europska mreža za pristupačni turizam – sažetak</a:t>
            </a:r>
          </a:p>
        </p:txBody>
      </p:sp>
      <p:sp>
        <p:nvSpPr>
          <p:cNvPr id="14" name="Szövegdoboz 13">
            <a:extLst>
              <a:ext uri="{FF2B5EF4-FFF2-40B4-BE49-F238E27FC236}">
                <a16:creationId xmlns:a16="http://schemas.microsoft.com/office/drawing/2014/main" id="{7E9DEB40-F2BC-D13D-F9A7-D70D666EA774}"/>
              </a:ext>
            </a:extLst>
          </p:cNvPr>
          <p:cNvSpPr txBox="1"/>
          <p:nvPr/>
        </p:nvSpPr>
        <p:spPr>
          <a:xfrm>
            <a:off x="4592782" y="4805949"/>
            <a:ext cx="6097978" cy="338554"/>
          </a:xfrm>
          <a:prstGeom prst="rect">
            <a:avLst/>
          </a:prstGeom>
          <a:noFill/>
        </p:spPr>
        <p:txBody>
          <a:bodyPr wrap="square">
            <a:spAutoFit/>
          </a:bodyPr>
          <a:lstStyle/>
          <a:p>
            <a:r>
              <a:rPr lang="hr" sz="1600" dirty="0">
                <a:solidFill>
                  <a:srgbClr val="000000"/>
                </a:solidFill>
                <a:effectLst/>
                <a:latin typeface="Calibri" panose="020F0502020204030204" pitchFamily="34" charset="0"/>
                <a:ea typeface="Times New Roman" panose="02020603050405020304" pitchFamily="18" charset="0"/>
              </a:rPr>
              <a:t>Više </a:t>
            </a:r>
            <a:r>
              <a:rPr lang="hr" sz="1600" dirty="0">
                <a:solidFill>
                  <a:srgbClr val="000000"/>
                </a:solidFill>
                <a:latin typeface="Calibri" panose="020F0502020204030204" pitchFamily="34" charset="0"/>
              </a:rPr>
              <a:t>informacija na https://www.accessibletourism.org/</a:t>
            </a:r>
          </a:p>
        </p:txBody>
      </p:sp>
    </p:spTree>
    <p:extLst>
      <p:ext uri="{BB962C8B-B14F-4D97-AF65-F5344CB8AC3E}">
        <p14:creationId xmlns:p14="http://schemas.microsoft.com/office/powerpoint/2010/main" val="1325071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F829B-4613-433A-F9D5-3DAD9176E9B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AC510B-A47A-C7E1-3434-E7F7E9006B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7236B8CB-F659-3862-5D3A-9681E095DF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35E3D11-8C94-4B00-1841-5A33D9A7A8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240335B-0C90-7914-5FE9-54D2EFD27A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C9ABE5C-48A3-556B-320A-45F74969EF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4A8E6DC-5352-7515-3865-525D187B36B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3CC22FA-F60E-212A-7A78-BFEA1F98CDF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E305B78-2730-C840-09D0-24802C4846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D42CC7B-0822-F39C-1150-5CBB03684765}"/>
              </a:ext>
            </a:extLst>
          </p:cNvPr>
          <p:cNvSpPr txBox="1">
            <a:spLocks/>
          </p:cNvSpPr>
          <p:nvPr/>
        </p:nvSpPr>
        <p:spPr>
          <a:xfrm>
            <a:off x="299610" y="1368029"/>
            <a:ext cx="3464867" cy="28698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rPr>
              <a:t>ENAT web stranica – krajem studenog 2024.</a:t>
            </a:r>
          </a:p>
        </p:txBody>
      </p:sp>
      <p:pic>
        <p:nvPicPr>
          <p:cNvPr id="16" name="Kép 15">
            <a:extLst>
              <a:ext uri="{FF2B5EF4-FFF2-40B4-BE49-F238E27FC236}">
                <a16:creationId xmlns:a16="http://schemas.microsoft.com/office/drawing/2014/main" id="{3AA31973-F8C1-142E-143E-38DCB8AEB4CA}"/>
              </a:ext>
            </a:extLst>
          </p:cNvPr>
          <p:cNvPicPr>
            <a:picLocks noChangeAspect="1"/>
          </p:cNvPicPr>
          <p:nvPr/>
        </p:nvPicPr>
        <p:blipFill>
          <a:blip r:embed="rId10" cstate="email">
            <a:extLst>
              <a:ext uri="{28A0092B-C50C-407E-A947-70E740481C1C}">
                <a14:useLocalDpi xmlns:a14="http://schemas.microsoft.com/office/drawing/2010/main"/>
              </a:ext>
            </a:extLst>
          </a:blip>
          <a:srcRect l="-331" t="-274"/>
          <a:stretch/>
        </p:blipFill>
        <p:spPr>
          <a:xfrm>
            <a:off x="4400227" y="1236629"/>
            <a:ext cx="6081907" cy="4002781"/>
          </a:xfrm>
          <a:prstGeom prst="rect">
            <a:avLst/>
          </a:prstGeom>
        </p:spPr>
      </p:pic>
      <p:sp>
        <p:nvSpPr>
          <p:cNvPr id="18" name="Szövegdoboz 17">
            <a:extLst>
              <a:ext uri="{FF2B5EF4-FFF2-40B4-BE49-F238E27FC236}">
                <a16:creationId xmlns:a16="http://schemas.microsoft.com/office/drawing/2014/main" id="{42043C20-9D11-9CCA-84B6-FBD204B4E80E}"/>
              </a:ext>
            </a:extLst>
          </p:cNvPr>
          <p:cNvSpPr txBox="1"/>
          <p:nvPr/>
        </p:nvSpPr>
        <p:spPr>
          <a:xfrm>
            <a:off x="715488" y="4586082"/>
            <a:ext cx="3684739" cy="338554"/>
          </a:xfrm>
          <a:prstGeom prst="rect">
            <a:avLst/>
          </a:prstGeom>
          <a:noFill/>
        </p:spPr>
        <p:txBody>
          <a:bodyPr wrap="square">
            <a:spAutoFit/>
          </a:bodyPr>
          <a:lstStyle/>
          <a:p>
            <a:r>
              <a:rPr lang="hr" sz="1600" dirty="0">
                <a:solidFill>
                  <a:srgbClr val="000000"/>
                </a:solidFill>
                <a:latin typeface="Calibri" panose="020F0502020204030204" pitchFamily="34" charset="0"/>
              </a:rPr>
              <a:t>https://www.accessibletourism.org/</a:t>
            </a:r>
            <a:endParaRPr lang="hu-HU"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5272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797F1-558E-DBC5-9505-8187C622CAB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0F86558-76C7-35F2-9C92-3AF8B14D00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6E43A68-10B4-CC41-80EC-FE380073EA3D}"/>
              </a:ext>
            </a:extLst>
          </p:cNvPr>
          <p:cNvSpPr>
            <a:spLocks noGrp="1"/>
          </p:cNvSpPr>
          <p:nvPr>
            <p:ph type="ctrTitle"/>
          </p:nvPr>
        </p:nvSpPr>
        <p:spPr>
          <a:xfrm>
            <a:off x="0" y="1657593"/>
            <a:ext cx="7716248" cy="3830334"/>
          </a:xfrm>
        </p:spPr>
        <p:txBody>
          <a:bodyPr>
            <a:noAutofit/>
          </a:bodyPr>
          <a:lstStyle/>
          <a:p>
            <a:pPr algn="l">
              <a:lnSpc>
                <a:spcPts val="2400"/>
              </a:lnSpc>
            </a:pPr>
            <a:r>
              <a:rPr lang="hr" sz="2400" dirty="0">
                <a:latin typeface="+mn-lt"/>
              </a:rPr>
              <a:t>Osnovan 2007. godine, isprva kao </a:t>
            </a:r>
            <a:r>
              <a:rPr lang="hr" sz="2400" dirty="0">
                <a:solidFill>
                  <a:srgbClr val="000000"/>
                </a:solidFill>
                <a:latin typeface="+mn-lt"/>
                <a:cs typeface="+mn-cs"/>
              </a:rPr>
              <a:t>sredstvo </a:t>
            </a:r>
            <a:r>
              <a:rPr lang="hr" sz="2400" dirty="0">
                <a:latin typeface="+mn-lt"/>
              </a:rPr>
              <a:t>za objavljivanje dostupnih informacija o putovanjima putem svoje web stranice travability.travel </a:t>
            </a:r>
            <a:br>
              <a:rPr lang="en-GB" sz="2400" dirty="0">
                <a:latin typeface="+mn-lt"/>
              </a:rPr>
            </a:br>
            <a:r>
              <a:rPr lang="hr" sz="2400" dirty="0">
                <a:latin typeface="+mn-lt"/>
              </a:rPr>
              <a:t>Sada je Travability dio svjetske grupe čija je misija stvoriti jednakost u pristupačnosti u ugostiteljstvu i putovanju</a:t>
            </a:r>
            <a:br>
              <a:rPr lang="hr" sz="2400" dirty="0">
                <a:latin typeface="+mn-lt"/>
              </a:rPr>
            </a:br>
            <a:r>
              <a:rPr lang="hr" sz="2400" dirty="0">
                <a:latin typeface="+mn-lt"/>
              </a:rPr>
              <a:t>Misija Travability-a je biti agent promjene; nadahnuti ljude koji nikada prije nisu putovali da to učine i potaknuti druge da učine više. Potaknuti sve kulture svijeta da invaliditet vide kao sastavni dio života te pružiti motivaciju i alate sustavu turizma kako bi im se omogućilo stvaranje pristupačnih okruženja koja omogućuju uključivanje na ekonomski održiv način</a:t>
            </a:r>
          </a:p>
        </p:txBody>
      </p:sp>
      <p:pic>
        <p:nvPicPr>
          <p:cNvPr id="5" name="Kép 4">
            <a:extLst>
              <a:ext uri="{FF2B5EF4-FFF2-40B4-BE49-F238E27FC236}">
                <a16:creationId xmlns:a16="http://schemas.microsoft.com/office/drawing/2014/main" id="{F9ADF326-C9FF-B62F-D2CF-CB77BB6497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2654D28-03D7-7069-9D71-0BC4C86AF2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6D3E0C3-5440-9CE7-37F5-3FBE9B878D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7939C0D-AB44-32A0-758A-82BC91AFDD9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BCCACE-BE84-0A01-A501-1A9E85F8001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7314CF2-6CE4-A1B9-4286-7B81F6ADAC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sp>
        <p:nvSpPr>
          <p:cNvPr id="3" name="Cím 1">
            <a:extLst>
              <a:ext uri="{FF2B5EF4-FFF2-40B4-BE49-F238E27FC236}">
                <a16:creationId xmlns:a16="http://schemas.microsoft.com/office/drawing/2014/main" id="{D0DC66CF-8172-C2C2-F09A-03952FEA7463}"/>
              </a:ext>
            </a:extLst>
          </p:cNvPr>
          <p:cNvSpPr txBox="1">
            <a:spLocks/>
          </p:cNvSpPr>
          <p:nvPr/>
        </p:nvSpPr>
        <p:spPr>
          <a:xfrm>
            <a:off x="238473" y="1055510"/>
            <a:ext cx="4846512" cy="6325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rPr>
              <a:t>Travability</a:t>
            </a:r>
          </a:p>
        </p:txBody>
      </p:sp>
      <p:sp>
        <p:nvSpPr>
          <p:cNvPr id="14" name="Szövegdoboz 13">
            <a:extLst>
              <a:ext uri="{FF2B5EF4-FFF2-40B4-BE49-F238E27FC236}">
                <a16:creationId xmlns:a16="http://schemas.microsoft.com/office/drawing/2014/main" id="{C0B0590A-CCC3-0282-3D2C-CF42F6E63BDF}"/>
              </a:ext>
            </a:extLst>
          </p:cNvPr>
          <p:cNvSpPr txBox="1"/>
          <p:nvPr/>
        </p:nvSpPr>
        <p:spPr>
          <a:xfrm>
            <a:off x="7919399" y="4935666"/>
            <a:ext cx="3979367" cy="338554"/>
          </a:xfrm>
          <a:prstGeom prst="rect">
            <a:avLst/>
          </a:prstGeom>
          <a:noFill/>
        </p:spPr>
        <p:txBody>
          <a:bodyPr wrap="square">
            <a:spAutoFit/>
          </a:bodyPr>
          <a:lstStyle/>
          <a:p>
            <a:r>
              <a:rPr lang="hr" sz="1600" dirty="0">
                <a:solidFill>
                  <a:srgbClr val="000000"/>
                </a:solidFill>
                <a:effectLst/>
                <a:latin typeface="Calibri" panose="020F0502020204030204" pitchFamily="34" charset="0"/>
                <a:ea typeface="Times New Roman" panose="02020603050405020304" pitchFamily="18" charset="0"/>
              </a:rPr>
              <a:t>Više </a:t>
            </a:r>
            <a:r>
              <a:rPr lang="hr" sz="1600" dirty="0">
                <a:solidFill>
                  <a:srgbClr val="000000"/>
                </a:solidFill>
                <a:latin typeface="Calibri" panose="020F0502020204030204" pitchFamily="34" charset="0"/>
              </a:rPr>
              <a:t>informacija na https://travability.travel/</a:t>
            </a:r>
          </a:p>
        </p:txBody>
      </p:sp>
      <p:pic>
        <p:nvPicPr>
          <p:cNvPr id="11" name="Kép 10">
            <a:extLst>
              <a:ext uri="{FF2B5EF4-FFF2-40B4-BE49-F238E27FC236}">
                <a16:creationId xmlns:a16="http://schemas.microsoft.com/office/drawing/2014/main" id="{97236FAB-F183-FD6E-AD22-55644D42DFF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pic>
        <p:nvPicPr>
          <p:cNvPr id="16" name="Kép 15">
            <a:extLst>
              <a:ext uri="{FF2B5EF4-FFF2-40B4-BE49-F238E27FC236}">
                <a16:creationId xmlns:a16="http://schemas.microsoft.com/office/drawing/2014/main" id="{45B6577C-1842-CE1D-3DC6-5981AE632CE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16253" y="2951319"/>
            <a:ext cx="4462506" cy="1943293"/>
          </a:xfrm>
          <a:prstGeom prst="rect">
            <a:avLst/>
          </a:prstGeom>
        </p:spPr>
      </p:pic>
      <p:pic>
        <p:nvPicPr>
          <p:cNvPr id="18" name="Kép 17">
            <a:extLst>
              <a:ext uri="{FF2B5EF4-FFF2-40B4-BE49-F238E27FC236}">
                <a16:creationId xmlns:a16="http://schemas.microsoft.com/office/drawing/2014/main" id="{BAB9B74F-13C5-F403-67E2-0106EC1BBA9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16249" y="924360"/>
            <a:ext cx="4462506" cy="1943293"/>
          </a:xfrm>
          <a:prstGeom prst="rect">
            <a:avLst/>
          </a:prstGeom>
        </p:spPr>
      </p:pic>
    </p:spTree>
    <p:extLst>
      <p:ext uri="{BB962C8B-B14F-4D97-AF65-F5344CB8AC3E}">
        <p14:creationId xmlns:p14="http://schemas.microsoft.com/office/powerpoint/2010/main" val="310886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A1321-E548-102A-D0E6-C3E1B901799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B2F8596-7B66-F66F-6459-0F08411A2C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D2F7C7B-9CC3-61FC-FC00-B1A35B01F360}"/>
              </a:ext>
            </a:extLst>
          </p:cNvPr>
          <p:cNvSpPr>
            <a:spLocks noGrp="1"/>
          </p:cNvSpPr>
          <p:nvPr>
            <p:ph type="ctrTitle"/>
          </p:nvPr>
        </p:nvSpPr>
        <p:spPr>
          <a:xfrm>
            <a:off x="61183" y="1539120"/>
            <a:ext cx="8385040" cy="3731441"/>
          </a:xfrm>
        </p:spPr>
        <p:txBody>
          <a:bodyPr>
            <a:noAutofit/>
          </a:bodyPr>
          <a:lstStyle/>
          <a:p>
            <a:pPr algn="l"/>
            <a:r>
              <a:rPr lang="hr" sz="2500" dirty="0">
                <a:latin typeface="+mn-lt"/>
              </a:rPr>
              <a:t>Travability nudi potpunu uslugu turističke agencije, neprestano proširujući kontakte kako bi ponudio najveću moguću raznolikost pristupačnih i inkluzivnih odmora diljem svijeta. </a:t>
            </a:r>
            <a:br>
              <a:rPr lang="en-GB" sz="2500" dirty="0">
                <a:latin typeface="+mn-lt"/>
              </a:rPr>
            </a:br>
            <a:r>
              <a:rPr lang="hr" sz="2500" dirty="0">
                <a:latin typeface="+mn-lt"/>
              </a:rPr>
              <a:t>Raširena mreža međunarodnih putničkih agenata može    dovesti goste sa specifičnim zahtjevima u kontakt s odgovarajućim stručnjakom </a:t>
            </a:r>
            <a:br>
              <a:rPr lang="en-GB" sz="2500" dirty="0">
                <a:latin typeface="+mn-lt"/>
              </a:rPr>
            </a:br>
            <a:r>
              <a:rPr lang="hr" sz="2500" dirty="0">
                <a:latin typeface="+mn-lt"/>
              </a:rPr>
              <a:t>Usluge: planiranje itinerera; rezervacije letova i hotela, atrakcije; iznajmljivanje automobila ili kombija (s ručnim upravljanjem ako je potrebno); najam opreme; krstarenja; najam jahti; grupna putovanja s punom pratnjom; poslovna putovanja i konferencije</a:t>
            </a:r>
          </a:p>
        </p:txBody>
      </p:sp>
      <p:pic>
        <p:nvPicPr>
          <p:cNvPr id="5" name="Kép 4">
            <a:extLst>
              <a:ext uri="{FF2B5EF4-FFF2-40B4-BE49-F238E27FC236}">
                <a16:creationId xmlns:a16="http://schemas.microsoft.com/office/drawing/2014/main" id="{BD07808D-A02A-E64E-15D9-20499E2593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9DF0F18-4FBE-11F4-9F34-B4CD68DFC8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C6367A6-DA0B-4099-1C95-B7859C9E13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0C628FB-524A-DC7C-28C1-C9316FDA59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B8CBA99-68E8-EC75-8C7D-6D169893119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DB4E743-A0DD-2DB7-747F-2D8F38FD3C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F4A57FD-3668-7F87-C83F-14092D67299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D5D1E6A-B308-1646-F2A0-B3CCFED9F85C}"/>
              </a:ext>
            </a:extLst>
          </p:cNvPr>
          <p:cNvSpPr txBox="1">
            <a:spLocks/>
          </p:cNvSpPr>
          <p:nvPr/>
        </p:nvSpPr>
        <p:spPr>
          <a:xfrm>
            <a:off x="7155484" y="668050"/>
            <a:ext cx="4929138" cy="8890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rPr>
              <a:t>Travability – usluge</a:t>
            </a:r>
          </a:p>
        </p:txBody>
      </p:sp>
      <p:sp>
        <p:nvSpPr>
          <p:cNvPr id="14" name="Szövegdoboz 13">
            <a:extLst>
              <a:ext uri="{FF2B5EF4-FFF2-40B4-BE49-F238E27FC236}">
                <a16:creationId xmlns:a16="http://schemas.microsoft.com/office/drawing/2014/main" id="{AA0F46E5-55AE-BC2A-4015-9704D6EFA582}"/>
              </a:ext>
            </a:extLst>
          </p:cNvPr>
          <p:cNvSpPr txBox="1"/>
          <p:nvPr/>
        </p:nvSpPr>
        <p:spPr>
          <a:xfrm>
            <a:off x="8936813" y="4335408"/>
            <a:ext cx="2820638" cy="584775"/>
          </a:xfrm>
          <a:prstGeom prst="rect">
            <a:avLst/>
          </a:prstGeom>
          <a:noFill/>
        </p:spPr>
        <p:txBody>
          <a:bodyPr wrap="square">
            <a:spAutoFit/>
          </a:bodyPr>
          <a:lstStyle/>
          <a:p>
            <a:r>
              <a:rPr lang="hr" sz="1600" dirty="0">
                <a:solidFill>
                  <a:srgbClr val="000000"/>
                </a:solidFill>
                <a:effectLst/>
                <a:latin typeface="Calibri" panose="020F0502020204030204" pitchFamily="34" charset="0"/>
                <a:ea typeface="Times New Roman" panose="02020603050405020304" pitchFamily="18" charset="0"/>
              </a:rPr>
              <a:t>Više </a:t>
            </a:r>
            <a:r>
              <a:rPr lang="hr" sz="1600" dirty="0">
                <a:solidFill>
                  <a:srgbClr val="000000"/>
                </a:solidFill>
                <a:latin typeface="Calibri" panose="020F0502020204030204" pitchFamily="34" charset="0"/>
              </a:rPr>
              <a:t>informacija na https://travability.travel/</a:t>
            </a:r>
          </a:p>
        </p:txBody>
      </p:sp>
      <p:pic>
        <p:nvPicPr>
          <p:cNvPr id="15" name="Kép 14">
            <a:extLst>
              <a:ext uri="{FF2B5EF4-FFF2-40B4-BE49-F238E27FC236}">
                <a16:creationId xmlns:a16="http://schemas.microsoft.com/office/drawing/2014/main" id="{24096A4A-22B1-9332-CADC-88CDBEAF02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15844" y="2202076"/>
            <a:ext cx="4050230" cy="1763758"/>
          </a:xfrm>
          <a:prstGeom prst="rect">
            <a:avLst/>
          </a:prstGeom>
        </p:spPr>
      </p:pic>
    </p:spTree>
    <p:extLst>
      <p:ext uri="{BB962C8B-B14F-4D97-AF65-F5344CB8AC3E}">
        <p14:creationId xmlns:p14="http://schemas.microsoft.com/office/powerpoint/2010/main" val="657945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B43FC-90CB-54C0-CB95-3A3C7E58891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8E2F92D-CC63-8065-4799-68CF2503F0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A46BA248-9B8C-D1EA-196A-337BF09091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8F59DA2-F702-B743-2E9F-2AADDA587F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39334B7-A8AC-2E6B-3BA1-E2611505F7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4035B12-6066-A018-2262-61EDC23F13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BE7189C-5208-126A-2276-94DAE1706A1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96EE097-90EC-38AE-27BA-2E13EA0FA4D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4258E7E-2EFA-F36E-B05F-A57A98380E6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8194A95-4BBD-AC12-0E11-5389B228DCE2}"/>
              </a:ext>
            </a:extLst>
          </p:cNvPr>
          <p:cNvSpPr txBox="1">
            <a:spLocks/>
          </p:cNvSpPr>
          <p:nvPr/>
        </p:nvSpPr>
        <p:spPr>
          <a:xfrm>
            <a:off x="466963" y="1205346"/>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ea typeface="Calibri" panose="020F0502020204030204" pitchFamily="34" charset="0"/>
              </a:rPr>
              <a:t>Primjeri iz srednjoistočne Europe: Hrvatska</a:t>
            </a:r>
            <a:endParaRPr lang="en-GB" sz="3600" dirty="0">
              <a:latin typeface="+mn-lt"/>
            </a:endParaRPr>
          </a:p>
        </p:txBody>
      </p:sp>
      <p:sp>
        <p:nvSpPr>
          <p:cNvPr id="20" name="Szövegdoboz 19">
            <a:extLst>
              <a:ext uri="{FF2B5EF4-FFF2-40B4-BE49-F238E27FC236}">
                <a16:creationId xmlns:a16="http://schemas.microsoft.com/office/drawing/2014/main" id="{B8FA7F29-634A-8AE8-41D4-58D288CDE6B7}"/>
              </a:ext>
            </a:extLst>
          </p:cNvPr>
          <p:cNvSpPr txBox="1"/>
          <p:nvPr/>
        </p:nvSpPr>
        <p:spPr>
          <a:xfrm>
            <a:off x="74645" y="1854882"/>
            <a:ext cx="12017828" cy="2978829"/>
          </a:xfrm>
          <a:prstGeom prst="rect">
            <a:avLst/>
          </a:prstGeom>
          <a:noFill/>
        </p:spPr>
        <p:txBody>
          <a:bodyPr wrap="square">
            <a:spAutoFit/>
          </a:bodyPr>
          <a:lstStyle/>
          <a:p>
            <a:pPr>
              <a:lnSpc>
                <a:spcPts val="2500"/>
              </a:lnSpc>
            </a:pPr>
            <a:r>
              <a:rPr lang="hr" sz="2400" dirty="0">
                <a:solidFill>
                  <a:srgbClr val="000000"/>
                </a:solidFill>
                <a:effectLst/>
                <a:latin typeface="Calibri" panose="020F0502020204030204" pitchFamily="34" charset="0"/>
                <a:ea typeface="Times New Roman" panose="02020603050405020304" pitchFamily="18" charset="0"/>
              </a:rPr>
              <a:t>Turistička ponuda u Hrvatskoj za osobe s invaliditetom još uvijek je prilično oskudna i rascjepkana. Najveći izazov s kojim se susreću osobe s invaliditetom je kvaliteta informacija o pojedinim segmentima ponude: iz tog razloga u tom procesu sudjeluju razne organizacije kako bi se stvorio kvalitetan proizvod u kontekstu pristupačnog turizma</a:t>
            </a:r>
            <a:endParaRPr lang="hu-HU" sz="2400" dirty="0">
              <a:solidFill>
                <a:srgbClr val="000000"/>
              </a:solidFill>
              <a:latin typeface="Calibri" panose="020F0502020204030204" pitchFamily="34" charset="0"/>
              <a:ea typeface="Times New Roman" panose="02020603050405020304" pitchFamily="18" charset="0"/>
            </a:endParaRPr>
          </a:p>
          <a:p>
            <a:pPr>
              <a:lnSpc>
                <a:spcPts val="2500"/>
              </a:lnSpc>
            </a:pPr>
            <a:r>
              <a:rPr lang="hr" sz="2400" dirty="0">
                <a:solidFill>
                  <a:srgbClr val="000000"/>
                </a:solidFill>
                <a:effectLst/>
                <a:latin typeface="Calibri" panose="020F0502020204030204" pitchFamily="34" charset="0"/>
                <a:ea typeface="Times New Roman" panose="02020603050405020304" pitchFamily="18" charset="0"/>
              </a:rPr>
              <a:t>Gledajući tržište iz perspektive privatnih tvrtki: trenutno nema turističke agencije specijalizirane za potrebe i zahtjeve osoba s invaliditetom – nekad je postojala, ali više nije aktivna</a:t>
            </a:r>
          </a:p>
          <a:p>
            <a:pPr>
              <a:lnSpc>
                <a:spcPts val="2500"/>
              </a:lnSpc>
            </a:pPr>
            <a:r>
              <a:rPr lang="hr" sz="2400" dirty="0">
                <a:solidFill>
                  <a:srgbClr val="000000"/>
                </a:solidFill>
                <a:latin typeface="Calibri" panose="020F0502020204030204" pitchFamily="34" charset="0"/>
                <a:ea typeface="Times New Roman" panose="02020603050405020304" pitchFamily="18" charset="0"/>
              </a:rPr>
              <a:t>Važno je </a:t>
            </a:r>
            <a:r>
              <a:rPr lang="hr" sz="2400" dirty="0">
                <a:solidFill>
                  <a:srgbClr val="000000"/>
                </a:solidFill>
                <a:effectLst/>
                <a:latin typeface="Calibri" panose="020F0502020204030204" pitchFamily="34" charset="0"/>
                <a:ea typeface="Times New Roman" panose="02020603050405020304" pitchFamily="18" charset="0"/>
              </a:rPr>
              <a:t>znati da Vlada Republike Hrvatske ulaže velike napore u podizanje svijesti o ovom turističkom proizvodu te da turističkim djelatnicima omogući sudjelovanje u posebnim radionicama s ciljem boljeg razumijevanja i poznavanja ovog segmenta turista</a:t>
            </a:r>
            <a:endParaRPr lang="en-GB" sz="2400" dirty="0"/>
          </a:p>
        </p:txBody>
      </p:sp>
    </p:spTree>
    <p:extLst>
      <p:ext uri="{BB962C8B-B14F-4D97-AF65-F5344CB8AC3E}">
        <p14:creationId xmlns:p14="http://schemas.microsoft.com/office/powerpoint/2010/main" val="2240970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7C695-9202-35E8-5B71-87B487B8208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0A7C095-D6A9-9A8F-6EA0-46640CB3C3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78EEEA7E-F50A-BF97-8E27-26D384B2F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58154C4-1857-5925-3A2C-8B989D752B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ECD2A44-CFD9-92EA-581A-EFF85F4A10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F761ED7-0323-B44C-FADE-08AF5E070E0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4778952-12D5-285C-BD03-789983871B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826831C-8A4F-F8E4-D29D-ADF173D697A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C37E535-DE67-6855-A5E9-E5036701276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53CAB8C-179E-988B-8316-06CDDEB3BCED}"/>
              </a:ext>
            </a:extLst>
          </p:cNvPr>
          <p:cNvSpPr txBox="1">
            <a:spLocks/>
          </p:cNvSpPr>
          <p:nvPr/>
        </p:nvSpPr>
        <p:spPr>
          <a:xfrm>
            <a:off x="466963" y="1205346"/>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ea typeface="Calibri" panose="020F0502020204030204" pitchFamily="34" charset="0"/>
              </a:rPr>
              <a:t>Primjeri iz srednjoistočne Europe: Hrvatska</a:t>
            </a:r>
            <a:endParaRPr lang="en-GB" sz="3600" dirty="0">
              <a:latin typeface="+mn-lt"/>
            </a:endParaRPr>
          </a:p>
        </p:txBody>
      </p:sp>
      <p:sp>
        <p:nvSpPr>
          <p:cNvPr id="11" name="Szövegdoboz 10">
            <a:extLst>
              <a:ext uri="{FF2B5EF4-FFF2-40B4-BE49-F238E27FC236}">
                <a16:creationId xmlns:a16="http://schemas.microsoft.com/office/drawing/2014/main" id="{8FF1FCA6-C502-9169-8D1C-5EAE6507E1C0}"/>
              </a:ext>
            </a:extLst>
          </p:cNvPr>
          <p:cNvSpPr txBox="1"/>
          <p:nvPr/>
        </p:nvSpPr>
        <p:spPr>
          <a:xfrm>
            <a:off x="205706" y="1876535"/>
            <a:ext cx="11040227" cy="3416320"/>
          </a:xfrm>
          <a:prstGeom prst="rect">
            <a:avLst/>
          </a:prstGeom>
          <a:noFill/>
        </p:spPr>
        <p:txBody>
          <a:bodyPr wrap="square">
            <a:spAutoFit/>
          </a:bodyPr>
          <a:lstStyle/>
          <a:p>
            <a:r>
              <a:rPr lang="hr" sz="2400" dirty="0">
                <a:solidFill>
                  <a:srgbClr val="000000"/>
                </a:solidFill>
                <a:effectLst/>
                <a:latin typeface="Calibri" panose="020F0502020204030204" pitchFamily="34" charset="0"/>
                <a:ea typeface="Times New Roman" panose="02020603050405020304" pitchFamily="18" charset="0"/>
              </a:rPr>
              <a:t>Nekoliko nevladinih organizacija uključeno je u stvaranje platforme za razmjenu znanja – ne samo one koje rade na poboljšanju kvalitete života osoba s invaliditetom, već i one koje rade na poboljšanju kvalitete života starijih osoba kojima je također potrebna bolja pristupačnost</a:t>
            </a:r>
          </a:p>
          <a:p>
            <a:r>
              <a:rPr lang="hr" sz="2400" dirty="0">
                <a:solidFill>
                  <a:srgbClr val="000000"/>
                </a:solidFill>
                <a:effectLst/>
                <a:latin typeface="Calibri" panose="020F0502020204030204" pitchFamily="34" charset="0"/>
                <a:ea typeface="Times New Roman" panose="02020603050405020304" pitchFamily="18" charset="0"/>
              </a:rPr>
              <a:t>Suradnja ovih pojedinačnih inicijativa u stvaranju pristupačnijeg, univerzalnog dizajna različitih sadržaja trebala bi dovesti do organizacije koja je specijalizirana za ovaj poseban segment turista, pružajući im pristup turističkim uslugama i iskustvima, ali što je najvažnije, točnim i pouzdanim informacijama o dostupnosti i kvaliteti pristupačnosti destinacija</a:t>
            </a:r>
            <a:endParaRPr lang="en-GB" sz="2400" dirty="0"/>
          </a:p>
        </p:txBody>
      </p:sp>
    </p:spTree>
    <p:extLst>
      <p:ext uri="{BB962C8B-B14F-4D97-AF65-F5344CB8AC3E}">
        <p14:creationId xmlns:p14="http://schemas.microsoft.com/office/powerpoint/2010/main" val="148472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0" y="1400625"/>
            <a:ext cx="12192000" cy="1233800"/>
          </a:xfrm>
        </p:spPr>
        <p:txBody>
          <a:bodyPr>
            <a:normAutofit/>
          </a:bodyPr>
          <a:lstStyle/>
          <a:p>
            <a:r>
              <a:rPr lang="hr" sz="3600" b="1" dirty="0">
                <a:latin typeface="+mn-lt"/>
              </a:rPr>
              <a:t>7. Organizacije koje podupiru putovanja osoba s invaliditetom</a:t>
            </a:r>
            <a:endParaRPr lang="en-US" sz="3600" b="1" dirty="0">
              <a:latin typeface="+mn-lt"/>
            </a:endParaRP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6878A-9479-3FB2-3A83-D5954806524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623708C-6095-55DF-68F4-16BE8AD024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680BE5B-B4B7-5C63-4861-C1973A423E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265F250-CFE3-5963-91F1-4C75E203AF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FBE062A-7699-6AF3-84B3-3D38F121FA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F95A394-C726-54FE-D6AB-565239EB67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4515397-0BEF-D2D8-DD8E-683A24AFA06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B4CD5A2-D336-E4CF-33A7-E036745439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E47BC93-2832-AB9B-0084-582A8561B2C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054588F-4ADC-985B-3D9A-BFADA1342FEC}"/>
              </a:ext>
            </a:extLst>
          </p:cNvPr>
          <p:cNvSpPr txBox="1">
            <a:spLocks/>
          </p:cNvSpPr>
          <p:nvPr/>
        </p:nvSpPr>
        <p:spPr>
          <a:xfrm>
            <a:off x="466963" y="1205346"/>
            <a:ext cx="5304445" cy="16922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ea typeface="Calibri" panose="020F0502020204030204" pitchFamily="34" charset="0"/>
              </a:rPr>
              <a:t>Primjeri iz srednjoistočne Europe: Hrvatska</a:t>
            </a:r>
            <a:endParaRPr lang="en-GB" sz="3600" dirty="0">
              <a:latin typeface="+mn-lt"/>
            </a:endParaRPr>
          </a:p>
        </p:txBody>
      </p:sp>
      <p:sp>
        <p:nvSpPr>
          <p:cNvPr id="11" name="Szövegdoboz 10">
            <a:extLst>
              <a:ext uri="{FF2B5EF4-FFF2-40B4-BE49-F238E27FC236}">
                <a16:creationId xmlns:a16="http://schemas.microsoft.com/office/drawing/2014/main" id="{BD7F4D13-ADEE-C403-DD5E-E6DF131470A9}"/>
              </a:ext>
            </a:extLst>
          </p:cNvPr>
          <p:cNvSpPr txBox="1"/>
          <p:nvPr/>
        </p:nvSpPr>
        <p:spPr>
          <a:xfrm>
            <a:off x="466963" y="4600224"/>
            <a:ext cx="5518201" cy="646331"/>
          </a:xfrm>
          <a:prstGeom prst="rect">
            <a:avLst/>
          </a:prstGeom>
          <a:noFill/>
        </p:spPr>
        <p:txBody>
          <a:bodyPr wrap="square">
            <a:spAutoFit/>
          </a:bodyPr>
          <a:lstStyle/>
          <a:p>
            <a:pPr algn="r"/>
            <a:r>
              <a:rPr lang="hr" dirty="0">
                <a:ea typeface="Times New Roman" panose="02020603050405020304" pitchFamily="18" charset="0"/>
              </a:rPr>
              <a:t>Stvaranje pristupačnosti s mobilnim rampama u centru Zagreba </a:t>
            </a:r>
            <a:r>
              <a:rPr lang="hr" sz="1800" dirty="0">
                <a:effectLst/>
                <a:ea typeface="Times New Roman" panose="02020603050405020304" pitchFamily="18" charset="0"/>
              </a:rPr>
              <a:t>– ne samo za osobe u invalidskim kolicima</a:t>
            </a:r>
            <a:endParaRPr lang="en-GB" dirty="0"/>
          </a:p>
        </p:txBody>
      </p:sp>
      <p:pic>
        <p:nvPicPr>
          <p:cNvPr id="14" name="Kép 13" descr="A képen ruházat, ember, személy, lábbelik látható&#10;&#10;Automatikusan generált leírás">
            <a:extLst>
              <a:ext uri="{FF2B5EF4-FFF2-40B4-BE49-F238E27FC236}">
                <a16:creationId xmlns:a16="http://schemas.microsoft.com/office/drawing/2014/main" id="{AB301E1F-EEBA-3F01-7A19-1FA6E2E38B01}"/>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0" y="1262223"/>
            <a:ext cx="5760720" cy="3834130"/>
          </a:xfrm>
          <a:prstGeom prst="rect">
            <a:avLst/>
          </a:prstGeom>
          <a:noFill/>
          <a:ln>
            <a:noFill/>
          </a:ln>
        </p:spPr>
      </p:pic>
      <p:sp>
        <p:nvSpPr>
          <p:cNvPr id="16" name="Szövegdoboz 15">
            <a:extLst>
              <a:ext uri="{FF2B5EF4-FFF2-40B4-BE49-F238E27FC236}">
                <a16:creationId xmlns:a16="http://schemas.microsoft.com/office/drawing/2014/main" id="{44AF3316-E67A-3434-EA74-13AAF836FE5B}"/>
              </a:ext>
            </a:extLst>
          </p:cNvPr>
          <p:cNvSpPr txBox="1"/>
          <p:nvPr/>
        </p:nvSpPr>
        <p:spPr>
          <a:xfrm>
            <a:off x="9395178" y="5520711"/>
            <a:ext cx="2648199" cy="640175"/>
          </a:xfrm>
          <a:prstGeom prst="rect">
            <a:avLst/>
          </a:prstGeom>
          <a:noFill/>
        </p:spPr>
        <p:txBody>
          <a:bodyPr wrap="square">
            <a:spAutoFit/>
          </a:bodyPr>
          <a:lstStyle/>
          <a:p>
            <a:pPr algn="r">
              <a:lnSpc>
                <a:spcPts val="2160"/>
              </a:lnSpc>
              <a:spcAft>
                <a:spcPts val="600"/>
              </a:spcAft>
            </a:pPr>
            <a:r>
              <a:rPr lang="hr" sz="1600" dirty="0">
                <a:latin typeface="Times New Roman" panose="02020603050405020304" pitchFamily="18" charset="0"/>
                <a:cs typeface="Times New Roman" panose="02020603050405020304" pitchFamily="18" charset="0"/>
              </a:rPr>
              <a:t>Izvor: https://www.zagreb.hr</a:t>
            </a:r>
          </a:p>
        </p:txBody>
      </p:sp>
      <p:sp>
        <p:nvSpPr>
          <p:cNvPr id="2" name="Cím 1">
            <a:extLst>
              <a:ext uri="{FF2B5EF4-FFF2-40B4-BE49-F238E27FC236}">
                <a16:creationId xmlns:a16="http://schemas.microsoft.com/office/drawing/2014/main" id="{02383B7A-1D9D-F305-F023-17008135766A}"/>
              </a:ext>
            </a:extLst>
          </p:cNvPr>
          <p:cNvSpPr>
            <a:spLocks noGrp="1"/>
          </p:cNvSpPr>
          <p:nvPr>
            <p:ph type="ctrTitle"/>
          </p:nvPr>
        </p:nvSpPr>
        <p:spPr>
          <a:xfrm>
            <a:off x="125374" y="2752385"/>
            <a:ext cx="5970626" cy="1585800"/>
          </a:xfrm>
        </p:spPr>
        <p:txBody>
          <a:bodyPr>
            <a:normAutofit fontScale="90000"/>
          </a:bodyPr>
          <a:lstStyle/>
          <a:p>
            <a:pPr algn="l"/>
            <a:r>
              <a:rPr lang="hr" sz="2400" dirty="0">
                <a:latin typeface="+mn-lt"/>
              </a:rPr>
              <a:t>Za još nekoliko dobrih primjera Hrvatske pogledajte prezentaciju 8 ovog programa: “Dobre prakse u pristupačnom turizmu na međunarodnoj razini i u zemljama partnerima projekta”</a:t>
            </a:r>
          </a:p>
        </p:txBody>
      </p:sp>
    </p:spTree>
    <p:extLst>
      <p:ext uri="{BB962C8B-B14F-4D97-AF65-F5344CB8AC3E}">
        <p14:creationId xmlns:p14="http://schemas.microsoft.com/office/powerpoint/2010/main" val="458013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00C40-677A-340B-7CE5-805C61EF514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E0EF9B-FCAE-C94D-4B9F-B4940F02EC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214FAF0-21F0-2CD2-6009-47577502B1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7E30211-B250-0503-B602-6449C48D3E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A4AD810-2C04-B8D4-7A86-30A88946D9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72E3D0F-7C79-1BED-D7EA-2CE7F2186D9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B64103D-DDE7-0CC9-666D-D5BD79DD106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A54BB70-A06B-0E5B-9E0C-C062D4C6C3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3036104-54D9-896C-B1DC-FAA3C0C1213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F54956E-F89E-4D4A-CCFC-86B88AD469BE}"/>
              </a:ext>
            </a:extLst>
          </p:cNvPr>
          <p:cNvSpPr txBox="1">
            <a:spLocks/>
          </p:cNvSpPr>
          <p:nvPr/>
        </p:nvSpPr>
        <p:spPr>
          <a:xfrm>
            <a:off x="352074" y="1152102"/>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kern="100" dirty="0">
                <a:latin typeface="Calibri" panose="020F0502020204030204" pitchFamily="34" charset="0"/>
                <a:ea typeface="Calibri" panose="020F0502020204030204" pitchFamily="34" charset="0"/>
              </a:rPr>
              <a:t>Primjeri iz srednjoistočne Europe: Poljska</a:t>
            </a:r>
            <a:endParaRPr lang="en-GB" sz="3100" dirty="0">
              <a:latin typeface="+mn-lt"/>
            </a:endParaRPr>
          </a:p>
        </p:txBody>
      </p:sp>
      <p:sp>
        <p:nvSpPr>
          <p:cNvPr id="11" name="Szövegdoboz 10">
            <a:extLst>
              <a:ext uri="{FF2B5EF4-FFF2-40B4-BE49-F238E27FC236}">
                <a16:creationId xmlns:a16="http://schemas.microsoft.com/office/drawing/2014/main" id="{EF028A23-145D-6207-E29A-43DCA209E957}"/>
              </a:ext>
            </a:extLst>
          </p:cNvPr>
          <p:cNvSpPr txBox="1"/>
          <p:nvPr/>
        </p:nvSpPr>
        <p:spPr>
          <a:xfrm>
            <a:off x="0" y="1744200"/>
            <a:ext cx="12192000" cy="3477875"/>
          </a:xfrm>
          <a:prstGeom prst="rect">
            <a:avLst/>
          </a:prstGeom>
          <a:noFill/>
        </p:spPr>
        <p:txBody>
          <a:bodyPr wrap="square">
            <a:spAutoFit/>
          </a:bodyPr>
          <a:lstStyle/>
          <a:p>
            <a:pPr>
              <a:lnSpc>
                <a:spcPts val="2400"/>
              </a:lnSpc>
            </a:pPr>
            <a:r>
              <a:rPr lang="hr" sz="2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Primjeri dobre prakse pristupačnog turizma u Poljskoj raznoliki su. Neki od njih su:</a:t>
            </a:r>
            <a:endParaRPr lang="en-GB" sz="2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2400"/>
              </a:lnSpc>
              <a:buFont typeface="+mj-lt"/>
              <a:buAutoNum type="arabicParenR"/>
            </a:pPr>
            <a:r>
              <a:rPr lang="hr" sz="2200" dirty="0">
                <a:effectLst/>
                <a:latin typeface="Calibri" panose="020F0502020204030204" pitchFamily="34" charset="0"/>
                <a:ea typeface="Times New Roman" panose="02020603050405020304" pitchFamily="18" charset="0"/>
              </a:rPr>
              <a:t>institucionalne aktivnosti na nacionalnoj razini (Ministarstvo sporta i turizma) i regionalnoj razini (Turistička organizacija </a:t>
            </a:r>
            <a:r>
              <a:rPr lang="en-GB" sz="2200" dirty="0" err="1">
                <a:effectLst/>
                <a:latin typeface="Calibri" panose="020F0502020204030204" pitchFamily="34" charset="0"/>
                <a:ea typeface="Times New Roman" panose="02020603050405020304" pitchFamily="18" charset="0"/>
              </a:rPr>
              <a:t>Wielkopolska</a:t>
            </a:r>
            <a:r>
              <a:rPr lang="hr-HR" sz="2200" dirty="0">
                <a:effectLst/>
                <a:latin typeface="Calibri" panose="020F0502020204030204" pitchFamily="34" charset="0"/>
                <a:ea typeface="Times New Roman" panose="02020603050405020304" pitchFamily="18" charset="0"/>
              </a:rPr>
              <a:t>),</a:t>
            </a:r>
            <a:endParaRPr lang="en-GB" sz="2200" dirty="0">
              <a:effectLst/>
              <a:latin typeface="Times New Roman" panose="02020603050405020304" pitchFamily="18" charset="0"/>
              <a:ea typeface="Times New Roman" panose="02020603050405020304" pitchFamily="18" charset="0"/>
            </a:endParaRPr>
          </a:p>
          <a:p>
            <a:pPr marL="342900" lvl="0" indent="-342900">
              <a:lnSpc>
                <a:spcPts val="2400"/>
              </a:lnSpc>
              <a:buFont typeface="+mj-lt"/>
              <a:buAutoNum type="arabicParenR"/>
            </a:pPr>
            <a:r>
              <a:rPr lang="hr" sz="2200" dirty="0">
                <a:effectLst/>
                <a:latin typeface="Calibri" panose="020F0502020204030204" pitchFamily="34" charset="0"/>
                <a:ea typeface="Times New Roman" panose="02020603050405020304" pitchFamily="18" charset="0"/>
              </a:rPr>
              <a:t>turistički vodiči do najpopularnijeg gradskog turističkog odredišta u Poljskoj, Krakowa (“Vodič kroz Krakow za turiste s invaliditetom”), turističke informacije o dostupnosti i sadržajima na turističkim stazama (“Karkonosze za svakoga”, Piast Trail u Gornjoj Šleskoj),</a:t>
            </a:r>
            <a:endParaRPr lang="en-GB" sz="2200" dirty="0">
              <a:effectLst/>
              <a:latin typeface="Times New Roman" panose="02020603050405020304" pitchFamily="18" charset="0"/>
              <a:ea typeface="Times New Roman" panose="02020603050405020304" pitchFamily="18" charset="0"/>
            </a:endParaRPr>
          </a:p>
          <a:p>
            <a:pPr marL="342900" lvl="0" indent="-342900">
              <a:lnSpc>
                <a:spcPts val="2400"/>
              </a:lnSpc>
              <a:buFont typeface="+mj-lt"/>
              <a:buAutoNum type="arabicParenR"/>
            </a:pPr>
            <a:r>
              <a:rPr lang="hr" sz="2200" dirty="0">
                <a:effectLst/>
                <a:latin typeface="Calibri" panose="020F0502020204030204" pitchFamily="34" charset="0"/>
                <a:ea typeface="Times New Roman" panose="02020603050405020304" pitchFamily="18" charset="0"/>
              </a:rPr>
              <a:t>turističke atrakcije (Nevidljiva ulica u Poznańu , Brama Poznania ICHOT [Poznanska vrata], Muzej prve dinastije Pjasta u Lednici, Muzej nadbiskupije Gniezno),</a:t>
            </a:r>
            <a:endParaRPr lang="en-GB" sz="2200" dirty="0">
              <a:effectLst/>
              <a:latin typeface="Times New Roman" panose="02020603050405020304" pitchFamily="18" charset="0"/>
              <a:ea typeface="Times New Roman" panose="02020603050405020304" pitchFamily="18" charset="0"/>
            </a:endParaRPr>
          </a:p>
          <a:p>
            <a:pPr marL="342900" lvl="0" indent="-342900">
              <a:lnSpc>
                <a:spcPts val="2400"/>
              </a:lnSpc>
              <a:buFont typeface="+mj-lt"/>
              <a:buAutoNum type="arabicParenR"/>
            </a:pPr>
            <a:r>
              <a:rPr lang="hr" sz="2200" dirty="0">
                <a:effectLst/>
                <a:latin typeface="Calibri" panose="020F0502020204030204" pitchFamily="34" charset="0"/>
                <a:ea typeface="Times New Roman" panose="02020603050405020304" pitchFamily="18" charset="0"/>
              </a:rPr>
              <a:t>otvoreni prostori, kao što su parkovi i senzorni vrtovi (Park za prostornu orijentaciju u Owińskoj),</a:t>
            </a:r>
          </a:p>
          <a:p>
            <a:pPr marL="342900" lvl="0" indent="-342900">
              <a:lnSpc>
                <a:spcPts val="2400"/>
              </a:lnSpc>
              <a:buFont typeface="+mj-lt"/>
              <a:buAutoNum type="arabicParenR"/>
            </a:pPr>
            <a:r>
              <a:rPr lang="hr" sz="2200" kern="100" dirty="0">
                <a:effectLst/>
                <a:latin typeface="Calibri" panose="020F0502020204030204" pitchFamily="34" charset="0"/>
                <a:ea typeface="Calibri" panose="020F0502020204030204" pitchFamily="34" charset="0"/>
              </a:rPr>
              <a:t>događaj usmjeren na edukaciju o integraciji i socijalnoj uključenosti, koji periodično organizira zajednica osoba s </a:t>
            </a:r>
            <a:r>
              <a:rPr lang="hr" sz="2200" kern="100" dirty="0" err="1">
                <a:effectLst/>
                <a:latin typeface="Calibri" panose="020F0502020204030204" pitchFamily="34" charset="0"/>
                <a:ea typeface="Calibri" panose="020F0502020204030204" pitchFamily="34" charset="0"/>
              </a:rPr>
              <a:t>invaliditetom </a:t>
            </a:r>
            <a:r>
              <a:rPr lang="hr" sz="2200" kern="100" dirty="0">
                <a:effectLst/>
                <a:latin typeface="Calibri" panose="020F0502020204030204" pitchFamily="34" charset="0"/>
                <a:ea typeface="Calibri" panose="020F0502020204030204" pitchFamily="34" charset="0"/>
              </a:rPr>
              <a:t>tijekom Međunarodnog dana bijelog štapa</a:t>
            </a:r>
            <a:endParaRPr lang="en-GB" sz="2200" dirty="0"/>
          </a:p>
        </p:txBody>
      </p:sp>
    </p:spTree>
    <p:extLst>
      <p:ext uri="{BB962C8B-B14F-4D97-AF65-F5344CB8AC3E}">
        <p14:creationId xmlns:p14="http://schemas.microsoft.com/office/powerpoint/2010/main" val="1879648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08905-2837-8440-B5C2-9998295CE6B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3C701C5-2A0C-8C94-D553-6CAB28C42B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11FFB2E1-47B9-1769-7983-17A20E18FD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F5A5ED6-B8F5-CD3A-2AD1-EE914B3CC8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12B7572-B6BB-C6E9-CB8F-05A9A98350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747483C-1CF4-964A-25DA-858A53C3090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CA86D-F5F7-9070-4DDD-47F81816545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4A85725-C719-F59B-3B50-F2AEA1E5073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EBE3B40-DA3C-FAB3-AE9D-2271976DBC9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AC08CFA-27A8-F8EA-91B7-0C98F6693E59}"/>
              </a:ext>
            </a:extLst>
          </p:cNvPr>
          <p:cNvSpPr txBox="1">
            <a:spLocks/>
          </p:cNvSpPr>
          <p:nvPr/>
        </p:nvSpPr>
        <p:spPr>
          <a:xfrm>
            <a:off x="466963" y="1209695"/>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ea typeface="Calibri" panose="020F0502020204030204" pitchFamily="34" charset="0"/>
              </a:rPr>
              <a:t>Primjeri iz srednjostočne Europe: Poljska</a:t>
            </a:r>
            <a:endParaRPr lang="en-GB" sz="3200" dirty="0">
              <a:latin typeface="+mn-lt"/>
            </a:endParaRPr>
          </a:p>
        </p:txBody>
      </p:sp>
      <p:sp>
        <p:nvSpPr>
          <p:cNvPr id="2" name="Cím 1">
            <a:extLst>
              <a:ext uri="{FF2B5EF4-FFF2-40B4-BE49-F238E27FC236}">
                <a16:creationId xmlns:a16="http://schemas.microsoft.com/office/drawing/2014/main" id="{366FBB4A-FAC2-A6C1-C943-D6F21792F3AB}"/>
              </a:ext>
            </a:extLst>
          </p:cNvPr>
          <p:cNvSpPr>
            <a:spLocks noGrp="1"/>
          </p:cNvSpPr>
          <p:nvPr>
            <p:ph type="ctrTitle"/>
          </p:nvPr>
        </p:nvSpPr>
        <p:spPr>
          <a:xfrm>
            <a:off x="209050" y="1821601"/>
            <a:ext cx="11627833" cy="3237061"/>
          </a:xfrm>
        </p:spPr>
        <p:txBody>
          <a:bodyPr>
            <a:noAutofit/>
          </a:bodyPr>
          <a:lstStyle/>
          <a:p>
            <a:pPr algn="l">
              <a:lnSpc>
                <a:spcPts val="2400"/>
              </a:lnSpc>
            </a:pPr>
            <a:r>
              <a:rPr lang="hr" sz="2400" kern="0" dirty="0">
                <a:solidFill>
                  <a:srgbClr val="000000"/>
                </a:solidFill>
                <a:latin typeface="Calibri" panose="020F0502020204030204" pitchFamily="34" charset="0"/>
                <a:cs typeface="Calibri" panose="020F0502020204030204" pitchFamily="34" charset="0"/>
              </a:rPr>
              <a:t>Ministarstvo sporta i turizma (MSiT) u Poljskoj promiče pristupačni turizam u kontekstu socijalnog turizma kao „prioritet u aktivnostima turoperatora, turističkih agencija i turističkih informativnih točaka” </a:t>
            </a:r>
            <a:br>
              <a:rPr lang="en-GB" sz="2400" kern="0" dirty="0">
                <a:solidFill>
                  <a:srgbClr val="000000"/>
                </a:solidFill>
                <a:latin typeface="Calibri" panose="020F0502020204030204" pitchFamily="34" charset="0"/>
                <a:cs typeface="Calibri" panose="020F0502020204030204" pitchFamily="34" charset="0"/>
              </a:rPr>
            </a:br>
            <a:r>
              <a:rPr lang="hr" sz="2400" kern="0" dirty="0">
                <a:solidFill>
                  <a:srgbClr val="000000"/>
                </a:solidFill>
                <a:latin typeface="Calibri" panose="020F0502020204030204" pitchFamily="34" charset="0"/>
                <a:cs typeface="Calibri" panose="020F0502020204030204" pitchFamily="34" charset="0"/>
              </a:rPr>
              <a:t>Program Accessibility Plus 2018-2025 razvijen je na nacionalnoj razini, usmjeren na univerzalni dizajn javnih prostora, proizvoda i usluga u smislu arhitekture, informacija i komunikacije </a:t>
            </a:r>
            <a:br>
              <a:rPr lang="en-GB" sz="2400" kern="0" dirty="0">
                <a:solidFill>
                  <a:srgbClr val="000000"/>
                </a:solidFill>
                <a:latin typeface="Calibri" panose="020F0502020204030204" pitchFamily="34" charset="0"/>
                <a:cs typeface="Calibri" panose="020F0502020204030204" pitchFamily="34" charset="0"/>
              </a:rPr>
            </a:br>
            <a:r>
              <a:rPr lang="hr" sz="2400" kern="0" dirty="0">
                <a:solidFill>
                  <a:srgbClr val="000000"/>
                </a:solidFill>
                <a:latin typeface="Calibri" panose="020F0502020204030204" pitchFamily="34" charset="0"/>
                <a:cs typeface="Calibri" panose="020F0502020204030204" pitchFamily="34" charset="0"/>
              </a:rPr>
              <a:t>Ovaj je program uključen u aktivnosti Poljske turističke organizacije i Regionalnih i lokalne turističke organizacije. Pristupačnost se razumijeva kao mogućnost samostalnog korištenja: turističkih atrakcija, informacija (vodiči, karte, informacijske točke), prometa i komunikacija u turizmu, ruta, staza, turističkih staza, te ugostiteljske, smještajne i sanitarne infrastrukture</a:t>
            </a:r>
          </a:p>
        </p:txBody>
      </p:sp>
    </p:spTree>
    <p:extLst>
      <p:ext uri="{BB962C8B-B14F-4D97-AF65-F5344CB8AC3E}">
        <p14:creationId xmlns:p14="http://schemas.microsoft.com/office/powerpoint/2010/main" val="2553680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799B3-B8ED-D344-6B42-E118D30498B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B0E5A81-D763-AAC4-F817-79AF36885D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ECB08E8D-8350-7D79-6B11-6D79CAC17C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2BAAAA0-B74A-C38B-4B68-414F6D8943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111200A-2DAB-EC92-68BA-F1B2ACF2D1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DE22A27-7101-99F0-41EB-8CDF3BF00F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59E7BF5-3BE8-C7EE-7554-AB839C96AC5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C3BADBF-70F0-CC57-6A94-1744A2B7AF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B6FC1BD-A63B-39C9-2F27-F4E79830BF1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68D91AD-964D-E5EB-E144-122EB4A62880}"/>
              </a:ext>
            </a:extLst>
          </p:cNvPr>
          <p:cNvSpPr txBox="1">
            <a:spLocks/>
          </p:cNvSpPr>
          <p:nvPr/>
        </p:nvSpPr>
        <p:spPr>
          <a:xfrm>
            <a:off x="466963" y="1205346"/>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ea typeface="Calibri" panose="020F0502020204030204" pitchFamily="34" charset="0"/>
              </a:rPr>
              <a:t>Primjeri iz srednjoistočne Europe: Poljska</a:t>
            </a:r>
            <a:endParaRPr lang="en-GB" sz="3600" dirty="0">
              <a:latin typeface="+mn-lt"/>
            </a:endParaRPr>
          </a:p>
        </p:txBody>
      </p:sp>
      <p:sp>
        <p:nvSpPr>
          <p:cNvPr id="2" name="Cím 1">
            <a:extLst>
              <a:ext uri="{FF2B5EF4-FFF2-40B4-BE49-F238E27FC236}">
                <a16:creationId xmlns:a16="http://schemas.microsoft.com/office/drawing/2014/main" id="{2268E71C-0741-8F36-83E6-3009E7CC13A6}"/>
              </a:ext>
            </a:extLst>
          </p:cNvPr>
          <p:cNvSpPr>
            <a:spLocks noGrp="1"/>
          </p:cNvSpPr>
          <p:nvPr>
            <p:ph type="ctrTitle"/>
          </p:nvPr>
        </p:nvSpPr>
        <p:spPr>
          <a:xfrm>
            <a:off x="329937" y="4679105"/>
            <a:ext cx="5540491" cy="453763"/>
          </a:xfrm>
        </p:spPr>
        <p:txBody>
          <a:bodyPr>
            <a:noAutofit/>
          </a:bodyPr>
          <a:lstStyle/>
          <a:p>
            <a:pPr algn="l"/>
            <a:r>
              <a:rPr lang="hr" sz="1600" kern="100" dirty="0">
                <a:effectLst/>
                <a:latin typeface="Times New Roman" panose="02020603050405020304" pitchFamily="18" charset="0"/>
                <a:ea typeface="Calibri" panose="020F0502020204030204" pitchFamily="34" charset="0"/>
              </a:rPr>
              <a:t>https://www.gov.pl/web/sport/turystyka-dostepna-dla-wszystkich</a:t>
            </a:r>
            <a:endParaRPr lang="en-US" sz="1600" dirty="0">
              <a:latin typeface="+mn-lt"/>
            </a:endParaRPr>
          </a:p>
        </p:txBody>
      </p:sp>
      <p:pic>
        <p:nvPicPr>
          <p:cNvPr id="11" name="Obraz 1">
            <a:extLst>
              <a:ext uri="{FF2B5EF4-FFF2-40B4-BE49-F238E27FC236}">
                <a16:creationId xmlns:a16="http://schemas.microsoft.com/office/drawing/2014/main" id="{6AFA95F6-A76B-8C3E-6F8E-9215204E642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8006" y="1928902"/>
            <a:ext cx="6412665" cy="2754059"/>
          </a:xfrm>
          <a:prstGeom prst="rect">
            <a:avLst/>
          </a:prstGeom>
        </p:spPr>
      </p:pic>
      <p:pic>
        <p:nvPicPr>
          <p:cNvPr id="14" name="Obraz 1">
            <a:extLst>
              <a:ext uri="{FF2B5EF4-FFF2-40B4-BE49-F238E27FC236}">
                <a16:creationId xmlns:a16="http://schemas.microsoft.com/office/drawing/2014/main" id="{414FB17E-1C41-55D6-2FEA-22D218D35CA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60817" y="1872791"/>
            <a:ext cx="5393582" cy="2866279"/>
          </a:xfrm>
          <a:prstGeom prst="rect">
            <a:avLst/>
          </a:prstGeom>
        </p:spPr>
      </p:pic>
      <p:sp>
        <p:nvSpPr>
          <p:cNvPr id="15" name="Cím 1">
            <a:extLst>
              <a:ext uri="{FF2B5EF4-FFF2-40B4-BE49-F238E27FC236}">
                <a16:creationId xmlns:a16="http://schemas.microsoft.com/office/drawing/2014/main" id="{5C2BFBEF-E843-C906-5846-BEE2735A78C1}"/>
              </a:ext>
            </a:extLst>
          </p:cNvPr>
          <p:cNvSpPr txBox="1">
            <a:spLocks/>
          </p:cNvSpPr>
          <p:nvPr/>
        </p:nvSpPr>
        <p:spPr>
          <a:xfrm>
            <a:off x="7155484" y="4817373"/>
            <a:ext cx="3348841" cy="331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r" sz="1600" kern="100" dirty="0">
                <a:effectLst/>
                <a:latin typeface="Times New Roman" panose="02020603050405020304" pitchFamily="18" charset="0"/>
                <a:ea typeface="Calibri" panose="020F0502020204030204" pitchFamily="34" charset="0"/>
              </a:rPr>
              <a:t>https://noclegibezbarier.pl/noclegi/</a:t>
            </a:r>
            <a:endParaRPr lang="en-US" sz="1600" dirty="0">
              <a:latin typeface="+mn-lt"/>
            </a:endParaRPr>
          </a:p>
        </p:txBody>
      </p:sp>
    </p:spTree>
    <p:extLst>
      <p:ext uri="{BB962C8B-B14F-4D97-AF65-F5344CB8AC3E}">
        <p14:creationId xmlns:p14="http://schemas.microsoft.com/office/powerpoint/2010/main" val="2000959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B62AC-FCA0-812B-01B6-D45548AF9E5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2BF9F9B-0286-DC3F-95C5-28C3C79CEA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C6BEAE40-5CFD-1BA4-3000-7E51D5C35E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DB3F653-933C-5A77-186E-538853D6C0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E93A285-C862-E812-A489-0ED6D5B166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FC55923-16FB-4D67-F2D0-363DA0592E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BBB1566-CAA0-D461-D9D7-89D09C395D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BA71A19-C460-CE9D-C6DC-D54D332AE3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41C1588-4E33-10CE-3AA1-14ADEE9596A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C4DD569-C085-0A3B-E20C-FF12F5478C03}"/>
              </a:ext>
            </a:extLst>
          </p:cNvPr>
          <p:cNvSpPr txBox="1">
            <a:spLocks/>
          </p:cNvSpPr>
          <p:nvPr/>
        </p:nvSpPr>
        <p:spPr>
          <a:xfrm>
            <a:off x="190467" y="552651"/>
            <a:ext cx="5055627" cy="11854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ea typeface="Calibri" panose="020F0502020204030204" pitchFamily="34" charset="0"/>
              </a:rPr>
              <a:t>Primjeri iz srednjoistočne Europe: Poljska</a:t>
            </a:r>
            <a:endParaRPr lang="en-GB" sz="3200" dirty="0">
              <a:latin typeface="+mn-lt"/>
            </a:endParaRPr>
          </a:p>
        </p:txBody>
      </p:sp>
      <p:sp>
        <p:nvSpPr>
          <p:cNvPr id="2" name="Cím 1">
            <a:extLst>
              <a:ext uri="{FF2B5EF4-FFF2-40B4-BE49-F238E27FC236}">
                <a16:creationId xmlns:a16="http://schemas.microsoft.com/office/drawing/2014/main" id="{BD3ED245-7125-356F-75FB-F3184BF36DC6}"/>
              </a:ext>
            </a:extLst>
          </p:cNvPr>
          <p:cNvSpPr>
            <a:spLocks noGrp="1"/>
          </p:cNvSpPr>
          <p:nvPr>
            <p:ph type="ctrTitle"/>
          </p:nvPr>
        </p:nvSpPr>
        <p:spPr>
          <a:xfrm>
            <a:off x="208942" y="1949584"/>
            <a:ext cx="6429407" cy="3052667"/>
          </a:xfrm>
        </p:spPr>
        <p:txBody>
          <a:bodyPr>
            <a:noAutofit/>
          </a:bodyPr>
          <a:lstStyle/>
          <a:p>
            <a:pPr algn="l"/>
            <a:r>
              <a:rPr lang="hr" sz="2400" kern="100" dirty="0">
                <a:effectLst/>
                <a:latin typeface="Calibri" panose="020F0502020204030204" pitchFamily="34" charset="0"/>
                <a:ea typeface="Calibri" panose="020F0502020204030204" pitchFamily="34" charset="0"/>
              </a:rPr>
              <a:t>Ministarstvo sporta i turizma preporučuje vodič pod nazivom Udžbenik: Turizam za osobe s posebnim potrebama. Vodič za turoperatore, turističke agencije i turističke informativne točke Na web stranici MSiT-a nalazi se i popis dobrih praksi i rješenja, uključujući bazu vodiča, standarde, smjernice, reference na zakonske akte, programe i portale </a:t>
            </a:r>
            <a:r>
              <a:rPr lang="hr" sz="2400" dirty="0">
                <a:solidFill>
                  <a:srgbClr val="000000"/>
                </a:solidFill>
                <a:effectLst/>
                <a:latin typeface="Calibri" panose="020F0502020204030204" pitchFamily="34" charset="0"/>
                <a:ea typeface="Times New Roman" panose="02020603050405020304" pitchFamily="18" charset="0"/>
              </a:rPr>
              <a:t>koji sadrže podatke o pristupačnosti npr. smještajnih kapaciteta</a:t>
            </a:r>
            <a:endParaRPr lang="en-GB" sz="2400" dirty="0">
              <a:latin typeface="+mn-lt"/>
            </a:endParaRPr>
          </a:p>
        </p:txBody>
      </p:sp>
      <p:pic>
        <p:nvPicPr>
          <p:cNvPr id="11" name="Kép 10">
            <a:extLst>
              <a:ext uri="{FF2B5EF4-FFF2-40B4-BE49-F238E27FC236}">
                <a16:creationId xmlns:a16="http://schemas.microsoft.com/office/drawing/2014/main" id="{1AA4364E-E8F0-B7BA-BB37-5528DEA05334}"/>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6638349" y="911476"/>
            <a:ext cx="2973617" cy="4281920"/>
          </a:xfrm>
          <a:prstGeom prst="rect">
            <a:avLst/>
          </a:prstGeom>
          <a:noFill/>
        </p:spPr>
      </p:pic>
      <p:sp>
        <p:nvSpPr>
          <p:cNvPr id="15" name="Szövegdoboz 14">
            <a:extLst>
              <a:ext uri="{FF2B5EF4-FFF2-40B4-BE49-F238E27FC236}">
                <a16:creationId xmlns:a16="http://schemas.microsoft.com/office/drawing/2014/main" id="{A19A38D8-CD6E-6486-4142-4EF89356762F}"/>
              </a:ext>
            </a:extLst>
          </p:cNvPr>
          <p:cNvSpPr txBox="1"/>
          <p:nvPr/>
        </p:nvSpPr>
        <p:spPr>
          <a:xfrm>
            <a:off x="9690111" y="4362399"/>
            <a:ext cx="2344716" cy="830997"/>
          </a:xfrm>
          <a:prstGeom prst="rect">
            <a:avLst/>
          </a:prstGeom>
          <a:noFill/>
        </p:spPr>
        <p:txBody>
          <a:bodyPr wrap="square">
            <a:spAutoFit/>
          </a:bodyPr>
          <a:lstStyle/>
          <a:p>
            <a:pPr algn="r"/>
            <a:r>
              <a:rPr lang="hr" sz="1600" kern="100" dirty="0">
                <a:effectLst/>
                <a:latin typeface="Calibri" panose="020F0502020204030204" pitchFamily="34" charset="0"/>
                <a:ea typeface="Calibri" panose="020F0502020204030204" pitchFamily="34" charset="0"/>
              </a:rPr>
              <a:t>https://www.gov.pl/web/sport/turystyka-dostepna-dla-wszystkich</a:t>
            </a:r>
            <a:endParaRPr lang="hu-HU" sz="1600" dirty="0"/>
          </a:p>
        </p:txBody>
      </p:sp>
    </p:spTree>
    <p:extLst>
      <p:ext uri="{BB962C8B-B14F-4D97-AF65-F5344CB8AC3E}">
        <p14:creationId xmlns:p14="http://schemas.microsoft.com/office/powerpoint/2010/main" val="3423290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0C42A-5DD1-A570-C97C-FAAD157C05D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077EA46-50C2-2FBD-300D-63CF949AEC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A653113D-8AD2-81C1-4259-65E6457ABB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BD2A866-942C-AE7A-908B-EC4551F02E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07E4D21-E1FE-2D94-D31A-6C0EC24E83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F66BBBF-48D9-FFA4-116C-94F697E663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5F30A3F-CF05-F291-3879-8E7A4A729E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6B489B8-BC12-17E5-DB6E-143ABAC7C49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1C8C4E4-80A4-E224-F628-4FC71359B9B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3AFDFDF-C79A-C107-4C07-DC733D28AFA5}"/>
              </a:ext>
            </a:extLst>
          </p:cNvPr>
          <p:cNvSpPr txBox="1">
            <a:spLocks/>
          </p:cNvSpPr>
          <p:nvPr/>
        </p:nvSpPr>
        <p:spPr>
          <a:xfrm>
            <a:off x="6230308" y="915716"/>
            <a:ext cx="5884603" cy="85178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2800" b="1" kern="100" dirty="0">
                <a:latin typeface="Calibri" panose="020F0502020204030204" pitchFamily="34" charset="0"/>
                <a:ea typeface="Calibri" panose="020F0502020204030204" pitchFamily="34" charset="0"/>
              </a:rPr>
              <a:t>Primjeri iz srednjoistočne Europe: Poljska</a:t>
            </a:r>
            <a:endParaRPr lang="en-GB" sz="2800" dirty="0">
              <a:latin typeface="+mn-lt"/>
            </a:endParaRPr>
          </a:p>
        </p:txBody>
      </p:sp>
      <p:sp>
        <p:nvSpPr>
          <p:cNvPr id="2" name="Cím 1">
            <a:extLst>
              <a:ext uri="{FF2B5EF4-FFF2-40B4-BE49-F238E27FC236}">
                <a16:creationId xmlns:a16="http://schemas.microsoft.com/office/drawing/2014/main" id="{7B1BB46B-3433-588B-D004-9AF8B2670BF8}"/>
              </a:ext>
            </a:extLst>
          </p:cNvPr>
          <p:cNvSpPr>
            <a:spLocks noGrp="1"/>
          </p:cNvSpPr>
          <p:nvPr>
            <p:ph type="ctrTitle"/>
          </p:nvPr>
        </p:nvSpPr>
        <p:spPr>
          <a:xfrm>
            <a:off x="114738" y="1112709"/>
            <a:ext cx="5613728" cy="4063753"/>
          </a:xfrm>
        </p:spPr>
        <p:txBody>
          <a:bodyPr>
            <a:noAutofit/>
          </a:bodyPr>
          <a:lstStyle/>
          <a:p>
            <a:pPr algn="l"/>
            <a:r>
              <a:rPr lang="hr" sz="2400" b="1" dirty="0">
                <a:solidFill>
                  <a:srgbClr val="000000"/>
                </a:solidFill>
                <a:latin typeface="Calibri" panose="020F0502020204030204" pitchFamily="34" charset="0"/>
              </a:rPr>
              <a:t>Wielkopolska turistička organizacija </a:t>
            </a:r>
            <a:r>
              <a:rPr lang="hr" sz="2400" dirty="0">
                <a:solidFill>
                  <a:srgbClr val="000000"/>
                </a:solidFill>
                <a:latin typeface="Calibri" panose="020F0502020204030204" pitchFamily="34" charset="0"/>
              </a:rPr>
              <a:t>(WOT): besplatna obuka </a:t>
            </a:r>
            <a:r>
              <a:rPr lang="hr" sz="2400" dirty="0">
                <a:solidFill>
                  <a:srgbClr val="000000"/>
                </a:solidFill>
                <a:effectLst/>
                <a:latin typeface="Calibri" panose="020F0502020204030204" pitchFamily="34" charset="0"/>
                <a:ea typeface="Times New Roman" panose="02020603050405020304" pitchFamily="18" charset="0"/>
              </a:rPr>
              <a:t>u području pristupačnog turizma na platformi za e-učenje, namijenjena svim osobama </a:t>
            </a:r>
            <a:r>
              <a:rPr lang="hr" sz="2400" kern="100" dirty="0">
                <a:effectLst/>
                <a:latin typeface="Calibri" panose="020F0502020204030204" pitchFamily="34" charset="0"/>
                <a:ea typeface="Calibri" panose="020F0502020204030204" pitchFamily="34" charset="0"/>
              </a:rPr>
              <a:t>koje se profesionalno bave turizmom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Obuka je namijenjena i zaposlenicima koji izravno komuniciraju s klijentima, kao i menadžerima i ljudima koji donose strateške odluke. Svaki tečaj završava polaganjem testa kojim se provjerava stečeno znanje, a polaznik koji ostvari pozitivan rezultat dobiva certifikat</a:t>
            </a:r>
            <a:endParaRPr lang="en-GB" sz="2400" dirty="0">
              <a:latin typeface="+mn-lt"/>
            </a:endParaRPr>
          </a:p>
        </p:txBody>
      </p:sp>
      <p:pic>
        <p:nvPicPr>
          <p:cNvPr id="11" name="Obraz 1">
            <a:extLst>
              <a:ext uri="{FF2B5EF4-FFF2-40B4-BE49-F238E27FC236}">
                <a16:creationId xmlns:a16="http://schemas.microsoft.com/office/drawing/2014/main" id="{B8BA8173-5400-7ED3-FD8F-B5F75678420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703100" y="1719022"/>
            <a:ext cx="6319908" cy="3256787"/>
          </a:xfrm>
          <a:prstGeom prst="rect">
            <a:avLst/>
          </a:prstGeom>
        </p:spPr>
      </p:pic>
      <p:sp>
        <p:nvSpPr>
          <p:cNvPr id="15" name="Szövegdoboz 14">
            <a:extLst>
              <a:ext uri="{FF2B5EF4-FFF2-40B4-BE49-F238E27FC236}">
                <a16:creationId xmlns:a16="http://schemas.microsoft.com/office/drawing/2014/main" id="{05939DE4-86EB-18BB-9714-56024A419008}"/>
              </a:ext>
            </a:extLst>
          </p:cNvPr>
          <p:cNvSpPr txBox="1"/>
          <p:nvPr/>
        </p:nvSpPr>
        <p:spPr>
          <a:xfrm>
            <a:off x="7613684" y="4918152"/>
            <a:ext cx="3321535" cy="338554"/>
          </a:xfrm>
          <a:prstGeom prst="rect">
            <a:avLst/>
          </a:prstGeom>
          <a:noFill/>
        </p:spPr>
        <p:txBody>
          <a:bodyPr wrap="square">
            <a:spAutoFit/>
          </a:bodyPr>
          <a:lstStyle/>
          <a:p>
            <a:r>
              <a:rPr lang="hr" sz="1600" kern="100" dirty="0">
                <a:effectLst/>
                <a:latin typeface="Calibri" panose="020F0502020204030204" pitchFamily="34" charset="0"/>
                <a:ea typeface="Calibri" panose="020F0502020204030204" pitchFamily="34" charset="0"/>
              </a:rPr>
              <a:t>https://szkolenia.wot.org.pl/</a:t>
            </a:r>
            <a:endParaRPr lang="hu-HU" sz="1600" dirty="0"/>
          </a:p>
        </p:txBody>
      </p:sp>
    </p:spTree>
    <p:extLst>
      <p:ext uri="{BB962C8B-B14F-4D97-AF65-F5344CB8AC3E}">
        <p14:creationId xmlns:p14="http://schemas.microsoft.com/office/powerpoint/2010/main" val="1832767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A5239-B958-1D0D-25C8-0838007DA02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F63F6D-35B7-E0C8-79BA-AF023CAA41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F214B512-E892-6176-4824-19BE60532C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11FF803-8B4D-211B-E862-DF93774AD7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B249981-44F5-4963-1C9B-EFB320BF3C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37943BC-A8BF-FFD5-7B79-EB33030389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9D22D1E-88DD-47CD-E131-5C75D0B441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D5AEA2E-649D-8727-8B9F-1B5EBB9C7F0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8B4DD4C-F90E-0361-2F76-7DBB8567F2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866E285-F1F3-EFD2-61A4-C9F331A52368}"/>
              </a:ext>
            </a:extLst>
          </p:cNvPr>
          <p:cNvSpPr txBox="1">
            <a:spLocks/>
          </p:cNvSpPr>
          <p:nvPr/>
        </p:nvSpPr>
        <p:spPr>
          <a:xfrm>
            <a:off x="2290363" y="1286027"/>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ea typeface="Calibri" panose="020F0502020204030204" pitchFamily="34" charset="0"/>
              </a:rPr>
              <a:t>Primjeri iz srednjoistočne Europe: Poljska</a:t>
            </a:r>
            <a:endParaRPr lang="en-GB" sz="3200" dirty="0">
              <a:latin typeface="+mn-lt"/>
            </a:endParaRPr>
          </a:p>
        </p:txBody>
      </p:sp>
      <p:sp>
        <p:nvSpPr>
          <p:cNvPr id="2" name="Cím 1">
            <a:extLst>
              <a:ext uri="{FF2B5EF4-FFF2-40B4-BE49-F238E27FC236}">
                <a16:creationId xmlns:a16="http://schemas.microsoft.com/office/drawing/2014/main" id="{EE529DEC-EB36-D0DA-9655-C60727EB8A6F}"/>
              </a:ext>
            </a:extLst>
          </p:cNvPr>
          <p:cNvSpPr>
            <a:spLocks noGrp="1"/>
          </p:cNvSpPr>
          <p:nvPr>
            <p:ph type="ctrTitle"/>
          </p:nvPr>
        </p:nvSpPr>
        <p:spPr>
          <a:xfrm>
            <a:off x="5712" y="1569121"/>
            <a:ext cx="5128089" cy="3724994"/>
          </a:xfrm>
        </p:spPr>
        <p:txBody>
          <a:bodyPr>
            <a:normAutofit/>
          </a:bodyPr>
          <a:lstStyle/>
          <a:p>
            <a:pPr algn="l"/>
            <a:r>
              <a:rPr lang="hr" sz="2400" kern="100" dirty="0">
                <a:effectLst/>
                <a:latin typeface="Calibri" panose="020F0502020204030204" pitchFamily="34" charset="0"/>
                <a:ea typeface="Calibri" panose="020F0502020204030204" pitchFamily="34" charset="0"/>
              </a:rPr>
              <a:t>“Karkonosze za sve”: projekt implementiran u poljsko-češkom partnerstvu, u Poljskoj od strane Karkonosze Sejmik osoba s invaliditetom (KSON). Djelatnici     KSON-a testirali su turističke staze i mjesta dostupna </a:t>
            </a:r>
            <a:r>
              <a:rPr lang="hr" sz="2400" dirty="0">
                <a:solidFill>
                  <a:srgbClr val="000000"/>
                </a:solidFill>
                <a:effectLst/>
                <a:latin typeface="Calibri" panose="020F0502020204030204" pitchFamily="34" charset="0"/>
                <a:ea typeface="Times New Roman" panose="02020603050405020304" pitchFamily="18" charset="0"/>
              </a:rPr>
              <a:t>osobama s invaliditetom </a:t>
            </a:r>
            <a:r>
              <a:rPr lang="hr" sz="2400" kern="100" dirty="0">
                <a:effectLst/>
                <a:latin typeface="Calibri" panose="020F0502020204030204" pitchFamily="34" charset="0"/>
                <a:ea typeface="Calibri" panose="020F0502020204030204" pitchFamily="34" charset="0"/>
              </a:rPr>
              <a:t>na poljskoj strani planina i u obližnjem podnožju: turističke staze, turističke atrakcije i</a:t>
            </a:r>
            <a:r>
              <a:rPr lang="hr" sz="2400" kern="100" dirty="0">
                <a:latin typeface="Calibri" panose="020F0502020204030204" pitchFamily="34" charset="0"/>
                <a:ea typeface="Calibri" panose="020F0502020204030204" pitchFamily="34" charset="0"/>
              </a:rPr>
              <a:t> prostore</a:t>
            </a:r>
            <a:r>
              <a:rPr lang="hr" sz="2400" kern="100" dirty="0">
                <a:effectLst/>
                <a:latin typeface="Calibri" panose="020F0502020204030204" pitchFamily="34" charset="0"/>
                <a:ea typeface="Calibri" panose="020F0502020204030204" pitchFamily="34" charset="0"/>
              </a:rPr>
              <a:t> za natjecateljski turizam</a:t>
            </a:r>
            <a:endParaRPr lang="en-GB" sz="2400" dirty="0">
              <a:latin typeface="+mn-lt"/>
            </a:endParaRPr>
          </a:p>
        </p:txBody>
      </p:sp>
      <p:pic>
        <p:nvPicPr>
          <p:cNvPr id="15" name="Kép 14">
            <a:extLst>
              <a:ext uri="{FF2B5EF4-FFF2-40B4-BE49-F238E27FC236}">
                <a16:creationId xmlns:a16="http://schemas.microsoft.com/office/drawing/2014/main" id="{1E06C175-E87F-057E-6B9D-021EEBD910D7}"/>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4928260" y="1878068"/>
            <a:ext cx="2321681" cy="3101863"/>
          </a:xfrm>
          <a:prstGeom prst="rect">
            <a:avLst/>
          </a:prstGeom>
          <a:noFill/>
        </p:spPr>
      </p:pic>
      <p:pic>
        <p:nvPicPr>
          <p:cNvPr id="16" name="Kép 15">
            <a:extLst>
              <a:ext uri="{FF2B5EF4-FFF2-40B4-BE49-F238E27FC236}">
                <a16:creationId xmlns:a16="http://schemas.microsoft.com/office/drawing/2014/main" id="{2EE6E728-7B4D-0938-91DE-ADBA88995C01}"/>
              </a:ext>
            </a:extLst>
          </p:cNvPr>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7497203" y="1870789"/>
            <a:ext cx="4097688" cy="3063928"/>
          </a:xfrm>
          <a:prstGeom prst="rect">
            <a:avLst/>
          </a:prstGeom>
          <a:noFill/>
        </p:spPr>
      </p:pic>
      <p:sp>
        <p:nvSpPr>
          <p:cNvPr id="18" name="Szövegdoboz 17">
            <a:extLst>
              <a:ext uri="{FF2B5EF4-FFF2-40B4-BE49-F238E27FC236}">
                <a16:creationId xmlns:a16="http://schemas.microsoft.com/office/drawing/2014/main" id="{6CB4A68F-FE1B-7046-2414-507E38B821DA}"/>
              </a:ext>
            </a:extLst>
          </p:cNvPr>
          <p:cNvSpPr txBox="1"/>
          <p:nvPr/>
        </p:nvSpPr>
        <p:spPr>
          <a:xfrm>
            <a:off x="7374322" y="4979931"/>
            <a:ext cx="2461342" cy="338554"/>
          </a:xfrm>
          <a:prstGeom prst="rect">
            <a:avLst/>
          </a:prstGeom>
          <a:noFill/>
        </p:spPr>
        <p:txBody>
          <a:bodyPr wrap="square">
            <a:spAutoFit/>
          </a:bodyPr>
          <a:lstStyle/>
          <a:p>
            <a:r>
              <a:rPr lang="hr" sz="1600" kern="100" dirty="0">
                <a:latin typeface="Calibri" panose="020F0502020204030204" pitchFamily="34" charset="0"/>
                <a:ea typeface="Calibri" panose="020F0502020204030204" pitchFamily="34" charset="0"/>
              </a:rPr>
              <a:t>Fotografije </a:t>
            </a:r>
            <a:r>
              <a:rPr lang="hr" sz="1600" kern="100" dirty="0">
                <a:effectLst/>
                <a:latin typeface="Calibri" panose="020F0502020204030204" pitchFamily="34" charset="0"/>
                <a:ea typeface="Calibri" panose="020F0502020204030204" pitchFamily="34" charset="0"/>
              </a:rPr>
              <a:t>A. Zajadacz</a:t>
            </a:r>
            <a:endParaRPr lang="en-GB" sz="1600" dirty="0"/>
          </a:p>
        </p:txBody>
      </p:sp>
    </p:spTree>
    <p:extLst>
      <p:ext uri="{BB962C8B-B14F-4D97-AF65-F5344CB8AC3E}">
        <p14:creationId xmlns:p14="http://schemas.microsoft.com/office/powerpoint/2010/main" val="617472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6573C-579A-5F4E-4428-1B5F42FA3EA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BB71654-54AC-108B-C220-B3D2CF4545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DBD9F0E1-600B-D958-3647-2571C0285F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1E56C38-5EE8-9647-7592-88E5696727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70E070B-F627-8855-382A-AFA05CD55E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5F80B9E-3650-3179-4A7A-DD01D7F1A2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37546"/>
            <a:ext cx="1527831" cy="617222"/>
          </a:xfrm>
          <a:prstGeom prst="rect">
            <a:avLst/>
          </a:prstGeom>
        </p:spPr>
      </p:pic>
      <p:pic>
        <p:nvPicPr>
          <p:cNvPr id="9" name="Kép 8">
            <a:extLst>
              <a:ext uri="{FF2B5EF4-FFF2-40B4-BE49-F238E27FC236}">
                <a16:creationId xmlns:a16="http://schemas.microsoft.com/office/drawing/2014/main" id="{F0654DB7-5E4E-6AE9-D273-D1B3E1EB2C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ECEF658-EC30-3F91-1461-43607BA8CAD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35A5BFD-DEE0-8338-0C52-64E278BCABF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4E9AD2F-86DF-14F6-6257-50E7CBF87E89}"/>
              </a:ext>
            </a:extLst>
          </p:cNvPr>
          <p:cNvSpPr txBox="1">
            <a:spLocks/>
          </p:cNvSpPr>
          <p:nvPr/>
        </p:nvSpPr>
        <p:spPr>
          <a:xfrm>
            <a:off x="466963" y="1205346"/>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ea typeface="Calibri" panose="020F0502020204030204" pitchFamily="34" charset="0"/>
              </a:rPr>
              <a:t>Primjeri iz srednjoistočne Europe: Poljska</a:t>
            </a:r>
            <a:endParaRPr lang="en-GB" sz="3600" dirty="0">
              <a:latin typeface="+mn-lt"/>
            </a:endParaRPr>
          </a:p>
        </p:txBody>
      </p:sp>
      <p:sp>
        <p:nvSpPr>
          <p:cNvPr id="2" name="Cím 1">
            <a:extLst>
              <a:ext uri="{FF2B5EF4-FFF2-40B4-BE49-F238E27FC236}">
                <a16:creationId xmlns:a16="http://schemas.microsoft.com/office/drawing/2014/main" id="{AAC4F46C-E012-AFB7-C489-C36246D8C173}"/>
              </a:ext>
            </a:extLst>
          </p:cNvPr>
          <p:cNvSpPr>
            <a:spLocks noGrp="1"/>
          </p:cNvSpPr>
          <p:nvPr>
            <p:ph type="ctrTitle"/>
          </p:nvPr>
        </p:nvSpPr>
        <p:spPr>
          <a:xfrm>
            <a:off x="118006" y="1769524"/>
            <a:ext cx="4438166" cy="3406254"/>
          </a:xfrm>
        </p:spPr>
        <p:txBody>
          <a:bodyPr>
            <a:normAutofit/>
          </a:bodyPr>
          <a:lstStyle/>
          <a:p>
            <a:pPr algn="l"/>
            <a:r>
              <a:rPr lang="hr" sz="2400" kern="100" dirty="0">
                <a:effectLst/>
                <a:latin typeface="Calibri" panose="020F0502020204030204" pitchFamily="34" charset="0"/>
                <a:ea typeface="Calibri" panose="020F0502020204030204" pitchFamily="34" charset="0"/>
              </a:rPr>
              <a:t>Zvučna panorama stambenog naselja Łazarz u Poznańu</a:t>
            </a:r>
            <a:r>
              <a:rPr lang="hr" sz="2400" kern="100" dirty="0">
                <a:latin typeface="Calibri" panose="020F0502020204030204" pitchFamily="34" charset="0"/>
                <a:ea typeface="Calibri" panose="020F0502020204030204" pitchFamily="34" charset="0"/>
              </a:rPr>
              <a:t>: </a:t>
            </a:r>
            <a:r>
              <a:rPr lang="hr" sz="2400" kern="100" dirty="0">
                <a:effectLst/>
                <a:latin typeface="Calibri" panose="020F0502020204030204" pitchFamily="34" charset="0"/>
                <a:ea typeface="Calibri" panose="020F0502020204030204" pitchFamily="34" charset="0"/>
              </a:rPr>
              <a:t>projekt koji financira Odjel za kulturu grada Poznańa i uključuje interaktivnu audio kartu s najkarakterističnijim mjestima okruga. Da biste poslušali snimke, jednostavno kliknite bilo koju oznaku na karti</a:t>
            </a:r>
            <a:endParaRPr lang="en-GB" sz="2400" dirty="0">
              <a:latin typeface="+mn-lt"/>
            </a:endParaRPr>
          </a:p>
        </p:txBody>
      </p:sp>
      <p:pic>
        <p:nvPicPr>
          <p:cNvPr id="11" name="Obraz 1">
            <a:extLst>
              <a:ext uri="{FF2B5EF4-FFF2-40B4-BE49-F238E27FC236}">
                <a16:creationId xmlns:a16="http://schemas.microsoft.com/office/drawing/2014/main" id="{74F5CF80-C257-308A-6D0D-80726AB4055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56172" y="1868128"/>
            <a:ext cx="7461435" cy="2880892"/>
          </a:xfrm>
          <a:prstGeom prst="rect">
            <a:avLst/>
          </a:prstGeom>
        </p:spPr>
      </p:pic>
      <p:sp>
        <p:nvSpPr>
          <p:cNvPr id="15" name="Szövegdoboz 14">
            <a:extLst>
              <a:ext uri="{FF2B5EF4-FFF2-40B4-BE49-F238E27FC236}">
                <a16:creationId xmlns:a16="http://schemas.microsoft.com/office/drawing/2014/main" id="{ACC17AC2-89EA-A8D6-82DC-841BEDFB5BEC}"/>
              </a:ext>
            </a:extLst>
          </p:cNvPr>
          <p:cNvSpPr txBox="1"/>
          <p:nvPr/>
        </p:nvSpPr>
        <p:spPr>
          <a:xfrm>
            <a:off x="5188123" y="4851254"/>
            <a:ext cx="6516200" cy="338554"/>
          </a:xfrm>
          <a:prstGeom prst="rect">
            <a:avLst/>
          </a:prstGeom>
          <a:noFill/>
        </p:spPr>
        <p:txBody>
          <a:bodyPr wrap="square">
            <a:spAutoFit/>
          </a:bodyPr>
          <a:lstStyle/>
          <a:p>
            <a:r>
              <a:rPr lang="hr" sz="1600" kern="100" dirty="0">
                <a:effectLst/>
                <a:latin typeface="Calibri" panose="020F0502020204030204" pitchFamily="34" charset="0"/>
                <a:ea typeface="Calibri" panose="020F0502020204030204" pitchFamily="34" charset="0"/>
              </a:rPr>
              <a:t>https://niewidzialnaulica.pl/panorama-dziekowa-osiedl-lazarza/</a:t>
            </a:r>
            <a:endParaRPr lang="hu-HU" sz="1600" dirty="0"/>
          </a:p>
        </p:txBody>
      </p:sp>
    </p:spTree>
    <p:extLst>
      <p:ext uri="{BB962C8B-B14F-4D97-AF65-F5344CB8AC3E}">
        <p14:creationId xmlns:p14="http://schemas.microsoft.com/office/powerpoint/2010/main" val="2514865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5616A-EB24-B27E-BCFB-3CB2FD3E4A9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D9A7EE7-AF44-C56F-E361-C838AABF2A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D48444FB-F13B-2D3C-AF21-B0141C3E07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21A0962-4633-C8DB-F5C5-ECABE6D2FF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83DE331-33F1-33A3-0324-FB3C1F85F8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D0B7CC6-7D86-4A5E-FA86-32FD35B09B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9388107-1B18-7BC0-93BC-A8C3495588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5B2B084-41CB-36BD-936D-691A7F356C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9F2FC2A-37CE-7234-8A22-3F6CD11346A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821C06-9ADD-C487-9FFE-36CCEE28A965}"/>
              </a:ext>
            </a:extLst>
          </p:cNvPr>
          <p:cNvSpPr txBox="1">
            <a:spLocks/>
          </p:cNvSpPr>
          <p:nvPr/>
        </p:nvSpPr>
        <p:spPr>
          <a:xfrm>
            <a:off x="2268462" y="614928"/>
            <a:ext cx="7655076" cy="12396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ea typeface="Calibri" panose="020F0502020204030204" pitchFamily="34" charset="0"/>
              </a:rPr>
              <a:t>Primjeri iz srednjoistočne Europe: Poljska</a:t>
            </a:r>
            <a:endParaRPr lang="en-GB" sz="3200" dirty="0">
              <a:latin typeface="+mn-lt"/>
            </a:endParaRPr>
          </a:p>
        </p:txBody>
      </p:sp>
      <p:sp>
        <p:nvSpPr>
          <p:cNvPr id="2" name="Cím 1">
            <a:extLst>
              <a:ext uri="{FF2B5EF4-FFF2-40B4-BE49-F238E27FC236}">
                <a16:creationId xmlns:a16="http://schemas.microsoft.com/office/drawing/2014/main" id="{F0AD3213-69EF-3827-6E21-68705BBD1835}"/>
              </a:ext>
            </a:extLst>
          </p:cNvPr>
          <p:cNvSpPr>
            <a:spLocks noGrp="1"/>
          </p:cNvSpPr>
          <p:nvPr>
            <p:ph type="ctrTitle"/>
          </p:nvPr>
        </p:nvSpPr>
        <p:spPr>
          <a:xfrm>
            <a:off x="217714" y="1656915"/>
            <a:ext cx="6121676" cy="1458473"/>
          </a:xfrm>
        </p:spPr>
        <p:txBody>
          <a:bodyPr>
            <a:normAutofit fontScale="90000"/>
          </a:bodyPr>
          <a:lstStyle/>
          <a:p>
            <a:pPr algn="l"/>
            <a:r>
              <a:rPr lang="hr" sz="2400" dirty="0">
                <a:latin typeface="+mn-lt"/>
              </a:rPr>
              <a:t>Za još nekoliko dobrih primjera Poljske pogledajte prezentaciju 8 ovog tečaja: “Dobre prakse u pristupačnom turizmu na međunarodnoj razini i u zemljama partnerima projekta”</a:t>
            </a:r>
          </a:p>
        </p:txBody>
      </p:sp>
      <p:pic>
        <p:nvPicPr>
          <p:cNvPr id="11" name="Obraz 1">
            <a:extLst>
              <a:ext uri="{FF2B5EF4-FFF2-40B4-BE49-F238E27FC236}">
                <a16:creationId xmlns:a16="http://schemas.microsoft.com/office/drawing/2014/main" id="{C1EBFF2A-FEF8-440A-E4C8-924A47B2453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39390" y="1928881"/>
            <a:ext cx="5428615" cy="3072130"/>
          </a:xfrm>
          <a:prstGeom prst="rect">
            <a:avLst/>
          </a:prstGeom>
        </p:spPr>
      </p:pic>
      <p:pic>
        <p:nvPicPr>
          <p:cNvPr id="14" name="Obraz 1">
            <a:extLst>
              <a:ext uri="{FF2B5EF4-FFF2-40B4-BE49-F238E27FC236}">
                <a16:creationId xmlns:a16="http://schemas.microsoft.com/office/drawing/2014/main" id="{90E1CD1D-CE55-3C38-F8C4-613389D9B9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76388" y="3269515"/>
            <a:ext cx="4525574" cy="1776483"/>
          </a:xfrm>
          <a:prstGeom prst="rect">
            <a:avLst/>
          </a:prstGeom>
        </p:spPr>
      </p:pic>
    </p:spTree>
    <p:extLst>
      <p:ext uri="{BB962C8B-B14F-4D97-AF65-F5344CB8AC3E}">
        <p14:creationId xmlns:p14="http://schemas.microsoft.com/office/powerpoint/2010/main" val="3794227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57BE9-5944-7840-E2BC-97805138F90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E483699-6F12-A4BC-90B5-F49C255E6E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05A7526-6A0A-5BF2-FE54-6FB2F39CFD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0B274C4-199C-9B7A-2E29-BD601B56F5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22E7A82-0A95-CC6B-F2ED-96C87DF596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CF7D4EE-453B-DA1C-D239-1DE1A768B8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2D03504-50B8-3D9B-A8A4-FB1256B371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D240D9A-8485-F598-99CB-4A16E82804E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3088EC4-2138-DEF0-2D85-7100D5EED09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9C398F3-C0F3-E9A0-C1CB-892D013DEDF2}"/>
              </a:ext>
            </a:extLst>
          </p:cNvPr>
          <p:cNvSpPr txBox="1">
            <a:spLocks/>
          </p:cNvSpPr>
          <p:nvPr/>
        </p:nvSpPr>
        <p:spPr>
          <a:xfrm>
            <a:off x="466963" y="1205346"/>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ea typeface="Calibri" panose="020F0502020204030204" pitchFamily="34" charset="0"/>
              </a:rPr>
              <a:t>Primjeri iz srednjoistočne Europe: Rumunjska</a:t>
            </a:r>
            <a:endParaRPr lang="en-GB" sz="3600" dirty="0">
              <a:latin typeface="+mn-lt"/>
            </a:endParaRPr>
          </a:p>
        </p:txBody>
      </p:sp>
      <p:sp>
        <p:nvSpPr>
          <p:cNvPr id="2" name="Cím 1">
            <a:extLst>
              <a:ext uri="{FF2B5EF4-FFF2-40B4-BE49-F238E27FC236}">
                <a16:creationId xmlns:a16="http://schemas.microsoft.com/office/drawing/2014/main" id="{3D4B4AD8-5C40-3C01-FB1D-89BFCAAA9583}"/>
              </a:ext>
            </a:extLst>
          </p:cNvPr>
          <p:cNvSpPr>
            <a:spLocks noGrp="1"/>
          </p:cNvSpPr>
          <p:nvPr>
            <p:ph type="ctrTitle"/>
          </p:nvPr>
        </p:nvSpPr>
        <p:spPr>
          <a:xfrm>
            <a:off x="0" y="2025797"/>
            <a:ext cx="12192000" cy="3440071"/>
          </a:xfrm>
        </p:spPr>
        <p:txBody>
          <a:bodyPr>
            <a:noAutofit/>
          </a:bodyPr>
          <a:lstStyle/>
          <a:p>
            <a:pPr algn="l">
              <a:lnSpc>
                <a:spcPts val="2600"/>
              </a:lnSpc>
            </a:pPr>
            <a:r>
              <a:rPr lang="hr" sz="2400" kern="100" dirty="0">
                <a:effectLst/>
                <a:latin typeface="Calibri" panose="020F0502020204030204" pitchFamily="34" charset="0"/>
                <a:ea typeface="Calibri" panose="020F0502020204030204" pitchFamily="34" charset="0"/>
                <a:cs typeface="Calibri" panose="020F0502020204030204" pitchFamily="34" charset="0"/>
              </a:rPr>
              <a:t>U Rumunjskoj se posljednjih godina pojavio niz programa socijalnog turizma, usko povezanih sa socijalnom politikom na nacionalnoj razini (Simon et al., 2017). Socijalni turizam, uključujući turizam za </a:t>
            </a:r>
            <a:r>
              <a:rPr lang="hr" sz="2400" dirty="0">
                <a:solidFill>
                  <a:srgbClr val="000000"/>
                </a:solidFill>
                <a:effectLst/>
                <a:latin typeface="Calibri" panose="020F0502020204030204" pitchFamily="34" charset="0"/>
                <a:ea typeface="Times New Roman" panose="02020603050405020304" pitchFamily="18" charset="0"/>
              </a:rPr>
              <a:t>osobe s invaliditetom</a:t>
            </a:r>
            <a:r>
              <a:rPr lang="hr" sz="2400" kern="100" dirty="0">
                <a:effectLst/>
                <a:latin typeface="Calibri" panose="020F0502020204030204" pitchFamily="34" charset="0"/>
                <a:ea typeface="Calibri" panose="020F0502020204030204" pitchFamily="34" charset="0"/>
                <a:cs typeface="Calibri" panose="020F0502020204030204" pitchFamily="34" charset="0"/>
              </a:rPr>
              <a:t>, na niskoj je razini razvijenosti u Rumunjskoj, nedovoljno dimenzioniran u usporedbi sa stvarnim potrebama kategorija stanovništva koje imaju koristi od turističkih aktivnosti po nižim cijenama </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Nedostatak potpunih informacija o socijalnom turizmu, uključujući podatke o turizmu za osobe s invaliditetom. Turističke udruge koje provode programe socijalnog turizma nemaju godišnje analize podataka o sudjelovanju, poduzeća koja sudjeluju, smještaja, mjesta održavanja, broja turista itd., tako da ne možemo dobiti realnu sliku o tome koliko ljudi iz skupina u nepovoljnom položaju trenutno ima koristi od postojećih, ali oskudnih mogućnosti na nacionalnoj razini (Simon et al., 2017)</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6902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3" y="1223779"/>
            <a:ext cx="11258073" cy="688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Calibri" panose="020F0502020204030204" pitchFamily="34" charset="0"/>
              </a:rPr>
              <a:t>Europska mreža za pristupačni turizam (ENAT)</a:t>
            </a:r>
            <a:endParaRPr lang="en-GB" sz="3600" dirty="0">
              <a:latin typeface="+mn-lt"/>
            </a:endParaRPr>
          </a:p>
        </p:txBody>
      </p:sp>
      <p:pic>
        <p:nvPicPr>
          <p:cNvPr id="11" name="Kép 10" descr="A képen szöveg, Betűtípus, embléma, Grafika látható&#10;&#10;Automatikusan generált leírás">
            <a:extLst>
              <a:ext uri="{FF2B5EF4-FFF2-40B4-BE49-F238E27FC236}">
                <a16:creationId xmlns:a16="http://schemas.microsoft.com/office/drawing/2014/main" id="{57CD8742-EB7E-94B8-54E7-4329AA801707}"/>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7731119" y="2957093"/>
            <a:ext cx="3993917" cy="1587001"/>
          </a:xfrm>
          <a:prstGeom prst="rect">
            <a:avLst/>
          </a:prstGeom>
          <a:noFill/>
          <a:ln>
            <a:noFill/>
          </a:ln>
        </p:spPr>
      </p:pic>
      <p:pic>
        <p:nvPicPr>
          <p:cNvPr id="14" name="Kép 13">
            <a:extLst>
              <a:ext uri="{FF2B5EF4-FFF2-40B4-BE49-F238E27FC236}">
                <a16:creationId xmlns:a16="http://schemas.microsoft.com/office/drawing/2014/main" id="{025BB3FE-6C92-9A5E-3971-AB3BEC9A0C0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sp>
        <p:nvSpPr>
          <p:cNvPr id="16" name="Cím 1">
            <a:extLst>
              <a:ext uri="{FF2B5EF4-FFF2-40B4-BE49-F238E27FC236}">
                <a16:creationId xmlns:a16="http://schemas.microsoft.com/office/drawing/2014/main" id="{717711F3-B6B6-5626-F025-0F609DF71F4F}"/>
              </a:ext>
            </a:extLst>
          </p:cNvPr>
          <p:cNvSpPr txBox="1">
            <a:spLocks/>
          </p:cNvSpPr>
          <p:nvPr/>
        </p:nvSpPr>
        <p:spPr>
          <a:xfrm>
            <a:off x="173564" y="1957264"/>
            <a:ext cx="8198073" cy="29907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2800"/>
              </a:lnSpc>
              <a:tabLst>
                <a:tab pos="1343660" algn="l"/>
              </a:tabLst>
            </a:pPr>
            <a:r>
              <a:rPr lang="hr" sz="2600" kern="0" dirty="0">
                <a:solidFill>
                  <a:srgbClr val="000000"/>
                </a:solidFill>
                <a:latin typeface="Calibri" panose="020F0502020204030204" pitchFamily="34" charset="0"/>
                <a:cs typeface="Calibri" panose="020F0502020204030204" pitchFamily="34" charset="0"/>
              </a:rPr>
              <a:t>ENAT je inovativna inicijativa usmjerena na to da turizam učini dostupnim svima. Aktivnosti ističu sve veće priznanje pristupačnog turizma kao ne samo specijaliziranog segmenta, već i kao osnovnog prava za osobe s invaliditetom</a:t>
            </a:r>
            <a:br>
              <a:rPr lang="en-GB" sz="2600" kern="0" dirty="0">
                <a:solidFill>
                  <a:srgbClr val="000000"/>
                </a:solidFill>
                <a:latin typeface="Calibri" panose="020F0502020204030204" pitchFamily="34" charset="0"/>
                <a:cs typeface="Calibri" panose="020F0502020204030204" pitchFamily="34" charset="0"/>
              </a:rPr>
            </a:br>
            <a:r>
              <a:rPr lang="hr" sz="2600" kern="0" dirty="0">
                <a:solidFill>
                  <a:srgbClr val="000000"/>
                </a:solidFill>
                <a:latin typeface="Calibri" panose="020F0502020204030204" pitchFamily="34" charset="0"/>
                <a:cs typeface="Calibri" panose="020F0502020204030204" pitchFamily="34" charset="0"/>
              </a:rPr>
              <a:t>Uloga, značaj i razne aktivnosti ENAT-a značajne su u promociji putovanja za osobe s invaliditetom u Europi       i drugim regijama</a:t>
            </a:r>
          </a:p>
        </p:txBody>
      </p:sp>
    </p:spTree>
    <p:extLst>
      <p:ext uri="{BB962C8B-B14F-4D97-AF65-F5344CB8AC3E}">
        <p14:creationId xmlns:p14="http://schemas.microsoft.com/office/powerpoint/2010/main" val="4239364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FD5A0-80FD-47E2-CA12-695C6472F46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56870E5-BBC3-E7E8-4ECF-B277456C59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6D94862D-72B0-482F-3D3B-4192F07C96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00D68FF-1933-7A08-C02D-291419497A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C181EFF-1850-15CA-413E-1FED5B8CA2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392ECE1-7133-E2E3-7DCB-4025FBAE67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447128-22B6-1A12-EE74-75C651160D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D2872AF-13E3-380A-AEEE-02D8A71FF73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43DFE9E-483B-C99E-EB80-7E8BC3125C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5C9D7B9-09C7-154E-48DF-BA218622BAF2}"/>
              </a:ext>
            </a:extLst>
          </p:cNvPr>
          <p:cNvSpPr txBox="1">
            <a:spLocks/>
          </p:cNvSpPr>
          <p:nvPr/>
        </p:nvSpPr>
        <p:spPr>
          <a:xfrm>
            <a:off x="466963" y="1242525"/>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ea typeface="Calibri" panose="020F0502020204030204" pitchFamily="34" charset="0"/>
              </a:rPr>
              <a:t>Primjeri iz srednjoistočne Europe: Rumunjska</a:t>
            </a:r>
            <a:endParaRPr lang="en-GB" sz="3600" dirty="0">
              <a:latin typeface="+mn-lt"/>
            </a:endParaRPr>
          </a:p>
        </p:txBody>
      </p:sp>
      <p:sp>
        <p:nvSpPr>
          <p:cNvPr id="2" name="Cím 1">
            <a:extLst>
              <a:ext uri="{FF2B5EF4-FFF2-40B4-BE49-F238E27FC236}">
                <a16:creationId xmlns:a16="http://schemas.microsoft.com/office/drawing/2014/main" id="{5434E93A-802C-CEDE-3149-B7830D6C1B84}"/>
              </a:ext>
            </a:extLst>
          </p:cNvPr>
          <p:cNvSpPr>
            <a:spLocks noGrp="1"/>
          </p:cNvSpPr>
          <p:nvPr>
            <p:ph type="ctrTitle"/>
          </p:nvPr>
        </p:nvSpPr>
        <p:spPr>
          <a:xfrm>
            <a:off x="232537" y="2087877"/>
            <a:ext cx="11492499" cy="2976768"/>
          </a:xfrm>
        </p:spPr>
        <p:txBody>
          <a:bodyPr>
            <a:noAutofit/>
          </a:bodyPr>
          <a:lstStyle/>
          <a:p>
            <a:pPr algn="l"/>
            <a:r>
              <a:rPr lang="hr" sz="2600" kern="100" dirty="0">
                <a:effectLst/>
                <a:latin typeface="Calibri" panose="020F0502020204030204" pitchFamily="34" charset="0"/>
                <a:ea typeface="Calibri" panose="020F0502020204030204" pitchFamily="34" charset="0"/>
              </a:rPr>
              <a:t>Od 2013. godine Motivation Foundation Rumunjska ima certificirane tečajeve obuke za profesionalce na temelju kurikuluma koje je razvila Svjetska zdravstvena organizacija (WHO). Ujedno je stvorio prvu online platformu, nacionalnu kartu pristupačnih mjesta, na kojoj se nalaze javne ustanove, mjesta zabave i razonode, smještaj i sadržaji te njihova okolina. Karta je dostupna na www.accesibil.org i namijenjena je osobama s invaliditetom. Mogu ga koristiti i t</a:t>
            </a:r>
            <a:r>
              <a:rPr lang="hr" sz="2600" kern="100" dirty="0">
                <a:latin typeface="Calibri" panose="020F0502020204030204" pitchFamily="34" charset="0"/>
                <a:ea typeface="Calibri" panose="020F0502020204030204" pitchFamily="34" charset="0"/>
              </a:rPr>
              <a:t>ur</a:t>
            </a:r>
            <a:r>
              <a:rPr lang="hr" sz="2600" kern="100" dirty="0">
                <a:effectLst/>
                <a:latin typeface="Calibri" panose="020F0502020204030204" pitchFamily="34" charset="0"/>
                <a:ea typeface="Calibri" panose="020F0502020204030204" pitchFamily="34" charset="0"/>
              </a:rPr>
              <a:t>operatori koji žele razvijati turističke usluge za osobe s invaliditetom (Mihaela, 2019)</a:t>
            </a:r>
            <a:endParaRPr lang="en-GB" sz="2600" dirty="0">
              <a:latin typeface="+mn-lt"/>
            </a:endParaRPr>
          </a:p>
        </p:txBody>
      </p:sp>
    </p:spTree>
    <p:extLst>
      <p:ext uri="{BB962C8B-B14F-4D97-AF65-F5344CB8AC3E}">
        <p14:creationId xmlns:p14="http://schemas.microsoft.com/office/powerpoint/2010/main" val="1495088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19207-6116-BC4E-AD8E-62C617D2EA8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49B7F67-2367-BCD8-10DB-70ABC60FEC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FF6DBAAA-E478-2DC7-F547-B90C349120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6B3F789-4987-166F-A775-ACD8B07C71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40E21EB-4D44-27B1-8F70-D3414CC557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C28684C-3F0C-FBAE-AB60-300660086F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089FD8B-10A1-2F5B-736B-1EAF402DC13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B29B8AC-8220-9DE5-99C6-729A2171032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BB065FA-2C24-55A6-B4DE-73B73BE6B19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013EDA3-B126-09EB-A452-A70255D36A0D}"/>
              </a:ext>
            </a:extLst>
          </p:cNvPr>
          <p:cNvSpPr txBox="1">
            <a:spLocks/>
          </p:cNvSpPr>
          <p:nvPr/>
        </p:nvSpPr>
        <p:spPr>
          <a:xfrm>
            <a:off x="-35578" y="774187"/>
            <a:ext cx="5746567" cy="12619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ea typeface="Calibri" panose="020F0502020204030204" pitchFamily="34" charset="0"/>
              </a:rPr>
              <a:t>Primjeri iz srednjoistočne Europe: Rumunjska</a:t>
            </a:r>
            <a:endParaRPr lang="en-GB" sz="3200" dirty="0">
              <a:latin typeface="+mn-lt"/>
            </a:endParaRPr>
          </a:p>
        </p:txBody>
      </p:sp>
      <p:sp>
        <p:nvSpPr>
          <p:cNvPr id="2" name="Cím 1">
            <a:extLst>
              <a:ext uri="{FF2B5EF4-FFF2-40B4-BE49-F238E27FC236}">
                <a16:creationId xmlns:a16="http://schemas.microsoft.com/office/drawing/2014/main" id="{1F5A6E1F-D5AB-DB96-9181-11969FD24CF6}"/>
              </a:ext>
            </a:extLst>
          </p:cNvPr>
          <p:cNvSpPr>
            <a:spLocks noGrp="1"/>
          </p:cNvSpPr>
          <p:nvPr>
            <p:ph type="ctrTitle"/>
          </p:nvPr>
        </p:nvSpPr>
        <p:spPr>
          <a:xfrm>
            <a:off x="1" y="2082789"/>
            <a:ext cx="6333654" cy="3453773"/>
          </a:xfrm>
        </p:spPr>
        <p:txBody>
          <a:bodyPr>
            <a:noAutofit/>
          </a:bodyPr>
          <a:lstStyle/>
          <a:p>
            <a:pPr algn="l"/>
            <a:r>
              <a:rPr lang="hr" sz="2500" kern="100" dirty="0">
                <a:effectLst/>
                <a:latin typeface="Calibri" panose="020F0502020204030204" pitchFamily="34" charset="0"/>
                <a:ea typeface="Calibri" panose="020F0502020204030204" pitchFamily="34" charset="0"/>
              </a:rPr>
              <a:t>Još jedna inicijativa Zaklade </a:t>
            </a:r>
            <a:r>
              <a:rPr lang="hr" sz="2500" b="1" kern="100" dirty="0">
                <a:effectLst/>
                <a:latin typeface="Calibri" panose="020F0502020204030204" pitchFamily="34" charset="0"/>
                <a:ea typeface="Calibri" panose="020F0502020204030204" pitchFamily="34" charset="0"/>
              </a:rPr>
              <a:t>Motivation Foundation Rumunjska </a:t>
            </a:r>
            <a:r>
              <a:rPr lang="hr" sz="2500" kern="100" dirty="0">
                <a:effectLst/>
                <a:latin typeface="Calibri" panose="020F0502020204030204" pitchFamily="34" charset="0"/>
                <a:ea typeface="Calibri" panose="020F0502020204030204" pitchFamily="34" charset="0"/>
              </a:rPr>
              <a:t>je procjena pristupačnosti zgrada, što omogućava da zgrada dobije oznaku pristupačnosti od Državnog ureda za popise i robne marke. Među rijetkim pružateljima turističkih i ugostiteljskih usluga, valja istaknuti da kompleks Băile Felix i Kraljevsko dvorište u Piatra Neamţu zadovoljavaju kriterije pristupačnosti (Mihaela, 2019)</a:t>
            </a:r>
            <a:endParaRPr lang="en-US" sz="2500" dirty="0">
              <a:latin typeface="+mn-lt"/>
            </a:endParaRPr>
          </a:p>
        </p:txBody>
      </p:sp>
      <p:pic>
        <p:nvPicPr>
          <p:cNvPr id="14" name="Kép 13">
            <a:extLst>
              <a:ext uri="{FF2B5EF4-FFF2-40B4-BE49-F238E27FC236}">
                <a16:creationId xmlns:a16="http://schemas.microsoft.com/office/drawing/2014/main" id="{EE9009A1-DB1B-EFFE-057F-84DEA036DCE0}"/>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6333654" y="1296513"/>
            <a:ext cx="5198501" cy="3744158"/>
          </a:xfrm>
          <a:prstGeom prst="rect">
            <a:avLst/>
          </a:prstGeom>
        </p:spPr>
      </p:pic>
      <p:sp>
        <p:nvSpPr>
          <p:cNvPr id="16" name="Szövegdoboz 15">
            <a:extLst>
              <a:ext uri="{FF2B5EF4-FFF2-40B4-BE49-F238E27FC236}">
                <a16:creationId xmlns:a16="http://schemas.microsoft.com/office/drawing/2014/main" id="{FAE39A2E-9709-70EB-972C-A0E9022B9BE1}"/>
              </a:ext>
            </a:extLst>
          </p:cNvPr>
          <p:cNvSpPr txBox="1"/>
          <p:nvPr/>
        </p:nvSpPr>
        <p:spPr>
          <a:xfrm>
            <a:off x="6982589" y="4991317"/>
            <a:ext cx="2927268" cy="369332"/>
          </a:xfrm>
          <a:prstGeom prst="rect">
            <a:avLst/>
          </a:prstGeom>
          <a:noFill/>
        </p:spPr>
        <p:txBody>
          <a:bodyPr wrap="square">
            <a:spAutoFit/>
          </a:bodyPr>
          <a:lstStyle/>
          <a:p>
            <a:r>
              <a:rPr lang="hr" dirty="0"/>
              <a:t>https://www.accesibil.org/</a:t>
            </a:r>
          </a:p>
        </p:txBody>
      </p:sp>
    </p:spTree>
    <p:extLst>
      <p:ext uri="{BB962C8B-B14F-4D97-AF65-F5344CB8AC3E}">
        <p14:creationId xmlns:p14="http://schemas.microsoft.com/office/powerpoint/2010/main" val="1833653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8DADA-450E-CB7F-E5A6-6366231515C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35F19C-01CA-277E-AF3F-320F1392AD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ED6F2D9A-9371-8DDD-9F55-0886D43D0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CB9CDB2-35D2-39B6-6ACA-6DB0FCE5ED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DFF0D90-E51C-D218-0806-7A9BB5C549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A06068-8A36-2630-F90B-D6ECB3DEA1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4B02007-171F-1682-1237-5A1255657C0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F79D2CF-83B6-28DB-B347-FF09AF25AA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6EC14A6-3B35-7DD2-7985-89FC50707E8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760274C-10F4-F86F-C7A7-2C15CDAC17A5}"/>
              </a:ext>
            </a:extLst>
          </p:cNvPr>
          <p:cNvSpPr txBox="1">
            <a:spLocks/>
          </p:cNvSpPr>
          <p:nvPr/>
        </p:nvSpPr>
        <p:spPr>
          <a:xfrm>
            <a:off x="466963" y="1205346"/>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ea typeface="Calibri" panose="020F0502020204030204" pitchFamily="34" charset="0"/>
              </a:rPr>
              <a:t>Primjeri iz srednjoistočne Europe: Rumunjska</a:t>
            </a:r>
            <a:endParaRPr lang="en-GB" sz="3600" dirty="0">
              <a:latin typeface="+mn-lt"/>
            </a:endParaRPr>
          </a:p>
        </p:txBody>
      </p:sp>
      <p:sp>
        <p:nvSpPr>
          <p:cNvPr id="2" name="Cím 1">
            <a:extLst>
              <a:ext uri="{FF2B5EF4-FFF2-40B4-BE49-F238E27FC236}">
                <a16:creationId xmlns:a16="http://schemas.microsoft.com/office/drawing/2014/main" id="{FEB3A388-16E3-4268-94F5-6869626675AC}"/>
              </a:ext>
            </a:extLst>
          </p:cNvPr>
          <p:cNvSpPr>
            <a:spLocks noGrp="1"/>
          </p:cNvSpPr>
          <p:nvPr>
            <p:ph type="ctrTitle"/>
          </p:nvPr>
        </p:nvSpPr>
        <p:spPr>
          <a:xfrm>
            <a:off x="368135" y="1812459"/>
            <a:ext cx="11468747" cy="3363524"/>
          </a:xfrm>
        </p:spPr>
        <p:txBody>
          <a:bodyPr>
            <a:noAutofit/>
          </a:bodyPr>
          <a:lstStyle/>
          <a:p>
            <a:pPr algn="l"/>
            <a:r>
              <a:rPr lang="hr" sz="2400" kern="100" dirty="0">
                <a:latin typeface="Calibri" panose="020F0502020204030204" pitchFamily="34" charset="0"/>
              </a:rPr>
              <a:t>Putnička udruga Babilon, gradska vijećnica Cluj-Napoca, Turistički informativni centar Cluj-Napoca pomažu potpuno slijepim osobama (</a:t>
            </a:r>
            <a:r>
              <a:rPr lang="hr" sz="2400" kern="100" dirty="0">
                <a:effectLst/>
                <a:latin typeface="Calibri" panose="020F0502020204030204" pitchFamily="34" charset="0"/>
                <a:ea typeface="Calibri" panose="020F0502020204030204" pitchFamily="34" charset="0"/>
              </a:rPr>
              <a:t>projekt Terra Mirabilis) </a:t>
            </a:r>
            <a:br>
              <a:rPr lang="en-GB" sz="2400" kern="100" dirty="0">
                <a:latin typeface="Calibri" panose="020F0502020204030204" pitchFamily="34" charset="0"/>
              </a:rPr>
            </a:br>
            <a:r>
              <a:rPr lang="hr" sz="2400" kern="100" dirty="0">
                <a:latin typeface="Calibri" panose="020F0502020204030204" pitchFamily="34" charset="0"/>
              </a:rPr>
              <a:t>Udruga Transilvanijskih cesta i Turistička udruga Retezat pomažu osobama koje uopće ne mogu vidjeti i osobama smanjene pokretljivosti (na </a:t>
            </a:r>
            <a:r>
              <a:rPr lang="hr" sz="2400" kern="100" dirty="0">
                <a:effectLst/>
                <a:latin typeface="Calibri" panose="020F0502020204030204" pitchFamily="34" charset="0"/>
                <a:ea typeface="Calibri" panose="020F0502020204030204" pitchFamily="34" charset="0"/>
              </a:rPr>
              <a:t>Trgu skulptura Șumuleu i staza za osobe s invaliditetom u planinama Retezat) </a:t>
            </a:r>
            <a:br>
              <a:rPr lang="en-GB" sz="2400" kern="100" dirty="0">
                <a:latin typeface="Calibri" panose="020F0502020204030204" pitchFamily="34" charset="0"/>
              </a:rPr>
            </a:br>
            <a:r>
              <a:rPr lang="hr" sz="2400" kern="100" dirty="0">
                <a:effectLst/>
                <a:latin typeface="Calibri" panose="020F0502020204030204" pitchFamily="34" charset="0"/>
                <a:ea typeface="Calibri" panose="020F0502020204030204" pitchFamily="34" charset="0"/>
              </a:rPr>
              <a:t>AECO Rumunjska, Udruga obrazovnih i kulturnih aktivnosti na otvorenom nudi planinarski vodič za obitelji s djecom i osobe s invaliditetom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M24Seven Europe, RAPTronic, RAP Development, RAP Instal, Petroterm SRL., Sorla i Dobra te AQUA Carpatica upravljaju plažom Pupa u Mamaiji, plažom </a:t>
            </a:r>
            <a:r>
              <a:rPr lang="hr" sz="2400" kern="100" dirty="0">
                <a:latin typeface="Calibri" panose="020F0502020204030204" pitchFamily="34" charset="0"/>
                <a:ea typeface="Calibri" panose="020F0502020204030204" pitchFamily="34" charset="0"/>
              </a:rPr>
              <a:t>dostupnom za </a:t>
            </a:r>
            <a:r>
              <a:rPr lang="hr" sz="2400" kern="100" dirty="0">
                <a:effectLst/>
                <a:latin typeface="Calibri" panose="020F0502020204030204" pitchFamily="34" charset="0"/>
                <a:ea typeface="Calibri" panose="020F0502020204030204" pitchFamily="34" charset="0"/>
              </a:rPr>
              <a:t>osobe smanjene pokretljivosti</a:t>
            </a:r>
            <a:endParaRPr lang="en-GB" sz="2400" kern="100" dirty="0">
              <a:latin typeface="Calibri" panose="020F0502020204030204" pitchFamily="34" charset="0"/>
            </a:endParaRPr>
          </a:p>
        </p:txBody>
      </p:sp>
    </p:spTree>
    <p:extLst>
      <p:ext uri="{BB962C8B-B14F-4D97-AF65-F5344CB8AC3E}">
        <p14:creationId xmlns:p14="http://schemas.microsoft.com/office/powerpoint/2010/main" val="1548812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4902D-9866-0951-5B0A-3E61E655D2A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EBB0D98-AA5A-E16E-41EB-6EF25F4D7E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FB3AD0C-0FEA-967C-2586-C57EBA4BA7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D607388-24D5-2C14-C76A-326F7338E4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77EC6E0-149B-871A-1573-9E70D68EBF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848F9EC-C9F5-7955-2448-3BC5742628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6C3CB78-9CCF-ECBA-A81E-903A918D7E9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1BC2445-22D5-48C7-7844-71745FDC35E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C39D241-F48D-C9F9-2B56-C6683C429A3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1EE8418-AEE2-447D-FE7B-E328D0DA2799}"/>
              </a:ext>
            </a:extLst>
          </p:cNvPr>
          <p:cNvSpPr txBox="1">
            <a:spLocks/>
          </p:cNvSpPr>
          <p:nvPr/>
        </p:nvSpPr>
        <p:spPr>
          <a:xfrm>
            <a:off x="466963" y="1205346"/>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ea typeface="Calibri" panose="020F0502020204030204" pitchFamily="34" charset="0"/>
              </a:rPr>
              <a:t>Primjeri iz srednjoistočne Europe: Rumunjska</a:t>
            </a:r>
            <a:endParaRPr lang="en-GB" sz="3200" dirty="0">
              <a:latin typeface="+mn-lt"/>
            </a:endParaRPr>
          </a:p>
        </p:txBody>
      </p:sp>
      <p:sp>
        <p:nvSpPr>
          <p:cNvPr id="2" name="Cím 1">
            <a:extLst>
              <a:ext uri="{FF2B5EF4-FFF2-40B4-BE49-F238E27FC236}">
                <a16:creationId xmlns:a16="http://schemas.microsoft.com/office/drawing/2014/main" id="{A4680387-85FF-5FC9-5338-4E53F9380DE8}"/>
              </a:ext>
            </a:extLst>
          </p:cNvPr>
          <p:cNvSpPr>
            <a:spLocks noGrp="1"/>
          </p:cNvSpPr>
          <p:nvPr>
            <p:ph type="ctrTitle"/>
          </p:nvPr>
        </p:nvSpPr>
        <p:spPr>
          <a:xfrm>
            <a:off x="181209" y="2011432"/>
            <a:ext cx="11850369" cy="3152800"/>
          </a:xfrm>
        </p:spPr>
        <p:txBody>
          <a:bodyPr>
            <a:noAutofit/>
          </a:bodyPr>
          <a:lstStyle/>
          <a:p>
            <a:pPr algn="l"/>
            <a:r>
              <a:rPr lang="hr" sz="2400" kern="100" dirty="0">
                <a:latin typeface="Calibri" panose="020F0502020204030204" pitchFamily="34" charset="0"/>
                <a:ea typeface="Calibri" panose="020F0502020204030204" pitchFamily="34" charset="0"/>
              </a:rPr>
              <a:t>C</a:t>
            </a:r>
            <a:r>
              <a:rPr lang="hr" sz="2400" kern="100" dirty="0">
                <a:effectLst/>
                <a:latin typeface="Calibri" panose="020F0502020204030204" pitchFamily="34" charset="0"/>
                <a:ea typeface="Calibri" panose="020F0502020204030204" pitchFamily="34" charset="0"/>
              </a:rPr>
              <a:t>orund-Praid Nature Conservancy i </a:t>
            </a:r>
            <a:r>
              <a:rPr lang="hr" sz="2400" kern="100" dirty="0">
                <a:latin typeface="Calibri" panose="020F0502020204030204" pitchFamily="34" charset="0"/>
                <a:ea typeface="Calibri" panose="020F0502020204030204" pitchFamily="34" charset="0"/>
              </a:rPr>
              <a:t>C</a:t>
            </a:r>
            <a:r>
              <a:rPr lang="hr" sz="2400" kern="100" dirty="0">
                <a:effectLst/>
                <a:latin typeface="Calibri" panose="020F0502020204030204" pitchFamily="34" charset="0"/>
                <a:ea typeface="Calibri" panose="020F0502020204030204" pitchFamily="34" charset="0"/>
              </a:rPr>
              <a:t>orund Tourist Association omogućuju osobama sa smanjenom pokretljivošću pristup obližnjem tresetištu </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Nurture in Nature u okrugu Harghita pruža radost kretanja osobama sa smanjenom pokretljivošću, ali i onima koji imaju poremećaje vida i sluha </a:t>
            </a:r>
            <a:br>
              <a:rPr lang="hr-HR" sz="2400" kern="100" dirty="0">
                <a:latin typeface="Calibri" panose="020F0502020204030204" pitchFamily="34" charset="0"/>
                <a:ea typeface="Calibri" panose="020F0502020204030204" pitchFamily="34" charset="0"/>
              </a:rPr>
            </a:br>
            <a:r>
              <a:rPr lang="hr-HR" sz="2400" kern="100" dirty="0" err="1">
                <a:latin typeface="Calibri" panose="020F0502020204030204" pitchFamily="34" charset="0"/>
                <a:ea typeface="Calibri" panose="020F0502020204030204" pitchFamily="34" charset="0"/>
              </a:rPr>
              <a:t>Accessible</a:t>
            </a:r>
            <a:r>
              <a:rPr lang="hr" sz="2400" kern="100" dirty="0">
                <a:effectLst/>
                <a:latin typeface="Calibri" panose="020F0502020204030204" pitchFamily="34" charset="0"/>
                <a:ea typeface="Calibri" panose="020F0502020204030204" pitchFamily="34" charset="0"/>
              </a:rPr>
              <a:t> Romania by Santo Touring turistička je agencija koja osobama smanjene pokretljivosti i osobama s oštećenjem sluha omogućuje </a:t>
            </a:r>
            <a:r>
              <a:rPr lang="hr" sz="2400" kern="100" dirty="0">
                <a:latin typeface="Calibri" panose="020F0502020204030204" pitchFamily="34" charset="0"/>
                <a:ea typeface="Calibri" panose="020F0502020204030204" pitchFamily="34" charset="0"/>
              </a:rPr>
              <a:t>sudjelovanje </a:t>
            </a:r>
            <a:r>
              <a:rPr lang="hr" sz="2400" kern="100" dirty="0">
                <a:effectLst/>
                <a:latin typeface="Calibri" panose="020F0502020204030204" pitchFamily="34" charset="0"/>
                <a:ea typeface="Calibri" panose="020F0502020204030204" pitchFamily="34" charset="0"/>
              </a:rPr>
              <a:t>u obilascima različitih lokacija</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CaiacSMile omogućava </a:t>
            </a:r>
            <a:r>
              <a:rPr lang="hr" sz="2400" kern="100" dirty="0">
                <a:latin typeface="Calibri" panose="020F0502020204030204" pitchFamily="34" charset="0"/>
                <a:ea typeface="Calibri" panose="020F0502020204030204" pitchFamily="34" charset="0"/>
              </a:rPr>
              <a:t>osobama </a:t>
            </a:r>
            <a:r>
              <a:rPr lang="hr" sz="2400" kern="100" dirty="0">
                <a:effectLst/>
                <a:latin typeface="Calibri" panose="020F0502020204030204" pitchFamily="34" charset="0"/>
                <a:ea typeface="Calibri" panose="020F0502020204030204" pitchFamily="34" charset="0"/>
              </a:rPr>
              <a:t>sa smanjenom pokretljivošću da osjete iskustvo skijanja</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Special Olympics Foundation </a:t>
            </a:r>
            <a:r>
              <a:rPr lang="hr" sz="2400" kern="100" dirty="0">
                <a:effectLst/>
                <a:latin typeface="Calibri" panose="020F0502020204030204" pitchFamily="34" charset="0"/>
                <a:ea typeface="Calibri" panose="020F0502020204030204" pitchFamily="34" charset="0"/>
              </a:rPr>
              <a:t>organizira sportska natjecanja, školsko obrazovanje, tečajeve u Rumunjskoj za </a:t>
            </a:r>
            <a:r>
              <a:rPr lang="hr" sz="2400" kern="100" dirty="0">
                <a:latin typeface="Calibri" panose="020F0502020204030204" pitchFamily="34" charset="0"/>
                <a:ea typeface="Calibri" panose="020F0502020204030204" pitchFamily="34" charset="0"/>
              </a:rPr>
              <a:t>osobe </a:t>
            </a:r>
            <a:r>
              <a:rPr lang="hr" sz="2400" kern="100" dirty="0">
                <a:effectLst/>
                <a:latin typeface="Calibri" panose="020F0502020204030204" pitchFamily="34" charset="0"/>
                <a:ea typeface="Calibri" panose="020F0502020204030204" pitchFamily="34" charset="0"/>
              </a:rPr>
              <a:t>s intelektualnim poteškoćama</a:t>
            </a:r>
            <a:endParaRPr lang="en-GB" sz="2400" dirty="0">
              <a:latin typeface="+mn-lt"/>
            </a:endParaRPr>
          </a:p>
        </p:txBody>
      </p:sp>
    </p:spTree>
    <p:extLst>
      <p:ext uri="{BB962C8B-B14F-4D97-AF65-F5344CB8AC3E}">
        <p14:creationId xmlns:p14="http://schemas.microsoft.com/office/powerpoint/2010/main" val="3463888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EECD0-2A52-E3E3-0B97-40424E03630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8266BB7-BF0A-EC96-30A6-7F58A0C47A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717BF7EB-EE82-54D2-BC71-9334CFD57D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3F094CE-0EFF-2E16-1644-8BFECCF3F9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E0A073F-FA02-3C5B-DF06-F33C287797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104027A-A492-2BCD-6DF0-A66BFC39BB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B20545F-7E72-26DA-E0E9-33581860E82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32E58D3-1E11-619B-85B4-950CEE6584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CD3AE7E-CEC1-0106-CD43-93C5EB6EA9D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A3D4E70-E9B3-7AC4-993A-78CC973023D2}"/>
              </a:ext>
            </a:extLst>
          </p:cNvPr>
          <p:cNvSpPr txBox="1">
            <a:spLocks/>
          </p:cNvSpPr>
          <p:nvPr/>
        </p:nvSpPr>
        <p:spPr>
          <a:xfrm>
            <a:off x="466963" y="1287690"/>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ea typeface="Calibri" panose="020F0502020204030204" pitchFamily="34" charset="0"/>
              </a:rPr>
              <a:t>Primjeri iz srednjoistočne Europe: Rumunjska</a:t>
            </a:r>
            <a:endParaRPr lang="en-GB" sz="3600" dirty="0">
              <a:latin typeface="+mn-lt"/>
            </a:endParaRPr>
          </a:p>
        </p:txBody>
      </p:sp>
      <p:sp>
        <p:nvSpPr>
          <p:cNvPr id="2" name="Cím 1">
            <a:extLst>
              <a:ext uri="{FF2B5EF4-FFF2-40B4-BE49-F238E27FC236}">
                <a16:creationId xmlns:a16="http://schemas.microsoft.com/office/drawing/2014/main" id="{0BEF0E01-134C-CA51-2743-79CC0A25A845}"/>
              </a:ext>
            </a:extLst>
          </p:cNvPr>
          <p:cNvSpPr>
            <a:spLocks noGrp="1"/>
          </p:cNvSpPr>
          <p:nvPr>
            <p:ph type="ctrTitle"/>
          </p:nvPr>
        </p:nvSpPr>
        <p:spPr>
          <a:xfrm>
            <a:off x="128648" y="1840322"/>
            <a:ext cx="4403272" cy="3010743"/>
          </a:xfrm>
        </p:spPr>
        <p:txBody>
          <a:bodyPr>
            <a:normAutofit/>
          </a:bodyPr>
          <a:lstStyle/>
          <a:p>
            <a:pPr algn="l"/>
            <a:r>
              <a:rPr lang="hr" sz="2600" dirty="0">
                <a:latin typeface="+mn-lt"/>
              </a:rPr>
              <a:t>Za još nekoliko dobrih primjera Rumunjske, pogledajte prezentaciju 8 ovog tečaja: “Dobre prakse u pristupačnom turizmu na međunarodnoj razini i u zemljama partnerima projekta”</a:t>
            </a:r>
          </a:p>
        </p:txBody>
      </p:sp>
      <p:pic>
        <p:nvPicPr>
          <p:cNvPr id="11" name="Kép 10" descr="Nem érhető el leírás a fényképhez.">
            <a:extLst>
              <a:ext uri="{FF2B5EF4-FFF2-40B4-BE49-F238E27FC236}">
                <a16:creationId xmlns:a16="http://schemas.microsoft.com/office/drawing/2014/main" id="{E774287B-8F4E-D066-E5D1-B0621BA3CB17}"/>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922182" y="2170965"/>
            <a:ext cx="6802854" cy="3010743"/>
          </a:xfrm>
          <a:prstGeom prst="rect">
            <a:avLst/>
          </a:prstGeom>
          <a:noFill/>
          <a:ln>
            <a:noFill/>
          </a:ln>
        </p:spPr>
      </p:pic>
      <p:sp>
        <p:nvSpPr>
          <p:cNvPr id="15" name="Szövegdoboz 14">
            <a:extLst>
              <a:ext uri="{FF2B5EF4-FFF2-40B4-BE49-F238E27FC236}">
                <a16:creationId xmlns:a16="http://schemas.microsoft.com/office/drawing/2014/main" id="{8FB6C0AF-7A03-F048-187F-210FCC9ACA91}"/>
              </a:ext>
            </a:extLst>
          </p:cNvPr>
          <p:cNvSpPr txBox="1"/>
          <p:nvPr/>
        </p:nvSpPr>
        <p:spPr>
          <a:xfrm>
            <a:off x="5011023" y="4519187"/>
            <a:ext cx="2908377" cy="584775"/>
          </a:xfrm>
          <a:prstGeom prst="rect">
            <a:avLst/>
          </a:prstGeom>
          <a:noFill/>
        </p:spPr>
        <p:txBody>
          <a:bodyPr wrap="square">
            <a:spAutoFit/>
          </a:bodyPr>
          <a:lstStyle/>
          <a:p>
            <a:r>
              <a:rPr lang="hr" sz="1600" kern="100" dirty="0">
                <a:effectLst/>
                <a:latin typeface="Calibri" panose="020F0502020204030204" pitchFamily="34" charset="0"/>
                <a:ea typeface="Calibri" panose="020F0502020204030204" pitchFamily="34" charset="0"/>
              </a:rPr>
              <a:t>https://www.facebook.com/NiNadventuresWorld/</a:t>
            </a:r>
            <a:endParaRPr lang="hu-HU" sz="1600" dirty="0"/>
          </a:p>
        </p:txBody>
      </p:sp>
    </p:spTree>
    <p:extLst>
      <p:ext uri="{BB962C8B-B14F-4D97-AF65-F5344CB8AC3E}">
        <p14:creationId xmlns:p14="http://schemas.microsoft.com/office/powerpoint/2010/main" val="389754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65421" y="1849400"/>
            <a:ext cx="4682103" cy="3413956"/>
          </a:xfrm>
        </p:spPr>
        <p:txBody>
          <a:bodyPr>
            <a:normAutofit/>
          </a:bodyPr>
          <a:lstStyle/>
          <a:p>
            <a:pPr algn="l">
              <a:lnSpc>
                <a:spcPts val="2300"/>
              </a:lnSpc>
            </a:pPr>
            <a:r>
              <a:rPr lang="hr" sz="2400" dirty="0">
                <a:solidFill>
                  <a:srgbClr val="000000"/>
                </a:solidFill>
                <a:latin typeface="Calibri" panose="020F0502020204030204" pitchFamily="34" charset="0"/>
                <a:ea typeface="+mn-ea"/>
                <a:cs typeface="+mn-cs"/>
              </a:rPr>
              <a:t>Zaštitni znak access4you® je međunarodna certifikacijska oznaka, trenutno registrirana u Europskoj uniji i Ujedinjenom Kraljevstvu. Njeno stvaranje inspirirano je neugodnim iskustvom njenog tvorca Balázsa Berecza: problem uzrokovan promocijom objekta kao potpuno pristupačnog, ali u stvarnosti nedostupan invalidskim kolicima</a:t>
            </a: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0E7C3043-A183-EDE2-FAD2-1CCDF3F11BF3}"/>
              </a:ext>
            </a:extLst>
          </p:cNvPr>
          <p:cNvSpPr txBox="1">
            <a:spLocks/>
          </p:cNvSpPr>
          <p:nvPr/>
        </p:nvSpPr>
        <p:spPr>
          <a:xfrm>
            <a:off x="7852" y="423668"/>
            <a:ext cx="4427944" cy="142573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kern="100" dirty="0">
                <a:latin typeface="Calibri" panose="020F0502020204030204" pitchFamily="34" charset="0"/>
                <a:ea typeface="Calibri" panose="020F0502020204030204" pitchFamily="34" charset="0"/>
              </a:rPr>
              <a:t>Primjeri iz srednjoistočne Europe: Mađarska</a:t>
            </a:r>
            <a:endParaRPr lang="en-GB" sz="3100" dirty="0">
              <a:latin typeface="+mn-lt"/>
            </a:endParaRPr>
          </a:p>
        </p:txBody>
      </p:sp>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5995973" y="895201"/>
            <a:ext cx="6096132"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Calibri" panose="020F0502020204030204" pitchFamily="34" charset="0"/>
              </a:rPr>
              <a:t>Access4you</a:t>
            </a:r>
            <a:endParaRPr lang="en-US" sz="3600" dirty="0">
              <a:latin typeface="+mn-lt"/>
            </a:endParaRPr>
          </a:p>
        </p:txBody>
      </p:sp>
      <p:pic>
        <p:nvPicPr>
          <p:cNvPr id="14" name="Kép 13">
            <a:extLst>
              <a:ext uri="{FF2B5EF4-FFF2-40B4-BE49-F238E27FC236}">
                <a16:creationId xmlns:a16="http://schemas.microsoft.com/office/drawing/2014/main" id="{F50280F0-486E-9204-C814-BE022254785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10735" y="1632663"/>
            <a:ext cx="7219592" cy="2474234"/>
          </a:xfrm>
          <a:prstGeom prst="rect">
            <a:avLst/>
          </a:prstGeom>
        </p:spPr>
      </p:pic>
      <p:sp>
        <p:nvSpPr>
          <p:cNvPr id="16" name="Szövegdoboz 15">
            <a:extLst>
              <a:ext uri="{FF2B5EF4-FFF2-40B4-BE49-F238E27FC236}">
                <a16:creationId xmlns:a16="http://schemas.microsoft.com/office/drawing/2014/main" id="{C1EFD313-C3CD-F035-2151-20F9F383A5AD}"/>
              </a:ext>
            </a:extLst>
          </p:cNvPr>
          <p:cNvSpPr txBox="1"/>
          <p:nvPr/>
        </p:nvSpPr>
        <p:spPr>
          <a:xfrm>
            <a:off x="7919399" y="4958229"/>
            <a:ext cx="3801369" cy="338554"/>
          </a:xfrm>
          <a:prstGeom prst="rect">
            <a:avLst/>
          </a:prstGeom>
          <a:noFill/>
        </p:spPr>
        <p:txBody>
          <a:bodyPr wrap="square">
            <a:spAutoFit/>
          </a:bodyPr>
          <a:lstStyle/>
          <a:p>
            <a:r>
              <a:rPr lang="hr" sz="1600" dirty="0"/>
              <a:t>https://hu.linkedin.com/in/ </a:t>
            </a:r>
            <a:r>
              <a:rPr lang="hr" sz="1600" dirty="0" err="1"/>
              <a:t>balázs-berecz</a:t>
            </a:r>
            <a:endParaRPr lang="en-GB" sz="1600" dirty="0"/>
          </a:p>
        </p:txBody>
      </p:sp>
      <p:sp>
        <p:nvSpPr>
          <p:cNvPr id="18" name="Szövegdoboz 17">
            <a:extLst>
              <a:ext uri="{FF2B5EF4-FFF2-40B4-BE49-F238E27FC236}">
                <a16:creationId xmlns:a16="http://schemas.microsoft.com/office/drawing/2014/main" id="{4CCDC90F-54BB-E15B-670C-6BDEBEE8D51F}"/>
              </a:ext>
            </a:extLst>
          </p:cNvPr>
          <p:cNvSpPr txBox="1"/>
          <p:nvPr/>
        </p:nvSpPr>
        <p:spPr>
          <a:xfrm>
            <a:off x="5567659" y="3896942"/>
            <a:ext cx="6462668" cy="1015663"/>
          </a:xfrm>
          <a:prstGeom prst="rect">
            <a:avLst/>
          </a:prstGeom>
          <a:noFill/>
        </p:spPr>
        <p:txBody>
          <a:bodyPr wrap="square">
            <a:spAutoFit/>
          </a:bodyPr>
          <a:lstStyle/>
          <a:p>
            <a:pPr algn="r"/>
            <a:r>
              <a:rPr lang="hr" sz="2000" dirty="0">
                <a:solidFill>
                  <a:srgbClr val="000000"/>
                </a:solidFill>
                <a:effectLst/>
                <a:latin typeface="Calibri" panose="020F0502020204030204" pitchFamily="34" charset="0"/>
                <a:ea typeface="Times New Roman" panose="02020603050405020304" pitchFamily="18" charset="0"/>
              </a:rPr>
              <a:t>“…Shvatio sam da biti od pomoći nije dovoljno. Potreban nam je zajednički jezik o pristupačnosti kojeg svi razumijemo i govorimo. Odlučio sam da ćemo to učiniti.”</a:t>
            </a:r>
            <a:endParaRPr lang="en-GB" sz="2000" dirty="0"/>
          </a:p>
        </p:txBody>
      </p:sp>
    </p:spTree>
    <p:extLst>
      <p:ext uri="{BB962C8B-B14F-4D97-AF65-F5344CB8AC3E}">
        <p14:creationId xmlns:p14="http://schemas.microsoft.com/office/powerpoint/2010/main" val="1441212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50D54-24BD-34CF-4110-FC8FEDB3F66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A68E3C9-629D-C0E5-E5E7-A5354EC131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67B7DF6-8020-EE67-160C-400CC037627B}"/>
              </a:ext>
            </a:extLst>
          </p:cNvPr>
          <p:cNvSpPr>
            <a:spLocks noGrp="1"/>
          </p:cNvSpPr>
          <p:nvPr>
            <p:ph type="ctrTitle"/>
          </p:nvPr>
        </p:nvSpPr>
        <p:spPr>
          <a:xfrm>
            <a:off x="149916" y="1613719"/>
            <a:ext cx="11892168" cy="3375933"/>
          </a:xfrm>
        </p:spPr>
        <p:txBody>
          <a:bodyPr>
            <a:noAutofit/>
          </a:bodyPr>
          <a:lstStyle/>
          <a:p>
            <a:pPr algn="l"/>
            <a:r>
              <a:rPr lang="hr" sz="2400" dirty="0">
                <a:solidFill>
                  <a:srgbClr val="000000"/>
                </a:solidFill>
                <a:effectLst/>
                <a:latin typeface="Calibri" panose="020F0502020204030204" pitchFamily="34" charset="0"/>
                <a:ea typeface="Times New Roman" panose="02020603050405020304" pitchFamily="18" charset="0"/>
              </a:rPr>
              <a:t>Oznaka Access4you pruža detaljne i pouzdane informacije o pristupačnosti izgrađenog okoliša za osobe s različitim oštećenjima – fizičkim, vidnim, slušnim i kognitivnim specifičnim potrebama. To pomaže osobama s invaliditetom i njihovim rođacima, kao i vlasnicima objekata i poduzećima: osim pružanja detaljne slike pristupačnosti njihovih objekata, Access4you certifikat također učinkovito podržava poslovne ciljeve i ciljeve održivosti </a:t>
            </a:r>
            <a:br>
              <a:rPr lang="en-GB" sz="2400" dirty="0">
                <a:solidFill>
                  <a:srgbClr val="000000"/>
                </a:solidFill>
                <a:effectLst/>
                <a:latin typeface="Calibri" panose="020F0502020204030204" pitchFamily="34" charset="0"/>
                <a:ea typeface="Times New Roman" panose="02020603050405020304" pitchFamily="18" charset="0"/>
              </a:rPr>
            </a:br>
            <a:r>
              <a:rPr lang="hr" sz="2400" dirty="0">
                <a:solidFill>
                  <a:srgbClr val="000000"/>
                </a:solidFill>
                <a:effectLst/>
                <a:latin typeface="Calibri" panose="020F0502020204030204" pitchFamily="34" charset="0"/>
                <a:ea typeface="Times New Roman" panose="02020603050405020304" pitchFamily="18" charset="0"/>
              </a:rPr>
              <a:t>Access4you baza podataka i mobilna aplikacija koja sadrži detaljne profile više od 700 međunarodnih lokacija dostupni su svima besplatno. Profili lokaliteta temelje se na sustavu kriterija od 1000 bodova, sastavljenih prema kriterijima 8 </a:t>
            </a:r>
            <a:r>
              <a:rPr lang="hr" sz="2400" kern="100" dirty="0">
                <a:effectLst/>
                <a:latin typeface="Calibri" panose="020F0502020204030204" pitchFamily="34" charset="0"/>
                <a:ea typeface="Calibri" panose="020F0502020204030204" pitchFamily="34" charset="0"/>
              </a:rPr>
              <a:t>skupina dionika i pružaju informacije filtrirane prema utjecaju, s preciznim dimenzijama i nizom korisnih fotografija</a:t>
            </a:r>
            <a:endParaRPr lang="en-GB" sz="2400" dirty="0">
              <a:latin typeface="+mn-lt"/>
            </a:endParaRPr>
          </a:p>
        </p:txBody>
      </p:sp>
      <p:pic>
        <p:nvPicPr>
          <p:cNvPr id="5" name="Kép 4">
            <a:extLst>
              <a:ext uri="{FF2B5EF4-FFF2-40B4-BE49-F238E27FC236}">
                <a16:creationId xmlns:a16="http://schemas.microsoft.com/office/drawing/2014/main" id="{592BA010-B3D3-3468-1846-E4B91C25A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9AB35DC-2C00-2F55-E5CF-FC8CB71EA4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495A3BB-B0F0-7058-8D13-DCAB7EC8A7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EA2C297-1B10-EABB-FC28-426B780BA0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A124EF7-1169-0D40-2F8E-0C7FB10E4D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B85144F-67C3-EC0D-921C-9A0D2CE31BE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679EE82-1A8D-B20D-5FA9-840FBB2CCE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5C088F8-94E6-D9D1-EFE9-75D668EFDEFF}"/>
              </a:ext>
            </a:extLst>
          </p:cNvPr>
          <p:cNvSpPr txBox="1">
            <a:spLocks/>
          </p:cNvSpPr>
          <p:nvPr/>
        </p:nvSpPr>
        <p:spPr>
          <a:xfrm>
            <a:off x="6503416" y="881402"/>
            <a:ext cx="5333467"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Calibri" panose="020F0502020204030204" pitchFamily="34" charset="0"/>
              </a:rPr>
              <a:t>Access4you</a:t>
            </a:r>
            <a:endParaRPr lang="en-GB" sz="3600" dirty="0">
              <a:latin typeface="+mn-lt"/>
            </a:endParaRPr>
          </a:p>
        </p:txBody>
      </p:sp>
      <p:sp>
        <p:nvSpPr>
          <p:cNvPr id="14" name="Szövegdoboz 13">
            <a:extLst>
              <a:ext uri="{FF2B5EF4-FFF2-40B4-BE49-F238E27FC236}">
                <a16:creationId xmlns:a16="http://schemas.microsoft.com/office/drawing/2014/main" id="{59522F2F-7F06-CC7B-FBB5-136351DCF24A}"/>
              </a:ext>
            </a:extLst>
          </p:cNvPr>
          <p:cNvSpPr txBox="1"/>
          <p:nvPr/>
        </p:nvSpPr>
        <p:spPr>
          <a:xfrm>
            <a:off x="8962406" y="4936759"/>
            <a:ext cx="3411186" cy="338554"/>
          </a:xfrm>
          <a:prstGeom prst="rect">
            <a:avLst/>
          </a:prstGeom>
          <a:noFill/>
        </p:spPr>
        <p:txBody>
          <a:bodyPr wrap="square">
            <a:spAutoFit/>
          </a:bodyPr>
          <a:lstStyle/>
          <a:p>
            <a:r>
              <a:rPr lang="hr" sz="1600" kern="100" dirty="0">
                <a:effectLst/>
                <a:latin typeface="Calibri" panose="020F0502020204030204" pitchFamily="34" charset="0"/>
                <a:ea typeface="Calibri" panose="020F0502020204030204" pitchFamily="34" charset="0"/>
              </a:rPr>
              <a:t>(https://access4you.io/about-us)</a:t>
            </a:r>
            <a:endParaRPr lang="hu-HU" sz="1600" dirty="0"/>
          </a:p>
        </p:txBody>
      </p:sp>
      <p:sp>
        <p:nvSpPr>
          <p:cNvPr id="11" name="Cím 1">
            <a:extLst>
              <a:ext uri="{FF2B5EF4-FFF2-40B4-BE49-F238E27FC236}">
                <a16:creationId xmlns:a16="http://schemas.microsoft.com/office/drawing/2014/main" id="{E1567DDC-23BC-37F0-3840-F38B313C640A}"/>
              </a:ext>
            </a:extLst>
          </p:cNvPr>
          <p:cNvSpPr txBox="1">
            <a:spLocks/>
          </p:cNvSpPr>
          <p:nvPr/>
        </p:nvSpPr>
        <p:spPr>
          <a:xfrm>
            <a:off x="65171" y="965088"/>
            <a:ext cx="5180923" cy="811787"/>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ea typeface="Calibri" panose="020F0502020204030204" pitchFamily="34" charset="0"/>
              </a:rPr>
              <a:t>Primjeri iz srednjoistočne Europe: Mađarska</a:t>
            </a:r>
            <a:endParaRPr lang="en-GB" sz="3600" dirty="0">
              <a:latin typeface="+mn-lt"/>
            </a:endParaRPr>
          </a:p>
        </p:txBody>
      </p:sp>
    </p:spTree>
    <p:extLst>
      <p:ext uri="{BB962C8B-B14F-4D97-AF65-F5344CB8AC3E}">
        <p14:creationId xmlns:p14="http://schemas.microsoft.com/office/powerpoint/2010/main" val="2478640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21F1-87B3-7EDE-5703-1A390F0F64A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D05757E-5B54-D141-8EF5-08CCCDE4F8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670AE81B-0905-4D7D-9BEE-F1E0CB7694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D2A78C8-C85A-435C-F729-59F47D009D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574DC00-9385-946C-19A1-DEE4BEEC09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CB16C84-3802-4CD7-C22C-932C15FA0F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E80771C-8362-5D9F-0576-1AE5E1959B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6F9E5B4-1ACE-2A65-B374-5AD12C55CB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5319430-C4A0-4D13-270F-50BAA2F88B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4BB44ED-757A-E640-C73C-B855930EBA6C}"/>
              </a:ext>
            </a:extLst>
          </p:cNvPr>
          <p:cNvSpPr txBox="1">
            <a:spLocks/>
          </p:cNvSpPr>
          <p:nvPr/>
        </p:nvSpPr>
        <p:spPr>
          <a:xfrm>
            <a:off x="300728" y="861900"/>
            <a:ext cx="4174697" cy="18777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Calibri" panose="020F0502020204030204" pitchFamily="34" charset="0"/>
              </a:rPr>
              <a:t>Internet stranica Access4you – krajem studenog 2024.</a:t>
            </a:r>
            <a:endParaRPr lang="en-GB" sz="3600" dirty="0">
              <a:latin typeface="+mn-lt"/>
            </a:endParaRPr>
          </a:p>
        </p:txBody>
      </p:sp>
      <p:pic>
        <p:nvPicPr>
          <p:cNvPr id="14" name="Kép 13">
            <a:extLst>
              <a:ext uri="{FF2B5EF4-FFF2-40B4-BE49-F238E27FC236}">
                <a16:creationId xmlns:a16="http://schemas.microsoft.com/office/drawing/2014/main" id="{EB12B973-82CB-D868-32D8-474CCACB2048}"/>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5388599" y="1254210"/>
            <a:ext cx="6660897" cy="3921773"/>
          </a:xfrm>
          <a:prstGeom prst="rect">
            <a:avLst/>
          </a:prstGeom>
        </p:spPr>
      </p:pic>
      <p:pic>
        <p:nvPicPr>
          <p:cNvPr id="18" name="Kép 17">
            <a:extLst>
              <a:ext uri="{FF2B5EF4-FFF2-40B4-BE49-F238E27FC236}">
                <a16:creationId xmlns:a16="http://schemas.microsoft.com/office/drawing/2014/main" id="{0CEA05D5-7D40-D5A7-0661-03F848AD01CA}"/>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8455" y="3774864"/>
            <a:ext cx="5197640" cy="1273087"/>
          </a:xfrm>
          <a:prstGeom prst="rect">
            <a:avLst/>
          </a:prstGeom>
        </p:spPr>
      </p:pic>
      <p:sp>
        <p:nvSpPr>
          <p:cNvPr id="20" name="Szövegdoboz 19">
            <a:extLst>
              <a:ext uri="{FF2B5EF4-FFF2-40B4-BE49-F238E27FC236}">
                <a16:creationId xmlns:a16="http://schemas.microsoft.com/office/drawing/2014/main" id="{A9C89E1B-F61C-FE95-68CC-2012245C8ADA}"/>
              </a:ext>
            </a:extLst>
          </p:cNvPr>
          <p:cNvSpPr txBox="1"/>
          <p:nvPr/>
        </p:nvSpPr>
        <p:spPr>
          <a:xfrm>
            <a:off x="1656598" y="3247303"/>
            <a:ext cx="3010405" cy="461665"/>
          </a:xfrm>
          <a:prstGeom prst="rect">
            <a:avLst/>
          </a:prstGeom>
          <a:noFill/>
        </p:spPr>
        <p:txBody>
          <a:bodyPr wrap="square">
            <a:spAutoFit/>
          </a:bodyPr>
          <a:lstStyle/>
          <a:p>
            <a:r>
              <a:rPr lang="hr" sz="2400" dirty="0">
                <a:solidFill>
                  <a:srgbClr val="000000"/>
                </a:solidFill>
                <a:effectLst/>
                <a:latin typeface="Calibri" panose="020F0502020204030204" pitchFamily="34" charset="0"/>
                <a:ea typeface="Times New Roman" panose="02020603050405020304" pitchFamily="18" charset="0"/>
              </a:rPr>
              <a:t>Osnovne opcije:</a:t>
            </a:r>
            <a:endParaRPr lang="en-GB" sz="2400" dirty="0"/>
          </a:p>
        </p:txBody>
      </p:sp>
    </p:spTree>
    <p:extLst>
      <p:ext uri="{BB962C8B-B14F-4D97-AF65-F5344CB8AC3E}">
        <p14:creationId xmlns:p14="http://schemas.microsoft.com/office/powerpoint/2010/main" val="1397418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62F2A-34D0-DC57-C9FE-EFA56400351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7DDF44F-9D77-1E50-6EF8-EAE716B1D9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32B8E9C-2176-2E71-E019-CD6FBB898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9C39220-DB3A-CFE8-039A-743EC7F472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35EAE9-4334-9F6B-F1B8-A20DC21CB0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07182E2-0F8F-D476-BEEF-AF5811C78F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EED2AD4-2D10-4D51-0A06-CF9A69E8971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0BA4DBF-EF4E-61BA-F2B7-37C0A302ABF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41E158E-8A3E-B8A0-D586-0D114A7915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9D044AB-3075-FD00-4FAB-45CC3AC4B6BF}"/>
              </a:ext>
            </a:extLst>
          </p:cNvPr>
          <p:cNvSpPr txBox="1">
            <a:spLocks/>
          </p:cNvSpPr>
          <p:nvPr/>
        </p:nvSpPr>
        <p:spPr>
          <a:xfrm>
            <a:off x="6619875" y="1233073"/>
            <a:ext cx="4569553" cy="13777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Calibri" panose="020F0502020204030204" pitchFamily="34" charset="0"/>
              </a:rPr>
              <a:t>Usluge koje nudi Access4you</a:t>
            </a:r>
            <a:endParaRPr lang="en-GB" sz="3600" dirty="0">
              <a:latin typeface="+mn-lt"/>
            </a:endParaRPr>
          </a:p>
        </p:txBody>
      </p:sp>
      <p:pic>
        <p:nvPicPr>
          <p:cNvPr id="16" name="Kép 15">
            <a:extLst>
              <a:ext uri="{FF2B5EF4-FFF2-40B4-BE49-F238E27FC236}">
                <a16:creationId xmlns:a16="http://schemas.microsoft.com/office/drawing/2014/main" id="{B1F88423-96B3-0BB8-D944-9E015A344A8A}"/>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285268" y="1868067"/>
            <a:ext cx="5810732" cy="2668164"/>
          </a:xfrm>
          <a:prstGeom prst="rect">
            <a:avLst/>
          </a:prstGeom>
        </p:spPr>
      </p:pic>
      <p:pic>
        <p:nvPicPr>
          <p:cNvPr id="18" name="Kép 17">
            <a:extLst>
              <a:ext uri="{FF2B5EF4-FFF2-40B4-BE49-F238E27FC236}">
                <a16:creationId xmlns:a16="http://schemas.microsoft.com/office/drawing/2014/main" id="{9035BDBD-EA2C-1824-196D-DD392D42183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76863" y="3429000"/>
            <a:ext cx="5865725" cy="1587777"/>
          </a:xfrm>
          <a:prstGeom prst="rect">
            <a:avLst/>
          </a:prstGeom>
        </p:spPr>
      </p:pic>
    </p:spTree>
    <p:extLst>
      <p:ext uri="{BB962C8B-B14F-4D97-AF65-F5344CB8AC3E}">
        <p14:creationId xmlns:p14="http://schemas.microsoft.com/office/powerpoint/2010/main" val="3387825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F2C5A-4373-B65B-49CC-813578AE5BA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2CD1183-D550-9B88-0446-2158CE4B79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F56FD25-4908-E56D-0D76-F7B925C707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4D8F4A8-5783-5CDE-62B5-F1AA17564C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2809991-215B-CB0C-3C19-CB791D29FB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2E30959-784C-09A1-1B2E-B24DDFA2B3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14B64FA-3D78-FB50-8458-06D18654A6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BD4BABB-705C-E0D4-B9CD-FBC1505251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D8F0E9D-0866-31E4-9458-5B2CE995285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43D3A06-6B61-0F89-A489-5859BD864AE3}"/>
              </a:ext>
            </a:extLst>
          </p:cNvPr>
          <p:cNvSpPr txBox="1">
            <a:spLocks/>
          </p:cNvSpPr>
          <p:nvPr/>
        </p:nvSpPr>
        <p:spPr>
          <a:xfrm>
            <a:off x="513192" y="1601088"/>
            <a:ext cx="5134425" cy="124879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rPr>
              <a:t>Aplikacija </a:t>
            </a:r>
            <a:r>
              <a:rPr lang="hr" sz="3600" b="1" kern="100" dirty="0">
                <a:effectLst/>
                <a:latin typeface="Calibri" panose="020F0502020204030204" pitchFamily="34" charset="0"/>
                <a:ea typeface="Calibri" panose="020F0502020204030204" pitchFamily="34" charset="0"/>
              </a:rPr>
              <a:t>Access4you za pronalaženje pristupačnih mjesta</a:t>
            </a:r>
          </a:p>
        </p:txBody>
      </p:sp>
      <p:pic>
        <p:nvPicPr>
          <p:cNvPr id="11" name="Kép 10" descr="A képen szöveg, szoftver, Weblap, multimédia látható&#10;&#10;Automatikusan generált leírás">
            <a:extLst>
              <a:ext uri="{FF2B5EF4-FFF2-40B4-BE49-F238E27FC236}">
                <a16:creationId xmlns:a16="http://schemas.microsoft.com/office/drawing/2014/main" id="{3785554F-A368-F06B-CD63-C4EBF4B35B7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96000" y="1264499"/>
            <a:ext cx="5552647" cy="3911484"/>
          </a:xfrm>
          <a:prstGeom prst="rect">
            <a:avLst/>
          </a:prstGeom>
        </p:spPr>
      </p:pic>
      <p:sp>
        <p:nvSpPr>
          <p:cNvPr id="17" name="Szövegdoboz 16">
            <a:extLst>
              <a:ext uri="{FF2B5EF4-FFF2-40B4-BE49-F238E27FC236}">
                <a16:creationId xmlns:a16="http://schemas.microsoft.com/office/drawing/2014/main" id="{505A2775-4F58-0F3A-6E59-AE7D84FCD471}"/>
              </a:ext>
            </a:extLst>
          </p:cNvPr>
          <p:cNvSpPr txBox="1"/>
          <p:nvPr/>
        </p:nvSpPr>
        <p:spPr>
          <a:xfrm>
            <a:off x="3384468" y="4227394"/>
            <a:ext cx="2711532" cy="344069"/>
          </a:xfrm>
          <a:prstGeom prst="rect">
            <a:avLst/>
          </a:prstGeom>
          <a:noFill/>
        </p:spPr>
        <p:txBody>
          <a:bodyPr wrap="square">
            <a:spAutoFit/>
          </a:bodyPr>
          <a:lstStyle/>
          <a:p>
            <a:pPr>
              <a:lnSpc>
                <a:spcPct val="107000"/>
              </a:lnSpc>
              <a:spcAft>
                <a:spcPts val="800"/>
              </a:spcAft>
            </a:pPr>
            <a:r>
              <a:rPr lang="hr"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Izvor: https://access4you.io/</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123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97D17-0A5B-50E7-4A6E-8CEB1E5552B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ECE1782-7FF7-F455-8081-87C1682B07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76ACD84-B3AE-2405-B95B-4FF11CD36AF4}"/>
              </a:ext>
            </a:extLst>
          </p:cNvPr>
          <p:cNvSpPr>
            <a:spLocks noGrp="1"/>
          </p:cNvSpPr>
          <p:nvPr>
            <p:ph type="ctrTitle"/>
          </p:nvPr>
        </p:nvSpPr>
        <p:spPr>
          <a:xfrm>
            <a:off x="172413" y="2178848"/>
            <a:ext cx="11552623" cy="2571281"/>
          </a:xfrm>
        </p:spPr>
        <p:txBody>
          <a:bodyPr>
            <a:noAutofit/>
          </a:bodyPr>
          <a:lstStyle/>
          <a:p>
            <a:pPr algn="l">
              <a:lnSpc>
                <a:spcPct val="107000"/>
              </a:lnSpc>
              <a:spcAft>
                <a:spcPts val="800"/>
              </a:spcAft>
              <a:tabLst>
                <a:tab pos="1343660" algn="l"/>
              </a:tabLst>
            </a:pPr>
            <a:r>
              <a:rPr lang="hr" sz="2600" kern="0" dirty="0">
                <a:solidFill>
                  <a:srgbClr val="000000"/>
                </a:solidFill>
                <a:latin typeface="Calibri" panose="020F0502020204030204" pitchFamily="34" charset="0"/>
                <a:cs typeface="Calibri" panose="020F0502020204030204" pitchFamily="34" charset="0"/>
              </a:rPr>
              <a:t>ENAT vjeruje u inkluzivni turizam, omogućujući osobama s invaliditetom, starijim osobama i osobama s poteškoćama u kretanju da putuju s poštovanjem, udobnošću i slobodom. Grupa služi kao veza koja ujedinjuje dionike u turizmu, kao što su vlade, poduzeća i potrošači, nadilazeći puko zagovaranje</a:t>
            </a:r>
            <a:br>
              <a:rPr lang="en-GB" sz="2600" kern="0" dirty="0">
                <a:solidFill>
                  <a:srgbClr val="000000"/>
                </a:solidFill>
                <a:latin typeface="Calibri" panose="020F0502020204030204" pitchFamily="34" charset="0"/>
                <a:cs typeface="Calibri" panose="020F0502020204030204" pitchFamily="34" charset="0"/>
              </a:rPr>
            </a:br>
            <a:r>
              <a:rPr lang="hr" sz="2600" kern="0" dirty="0">
                <a:solidFill>
                  <a:srgbClr val="000000"/>
                </a:solidFill>
                <a:latin typeface="Calibri" panose="020F0502020204030204" pitchFamily="34" charset="0"/>
                <a:cs typeface="Calibri" panose="020F0502020204030204" pitchFamily="34" charset="0"/>
              </a:rPr>
              <a:t>ENAT igra ključnu ulogu u promicanju suradnje i razumijevanja među različitim skupinama kako bi se poboljšala inkluzivnost u turizmu</a:t>
            </a:r>
          </a:p>
        </p:txBody>
      </p:sp>
      <p:pic>
        <p:nvPicPr>
          <p:cNvPr id="5" name="Kép 4">
            <a:extLst>
              <a:ext uri="{FF2B5EF4-FFF2-40B4-BE49-F238E27FC236}">
                <a16:creationId xmlns:a16="http://schemas.microsoft.com/office/drawing/2014/main" id="{CD560134-6146-D939-3E05-EF9D3CF386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47C7A55-3DE1-63DB-CE0F-40ED30DA91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970A989-8C50-F283-CADE-B80EEF1A47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35ED8A9-4D13-8919-BC13-F22A69B23D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D9B634E-D48E-A941-BFDD-E5E4F41B2A0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AEF6AD0-4E3D-1122-FCC1-F8D58734F8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B9354AC-6C5F-B34A-7E4F-D554BAB117D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648461E-A010-64A8-AE26-3A435099559B}"/>
              </a:ext>
            </a:extLst>
          </p:cNvPr>
          <p:cNvSpPr txBox="1">
            <a:spLocks/>
          </p:cNvSpPr>
          <p:nvPr/>
        </p:nvSpPr>
        <p:spPr>
          <a:xfrm>
            <a:off x="466963" y="1223779"/>
            <a:ext cx="11258073" cy="688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Calibri" panose="020F0502020204030204" pitchFamily="34" charset="0"/>
              </a:rPr>
              <a:t>Europska mreža za pristupačni turizam (ENAT)</a:t>
            </a:r>
            <a:endParaRPr lang="en-GB" sz="3600" dirty="0">
              <a:latin typeface="+mn-lt"/>
            </a:endParaRPr>
          </a:p>
        </p:txBody>
      </p:sp>
    </p:spTree>
    <p:extLst>
      <p:ext uri="{BB962C8B-B14F-4D97-AF65-F5344CB8AC3E}">
        <p14:creationId xmlns:p14="http://schemas.microsoft.com/office/powerpoint/2010/main" val="2133562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A7417-D0C4-494A-84E0-003F6D49D8C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632F772-B507-477B-5555-9BE5160F06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14FF0079-D7D3-A5B4-4F92-FE08D09951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87B7D20-7313-CD1B-B460-6948EF8E9D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3F9E2A5-EFA3-736E-05BD-C8ACE798C5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5FCEB1A-579E-E962-17DB-4F77A92E40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679B171-4C59-88A1-B131-D87D497022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59F90D6-C1F1-5C55-B2C4-F5F4967EE48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A82BC04-B030-3DD0-E2D0-5717BA83CD8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FDBB669-3489-CBCE-DF8F-C085D17DFA82}"/>
              </a:ext>
            </a:extLst>
          </p:cNvPr>
          <p:cNvSpPr txBox="1">
            <a:spLocks/>
          </p:cNvSpPr>
          <p:nvPr/>
        </p:nvSpPr>
        <p:spPr>
          <a:xfrm>
            <a:off x="213756" y="1205891"/>
            <a:ext cx="4560125" cy="1024059"/>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ea typeface="Calibri" panose="020F0502020204030204" pitchFamily="34" charset="0"/>
              </a:rPr>
              <a:t>Primjeri iz srednjoistočne Europe: Mađarska</a:t>
            </a:r>
            <a:endParaRPr lang="en-GB" sz="3600" dirty="0">
              <a:latin typeface="+mn-lt"/>
            </a:endParaRPr>
          </a:p>
        </p:txBody>
      </p:sp>
      <p:sp>
        <p:nvSpPr>
          <p:cNvPr id="2" name="Cím 1">
            <a:extLst>
              <a:ext uri="{FF2B5EF4-FFF2-40B4-BE49-F238E27FC236}">
                <a16:creationId xmlns:a16="http://schemas.microsoft.com/office/drawing/2014/main" id="{F3FEA6EA-7874-621D-C1E8-1DAC9BCC6FD8}"/>
              </a:ext>
            </a:extLst>
          </p:cNvPr>
          <p:cNvSpPr>
            <a:spLocks noGrp="1"/>
          </p:cNvSpPr>
          <p:nvPr>
            <p:ph type="ctrTitle"/>
          </p:nvPr>
        </p:nvSpPr>
        <p:spPr>
          <a:xfrm>
            <a:off x="213756" y="2137558"/>
            <a:ext cx="6317673" cy="2682215"/>
          </a:xfrm>
        </p:spPr>
        <p:txBody>
          <a:bodyPr>
            <a:normAutofit fontScale="90000"/>
          </a:bodyPr>
          <a:lstStyle/>
          <a:p>
            <a:pPr algn="l"/>
            <a:r>
              <a:rPr lang="hr" sz="2700" kern="100" dirty="0">
                <a:solidFill>
                  <a:srgbClr val="000000"/>
                </a:solidFill>
                <a:latin typeface="Calibri" panose="020F0502020204030204" pitchFamily="34" charset="0"/>
                <a:cs typeface="Calibri" panose="020F0502020204030204" pitchFamily="34" charset="0"/>
              </a:rPr>
              <a:t>“Mi ne pravimo razliku između čovjeka i čovjeka, nama su Ljudi na prvom mjestu! Naša udruga djeluje kao prva i trenutno jedina mađarska članica međunarodne mreže u Pečuhu</a:t>
            </a:r>
            <a:br>
              <a:rPr lang="en-GB" sz="2700" kern="100" dirty="0">
                <a:solidFill>
                  <a:srgbClr val="000000"/>
                </a:solidFill>
                <a:latin typeface="Calibri" panose="020F0502020204030204" pitchFamily="34" charset="0"/>
                <a:cs typeface="Calibri" panose="020F0502020204030204" pitchFamily="34" charset="0"/>
              </a:rPr>
            </a:br>
            <a:r>
              <a:rPr lang="hr" sz="2700" kern="100" dirty="0">
                <a:solidFill>
                  <a:srgbClr val="000000"/>
                </a:solidFill>
                <a:latin typeface="Calibri" panose="020F0502020204030204" pitchFamily="34" charset="0"/>
                <a:cs typeface="Calibri" panose="020F0502020204030204" pitchFamily="34" charset="0"/>
              </a:rPr>
              <a:t>Naši glavni ciljevi su </a:t>
            </a:r>
            <a:r>
              <a:rPr lang="hr" sz="2700" i="1" kern="100" dirty="0">
                <a:solidFill>
                  <a:srgbClr val="000000"/>
                </a:solidFill>
                <a:latin typeface="Calibri" panose="020F0502020204030204" pitchFamily="34" charset="0"/>
                <a:cs typeface="Calibri" panose="020F0502020204030204" pitchFamily="34" charset="0"/>
              </a:rPr>
              <a:t>podržati neovisan život na svim razinama, pristupačnost </a:t>
            </a:r>
            <a:r>
              <a:rPr lang="hr" sz="2700" kern="100" dirty="0">
                <a:solidFill>
                  <a:srgbClr val="000000"/>
                </a:solidFill>
                <a:latin typeface="Calibri" panose="020F0502020204030204" pitchFamily="34" charset="0"/>
                <a:cs typeface="Calibri" panose="020F0502020204030204" pitchFamily="34" charset="0"/>
              </a:rPr>
              <a:t>i široko promicanje </a:t>
            </a:r>
            <a:r>
              <a:rPr lang="hr" sz="2700" i="1" kern="100" dirty="0">
                <a:solidFill>
                  <a:srgbClr val="000000"/>
                </a:solidFill>
                <a:latin typeface="Calibri" panose="020F0502020204030204" pitchFamily="34" charset="0"/>
                <a:cs typeface="Calibri" panose="020F0502020204030204" pitchFamily="34" charset="0"/>
              </a:rPr>
              <a:t>pristupačnog turizma</a:t>
            </a:r>
            <a:r>
              <a:rPr lang="hr" sz="2700" kern="100" dirty="0">
                <a:solidFill>
                  <a:srgbClr val="000000"/>
                </a:solidFill>
                <a:latin typeface="Calibri" panose="020F0502020204030204" pitchFamily="34" charset="0"/>
                <a:cs typeface="Calibri" panose="020F0502020204030204" pitchFamily="34" charset="0"/>
              </a:rPr>
              <a:t>.”</a:t>
            </a:r>
          </a:p>
        </p:txBody>
      </p:sp>
      <p:sp>
        <p:nvSpPr>
          <p:cNvPr id="11" name="Cím 1">
            <a:extLst>
              <a:ext uri="{FF2B5EF4-FFF2-40B4-BE49-F238E27FC236}">
                <a16:creationId xmlns:a16="http://schemas.microsoft.com/office/drawing/2014/main" id="{9B26C5C8-29BC-8C7A-1C80-35AB2F2D439C}"/>
              </a:ext>
            </a:extLst>
          </p:cNvPr>
          <p:cNvSpPr txBox="1">
            <a:spLocks/>
          </p:cNvSpPr>
          <p:nvPr/>
        </p:nvSpPr>
        <p:spPr>
          <a:xfrm>
            <a:off x="6675075" y="850598"/>
            <a:ext cx="5161808"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err="1">
                <a:latin typeface="Calibri" panose="020F0502020204030204" pitchFamily="34" charset="0"/>
                <a:ea typeface="Calibri" panose="020F0502020204030204" pitchFamily="34" charset="0"/>
              </a:rPr>
              <a:t>PeopleFirst</a:t>
            </a:r>
            <a:endParaRPr lang="en-GB" sz="3600" dirty="0">
              <a:latin typeface="+mn-lt"/>
            </a:endParaRPr>
          </a:p>
        </p:txBody>
      </p:sp>
      <p:pic>
        <p:nvPicPr>
          <p:cNvPr id="15" name="Kép 14">
            <a:extLst>
              <a:ext uri="{FF2B5EF4-FFF2-40B4-BE49-F238E27FC236}">
                <a16:creationId xmlns:a16="http://schemas.microsoft.com/office/drawing/2014/main" id="{C84EAF89-7B8B-3CF1-2EBD-1D5B7CB20C8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91569" y="1427719"/>
            <a:ext cx="5681678" cy="3800892"/>
          </a:xfrm>
          <a:prstGeom prst="rect">
            <a:avLst/>
          </a:prstGeom>
        </p:spPr>
      </p:pic>
    </p:spTree>
    <p:extLst>
      <p:ext uri="{BB962C8B-B14F-4D97-AF65-F5344CB8AC3E}">
        <p14:creationId xmlns:p14="http://schemas.microsoft.com/office/powerpoint/2010/main" val="706179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15573-F27F-6D74-093A-8CB1A4EE55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1E64F28-1EFD-3667-F0E1-6EE93C2620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FD08E48A-E17B-515E-B707-8C639606F2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B38A038-F878-3976-C27B-5D416C876B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71305F5-BECB-E647-31F9-AA50224E35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A75B7F3-93AF-52F7-3FBD-2747E365A0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3B61EB-956A-5DC1-E26D-B73F72F80E0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E4D070-C921-CD8D-7FE5-75AA63C3E74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7B69CF7-7BA9-2509-FC1A-3FAE5EF9BE8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A266CF8-0DCC-834B-3458-073E6FB4F3FE}"/>
              </a:ext>
            </a:extLst>
          </p:cNvPr>
          <p:cNvSpPr txBox="1">
            <a:spLocks/>
          </p:cNvSpPr>
          <p:nvPr/>
        </p:nvSpPr>
        <p:spPr>
          <a:xfrm>
            <a:off x="95002" y="754493"/>
            <a:ext cx="5421923" cy="13777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ea typeface="Calibri" panose="020F0502020204030204" pitchFamily="34" charset="0"/>
              </a:rPr>
              <a:t>Primjeri iz srednjoistočne Europe: Mađarska</a:t>
            </a:r>
            <a:endParaRPr lang="en-GB" sz="3600" dirty="0">
              <a:latin typeface="+mn-lt"/>
            </a:endParaRPr>
          </a:p>
        </p:txBody>
      </p:sp>
      <p:sp>
        <p:nvSpPr>
          <p:cNvPr id="2" name="Cím 1">
            <a:extLst>
              <a:ext uri="{FF2B5EF4-FFF2-40B4-BE49-F238E27FC236}">
                <a16:creationId xmlns:a16="http://schemas.microsoft.com/office/drawing/2014/main" id="{72837FA7-6587-8150-31F3-AC73BAE9070D}"/>
              </a:ext>
            </a:extLst>
          </p:cNvPr>
          <p:cNvSpPr>
            <a:spLocks noGrp="1"/>
          </p:cNvSpPr>
          <p:nvPr>
            <p:ph type="ctrTitle"/>
          </p:nvPr>
        </p:nvSpPr>
        <p:spPr>
          <a:xfrm>
            <a:off x="282211" y="2132266"/>
            <a:ext cx="6392864" cy="3107144"/>
          </a:xfrm>
        </p:spPr>
        <p:txBody>
          <a:bodyPr>
            <a:normAutofit/>
          </a:bodyPr>
          <a:lstStyle/>
          <a:p>
            <a:pPr algn="l"/>
            <a:r>
              <a:rPr lang="hr" sz="2400" kern="100" dirty="0">
                <a:solidFill>
                  <a:srgbClr val="000000"/>
                </a:solidFill>
                <a:latin typeface="Calibri" panose="020F0502020204030204" pitchFamily="34" charset="0"/>
                <a:cs typeface="Calibri" panose="020F0502020204030204" pitchFamily="34" charset="0"/>
              </a:rPr>
              <a:t>PeopleFirst daje korisne savjete kako pomoći, a kako ne pomoći nekome (i kao turistu) s... </a:t>
            </a:r>
            <a:br>
              <a:rPr lang="en-GB" sz="2400" kern="100" dirty="0">
                <a:solidFill>
                  <a:srgbClr val="000000"/>
                </a:solidFill>
                <a:latin typeface="Calibri" panose="020F0502020204030204" pitchFamily="34" charset="0"/>
                <a:cs typeface="Calibri" panose="020F0502020204030204" pitchFamily="34" charset="0"/>
              </a:rPr>
            </a:br>
            <a:r>
              <a:rPr lang="hr" sz="2400" kern="100" dirty="0">
                <a:solidFill>
                  <a:srgbClr val="000000"/>
                </a:solidFill>
                <a:latin typeface="Calibri" panose="020F0502020204030204" pitchFamily="34" charset="0"/>
                <a:cs typeface="Calibri" panose="020F0502020204030204" pitchFamily="34" charset="0"/>
              </a:rPr>
              <a:t>– tjelesnim invaliditetom; </a:t>
            </a:r>
            <a:br>
              <a:rPr lang="en-GB" sz="2400" kern="100" dirty="0">
                <a:solidFill>
                  <a:srgbClr val="000000"/>
                </a:solidFill>
                <a:latin typeface="Calibri" panose="020F0502020204030204" pitchFamily="34" charset="0"/>
                <a:cs typeface="Calibri" panose="020F0502020204030204" pitchFamily="34" charset="0"/>
              </a:rPr>
            </a:br>
            <a:r>
              <a:rPr lang="hr" sz="2400" kern="100" dirty="0">
                <a:solidFill>
                  <a:srgbClr val="000000"/>
                </a:solidFill>
                <a:latin typeface="Calibri" panose="020F0502020204030204" pitchFamily="34" charset="0"/>
                <a:cs typeface="Calibri" panose="020F0502020204030204" pitchFamily="34" charset="0"/>
              </a:rPr>
              <a:t>– oštećenjem sluha; </a:t>
            </a:r>
            <a:br>
              <a:rPr lang="en-GB" sz="2400" kern="100" dirty="0">
                <a:solidFill>
                  <a:srgbClr val="000000"/>
                </a:solidFill>
                <a:latin typeface="Calibri" panose="020F0502020204030204" pitchFamily="34" charset="0"/>
                <a:cs typeface="Calibri" panose="020F0502020204030204" pitchFamily="34" charset="0"/>
              </a:rPr>
            </a:br>
            <a:r>
              <a:rPr lang="hr" sz="2400" kern="100" dirty="0">
                <a:solidFill>
                  <a:srgbClr val="000000"/>
                </a:solidFill>
                <a:latin typeface="Calibri" panose="020F0502020204030204" pitchFamily="34" charset="0"/>
                <a:cs typeface="Calibri" panose="020F0502020204030204" pitchFamily="34" charset="0"/>
              </a:rPr>
              <a:t>– oštećenjem vida; </a:t>
            </a:r>
            <a:br>
              <a:rPr lang="en-GB" sz="2400" kern="100" dirty="0">
                <a:solidFill>
                  <a:srgbClr val="000000"/>
                </a:solidFill>
                <a:latin typeface="Calibri" panose="020F0502020204030204" pitchFamily="34" charset="0"/>
                <a:cs typeface="Calibri" panose="020F0502020204030204" pitchFamily="34" charset="0"/>
              </a:rPr>
            </a:br>
            <a:r>
              <a:rPr lang="hr" sz="2400" kern="100" dirty="0">
                <a:solidFill>
                  <a:srgbClr val="000000"/>
                </a:solidFill>
                <a:latin typeface="Calibri" panose="020F0502020204030204" pitchFamily="34" charset="0"/>
                <a:cs typeface="Calibri" panose="020F0502020204030204" pitchFamily="34" charset="0"/>
              </a:rPr>
              <a:t>– autizmom; </a:t>
            </a:r>
            <a:br>
              <a:rPr lang="en-GB" sz="2400" kern="100" dirty="0">
                <a:solidFill>
                  <a:srgbClr val="000000"/>
                </a:solidFill>
                <a:latin typeface="Calibri" panose="020F0502020204030204" pitchFamily="34" charset="0"/>
                <a:cs typeface="Calibri" panose="020F0502020204030204" pitchFamily="34" charset="0"/>
              </a:rPr>
            </a:br>
            <a:r>
              <a:rPr lang="hr" sz="2400" kern="100" dirty="0">
                <a:solidFill>
                  <a:srgbClr val="000000"/>
                </a:solidFill>
                <a:latin typeface="Calibri" panose="020F0502020204030204" pitchFamily="34" charset="0"/>
                <a:cs typeface="Calibri" panose="020F0502020204030204" pitchFamily="34" charset="0"/>
              </a:rPr>
              <a:t>– intelektualnim invaliditetom</a:t>
            </a:r>
            <a:br>
              <a:rPr lang="en-GB" sz="2400" kern="100" dirty="0">
                <a:solidFill>
                  <a:srgbClr val="000000"/>
                </a:solidFill>
                <a:latin typeface="Calibri" panose="020F0502020204030204" pitchFamily="34" charset="0"/>
                <a:cs typeface="Calibri" panose="020F0502020204030204" pitchFamily="34" charset="0"/>
              </a:rPr>
            </a:br>
            <a:r>
              <a:rPr lang="hr" sz="2400" kern="100" dirty="0">
                <a:solidFill>
                  <a:srgbClr val="000000"/>
                </a:solidFill>
                <a:latin typeface="Calibri" panose="020F0502020204030204" pitchFamily="34" charset="0"/>
                <a:cs typeface="Calibri" panose="020F0502020204030204" pitchFamily="34" charset="0"/>
              </a:rPr>
              <a:t>Održava bazu podataka o objektima bez barijera u gradu Pečuhu</a:t>
            </a:r>
          </a:p>
        </p:txBody>
      </p:sp>
      <p:sp>
        <p:nvSpPr>
          <p:cNvPr id="11" name="Cím 1">
            <a:extLst>
              <a:ext uri="{FF2B5EF4-FFF2-40B4-BE49-F238E27FC236}">
                <a16:creationId xmlns:a16="http://schemas.microsoft.com/office/drawing/2014/main" id="{B5053706-3192-3E6B-D5EF-CD3F13DBA853}"/>
              </a:ext>
            </a:extLst>
          </p:cNvPr>
          <p:cNvSpPr txBox="1">
            <a:spLocks/>
          </p:cNvSpPr>
          <p:nvPr/>
        </p:nvSpPr>
        <p:spPr>
          <a:xfrm>
            <a:off x="6701332" y="1212184"/>
            <a:ext cx="5161808"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err="1">
                <a:latin typeface="Calibri" panose="020F0502020204030204" pitchFamily="34" charset="0"/>
                <a:ea typeface="Calibri" panose="020F0502020204030204" pitchFamily="34" charset="0"/>
              </a:rPr>
              <a:t>PeopleFirst</a:t>
            </a:r>
            <a:endParaRPr lang="en-US" sz="3600" dirty="0">
              <a:latin typeface="+mn-lt"/>
            </a:endParaRPr>
          </a:p>
        </p:txBody>
      </p:sp>
      <p:pic>
        <p:nvPicPr>
          <p:cNvPr id="15" name="Kép 14" descr="A képen szöveg, Betűtípus, Grafika, Grafikus tervezés látható&#10;&#10;Automatikusan generált leírás">
            <a:extLst>
              <a:ext uri="{FF2B5EF4-FFF2-40B4-BE49-F238E27FC236}">
                <a16:creationId xmlns:a16="http://schemas.microsoft.com/office/drawing/2014/main" id="{B72F1CD8-77F3-060C-3383-2C213E4343D0}"/>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816435" y="2564929"/>
            <a:ext cx="4931603" cy="1720327"/>
          </a:xfrm>
          <a:prstGeom prst="rect">
            <a:avLst/>
          </a:prstGeom>
        </p:spPr>
      </p:pic>
    </p:spTree>
    <p:extLst>
      <p:ext uri="{BB962C8B-B14F-4D97-AF65-F5344CB8AC3E}">
        <p14:creationId xmlns:p14="http://schemas.microsoft.com/office/powerpoint/2010/main" val="207424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A34DD-6CC7-5116-6F60-46C5CD30E54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DA86A85-3020-8876-CF05-6F8FF357E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8F046EDD-AEC1-7236-8F1B-EB27EF559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E137367-9F85-94DE-8D4B-95E077D9C4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83278F9-1B60-BE36-86C3-DF2F812BB9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AF1830F-522C-95C9-02C9-759853960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CF72A2F-8AE7-6044-6657-C02B69D9A3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E903706-69A5-0E00-F0E6-2366B6D063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853D671-7D51-7CC3-297C-59ED30312D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25C075C-6517-5CFF-4DAE-520B9EB2F6A0}"/>
              </a:ext>
            </a:extLst>
          </p:cNvPr>
          <p:cNvSpPr txBox="1">
            <a:spLocks/>
          </p:cNvSpPr>
          <p:nvPr/>
        </p:nvSpPr>
        <p:spPr>
          <a:xfrm>
            <a:off x="95003" y="754494"/>
            <a:ext cx="5151092" cy="10627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ea typeface="Calibri" panose="020F0502020204030204" pitchFamily="34" charset="0"/>
              </a:rPr>
              <a:t>Primjeri iz srednjoistočne Europe: Mađarska</a:t>
            </a:r>
            <a:endParaRPr lang="en-GB" sz="3200" dirty="0">
              <a:latin typeface="+mn-lt"/>
            </a:endParaRPr>
          </a:p>
        </p:txBody>
      </p:sp>
      <p:sp>
        <p:nvSpPr>
          <p:cNvPr id="2" name="Cím 1">
            <a:extLst>
              <a:ext uri="{FF2B5EF4-FFF2-40B4-BE49-F238E27FC236}">
                <a16:creationId xmlns:a16="http://schemas.microsoft.com/office/drawing/2014/main" id="{0CC08FD2-8C47-1E18-4C80-274444D76F24}"/>
              </a:ext>
            </a:extLst>
          </p:cNvPr>
          <p:cNvSpPr>
            <a:spLocks noGrp="1"/>
          </p:cNvSpPr>
          <p:nvPr>
            <p:ph type="ctrTitle"/>
          </p:nvPr>
        </p:nvSpPr>
        <p:spPr>
          <a:xfrm>
            <a:off x="0" y="1796217"/>
            <a:ext cx="7584229" cy="3406968"/>
          </a:xfrm>
        </p:spPr>
        <p:txBody>
          <a:bodyPr>
            <a:noAutofit/>
          </a:bodyPr>
          <a:lstStyle/>
          <a:p>
            <a:pPr algn="l">
              <a:lnSpc>
                <a:spcPts val="2400"/>
              </a:lnSpc>
            </a:pPr>
            <a:r>
              <a:rPr lang="hr" sz="2400" b="1" dirty="0">
                <a:latin typeface="+mn-lt"/>
              </a:rPr>
              <a:t>Pristupačni Pečuh - materijali za preuzimanje Pečuh za sve</a:t>
            </a:r>
            <a:br>
              <a:rPr lang="en-GB" sz="2400" dirty="0">
                <a:latin typeface="+mn-lt"/>
              </a:rPr>
            </a:br>
            <a:r>
              <a:rPr lang="hr" sz="2400" dirty="0">
                <a:latin typeface="+mn-lt"/>
              </a:rPr>
              <a:t>Udruga People First proučila je institucije, turističke atrakcije, mogućnosti zabave i ugostiteljske usluge kako bi o njima prikupila praktične informacije. Podaci se prikupljaju u bazi podataka Pristupačni Pečuh. Cilj publikacije je podržati samostalan život, motivirati poduzeća i ustanove u Pečuhu da se okrenu pristupačnosti te promicati pristupačni turizam u širokim razmjerima. Zajedničkoj publikaciji Udruge People First i lokalne uprave grada Pečuha moguće je pristupiti putem linka: </a:t>
            </a:r>
            <a:r>
              <a:rPr lang="hr" sz="1600" dirty="0">
                <a:latin typeface="+mn-lt"/>
                <a:hlinkClick r:id="rId10"/>
              </a:rPr>
              <a:t>https://pecs.hu/en/accessible-pecs-downloadable-materials-pecs-for-all/</a:t>
            </a:r>
            <a:endParaRPr lang="en-GB" sz="1600" dirty="0">
              <a:latin typeface="+mn-lt"/>
            </a:endParaRPr>
          </a:p>
        </p:txBody>
      </p:sp>
      <p:sp>
        <p:nvSpPr>
          <p:cNvPr id="11" name="Cím 1">
            <a:extLst>
              <a:ext uri="{FF2B5EF4-FFF2-40B4-BE49-F238E27FC236}">
                <a16:creationId xmlns:a16="http://schemas.microsoft.com/office/drawing/2014/main" id="{2B963E61-FDA4-6AD0-ED29-08C8A18F7510}"/>
              </a:ext>
            </a:extLst>
          </p:cNvPr>
          <p:cNvSpPr txBox="1">
            <a:spLocks/>
          </p:cNvSpPr>
          <p:nvPr/>
        </p:nvSpPr>
        <p:spPr>
          <a:xfrm>
            <a:off x="7178131" y="992177"/>
            <a:ext cx="4998698" cy="87421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ea typeface="Calibri" panose="020F0502020204030204" pitchFamily="34" charset="0"/>
              </a:rPr>
              <a:t>PeopleFirst i Općina Pečuh</a:t>
            </a:r>
            <a:endParaRPr lang="en-GB" sz="3600" dirty="0">
              <a:latin typeface="+mn-lt"/>
            </a:endParaRPr>
          </a:p>
        </p:txBody>
      </p:sp>
      <p:pic>
        <p:nvPicPr>
          <p:cNvPr id="15" name="Kép 14" descr="A képen kültéri, szobor, ég, fa látható&#10;&#10;Automatikusan generált leírás">
            <a:extLst>
              <a:ext uri="{FF2B5EF4-FFF2-40B4-BE49-F238E27FC236}">
                <a16:creationId xmlns:a16="http://schemas.microsoft.com/office/drawing/2014/main" id="{7043094E-2155-CB84-E7E3-61D244086D3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499215" y="1839176"/>
            <a:ext cx="4597782" cy="3282482"/>
          </a:xfrm>
          <a:prstGeom prst="rect">
            <a:avLst/>
          </a:prstGeom>
        </p:spPr>
      </p:pic>
    </p:spTree>
    <p:extLst>
      <p:ext uri="{BB962C8B-B14F-4D97-AF65-F5344CB8AC3E}">
        <p14:creationId xmlns:p14="http://schemas.microsoft.com/office/powerpoint/2010/main" val="1358119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733ED-61E2-BCBC-A01D-AF90A18E7CC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7DF0F8B-C445-8385-ACAA-63DCB52098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CD49C710-18C6-4AD4-86EF-E0935961C3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261A54-3A75-A2FA-4A99-BFE428C427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F0AC731-6037-6365-A6CE-D46C69D1FA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FBC7326-EB0A-608F-7B2E-74E36EAE9C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ED1D623-099A-9580-1902-30C40FC6294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24A29F5-8E08-05A9-116C-BB24FD24E0C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1B3F044-1C34-25F9-3643-3939F81D3B3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3D55C8E-92A6-87EB-429C-7E94A566ACE5}"/>
              </a:ext>
            </a:extLst>
          </p:cNvPr>
          <p:cNvSpPr txBox="1">
            <a:spLocks/>
          </p:cNvSpPr>
          <p:nvPr/>
        </p:nvSpPr>
        <p:spPr>
          <a:xfrm>
            <a:off x="95003" y="754494"/>
            <a:ext cx="5151092" cy="10627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ea typeface="Calibri" panose="020F0502020204030204" pitchFamily="34" charset="0"/>
              </a:rPr>
              <a:t>Primjeri iz srednjoistočne Europe: Mađarska</a:t>
            </a:r>
            <a:endParaRPr lang="en-GB" sz="3200" dirty="0">
              <a:latin typeface="+mn-lt"/>
            </a:endParaRPr>
          </a:p>
        </p:txBody>
      </p:sp>
      <p:sp>
        <p:nvSpPr>
          <p:cNvPr id="2" name="Cím 1">
            <a:extLst>
              <a:ext uri="{FF2B5EF4-FFF2-40B4-BE49-F238E27FC236}">
                <a16:creationId xmlns:a16="http://schemas.microsoft.com/office/drawing/2014/main" id="{55E7891F-3FCE-11F5-487D-BCDCC83B01F5}"/>
              </a:ext>
            </a:extLst>
          </p:cNvPr>
          <p:cNvSpPr>
            <a:spLocks noGrp="1"/>
          </p:cNvSpPr>
          <p:nvPr>
            <p:ph type="ctrTitle"/>
          </p:nvPr>
        </p:nvSpPr>
        <p:spPr>
          <a:xfrm>
            <a:off x="70680" y="1822477"/>
            <a:ext cx="9012070" cy="3401627"/>
          </a:xfrm>
        </p:spPr>
        <p:txBody>
          <a:bodyPr>
            <a:noAutofit/>
          </a:bodyPr>
          <a:lstStyle/>
          <a:p>
            <a:pPr algn="l"/>
            <a:r>
              <a:rPr lang="hr" sz="2400" dirty="0">
                <a:latin typeface="+mn-lt"/>
              </a:rPr>
              <a:t>MEOSZ (Mozgáskorlátozottak Egyesületeinek Országos Szövetsége , Mađarski savez udruga osoba s invaliditetom) najvažnija je nacionalna organizacija za zagovaranje prava osoba s invaliditetom. Udruga je također jedna od najstarijih i – sa svojih 160.000 aktivnih članova – najveća nevladina organizacija u Mađarskoj. Broj lokalnih udruga je blizu 90. Članovi mogu biti sve osobe s invaliditetom, pa tako i roditelji djece s teškoćama u razvoju. Pokretu se mogu pridružiti i podupiratelji, rodbina, simpatizeri i podupiratelji. Udruge su uspostavile više od 900 lokalnih grupa za izravnu vezu sa svojim članovima, obuhvaćajući teritorij cijele zemlje</a:t>
            </a:r>
          </a:p>
        </p:txBody>
      </p:sp>
      <p:sp>
        <p:nvSpPr>
          <p:cNvPr id="11" name="Cím 1">
            <a:extLst>
              <a:ext uri="{FF2B5EF4-FFF2-40B4-BE49-F238E27FC236}">
                <a16:creationId xmlns:a16="http://schemas.microsoft.com/office/drawing/2014/main" id="{D17167D9-3A86-9726-1F28-DD892B155E9C}"/>
              </a:ext>
            </a:extLst>
          </p:cNvPr>
          <p:cNvSpPr txBox="1">
            <a:spLocks/>
          </p:cNvSpPr>
          <p:nvPr/>
        </p:nvSpPr>
        <p:spPr>
          <a:xfrm>
            <a:off x="6675075" y="1045432"/>
            <a:ext cx="5161808"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ea typeface="Calibri" panose="020F0502020204030204" pitchFamily="34" charset="0"/>
              </a:rPr>
              <a:t>MEOSZ</a:t>
            </a:r>
            <a:endParaRPr lang="en-GB" sz="3600" dirty="0">
              <a:latin typeface="+mn-lt"/>
            </a:endParaRPr>
          </a:p>
        </p:txBody>
      </p:sp>
      <p:pic>
        <p:nvPicPr>
          <p:cNvPr id="15" name="Kép 14" descr="A képen szöveg, Betűtípus, Grafika, Grafikus tervezés látható&#10;&#10;Automatikusan generált leírás">
            <a:extLst>
              <a:ext uri="{FF2B5EF4-FFF2-40B4-BE49-F238E27FC236}">
                <a16:creationId xmlns:a16="http://schemas.microsoft.com/office/drawing/2014/main" id="{8B22589B-74A2-4B10-F875-C37B025E9D52}"/>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933153" y="2481443"/>
            <a:ext cx="2230458" cy="1784366"/>
          </a:xfrm>
          <a:prstGeom prst="rect">
            <a:avLst/>
          </a:prstGeom>
        </p:spPr>
      </p:pic>
      <p:sp>
        <p:nvSpPr>
          <p:cNvPr id="17" name="Szövegdoboz 16">
            <a:extLst>
              <a:ext uri="{FF2B5EF4-FFF2-40B4-BE49-F238E27FC236}">
                <a16:creationId xmlns:a16="http://schemas.microsoft.com/office/drawing/2014/main" id="{A462B79E-CCBB-287A-738B-C6349074CD04}"/>
              </a:ext>
            </a:extLst>
          </p:cNvPr>
          <p:cNvSpPr txBox="1"/>
          <p:nvPr/>
        </p:nvSpPr>
        <p:spPr>
          <a:xfrm>
            <a:off x="9144000" y="4339018"/>
            <a:ext cx="2886963" cy="338554"/>
          </a:xfrm>
          <a:prstGeom prst="rect">
            <a:avLst/>
          </a:prstGeom>
          <a:noFill/>
        </p:spPr>
        <p:txBody>
          <a:bodyPr wrap="square">
            <a:spAutoFit/>
          </a:bodyPr>
          <a:lstStyle/>
          <a:p>
            <a:r>
              <a:rPr lang="hr" sz="1600" dirty="0"/>
              <a:t>https://www.meosz.hu/</a:t>
            </a:r>
          </a:p>
        </p:txBody>
      </p:sp>
    </p:spTree>
    <p:extLst>
      <p:ext uri="{BB962C8B-B14F-4D97-AF65-F5344CB8AC3E}">
        <p14:creationId xmlns:p14="http://schemas.microsoft.com/office/powerpoint/2010/main" val="4037004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25554-6057-072A-6135-BC6D2366C04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3554EE2-F1A0-6F23-B82E-6B8F1F786C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F44A03A0-3100-7570-A036-CE8D43B5F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9AFC167-BDCA-B8C9-E65D-71DE1993A5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49301E0-6ADA-13BA-B2CD-5A56D50B0B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BE90FF4-A526-6FEC-310E-80C51DFB20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1E1DBA8-7373-97BC-B084-5D9B7CCADE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E7D93D2-688E-74DE-D17C-45685BFA0AC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D295768-E339-A14F-BB5F-2B2440490C9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64FADE6-3382-CD6A-A1D8-4F77791C60D7}"/>
              </a:ext>
            </a:extLst>
          </p:cNvPr>
          <p:cNvSpPr txBox="1">
            <a:spLocks/>
          </p:cNvSpPr>
          <p:nvPr/>
        </p:nvSpPr>
        <p:spPr>
          <a:xfrm>
            <a:off x="120137" y="1038575"/>
            <a:ext cx="5545778" cy="10771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ea typeface="Calibri" panose="020F0502020204030204" pitchFamily="34" charset="0"/>
              </a:rPr>
              <a:t>Primjeri iz srednjoistočne Europe: Mađarska</a:t>
            </a:r>
            <a:endParaRPr lang="en-US" sz="3200" dirty="0">
              <a:latin typeface="+mn-lt"/>
            </a:endParaRPr>
          </a:p>
        </p:txBody>
      </p:sp>
      <p:sp>
        <p:nvSpPr>
          <p:cNvPr id="2" name="Cím 1">
            <a:extLst>
              <a:ext uri="{FF2B5EF4-FFF2-40B4-BE49-F238E27FC236}">
                <a16:creationId xmlns:a16="http://schemas.microsoft.com/office/drawing/2014/main" id="{C3C24004-4029-D5C9-7F58-BDDA1509FCFE}"/>
              </a:ext>
            </a:extLst>
          </p:cNvPr>
          <p:cNvSpPr>
            <a:spLocks noGrp="1"/>
          </p:cNvSpPr>
          <p:nvPr>
            <p:ph type="ctrTitle"/>
          </p:nvPr>
        </p:nvSpPr>
        <p:spPr>
          <a:xfrm>
            <a:off x="148713" y="2011641"/>
            <a:ext cx="6242856" cy="3047021"/>
          </a:xfrm>
        </p:spPr>
        <p:txBody>
          <a:bodyPr>
            <a:noAutofit/>
          </a:bodyPr>
          <a:lstStyle/>
          <a:p>
            <a:pPr algn="l"/>
            <a:r>
              <a:rPr lang="hr" sz="2400" dirty="0">
                <a:latin typeface="+mn-lt"/>
              </a:rPr>
              <a:t>Mađarski savez slijepih i slabovidnih (Magyar Vakok és Gyengénlátók Országos Szövetsége, MVGYOSZ) osnovali su 1918. godine slijepi časnici koji su željeli sami odlučivati o svojoj sudbini. Njihova vizija je svijet u kojem oštećenje vida nije prepreka za samostalan život, a slijepe i slabovidne osobe uživaju ista prava i kvalitetu života kao i sve druge osobe s punim vidom</a:t>
            </a:r>
          </a:p>
        </p:txBody>
      </p:sp>
      <p:pic>
        <p:nvPicPr>
          <p:cNvPr id="14" name="Kép 13">
            <a:extLst>
              <a:ext uri="{FF2B5EF4-FFF2-40B4-BE49-F238E27FC236}">
                <a16:creationId xmlns:a16="http://schemas.microsoft.com/office/drawing/2014/main" id="{B58DD605-C526-1F06-5E49-18E292F757C0}"/>
              </a:ext>
            </a:extLst>
          </p:cNvPr>
          <p:cNvPicPr>
            <a:picLocks noChangeAspect="1"/>
          </p:cNvPicPr>
          <p:nvPr/>
        </p:nvPicPr>
        <p:blipFill>
          <a:blip r:embed="rId10"/>
          <a:stretch>
            <a:fillRect/>
          </a:stretch>
        </p:blipFill>
        <p:spPr>
          <a:xfrm>
            <a:off x="9570524" y="1038575"/>
            <a:ext cx="2266359" cy="826056"/>
          </a:xfrm>
          <a:prstGeom prst="rect">
            <a:avLst/>
          </a:prstGeom>
        </p:spPr>
      </p:pic>
      <p:sp>
        <p:nvSpPr>
          <p:cNvPr id="16" name="Szövegdoboz 15">
            <a:extLst>
              <a:ext uri="{FF2B5EF4-FFF2-40B4-BE49-F238E27FC236}">
                <a16:creationId xmlns:a16="http://schemas.microsoft.com/office/drawing/2014/main" id="{253A602C-7D52-1910-8164-EE9E6B109981}"/>
              </a:ext>
            </a:extLst>
          </p:cNvPr>
          <p:cNvSpPr txBox="1"/>
          <p:nvPr/>
        </p:nvSpPr>
        <p:spPr>
          <a:xfrm>
            <a:off x="6849593" y="992700"/>
            <a:ext cx="2692355" cy="646331"/>
          </a:xfrm>
          <a:prstGeom prst="rect">
            <a:avLst/>
          </a:prstGeom>
          <a:noFill/>
        </p:spPr>
        <p:txBody>
          <a:bodyPr wrap="square">
            <a:spAutoFit/>
          </a:bodyPr>
          <a:lstStyle/>
          <a:p>
            <a:r>
              <a:rPr lang="hr" sz="3600" b="1" kern="100" dirty="0">
                <a:latin typeface="Calibri" panose="020F0502020204030204" pitchFamily="34" charset="0"/>
                <a:cs typeface="+mj-cs"/>
              </a:rPr>
              <a:t>MVGYOSZ</a:t>
            </a:r>
            <a:endParaRPr lang="hu-HU" sz="3600" b="1" kern="100" dirty="0">
              <a:latin typeface="Calibri" panose="020F0502020204030204" pitchFamily="34" charset="0"/>
              <a:cs typeface="+mj-cs"/>
            </a:endParaRPr>
          </a:p>
        </p:txBody>
      </p:sp>
      <p:sp>
        <p:nvSpPr>
          <p:cNvPr id="18" name="Szövegdoboz 17">
            <a:extLst>
              <a:ext uri="{FF2B5EF4-FFF2-40B4-BE49-F238E27FC236}">
                <a16:creationId xmlns:a16="http://schemas.microsoft.com/office/drawing/2014/main" id="{21C322FD-AB22-48F0-619D-DC799EC45163}"/>
              </a:ext>
            </a:extLst>
          </p:cNvPr>
          <p:cNvSpPr txBox="1"/>
          <p:nvPr/>
        </p:nvSpPr>
        <p:spPr>
          <a:xfrm>
            <a:off x="7025382" y="4689330"/>
            <a:ext cx="5034644" cy="338554"/>
          </a:xfrm>
          <a:prstGeom prst="rect">
            <a:avLst/>
          </a:prstGeom>
          <a:noFill/>
        </p:spPr>
        <p:txBody>
          <a:bodyPr wrap="square">
            <a:spAutoFit/>
          </a:bodyPr>
          <a:lstStyle/>
          <a:p>
            <a:r>
              <a:rPr lang="hr" sz="1600" dirty="0"/>
              <a:t>https://www.mvgyosz.hu/en/mvgyosz-mainpage/</a:t>
            </a:r>
          </a:p>
        </p:txBody>
      </p:sp>
      <p:pic>
        <p:nvPicPr>
          <p:cNvPr id="20" name="Kép 19">
            <a:extLst>
              <a:ext uri="{FF2B5EF4-FFF2-40B4-BE49-F238E27FC236}">
                <a16:creationId xmlns:a16="http://schemas.microsoft.com/office/drawing/2014/main" id="{FB5ACB44-A4D2-B586-D3E9-1519E339337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57360" y="2668588"/>
            <a:ext cx="5602666" cy="1881921"/>
          </a:xfrm>
          <a:prstGeom prst="rect">
            <a:avLst/>
          </a:prstGeom>
        </p:spPr>
      </p:pic>
    </p:spTree>
    <p:extLst>
      <p:ext uri="{BB962C8B-B14F-4D97-AF65-F5344CB8AC3E}">
        <p14:creationId xmlns:p14="http://schemas.microsoft.com/office/powerpoint/2010/main" val="1084540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62353-1BB7-0A02-90E0-390C76CA03B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CC485EF-02E0-FA94-F0EE-4DA1265D70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5B97BF8B-CE07-D343-E4B8-7AEE679CA1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8742803-6A76-C4F1-F2B3-436606C20C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B9587FB-3EF8-7B29-C689-59F3EDB4F4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6D41B09-1D11-FCF1-A384-4B96FAED9F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55FC48-DBFA-FF2D-957D-20C507816B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CA31329-F386-A9CF-710B-BEAC224FC1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8A65664-8AAC-52CF-AEF3-7396E23829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1CBF122-6929-5B5E-9206-3EA57887080D}"/>
              </a:ext>
            </a:extLst>
          </p:cNvPr>
          <p:cNvSpPr txBox="1">
            <a:spLocks/>
          </p:cNvSpPr>
          <p:nvPr/>
        </p:nvSpPr>
        <p:spPr>
          <a:xfrm>
            <a:off x="148713" y="1101164"/>
            <a:ext cx="5545778" cy="10771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ea typeface="Calibri" panose="020F0502020204030204" pitchFamily="34" charset="0"/>
              </a:rPr>
              <a:t>Primjeri iz srednjoistočne Europe: Mađarska</a:t>
            </a:r>
            <a:endParaRPr lang="en-US" sz="3200" dirty="0">
              <a:latin typeface="+mn-lt"/>
            </a:endParaRPr>
          </a:p>
        </p:txBody>
      </p:sp>
      <p:sp>
        <p:nvSpPr>
          <p:cNvPr id="2" name="Cím 1">
            <a:extLst>
              <a:ext uri="{FF2B5EF4-FFF2-40B4-BE49-F238E27FC236}">
                <a16:creationId xmlns:a16="http://schemas.microsoft.com/office/drawing/2014/main" id="{38B83B27-B86D-3457-2E3C-FFF30EEF577F}"/>
              </a:ext>
            </a:extLst>
          </p:cNvPr>
          <p:cNvSpPr>
            <a:spLocks noGrp="1"/>
          </p:cNvSpPr>
          <p:nvPr>
            <p:ph type="ctrTitle"/>
          </p:nvPr>
        </p:nvSpPr>
        <p:spPr>
          <a:xfrm>
            <a:off x="251915" y="2020972"/>
            <a:ext cx="11688170" cy="3137020"/>
          </a:xfrm>
        </p:spPr>
        <p:txBody>
          <a:bodyPr>
            <a:noAutofit/>
          </a:bodyPr>
          <a:lstStyle/>
          <a:p>
            <a:pPr algn="l"/>
            <a:r>
              <a:rPr lang="hr" sz="2400" dirty="0">
                <a:latin typeface="+mn-lt"/>
              </a:rPr>
              <a:t>Mađarski savez gluhih i nagluhih osoba (Siketek és Nagyothallók Országos Szövetsége, SINOSZ) osnovan je 1907. godine. Rad SINOSZ-a vođen je predanošću jednakim mogućnostima. Njihova vizija je svijet u kojem je znakovni jezik gluhih dio nacionalne kulture i gdje se gluhima i onima koji su djelomično izgubili sluh pomaže na putu do aktivnog društvenog sudjelovanja u nacionalnom životu </a:t>
            </a:r>
            <a:br>
              <a:rPr lang="en-GB" sz="2400" dirty="0">
                <a:latin typeface="+mn-lt"/>
              </a:rPr>
            </a:br>
            <a:r>
              <a:rPr lang="hr" sz="2400" dirty="0">
                <a:latin typeface="+mn-lt"/>
              </a:rPr>
              <a:t>SINOSZ osigurava društveno prihvaćanje gluhih i nagluhih osoba i zalaže se za uspostavljanje uvjeta obrazovanja, zapošljavanja i prijevoza koji promiču neovisan život. Gluhi i nagluhi članovi i njihovi prijatelji i rođaci te domaći i međunarodni stručnjaci pomažu SINOSZ-u da ostvari svoje ciljeve</a:t>
            </a:r>
          </a:p>
        </p:txBody>
      </p:sp>
      <p:sp>
        <p:nvSpPr>
          <p:cNvPr id="16" name="Szövegdoboz 15">
            <a:extLst>
              <a:ext uri="{FF2B5EF4-FFF2-40B4-BE49-F238E27FC236}">
                <a16:creationId xmlns:a16="http://schemas.microsoft.com/office/drawing/2014/main" id="{B20E4724-3D5A-2973-3D19-B231B7786732}"/>
              </a:ext>
            </a:extLst>
          </p:cNvPr>
          <p:cNvSpPr txBox="1"/>
          <p:nvPr/>
        </p:nvSpPr>
        <p:spPr>
          <a:xfrm>
            <a:off x="6849593" y="992700"/>
            <a:ext cx="2692355" cy="646331"/>
          </a:xfrm>
          <a:prstGeom prst="rect">
            <a:avLst/>
          </a:prstGeom>
          <a:noFill/>
        </p:spPr>
        <p:txBody>
          <a:bodyPr wrap="square">
            <a:spAutoFit/>
          </a:bodyPr>
          <a:lstStyle/>
          <a:p>
            <a:r>
              <a:rPr lang="hr" sz="3600" b="1" kern="100" dirty="0">
                <a:latin typeface="Calibri" panose="020F0502020204030204" pitchFamily="34" charset="0"/>
                <a:cs typeface="+mj-cs"/>
              </a:rPr>
              <a:t>SINOSZ</a:t>
            </a:r>
          </a:p>
        </p:txBody>
      </p:sp>
      <p:sp>
        <p:nvSpPr>
          <p:cNvPr id="18" name="Szövegdoboz 17">
            <a:extLst>
              <a:ext uri="{FF2B5EF4-FFF2-40B4-BE49-F238E27FC236}">
                <a16:creationId xmlns:a16="http://schemas.microsoft.com/office/drawing/2014/main" id="{27184754-30FE-0A63-D34D-082D13655E4A}"/>
              </a:ext>
            </a:extLst>
          </p:cNvPr>
          <p:cNvSpPr txBox="1"/>
          <p:nvPr/>
        </p:nvSpPr>
        <p:spPr>
          <a:xfrm>
            <a:off x="9179626" y="4856594"/>
            <a:ext cx="2863661" cy="369332"/>
          </a:xfrm>
          <a:prstGeom prst="rect">
            <a:avLst/>
          </a:prstGeom>
          <a:noFill/>
        </p:spPr>
        <p:txBody>
          <a:bodyPr wrap="square">
            <a:spAutoFit/>
          </a:bodyPr>
          <a:lstStyle/>
          <a:p>
            <a:r>
              <a:rPr lang="hr" dirty="0"/>
              <a:t>https://sinosz.hu/about-us/</a:t>
            </a:r>
          </a:p>
        </p:txBody>
      </p:sp>
      <p:pic>
        <p:nvPicPr>
          <p:cNvPr id="15" name="Kép 14">
            <a:extLst>
              <a:ext uri="{FF2B5EF4-FFF2-40B4-BE49-F238E27FC236}">
                <a16:creationId xmlns:a16="http://schemas.microsoft.com/office/drawing/2014/main" id="{E5186D4C-A6C5-80E8-D6E6-796D7D25768D}"/>
              </a:ext>
            </a:extLst>
          </p:cNvPr>
          <p:cNvPicPr>
            <a:picLocks noChangeAspect="1"/>
          </p:cNvPicPr>
          <p:nvPr/>
        </p:nvPicPr>
        <p:blipFill>
          <a:blip r:embed="rId10"/>
          <a:stretch>
            <a:fillRect/>
          </a:stretch>
        </p:blipFill>
        <p:spPr>
          <a:xfrm>
            <a:off x="8730786" y="989664"/>
            <a:ext cx="2893918" cy="764714"/>
          </a:xfrm>
          <a:prstGeom prst="rect">
            <a:avLst/>
          </a:prstGeom>
        </p:spPr>
      </p:pic>
    </p:spTree>
    <p:extLst>
      <p:ext uri="{BB962C8B-B14F-4D97-AF65-F5344CB8AC3E}">
        <p14:creationId xmlns:p14="http://schemas.microsoft.com/office/powerpoint/2010/main" val="3114165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14DEE-8416-2BDF-9BB4-6DF901B8A15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ABC521E-9181-624C-BAEA-0C3C0BAEA7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20D83916-79D7-8FAC-51F1-5E0B23F2E4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D4D285B-D284-3CC7-9DA9-D82A13FBDB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DA1CC6D-5C72-0199-989C-134DB98D70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AE4BC87-3F0D-A962-BEF7-7EB7256AF6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B47324E-98B3-7AFF-4167-4D639621F6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C7ADE5C-1A73-3812-EF45-04709987CBA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8BFC3E3-086B-386D-267F-6AE7ACC2D13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F459CE2-8452-3592-3C66-D7651F808E19}"/>
              </a:ext>
            </a:extLst>
          </p:cNvPr>
          <p:cNvSpPr txBox="1">
            <a:spLocks/>
          </p:cNvSpPr>
          <p:nvPr/>
        </p:nvSpPr>
        <p:spPr>
          <a:xfrm>
            <a:off x="68888" y="880584"/>
            <a:ext cx="5705429" cy="11810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ea typeface="Calibri" panose="020F0502020204030204" pitchFamily="34" charset="0"/>
              </a:rPr>
              <a:t>Primjeri iz srednjoistočne Europe: Mađarska</a:t>
            </a:r>
            <a:endParaRPr lang="en-US" sz="3200" dirty="0">
              <a:latin typeface="+mn-lt"/>
            </a:endParaRPr>
          </a:p>
        </p:txBody>
      </p:sp>
      <p:sp>
        <p:nvSpPr>
          <p:cNvPr id="2" name="Cím 1">
            <a:extLst>
              <a:ext uri="{FF2B5EF4-FFF2-40B4-BE49-F238E27FC236}">
                <a16:creationId xmlns:a16="http://schemas.microsoft.com/office/drawing/2014/main" id="{6C771294-6C4F-81DB-FE78-B2A57B3870A5}"/>
              </a:ext>
            </a:extLst>
          </p:cNvPr>
          <p:cNvSpPr>
            <a:spLocks noGrp="1"/>
          </p:cNvSpPr>
          <p:nvPr>
            <p:ph type="ctrTitle"/>
          </p:nvPr>
        </p:nvSpPr>
        <p:spPr>
          <a:xfrm>
            <a:off x="315634" y="1998456"/>
            <a:ext cx="6295220" cy="1585800"/>
          </a:xfrm>
        </p:spPr>
        <p:txBody>
          <a:bodyPr>
            <a:normAutofit fontScale="90000"/>
          </a:bodyPr>
          <a:lstStyle/>
          <a:p>
            <a:pPr algn="l"/>
            <a:r>
              <a:rPr lang="hr" sz="2400" dirty="0">
                <a:latin typeface="+mn-lt"/>
              </a:rPr>
              <a:t>Za još nekoliko dobrih primjera Mađarske pogledajte prezentaciju 8 ovog programa: “Dobre prakse u pristupačnom turizmu na međunarodnoj razini i u zemljama partnerima projekta”</a:t>
            </a:r>
          </a:p>
        </p:txBody>
      </p:sp>
      <p:pic>
        <p:nvPicPr>
          <p:cNvPr id="15" name="Kép 14">
            <a:extLst>
              <a:ext uri="{FF2B5EF4-FFF2-40B4-BE49-F238E27FC236}">
                <a16:creationId xmlns:a16="http://schemas.microsoft.com/office/drawing/2014/main" id="{DC6EEEE9-8CBD-49BC-B38D-BC6E5625E308}"/>
              </a:ext>
            </a:extLst>
          </p:cNvPr>
          <p:cNvPicPr>
            <a:picLocks noChangeAspect="1"/>
          </p:cNvPicPr>
          <p:nvPr/>
        </p:nvPicPr>
        <p:blipFill>
          <a:blip r:embed="rId10"/>
          <a:stretch>
            <a:fillRect/>
          </a:stretch>
        </p:blipFill>
        <p:spPr>
          <a:xfrm>
            <a:off x="7003688" y="965465"/>
            <a:ext cx="4961919" cy="3724730"/>
          </a:xfrm>
          <a:prstGeom prst="rect">
            <a:avLst/>
          </a:prstGeom>
        </p:spPr>
      </p:pic>
      <p:sp>
        <p:nvSpPr>
          <p:cNvPr id="17" name="Szövegdoboz 16">
            <a:extLst>
              <a:ext uri="{FF2B5EF4-FFF2-40B4-BE49-F238E27FC236}">
                <a16:creationId xmlns:a16="http://schemas.microsoft.com/office/drawing/2014/main" id="{607FF385-8569-178E-AE0E-E025998743F1}"/>
              </a:ext>
            </a:extLst>
          </p:cNvPr>
          <p:cNvSpPr txBox="1"/>
          <p:nvPr/>
        </p:nvSpPr>
        <p:spPr>
          <a:xfrm>
            <a:off x="6095999" y="4672241"/>
            <a:ext cx="5923499" cy="584775"/>
          </a:xfrm>
          <a:prstGeom prst="rect">
            <a:avLst/>
          </a:prstGeom>
          <a:noFill/>
        </p:spPr>
        <p:txBody>
          <a:bodyPr wrap="square">
            <a:spAutoFit/>
          </a:bodyPr>
          <a:lstStyle/>
          <a:p>
            <a:pPr algn="r"/>
            <a:r>
              <a:rPr lang="hr" sz="1600" dirty="0"/>
              <a:t>https://www.rollonadventures.com/fun-wheelchair-accessible-activities-in-budapest-hungary/</a:t>
            </a:r>
          </a:p>
        </p:txBody>
      </p:sp>
      <p:pic>
        <p:nvPicPr>
          <p:cNvPr id="19" name="Kép 18">
            <a:extLst>
              <a:ext uri="{FF2B5EF4-FFF2-40B4-BE49-F238E27FC236}">
                <a16:creationId xmlns:a16="http://schemas.microsoft.com/office/drawing/2014/main" id="{F3175F9A-7C72-D2D8-F010-346CA04FFC18}"/>
              </a:ext>
            </a:extLst>
          </p:cNvPr>
          <p:cNvPicPr>
            <a:picLocks noChangeAspect="1"/>
          </p:cNvPicPr>
          <p:nvPr/>
        </p:nvPicPr>
        <p:blipFill>
          <a:blip r:embed="rId11"/>
          <a:stretch>
            <a:fillRect/>
          </a:stretch>
        </p:blipFill>
        <p:spPr>
          <a:xfrm>
            <a:off x="355117" y="3662962"/>
            <a:ext cx="2667000" cy="1504950"/>
          </a:xfrm>
          <a:prstGeom prst="rect">
            <a:avLst/>
          </a:prstGeom>
        </p:spPr>
      </p:pic>
      <p:pic>
        <p:nvPicPr>
          <p:cNvPr id="21" name="Kép 20">
            <a:extLst>
              <a:ext uri="{FF2B5EF4-FFF2-40B4-BE49-F238E27FC236}">
                <a16:creationId xmlns:a16="http://schemas.microsoft.com/office/drawing/2014/main" id="{0233C816-FF5F-4E6B-D0D0-41EA332166E0}"/>
              </a:ext>
            </a:extLst>
          </p:cNvPr>
          <p:cNvPicPr>
            <a:picLocks noChangeAspect="1"/>
          </p:cNvPicPr>
          <p:nvPr/>
        </p:nvPicPr>
        <p:blipFill>
          <a:blip r:embed="rId12"/>
          <a:stretch>
            <a:fillRect/>
          </a:stretch>
        </p:blipFill>
        <p:spPr>
          <a:xfrm>
            <a:off x="3277206" y="3677420"/>
            <a:ext cx="2667000" cy="1504950"/>
          </a:xfrm>
          <a:prstGeom prst="rect">
            <a:avLst/>
          </a:prstGeom>
        </p:spPr>
      </p:pic>
    </p:spTree>
    <p:extLst>
      <p:ext uri="{BB962C8B-B14F-4D97-AF65-F5344CB8AC3E}">
        <p14:creationId xmlns:p14="http://schemas.microsoft.com/office/powerpoint/2010/main" val="315986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8B1FE-7402-20E2-24CE-8DB218FAD75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F1FBA8B-AEB5-27ED-929D-9E123C4E67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3CD6FB2-8BC0-201D-FC16-7CA220D27687}"/>
              </a:ext>
            </a:extLst>
          </p:cNvPr>
          <p:cNvSpPr>
            <a:spLocks noGrp="1"/>
          </p:cNvSpPr>
          <p:nvPr>
            <p:ph type="ctrTitle"/>
          </p:nvPr>
        </p:nvSpPr>
        <p:spPr>
          <a:xfrm>
            <a:off x="0" y="2253380"/>
            <a:ext cx="7481455" cy="2965701"/>
          </a:xfrm>
        </p:spPr>
        <p:txBody>
          <a:bodyPr>
            <a:noAutofit/>
          </a:bodyPr>
          <a:lstStyle/>
          <a:p>
            <a:pPr algn="l">
              <a:lnSpc>
                <a:spcPts val="2600"/>
              </a:lnSpc>
              <a:tabLst>
                <a:tab pos="1343660" algn="l"/>
              </a:tabLst>
            </a:pPr>
            <a:r>
              <a:rPr lang="hr"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Rad ENAT-a važan je zbog njegovog holističkog pristupa pristupačnosti</a:t>
            </a:r>
            <a:br>
              <a:rPr lang="en-GB"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r"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ENAT se zalaže za poboljšanja u infrastrukturi, ponudi usluga i svijesti kako bi se pozabavili fizičkim i  informacijskim preprekama te preprekama u stavovima o putovanju </a:t>
            </a:r>
            <a:br>
              <a:rPr lang="en-GB"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hr"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Ovo sveobuhvatno gledište jamči da inicijative usmjerene na poboljšanje pristupačnosti uzimaju u obzir sve različite zahtjeve i poteškoće s kojima se susreću putnici s oštećenjima (</a:t>
            </a:r>
            <a:r>
              <a:rPr lang="hr" sz="2400" u="sng" kern="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https://www.accessibletourism.org/</a:t>
            </a:r>
            <a:r>
              <a:rPr lang="hr"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30EC621-92C2-350C-C860-80CDC1E298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51E7ADF-A2D3-33DF-65C3-EBA215CA73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5BF46F4-B8FB-A5A6-F9F1-32107EC25B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AEF9896-3032-36F6-F260-944522BB75C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1E3ED30-AD9A-7B5F-ABBE-091CF757CA7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8F9E9F4-F236-BD0A-B015-6ED30A3B7B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D68386D-E0F5-943A-3576-2DF9B5B94A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3C8E2C-4A38-F296-B0EA-6B5BBB62C63F}"/>
              </a:ext>
            </a:extLst>
          </p:cNvPr>
          <p:cNvSpPr txBox="1">
            <a:spLocks/>
          </p:cNvSpPr>
          <p:nvPr/>
        </p:nvSpPr>
        <p:spPr>
          <a:xfrm>
            <a:off x="466963" y="1095443"/>
            <a:ext cx="11258073" cy="688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Calibri" panose="020F0502020204030204" pitchFamily="34" charset="0"/>
              </a:rPr>
              <a:t>Europska mreža za pristupačni turizam (ENAT)</a:t>
            </a:r>
            <a:endParaRPr lang="en-US" sz="3600" dirty="0">
              <a:latin typeface="+mn-lt"/>
            </a:endParaRPr>
          </a:p>
        </p:txBody>
      </p:sp>
      <p:pic>
        <p:nvPicPr>
          <p:cNvPr id="16" name="Kép 15" descr="A képen szöveg, képernyőkép látható&#10;&#10;Automatikusan generált leírás">
            <a:extLst>
              <a:ext uri="{FF2B5EF4-FFF2-40B4-BE49-F238E27FC236}">
                <a16:creationId xmlns:a16="http://schemas.microsoft.com/office/drawing/2014/main" id="{04B79DAA-C9AE-E73D-F11B-6DA69649C4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81455" y="2345932"/>
            <a:ext cx="4495256" cy="2252679"/>
          </a:xfrm>
          <a:prstGeom prst="rect">
            <a:avLst/>
          </a:prstGeom>
        </p:spPr>
      </p:pic>
    </p:spTree>
    <p:extLst>
      <p:ext uri="{BB962C8B-B14F-4D97-AF65-F5344CB8AC3E}">
        <p14:creationId xmlns:p14="http://schemas.microsoft.com/office/powerpoint/2010/main" val="298494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D5DDD-B379-A42F-70FF-D72EB146AAF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4448C1D-67C3-6729-025B-D4B0879917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B80F374-C639-6744-8362-1BD0146E5435}"/>
              </a:ext>
            </a:extLst>
          </p:cNvPr>
          <p:cNvSpPr>
            <a:spLocks noGrp="1"/>
          </p:cNvSpPr>
          <p:nvPr>
            <p:ph type="ctrTitle"/>
          </p:nvPr>
        </p:nvSpPr>
        <p:spPr>
          <a:xfrm>
            <a:off x="118754" y="2317530"/>
            <a:ext cx="11718129" cy="2741131"/>
          </a:xfrm>
        </p:spPr>
        <p:txBody>
          <a:bodyPr>
            <a:noAutofit/>
          </a:bodyPr>
          <a:lstStyle/>
          <a:p>
            <a:pPr algn="l"/>
            <a:r>
              <a:rPr lang="hr" sz="2400" i="1" dirty="0">
                <a:solidFill>
                  <a:srgbClr val="000000"/>
                </a:solidFill>
                <a:effectLst/>
                <a:latin typeface="Calibri" panose="020F0502020204030204" pitchFamily="34" charset="0"/>
                <a:ea typeface="Times New Roman" panose="02020603050405020304" pitchFamily="18" charset="0"/>
              </a:rPr>
              <a:t>Istraživanje i razvoj: </a:t>
            </a:r>
            <a:r>
              <a:rPr lang="hr" sz="2400" dirty="0">
                <a:solidFill>
                  <a:srgbClr val="000000"/>
                </a:solidFill>
                <a:effectLst/>
                <a:latin typeface="Calibri" panose="020F0502020204030204" pitchFamily="34" charset="0"/>
                <a:ea typeface="Times New Roman" panose="02020603050405020304" pitchFamily="18" charset="0"/>
              </a:rPr>
              <a:t>ENAT se uključuje u programe istraživanja i razvoja kako bi prikupio bitne podatke o zahtjevima, izborima i financijskom utjecaju putnika s invaliditetom. Ovo istraživanje pruža preporuke politika i industrijskih standarda temeljene na dokazima, osiguravajući da se temelje na praktičnim iskustvima i zahtjevima</a:t>
            </a:r>
            <a:br>
              <a:rPr lang="en-GB" sz="2400" dirty="0">
                <a:solidFill>
                  <a:srgbClr val="000000"/>
                </a:solidFill>
                <a:effectLst/>
                <a:latin typeface="Calibri" panose="020F0502020204030204" pitchFamily="34" charset="0"/>
                <a:ea typeface="Times New Roman" panose="02020603050405020304" pitchFamily="18" charset="0"/>
              </a:rPr>
            </a:br>
            <a:r>
              <a:rPr lang="hr" sz="2400" i="1" dirty="0">
                <a:solidFill>
                  <a:srgbClr val="000000"/>
                </a:solidFill>
                <a:effectLst/>
                <a:latin typeface="Calibri" panose="020F0502020204030204" pitchFamily="34" charset="0"/>
                <a:ea typeface="Times New Roman" panose="02020603050405020304" pitchFamily="18" charset="0"/>
              </a:rPr>
              <a:t>Obuka i obrazovanje: </a:t>
            </a:r>
            <a:r>
              <a:rPr lang="hr" sz="2400" dirty="0">
                <a:solidFill>
                  <a:srgbClr val="000000"/>
                </a:solidFill>
                <a:effectLst/>
                <a:latin typeface="Calibri" panose="020F0502020204030204" pitchFamily="34" charset="0"/>
                <a:ea typeface="Times New Roman" panose="02020603050405020304" pitchFamily="18" charset="0"/>
              </a:rPr>
              <a:t>ENAT nudi programe obuke za turističko osoblje kako bi unaprijedili svoja znanja i vještine u pružanju pristupačnih usluga. Predavanja obuhvaćaju nekoliko predmeta, uključujući izradu web stranica prilagođenih korisniku i pružanje korisničke usluge prilagođene zahtjevima putnika s invaliditetom</a:t>
            </a:r>
            <a:endParaRPr lang="en-GB" sz="2400" dirty="0">
              <a:latin typeface="+mn-lt"/>
            </a:endParaRPr>
          </a:p>
        </p:txBody>
      </p:sp>
      <p:pic>
        <p:nvPicPr>
          <p:cNvPr id="5" name="Kép 4">
            <a:extLst>
              <a:ext uri="{FF2B5EF4-FFF2-40B4-BE49-F238E27FC236}">
                <a16:creationId xmlns:a16="http://schemas.microsoft.com/office/drawing/2014/main" id="{C112D2FB-4C87-8266-3E3C-A42FF6821F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898352-571E-5B1E-1C25-7DC88BA2EF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A016D55-56DF-867F-DBB9-30E751BDD5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28854C9-AE5B-071E-C536-CD33D34DC6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DC0A5D4-5627-40F3-736E-DD27C2A8FE7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F68435E-2E2C-B0B2-E086-CABF8079922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651A243-CD08-8540-8F9C-CC3FD8C5935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BA9B42C-7C4D-1D52-CB41-02479A5B2B65}"/>
              </a:ext>
            </a:extLst>
          </p:cNvPr>
          <p:cNvSpPr txBox="1">
            <a:spLocks/>
          </p:cNvSpPr>
          <p:nvPr/>
        </p:nvSpPr>
        <p:spPr>
          <a:xfrm>
            <a:off x="1509609" y="1132101"/>
            <a:ext cx="9143999" cy="11854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rPr>
              <a:t>Europska mreža za pristupačni turizam – programi i projekti</a:t>
            </a:r>
          </a:p>
        </p:txBody>
      </p:sp>
    </p:spTree>
    <p:extLst>
      <p:ext uri="{BB962C8B-B14F-4D97-AF65-F5344CB8AC3E}">
        <p14:creationId xmlns:p14="http://schemas.microsoft.com/office/powerpoint/2010/main" val="321725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0FD65-077F-F995-0E2D-F6A68FB1855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EB5FB2D-7C00-0C4D-2BB0-CC337DA551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0C117E2-973F-56A9-45FD-410E8FE43ED8}"/>
              </a:ext>
            </a:extLst>
          </p:cNvPr>
          <p:cNvSpPr>
            <a:spLocks noGrp="1"/>
          </p:cNvSpPr>
          <p:nvPr>
            <p:ph type="ctrTitle"/>
          </p:nvPr>
        </p:nvSpPr>
        <p:spPr>
          <a:xfrm>
            <a:off x="177558" y="2305863"/>
            <a:ext cx="11836883" cy="2828719"/>
          </a:xfrm>
        </p:spPr>
        <p:txBody>
          <a:bodyPr>
            <a:noAutofit/>
          </a:bodyPr>
          <a:lstStyle/>
          <a:p>
            <a:pPr algn="l">
              <a:lnSpc>
                <a:spcPts val="2900"/>
              </a:lnSpc>
              <a:tabLst>
                <a:tab pos="1343660" algn="l"/>
              </a:tabLst>
            </a:pPr>
            <a:r>
              <a:rPr lang="hr" sz="26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Certificiranje i označavanje kvalitete: </a:t>
            </a:r>
            <a:r>
              <a:rPr lang="hr" sz="2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ENAT je stvorio metodu certificiranja kako bi pomogao potrošačima u prepoznavanju poduzeća koja se pridržavaju visokih zahtjeva pristupačnosti. Ovaj pristup pomaže poduzećima da poboljšaju svoju pristupačnost i putnicima pruža pouzdan simbol pristupačnih usluga</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i="1" dirty="0">
                <a:solidFill>
                  <a:srgbClr val="000000"/>
                </a:solidFill>
                <a:effectLst/>
                <a:latin typeface="Calibri" panose="020F0502020204030204" pitchFamily="34" charset="0"/>
                <a:ea typeface="Times New Roman" panose="02020603050405020304" pitchFamily="18" charset="0"/>
              </a:rPr>
              <a:t>Zagovaranje politike: </a:t>
            </a:r>
            <a:r>
              <a:rPr lang="hr" sz="2600" dirty="0">
                <a:solidFill>
                  <a:srgbClr val="000000"/>
                </a:solidFill>
                <a:effectLst/>
                <a:latin typeface="Calibri" panose="020F0502020204030204" pitchFamily="34" charset="0"/>
                <a:ea typeface="Times New Roman" panose="02020603050405020304" pitchFamily="18" charset="0"/>
              </a:rPr>
              <a:t>ENAT surađuje s kreatorima politika na nacionalnoj i europskoj razini kako bi podržao zakonodavstvo i propise koji potiču pristupačni turizam. Pomogao je uključiti pitanja pristupačnosti u važnu turističku i prometnu politiku EU-a</a:t>
            </a:r>
            <a:endParaRPr lang="en-GB" sz="2600" dirty="0">
              <a:latin typeface="+mn-lt"/>
            </a:endParaRPr>
          </a:p>
        </p:txBody>
      </p:sp>
      <p:pic>
        <p:nvPicPr>
          <p:cNvPr id="5" name="Kép 4">
            <a:extLst>
              <a:ext uri="{FF2B5EF4-FFF2-40B4-BE49-F238E27FC236}">
                <a16:creationId xmlns:a16="http://schemas.microsoft.com/office/drawing/2014/main" id="{E9234AE8-2E98-E720-3A89-960A795DED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0E3C167-90F2-2DEF-1F5E-DC06BE9104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72E82B8-1C18-2CB9-EB1A-4AA2552A45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7382B4E-9826-7984-F2CE-8F8DBE2D76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70AF08B-9015-7FFA-80CA-D98B445935A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53D0109-FE1D-E02A-F3C7-DB2BA845718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2BD7C30-2249-468B-A59A-00519F044A0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0D1B2C2-819F-FC7C-38F5-30865444EEE5}"/>
              </a:ext>
            </a:extLst>
          </p:cNvPr>
          <p:cNvSpPr txBox="1">
            <a:spLocks/>
          </p:cNvSpPr>
          <p:nvPr/>
        </p:nvSpPr>
        <p:spPr>
          <a:xfrm>
            <a:off x="1509609" y="1132101"/>
            <a:ext cx="9143999" cy="11854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rPr>
              <a:t>Europska mreža za pristupačni turizam – programi i projekti</a:t>
            </a:r>
          </a:p>
        </p:txBody>
      </p:sp>
    </p:spTree>
    <p:extLst>
      <p:ext uri="{BB962C8B-B14F-4D97-AF65-F5344CB8AC3E}">
        <p14:creationId xmlns:p14="http://schemas.microsoft.com/office/powerpoint/2010/main" val="275133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EDE74-B4BF-C0D3-8640-61BBB3EFCDB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8F897E1-337E-C86B-E961-0EFF5E8C2E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E2B938A-6441-44FF-1935-0052573AF8EB}"/>
              </a:ext>
            </a:extLst>
          </p:cNvPr>
          <p:cNvSpPr>
            <a:spLocks noGrp="1"/>
          </p:cNvSpPr>
          <p:nvPr>
            <p:ph type="ctrTitle"/>
          </p:nvPr>
        </p:nvSpPr>
        <p:spPr>
          <a:xfrm>
            <a:off x="205839" y="2317531"/>
            <a:ext cx="11780321" cy="2900798"/>
          </a:xfrm>
        </p:spPr>
        <p:txBody>
          <a:bodyPr>
            <a:noAutofit/>
          </a:bodyPr>
          <a:lstStyle/>
          <a:p>
            <a:pPr algn="l">
              <a:lnSpc>
                <a:spcPts val="2400"/>
              </a:lnSpc>
              <a:tabLst>
                <a:tab pos="1343660" algn="l"/>
              </a:tabLst>
            </a:pPr>
            <a:r>
              <a:rPr lang="hr" sz="26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Umrežavanje i suradnja: </a:t>
            </a:r>
            <a:r>
              <a:rPr lang="hr" sz="2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ENAT olakšava umrežavanje i suradnju među svojim članovima radi razmjene znanja, iskustava i resursa. Dionici iz svih sektora surađuju putem konferencija, radionica i internetskih foruma kako bi razmijenili najbolje prakse i uspostavili suradnju</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i="1" dirty="0">
                <a:solidFill>
                  <a:srgbClr val="000000"/>
                </a:solidFill>
                <a:effectLst/>
                <a:latin typeface="Calibri" panose="020F0502020204030204" pitchFamily="34" charset="0"/>
                <a:ea typeface="Times New Roman" panose="02020603050405020304" pitchFamily="18" charset="0"/>
              </a:rPr>
              <a:t>Kampanje podizanja javne svijesti: </a:t>
            </a:r>
            <a:r>
              <a:rPr lang="hr" sz="2600" dirty="0">
                <a:solidFill>
                  <a:srgbClr val="000000"/>
                </a:solidFill>
                <a:effectLst/>
                <a:latin typeface="Calibri" panose="020F0502020204030204" pitchFamily="34" charset="0"/>
                <a:ea typeface="Times New Roman" panose="02020603050405020304" pitchFamily="18" charset="0"/>
              </a:rPr>
              <a:t>ENAT provodi programe podizanja javne svijesti kako bi promijenio stavove i poboljšao razumijevanje značaja pristupačnog turizma, naglašavajući prednosti pristupačnosti za sve. Kampanje imaju za cilj razotkriti nesporazume i istaknuti gospodarske, društvene i kulturne prednosti inkluzivnog turizma</a:t>
            </a:r>
            <a:endParaRPr lang="en-GB" sz="2600" dirty="0">
              <a:latin typeface="+mn-lt"/>
            </a:endParaRPr>
          </a:p>
        </p:txBody>
      </p:sp>
      <p:pic>
        <p:nvPicPr>
          <p:cNvPr id="5" name="Kép 4">
            <a:extLst>
              <a:ext uri="{FF2B5EF4-FFF2-40B4-BE49-F238E27FC236}">
                <a16:creationId xmlns:a16="http://schemas.microsoft.com/office/drawing/2014/main" id="{506B4C22-1735-8F69-EBA4-3E9716EB65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2B4B871-AB07-150A-34BF-159CC2506D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63C0E93-E1B4-913F-B463-A766BC20B5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BCCD8B4-0B30-710A-2099-5905280227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134226F-8871-BF3A-CFFC-C830705ADF1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EBDF113-8283-ECD8-5AF3-C3EA44EEAD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1BCBEB8-0429-891C-0B7F-14CF9C01432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1F71246-9B7D-A218-8ACA-8A7944154773}"/>
              </a:ext>
            </a:extLst>
          </p:cNvPr>
          <p:cNvSpPr txBox="1">
            <a:spLocks/>
          </p:cNvSpPr>
          <p:nvPr/>
        </p:nvSpPr>
        <p:spPr>
          <a:xfrm>
            <a:off x="1509609" y="1132101"/>
            <a:ext cx="9143999" cy="11854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rPr>
              <a:t>Europska mreža za pristupačni turizam – programi i projekti</a:t>
            </a:r>
          </a:p>
        </p:txBody>
      </p:sp>
    </p:spTree>
    <p:extLst>
      <p:ext uri="{BB962C8B-B14F-4D97-AF65-F5344CB8AC3E}">
        <p14:creationId xmlns:p14="http://schemas.microsoft.com/office/powerpoint/2010/main" val="290679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C9CEB-F004-3270-C0D7-5DD3214FDBB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92E114-C0D3-34C3-AE9C-DF50811DFF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1FB1A03-F37A-6632-71E4-C2EC87A8FDE4}"/>
              </a:ext>
            </a:extLst>
          </p:cNvPr>
          <p:cNvSpPr>
            <a:spLocks noGrp="1"/>
          </p:cNvSpPr>
          <p:nvPr>
            <p:ph type="ctrTitle"/>
          </p:nvPr>
        </p:nvSpPr>
        <p:spPr>
          <a:xfrm>
            <a:off x="205839" y="2521154"/>
            <a:ext cx="11835740" cy="2796917"/>
          </a:xfrm>
        </p:spPr>
        <p:txBody>
          <a:bodyPr>
            <a:noAutofit/>
          </a:bodyPr>
          <a:lstStyle/>
          <a:p>
            <a:pPr algn="l">
              <a:lnSpc>
                <a:spcPts val="2600"/>
              </a:lnSpc>
              <a:spcAft>
                <a:spcPts val="600"/>
              </a:spcAft>
              <a:tabLst>
                <a:tab pos="1343660" algn="l"/>
              </a:tabLst>
            </a:pPr>
            <a:r>
              <a:rPr lang="hr" sz="2400" b="1" dirty="0">
                <a:solidFill>
                  <a:srgbClr val="000000"/>
                </a:solidFill>
                <a:effectLst/>
                <a:latin typeface="+mn-lt"/>
              </a:rPr>
              <a:t>INCLAVI – Inclusive Aviation:</a:t>
            </a:r>
            <a:r>
              <a:rPr lang="hr" sz="2400" dirty="0">
                <a:solidFill>
                  <a:srgbClr val="000000"/>
                </a:solidFill>
                <a:effectLst/>
                <a:latin typeface="+mn-lt"/>
              </a:rPr>
              <a:t> </a:t>
            </a:r>
            <a:r>
              <a:rPr lang="hr" sz="2400" dirty="0">
                <a:solidFill>
                  <a:srgbClr val="000000"/>
                </a:solidFill>
                <a:latin typeface="Calibri" panose="020F0502020204030204" pitchFamily="34" charset="0"/>
              </a:rPr>
              <a:t>Cilj je riješiti nedosljednosti u obuci sadašnjih i budućih zrakoplovnih stručnjaka, koje se odnose na kompetencije i vještine potrebne za omogućavanje neometanih putovanja za sve putnike u zračnom prometu, bez obzira na njihova specifična stanja ili invaliditete</a:t>
            </a:r>
            <a:br>
              <a:rPr lang="en-GB" sz="2400" dirty="0">
                <a:solidFill>
                  <a:srgbClr val="000000"/>
                </a:solidFill>
                <a:latin typeface="Calibri" panose="020F0502020204030204" pitchFamily="34" charset="0"/>
              </a:rPr>
            </a:br>
            <a:r>
              <a:rPr lang="hr" sz="2400" dirty="0">
                <a:solidFill>
                  <a:srgbClr val="000000"/>
                </a:solidFill>
                <a:latin typeface="Calibri" panose="020F0502020204030204" pitchFamily="34" charset="0"/>
              </a:rPr>
              <a:t>Projekt financira Europska komisija ERASMUS+ Partnerstva za Program inovacija i potpora strategiji Komisije EU-a za prava osoba s invaliditetom 2021.-2023., a ima za cilj osigurati punu društvenu i ekonomsku uključenost osoba s invaliditetom na ravnopravnoj osnovi s drugima i mogućnost slobodnog kretanja u EU-u bez obzira na njihove potrebe za potporom – također u zraku</a:t>
            </a:r>
          </a:p>
        </p:txBody>
      </p:sp>
      <p:pic>
        <p:nvPicPr>
          <p:cNvPr id="5" name="Kép 4">
            <a:extLst>
              <a:ext uri="{FF2B5EF4-FFF2-40B4-BE49-F238E27FC236}">
                <a16:creationId xmlns:a16="http://schemas.microsoft.com/office/drawing/2014/main" id="{3757DFB7-320C-E3C8-068E-3E6D9C9E05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5C20FF3-DB33-C0BF-3839-3195D6E20C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CE3DF84-1C5C-A652-5527-BE868B6376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B696A57-9BB9-6434-59BA-112FC187E1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BA92AB4-8A6A-4BF8-E30B-2483CD9C34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2069D8B-E6A5-BDD5-4C33-3367552C9E6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AF6FD70-3C73-AA21-4776-430A73661CC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D54E24D-B33E-22B8-6239-29D764C7F9DD}"/>
              </a:ext>
            </a:extLst>
          </p:cNvPr>
          <p:cNvSpPr txBox="1">
            <a:spLocks/>
          </p:cNvSpPr>
          <p:nvPr/>
        </p:nvSpPr>
        <p:spPr>
          <a:xfrm>
            <a:off x="563" y="895300"/>
            <a:ext cx="5636821" cy="1197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rPr>
              <a:t>Europska mreža za pristupačni turizam – trenutni projekti</a:t>
            </a:r>
          </a:p>
        </p:txBody>
      </p:sp>
      <p:sp>
        <p:nvSpPr>
          <p:cNvPr id="18" name="Szövegdoboz 17">
            <a:extLst>
              <a:ext uri="{FF2B5EF4-FFF2-40B4-BE49-F238E27FC236}">
                <a16:creationId xmlns:a16="http://schemas.microsoft.com/office/drawing/2014/main" id="{DA6F388D-7162-632F-D35D-AD65E6117E40}"/>
              </a:ext>
            </a:extLst>
          </p:cNvPr>
          <p:cNvSpPr txBox="1"/>
          <p:nvPr/>
        </p:nvSpPr>
        <p:spPr>
          <a:xfrm>
            <a:off x="8679200" y="1614392"/>
            <a:ext cx="3617167" cy="461665"/>
          </a:xfrm>
          <a:prstGeom prst="rect">
            <a:avLst/>
          </a:prstGeom>
          <a:noFill/>
        </p:spPr>
        <p:txBody>
          <a:bodyPr wrap="square">
            <a:spAutoFit/>
          </a:bodyPr>
          <a:lstStyle/>
          <a:p>
            <a:r>
              <a:rPr lang="hr" sz="2400" dirty="0"/>
              <a:t>rujan 2022. – kolovoz 2025.</a:t>
            </a:r>
          </a:p>
        </p:txBody>
      </p:sp>
      <p:sp>
        <p:nvSpPr>
          <p:cNvPr id="20" name="Szövegdoboz 19">
            <a:extLst>
              <a:ext uri="{FF2B5EF4-FFF2-40B4-BE49-F238E27FC236}">
                <a16:creationId xmlns:a16="http://schemas.microsoft.com/office/drawing/2014/main" id="{7B5D7001-DF6F-947A-4CE7-F97D9CC0E083}"/>
              </a:ext>
            </a:extLst>
          </p:cNvPr>
          <p:cNvSpPr txBox="1"/>
          <p:nvPr/>
        </p:nvSpPr>
        <p:spPr>
          <a:xfrm>
            <a:off x="4525348" y="4940248"/>
            <a:ext cx="7516232" cy="338554"/>
          </a:xfrm>
          <a:prstGeom prst="rect">
            <a:avLst/>
          </a:prstGeom>
          <a:noFill/>
        </p:spPr>
        <p:txBody>
          <a:bodyPr wrap="square">
            <a:spAutoFit/>
          </a:bodyPr>
          <a:lstStyle/>
          <a:p>
            <a:r>
              <a:rPr lang="hr" sz="1600" dirty="0"/>
              <a:t>Web stranica projekta: </a:t>
            </a:r>
            <a:r>
              <a:rPr lang="hr" sz="1600" dirty="0">
                <a:hlinkClick r:id="rId10" tooltip="link opens in a new window"/>
              </a:rPr>
              <a:t>https://www.haaga-helia.fi/fi/hankkeet/inclavi-inclusive-aviation</a:t>
            </a:r>
            <a:endParaRPr lang="en-GB" sz="1600" dirty="0"/>
          </a:p>
        </p:txBody>
      </p:sp>
      <p:pic>
        <p:nvPicPr>
          <p:cNvPr id="22" name="Kép 21" descr="A képen Grafika, Betűtípus, kör, embléma látható&#10;&#10;Automatikusan generált leírás">
            <a:extLst>
              <a:ext uri="{FF2B5EF4-FFF2-40B4-BE49-F238E27FC236}">
                <a16:creationId xmlns:a16="http://schemas.microsoft.com/office/drawing/2014/main" id="{15DF0156-4008-83E3-1B68-65EFBF0E72D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12416" y="326648"/>
            <a:ext cx="2509047" cy="1972597"/>
          </a:xfrm>
          <a:prstGeom prst="rect">
            <a:avLst/>
          </a:prstGeom>
        </p:spPr>
      </p:pic>
    </p:spTree>
    <p:extLst>
      <p:ext uri="{BB962C8B-B14F-4D97-AF65-F5344CB8AC3E}">
        <p14:creationId xmlns:p14="http://schemas.microsoft.com/office/powerpoint/2010/main" val="106110031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2300D8-7DD6-4B42-8888-B3E4B29F34E1}">
  <ds:schemaRefs>
    <ds:schemaRef ds:uri="http://purl.org/dc/terms/"/>
    <ds:schemaRef ds:uri="http://www.w3.org/XML/1998/namespace"/>
    <ds:schemaRef ds:uri="ac3ceeb6-1211-470d-a6dd-af8769819f37"/>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817a2ea1-2e58-4ebf-ba4c-e5f93253230e"/>
    <ds:schemaRef ds:uri="http://purl.org/dc/dcmitype/"/>
  </ds:schemaRefs>
</ds:datastoreItem>
</file>

<file path=customXml/itemProps2.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3.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3942</TotalTime>
  <Words>3620</Words>
  <Application>Microsoft Office PowerPoint</Application>
  <PresentationFormat>Szélesvásznú</PresentationFormat>
  <Paragraphs>136</Paragraphs>
  <Slides>46</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46</vt:i4>
      </vt:variant>
    </vt:vector>
  </HeadingPairs>
  <TitlesOfParts>
    <vt:vector size="51" baseType="lpstr">
      <vt:lpstr>Arial</vt:lpstr>
      <vt:lpstr>Calibri</vt:lpstr>
      <vt:lpstr>Calibri Light</vt:lpstr>
      <vt:lpstr>Times New Roman</vt:lpstr>
      <vt:lpstr>Office-téma</vt:lpstr>
      <vt:lpstr>The development of the innovative educational method of ACCESSIBLE tourism in Central Europe 2022-2-HU01-KA220-HED-000099410</vt:lpstr>
      <vt:lpstr>7. Organizacije koje podupiru putovanja osoba s invaliditetom</vt:lpstr>
      <vt:lpstr>PowerPoint-bemutató</vt:lpstr>
      <vt:lpstr>ENAT vjeruje u inkluzivni turizam, omogućujući osobama s invaliditetom, starijim osobama i osobama s poteškoćama u kretanju da putuju s poštovanjem, udobnošću i slobodom. Grupa služi kao veza koja ujedinjuje dionike u turizmu, kao što su vlade, poduzeća i potrošači, nadilazeći puko zagovaranje ENAT igra ključnu ulogu u promicanju suradnje i razumijevanja među različitim skupinama kako bi se poboljšala inkluzivnost u turizmu</vt:lpstr>
      <vt:lpstr>Rad ENAT-a važan je zbog njegovog holističkog pristupa pristupačnosti ENAT se zalaže za poboljšanja u infrastrukturi, ponudi usluga i svijesti kako bi se pozabavili fizičkim i  informacijskim preprekama te preprekama u stavovima o putovanju  Ovo sveobuhvatno gledište jamči da inicijative usmjerene na poboljšanje pristupačnosti uzimaju u obzir sve različite zahtjeve i poteškoće s kojima se susreću putnici s oštećenjima (https://www.accessibletourism.org/)</vt:lpstr>
      <vt:lpstr>Istraživanje i razvoj: ENAT se uključuje u programe istraživanja i razvoja kako bi prikupio bitne podatke o zahtjevima, izborima i financijskom utjecaju putnika s invaliditetom. Ovo istraživanje pruža preporuke politika i industrijskih standarda temeljene na dokazima, osiguravajući da se temelje na praktičnim iskustvima i zahtjevima Obuka i obrazovanje: ENAT nudi programe obuke za turističko osoblje kako bi unaprijedili svoja znanja i vještine u pružanju pristupačnih usluga. Predavanja obuhvaćaju nekoliko predmeta, uključujući izradu web stranica prilagođenih korisniku i pružanje korisničke usluge prilagođene zahtjevima putnika s invaliditetom</vt:lpstr>
      <vt:lpstr>Certificiranje i označavanje kvalitete: ENAT je stvorio metodu certificiranja kako bi pomogao potrošačima u prepoznavanju poduzeća koja se pridržavaju visokih zahtjeva pristupačnosti. Ovaj pristup pomaže poduzećima da poboljšaju svoju pristupačnost i putnicima pruža pouzdan simbol pristupačnih usluga Zagovaranje politike: ENAT surađuje s kreatorima politika na nacionalnoj i europskoj razini kako bi podržao zakonodavstvo i propise koji potiču pristupačni turizam. Pomogao je uključiti pitanja pristupačnosti u važnu turističku i prometnu politiku EU-a</vt:lpstr>
      <vt:lpstr>Umrežavanje i suradnja: ENAT olakšava umrežavanje i suradnju među svojim članovima radi razmjene znanja, iskustava i resursa. Dionici iz svih sektora surađuju putem konferencija, radionica i internetskih foruma kako bi razmijenili najbolje prakse i uspostavili suradnju Kampanje podizanja javne svijesti: ENAT provodi programe podizanja javne svijesti kako bi promijenio stavove i poboljšao razumijevanje značaja pristupačnog turizma, naglašavajući prednosti pristupačnosti za sve. Kampanje imaju za cilj razotkriti nesporazume i istaknuti gospodarske, društvene i kulturne prednosti inkluzivnog turizma</vt:lpstr>
      <vt:lpstr>INCLAVI – Inclusive Aviation: Cilj je riješiti nedosljednosti u obuci sadašnjih i budućih zrakoplovnih stručnjaka, koje se odnose na kompetencije i vještine potrebne za omogućavanje neometanih putovanja za sve putnike u zračnom prometu, bez obzira na njihova specifična stanja ili invaliditete Projekt financira Europska komisija ERASMUS+ Partnerstva za Program inovacija i potpora strategiji Komisije EU-a za prava osoba s invaliditetom 2021.-2023., a ima za cilj osigurati punu društvenu i ekonomsku uključenost osoba s invaliditetom na ravnopravnoj osnovi s drugima i mogućnost slobodnog kretanja u EU-u bez obzira na njihove potrebe za potporom – također u zraku</vt:lpstr>
      <vt:lpstr>SENIOR ECO-NECT. “Podržavanje nastanka i razvoja europskih ekosustava posvećenih srebrnim i sve starijim gospodarstvima”  Sveukupni cilj Senior Eco-Nect projekta je pripremiti zajednički akcijski plan za podršku nastanku i razvoju europskih ekosustava posvećenih srebrnim i sve starijim gospodarstvima kao i osiguravanje inkluzivnosti i međusobne povezanosti između svih ključnih dionika inovacija u sustavu i međusektorima, također u zračnom prometu</vt:lpstr>
      <vt:lpstr>FEEL IT. “Pionirski kurikulum za kreiranje turističkih iskustava za gluhe i nagluhe osobe”  Cilj projekta FEEL IT je osposobiti gluhe osobe i osobe s oštećenjem sluha osnovnim zadacima i vještinama za rad kao putnički agenti koji nude kvalitetne i autentične turističke pakete i iskustva za svoje vršnjake. FEEL IT će također obučavati putničke agente i turoperatore za osmišljavanje pristupačnih turističkih paketa za gluhe i nagluhe osobe</vt:lpstr>
      <vt:lpstr>ACCESSTOUR. Pristupačni turizam za uljučivost i stvaranje vrijednosti u ruralnim područjima Norveške  Projekt financira Norveško istraživačko vijeće. ACCESSTOUR, pod vodstvom Nordland Research Institute, pomoći će pružateljima turističkih usluga u ruralnim područjima da ostvare potencijal koji leži u tome da destinacije budu dostupnije svima</vt:lpstr>
      <vt:lpstr>Za informacije o nizu projekata realiziranih uz sudjelovanje ENAT-a u razdoblju 2009. – 2024., pogledati https://www.accessibletourism.org/?i=enat.en.projects</vt:lpstr>
      <vt:lpstr>Europska mreža za pristupačni turizam ključna je u promicanju putovanja bez prepreka. ENAT: - zagovara prava turista s invaliditetom i prikazuje šire prednosti pristupačnog turizma za društvo kroz svoje brojne aktivnosti i inicijative  - ima ključnu ulogu u mreži organizacija koje olakšavaju putovanja osobama s invaliditetom, osiguravajući da ljudi svih fizičkih sposobnosti mogu uživati u ljepoti i raznolikosti Europe i njezinih projektnih zemalja</vt:lpstr>
      <vt:lpstr>PowerPoint-bemutató</vt:lpstr>
      <vt:lpstr>Osnovan 2007. godine, isprva kao sredstvo za objavljivanje dostupnih informacija o putovanjima putem svoje web stranice travability.travel  Sada je Travability dio svjetske grupe čija je misija stvoriti jednakost u pristupačnosti u ugostiteljstvu i putovanju Misija Travability-a je biti agent promjene; nadahnuti ljude koji nikada prije nisu putovali da to učine i potaknuti druge da učine više. Potaknuti sve kulture svijeta da invaliditet vide kao sastavni dio života te pružiti motivaciju i alate sustavu turizma kako bi im se omogućilo stvaranje pristupačnih okruženja koja omogućuju uključivanje na ekonomski održiv način</vt:lpstr>
      <vt:lpstr>Travability nudi potpunu uslugu turističke agencije, neprestano proširujući kontakte kako bi ponudio najveću moguću raznolikost pristupačnih i inkluzivnih odmora diljem svijeta.  Raširena mreža međunarodnih putničkih agenata može    dovesti goste sa specifičnim zahtjevima u kontakt s odgovarajućim stručnjakom  Usluge: planiranje itinerera; rezervacije letova i hotela, atrakcije; iznajmljivanje automobila ili kombija (s ručnim upravljanjem ako je potrebno); najam opreme; krstarenja; najam jahti; grupna putovanja s punom pratnjom; poslovna putovanja i konferencije</vt:lpstr>
      <vt:lpstr>PowerPoint-bemutató</vt:lpstr>
      <vt:lpstr>PowerPoint-bemutató</vt:lpstr>
      <vt:lpstr>Za još nekoliko dobrih primjera Hrvatske pogledajte prezentaciju 8 ovog programa: “Dobre prakse u pristupačnom turizmu na međunarodnoj razini i u zemljama partnerima projekta”</vt:lpstr>
      <vt:lpstr>PowerPoint-bemutató</vt:lpstr>
      <vt:lpstr>Ministarstvo sporta i turizma (MSiT) u Poljskoj promiče pristupačni turizam u kontekstu socijalnog turizma kao „prioritet u aktivnostima turoperatora, turističkih agencija i turističkih informativnih točaka”  Program Accessibility Plus 2018-2025 razvijen je na nacionalnoj razini, usmjeren na univerzalni dizajn javnih prostora, proizvoda i usluga u smislu arhitekture, informacija i komunikacije  Ovaj je program uključen u aktivnosti Poljske turističke organizacije i Regionalnih i lokalne turističke organizacije. Pristupačnost se razumijeva kao mogućnost samostalnog korištenja: turističkih atrakcija, informacija (vodiči, karte, informacijske točke), prometa i komunikacija u turizmu, ruta, staza, turističkih staza, te ugostiteljske, smještajne i sanitarne infrastrukture</vt:lpstr>
      <vt:lpstr>https://www.gov.pl/web/sport/turystyka-dostepna-dla-wszystkich</vt:lpstr>
      <vt:lpstr>Ministarstvo sporta i turizma preporučuje vodič pod nazivom Udžbenik: Turizam za osobe s posebnim potrebama. Vodič za turoperatore, turističke agencije i turističke informativne točke Na web stranici MSiT-a nalazi se i popis dobrih praksi i rješenja, uključujući bazu vodiča, standarde, smjernice, reference na zakonske akte, programe i portale koji sadrže podatke o pristupačnosti npr. smještajnih kapaciteta</vt:lpstr>
      <vt:lpstr>Wielkopolska turistička organizacija (WOT): besplatna obuka u području pristupačnog turizma na platformi za e-učenje, namijenjena svim osobama koje se profesionalno bave turizmom  Obuka je namijenjena i zaposlenicima koji izravno komuniciraju s klijentima, kao i menadžerima i ljudima koji donose strateške odluke. Svaki tečaj završava polaganjem testa kojim se provjerava stečeno znanje, a polaznik koji ostvari pozitivan rezultat dobiva certifikat</vt:lpstr>
      <vt:lpstr>“Karkonosze za sve”: projekt implementiran u poljsko-češkom partnerstvu, u Poljskoj od strane Karkonosze Sejmik osoba s invaliditetom (KSON). Djelatnici     KSON-a testirali su turističke staze i mjesta dostupna osobama s invaliditetom na poljskoj strani planina i u obližnjem podnožju: turističke staze, turističke atrakcije i prostore za natjecateljski turizam</vt:lpstr>
      <vt:lpstr>Zvučna panorama stambenog naselja Łazarz u Poznańu: projekt koji financira Odjel za kulturu grada Poznańa i uključuje interaktivnu audio kartu s najkarakterističnijim mjestima okruga. Da biste poslušali snimke, jednostavno kliknite bilo koju oznaku na karti</vt:lpstr>
      <vt:lpstr>Za još nekoliko dobrih primjera Poljske pogledajte prezentaciju 8 ovog tečaja: “Dobre prakse u pristupačnom turizmu na međunarodnoj razini i u zemljama partnerima projekta”</vt:lpstr>
      <vt:lpstr>U Rumunjskoj se posljednjih godina pojavio niz programa socijalnog turizma, usko povezanih sa socijalnom politikom na nacionalnoj razini (Simon et al., 2017). Socijalni turizam, uključujući turizam za osobe s invaliditetom, na niskoj je razini razvijenosti u Rumunjskoj, nedovoljno dimenzioniran u usporedbi sa stvarnim potrebama kategorija stanovništva koje imaju koristi od turističkih aktivnosti po nižim cijenama  Nedostatak potpunih informacija o socijalnom turizmu, uključujući podatke o turizmu za osobe s invaliditetom. Turističke udruge koje provode programe socijalnog turizma nemaju godišnje analize podataka o sudjelovanju, poduzeća koja sudjeluju, smještaja, mjesta održavanja, broja turista itd., tako da ne možemo dobiti realnu sliku o tome koliko ljudi iz skupina u nepovoljnom položaju trenutno ima koristi od postojećih, ali oskudnih mogućnosti na nacionalnoj razini (Simon et al., 2017)</vt:lpstr>
      <vt:lpstr>Od 2013. godine Motivation Foundation Rumunjska ima certificirane tečajeve obuke za profesionalce na temelju kurikuluma koje je razvila Svjetska zdravstvena organizacija (WHO). Ujedno je stvorio prvu online platformu, nacionalnu kartu pristupačnih mjesta, na kojoj se nalaze javne ustanove, mjesta zabave i razonode, smještaj i sadržaji te njihova okolina. Karta je dostupna na www.accesibil.org i namijenjena je osobama s invaliditetom. Mogu ga koristiti i turoperatori koji žele razvijati turističke usluge za osobe s invaliditetom (Mihaela, 2019)</vt:lpstr>
      <vt:lpstr>Još jedna inicijativa Zaklade Motivation Foundation Rumunjska je procjena pristupačnosti zgrada, što omogućava da zgrada dobije oznaku pristupačnosti od Državnog ureda za popise i robne marke. Među rijetkim pružateljima turističkih i ugostiteljskih usluga, valja istaknuti da kompleks Băile Felix i Kraljevsko dvorište u Piatra Neamţu zadovoljavaju kriterije pristupačnosti (Mihaela, 2019)</vt:lpstr>
      <vt:lpstr>Putnička udruga Babilon, gradska vijećnica Cluj-Napoca, Turistički informativni centar Cluj-Napoca pomažu potpuno slijepim osobama (projekt Terra Mirabilis)  Udruga Transilvanijskih cesta i Turistička udruga Retezat pomažu osobama koje uopće ne mogu vidjeti i osobama smanjene pokretljivosti (na Trgu skulptura Șumuleu i staza za osobe s invaliditetom u planinama Retezat)  AECO Rumunjska, Udruga obrazovnih i kulturnih aktivnosti na otvorenom nudi planinarski vodič za obitelji s djecom i osobe s invaliditetom  M24Seven Europe, RAPTronic, RAP Development, RAP Instal, Petroterm SRL., Sorla i Dobra te AQUA Carpatica upravljaju plažom Pupa u Mamaiji, plažom dostupnom za osobe smanjene pokretljivosti</vt:lpstr>
      <vt:lpstr>Corund-Praid Nature Conservancy i Corund Tourist Association omogućuju osobama sa smanjenom pokretljivošću pristup obližnjem tresetištu  Nurture in Nature u okrugu Harghita pruža radost kretanja osobama sa smanjenom pokretljivošću, ali i onima koji imaju poremećaje vida i sluha  Accessible Romania by Santo Touring turistička je agencija koja osobama smanjene pokretljivosti i osobama s oštećenjem sluha omogućuje sudjelovanje u obilascima različitih lokacija CaiacSMile omogućava osobama sa smanjenom pokretljivošću da osjete iskustvo skijanja Special Olympics Foundation organizira sportska natjecanja, školsko obrazovanje, tečajeve u Rumunjskoj za osobe s intelektualnim poteškoćama</vt:lpstr>
      <vt:lpstr>Za još nekoliko dobrih primjera Rumunjske, pogledajte prezentaciju 8 ovog tečaja: “Dobre prakse u pristupačnom turizmu na međunarodnoj razini i u zemljama partnerima projekta”</vt:lpstr>
      <vt:lpstr>Zaštitni znak access4you® je međunarodna certifikacijska oznaka, trenutno registrirana u Europskoj uniji i Ujedinjenom Kraljevstvu. Njeno stvaranje inspirirano je neugodnim iskustvom njenog tvorca Balázsa Berecza: problem uzrokovan promocijom objekta kao potpuno pristupačnog, ali u stvarnosti nedostupan invalidskim kolicima</vt:lpstr>
      <vt:lpstr>Oznaka Access4you pruža detaljne i pouzdane informacije o pristupačnosti izgrađenog okoliša za osobe s različitim oštećenjima – fizičkim, vidnim, slušnim i kognitivnim specifičnim potrebama. To pomaže osobama s invaliditetom i njihovim rođacima, kao i vlasnicima objekata i poduzećima: osim pružanja detaljne slike pristupačnosti njihovih objekata, Access4you certifikat također učinkovito podržava poslovne ciljeve i ciljeve održivosti  Access4you baza podataka i mobilna aplikacija koja sadrži detaljne profile više od 700 međunarodnih lokacija dostupni su svima besplatno. Profili lokaliteta temelje se na sustavu kriterija od 1000 bodova, sastavljenih prema kriterijima 8 skupina dionika i pružaju informacije filtrirane prema utjecaju, s preciznim dimenzijama i nizom korisnih fotografija</vt:lpstr>
      <vt:lpstr>PowerPoint-bemutató</vt:lpstr>
      <vt:lpstr>PowerPoint-bemutató</vt:lpstr>
      <vt:lpstr>PowerPoint-bemutató</vt:lpstr>
      <vt:lpstr>“Mi ne pravimo razliku između čovjeka i čovjeka, nama su Ljudi na prvom mjestu! Naša udruga djeluje kao prva i trenutno jedina mađarska članica međunarodne mreže u Pečuhu Naši glavni ciljevi su podržati neovisan život na svim razinama, pristupačnost i široko promicanje pristupačnog turizma.”</vt:lpstr>
      <vt:lpstr>PeopleFirst daje korisne savjete kako pomoći, a kako ne pomoći nekome (i kao turistu) s...  – tjelesnim invaliditetom;  – oštećenjem sluha;  – oštećenjem vida;  – autizmom;  – intelektualnim invaliditetom Održava bazu podataka o objektima bez barijera u gradu Pečuhu</vt:lpstr>
      <vt:lpstr>Pristupačni Pečuh - materijali za preuzimanje Pečuh za sve Udruga People First proučila je institucije, turističke atrakcije, mogućnosti zabave i ugostiteljske usluge kako bi o njima prikupila praktične informacije. Podaci se prikupljaju u bazi podataka Pristupačni Pečuh. Cilj publikacije je podržati samostalan život, motivirati poduzeća i ustanove u Pečuhu da se okrenu pristupačnosti te promicati pristupačni turizam u širokim razmjerima. Zajedničkoj publikaciji Udruge People First i lokalne uprave grada Pečuha moguće je pristupiti putem linka: https://pecs.hu/en/accessible-pecs-downloadable-materials-pecs-for-all/</vt:lpstr>
      <vt:lpstr>MEOSZ (Mozgáskorlátozottak Egyesületeinek Országos Szövetsége , Mađarski savez udruga osoba s invaliditetom) najvažnija je nacionalna organizacija za zagovaranje prava osoba s invaliditetom. Udruga je također jedna od najstarijih i – sa svojih 160.000 aktivnih članova – najveća nevladina organizacija u Mađarskoj. Broj lokalnih udruga je blizu 90. Članovi mogu biti sve osobe s invaliditetom, pa tako i roditelji djece s teškoćama u razvoju. Pokretu se mogu pridružiti i podupiratelji, rodbina, simpatizeri i podupiratelji. Udruge su uspostavile više od 900 lokalnih grupa za izravnu vezu sa svojim članovima, obuhvaćajući teritorij cijele zemlje</vt:lpstr>
      <vt:lpstr>Mađarski savez slijepih i slabovidnih (Magyar Vakok és Gyengénlátók Országos Szövetsége, MVGYOSZ) osnovali su 1918. godine slijepi časnici koji su željeli sami odlučivati o svojoj sudbini. Njihova vizija je svijet u kojem oštećenje vida nije prepreka za samostalan život, a slijepe i slabovidne osobe uživaju ista prava i kvalitetu života kao i sve druge osobe s punim vidom</vt:lpstr>
      <vt:lpstr>Mađarski savez gluhih i nagluhih osoba (Siketek és Nagyothallók Országos Szövetsége, SINOSZ) osnovan je 1907. godine. Rad SINOSZ-a vođen je predanošću jednakim mogućnostima. Njihova vizija je svijet u kojem je znakovni jezik gluhih dio nacionalne kulture i gdje se gluhima i onima koji su djelomično izgubili sluh pomaže na putu do aktivnog društvenog sudjelovanja u nacionalnom životu  SINOSZ osigurava društveno prihvaćanje gluhih i nagluhih osoba i zalaže se za uspostavljanje uvjeta obrazovanja, zapošljavanja i prijevoza koji promiču neovisan život. Gluhi i nagluhi članovi i njihovi prijatelji i rođaci te domaći i međunarodni stručnjaci pomažu SINOSZ-u da ostvari svoje ciljeve</vt:lpstr>
      <vt:lpstr>Za još nekoliko dobrih primjera Mađarske pogledajte prezentaciju 8 ovog programa: “Dobre prakse u pristupačnom turizmu na međunarodnoj razini i u zemljama partnerima projekta”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Nagy-Véber Veronika</cp:lastModifiedBy>
  <cp:revision>25</cp:revision>
  <dcterms:created xsi:type="dcterms:W3CDTF">2024-05-21T07:28:22Z</dcterms:created>
  <dcterms:modified xsi:type="dcterms:W3CDTF">2025-06-28T21:21:52Z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