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8" r:id="rId6"/>
    <p:sldId id="259" r:id="rId7"/>
    <p:sldId id="287" r:id="rId8"/>
    <p:sldId id="288" r:id="rId9"/>
    <p:sldId id="289" r:id="rId10"/>
    <p:sldId id="290" r:id="rId11"/>
    <p:sldId id="349" r:id="rId12"/>
    <p:sldId id="291" r:id="rId13"/>
    <p:sldId id="351" r:id="rId14"/>
    <p:sldId id="350" r:id="rId15"/>
    <p:sldId id="353" r:id="rId16"/>
    <p:sldId id="354" r:id="rId17"/>
    <p:sldId id="292" r:id="rId18"/>
    <p:sldId id="293" r:id="rId19"/>
    <p:sldId id="355" r:id="rId20"/>
    <p:sldId id="356" r:id="rId21"/>
    <p:sldId id="296" r:id="rId22"/>
    <p:sldId id="304" r:id="rId23"/>
    <p:sldId id="305" r:id="rId24"/>
    <p:sldId id="306" r:id="rId25"/>
    <p:sldId id="307" r:id="rId26"/>
    <p:sldId id="308" r:id="rId27"/>
    <p:sldId id="309" r:id="rId28"/>
    <p:sldId id="310" r:id="rId29"/>
    <p:sldId id="311" r:id="rId30"/>
    <p:sldId id="312" r:id="rId31"/>
    <p:sldId id="313" r:id="rId32"/>
    <p:sldId id="314" r:id="rId33"/>
    <p:sldId id="315" r:id="rId34"/>
    <p:sldId id="343" r:id="rId35"/>
    <p:sldId id="316" r:id="rId36"/>
    <p:sldId id="317" r:id="rId37"/>
    <p:sldId id="326" r:id="rId38"/>
    <p:sldId id="257" r:id="rId39"/>
    <p:sldId id="299" r:id="rId40"/>
    <p:sldId id="300" r:id="rId41"/>
    <p:sldId id="303" r:id="rId42"/>
    <p:sldId id="295" r:id="rId43"/>
    <p:sldId id="328" r:id="rId44"/>
    <p:sldId id="329" r:id="rId45"/>
    <p:sldId id="344" r:id="rId46"/>
    <p:sldId id="345" r:id="rId47"/>
    <p:sldId id="327" r:id="rId48"/>
    <p:sldId id="348" r:id="rId49"/>
    <p:sldId id="346"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1" d="100"/>
          <a:sy n="81" d="100"/>
        </p:scale>
        <p:origin x="120" y="6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 Raffay Zoltán" userId="3b1b2a3e-ec4a-4aa8-94e3-5e4ef067d11f" providerId="ADAL" clId="{14754D0A-3D10-42F2-A247-4656B7F8BCB2}"/>
    <pc:docChg chg="custSel modSld">
      <pc:chgData name="Dr. Raffay Zoltán" userId="3b1b2a3e-ec4a-4aa8-94e3-5e4ef067d11f" providerId="ADAL" clId="{14754D0A-3D10-42F2-A247-4656B7F8BCB2}" dt="2025-01-13T18:13:57.972" v="74" actId="478"/>
      <pc:docMkLst>
        <pc:docMk/>
      </pc:docMkLst>
      <pc:sldChg chg="addSp delSp modSp mod">
        <pc:chgData name="Dr. Raffay Zoltán" userId="3b1b2a3e-ec4a-4aa8-94e3-5e4ef067d11f" providerId="ADAL" clId="{14754D0A-3D10-42F2-A247-4656B7F8BCB2}" dt="2025-01-13T18:13:48.425" v="73" actId="478"/>
        <pc:sldMkLst>
          <pc:docMk/>
          <pc:sldMk cId="4239364104" sldId="259"/>
        </pc:sldMkLst>
      </pc:sldChg>
      <pc:sldChg chg="delSp mod">
        <pc:chgData name="Dr. Raffay Zoltán" userId="3b1b2a3e-ec4a-4aa8-94e3-5e4ef067d11f" providerId="ADAL" clId="{14754D0A-3D10-42F2-A247-4656B7F8BCB2}" dt="2025-01-13T17:29:21.605" v="17" actId="478"/>
        <pc:sldMkLst>
          <pc:docMk/>
          <pc:sldMk cId="2133562096" sldId="287"/>
        </pc:sldMkLst>
      </pc:sldChg>
      <pc:sldChg chg="delSp mod">
        <pc:chgData name="Dr. Raffay Zoltán" userId="3b1b2a3e-ec4a-4aa8-94e3-5e4ef067d11f" providerId="ADAL" clId="{14754D0A-3D10-42F2-A247-4656B7F8BCB2}" dt="2025-01-13T18:13:57.972" v="74" actId="478"/>
        <pc:sldMkLst>
          <pc:docMk/>
          <pc:sldMk cId="2984944224" sldId="288"/>
        </pc:sldMkLst>
      </pc:sldChg>
      <pc:sldChg chg="delSp mod">
        <pc:chgData name="Dr. Raffay Zoltán" userId="3b1b2a3e-ec4a-4aa8-94e3-5e4ef067d11f" providerId="ADAL" clId="{14754D0A-3D10-42F2-A247-4656B7F8BCB2}" dt="2025-01-13T17:29:29.214" v="18" actId="478"/>
        <pc:sldMkLst>
          <pc:docMk/>
          <pc:sldMk cId="3217250069" sldId="289"/>
        </pc:sldMkLst>
      </pc:sldChg>
      <pc:sldChg chg="delSp mod">
        <pc:chgData name="Dr. Raffay Zoltán" userId="3b1b2a3e-ec4a-4aa8-94e3-5e4ef067d11f" providerId="ADAL" clId="{14754D0A-3D10-42F2-A247-4656B7F8BCB2}" dt="2025-01-13T17:29:38.986" v="19" actId="478"/>
        <pc:sldMkLst>
          <pc:docMk/>
          <pc:sldMk cId="2751339901" sldId="290"/>
        </pc:sldMkLst>
      </pc:sldChg>
      <pc:sldChg chg="delSp mod">
        <pc:chgData name="Dr. Raffay Zoltán" userId="3b1b2a3e-ec4a-4aa8-94e3-5e4ef067d11f" providerId="ADAL" clId="{14754D0A-3D10-42F2-A247-4656B7F8BCB2}" dt="2025-01-13T17:29:53.399" v="21" actId="478"/>
        <pc:sldMkLst>
          <pc:docMk/>
          <pc:sldMk cId="1061100319" sldId="291"/>
        </pc:sldMkLst>
      </pc:sldChg>
      <pc:sldChg chg="delSp mod">
        <pc:chgData name="Dr. Raffay Zoltán" userId="3b1b2a3e-ec4a-4aa8-94e3-5e4ef067d11f" providerId="ADAL" clId="{14754D0A-3D10-42F2-A247-4656B7F8BCB2}" dt="2025-01-13T17:30:40.274" v="26" actId="478"/>
        <pc:sldMkLst>
          <pc:docMk/>
          <pc:sldMk cId="1325071499" sldId="292"/>
        </pc:sldMkLst>
      </pc:sldChg>
      <pc:sldChg chg="delSp mod">
        <pc:chgData name="Dr. Raffay Zoltán" userId="3b1b2a3e-ec4a-4aa8-94e3-5e4ef067d11f" providerId="ADAL" clId="{14754D0A-3D10-42F2-A247-4656B7F8BCB2}" dt="2025-01-13T17:30:47.581" v="27" actId="478"/>
        <pc:sldMkLst>
          <pc:docMk/>
          <pc:sldMk cId="1652729481" sldId="293"/>
        </pc:sldMkLst>
      </pc:sldChg>
      <pc:sldChg chg="delSp mod">
        <pc:chgData name="Dr. Raffay Zoltán" userId="3b1b2a3e-ec4a-4aa8-94e3-5e4ef067d11f" providerId="ADAL" clId="{14754D0A-3D10-42F2-A247-4656B7F8BCB2}" dt="2025-01-13T17:33:59.466" v="62" actId="478"/>
        <pc:sldMkLst>
          <pc:docMk/>
          <pc:sldMk cId="3671238911" sldId="295"/>
        </pc:sldMkLst>
      </pc:sldChg>
      <pc:sldChg chg="delSp mod">
        <pc:chgData name="Dr. Raffay Zoltán" userId="3b1b2a3e-ec4a-4aa8-94e3-5e4ef067d11f" providerId="ADAL" clId="{14754D0A-3D10-42F2-A247-4656B7F8BCB2}" dt="2025-01-13T17:31:17.620" v="32" actId="478"/>
        <pc:sldMkLst>
          <pc:docMk/>
          <pc:sldMk cId="2240970528" sldId="296"/>
        </pc:sldMkLst>
      </pc:sldChg>
      <pc:sldChg chg="delSp mod">
        <pc:chgData name="Dr. Raffay Zoltán" userId="3b1b2a3e-ec4a-4aa8-94e3-5e4ef067d11f" providerId="ADAL" clId="{14754D0A-3D10-42F2-A247-4656B7F8BCB2}" dt="2025-01-13T17:33:42.948" v="59" actId="478"/>
        <pc:sldMkLst>
          <pc:docMk/>
          <pc:sldMk cId="2478640403" sldId="299"/>
        </pc:sldMkLst>
      </pc:sldChg>
      <pc:sldChg chg="delSp mod">
        <pc:chgData name="Dr. Raffay Zoltán" userId="3b1b2a3e-ec4a-4aa8-94e3-5e4ef067d11f" providerId="ADAL" clId="{14754D0A-3D10-42F2-A247-4656B7F8BCB2}" dt="2025-01-13T17:33:51.822" v="60" actId="478"/>
        <pc:sldMkLst>
          <pc:docMk/>
          <pc:sldMk cId="1397418614" sldId="300"/>
        </pc:sldMkLst>
      </pc:sldChg>
      <pc:sldChg chg="delSp mod">
        <pc:chgData name="Dr. Raffay Zoltán" userId="3b1b2a3e-ec4a-4aa8-94e3-5e4ef067d11f" providerId="ADAL" clId="{14754D0A-3D10-42F2-A247-4656B7F8BCB2}" dt="2025-01-13T17:33:55.186" v="61" actId="478"/>
        <pc:sldMkLst>
          <pc:docMk/>
          <pc:sldMk cId="3387825861" sldId="303"/>
        </pc:sldMkLst>
      </pc:sldChg>
      <pc:sldChg chg="delSp mod">
        <pc:chgData name="Dr. Raffay Zoltán" userId="3b1b2a3e-ec4a-4aa8-94e3-5e4ef067d11f" providerId="ADAL" clId="{14754D0A-3D10-42F2-A247-4656B7F8BCB2}" dt="2025-01-13T17:31:21.809" v="33" actId="478"/>
        <pc:sldMkLst>
          <pc:docMk/>
          <pc:sldMk cId="1484723268" sldId="304"/>
        </pc:sldMkLst>
      </pc:sldChg>
      <pc:sldChg chg="delSp mod">
        <pc:chgData name="Dr. Raffay Zoltán" userId="3b1b2a3e-ec4a-4aa8-94e3-5e4ef067d11f" providerId="ADAL" clId="{14754D0A-3D10-42F2-A247-4656B7F8BCB2}" dt="2025-01-13T17:31:28.128" v="34" actId="478"/>
        <pc:sldMkLst>
          <pc:docMk/>
          <pc:sldMk cId="458013677" sldId="305"/>
        </pc:sldMkLst>
      </pc:sldChg>
      <pc:sldChg chg="delSp mod">
        <pc:chgData name="Dr. Raffay Zoltán" userId="3b1b2a3e-ec4a-4aa8-94e3-5e4ef067d11f" providerId="ADAL" clId="{14754D0A-3D10-42F2-A247-4656B7F8BCB2}" dt="2025-01-13T17:31:32.626" v="35" actId="478"/>
        <pc:sldMkLst>
          <pc:docMk/>
          <pc:sldMk cId="1879648350" sldId="306"/>
        </pc:sldMkLst>
      </pc:sldChg>
      <pc:sldChg chg="delSp mod">
        <pc:chgData name="Dr. Raffay Zoltán" userId="3b1b2a3e-ec4a-4aa8-94e3-5e4ef067d11f" providerId="ADAL" clId="{14754D0A-3D10-42F2-A247-4656B7F8BCB2}" dt="2025-01-13T17:31:37.204" v="36" actId="478"/>
        <pc:sldMkLst>
          <pc:docMk/>
          <pc:sldMk cId="2553680916" sldId="307"/>
        </pc:sldMkLst>
      </pc:sldChg>
      <pc:sldChg chg="delSp mod">
        <pc:chgData name="Dr. Raffay Zoltán" userId="3b1b2a3e-ec4a-4aa8-94e3-5e4ef067d11f" providerId="ADAL" clId="{14754D0A-3D10-42F2-A247-4656B7F8BCB2}" dt="2025-01-13T17:31:39.568" v="37" actId="478"/>
        <pc:sldMkLst>
          <pc:docMk/>
          <pc:sldMk cId="2000959712" sldId="308"/>
        </pc:sldMkLst>
      </pc:sldChg>
      <pc:sldChg chg="delSp mod">
        <pc:chgData name="Dr. Raffay Zoltán" userId="3b1b2a3e-ec4a-4aa8-94e3-5e4ef067d11f" providerId="ADAL" clId="{14754D0A-3D10-42F2-A247-4656B7F8BCB2}" dt="2025-01-13T17:31:42.081" v="38" actId="478"/>
        <pc:sldMkLst>
          <pc:docMk/>
          <pc:sldMk cId="3423290613" sldId="309"/>
        </pc:sldMkLst>
      </pc:sldChg>
      <pc:sldChg chg="delSp modSp mod">
        <pc:chgData name="Dr. Raffay Zoltán" userId="3b1b2a3e-ec4a-4aa8-94e3-5e4ef067d11f" providerId="ADAL" clId="{14754D0A-3D10-42F2-A247-4656B7F8BCB2}" dt="2025-01-13T17:31:58.996" v="43" actId="1076"/>
        <pc:sldMkLst>
          <pc:docMk/>
          <pc:sldMk cId="1832767382" sldId="310"/>
        </pc:sldMkLst>
      </pc:sldChg>
      <pc:sldChg chg="delSp mod">
        <pc:chgData name="Dr. Raffay Zoltán" userId="3b1b2a3e-ec4a-4aa8-94e3-5e4ef067d11f" providerId="ADAL" clId="{14754D0A-3D10-42F2-A247-4656B7F8BCB2}" dt="2025-01-13T17:32:06.336" v="44" actId="478"/>
        <pc:sldMkLst>
          <pc:docMk/>
          <pc:sldMk cId="617472927" sldId="311"/>
        </pc:sldMkLst>
      </pc:sldChg>
      <pc:sldChg chg="delSp mod">
        <pc:chgData name="Dr. Raffay Zoltán" userId="3b1b2a3e-ec4a-4aa8-94e3-5e4ef067d11f" providerId="ADAL" clId="{14754D0A-3D10-42F2-A247-4656B7F8BCB2}" dt="2025-01-13T17:32:08.925" v="45" actId="478"/>
        <pc:sldMkLst>
          <pc:docMk/>
          <pc:sldMk cId="2514865839" sldId="312"/>
        </pc:sldMkLst>
      </pc:sldChg>
      <pc:sldChg chg="delSp mod">
        <pc:chgData name="Dr. Raffay Zoltán" userId="3b1b2a3e-ec4a-4aa8-94e3-5e4ef067d11f" providerId="ADAL" clId="{14754D0A-3D10-42F2-A247-4656B7F8BCB2}" dt="2025-01-13T17:32:11.478" v="46" actId="478"/>
        <pc:sldMkLst>
          <pc:docMk/>
          <pc:sldMk cId="3794227773" sldId="313"/>
        </pc:sldMkLst>
      </pc:sldChg>
      <pc:sldChg chg="delSp modSp mod">
        <pc:chgData name="Dr. Raffay Zoltán" userId="3b1b2a3e-ec4a-4aa8-94e3-5e4ef067d11f" providerId="ADAL" clId="{14754D0A-3D10-42F2-A247-4656B7F8BCB2}" dt="2025-01-13T17:33:00.974" v="53" actId="14100"/>
        <pc:sldMkLst>
          <pc:docMk/>
          <pc:sldMk cId="1548812835" sldId="316"/>
        </pc:sldMkLst>
      </pc:sldChg>
      <pc:sldChg chg="delSp modSp mod">
        <pc:chgData name="Dr. Raffay Zoltán" userId="3b1b2a3e-ec4a-4aa8-94e3-5e4ef067d11f" providerId="ADAL" clId="{14754D0A-3D10-42F2-A247-4656B7F8BCB2}" dt="2025-01-13T17:33:24.835" v="57" actId="1076"/>
        <pc:sldMkLst>
          <pc:docMk/>
          <pc:sldMk cId="3463888125" sldId="317"/>
        </pc:sldMkLst>
      </pc:sldChg>
      <pc:sldChg chg="delSp mod">
        <pc:chgData name="Dr. Raffay Zoltán" userId="3b1b2a3e-ec4a-4aa8-94e3-5e4ef067d11f" providerId="ADAL" clId="{14754D0A-3D10-42F2-A247-4656B7F8BCB2}" dt="2025-01-13T17:33:31.607" v="58" actId="478"/>
        <pc:sldMkLst>
          <pc:docMk/>
          <pc:sldMk cId="389754320" sldId="326"/>
        </pc:sldMkLst>
      </pc:sldChg>
      <pc:sldChg chg="delSp mod">
        <pc:chgData name="Dr. Raffay Zoltán" userId="3b1b2a3e-ec4a-4aa8-94e3-5e4ef067d11f" providerId="ADAL" clId="{14754D0A-3D10-42F2-A247-4656B7F8BCB2}" dt="2025-01-13T17:34:27.026" v="66" actId="478"/>
        <pc:sldMkLst>
          <pc:docMk/>
          <pc:sldMk cId="1084540379" sldId="327"/>
        </pc:sldMkLst>
      </pc:sldChg>
      <pc:sldChg chg="delSp mod">
        <pc:chgData name="Dr. Raffay Zoltán" userId="3b1b2a3e-ec4a-4aa8-94e3-5e4ef067d11f" providerId="ADAL" clId="{14754D0A-3D10-42F2-A247-4656B7F8BCB2}" dt="2025-01-13T17:34:02.267" v="63" actId="478"/>
        <pc:sldMkLst>
          <pc:docMk/>
          <pc:sldMk cId="706179794" sldId="328"/>
        </pc:sldMkLst>
      </pc:sldChg>
      <pc:sldChg chg="delSp mod">
        <pc:chgData name="Dr. Raffay Zoltán" userId="3b1b2a3e-ec4a-4aa8-94e3-5e4ef067d11f" providerId="ADAL" clId="{14754D0A-3D10-42F2-A247-4656B7F8BCB2}" dt="2025-01-13T17:34:09.632" v="64" actId="478"/>
        <pc:sldMkLst>
          <pc:docMk/>
          <pc:sldMk cId="207424050" sldId="329"/>
        </pc:sldMkLst>
      </pc:sldChg>
      <pc:sldChg chg="delSp modSp mod">
        <pc:chgData name="Dr. Raffay Zoltán" userId="3b1b2a3e-ec4a-4aa8-94e3-5e4ef067d11f" providerId="ADAL" clId="{14754D0A-3D10-42F2-A247-4656B7F8BCB2}" dt="2025-01-13T17:32:38.536" v="49" actId="1076"/>
        <pc:sldMkLst>
          <pc:docMk/>
          <pc:sldMk cId="1833653918" sldId="343"/>
        </pc:sldMkLst>
      </pc:sldChg>
      <pc:sldChg chg="delSp mod">
        <pc:chgData name="Dr. Raffay Zoltán" userId="3b1b2a3e-ec4a-4aa8-94e3-5e4ef067d11f" providerId="ADAL" clId="{14754D0A-3D10-42F2-A247-4656B7F8BCB2}" dt="2025-01-13T17:34:20.630" v="65" actId="478"/>
        <pc:sldMkLst>
          <pc:docMk/>
          <pc:sldMk cId="4037004891" sldId="345"/>
        </pc:sldMkLst>
      </pc:sldChg>
      <pc:sldChg chg="delSp modSp mod">
        <pc:chgData name="Dr. Raffay Zoltán" userId="3b1b2a3e-ec4a-4aa8-94e3-5e4ef067d11f" providerId="ADAL" clId="{14754D0A-3D10-42F2-A247-4656B7F8BCB2}" dt="2025-01-13T17:35:06.154" v="72" actId="1076"/>
        <pc:sldMkLst>
          <pc:docMk/>
          <pc:sldMk cId="3159863032" sldId="346"/>
        </pc:sldMkLst>
      </pc:sldChg>
      <pc:sldChg chg="delSp modSp mod">
        <pc:chgData name="Dr. Raffay Zoltán" userId="3b1b2a3e-ec4a-4aa8-94e3-5e4ef067d11f" providerId="ADAL" clId="{14754D0A-3D10-42F2-A247-4656B7F8BCB2}" dt="2025-01-13T17:34:51.522" v="69" actId="1076"/>
        <pc:sldMkLst>
          <pc:docMk/>
          <pc:sldMk cId="3114165821" sldId="348"/>
        </pc:sldMkLst>
      </pc:sldChg>
      <pc:sldChg chg="delSp mod">
        <pc:chgData name="Dr. Raffay Zoltán" userId="3b1b2a3e-ec4a-4aa8-94e3-5e4ef067d11f" providerId="ADAL" clId="{14754D0A-3D10-42F2-A247-4656B7F8BCB2}" dt="2025-01-13T17:29:46.385" v="20" actId="478"/>
        <pc:sldMkLst>
          <pc:docMk/>
          <pc:sldMk cId="2906795159" sldId="349"/>
        </pc:sldMkLst>
      </pc:sldChg>
      <pc:sldChg chg="delSp mod">
        <pc:chgData name="Dr. Raffay Zoltán" userId="3b1b2a3e-ec4a-4aa8-94e3-5e4ef067d11f" providerId="ADAL" clId="{14754D0A-3D10-42F2-A247-4656B7F8BCB2}" dt="2025-01-13T17:30:13.564" v="23" actId="478"/>
        <pc:sldMkLst>
          <pc:docMk/>
          <pc:sldMk cId="1650117721" sldId="350"/>
        </pc:sldMkLst>
      </pc:sldChg>
      <pc:sldChg chg="delSp mod">
        <pc:chgData name="Dr. Raffay Zoltán" userId="3b1b2a3e-ec4a-4aa8-94e3-5e4ef067d11f" providerId="ADAL" clId="{14754D0A-3D10-42F2-A247-4656B7F8BCB2}" dt="2025-01-13T17:30:00.708" v="22" actId="478"/>
        <pc:sldMkLst>
          <pc:docMk/>
          <pc:sldMk cId="1455170076" sldId="351"/>
        </pc:sldMkLst>
      </pc:sldChg>
      <pc:sldChg chg="delSp mod">
        <pc:chgData name="Dr. Raffay Zoltán" userId="3b1b2a3e-ec4a-4aa8-94e3-5e4ef067d11f" providerId="ADAL" clId="{14754D0A-3D10-42F2-A247-4656B7F8BCB2}" dt="2025-01-13T17:30:22.284" v="24" actId="478"/>
        <pc:sldMkLst>
          <pc:docMk/>
          <pc:sldMk cId="1166590823" sldId="353"/>
        </pc:sldMkLst>
      </pc:sldChg>
      <pc:sldChg chg="delSp mod">
        <pc:chgData name="Dr. Raffay Zoltán" userId="3b1b2a3e-ec4a-4aa8-94e3-5e4ef067d11f" providerId="ADAL" clId="{14754D0A-3D10-42F2-A247-4656B7F8BCB2}" dt="2025-01-13T17:30:34.845" v="25" actId="478"/>
        <pc:sldMkLst>
          <pc:docMk/>
          <pc:sldMk cId="2702885862" sldId="354"/>
        </pc:sldMkLst>
      </pc:sldChg>
      <pc:sldChg chg="delSp modSp mod">
        <pc:chgData name="Dr. Raffay Zoltán" userId="3b1b2a3e-ec4a-4aa8-94e3-5e4ef067d11f" providerId="ADAL" clId="{14754D0A-3D10-42F2-A247-4656B7F8BCB2}" dt="2025-01-13T17:31:06.171" v="30" actId="1076"/>
        <pc:sldMkLst>
          <pc:docMk/>
          <pc:sldMk cId="310886749" sldId="355"/>
        </pc:sldMkLst>
      </pc:sldChg>
      <pc:sldChg chg="delSp mod">
        <pc:chgData name="Dr. Raffay Zoltán" userId="3b1b2a3e-ec4a-4aa8-94e3-5e4ef067d11f" providerId="ADAL" clId="{14754D0A-3D10-42F2-A247-4656B7F8BCB2}" dt="2025-01-13T17:31:12.217" v="31" actId="478"/>
        <pc:sldMkLst>
          <pc:docMk/>
          <pc:sldMk cId="657945847" sldId="356"/>
        </pc:sldMkLst>
      </pc:sldChg>
    </pc:docChg>
  </pc:docChgLst>
  <pc:docChgLst>
    <pc:chgData name="Dr. Raffay Zoltán" userId="3b1b2a3e-ec4a-4aa8-94e3-5e4ef067d11f" providerId="ADAL" clId="{89764A81-B343-4F51-8F5D-FD6560E13E76}"/>
    <pc:docChg chg="undo redo custSel addSld delSld modSld sldOrd">
      <pc:chgData name="Dr. Raffay Zoltán" userId="3b1b2a3e-ec4a-4aa8-94e3-5e4ef067d11f" providerId="ADAL" clId="{89764A81-B343-4F51-8F5D-FD6560E13E76}" dt="2024-12-02T13:55:05.654" v="4022" actId="790"/>
      <pc:docMkLst>
        <pc:docMk/>
      </pc:docMkLst>
      <pc:sldChg chg="addSp modSp mod ord">
        <pc:chgData name="Dr. Raffay Zoltán" userId="3b1b2a3e-ec4a-4aa8-94e3-5e4ef067d11f" providerId="ADAL" clId="{89764A81-B343-4F51-8F5D-FD6560E13E76}" dt="2024-12-01T15:47:05.415" v="3735" actId="1076"/>
        <pc:sldMkLst>
          <pc:docMk/>
          <pc:sldMk cId="1441212110" sldId="257"/>
        </pc:sldMkLst>
      </pc:sldChg>
      <pc:sldChg chg="addSp delSp modSp mod ord">
        <pc:chgData name="Dr. Raffay Zoltán" userId="3b1b2a3e-ec4a-4aa8-94e3-5e4ef067d11f" providerId="ADAL" clId="{89764A81-B343-4F51-8F5D-FD6560E13E76}" dt="2024-12-02T12:24:10.855" v="3781" actId="1076"/>
        <pc:sldMkLst>
          <pc:docMk/>
          <pc:sldMk cId="4239364104" sldId="259"/>
        </pc:sldMkLst>
      </pc:sldChg>
      <pc:sldChg chg="del">
        <pc:chgData name="Dr. Raffay Zoltán" userId="3b1b2a3e-ec4a-4aa8-94e3-5e4ef067d11f" providerId="ADAL" clId="{89764A81-B343-4F51-8F5D-FD6560E13E76}" dt="2024-11-29T14:30:14.747" v="733" actId="47"/>
        <pc:sldMkLst>
          <pc:docMk/>
          <pc:sldMk cId="3346443628" sldId="260"/>
        </pc:sldMkLst>
      </pc:sldChg>
      <pc:sldChg chg="del">
        <pc:chgData name="Dr. Raffay Zoltán" userId="3b1b2a3e-ec4a-4aa8-94e3-5e4ef067d11f" providerId="ADAL" clId="{89764A81-B343-4F51-8F5D-FD6560E13E76}" dt="2024-11-29T14:30:14.747" v="733" actId="47"/>
        <pc:sldMkLst>
          <pc:docMk/>
          <pc:sldMk cId="3430837079" sldId="261"/>
        </pc:sldMkLst>
      </pc:sldChg>
      <pc:sldChg chg="del">
        <pc:chgData name="Dr. Raffay Zoltán" userId="3b1b2a3e-ec4a-4aa8-94e3-5e4ef067d11f" providerId="ADAL" clId="{89764A81-B343-4F51-8F5D-FD6560E13E76}" dt="2024-11-29T14:30:14.747" v="733" actId="47"/>
        <pc:sldMkLst>
          <pc:docMk/>
          <pc:sldMk cId="564408570" sldId="262"/>
        </pc:sldMkLst>
      </pc:sldChg>
      <pc:sldChg chg="del">
        <pc:chgData name="Dr. Raffay Zoltán" userId="3b1b2a3e-ec4a-4aa8-94e3-5e4ef067d11f" providerId="ADAL" clId="{89764A81-B343-4F51-8F5D-FD6560E13E76}" dt="2024-11-29T14:30:14.747" v="733" actId="47"/>
        <pc:sldMkLst>
          <pc:docMk/>
          <pc:sldMk cId="3544922091" sldId="263"/>
        </pc:sldMkLst>
      </pc:sldChg>
      <pc:sldChg chg="del">
        <pc:chgData name="Dr. Raffay Zoltán" userId="3b1b2a3e-ec4a-4aa8-94e3-5e4ef067d11f" providerId="ADAL" clId="{89764A81-B343-4F51-8F5D-FD6560E13E76}" dt="2024-11-29T14:30:14.747" v="733" actId="47"/>
        <pc:sldMkLst>
          <pc:docMk/>
          <pc:sldMk cId="1243646356" sldId="264"/>
        </pc:sldMkLst>
      </pc:sldChg>
      <pc:sldChg chg="del">
        <pc:chgData name="Dr. Raffay Zoltán" userId="3b1b2a3e-ec4a-4aa8-94e3-5e4ef067d11f" providerId="ADAL" clId="{89764A81-B343-4F51-8F5D-FD6560E13E76}" dt="2024-11-29T14:30:14.747" v="733" actId="47"/>
        <pc:sldMkLst>
          <pc:docMk/>
          <pc:sldMk cId="345246902" sldId="265"/>
        </pc:sldMkLst>
      </pc:sldChg>
      <pc:sldChg chg="del">
        <pc:chgData name="Dr. Raffay Zoltán" userId="3b1b2a3e-ec4a-4aa8-94e3-5e4ef067d11f" providerId="ADAL" clId="{89764A81-B343-4F51-8F5D-FD6560E13E76}" dt="2024-11-29T14:30:14.747" v="733" actId="47"/>
        <pc:sldMkLst>
          <pc:docMk/>
          <pc:sldMk cId="701400920" sldId="266"/>
        </pc:sldMkLst>
      </pc:sldChg>
      <pc:sldChg chg="del">
        <pc:chgData name="Dr. Raffay Zoltán" userId="3b1b2a3e-ec4a-4aa8-94e3-5e4ef067d11f" providerId="ADAL" clId="{89764A81-B343-4F51-8F5D-FD6560E13E76}" dt="2024-11-29T14:30:14.747" v="733" actId="47"/>
        <pc:sldMkLst>
          <pc:docMk/>
          <pc:sldMk cId="1156935625" sldId="267"/>
        </pc:sldMkLst>
      </pc:sldChg>
      <pc:sldChg chg="del">
        <pc:chgData name="Dr. Raffay Zoltán" userId="3b1b2a3e-ec4a-4aa8-94e3-5e4ef067d11f" providerId="ADAL" clId="{89764A81-B343-4F51-8F5D-FD6560E13E76}" dt="2024-11-29T14:30:14.747" v="733" actId="47"/>
        <pc:sldMkLst>
          <pc:docMk/>
          <pc:sldMk cId="103878073" sldId="268"/>
        </pc:sldMkLst>
      </pc:sldChg>
      <pc:sldChg chg="del">
        <pc:chgData name="Dr. Raffay Zoltán" userId="3b1b2a3e-ec4a-4aa8-94e3-5e4ef067d11f" providerId="ADAL" clId="{89764A81-B343-4F51-8F5D-FD6560E13E76}" dt="2024-11-29T14:30:14.747" v="733" actId="47"/>
        <pc:sldMkLst>
          <pc:docMk/>
          <pc:sldMk cId="522182056" sldId="269"/>
        </pc:sldMkLst>
      </pc:sldChg>
      <pc:sldChg chg="del">
        <pc:chgData name="Dr. Raffay Zoltán" userId="3b1b2a3e-ec4a-4aa8-94e3-5e4ef067d11f" providerId="ADAL" clId="{89764A81-B343-4F51-8F5D-FD6560E13E76}" dt="2024-11-29T14:30:14.747" v="733" actId="47"/>
        <pc:sldMkLst>
          <pc:docMk/>
          <pc:sldMk cId="1039427102" sldId="270"/>
        </pc:sldMkLst>
      </pc:sldChg>
      <pc:sldChg chg="del">
        <pc:chgData name="Dr. Raffay Zoltán" userId="3b1b2a3e-ec4a-4aa8-94e3-5e4ef067d11f" providerId="ADAL" clId="{89764A81-B343-4F51-8F5D-FD6560E13E76}" dt="2024-11-29T14:30:14.747" v="733" actId="47"/>
        <pc:sldMkLst>
          <pc:docMk/>
          <pc:sldMk cId="1845054683" sldId="271"/>
        </pc:sldMkLst>
      </pc:sldChg>
      <pc:sldChg chg="del">
        <pc:chgData name="Dr. Raffay Zoltán" userId="3b1b2a3e-ec4a-4aa8-94e3-5e4ef067d11f" providerId="ADAL" clId="{89764A81-B343-4F51-8F5D-FD6560E13E76}" dt="2024-11-29T14:30:14.747" v="733" actId="47"/>
        <pc:sldMkLst>
          <pc:docMk/>
          <pc:sldMk cId="3851542808" sldId="272"/>
        </pc:sldMkLst>
      </pc:sldChg>
      <pc:sldChg chg="del">
        <pc:chgData name="Dr. Raffay Zoltán" userId="3b1b2a3e-ec4a-4aa8-94e3-5e4ef067d11f" providerId="ADAL" clId="{89764A81-B343-4F51-8F5D-FD6560E13E76}" dt="2024-11-29T14:30:14.747" v="733" actId="47"/>
        <pc:sldMkLst>
          <pc:docMk/>
          <pc:sldMk cId="3244903130" sldId="273"/>
        </pc:sldMkLst>
      </pc:sldChg>
      <pc:sldChg chg="del">
        <pc:chgData name="Dr. Raffay Zoltán" userId="3b1b2a3e-ec4a-4aa8-94e3-5e4ef067d11f" providerId="ADAL" clId="{89764A81-B343-4F51-8F5D-FD6560E13E76}" dt="2024-11-29T14:30:14.747" v="733" actId="47"/>
        <pc:sldMkLst>
          <pc:docMk/>
          <pc:sldMk cId="4007452779" sldId="274"/>
        </pc:sldMkLst>
      </pc:sldChg>
      <pc:sldChg chg="del">
        <pc:chgData name="Dr. Raffay Zoltán" userId="3b1b2a3e-ec4a-4aa8-94e3-5e4ef067d11f" providerId="ADAL" clId="{89764A81-B343-4F51-8F5D-FD6560E13E76}" dt="2024-11-29T14:30:14.747" v="733" actId="47"/>
        <pc:sldMkLst>
          <pc:docMk/>
          <pc:sldMk cId="711757742" sldId="275"/>
        </pc:sldMkLst>
      </pc:sldChg>
      <pc:sldChg chg="del">
        <pc:chgData name="Dr. Raffay Zoltán" userId="3b1b2a3e-ec4a-4aa8-94e3-5e4ef067d11f" providerId="ADAL" clId="{89764A81-B343-4F51-8F5D-FD6560E13E76}" dt="2024-11-29T14:30:14.747" v="733" actId="47"/>
        <pc:sldMkLst>
          <pc:docMk/>
          <pc:sldMk cId="1934764454" sldId="276"/>
        </pc:sldMkLst>
      </pc:sldChg>
      <pc:sldChg chg="del">
        <pc:chgData name="Dr. Raffay Zoltán" userId="3b1b2a3e-ec4a-4aa8-94e3-5e4ef067d11f" providerId="ADAL" clId="{89764A81-B343-4F51-8F5D-FD6560E13E76}" dt="2024-11-29T14:30:14.747" v="733" actId="47"/>
        <pc:sldMkLst>
          <pc:docMk/>
          <pc:sldMk cId="3586851712" sldId="277"/>
        </pc:sldMkLst>
      </pc:sldChg>
      <pc:sldChg chg="del">
        <pc:chgData name="Dr. Raffay Zoltán" userId="3b1b2a3e-ec4a-4aa8-94e3-5e4ef067d11f" providerId="ADAL" clId="{89764A81-B343-4F51-8F5D-FD6560E13E76}" dt="2024-11-29T14:30:14.747" v="733" actId="47"/>
        <pc:sldMkLst>
          <pc:docMk/>
          <pc:sldMk cId="2054138976" sldId="278"/>
        </pc:sldMkLst>
      </pc:sldChg>
      <pc:sldChg chg="del">
        <pc:chgData name="Dr. Raffay Zoltán" userId="3b1b2a3e-ec4a-4aa8-94e3-5e4ef067d11f" providerId="ADAL" clId="{89764A81-B343-4F51-8F5D-FD6560E13E76}" dt="2024-11-29T14:30:14.747" v="733" actId="47"/>
        <pc:sldMkLst>
          <pc:docMk/>
          <pc:sldMk cId="2752202708" sldId="279"/>
        </pc:sldMkLst>
      </pc:sldChg>
      <pc:sldChg chg="del">
        <pc:chgData name="Dr. Raffay Zoltán" userId="3b1b2a3e-ec4a-4aa8-94e3-5e4ef067d11f" providerId="ADAL" clId="{89764A81-B343-4F51-8F5D-FD6560E13E76}" dt="2024-11-29T14:30:14.747" v="733" actId="47"/>
        <pc:sldMkLst>
          <pc:docMk/>
          <pc:sldMk cId="2280178207" sldId="280"/>
        </pc:sldMkLst>
      </pc:sldChg>
      <pc:sldChg chg="del">
        <pc:chgData name="Dr. Raffay Zoltán" userId="3b1b2a3e-ec4a-4aa8-94e3-5e4ef067d11f" providerId="ADAL" clId="{89764A81-B343-4F51-8F5D-FD6560E13E76}" dt="2024-11-29T14:30:14.747" v="733" actId="47"/>
        <pc:sldMkLst>
          <pc:docMk/>
          <pc:sldMk cId="1115717518" sldId="281"/>
        </pc:sldMkLst>
      </pc:sldChg>
      <pc:sldChg chg="del">
        <pc:chgData name="Dr. Raffay Zoltán" userId="3b1b2a3e-ec4a-4aa8-94e3-5e4ef067d11f" providerId="ADAL" clId="{89764A81-B343-4F51-8F5D-FD6560E13E76}" dt="2024-11-29T14:30:14.747" v="733" actId="47"/>
        <pc:sldMkLst>
          <pc:docMk/>
          <pc:sldMk cId="3103418066" sldId="282"/>
        </pc:sldMkLst>
      </pc:sldChg>
      <pc:sldChg chg="del">
        <pc:chgData name="Dr. Raffay Zoltán" userId="3b1b2a3e-ec4a-4aa8-94e3-5e4ef067d11f" providerId="ADAL" clId="{89764A81-B343-4F51-8F5D-FD6560E13E76}" dt="2024-11-29T14:30:14.747" v="733" actId="47"/>
        <pc:sldMkLst>
          <pc:docMk/>
          <pc:sldMk cId="2691154121" sldId="283"/>
        </pc:sldMkLst>
      </pc:sldChg>
      <pc:sldChg chg="del">
        <pc:chgData name="Dr. Raffay Zoltán" userId="3b1b2a3e-ec4a-4aa8-94e3-5e4ef067d11f" providerId="ADAL" clId="{89764A81-B343-4F51-8F5D-FD6560E13E76}" dt="2024-11-29T14:30:14.747" v="733" actId="47"/>
        <pc:sldMkLst>
          <pc:docMk/>
          <pc:sldMk cId="987063092" sldId="284"/>
        </pc:sldMkLst>
      </pc:sldChg>
      <pc:sldChg chg="del">
        <pc:chgData name="Dr. Raffay Zoltán" userId="3b1b2a3e-ec4a-4aa8-94e3-5e4ef067d11f" providerId="ADAL" clId="{89764A81-B343-4F51-8F5D-FD6560E13E76}" dt="2024-11-29T14:30:14.747" v="733" actId="47"/>
        <pc:sldMkLst>
          <pc:docMk/>
          <pc:sldMk cId="2074207209" sldId="285"/>
        </pc:sldMkLst>
      </pc:sldChg>
      <pc:sldChg chg="del">
        <pc:chgData name="Dr. Raffay Zoltán" userId="3b1b2a3e-ec4a-4aa8-94e3-5e4ef067d11f" providerId="ADAL" clId="{89764A81-B343-4F51-8F5D-FD6560E13E76}" dt="2024-11-29T14:30:14.747" v="733" actId="47"/>
        <pc:sldMkLst>
          <pc:docMk/>
          <pc:sldMk cId="3584685412" sldId="286"/>
        </pc:sldMkLst>
      </pc:sldChg>
      <pc:sldChg chg="modSp add mod">
        <pc:chgData name="Dr. Raffay Zoltán" userId="3b1b2a3e-ec4a-4aa8-94e3-5e4ef067d11f" providerId="ADAL" clId="{89764A81-B343-4F51-8F5D-FD6560E13E76}" dt="2024-12-01T15:42:11.435" v="3616" actId="790"/>
        <pc:sldMkLst>
          <pc:docMk/>
          <pc:sldMk cId="2133562096" sldId="287"/>
        </pc:sldMkLst>
      </pc:sldChg>
      <pc:sldChg chg="modSp add mod">
        <pc:chgData name="Dr. Raffay Zoltán" userId="3b1b2a3e-ec4a-4aa8-94e3-5e4ef067d11f" providerId="ADAL" clId="{89764A81-B343-4F51-8F5D-FD6560E13E76}" dt="2024-12-01T15:42:13.217" v="3617" actId="790"/>
        <pc:sldMkLst>
          <pc:docMk/>
          <pc:sldMk cId="2984944224" sldId="288"/>
        </pc:sldMkLst>
      </pc:sldChg>
      <pc:sldChg chg="modSp add mod">
        <pc:chgData name="Dr. Raffay Zoltán" userId="3b1b2a3e-ec4a-4aa8-94e3-5e4ef067d11f" providerId="ADAL" clId="{89764A81-B343-4F51-8F5D-FD6560E13E76}" dt="2024-12-01T15:42:17.831" v="3619" actId="790"/>
        <pc:sldMkLst>
          <pc:docMk/>
          <pc:sldMk cId="3217250069" sldId="289"/>
        </pc:sldMkLst>
      </pc:sldChg>
      <pc:sldChg chg="add del">
        <pc:chgData name="Dr. Raffay Zoltán" userId="3b1b2a3e-ec4a-4aa8-94e3-5e4ef067d11f" providerId="ADAL" clId="{89764A81-B343-4F51-8F5D-FD6560E13E76}" dt="2024-11-29T13:12:13.177" v="118" actId="47"/>
        <pc:sldMkLst>
          <pc:docMk/>
          <pc:sldMk cId="2197027924" sldId="290"/>
        </pc:sldMkLst>
      </pc:sldChg>
      <pc:sldChg chg="modSp add mod">
        <pc:chgData name="Dr. Raffay Zoltán" userId="3b1b2a3e-ec4a-4aa8-94e3-5e4ef067d11f" providerId="ADAL" clId="{89764A81-B343-4F51-8F5D-FD6560E13E76}" dt="2024-12-01T15:42:20.878" v="3621" actId="790"/>
        <pc:sldMkLst>
          <pc:docMk/>
          <pc:sldMk cId="2751339901" sldId="290"/>
        </pc:sldMkLst>
      </pc:sldChg>
      <pc:sldChg chg="addSp delSp modSp add mod">
        <pc:chgData name="Dr. Raffay Zoltán" userId="3b1b2a3e-ec4a-4aa8-94e3-5e4ef067d11f" providerId="ADAL" clId="{89764A81-B343-4F51-8F5D-FD6560E13E76}" dt="2024-12-01T15:42:30.131" v="3627" actId="790"/>
        <pc:sldMkLst>
          <pc:docMk/>
          <pc:sldMk cId="1061100319" sldId="291"/>
        </pc:sldMkLst>
      </pc:sldChg>
      <pc:sldChg chg="add del">
        <pc:chgData name="Dr. Raffay Zoltán" userId="3b1b2a3e-ec4a-4aa8-94e3-5e4ef067d11f" providerId="ADAL" clId="{89764A81-B343-4F51-8F5D-FD6560E13E76}" dt="2024-11-29T13:12:13.177" v="118" actId="47"/>
        <pc:sldMkLst>
          <pc:docMk/>
          <pc:sldMk cId="2762648434" sldId="291"/>
        </pc:sldMkLst>
      </pc:sldChg>
      <pc:sldChg chg="addSp modSp add mod">
        <pc:chgData name="Dr. Raffay Zoltán" userId="3b1b2a3e-ec4a-4aa8-94e3-5e4ef067d11f" providerId="ADAL" clId="{89764A81-B343-4F51-8F5D-FD6560E13E76}" dt="2024-12-01T15:43:11.189" v="3650" actId="790"/>
        <pc:sldMkLst>
          <pc:docMk/>
          <pc:sldMk cId="1325071499" sldId="292"/>
        </pc:sldMkLst>
      </pc:sldChg>
      <pc:sldChg chg="add del">
        <pc:chgData name="Dr. Raffay Zoltán" userId="3b1b2a3e-ec4a-4aa8-94e3-5e4ef067d11f" providerId="ADAL" clId="{89764A81-B343-4F51-8F5D-FD6560E13E76}" dt="2024-11-29T13:12:13.177" v="118" actId="47"/>
        <pc:sldMkLst>
          <pc:docMk/>
          <pc:sldMk cId="3615819595" sldId="292"/>
        </pc:sldMkLst>
      </pc:sldChg>
      <pc:sldChg chg="addSp delSp modSp add mod">
        <pc:chgData name="Dr. Raffay Zoltán" userId="3b1b2a3e-ec4a-4aa8-94e3-5e4ef067d11f" providerId="ADAL" clId="{89764A81-B343-4F51-8F5D-FD6560E13E76}" dt="2024-12-01T15:43:13.149" v="3651" actId="790"/>
        <pc:sldMkLst>
          <pc:docMk/>
          <pc:sldMk cId="1652729481" sldId="293"/>
        </pc:sldMkLst>
      </pc:sldChg>
      <pc:sldChg chg="add del">
        <pc:chgData name="Dr. Raffay Zoltán" userId="3b1b2a3e-ec4a-4aa8-94e3-5e4ef067d11f" providerId="ADAL" clId="{89764A81-B343-4F51-8F5D-FD6560E13E76}" dt="2024-11-29T13:12:13.177" v="118" actId="47"/>
        <pc:sldMkLst>
          <pc:docMk/>
          <pc:sldMk cId="1955633492" sldId="293"/>
        </pc:sldMkLst>
      </pc:sldChg>
      <pc:sldChg chg="add del">
        <pc:chgData name="Dr. Raffay Zoltán" userId="3b1b2a3e-ec4a-4aa8-94e3-5e4ef067d11f" providerId="ADAL" clId="{89764A81-B343-4F51-8F5D-FD6560E13E76}" dt="2024-11-29T14:05:58.724" v="337" actId="47"/>
        <pc:sldMkLst>
          <pc:docMk/>
          <pc:sldMk cId="3129732374" sldId="294"/>
        </pc:sldMkLst>
      </pc:sldChg>
      <pc:sldChg chg="add del">
        <pc:chgData name="Dr. Raffay Zoltán" userId="3b1b2a3e-ec4a-4aa8-94e3-5e4ef067d11f" providerId="ADAL" clId="{89764A81-B343-4F51-8F5D-FD6560E13E76}" dt="2024-11-29T13:12:13.177" v="118" actId="47"/>
        <pc:sldMkLst>
          <pc:docMk/>
          <pc:sldMk cId="3892205869" sldId="294"/>
        </pc:sldMkLst>
      </pc:sldChg>
      <pc:sldChg chg="addSp delSp modSp add del mod">
        <pc:chgData name="Dr. Raffay Zoltán" userId="3b1b2a3e-ec4a-4aa8-94e3-5e4ef067d11f" providerId="ADAL" clId="{89764A81-B343-4F51-8F5D-FD6560E13E76}" dt="2024-11-30T17:53:03.438" v="2220" actId="2696"/>
        <pc:sldMkLst>
          <pc:docMk/>
          <pc:sldMk cId="1126407485" sldId="295"/>
        </pc:sldMkLst>
      </pc:sldChg>
      <pc:sldChg chg="add del">
        <pc:chgData name="Dr. Raffay Zoltán" userId="3b1b2a3e-ec4a-4aa8-94e3-5e4ef067d11f" providerId="ADAL" clId="{89764A81-B343-4F51-8F5D-FD6560E13E76}" dt="2024-11-29T13:12:13.177" v="118" actId="47"/>
        <pc:sldMkLst>
          <pc:docMk/>
          <pc:sldMk cId="3046765555" sldId="295"/>
        </pc:sldMkLst>
      </pc:sldChg>
      <pc:sldChg chg="modSp add mod">
        <pc:chgData name="Dr. Raffay Zoltán" userId="3b1b2a3e-ec4a-4aa8-94e3-5e4ef067d11f" providerId="ADAL" clId="{89764A81-B343-4F51-8F5D-FD6560E13E76}" dt="2024-12-01T15:47:48.162" v="3740" actId="790"/>
        <pc:sldMkLst>
          <pc:docMk/>
          <pc:sldMk cId="3671238911" sldId="295"/>
        </pc:sldMkLst>
      </pc:sldChg>
      <pc:sldChg chg="addSp delSp modSp add mod">
        <pc:chgData name="Dr. Raffay Zoltán" userId="3b1b2a3e-ec4a-4aa8-94e3-5e4ef067d11f" providerId="ADAL" clId="{89764A81-B343-4F51-8F5D-FD6560E13E76}" dt="2024-12-01T15:43:19.068" v="3655" actId="790"/>
        <pc:sldMkLst>
          <pc:docMk/>
          <pc:sldMk cId="2240970528" sldId="296"/>
        </pc:sldMkLst>
      </pc:sldChg>
      <pc:sldChg chg="add del">
        <pc:chgData name="Dr. Raffay Zoltán" userId="3b1b2a3e-ec4a-4aa8-94e3-5e4ef067d11f" providerId="ADAL" clId="{89764A81-B343-4F51-8F5D-FD6560E13E76}" dt="2024-11-29T13:12:13.177" v="118" actId="47"/>
        <pc:sldMkLst>
          <pc:docMk/>
          <pc:sldMk cId="3060526141" sldId="296"/>
        </pc:sldMkLst>
      </pc:sldChg>
      <pc:sldChg chg="add del">
        <pc:chgData name="Dr. Raffay Zoltán" userId="3b1b2a3e-ec4a-4aa8-94e3-5e4ef067d11f" providerId="ADAL" clId="{89764A81-B343-4F51-8F5D-FD6560E13E76}" dt="2024-11-29T13:12:13.177" v="118" actId="47"/>
        <pc:sldMkLst>
          <pc:docMk/>
          <pc:sldMk cId="1638532103" sldId="297"/>
        </pc:sldMkLst>
      </pc:sldChg>
      <pc:sldChg chg="addSp modSp add del mod">
        <pc:chgData name="Dr. Raffay Zoltán" userId="3b1b2a3e-ec4a-4aa8-94e3-5e4ef067d11f" providerId="ADAL" clId="{89764A81-B343-4F51-8F5D-FD6560E13E76}" dt="2024-11-30T17:52:37.923" v="2219" actId="47"/>
        <pc:sldMkLst>
          <pc:docMk/>
          <pc:sldMk cId="3905939980" sldId="297"/>
        </pc:sldMkLst>
      </pc:sldChg>
      <pc:sldChg chg="add del">
        <pc:chgData name="Dr. Raffay Zoltán" userId="3b1b2a3e-ec4a-4aa8-94e3-5e4ef067d11f" providerId="ADAL" clId="{89764A81-B343-4F51-8F5D-FD6560E13E76}" dt="2024-11-29T14:29:37.705" v="678" actId="47"/>
        <pc:sldMkLst>
          <pc:docMk/>
          <pc:sldMk cId="4256895350" sldId="298"/>
        </pc:sldMkLst>
      </pc:sldChg>
      <pc:sldChg chg="addSp modSp add mod">
        <pc:chgData name="Dr. Raffay Zoltán" userId="3b1b2a3e-ec4a-4aa8-94e3-5e4ef067d11f" providerId="ADAL" clId="{89764A81-B343-4F51-8F5D-FD6560E13E76}" dt="2024-12-01T15:44:38.165" v="3692" actId="790"/>
        <pc:sldMkLst>
          <pc:docMk/>
          <pc:sldMk cId="2478640403" sldId="299"/>
        </pc:sldMkLst>
      </pc:sldChg>
      <pc:sldChg chg="addSp modSp add del mod">
        <pc:chgData name="Dr. Raffay Zoltán" userId="3b1b2a3e-ec4a-4aa8-94e3-5e4ef067d11f" providerId="ADAL" clId="{89764A81-B343-4F51-8F5D-FD6560E13E76}" dt="2024-11-30T17:53:03.438" v="2220" actId="2696"/>
        <pc:sldMkLst>
          <pc:docMk/>
          <pc:sldMk cId="3639108273" sldId="299"/>
        </pc:sldMkLst>
      </pc:sldChg>
      <pc:sldChg chg="addSp delSp modSp add del mod">
        <pc:chgData name="Dr. Raffay Zoltán" userId="3b1b2a3e-ec4a-4aa8-94e3-5e4ef067d11f" providerId="ADAL" clId="{89764A81-B343-4F51-8F5D-FD6560E13E76}" dt="2024-11-30T17:53:03.438" v="2220" actId="2696"/>
        <pc:sldMkLst>
          <pc:docMk/>
          <pc:sldMk cId="895029803" sldId="300"/>
        </pc:sldMkLst>
      </pc:sldChg>
      <pc:sldChg chg="modSp add mod">
        <pc:chgData name="Dr. Raffay Zoltán" userId="3b1b2a3e-ec4a-4aa8-94e3-5e4ef067d11f" providerId="ADAL" clId="{89764A81-B343-4F51-8F5D-FD6560E13E76}" dt="2024-12-01T15:47:39.535" v="3739" actId="790"/>
        <pc:sldMkLst>
          <pc:docMk/>
          <pc:sldMk cId="1397418614" sldId="300"/>
        </pc:sldMkLst>
      </pc:sldChg>
      <pc:sldChg chg="add del">
        <pc:chgData name="Dr. Raffay Zoltán" userId="3b1b2a3e-ec4a-4aa8-94e3-5e4ef067d11f" providerId="ADAL" clId="{89764A81-B343-4F51-8F5D-FD6560E13E76}" dt="2024-11-30T10:09:21.355" v="2218" actId="47"/>
        <pc:sldMkLst>
          <pc:docMk/>
          <pc:sldMk cId="3275346770" sldId="301"/>
        </pc:sldMkLst>
      </pc:sldChg>
      <pc:sldChg chg="add del">
        <pc:chgData name="Dr. Raffay Zoltán" userId="3b1b2a3e-ec4a-4aa8-94e3-5e4ef067d11f" providerId="ADAL" clId="{89764A81-B343-4F51-8F5D-FD6560E13E76}" dt="2024-11-30T10:09:21.355" v="2218" actId="47"/>
        <pc:sldMkLst>
          <pc:docMk/>
          <pc:sldMk cId="1847649639" sldId="302"/>
        </pc:sldMkLst>
      </pc:sldChg>
      <pc:sldChg chg="addSp delSp modSp add del mod">
        <pc:chgData name="Dr. Raffay Zoltán" userId="3b1b2a3e-ec4a-4aa8-94e3-5e4ef067d11f" providerId="ADAL" clId="{89764A81-B343-4F51-8F5D-FD6560E13E76}" dt="2024-11-30T17:53:03.438" v="2220" actId="2696"/>
        <pc:sldMkLst>
          <pc:docMk/>
          <pc:sldMk cId="1340060707" sldId="303"/>
        </pc:sldMkLst>
      </pc:sldChg>
      <pc:sldChg chg="modSp add mod">
        <pc:chgData name="Dr. Raffay Zoltán" userId="3b1b2a3e-ec4a-4aa8-94e3-5e4ef067d11f" providerId="ADAL" clId="{89764A81-B343-4F51-8F5D-FD6560E13E76}" dt="2024-12-01T15:47:35.592" v="3737" actId="790"/>
        <pc:sldMkLst>
          <pc:docMk/>
          <pc:sldMk cId="3387825861" sldId="303"/>
        </pc:sldMkLst>
      </pc:sldChg>
      <pc:sldChg chg="addSp modSp add mod">
        <pc:chgData name="Dr. Raffay Zoltán" userId="3b1b2a3e-ec4a-4aa8-94e3-5e4ef067d11f" providerId="ADAL" clId="{89764A81-B343-4F51-8F5D-FD6560E13E76}" dt="2024-12-01T15:43:22.666" v="3658" actId="790"/>
        <pc:sldMkLst>
          <pc:docMk/>
          <pc:sldMk cId="1484723268" sldId="304"/>
        </pc:sldMkLst>
      </pc:sldChg>
      <pc:sldChg chg="addSp modSp add del mod">
        <pc:chgData name="Dr. Raffay Zoltán" userId="3b1b2a3e-ec4a-4aa8-94e3-5e4ef067d11f" providerId="ADAL" clId="{89764A81-B343-4F51-8F5D-FD6560E13E76}" dt="2024-12-01T15:43:27.516" v="3661" actId="790"/>
        <pc:sldMkLst>
          <pc:docMk/>
          <pc:sldMk cId="458013677" sldId="305"/>
        </pc:sldMkLst>
      </pc:sldChg>
      <pc:sldChg chg="addSp modSp add del mod ord">
        <pc:chgData name="Dr. Raffay Zoltán" userId="3b1b2a3e-ec4a-4aa8-94e3-5e4ef067d11f" providerId="ADAL" clId="{89764A81-B343-4F51-8F5D-FD6560E13E76}" dt="2024-12-01T15:43:34.160" v="3663" actId="790"/>
        <pc:sldMkLst>
          <pc:docMk/>
          <pc:sldMk cId="1879648350" sldId="306"/>
        </pc:sldMkLst>
      </pc:sldChg>
      <pc:sldChg chg="addSp modSp add mod">
        <pc:chgData name="Dr. Raffay Zoltán" userId="3b1b2a3e-ec4a-4aa8-94e3-5e4ef067d11f" providerId="ADAL" clId="{89764A81-B343-4F51-8F5D-FD6560E13E76}" dt="2024-12-01T15:43:39.391" v="3665" actId="790"/>
        <pc:sldMkLst>
          <pc:docMk/>
          <pc:sldMk cId="2553680916" sldId="307"/>
        </pc:sldMkLst>
      </pc:sldChg>
      <pc:sldChg chg="addSp modSp add mod">
        <pc:chgData name="Dr. Raffay Zoltán" userId="3b1b2a3e-ec4a-4aa8-94e3-5e4ef067d11f" providerId="ADAL" clId="{89764A81-B343-4F51-8F5D-FD6560E13E76}" dt="2024-12-01T15:43:42.242" v="3666" actId="790"/>
        <pc:sldMkLst>
          <pc:docMk/>
          <pc:sldMk cId="2000959712" sldId="308"/>
        </pc:sldMkLst>
      </pc:sldChg>
      <pc:sldChg chg="addSp delSp modSp add mod">
        <pc:chgData name="Dr. Raffay Zoltán" userId="3b1b2a3e-ec4a-4aa8-94e3-5e4ef067d11f" providerId="ADAL" clId="{89764A81-B343-4F51-8F5D-FD6560E13E76}" dt="2024-12-01T15:43:50.904" v="3668" actId="790"/>
        <pc:sldMkLst>
          <pc:docMk/>
          <pc:sldMk cId="3423290613" sldId="309"/>
        </pc:sldMkLst>
      </pc:sldChg>
      <pc:sldChg chg="addSp modSp add mod">
        <pc:chgData name="Dr. Raffay Zoltán" userId="3b1b2a3e-ec4a-4aa8-94e3-5e4ef067d11f" providerId="ADAL" clId="{89764A81-B343-4F51-8F5D-FD6560E13E76}" dt="2024-12-01T15:43:54.823" v="3670" actId="790"/>
        <pc:sldMkLst>
          <pc:docMk/>
          <pc:sldMk cId="1832767382" sldId="310"/>
        </pc:sldMkLst>
      </pc:sldChg>
      <pc:sldChg chg="addSp modSp add mod">
        <pc:chgData name="Dr. Raffay Zoltán" userId="3b1b2a3e-ec4a-4aa8-94e3-5e4ef067d11f" providerId="ADAL" clId="{89764A81-B343-4F51-8F5D-FD6560E13E76}" dt="2024-12-01T15:44:05.662" v="3675" actId="790"/>
        <pc:sldMkLst>
          <pc:docMk/>
          <pc:sldMk cId="617472927" sldId="311"/>
        </pc:sldMkLst>
      </pc:sldChg>
      <pc:sldChg chg="addSp modSp add mod">
        <pc:chgData name="Dr. Raffay Zoltán" userId="3b1b2a3e-ec4a-4aa8-94e3-5e4ef067d11f" providerId="ADAL" clId="{89764A81-B343-4F51-8F5D-FD6560E13E76}" dt="2024-12-01T15:44:01.950" v="3674" actId="790"/>
        <pc:sldMkLst>
          <pc:docMk/>
          <pc:sldMk cId="2514865839" sldId="312"/>
        </pc:sldMkLst>
      </pc:sldChg>
      <pc:sldChg chg="addSp modSp add mod">
        <pc:chgData name="Dr. Raffay Zoltán" userId="3b1b2a3e-ec4a-4aa8-94e3-5e4ef067d11f" providerId="ADAL" clId="{89764A81-B343-4F51-8F5D-FD6560E13E76}" dt="2024-12-01T15:49:51.599" v="3780" actId="313"/>
        <pc:sldMkLst>
          <pc:docMk/>
          <pc:sldMk cId="3794227773" sldId="313"/>
        </pc:sldMkLst>
      </pc:sldChg>
      <pc:sldChg chg="addSp modSp add mod">
        <pc:chgData name="Dr. Raffay Zoltán" userId="3b1b2a3e-ec4a-4aa8-94e3-5e4ef067d11f" providerId="ADAL" clId="{89764A81-B343-4F51-8F5D-FD6560E13E76}" dt="2024-12-01T15:44:13.757" v="3679" actId="790"/>
        <pc:sldMkLst>
          <pc:docMk/>
          <pc:sldMk cId="3176902582" sldId="314"/>
        </pc:sldMkLst>
      </pc:sldChg>
      <pc:sldChg chg="addSp modSp add mod">
        <pc:chgData name="Dr. Raffay Zoltán" userId="3b1b2a3e-ec4a-4aa8-94e3-5e4ef067d11f" providerId="ADAL" clId="{89764A81-B343-4F51-8F5D-FD6560E13E76}" dt="2024-12-01T15:44:16.499" v="3681" actId="790"/>
        <pc:sldMkLst>
          <pc:docMk/>
          <pc:sldMk cId="1495088839" sldId="315"/>
        </pc:sldMkLst>
      </pc:sldChg>
      <pc:sldChg chg="addSp modSp add mod">
        <pc:chgData name="Dr. Raffay Zoltán" userId="3b1b2a3e-ec4a-4aa8-94e3-5e4ef067d11f" providerId="ADAL" clId="{89764A81-B343-4F51-8F5D-FD6560E13E76}" dt="2024-12-01T15:44:22.591" v="3684" actId="790"/>
        <pc:sldMkLst>
          <pc:docMk/>
          <pc:sldMk cId="1548812835" sldId="316"/>
        </pc:sldMkLst>
      </pc:sldChg>
      <pc:sldChg chg="addSp modSp add mod">
        <pc:chgData name="Dr. Raffay Zoltán" userId="3b1b2a3e-ec4a-4aa8-94e3-5e4ef067d11f" providerId="ADAL" clId="{89764A81-B343-4F51-8F5D-FD6560E13E76}" dt="2024-12-01T15:44:27.530" v="3686" actId="790"/>
        <pc:sldMkLst>
          <pc:docMk/>
          <pc:sldMk cId="3463888125" sldId="317"/>
        </pc:sldMkLst>
      </pc:sldChg>
      <pc:sldChg chg="addSp modSp add del">
        <pc:chgData name="Dr. Raffay Zoltán" userId="3b1b2a3e-ec4a-4aa8-94e3-5e4ef067d11f" providerId="ADAL" clId="{89764A81-B343-4F51-8F5D-FD6560E13E76}" dt="2024-11-30T10:04:40.194" v="2182" actId="47"/>
        <pc:sldMkLst>
          <pc:docMk/>
          <pc:sldMk cId="873104515" sldId="318"/>
        </pc:sldMkLst>
      </pc:sldChg>
      <pc:sldChg chg="addSp modSp add del">
        <pc:chgData name="Dr. Raffay Zoltán" userId="3b1b2a3e-ec4a-4aa8-94e3-5e4ef067d11f" providerId="ADAL" clId="{89764A81-B343-4F51-8F5D-FD6560E13E76}" dt="2024-11-30T10:04:40.194" v="2182" actId="47"/>
        <pc:sldMkLst>
          <pc:docMk/>
          <pc:sldMk cId="470014536" sldId="319"/>
        </pc:sldMkLst>
      </pc:sldChg>
      <pc:sldChg chg="addSp modSp add del">
        <pc:chgData name="Dr. Raffay Zoltán" userId="3b1b2a3e-ec4a-4aa8-94e3-5e4ef067d11f" providerId="ADAL" clId="{89764A81-B343-4F51-8F5D-FD6560E13E76}" dt="2024-11-30T10:04:40.194" v="2182" actId="47"/>
        <pc:sldMkLst>
          <pc:docMk/>
          <pc:sldMk cId="1056389347" sldId="320"/>
        </pc:sldMkLst>
      </pc:sldChg>
      <pc:sldChg chg="addSp modSp add del">
        <pc:chgData name="Dr. Raffay Zoltán" userId="3b1b2a3e-ec4a-4aa8-94e3-5e4ef067d11f" providerId="ADAL" clId="{89764A81-B343-4F51-8F5D-FD6560E13E76}" dt="2024-11-30T10:04:37.031" v="2181" actId="47"/>
        <pc:sldMkLst>
          <pc:docMk/>
          <pc:sldMk cId="204905012" sldId="321"/>
        </pc:sldMkLst>
      </pc:sldChg>
      <pc:sldChg chg="addSp modSp add del">
        <pc:chgData name="Dr. Raffay Zoltán" userId="3b1b2a3e-ec4a-4aa8-94e3-5e4ef067d11f" providerId="ADAL" clId="{89764A81-B343-4F51-8F5D-FD6560E13E76}" dt="2024-11-30T10:04:37.031" v="2181" actId="47"/>
        <pc:sldMkLst>
          <pc:docMk/>
          <pc:sldMk cId="2697622983" sldId="322"/>
        </pc:sldMkLst>
      </pc:sldChg>
      <pc:sldChg chg="addSp modSp add del">
        <pc:chgData name="Dr. Raffay Zoltán" userId="3b1b2a3e-ec4a-4aa8-94e3-5e4ef067d11f" providerId="ADAL" clId="{89764A81-B343-4F51-8F5D-FD6560E13E76}" dt="2024-11-30T10:04:37.031" v="2181" actId="47"/>
        <pc:sldMkLst>
          <pc:docMk/>
          <pc:sldMk cId="4016733786" sldId="323"/>
        </pc:sldMkLst>
      </pc:sldChg>
      <pc:sldChg chg="addSp modSp add del">
        <pc:chgData name="Dr. Raffay Zoltán" userId="3b1b2a3e-ec4a-4aa8-94e3-5e4ef067d11f" providerId="ADAL" clId="{89764A81-B343-4F51-8F5D-FD6560E13E76}" dt="2024-11-30T10:04:37.031" v="2181" actId="47"/>
        <pc:sldMkLst>
          <pc:docMk/>
          <pc:sldMk cId="989310035" sldId="324"/>
        </pc:sldMkLst>
      </pc:sldChg>
      <pc:sldChg chg="addSp modSp add del">
        <pc:chgData name="Dr. Raffay Zoltán" userId="3b1b2a3e-ec4a-4aa8-94e3-5e4ef067d11f" providerId="ADAL" clId="{89764A81-B343-4F51-8F5D-FD6560E13E76}" dt="2024-11-30T10:04:37.031" v="2181" actId="47"/>
        <pc:sldMkLst>
          <pc:docMk/>
          <pc:sldMk cId="1417953922" sldId="325"/>
        </pc:sldMkLst>
      </pc:sldChg>
      <pc:sldChg chg="addSp modSp add mod">
        <pc:chgData name="Dr. Raffay Zoltán" userId="3b1b2a3e-ec4a-4aa8-94e3-5e4ef067d11f" providerId="ADAL" clId="{89764A81-B343-4F51-8F5D-FD6560E13E76}" dt="2024-12-01T15:49:48.340" v="3779" actId="313"/>
        <pc:sldMkLst>
          <pc:docMk/>
          <pc:sldMk cId="389754320" sldId="326"/>
        </pc:sldMkLst>
      </pc:sldChg>
      <pc:sldChg chg="addSp modSp add mod ord">
        <pc:chgData name="Dr. Raffay Zoltán" userId="3b1b2a3e-ec4a-4aa8-94e3-5e4ef067d11f" providerId="ADAL" clId="{89764A81-B343-4F51-8F5D-FD6560E13E76}" dt="2024-12-01T15:49:25.405" v="3772" actId="790"/>
        <pc:sldMkLst>
          <pc:docMk/>
          <pc:sldMk cId="1084540379" sldId="327"/>
        </pc:sldMkLst>
      </pc:sldChg>
      <pc:sldChg chg="addSp modSp add mod">
        <pc:chgData name="Dr. Raffay Zoltán" userId="3b1b2a3e-ec4a-4aa8-94e3-5e4ef067d11f" providerId="ADAL" clId="{89764A81-B343-4F51-8F5D-FD6560E13E76}" dt="2024-12-01T15:47:54.755" v="3743" actId="790"/>
        <pc:sldMkLst>
          <pc:docMk/>
          <pc:sldMk cId="706179794" sldId="328"/>
        </pc:sldMkLst>
      </pc:sldChg>
      <pc:sldChg chg="addSp modSp add mod">
        <pc:chgData name="Dr. Raffay Zoltán" userId="3b1b2a3e-ec4a-4aa8-94e3-5e4ef067d11f" providerId="ADAL" clId="{89764A81-B343-4F51-8F5D-FD6560E13E76}" dt="2024-12-01T15:48:27.976" v="3753" actId="790"/>
        <pc:sldMkLst>
          <pc:docMk/>
          <pc:sldMk cId="207424050" sldId="329"/>
        </pc:sldMkLst>
      </pc:sldChg>
      <pc:sldChg chg="addSp modSp add del">
        <pc:chgData name="Dr. Raffay Zoltán" userId="3b1b2a3e-ec4a-4aa8-94e3-5e4ef067d11f" providerId="ADAL" clId="{89764A81-B343-4F51-8F5D-FD6560E13E76}" dt="2024-11-30T18:42:51.775" v="3074" actId="47"/>
        <pc:sldMkLst>
          <pc:docMk/>
          <pc:sldMk cId="3445545350" sldId="330"/>
        </pc:sldMkLst>
      </pc:sldChg>
      <pc:sldChg chg="addSp modSp add del">
        <pc:chgData name="Dr. Raffay Zoltán" userId="3b1b2a3e-ec4a-4aa8-94e3-5e4ef067d11f" providerId="ADAL" clId="{89764A81-B343-4F51-8F5D-FD6560E13E76}" dt="2024-11-30T18:42:51.775" v="3074" actId="47"/>
        <pc:sldMkLst>
          <pc:docMk/>
          <pc:sldMk cId="3211021926" sldId="331"/>
        </pc:sldMkLst>
      </pc:sldChg>
      <pc:sldChg chg="addSp modSp add del">
        <pc:chgData name="Dr. Raffay Zoltán" userId="3b1b2a3e-ec4a-4aa8-94e3-5e4ef067d11f" providerId="ADAL" clId="{89764A81-B343-4F51-8F5D-FD6560E13E76}" dt="2024-11-30T18:42:51.775" v="3074" actId="47"/>
        <pc:sldMkLst>
          <pc:docMk/>
          <pc:sldMk cId="1931996127" sldId="332"/>
        </pc:sldMkLst>
      </pc:sldChg>
      <pc:sldChg chg="addSp modSp add del">
        <pc:chgData name="Dr. Raffay Zoltán" userId="3b1b2a3e-ec4a-4aa8-94e3-5e4ef067d11f" providerId="ADAL" clId="{89764A81-B343-4F51-8F5D-FD6560E13E76}" dt="2024-11-30T18:42:51.775" v="3074" actId="47"/>
        <pc:sldMkLst>
          <pc:docMk/>
          <pc:sldMk cId="2842155900" sldId="333"/>
        </pc:sldMkLst>
      </pc:sldChg>
      <pc:sldChg chg="addSp modSp add del">
        <pc:chgData name="Dr. Raffay Zoltán" userId="3b1b2a3e-ec4a-4aa8-94e3-5e4ef067d11f" providerId="ADAL" clId="{89764A81-B343-4F51-8F5D-FD6560E13E76}" dt="2024-11-30T18:42:51.775" v="3074" actId="47"/>
        <pc:sldMkLst>
          <pc:docMk/>
          <pc:sldMk cId="493814492" sldId="334"/>
        </pc:sldMkLst>
      </pc:sldChg>
      <pc:sldChg chg="addSp modSp add del">
        <pc:chgData name="Dr. Raffay Zoltán" userId="3b1b2a3e-ec4a-4aa8-94e3-5e4ef067d11f" providerId="ADAL" clId="{89764A81-B343-4F51-8F5D-FD6560E13E76}" dt="2024-11-30T18:42:51.775" v="3074" actId="47"/>
        <pc:sldMkLst>
          <pc:docMk/>
          <pc:sldMk cId="1107057517" sldId="335"/>
        </pc:sldMkLst>
      </pc:sldChg>
      <pc:sldChg chg="addSp modSp add del">
        <pc:chgData name="Dr. Raffay Zoltán" userId="3b1b2a3e-ec4a-4aa8-94e3-5e4ef067d11f" providerId="ADAL" clId="{89764A81-B343-4F51-8F5D-FD6560E13E76}" dt="2024-11-30T18:42:51.775" v="3074" actId="47"/>
        <pc:sldMkLst>
          <pc:docMk/>
          <pc:sldMk cId="704684112" sldId="336"/>
        </pc:sldMkLst>
      </pc:sldChg>
      <pc:sldChg chg="addSp modSp add del">
        <pc:chgData name="Dr. Raffay Zoltán" userId="3b1b2a3e-ec4a-4aa8-94e3-5e4ef067d11f" providerId="ADAL" clId="{89764A81-B343-4F51-8F5D-FD6560E13E76}" dt="2024-11-30T18:42:51.775" v="3074" actId="47"/>
        <pc:sldMkLst>
          <pc:docMk/>
          <pc:sldMk cId="2647342798" sldId="337"/>
        </pc:sldMkLst>
      </pc:sldChg>
      <pc:sldChg chg="addSp modSp add del">
        <pc:chgData name="Dr. Raffay Zoltán" userId="3b1b2a3e-ec4a-4aa8-94e3-5e4ef067d11f" providerId="ADAL" clId="{89764A81-B343-4F51-8F5D-FD6560E13E76}" dt="2024-11-30T18:42:51.775" v="3074" actId="47"/>
        <pc:sldMkLst>
          <pc:docMk/>
          <pc:sldMk cId="2587514323" sldId="338"/>
        </pc:sldMkLst>
      </pc:sldChg>
      <pc:sldChg chg="addSp modSp add del">
        <pc:chgData name="Dr. Raffay Zoltán" userId="3b1b2a3e-ec4a-4aa8-94e3-5e4ef067d11f" providerId="ADAL" clId="{89764A81-B343-4F51-8F5D-FD6560E13E76}" dt="2024-11-30T18:42:51.775" v="3074" actId="47"/>
        <pc:sldMkLst>
          <pc:docMk/>
          <pc:sldMk cId="3647754976" sldId="339"/>
        </pc:sldMkLst>
      </pc:sldChg>
      <pc:sldChg chg="addSp modSp add del">
        <pc:chgData name="Dr. Raffay Zoltán" userId="3b1b2a3e-ec4a-4aa8-94e3-5e4ef067d11f" providerId="ADAL" clId="{89764A81-B343-4F51-8F5D-FD6560E13E76}" dt="2024-11-30T18:42:51.775" v="3074" actId="47"/>
        <pc:sldMkLst>
          <pc:docMk/>
          <pc:sldMk cId="1378347892" sldId="340"/>
        </pc:sldMkLst>
      </pc:sldChg>
      <pc:sldChg chg="addSp modSp add del">
        <pc:chgData name="Dr. Raffay Zoltán" userId="3b1b2a3e-ec4a-4aa8-94e3-5e4ef067d11f" providerId="ADAL" clId="{89764A81-B343-4F51-8F5D-FD6560E13E76}" dt="2024-11-30T18:42:51.775" v="3074" actId="47"/>
        <pc:sldMkLst>
          <pc:docMk/>
          <pc:sldMk cId="377710211" sldId="341"/>
        </pc:sldMkLst>
      </pc:sldChg>
      <pc:sldChg chg="addSp modSp add del">
        <pc:chgData name="Dr. Raffay Zoltán" userId="3b1b2a3e-ec4a-4aa8-94e3-5e4ef067d11f" providerId="ADAL" clId="{89764A81-B343-4F51-8F5D-FD6560E13E76}" dt="2024-11-30T18:42:51.775" v="3074" actId="47"/>
        <pc:sldMkLst>
          <pc:docMk/>
          <pc:sldMk cId="3453791309" sldId="342"/>
        </pc:sldMkLst>
      </pc:sldChg>
      <pc:sldChg chg="addSp modSp add mod">
        <pc:chgData name="Dr. Raffay Zoltán" userId="3b1b2a3e-ec4a-4aa8-94e3-5e4ef067d11f" providerId="ADAL" clId="{89764A81-B343-4F51-8F5D-FD6560E13E76}" dt="2024-12-01T15:44:19.386" v="3682" actId="790"/>
        <pc:sldMkLst>
          <pc:docMk/>
          <pc:sldMk cId="1833653918" sldId="343"/>
        </pc:sldMkLst>
      </pc:sldChg>
      <pc:sldChg chg="addSp modSp add mod">
        <pc:chgData name="Dr. Raffay Zoltán" userId="3b1b2a3e-ec4a-4aa8-94e3-5e4ef067d11f" providerId="ADAL" clId="{89764A81-B343-4F51-8F5D-FD6560E13E76}" dt="2024-12-01T15:49:10.017" v="3765" actId="790"/>
        <pc:sldMkLst>
          <pc:docMk/>
          <pc:sldMk cId="1358119626" sldId="344"/>
        </pc:sldMkLst>
      </pc:sldChg>
      <pc:sldChg chg="addSp modSp add mod">
        <pc:chgData name="Dr. Raffay Zoltán" userId="3b1b2a3e-ec4a-4aa8-94e3-5e4ef067d11f" providerId="ADAL" clId="{89764A81-B343-4F51-8F5D-FD6560E13E76}" dt="2024-12-02T13:55:05.654" v="4022" actId="790"/>
        <pc:sldMkLst>
          <pc:docMk/>
          <pc:sldMk cId="4037004891" sldId="345"/>
        </pc:sldMkLst>
      </pc:sldChg>
      <pc:sldChg chg="addSp delSp modSp add mod">
        <pc:chgData name="Dr. Raffay Zoltán" userId="3b1b2a3e-ec4a-4aa8-94e3-5e4ef067d11f" providerId="ADAL" clId="{89764A81-B343-4F51-8F5D-FD6560E13E76}" dt="2024-12-01T15:49:35.128" v="3778" actId="313"/>
        <pc:sldMkLst>
          <pc:docMk/>
          <pc:sldMk cId="3159863032" sldId="346"/>
        </pc:sldMkLst>
      </pc:sldChg>
      <pc:sldChg chg="add del">
        <pc:chgData name="Dr. Raffay Zoltán" userId="3b1b2a3e-ec4a-4aa8-94e3-5e4ef067d11f" providerId="ADAL" clId="{89764A81-B343-4F51-8F5D-FD6560E13E76}" dt="2024-11-30T18:42:51.775" v="3074" actId="47"/>
        <pc:sldMkLst>
          <pc:docMk/>
          <pc:sldMk cId="896102342" sldId="347"/>
        </pc:sldMkLst>
      </pc:sldChg>
      <pc:sldChg chg="addSp delSp modSp add mod">
        <pc:chgData name="Dr. Raffay Zoltán" userId="3b1b2a3e-ec4a-4aa8-94e3-5e4ef067d11f" providerId="ADAL" clId="{89764A81-B343-4F51-8F5D-FD6560E13E76}" dt="2024-12-01T15:49:29.248" v="3775" actId="790"/>
        <pc:sldMkLst>
          <pc:docMk/>
          <pc:sldMk cId="3114165821" sldId="348"/>
        </pc:sldMkLst>
      </pc:sldChg>
      <pc:sldChg chg="modSp add mod ord">
        <pc:chgData name="Dr. Raffay Zoltán" userId="3b1b2a3e-ec4a-4aa8-94e3-5e4ef067d11f" providerId="ADAL" clId="{89764A81-B343-4F51-8F5D-FD6560E13E76}" dt="2024-12-01T15:42:23.548" v="3623" actId="790"/>
        <pc:sldMkLst>
          <pc:docMk/>
          <pc:sldMk cId="2906795159" sldId="349"/>
        </pc:sldMkLst>
      </pc:sldChg>
      <pc:sldChg chg="addSp delSp modSp add mod ord">
        <pc:chgData name="Dr. Raffay Zoltán" userId="3b1b2a3e-ec4a-4aa8-94e3-5e4ef067d11f" providerId="ADAL" clId="{89764A81-B343-4F51-8F5D-FD6560E13E76}" dt="2024-12-01T15:42:41.851" v="3635" actId="790"/>
        <pc:sldMkLst>
          <pc:docMk/>
          <pc:sldMk cId="1650117721" sldId="350"/>
        </pc:sldMkLst>
      </pc:sldChg>
      <pc:sldChg chg="addSp delSp modSp add mod ord">
        <pc:chgData name="Dr. Raffay Zoltán" userId="3b1b2a3e-ec4a-4aa8-94e3-5e4ef067d11f" providerId="ADAL" clId="{89764A81-B343-4F51-8F5D-FD6560E13E76}" dt="2024-12-01T15:42:36.998" v="3631" actId="790"/>
        <pc:sldMkLst>
          <pc:docMk/>
          <pc:sldMk cId="1455170076" sldId="351"/>
        </pc:sldMkLst>
      </pc:sldChg>
      <pc:sldChg chg="add del ord">
        <pc:chgData name="Dr. Raffay Zoltán" userId="3b1b2a3e-ec4a-4aa8-94e3-5e4ef067d11f" providerId="ADAL" clId="{89764A81-B343-4F51-8F5D-FD6560E13E76}" dt="2024-12-01T15:01:36.432" v="3612" actId="47"/>
        <pc:sldMkLst>
          <pc:docMk/>
          <pc:sldMk cId="1799671461" sldId="352"/>
        </pc:sldMkLst>
      </pc:sldChg>
      <pc:sldChg chg="addSp delSp modSp add mod">
        <pc:chgData name="Dr. Raffay Zoltán" userId="3b1b2a3e-ec4a-4aa8-94e3-5e4ef067d11f" providerId="ADAL" clId="{89764A81-B343-4F51-8F5D-FD6560E13E76}" dt="2024-12-01T15:42:55.334" v="3641" actId="1076"/>
        <pc:sldMkLst>
          <pc:docMk/>
          <pc:sldMk cId="1166590823" sldId="353"/>
        </pc:sldMkLst>
      </pc:sldChg>
      <pc:sldChg chg="addSp delSp modSp add mod">
        <pc:chgData name="Dr. Raffay Zoltán" userId="3b1b2a3e-ec4a-4aa8-94e3-5e4ef067d11f" providerId="ADAL" clId="{89764A81-B343-4F51-8F5D-FD6560E13E76}" dt="2024-12-01T15:43:07.828" v="3648" actId="790"/>
        <pc:sldMkLst>
          <pc:docMk/>
          <pc:sldMk cId="2702885862" sldId="354"/>
        </pc:sldMkLst>
      </pc:sldChg>
      <pc:sldChg chg="addSp delSp modSp add mod">
        <pc:chgData name="Dr. Raffay Zoltán" userId="3b1b2a3e-ec4a-4aa8-94e3-5e4ef067d11f" providerId="ADAL" clId="{89764A81-B343-4F51-8F5D-FD6560E13E76}" dt="2024-12-02T12:38:34.338" v="4018" actId="790"/>
        <pc:sldMkLst>
          <pc:docMk/>
          <pc:sldMk cId="310886749" sldId="355"/>
        </pc:sldMkLst>
      </pc:sldChg>
      <pc:sldChg chg="addSp delSp modSp add mod">
        <pc:chgData name="Dr. Raffay Zoltán" userId="3b1b2a3e-ec4a-4aa8-94e3-5e4ef067d11f" providerId="ADAL" clId="{89764A81-B343-4F51-8F5D-FD6560E13E76}" dt="2024-12-02T12:50:06.180" v="4020" actId="22"/>
        <pc:sldMkLst>
          <pc:docMk/>
          <pc:sldMk cId="657945847" sldId="356"/>
        </pc:sldMkLst>
      </pc:sldChg>
    </pc:docChg>
  </pc:docChgLst>
  <pc:docChgLst>
    <pc:chgData name="Dr. Raffay Zoltán" userId="3b1b2a3e-ec4a-4aa8-94e3-5e4ef067d11f" providerId="ADAL" clId="{9269CA4B-356B-4108-8DB6-6BC1AA0C1032}"/>
    <pc:docChg chg="custSel modSld">
      <pc:chgData name="Dr. Raffay Zoltán" userId="3b1b2a3e-ec4a-4aa8-94e3-5e4ef067d11f" providerId="ADAL" clId="{9269CA4B-356B-4108-8DB6-6BC1AA0C1032}" dt="2024-12-02T11:12:50.786" v="2" actId="478"/>
      <pc:docMkLst>
        <pc:docMk/>
      </pc:docMkLst>
      <pc:sldChg chg="delSp modSp mod">
        <pc:chgData name="Dr. Raffay Zoltán" userId="3b1b2a3e-ec4a-4aa8-94e3-5e4ef067d11f" providerId="ADAL" clId="{9269CA4B-356B-4108-8DB6-6BC1AA0C1032}" dt="2024-12-02T11:12:50.786" v="2" actId="478"/>
        <pc:sldMkLst>
          <pc:docMk/>
          <pc:sldMk cId="1358119626" sldId="344"/>
        </pc:sldMkLst>
      </pc:sldChg>
    </pc:docChg>
  </pc:docChgLst>
  <pc:docChgLst>
    <pc:chgData name="Dr. Raffay Zoltán" userId="3b1b2a3e-ec4a-4aa8-94e3-5e4ef067d11f" providerId="ADAL" clId="{D9A3D99B-B250-4824-8E1E-D71D62D5DD52}"/>
    <pc:docChg chg="modSld">
      <pc:chgData name="Dr. Raffay Zoltán" userId="3b1b2a3e-ec4a-4aa8-94e3-5e4ef067d11f" providerId="ADAL" clId="{D9A3D99B-B250-4824-8E1E-D71D62D5DD52}" dt="2025-06-12T07:34:40.508" v="1" actId="20577"/>
      <pc:docMkLst>
        <pc:docMk/>
      </pc:docMkLst>
      <pc:sldChg chg="modSp mod">
        <pc:chgData name="Dr. Raffay Zoltán" userId="3b1b2a3e-ec4a-4aa8-94e3-5e4ef067d11f" providerId="ADAL" clId="{D9A3D99B-B250-4824-8E1E-D71D62D5DD52}" dt="2025-06-12T07:34:40.508" v="1" actId="20577"/>
        <pc:sldMkLst>
          <pc:docMk/>
          <pc:sldMk cId="1645023369" sldId="258"/>
        </pc:sldMkLst>
        <pc:spChg chg="mod">
          <ac:chgData name="Dr. Raffay Zoltán" userId="3b1b2a3e-ec4a-4aa8-94e3-5e4ef067d11f" providerId="ADAL" clId="{D9A3D99B-B250-4824-8E1E-D71D62D5DD52}" dt="2025-06-12T07:34:40.508" v="1" actId="20577"/>
          <ac:spMkLst>
            <pc:docMk/>
            <pc:sldMk cId="1645023369" sldId="258"/>
            <ac:spMk id="2" creationId="{D3584706-2332-2377-2C41-8BF037864DF1}"/>
          </ac:spMkLst>
        </pc:spChg>
      </pc:sldChg>
    </pc:docChg>
  </pc:docChgLst>
  <pc:docChgLst>
    <pc:chgData name="Dr. Raffay Zoltán" userId="3b1b2a3e-ec4a-4aa8-94e3-5e4ef067d11f" providerId="ADAL" clId="{9239D55E-7564-4AD9-BA7B-D913152F2120}"/>
    <pc:docChg chg="undo custSel modSld">
      <pc:chgData name="Dr. Raffay Zoltán" userId="3b1b2a3e-ec4a-4aa8-94e3-5e4ef067d11f" providerId="ADAL" clId="{9239D55E-7564-4AD9-BA7B-D913152F2120}" dt="2025-01-01T17:50:49.185" v="240" actId="1076"/>
      <pc:docMkLst>
        <pc:docMk/>
      </pc:docMkLst>
      <pc:sldChg chg="modSp mod">
        <pc:chgData name="Dr. Raffay Zoltán" userId="3b1b2a3e-ec4a-4aa8-94e3-5e4ef067d11f" providerId="ADAL" clId="{9239D55E-7564-4AD9-BA7B-D913152F2120}" dt="2025-01-01T16:01:36.461" v="5" actId="14100"/>
        <pc:sldMkLst>
          <pc:docMk/>
          <pc:sldMk cId="3794933049" sldId="256"/>
        </pc:sldMkLst>
      </pc:sldChg>
      <pc:sldChg chg="modSp mod">
        <pc:chgData name="Dr. Raffay Zoltán" userId="3b1b2a3e-ec4a-4aa8-94e3-5e4ef067d11f" providerId="ADAL" clId="{9239D55E-7564-4AD9-BA7B-D913152F2120}" dt="2025-01-01T16:43:10.136" v="209" actId="1076"/>
        <pc:sldMkLst>
          <pc:docMk/>
          <pc:sldMk cId="1441212110" sldId="257"/>
        </pc:sldMkLst>
      </pc:sldChg>
      <pc:sldChg chg="modSp mod">
        <pc:chgData name="Dr. Raffay Zoltán" userId="3b1b2a3e-ec4a-4aa8-94e3-5e4ef067d11f" providerId="ADAL" clId="{9239D55E-7564-4AD9-BA7B-D913152F2120}" dt="2025-01-01T16:11:36.894" v="15" actId="790"/>
        <pc:sldMkLst>
          <pc:docMk/>
          <pc:sldMk cId="4239364104" sldId="259"/>
        </pc:sldMkLst>
      </pc:sldChg>
      <pc:sldChg chg="modSp mod">
        <pc:chgData name="Dr. Raffay Zoltán" userId="3b1b2a3e-ec4a-4aa8-94e3-5e4ef067d11f" providerId="ADAL" clId="{9239D55E-7564-4AD9-BA7B-D913152F2120}" dt="2025-01-01T16:12:11.062" v="24" actId="790"/>
        <pc:sldMkLst>
          <pc:docMk/>
          <pc:sldMk cId="2133562096" sldId="287"/>
        </pc:sldMkLst>
      </pc:sldChg>
      <pc:sldChg chg="addSp delSp modSp mod">
        <pc:chgData name="Dr. Raffay Zoltán" userId="3b1b2a3e-ec4a-4aa8-94e3-5e4ef067d11f" providerId="ADAL" clId="{9239D55E-7564-4AD9-BA7B-D913152F2120}" dt="2025-01-01T16:14:20.006" v="49" actId="948"/>
        <pc:sldMkLst>
          <pc:docMk/>
          <pc:sldMk cId="2984944224" sldId="288"/>
        </pc:sldMkLst>
      </pc:sldChg>
      <pc:sldChg chg="modSp mod">
        <pc:chgData name="Dr. Raffay Zoltán" userId="3b1b2a3e-ec4a-4aa8-94e3-5e4ef067d11f" providerId="ADAL" clId="{9239D55E-7564-4AD9-BA7B-D913152F2120}" dt="2025-01-01T16:16:18.491" v="57"/>
        <pc:sldMkLst>
          <pc:docMk/>
          <pc:sldMk cId="3217250069" sldId="289"/>
        </pc:sldMkLst>
      </pc:sldChg>
      <pc:sldChg chg="modSp mod">
        <pc:chgData name="Dr. Raffay Zoltán" userId="3b1b2a3e-ec4a-4aa8-94e3-5e4ef067d11f" providerId="ADAL" clId="{9239D55E-7564-4AD9-BA7B-D913152F2120}" dt="2025-01-01T16:17:46.984" v="63" actId="790"/>
        <pc:sldMkLst>
          <pc:docMk/>
          <pc:sldMk cId="2751339901" sldId="290"/>
        </pc:sldMkLst>
      </pc:sldChg>
      <pc:sldChg chg="modSp mod">
        <pc:chgData name="Dr. Raffay Zoltán" userId="3b1b2a3e-ec4a-4aa8-94e3-5e4ef067d11f" providerId="ADAL" clId="{9239D55E-7564-4AD9-BA7B-D913152F2120}" dt="2025-01-01T16:30:37.331" v="146" actId="255"/>
        <pc:sldMkLst>
          <pc:docMk/>
          <pc:sldMk cId="1325071499" sldId="292"/>
        </pc:sldMkLst>
      </pc:sldChg>
      <pc:sldChg chg="modSp mod">
        <pc:chgData name="Dr. Raffay Zoltán" userId="3b1b2a3e-ec4a-4aa8-94e3-5e4ef067d11f" providerId="ADAL" clId="{9239D55E-7564-4AD9-BA7B-D913152F2120}" dt="2025-01-01T16:30:34.496" v="145" actId="255"/>
        <pc:sldMkLst>
          <pc:docMk/>
          <pc:sldMk cId="1652729481" sldId="293"/>
        </pc:sldMkLst>
      </pc:sldChg>
      <pc:sldChg chg="modSp mod">
        <pc:chgData name="Dr. Raffay Zoltán" userId="3b1b2a3e-ec4a-4aa8-94e3-5e4ef067d11f" providerId="ADAL" clId="{9239D55E-7564-4AD9-BA7B-D913152F2120}" dt="2025-01-01T16:44:10.618" v="213" actId="14100"/>
        <pc:sldMkLst>
          <pc:docMk/>
          <pc:sldMk cId="3671238911" sldId="295"/>
        </pc:sldMkLst>
      </pc:sldChg>
      <pc:sldChg chg="modSp mod">
        <pc:chgData name="Dr. Raffay Zoltán" userId="3b1b2a3e-ec4a-4aa8-94e3-5e4ef067d11f" providerId="ADAL" clId="{9239D55E-7564-4AD9-BA7B-D913152F2120}" dt="2025-01-01T16:28:47.715" v="134" actId="20577"/>
        <pc:sldMkLst>
          <pc:docMk/>
          <pc:sldMk cId="2240970528" sldId="296"/>
        </pc:sldMkLst>
      </pc:sldChg>
      <pc:sldChg chg="modSp mod">
        <pc:chgData name="Dr. Raffay Zoltán" userId="3b1b2a3e-ec4a-4aa8-94e3-5e4ef067d11f" providerId="ADAL" clId="{9239D55E-7564-4AD9-BA7B-D913152F2120}" dt="2025-01-01T16:43:52.378" v="210" actId="255"/>
        <pc:sldMkLst>
          <pc:docMk/>
          <pc:sldMk cId="2478640403" sldId="299"/>
        </pc:sldMkLst>
      </pc:sldChg>
      <pc:sldChg chg="modSp mod">
        <pc:chgData name="Dr. Raffay Zoltán" userId="3b1b2a3e-ec4a-4aa8-94e3-5e4ef067d11f" providerId="ADAL" clId="{9239D55E-7564-4AD9-BA7B-D913152F2120}" dt="2025-01-01T16:29:48.806" v="139" actId="790"/>
        <pc:sldMkLst>
          <pc:docMk/>
          <pc:sldMk cId="1484723268" sldId="304"/>
        </pc:sldMkLst>
      </pc:sldChg>
      <pc:sldChg chg="modSp mod">
        <pc:chgData name="Dr. Raffay Zoltán" userId="3b1b2a3e-ec4a-4aa8-94e3-5e4ef067d11f" providerId="ADAL" clId="{9239D55E-7564-4AD9-BA7B-D913152F2120}" dt="2025-01-01T16:30:15.455" v="141" actId="255"/>
        <pc:sldMkLst>
          <pc:docMk/>
          <pc:sldMk cId="458013677" sldId="305"/>
        </pc:sldMkLst>
      </pc:sldChg>
      <pc:sldChg chg="modSp mod">
        <pc:chgData name="Dr. Raffay Zoltán" userId="3b1b2a3e-ec4a-4aa8-94e3-5e4ef067d11f" providerId="ADAL" clId="{9239D55E-7564-4AD9-BA7B-D913152F2120}" dt="2025-01-01T16:31:43.728" v="149" actId="20577"/>
        <pc:sldMkLst>
          <pc:docMk/>
          <pc:sldMk cId="1879648350" sldId="306"/>
        </pc:sldMkLst>
      </pc:sldChg>
      <pc:sldChg chg="modSp mod">
        <pc:chgData name="Dr. Raffay Zoltán" userId="3b1b2a3e-ec4a-4aa8-94e3-5e4ef067d11f" providerId="ADAL" clId="{9239D55E-7564-4AD9-BA7B-D913152F2120}" dt="2025-01-01T16:34:13.411" v="159" actId="20577"/>
        <pc:sldMkLst>
          <pc:docMk/>
          <pc:sldMk cId="2553680916" sldId="307"/>
        </pc:sldMkLst>
      </pc:sldChg>
      <pc:sldChg chg="modSp mod">
        <pc:chgData name="Dr. Raffay Zoltán" userId="3b1b2a3e-ec4a-4aa8-94e3-5e4ef067d11f" providerId="ADAL" clId="{9239D55E-7564-4AD9-BA7B-D913152F2120}" dt="2025-01-01T16:30:52.612" v="148" actId="255"/>
        <pc:sldMkLst>
          <pc:docMk/>
          <pc:sldMk cId="3423290613" sldId="309"/>
        </pc:sldMkLst>
      </pc:sldChg>
      <pc:sldChg chg="modSp mod">
        <pc:chgData name="Dr. Raffay Zoltán" userId="3b1b2a3e-ec4a-4aa8-94e3-5e4ef067d11f" providerId="ADAL" clId="{9239D55E-7564-4AD9-BA7B-D913152F2120}" dt="2025-01-01T16:30:50.056" v="147" actId="255"/>
        <pc:sldMkLst>
          <pc:docMk/>
          <pc:sldMk cId="1832767382" sldId="310"/>
        </pc:sldMkLst>
      </pc:sldChg>
      <pc:sldChg chg="modSp mod">
        <pc:chgData name="Dr. Raffay Zoltán" userId="3b1b2a3e-ec4a-4aa8-94e3-5e4ef067d11f" providerId="ADAL" clId="{9239D55E-7564-4AD9-BA7B-D913152F2120}" dt="2025-01-01T16:36:25.525" v="162" actId="255"/>
        <pc:sldMkLst>
          <pc:docMk/>
          <pc:sldMk cId="617472927" sldId="311"/>
        </pc:sldMkLst>
      </pc:sldChg>
      <pc:sldChg chg="modSp mod">
        <pc:chgData name="Dr. Raffay Zoltán" userId="3b1b2a3e-ec4a-4aa8-94e3-5e4ef067d11f" providerId="ADAL" clId="{9239D55E-7564-4AD9-BA7B-D913152F2120}" dt="2025-01-01T16:36:22.050" v="161" actId="255"/>
        <pc:sldMkLst>
          <pc:docMk/>
          <pc:sldMk cId="2514865839" sldId="312"/>
        </pc:sldMkLst>
      </pc:sldChg>
      <pc:sldChg chg="delSp modSp mod">
        <pc:chgData name="Dr. Raffay Zoltán" userId="3b1b2a3e-ec4a-4aa8-94e3-5e4ef067d11f" providerId="ADAL" clId="{9239D55E-7564-4AD9-BA7B-D913152F2120}" dt="2025-01-01T16:38:32.974" v="173" actId="478"/>
        <pc:sldMkLst>
          <pc:docMk/>
          <pc:sldMk cId="3176902582" sldId="314"/>
        </pc:sldMkLst>
      </pc:sldChg>
      <pc:sldChg chg="delSp modSp mod">
        <pc:chgData name="Dr. Raffay Zoltán" userId="3b1b2a3e-ec4a-4aa8-94e3-5e4ef067d11f" providerId="ADAL" clId="{9239D55E-7564-4AD9-BA7B-D913152F2120}" dt="2025-01-01T16:38:22.220" v="172" actId="478"/>
        <pc:sldMkLst>
          <pc:docMk/>
          <pc:sldMk cId="1495088839" sldId="315"/>
        </pc:sldMkLst>
      </pc:sldChg>
      <pc:sldChg chg="modSp mod">
        <pc:chgData name="Dr. Raffay Zoltán" userId="3b1b2a3e-ec4a-4aa8-94e3-5e4ef067d11f" providerId="ADAL" clId="{9239D55E-7564-4AD9-BA7B-D913152F2120}" dt="2025-01-01T16:39:37.562" v="176" actId="790"/>
        <pc:sldMkLst>
          <pc:docMk/>
          <pc:sldMk cId="1548812835" sldId="316"/>
        </pc:sldMkLst>
      </pc:sldChg>
      <pc:sldChg chg="modSp mod">
        <pc:chgData name="Dr. Raffay Zoltán" userId="3b1b2a3e-ec4a-4aa8-94e3-5e4ef067d11f" providerId="ADAL" clId="{9239D55E-7564-4AD9-BA7B-D913152F2120}" dt="2025-01-01T16:41:43.290" v="200" actId="1076"/>
        <pc:sldMkLst>
          <pc:docMk/>
          <pc:sldMk cId="3463888125" sldId="317"/>
        </pc:sldMkLst>
      </pc:sldChg>
      <pc:sldChg chg="modSp mod">
        <pc:chgData name="Dr. Raffay Zoltán" userId="3b1b2a3e-ec4a-4aa8-94e3-5e4ef067d11f" providerId="ADAL" clId="{9239D55E-7564-4AD9-BA7B-D913152F2120}" dt="2025-01-01T16:42:07.586" v="205" actId="1076"/>
        <pc:sldMkLst>
          <pc:docMk/>
          <pc:sldMk cId="389754320" sldId="326"/>
        </pc:sldMkLst>
      </pc:sldChg>
      <pc:sldChg chg="modSp mod">
        <pc:chgData name="Dr. Raffay Zoltán" userId="3b1b2a3e-ec4a-4aa8-94e3-5e4ef067d11f" providerId="ADAL" clId="{9239D55E-7564-4AD9-BA7B-D913152F2120}" dt="2025-01-01T16:47:18.444" v="226" actId="20577"/>
        <pc:sldMkLst>
          <pc:docMk/>
          <pc:sldMk cId="1084540379" sldId="327"/>
        </pc:sldMkLst>
      </pc:sldChg>
      <pc:sldChg chg="modSp mod">
        <pc:chgData name="Dr. Raffay Zoltán" userId="3b1b2a3e-ec4a-4aa8-94e3-5e4ef067d11f" providerId="ADAL" clId="{9239D55E-7564-4AD9-BA7B-D913152F2120}" dt="2025-01-01T16:44:29.014" v="216" actId="14100"/>
        <pc:sldMkLst>
          <pc:docMk/>
          <pc:sldMk cId="706179794" sldId="328"/>
        </pc:sldMkLst>
      </pc:sldChg>
      <pc:sldChg chg="modSp mod">
        <pc:chgData name="Dr. Raffay Zoltán" userId="3b1b2a3e-ec4a-4aa8-94e3-5e4ef067d11f" providerId="ADAL" clId="{9239D55E-7564-4AD9-BA7B-D913152F2120}" dt="2025-01-01T16:46:27.163" v="219" actId="14100"/>
        <pc:sldMkLst>
          <pc:docMk/>
          <pc:sldMk cId="4037004891" sldId="345"/>
        </pc:sldMkLst>
      </pc:sldChg>
      <pc:sldChg chg="modSp mod">
        <pc:chgData name="Dr. Raffay Zoltán" userId="3b1b2a3e-ec4a-4aa8-94e3-5e4ef067d11f" providerId="ADAL" clId="{9239D55E-7564-4AD9-BA7B-D913152F2120}" dt="2025-01-01T16:48:31.659" v="229" actId="14100"/>
        <pc:sldMkLst>
          <pc:docMk/>
          <pc:sldMk cId="3159863032" sldId="346"/>
        </pc:sldMkLst>
      </pc:sldChg>
      <pc:sldChg chg="modSp mod">
        <pc:chgData name="Dr. Raffay Zoltán" userId="3b1b2a3e-ec4a-4aa8-94e3-5e4ef067d11f" providerId="ADAL" clId="{9239D55E-7564-4AD9-BA7B-D913152F2120}" dt="2025-01-01T16:47:42.728" v="227" actId="790"/>
        <pc:sldMkLst>
          <pc:docMk/>
          <pc:sldMk cId="3114165821" sldId="348"/>
        </pc:sldMkLst>
      </pc:sldChg>
      <pc:sldChg chg="modSp mod">
        <pc:chgData name="Dr. Raffay Zoltán" userId="3b1b2a3e-ec4a-4aa8-94e3-5e4ef067d11f" providerId="ADAL" clId="{9239D55E-7564-4AD9-BA7B-D913152F2120}" dt="2025-01-01T16:19:11.996" v="74" actId="790"/>
        <pc:sldMkLst>
          <pc:docMk/>
          <pc:sldMk cId="2906795159" sldId="349"/>
        </pc:sldMkLst>
      </pc:sldChg>
      <pc:sldChg chg="modSp mod">
        <pc:chgData name="Dr. Raffay Zoltán" userId="3b1b2a3e-ec4a-4aa8-94e3-5e4ef067d11f" providerId="ADAL" clId="{9239D55E-7564-4AD9-BA7B-D913152F2120}" dt="2025-01-01T16:21:31.559" v="80" actId="790"/>
        <pc:sldMkLst>
          <pc:docMk/>
          <pc:sldMk cId="1650117721" sldId="350"/>
        </pc:sldMkLst>
      </pc:sldChg>
      <pc:sldChg chg="modSp mod">
        <pc:chgData name="Dr. Raffay Zoltán" userId="3b1b2a3e-ec4a-4aa8-94e3-5e4ef067d11f" providerId="ADAL" clId="{9239D55E-7564-4AD9-BA7B-D913152F2120}" dt="2025-01-01T17:50:49.185" v="240" actId="1076"/>
        <pc:sldMkLst>
          <pc:docMk/>
          <pc:sldMk cId="1166590823" sldId="353"/>
        </pc:sldMkLst>
      </pc:sldChg>
      <pc:sldChg chg="modSp mod">
        <pc:chgData name="Dr. Raffay Zoltán" userId="3b1b2a3e-ec4a-4aa8-94e3-5e4ef067d11f" providerId="ADAL" clId="{9239D55E-7564-4AD9-BA7B-D913152F2120}" dt="2025-01-01T16:22:22.873" v="86" actId="790"/>
        <pc:sldMkLst>
          <pc:docMk/>
          <pc:sldMk cId="2702885862" sldId="354"/>
        </pc:sldMkLst>
      </pc:sldChg>
      <pc:sldChg chg="modSp mod">
        <pc:chgData name="Dr. Raffay Zoltán" userId="3b1b2a3e-ec4a-4aa8-94e3-5e4ef067d11f" providerId="ADAL" clId="{9239D55E-7564-4AD9-BA7B-D913152F2120}" dt="2025-01-01T16:30:27.587" v="144" actId="14100"/>
        <pc:sldMkLst>
          <pc:docMk/>
          <pc:sldMk cId="310886749" sldId="355"/>
        </pc:sldMkLst>
      </pc:sldChg>
      <pc:sldChg chg="modSp mod">
        <pc:chgData name="Dr. Raffay Zoltán" userId="3b1b2a3e-ec4a-4aa8-94e3-5e4ef067d11f" providerId="ADAL" clId="{9239D55E-7564-4AD9-BA7B-D913152F2120}" dt="2025-01-01T16:30:21.709" v="142" actId="255"/>
        <pc:sldMkLst>
          <pc:docMk/>
          <pc:sldMk cId="657945847" sldId="356"/>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AC5B930-EE42-3A06-476B-2ABAB8BEF65B}"/>
              </a:ext>
            </a:extLst>
          </p:cNvPr>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endParaRPr lang="en-US"/>
          </a:p>
        </p:txBody>
      </p:sp>
      <p:sp>
        <p:nvSpPr>
          <p:cNvPr id="3" name="Alcím 2">
            <a:extLst>
              <a:ext uri="{FF2B5EF4-FFF2-40B4-BE49-F238E27FC236}">
                <a16:creationId xmlns:a16="http://schemas.microsoft.com/office/drawing/2014/main" id="{784F89FC-EBE8-994B-711C-91FC39251F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endParaRPr lang="en-US"/>
          </a:p>
        </p:txBody>
      </p:sp>
      <p:sp>
        <p:nvSpPr>
          <p:cNvPr id="4" name="Dátum helye 3">
            <a:extLst>
              <a:ext uri="{FF2B5EF4-FFF2-40B4-BE49-F238E27FC236}">
                <a16:creationId xmlns:a16="http://schemas.microsoft.com/office/drawing/2014/main" id="{C3559D43-4ED1-2DDA-18EC-EB6677EA9DCA}"/>
              </a:ext>
            </a:extLst>
          </p:cNvPr>
          <p:cNvSpPr>
            <a:spLocks noGrp="1"/>
          </p:cNvSpPr>
          <p:nvPr>
            <p:ph type="dt" sz="half" idx="10"/>
          </p:nvPr>
        </p:nvSpPr>
        <p:spPr/>
        <p:txBody>
          <a:bodyPr/>
          <a:lstStyle/>
          <a:p>
            <a:fld id="{1DCA5FE7-0CCC-448B-9A8A-BCC2B79C7397}" type="datetimeFigureOut">
              <a:rPr lang="en-US" smtClean="0"/>
              <a:t>6/12/2025</a:t>
            </a:fld>
            <a:endParaRPr lang="en-US"/>
          </a:p>
        </p:txBody>
      </p:sp>
      <p:sp>
        <p:nvSpPr>
          <p:cNvPr id="5" name="Élőláb helye 4">
            <a:extLst>
              <a:ext uri="{FF2B5EF4-FFF2-40B4-BE49-F238E27FC236}">
                <a16:creationId xmlns:a16="http://schemas.microsoft.com/office/drawing/2014/main" id="{53867A64-5209-FE83-67AB-8C61BBDEF91A}"/>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34F0C20C-18B7-BFFC-9B8A-81020EFBCF9C}"/>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841074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BBFBF8D-1FE3-9C71-0645-8913D372B94D}"/>
              </a:ext>
            </a:extLst>
          </p:cNvPr>
          <p:cNvSpPr>
            <a:spLocks noGrp="1"/>
          </p:cNvSpPr>
          <p:nvPr>
            <p:ph type="title"/>
          </p:nvPr>
        </p:nvSpPr>
        <p:spPr/>
        <p:txBody>
          <a:bodyPr/>
          <a:lstStyle/>
          <a:p>
            <a:r>
              <a:rPr lang="hu-HU"/>
              <a:t>Mintacím szerkesztése</a:t>
            </a:r>
            <a:endParaRPr lang="en-US"/>
          </a:p>
        </p:txBody>
      </p:sp>
      <p:sp>
        <p:nvSpPr>
          <p:cNvPr id="3" name="Függőleges szöveg helye 2">
            <a:extLst>
              <a:ext uri="{FF2B5EF4-FFF2-40B4-BE49-F238E27FC236}">
                <a16:creationId xmlns:a16="http://schemas.microsoft.com/office/drawing/2014/main" id="{7BD6FDA9-234B-425D-200F-CE08E957E1EA}"/>
              </a:ext>
            </a:extLst>
          </p:cNvPr>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BDA9F751-462B-F69B-C0D6-70C5CA5DADCB}"/>
              </a:ext>
            </a:extLst>
          </p:cNvPr>
          <p:cNvSpPr>
            <a:spLocks noGrp="1"/>
          </p:cNvSpPr>
          <p:nvPr>
            <p:ph type="dt" sz="half" idx="10"/>
          </p:nvPr>
        </p:nvSpPr>
        <p:spPr/>
        <p:txBody>
          <a:bodyPr/>
          <a:lstStyle/>
          <a:p>
            <a:fld id="{1DCA5FE7-0CCC-448B-9A8A-BCC2B79C7397}" type="datetimeFigureOut">
              <a:rPr lang="en-US" smtClean="0"/>
              <a:t>6/12/2025</a:t>
            </a:fld>
            <a:endParaRPr lang="en-US"/>
          </a:p>
        </p:txBody>
      </p:sp>
      <p:sp>
        <p:nvSpPr>
          <p:cNvPr id="5" name="Élőláb helye 4">
            <a:extLst>
              <a:ext uri="{FF2B5EF4-FFF2-40B4-BE49-F238E27FC236}">
                <a16:creationId xmlns:a16="http://schemas.microsoft.com/office/drawing/2014/main" id="{822D1D8A-1A62-DFC7-F9C3-FC49E979DBAC}"/>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C7077A38-5F47-1E13-9824-E33863E31E4A}"/>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599615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0C803704-7AF8-5711-3FA4-E517E5C084A9}"/>
              </a:ext>
            </a:extLst>
          </p:cNvPr>
          <p:cNvSpPr>
            <a:spLocks noGrp="1"/>
          </p:cNvSpPr>
          <p:nvPr>
            <p:ph type="title" orient="vert"/>
          </p:nvPr>
        </p:nvSpPr>
        <p:spPr>
          <a:xfrm>
            <a:off x="8724900" y="365125"/>
            <a:ext cx="2628900" cy="5811838"/>
          </a:xfrm>
        </p:spPr>
        <p:txBody>
          <a:bodyPr vert="eaVert"/>
          <a:lstStyle/>
          <a:p>
            <a:r>
              <a:rPr lang="hu-HU"/>
              <a:t>Mintacím szerkesztése</a:t>
            </a:r>
            <a:endParaRPr lang="en-US"/>
          </a:p>
        </p:txBody>
      </p:sp>
      <p:sp>
        <p:nvSpPr>
          <p:cNvPr id="3" name="Függőleges szöveg helye 2">
            <a:extLst>
              <a:ext uri="{FF2B5EF4-FFF2-40B4-BE49-F238E27FC236}">
                <a16:creationId xmlns:a16="http://schemas.microsoft.com/office/drawing/2014/main" id="{E448AD98-0F92-3888-1D74-BD1BC540CACA}"/>
              </a:ext>
            </a:extLst>
          </p:cNvPr>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49D3ED75-F9D8-BCC3-B995-57EBFEF313BD}"/>
              </a:ext>
            </a:extLst>
          </p:cNvPr>
          <p:cNvSpPr>
            <a:spLocks noGrp="1"/>
          </p:cNvSpPr>
          <p:nvPr>
            <p:ph type="dt" sz="half" idx="10"/>
          </p:nvPr>
        </p:nvSpPr>
        <p:spPr/>
        <p:txBody>
          <a:bodyPr/>
          <a:lstStyle/>
          <a:p>
            <a:fld id="{1DCA5FE7-0CCC-448B-9A8A-BCC2B79C7397}" type="datetimeFigureOut">
              <a:rPr lang="en-US" smtClean="0"/>
              <a:t>6/12/2025</a:t>
            </a:fld>
            <a:endParaRPr lang="en-US"/>
          </a:p>
        </p:txBody>
      </p:sp>
      <p:sp>
        <p:nvSpPr>
          <p:cNvPr id="5" name="Élőláb helye 4">
            <a:extLst>
              <a:ext uri="{FF2B5EF4-FFF2-40B4-BE49-F238E27FC236}">
                <a16:creationId xmlns:a16="http://schemas.microsoft.com/office/drawing/2014/main" id="{ABB9FCF6-2228-795E-06F5-3A6FD68B5947}"/>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D9EA2490-0200-ABFC-5B88-B10E5E7D3AB4}"/>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2798595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13B7831-DE52-D63E-24F0-3E702B0B192F}"/>
              </a:ext>
            </a:extLst>
          </p:cNvPr>
          <p:cNvSpPr>
            <a:spLocks noGrp="1"/>
          </p:cNvSpPr>
          <p:nvPr>
            <p:ph type="title"/>
          </p:nvPr>
        </p:nvSpPr>
        <p:spPr/>
        <p:txBody>
          <a:bodyPr/>
          <a:lstStyle/>
          <a:p>
            <a:r>
              <a:rPr lang="hu-HU"/>
              <a:t>Mintacím szerkesztése</a:t>
            </a:r>
            <a:endParaRPr lang="en-US"/>
          </a:p>
        </p:txBody>
      </p:sp>
      <p:sp>
        <p:nvSpPr>
          <p:cNvPr id="3" name="Tartalom helye 2">
            <a:extLst>
              <a:ext uri="{FF2B5EF4-FFF2-40B4-BE49-F238E27FC236}">
                <a16:creationId xmlns:a16="http://schemas.microsoft.com/office/drawing/2014/main" id="{222E2B7A-0D0F-8421-DCAF-E940F53E22E5}"/>
              </a:ext>
            </a:extLst>
          </p:cNvPr>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BFE53F9A-5780-72CC-5035-304884EAEC5A}"/>
              </a:ext>
            </a:extLst>
          </p:cNvPr>
          <p:cNvSpPr>
            <a:spLocks noGrp="1"/>
          </p:cNvSpPr>
          <p:nvPr>
            <p:ph type="dt" sz="half" idx="10"/>
          </p:nvPr>
        </p:nvSpPr>
        <p:spPr/>
        <p:txBody>
          <a:bodyPr/>
          <a:lstStyle/>
          <a:p>
            <a:fld id="{1DCA5FE7-0CCC-448B-9A8A-BCC2B79C7397}" type="datetimeFigureOut">
              <a:rPr lang="en-US" smtClean="0"/>
              <a:t>6/12/2025</a:t>
            </a:fld>
            <a:endParaRPr lang="en-US"/>
          </a:p>
        </p:txBody>
      </p:sp>
      <p:sp>
        <p:nvSpPr>
          <p:cNvPr id="5" name="Élőláb helye 4">
            <a:extLst>
              <a:ext uri="{FF2B5EF4-FFF2-40B4-BE49-F238E27FC236}">
                <a16:creationId xmlns:a16="http://schemas.microsoft.com/office/drawing/2014/main" id="{BDD56F3B-D0D5-E76C-0B1F-B16CBE99C33D}"/>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0204B92B-3FB6-47EF-6549-EC0DACCFF49C}"/>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853031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8217CC8-7D80-716F-4613-BE4400FF4B93}"/>
              </a:ext>
            </a:extLst>
          </p:cNvPr>
          <p:cNvSpPr>
            <a:spLocks noGrp="1"/>
          </p:cNvSpPr>
          <p:nvPr>
            <p:ph type="title"/>
          </p:nvPr>
        </p:nvSpPr>
        <p:spPr>
          <a:xfrm>
            <a:off x="831850" y="1709738"/>
            <a:ext cx="10515600" cy="2852737"/>
          </a:xfrm>
        </p:spPr>
        <p:txBody>
          <a:bodyPr anchor="b"/>
          <a:lstStyle>
            <a:lvl1pPr>
              <a:defRPr sz="6000"/>
            </a:lvl1pPr>
          </a:lstStyle>
          <a:p>
            <a:r>
              <a:rPr lang="hu-HU"/>
              <a:t>Mintacím szerkesztése</a:t>
            </a:r>
            <a:endParaRPr lang="en-US"/>
          </a:p>
        </p:txBody>
      </p:sp>
      <p:sp>
        <p:nvSpPr>
          <p:cNvPr id="3" name="Szöveg helye 2">
            <a:extLst>
              <a:ext uri="{FF2B5EF4-FFF2-40B4-BE49-F238E27FC236}">
                <a16:creationId xmlns:a16="http://schemas.microsoft.com/office/drawing/2014/main" id="{DCB28146-CA59-AE8D-D80E-08840318ED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a:extLst>
              <a:ext uri="{FF2B5EF4-FFF2-40B4-BE49-F238E27FC236}">
                <a16:creationId xmlns:a16="http://schemas.microsoft.com/office/drawing/2014/main" id="{198F8DE3-E697-CDA4-CCC2-2A84462732BD}"/>
              </a:ext>
            </a:extLst>
          </p:cNvPr>
          <p:cNvSpPr>
            <a:spLocks noGrp="1"/>
          </p:cNvSpPr>
          <p:nvPr>
            <p:ph type="dt" sz="half" idx="10"/>
          </p:nvPr>
        </p:nvSpPr>
        <p:spPr/>
        <p:txBody>
          <a:bodyPr/>
          <a:lstStyle/>
          <a:p>
            <a:fld id="{1DCA5FE7-0CCC-448B-9A8A-BCC2B79C7397}" type="datetimeFigureOut">
              <a:rPr lang="en-US" smtClean="0"/>
              <a:t>6/12/2025</a:t>
            </a:fld>
            <a:endParaRPr lang="en-US"/>
          </a:p>
        </p:txBody>
      </p:sp>
      <p:sp>
        <p:nvSpPr>
          <p:cNvPr id="5" name="Élőláb helye 4">
            <a:extLst>
              <a:ext uri="{FF2B5EF4-FFF2-40B4-BE49-F238E27FC236}">
                <a16:creationId xmlns:a16="http://schemas.microsoft.com/office/drawing/2014/main" id="{E82755C0-79D7-D8F5-B434-FDE734A13A27}"/>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323BEC01-4462-0512-8B0C-8654B2445189}"/>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013843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DF81297-EF9E-BAF5-65F3-53B171A2671B}"/>
              </a:ext>
            </a:extLst>
          </p:cNvPr>
          <p:cNvSpPr>
            <a:spLocks noGrp="1"/>
          </p:cNvSpPr>
          <p:nvPr>
            <p:ph type="title"/>
          </p:nvPr>
        </p:nvSpPr>
        <p:spPr/>
        <p:txBody>
          <a:bodyPr/>
          <a:lstStyle/>
          <a:p>
            <a:r>
              <a:rPr lang="hu-HU"/>
              <a:t>Mintacím szerkesztése</a:t>
            </a:r>
            <a:endParaRPr lang="en-US"/>
          </a:p>
        </p:txBody>
      </p:sp>
      <p:sp>
        <p:nvSpPr>
          <p:cNvPr id="3" name="Tartalom helye 2">
            <a:extLst>
              <a:ext uri="{FF2B5EF4-FFF2-40B4-BE49-F238E27FC236}">
                <a16:creationId xmlns:a16="http://schemas.microsoft.com/office/drawing/2014/main" id="{F4192C14-66C2-5A0E-4316-2460D4A3C6CF}"/>
              </a:ext>
            </a:extLst>
          </p:cNvPr>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Tartalom helye 3">
            <a:extLst>
              <a:ext uri="{FF2B5EF4-FFF2-40B4-BE49-F238E27FC236}">
                <a16:creationId xmlns:a16="http://schemas.microsoft.com/office/drawing/2014/main" id="{F3524303-6F69-87FA-A192-A7782691AC65}"/>
              </a:ext>
            </a:extLst>
          </p:cNvPr>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5" name="Dátum helye 4">
            <a:extLst>
              <a:ext uri="{FF2B5EF4-FFF2-40B4-BE49-F238E27FC236}">
                <a16:creationId xmlns:a16="http://schemas.microsoft.com/office/drawing/2014/main" id="{842ECC73-75CE-1EDE-C086-0891071BDCE2}"/>
              </a:ext>
            </a:extLst>
          </p:cNvPr>
          <p:cNvSpPr>
            <a:spLocks noGrp="1"/>
          </p:cNvSpPr>
          <p:nvPr>
            <p:ph type="dt" sz="half" idx="10"/>
          </p:nvPr>
        </p:nvSpPr>
        <p:spPr/>
        <p:txBody>
          <a:bodyPr/>
          <a:lstStyle/>
          <a:p>
            <a:fld id="{1DCA5FE7-0CCC-448B-9A8A-BCC2B79C7397}" type="datetimeFigureOut">
              <a:rPr lang="en-US" smtClean="0"/>
              <a:t>6/12/2025</a:t>
            </a:fld>
            <a:endParaRPr lang="en-US"/>
          </a:p>
        </p:txBody>
      </p:sp>
      <p:sp>
        <p:nvSpPr>
          <p:cNvPr id="6" name="Élőláb helye 5">
            <a:extLst>
              <a:ext uri="{FF2B5EF4-FFF2-40B4-BE49-F238E27FC236}">
                <a16:creationId xmlns:a16="http://schemas.microsoft.com/office/drawing/2014/main" id="{AE24CB62-DD06-C6AD-EA48-46E3A7EA70B7}"/>
              </a:ext>
            </a:extLst>
          </p:cNvPr>
          <p:cNvSpPr>
            <a:spLocks noGrp="1"/>
          </p:cNvSpPr>
          <p:nvPr>
            <p:ph type="ftr" sz="quarter" idx="11"/>
          </p:nvPr>
        </p:nvSpPr>
        <p:spPr/>
        <p:txBody>
          <a:bodyPr/>
          <a:lstStyle/>
          <a:p>
            <a:endParaRPr lang="en-US"/>
          </a:p>
        </p:txBody>
      </p:sp>
      <p:sp>
        <p:nvSpPr>
          <p:cNvPr id="7" name="Dia számának helye 6">
            <a:extLst>
              <a:ext uri="{FF2B5EF4-FFF2-40B4-BE49-F238E27FC236}">
                <a16:creationId xmlns:a16="http://schemas.microsoft.com/office/drawing/2014/main" id="{21B4C071-F7CA-23AA-F67B-5D20DFF232E1}"/>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424180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BF5EC32-FD37-750E-0001-DF73E5C45F27}"/>
              </a:ext>
            </a:extLst>
          </p:cNvPr>
          <p:cNvSpPr>
            <a:spLocks noGrp="1"/>
          </p:cNvSpPr>
          <p:nvPr>
            <p:ph type="title"/>
          </p:nvPr>
        </p:nvSpPr>
        <p:spPr>
          <a:xfrm>
            <a:off x="839788" y="365125"/>
            <a:ext cx="10515600" cy="1325563"/>
          </a:xfrm>
        </p:spPr>
        <p:txBody>
          <a:bodyPr/>
          <a:lstStyle/>
          <a:p>
            <a:r>
              <a:rPr lang="hu-HU"/>
              <a:t>Mintacím szerkesztése</a:t>
            </a:r>
            <a:endParaRPr lang="en-US"/>
          </a:p>
        </p:txBody>
      </p:sp>
      <p:sp>
        <p:nvSpPr>
          <p:cNvPr id="3" name="Szöveg helye 2">
            <a:extLst>
              <a:ext uri="{FF2B5EF4-FFF2-40B4-BE49-F238E27FC236}">
                <a16:creationId xmlns:a16="http://schemas.microsoft.com/office/drawing/2014/main" id="{F62ADBC2-7596-1C21-0152-BF9185E6CB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a:extLst>
              <a:ext uri="{FF2B5EF4-FFF2-40B4-BE49-F238E27FC236}">
                <a16:creationId xmlns:a16="http://schemas.microsoft.com/office/drawing/2014/main" id="{4269CAB9-225B-6385-EE08-FFFB43F000E8}"/>
              </a:ext>
            </a:extLst>
          </p:cNvPr>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5" name="Szöveg helye 4">
            <a:extLst>
              <a:ext uri="{FF2B5EF4-FFF2-40B4-BE49-F238E27FC236}">
                <a16:creationId xmlns:a16="http://schemas.microsoft.com/office/drawing/2014/main" id="{5202EA3C-86C9-0333-F2BF-943BBD4E58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a:extLst>
              <a:ext uri="{FF2B5EF4-FFF2-40B4-BE49-F238E27FC236}">
                <a16:creationId xmlns:a16="http://schemas.microsoft.com/office/drawing/2014/main" id="{A44E29DD-AB44-8361-D6EB-ED401B8F4F95}"/>
              </a:ext>
            </a:extLst>
          </p:cNvPr>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7" name="Dátum helye 6">
            <a:extLst>
              <a:ext uri="{FF2B5EF4-FFF2-40B4-BE49-F238E27FC236}">
                <a16:creationId xmlns:a16="http://schemas.microsoft.com/office/drawing/2014/main" id="{C5FB6833-2B05-2257-0628-1B0F5BD61072}"/>
              </a:ext>
            </a:extLst>
          </p:cNvPr>
          <p:cNvSpPr>
            <a:spLocks noGrp="1"/>
          </p:cNvSpPr>
          <p:nvPr>
            <p:ph type="dt" sz="half" idx="10"/>
          </p:nvPr>
        </p:nvSpPr>
        <p:spPr/>
        <p:txBody>
          <a:bodyPr/>
          <a:lstStyle/>
          <a:p>
            <a:fld id="{1DCA5FE7-0CCC-448B-9A8A-BCC2B79C7397}" type="datetimeFigureOut">
              <a:rPr lang="en-US" smtClean="0"/>
              <a:t>6/12/2025</a:t>
            </a:fld>
            <a:endParaRPr lang="en-US"/>
          </a:p>
        </p:txBody>
      </p:sp>
      <p:sp>
        <p:nvSpPr>
          <p:cNvPr id="8" name="Élőláb helye 7">
            <a:extLst>
              <a:ext uri="{FF2B5EF4-FFF2-40B4-BE49-F238E27FC236}">
                <a16:creationId xmlns:a16="http://schemas.microsoft.com/office/drawing/2014/main" id="{E847EDFF-5E73-18D3-C106-57CC216181A0}"/>
              </a:ext>
            </a:extLst>
          </p:cNvPr>
          <p:cNvSpPr>
            <a:spLocks noGrp="1"/>
          </p:cNvSpPr>
          <p:nvPr>
            <p:ph type="ftr" sz="quarter" idx="11"/>
          </p:nvPr>
        </p:nvSpPr>
        <p:spPr/>
        <p:txBody>
          <a:bodyPr/>
          <a:lstStyle/>
          <a:p>
            <a:endParaRPr lang="en-US"/>
          </a:p>
        </p:txBody>
      </p:sp>
      <p:sp>
        <p:nvSpPr>
          <p:cNvPr id="9" name="Dia számának helye 8">
            <a:extLst>
              <a:ext uri="{FF2B5EF4-FFF2-40B4-BE49-F238E27FC236}">
                <a16:creationId xmlns:a16="http://schemas.microsoft.com/office/drawing/2014/main" id="{BB8C2CCC-83C9-97AF-F824-4EB86960BA89}"/>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281069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EFE72DA-93A2-C9B7-CC5E-FEDF759378A7}"/>
              </a:ext>
            </a:extLst>
          </p:cNvPr>
          <p:cNvSpPr>
            <a:spLocks noGrp="1"/>
          </p:cNvSpPr>
          <p:nvPr>
            <p:ph type="title"/>
          </p:nvPr>
        </p:nvSpPr>
        <p:spPr/>
        <p:txBody>
          <a:bodyPr/>
          <a:lstStyle/>
          <a:p>
            <a:r>
              <a:rPr lang="hu-HU"/>
              <a:t>Mintacím szerkesztése</a:t>
            </a:r>
            <a:endParaRPr lang="en-US"/>
          </a:p>
        </p:txBody>
      </p:sp>
      <p:sp>
        <p:nvSpPr>
          <p:cNvPr id="3" name="Dátum helye 2">
            <a:extLst>
              <a:ext uri="{FF2B5EF4-FFF2-40B4-BE49-F238E27FC236}">
                <a16:creationId xmlns:a16="http://schemas.microsoft.com/office/drawing/2014/main" id="{A891242E-901C-43DC-89D8-71CD936C02B8}"/>
              </a:ext>
            </a:extLst>
          </p:cNvPr>
          <p:cNvSpPr>
            <a:spLocks noGrp="1"/>
          </p:cNvSpPr>
          <p:nvPr>
            <p:ph type="dt" sz="half" idx="10"/>
          </p:nvPr>
        </p:nvSpPr>
        <p:spPr/>
        <p:txBody>
          <a:bodyPr/>
          <a:lstStyle/>
          <a:p>
            <a:fld id="{1DCA5FE7-0CCC-448B-9A8A-BCC2B79C7397}" type="datetimeFigureOut">
              <a:rPr lang="en-US" smtClean="0"/>
              <a:t>6/12/2025</a:t>
            </a:fld>
            <a:endParaRPr lang="en-US"/>
          </a:p>
        </p:txBody>
      </p:sp>
      <p:sp>
        <p:nvSpPr>
          <p:cNvPr id="4" name="Élőláb helye 3">
            <a:extLst>
              <a:ext uri="{FF2B5EF4-FFF2-40B4-BE49-F238E27FC236}">
                <a16:creationId xmlns:a16="http://schemas.microsoft.com/office/drawing/2014/main" id="{50EA3B0E-D012-6AD8-9EF7-C40C24164C6E}"/>
              </a:ext>
            </a:extLst>
          </p:cNvPr>
          <p:cNvSpPr>
            <a:spLocks noGrp="1"/>
          </p:cNvSpPr>
          <p:nvPr>
            <p:ph type="ftr" sz="quarter" idx="11"/>
          </p:nvPr>
        </p:nvSpPr>
        <p:spPr/>
        <p:txBody>
          <a:bodyPr/>
          <a:lstStyle/>
          <a:p>
            <a:endParaRPr lang="en-US"/>
          </a:p>
        </p:txBody>
      </p:sp>
      <p:sp>
        <p:nvSpPr>
          <p:cNvPr id="5" name="Dia számának helye 4">
            <a:extLst>
              <a:ext uri="{FF2B5EF4-FFF2-40B4-BE49-F238E27FC236}">
                <a16:creationId xmlns:a16="http://schemas.microsoft.com/office/drawing/2014/main" id="{40DD9735-AF6B-CD22-DCCA-A2635B2848BD}"/>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3432771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id="{7102F4A5-FB5D-4976-B3C9-8B15DC223EBB}"/>
              </a:ext>
            </a:extLst>
          </p:cNvPr>
          <p:cNvSpPr>
            <a:spLocks noGrp="1"/>
          </p:cNvSpPr>
          <p:nvPr>
            <p:ph type="dt" sz="half" idx="10"/>
          </p:nvPr>
        </p:nvSpPr>
        <p:spPr/>
        <p:txBody>
          <a:bodyPr/>
          <a:lstStyle/>
          <a:p>
            <a:fld id="{1DCA5FE7-0CCC-448B-9A8A-BCC2B79C7397}" type="datetimeFigureOut">
              <a:rPr lang="en-US" smtClean="0"/>
              <a:t>6/12/2025</a:t>
            </a:fld>
            <a:endParaRPr lang="en-US"/>
          </a:p>
        </p:txBody>
      </p:sp>
      <p:sp>
        <p:nvSpPr>
          <p:cNvPr id="3" name="Élőláb helye 2">
            <a:extLst>
              <a:ext uri="{FF2B5EF4-FFF2-40B4-BE49-F238E27FC236}">
                <a16:creationId xmlns:a16="http://schemas.microsoft.com/office/drawing/2014/main" id="{E90CE894-1CB2-8ED8-6F2D-100D38843817}"/>
              </a:ext>
            </a:extLst>
          </p:cNvPr>
          <p:cNvSpPr>
            <a:spLocks noGrp="1"/>
          </p:cNvSpPr>
          <p:nvPr>
            <p:ph type="ftr" sz="quarter" idx="11"/>
          </p:nvPr>
        </p:nvSpPr>
        <p:spPr/>
        <p:txBody>
          <a:bodyPr/>
          <a:lstStyle/>
          <a:p>
            <a:endParaRPr lang="en-US"/>
          </a:p>
        </p:txBody>
      </p:sp>
      <p:sp>
        <p:nvSpPr>
          <p:cNvPr id="4" name="Dia számának helye 3">
            <a:extLst>
              <a:ext uri="{FF2B5EF4-FFF2-40B4-BE49-F238E27FC236}">
                <a16:creationId xmlns:a16="http://schemas.microsoft.com/office/drawing/2014/main" id="{EBB69F0F-BF1B-0366-A4F8-D493A23A149D}"/>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42222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40720D2-D654-415F-68C4-C7AE7A174284}"/>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endParaRPr lang="en-US"/>
          </a:p>
        </p:txBody>
      </p:sp>
      <p:sp>
        <p:nvSpPr>
          <p:cNvPr id="3" name="Tartalom helye 2">
            <a:extLst>
              <a:ext uri="{FF2B5EF4-FFF2-40B4-BE49-F238E27FC236}">
                <a16:creationId xmlns:a16="http://schemas.microsoft.com/office/drawing/2014/main" id="{6EB14331-C192-EE9D-B294-9D9614606B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Szöveg helye 3">
            <a:extLst>
              <a:ext uri="{FF2B5EF4-FFF2-40B4-BE49-F238E27FC236}">
                <a16:creationId xmlns:a16="http://schemas.microsoft.com/office/drawing/2014/main" id="{17B212FC-CB31-9B9F-2D00-75C51AC97C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C1506CCA-43AF-CA58-CA67-9E893F9E922A}"/>
              </a:ext>
            </a:extLst>
          </p:cNvPr>
          <p:cNvSpPr>
            <a:spLocks noGrp="1"/>
          </p:cNvSpPr>
          <p:nvPr>
            <p:ph type="dt" sz="half" idx="10"/>
          </p:nvPr>
        </p:nvSpPr>
        <p:spPr/>
        <p:txBody>
          <a:bodyPr/>
          <a:lstStyle/>
          <a:p>
            <a:fld id="{1DCA5FE7-0CCC-448B-9A8A-BCC2B79C7397}" type="datetimeFigureOut">
              <a:rPr lang="en-US" smtClean="0"/>
              <a:t>6/12/2025</a:t>
            </a:fld>
            <a:endParaRPr lang="en-US"/>
          </a:p>
        </p:txBody>
      </p:sp>
      <p:sp>
        <p:nvSpPr>
          <p:cNvPr id="6" name="Élőláb helye 5">
            <a:extLst>
              <a:ext uri="{FF2B5EF4-FFF2-40B4-BE49-F238E27FC236}">
                <a16:creationId xmlns:a16="http://schemas.microsoft.com/office/drawing/2014/main" id="{C1A6A8D6-DE7A-E890-3960-C3C68B3902A2}"/>
              </a:ext>
            </a:extLst>
          </p:cNvPr>
          <p:cNvSpPr>
            <a:spLocks noGrp="1"/>
          </p:cNvSpPr>
          <p:nvPr>
            <p:ph type="ftr" sz="quarter" idx="11"/>
          </p:nvPr>
        </p:nvSpPr>
        <p:spPr/>
        <p:txBody>
          <a:bodyPr/>
          <a:lstStyle/>
          <a:p>
            <a:endParaRPr lang="en-US"/>
          </a:p>
        </p:txBody>
      </p:sp>
      <p:sp>
        <p:nvSpPr>
          <p:cNvPr id="7" name="Dia számának helye 6">
            <a:extLst>
              <a:ext uri="{FF2B5EF4-FFF2-40B4-BE49-F238E27FC236}">
                <a16:creationId xmlns:a16="http://schemas.microsoft.com/office/drawing/2014/main" id="{2140EE53-6130-97E6-64D4-6E4685DE4859}"/>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2664391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27F3592-3D81-C7F6-BBC6-78C7042CF122}"/>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endParaRPr lang="en-US"/>
          </a:p>
        </p:txBody>
      </p:sp>
      <p:sp>
        <p:nvSpPr>
          <p:cNvPr id="3" name="Kép helye 2">
            <a:extLst>
              <a:ext uri="{FF2B5EF4-FFF2-40B4-BE49-F238E27FC236}">
                <a16:creationId xmlns:a16="http://schemas.microsoft.com/office/drawing/2014/main" id="{925A614B-2751-26BB-1CB8-8433660A6A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zöveg helye 3">
            <a:extLst>
              <a:ext uri="{FF2B5EF4-FFF2-40B4-BE49-F238E27FC236}">
                <a16:creationId xmlns:a16="http://schemas.microsoft.com/office/drawing/2014/main" id="{8164BE02-5B06-A988-1210-7D24361DC6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AEBD885B-546A-B029-16C4-9E403BEB16E3}"/>
              </a:ext>
            </a:extLst>
          </p:cNvPr>
          <p:cNvSpPr>
            <a:spLocks noGrp="1"/>
          </p:cNvSpPr>
          <p:nvPr>
            <p:ph type="dt" sz="half" idx="10"/>
          </p:nvPr>
        </p:nvSpPr>
        <p:spPr/>
        <p:txBody>
          <a:bodyPr/>
          <a:lstStyle/>
          <a:p>
            <a:fld id="{1DCA5FE7-0CCC-448B-9A8A-BCC2B79C7397}" type="datetimeFigureOut">
              <a:rPr lang="en-US" smtClean="0"/>
              <a:t>6/12/2025</a:t>
            </a:fld>
            <a:endParaRPr lang="en-US"/>
          </a:p>
        </p:txBody>
      </p:sp>
      <p:sp>
        <p:nvSpPr>
          <p:cNvPr id="6" name="Élőláb helye 5">
            <a:extLst>
              <a:ext uri="{FF2B5EF4-FFF2-40B4-BE49-F238E27FC236}">
                <a16:creationId xmlns:a16="http://schemas.microsoft.com/office/drawing/2014/main" id="{6864DAF4-E929-2360-9196-0673266EEEB7}"/>
              </a:ext>
            </a:extLst>
          </p:cNvPr>
          <p:cNvSpPr>
            <a:spLocks noGrp="1"/>
          </p:cNvSpPr>
          <p:nvPr>
            <p:ph type="ftr" sz="quarter" idx="11"/>
          </p:nvPr>
        </p:nvSpPr>
        <p:spPr/>
        <p:txBody>
          <a:bodyPr/>
          <a:lstStyle/>
          <a:p>
            <a:endParaRPr lang="en-US"/>
          </a:p>
        </p:txBody>
      </p:sp>
      <p:sp>
        <p:nvSpPr>
          <p:cNvPr id="7" name="Dia számának helye 6">
            <a:extLst>
              <a:ext uri="{FF2B5EF4-FFF2-40B4-BE49-F238E27FC236}">
                <a16:creationId xmlns:a16="http://schemas.microsoft.com/office/drawing/2014/main" id="{40F6C006-C17B-2BC1-2C98-3C0BFFF7C019}"/>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2526810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a:extLst>
              <a:ext uri="{FF2B5EF4-FFF2-40B4-BE49-F238E27FC236}">
                <a16:creationId xmlns:a16="http://schemas.microsoft.com/office/drawing/2014/main" id="{F645EBCF-4DCB-FE4C-CC6A-2C995AB027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endParaRPr lang="en-US"/>
          </a:p>
        </p:txBody>
      </p:sp>
      <p:sp>
        <p:nvSpPr>
          <p:cNvPr id="3" name="Szöveg helye 2">
            <a:extLst>
              <a:ext uri="{FF2B5EF4-FFF2-40B4-BE49-F238E27FC236}">
                <a16:creationId xmlns:a16="http://schemas.microsoft.com/office/drawing/2014/main" id="{DB263B22-BEA6-4376-4B06-913F84B980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E2891BCD-8D77-06EB-5D6E-945498A76A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CA5FE7-0CCC-448B-9A8A-BCC2B79C7397}" type="datetimeFigureOut">
              <a:rPr lang="en-US" smtClean="0"/>
              <a:t>6/12/2025</a:t>
            </a:fld>
            <a:endParaRPr lang="en-US"/>
          </a:p>
        </p:txBody>
      </p:sp>
      <p:sp>
        <p:nvSpPr>
          <p:cNvPr id="5" name="Élőláb helye 4">
            <a:extLst>
              <a:ext uri="{FF2B5EF4-FFF2-40B4-BE49-F238E27FC236}">
                <a16:creationId xmlns:a16="http://schemas.microsoft.com/office/drawing/2014/main" id="{2B9B4675-6930-FE15-F4C7-560EFF1E2B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Dia számának helye 5">
            <a:extLst>
              <a:ext uri="{FF2B5EF4-FFF2-40B4-BE49-F238E27FC236}">
                <a16:creationId xmlns:a16="http://schemas.microsoft.com/office/drawing/2014/main" id="{6A14ED0A-5AED-3585-15A5-1FE7C6C3F6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5D35CB-5EE9-48D1-9C44-7DAF4C1BA0B7}" type="slidenum">
              <a:rPr lang="en-US" smtClean="0"/>
              <a:t>‹#›</a:t>
            </a:fld>
            <a:endParaRPr lang="en-US"/>
          </a:p>
        </p:txBody>
      </p:sp>
    </p:spTree>
    <p:extLst>
      <p:ext uri="{BB962C8B-B14F-4D97-AF65-F5344CB8AC3E}">
        <p14:creationId xmlns:p14="http://schemas.microsoft.com/office/powerpoint/2010/main" val="3247491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3.png"/><Relationship Id="rId5" Type="http://schemas.openxmlformats.org/officeDocument/2006/relationships/image" Target="../media/image4.png"/><Relationship Id="rId10" Type="http://schemas.openxmlformats.org/officeDocument/2006/relationships/hyperlink" Target="https://www.senior-eco-nect.com/" TargetMode="External"/><Relationship Id="rId4" Type="http://schemas.openxmlformats.org/officeDocument/2006/relationships/image" Target="../media/image3.png"/><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6.png"/><Relationship Id="rId5" Type="http://schemas.openxmlformats.org/officeDocument/2006/relationships/image" Target="../media/image4.png"/><Relationship Id="rId10" Type="http://schemas.openxmlformats.org/officeDocument/2006/relationships/image" Target="../media/image14.jpeg"/><Relationship Id="rId4" Type="http://schemas.openxmlformats.org/officeDocument/2006/relationships/image" Target="../media/image3.png"/><Relationship Id="rId9" Type="http://schemas.openxmlformats.org/officeDocument/2006/relationships/hyperlink" Target="https://feelit.infoproject.eu/"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5.png"/><Relationship Id="rId5" Type="http://schemas.openxmlformats.org/officeDocument/2006/relationships/image" Target="../media/image4.pn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hyperlink" Target="https://www.accessibletourism.org/?i=enat.en.enat_projects_and_good_practices.2251"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8.png"/><Relationship Id="rId3" Type="http://schemas.openxmlformats.org/officeDocument/2006/relationships/hyperlink" Target="https://www.accessibletourism.org/?i=enat.en.projects" TargetMode="External"/><Relationship Id="rId7" Type="http://schemas.openxmlformats.org/officeDocument/2006/relationships/image" Target="../media/image5.png"/><Relationship Id="rId12"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16.png"/><Relationship Id="rId5" Type="http://schemas.openxmlformats.org/officeDocument/2006/relationships/image" Target="../media/image3.png"/><Relationship Id="rId15" Type="http://schemas.openxmlformats.org/officeDocument/2006/relationships/image" Target="../media/image20.jpeg"/><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9.png"/><Relationship Id="rId14" Type="http://schemas.openxmlformats.org/officeDocument/2006/relationships/image" Target="../media/image19.jpe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21.png"/><Relationship Id="rId4" Type="http://schemas.openxmlformats.org/officeDocument/2006/relationships/image" Target="../media/image3.png"/><Relationship Id="rId9"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23.jpeg"/><Relationship Id="rId5" Type="http://schemas.openxmlformats.org/officeDocument/2006/relationships/image" Target="../media/image4.png"/><Relationship Id="rId10" Type="http://schemas.openxmlformats.org/officeDocument/2006/relationships/image" Target="../media/image22.jpeg"/><Relationship Id="rId4" Type="http://schemas.openxmlformats.org/officeDocument/2006/relationships/image" Target="../media/image3.png"/><Relationship Id="rId9"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24.jpeg"/><Relationship Id="rId4" Type="http://schemas.openxmlformats.org/officeDocument/2006/relationships/image" Target="../media/image3.png"/><Relationship Id="rId9" Type="http://schemas.openxmlformats.org/officeDocument/2006/relationships/image" Target="../media/image9.png"/></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25.jpeg"/><Relationship Id="rId4" Type="http://schemas.openxmlformats.org/officeDocument/2006/relationships/image" Target="../media/image3.png"/><Relationship Id="rId9" Type="http://schemas.openxmlformats.org/officeDocument/2006/relationships/image" Target="../media/image9.png"/></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27.png"/><Relationship Id="rId5" Type="http://schemas.openxmlformats.org/officeDocument/2006/relationships/image" Target="../media/image4.png"/><Relationship Id="rId10" Type="http://schemas.openxmlformats.org/officeDocument/2006/relationships/image" Target="../media/image26.jpeg"/><Relationship Id="rId4" Type="http://schemas.openxmlformats.org/officeDocument/2006/relationships/image" Target="../media/image3.png"/><Relationship Id="rId9" Type="http://schemas.openxmlformats.org/officeDocument/2006/relationships/image" Target="../media/image9.png"/></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28.png"/><Relationship Id="rId4" Type="http://schemas.openxmlformats.org/officeDocument/2006/relationships/image" Target="../media/image3.png"/><Relationship Id="rId9" Type="http://schemas.openxmlformats.org/officeDocument/2006/relationships/image" Target="../media/image9.png"/></Relationships>
</file>

<file path=ppt/slides/_rels/slide2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29.png"/><Relationship Id="rId4" Type="http://schemas.openxmlformats.org/officeDocument/2006/relationships/image" Target="../media/image3.png"/><Relationship Id="rId9" Type="http://schemas.openxmlformats.org/officeDocument/2006/relationships/image" Target="../media/image9.png"/></Relationships>
</file>

<file path=ppt/slides/_rels/slide2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31.png"/><Relationship Id="rId5" Type="http://schemas.openxmlformats.org/officeDocument/2006/relationships/image" Target="../media/image4.png"/><Relationship Id="rId10" Type="http://schemas.openxmlformats.org/officeDocument/2006/relationships/image" Target="../media/image30.png"/><Relationship Id="rId4" Type="http://schemas.openxmlformats.org/officeDocument/2006/relationships/image" Target="../media/image3.png"/><Relationship Id="rId9" Type="http://schemas.openxmlformats.org/officeDocument/2006/relationships/image" Target="../media/image9.png"/></Relationships>
</file>

<file path=ppt/slides/_rels/slide2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32.png"/><Relationship Id="rId4" Type="http://schemas.openxmlformats.org/officeDocument/2006/relationships/image" Target="../media/image3.png"/><Relationship Id="rId9" Type="http://schemas.openxmlformats.org/officeDocument/2006/relationships/image" Target="../media/image9.png"/></Relationships>
</file>

<file path=ppt/slides/_rels/slide2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34.jpeg"/><Relationship Id="rId5" Type="http://schemas.openxmlformats.org/officeDocument/2006/relationships/image" Target="../media/image4.png"/><Relationship Id="rId10" Type="http://schemas.openxmlformats.org/officeDocument/2006/relationships/image" Target="../media/image33.jpeg"/><Relationship Id="rId4" Type="http://schemas.openxmlformats.org/officeDocument/2006/relationships/image" Target="../media/image3.png"/><Relationship Id="rId9" Type="http://schemas.openxmlformats.org/officeDocument/2006/relationships/image" Target="../media/image9.png"/></Relationships>
</file>

<file path=ppt/slides/_rels/slide2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3.png"/><Relationship Id="rId4" Type="http://schemas.openxmlformats.org/officeDocument/2006/relationships/image" Target="../media/image4.png"/><Relationship Id="rId9" Type="http://schemas.openxmlformats.org/officeDocument/2006/relationships/image" Target="../media/image10.png"/></Relationships>
</file>

<file path=ppt/slides/_rels/slide3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35.png"/><Relationship Id="rId4" Type="http://schemas.openxmlformats.org/officeDocument/2006/relationships/image" Target="../media/image3.png"/><Relationship Id="rId9" Type="http://schemas.openxmlformats.org/officeDocument/2006/relationships/image" Target="../media/image9.png"/></Relationships>
</file>

<file path=ppt/slides/_rels/slide3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36.jpeg"/><Relationship Id="rId4" Type="http://schemas.openxmlformats.org/officeDocument/2006/relationships/image" Target="../media/image3.png"/><Relationship Id="rId9" Type="http://schemas.openxmlformats.org/officeDocument/2006/relationships/image" Target="../media/image9.png"/></Relationships>
</file>

<file path=ppt/slides/_rels/slide3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37.jpeg"/><Relationship Id="rId4" Type="http://schemas.openxmlformats.org/officeDocument/2006/relationships/image" Target="../media/image3.png"/><Relationship Id="rId9" Type="http://schemas.openxmlformats.org/officeDocument/2006/relationships/image" Target="../media/image9.png"/></Relationships>
</file>

<file path=ppt/slides/_rels/slide3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39.png"/><Relationship Id="rId5" Type="http://schemas.openxmlformats.org/officeDocument/2006/relationships/image" Target="../media/image4.png"/><Relationship Id="rId10" Type="http://schemas.openxmlformats.org/officeDocument/2006/relationships/image" Target="../media/image38.png"/><Relationship Id="rId4" Type="http://schemas.openxmlformats.org/officeDocument/2006/relationships/image" Target="../media/image3.png"/><Relationship Id="rId9" Type="http://schemas.openxmlformats.org/officeDocument/2006/relationships/image" Target="../media/image9.png"/></Relationships>
</file>

<file path=ppt/slides/_rels/slide3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41.png"/><Relationship Id="rId5" Type="http://schemas.openxmlformats.org/officeDocument/2006/relationships/image" Target="../media/image4.png"/><Relationship Id="rId10" Type="http://schemas.openxmlformats.org/officeDocument/2006/relationships/image" Target="../media/image40.jpeg"/><Relationship Id="rId4" Type="http://schemas.openxmlformats.org/officeDocument/2006/relationships/image" Target="../media/image3.png"/><Relationship Id="rId9" Type="http://schemas.openxmlformats.org/officeDocument/2006/relationships/image" Target="../media/image9.png"/></Relationships>
</file>

<file path=ppt/slides/_rels/slide3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42.png"/><Relationship Id="rId4" Type="http://schemas.openxmlformats.org/officeDocument/2006/relationships/image" Target="../media/image3.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43.png"/><Relationship Id="rId4" Type="http://schemas.openxmlformats.org/officeDocument/2006/relationships/image" Target="../media/image3.png"/><Relationship Id="rId9" Type="http://schemas.openxmlformats.org/officeDocument/2006/relationships/image" Target="../media/image9.png"/></Relationships>
</file>

<file path=ppt/slides/_rels/slide4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44.jpg"/><Relationship Id="rId4" Type="http://schemas.openxmlformats.org/officeDocument/2006/relationships/image" Target="../media/image3.png"/><Relationship Id="rId9" Type="http://schemas.openxmlformats.org/officeDocument/2006/relationships/image" Target="../media/image9.png"/></Relationships>
</file>

<file path=ppt/slides/_rels/slide4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45.jpeg"/><Relationship Id="rId5" Type="http://schemas.openxmlformats.org/officeDocument/2006/relationships/image" Target="../media/image4.png"/><Relationship Id="rId10" Type="http://schemas.openxmlformats.org/officeDocument/2006/relationships/hyperlink" Target="https://pecs.hu/en/accessible-pecs-downloadable-materials-pecs-for-all/" TargetMode="External"/><Relationship Id="rId4" Type="http://schemas.openxmlformats.org/officeDocument/2006/relationships/image" Target="../media/image3.png"/><Relationship Id="rId9" Type="http://schemas.openxmlformats.org/officeDocument/2006/relationships/image" Target="../media/image9.png"/></Relationships>
</file>

<file path=ppt/slides/_rels/slide4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46.png"/><Relationship Id="rId4" Type="http://schemas.openxmlformats.org/officeDocument/2006/relationships/image" Target="../media/image3.png"/><Relationship Id="rId9" Type="http://schemas.openxmlformats.org/officeDocument/2006/relationships/image" Target="../media/image9.png"/></Relationships>
</file>

<file path=ppt/slides/_rels/slide4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48.jpeg"/><Relationship Id="rId5" Type="http://schemas.openxmlformats.org/officeDocument/2006/relationships/image" Target="../media/image4.png"/><Relationship Id="rId10" Type="http://schemas.openxmlformats.org/officeDocument/2006/relationships/image" Target="../media/image47.png"/><Relationship Id="rId4" Type="http://schemas.openxmlformats.org/officeDocument/2006/relationships/image" Target="../media/image3.png"/><Relationship Id="rId9" Type="http://schemas.openxmlformats.org/officeDocument/2006/relationships/image" Target="../media/image9.png"/></Relationships>
</file>

<file path=ppt/slides/_rels/slide4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49.png"/><Relationship Id="rId4" Type="http://schemas.openxmlformats.org/officeDocument/2006/relationships/image" Target="../media/image3.png"/><Relationship Id="rId9" Type="http://schemas.openxmlformats.org/officeDocument/2006/relationships/image" Target="../media/image9.png"/></Relationships>
</file>

<file path=ppt/slides/_rels/slide4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5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51.png"/><Relationship Id="rId5" Type="http://schemas.openxmlformats.org/officeDocument/2006/relationships/image" Target="../media/image4.png"/><Relationship Id="rId10" Type="http://schemas.openxmlformats.org/officeDocument/2006/relationships/image" Target="../media/image50.png"/><Relationship Id="rId4" Type="http://schemas.openxmlformats.org/officeDocument/2006/relationships/image" Target="../media/image3.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accessibletourism.org/" TargetMode="External"/><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11.jpg"/><Relationship Id="rId5" Type="http://schemas.openxmlformats.org/officeDocument/2006/relationships/image" Target="../media/image3.png"/><Relationship Id="rId10" Type="http://schemas.openxmlformats.org/officeDocument/2006/relationships/image" Target="../media/image9.png"/><Relationship Id="rId4" Type="http://schemas.openxmlformats.org/officeDocument/2006/relationships/image" Target="../media/image2.pn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2.png"/><Relationship Id="rId5" Type="http://schemas.openxmlformats.org/officeDocument/2006/relationships/image" Target="../media/image4.png"/><Relationship Id="rId10" Type="http://schemas.openxmlformats.org/officeDocument/2006/relationships/hyperlink" Target="https://www.haaga-helia.fi/fi/hankkeet/inclavi-inclusive-aviation" TargetMode="External"/><Relationship Id="rId4" Type="http://schemas.openxmlformats.org/officeDocument/2006/relationships/image" Target="../media/image3.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a:extLst>
              <a:ext uri="{FF2B5EF4-FFF2-40B4-BE49-F238E27FC236}">
                <a16:creationId xmlns:a16="http://schemas.microsoft.com/office/drawing/2014/main" id="{A1057E74-6607-7AF9-FE50-47B062F452E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AFFC7EF-1843-81DF-280D-8BEF44216F38}"/>
              </a:ext>
            </a:extLst>
          </p:cNvPr>
          <p:cNvSpPr>
            <a:spLocks noGrp="1"/>
          </p:cNvSpPr>
          <p:nvPr>
            <p:ph type="ctrTitle"/>
          </p:nvPr>
        </p:nvSpPr>
        <p:spPr>
          <a:xfrm>
            <a:off x="1524000" y="1400176"/>
            <a:ext cx="9143999" cy="1484462"/>
          </a:xfrm>
        </p:spPr>
        <p:txBody>
          <a:bodyPr>
            <a:normAutofit fontScale="90000"/>
          </a:bodyPr>
          <a:lstStyle/>
          <a:p>
            <a:r>
              <a:rPr lang="en-GB" sz="3600" b="1" dirty="0">
                <a:latin typeface="+mn-lt"/>
              </a:rPr>
              <a:t>The development of the innovative educational method of ACCESSIBLE tourism in Central Europe</a:t>
            </a:r>
            <a:br>
              <a:rPr lang="hu-HU" sz="3600" b="1" dirty="0">
                <a:latin typeface="+mn-lt"/>
              </a:rPr>
            </a:br>
            <a:r>
              <a:rPr lang="hu-HU" sz="3100" b="1" dirty="0">
                <a:latin typeface="+mn-lt"/>
              </a:rPr>
              <a:t>2022-2-HU01-KA220-HED-000099410</a:t>
            </a:r>
            <a:endParaRPr lang="en-US" dirty="0">
              <a:latin typeface="+mn-lt"/>
            </a:endParaRPr>
          </a:p>
        </p:txBody>
      </p:sp>
      <p:pic>
        <p:nvPicPr>
          <p:cNvPr id="5" name="Kép 4">
            <a:extLst>
              <a:ext uri="{FF2B5EF4-FFF2-40B4-BE49-F238E27FC236}">
                <a16:creationId xmlns:a16="http://schemas.microsoft.com/office/drawing/2014/main" id="{F0232B86-ECBA-6BAD-CF3A-C7E760D6B54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92547FF-FB64-BA72-8C2E-797372234A5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E4B16A7-7B3F-5712-22EB-AD317A727ED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96283EF-A4CE-F9EA-77BD-AB9433A4020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028CD2A-42B5-D628-1DAF-0DBC4F88183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01C1516-3C9E-66E8-BDDA-42C6977220F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1" name="Kép 10">
            <a:extLst>
              <a:ext uri="{FF2B5EF4-FFF2-40B4-BE49-F238E27FC236}">
                <a16:creationId xmlns:a16="http://schemas.microsoft.com/office/drawing/2014/main" id="{BDEA42DE-B55C-AA51-F473-71F7B5C46FC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745779" y="2884637"/>
            <a:ext cx="2102696" cy="2099401"/>
          </a:xfrm>
          <a:prstGeom prst="rect">
            <a:avLst/>
          </a:prstGeom>
        </p:spPr>
      </p:pic>
    </p:spTree>
    <p:extLst>
      <p:ext uri="{BB962C8B-B14F-4D97-AF65-F5344CB8AC3E}">
        <p14:creationId xmlns:p14="http://schemas.microsoft.com/office/powerpoint/2010/main" val="3794933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32EC1F-448D-5386-F85C-E49B0E65C327}"/>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F2DAF391-B568-4A83-E0F7-9FB0FC06FE7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DD63B746-CE01-9B82-890B-3EA408FC58D9}"/>
              </a:ext>
            </a:extLst>
          </p:cNvPr>
          <p:cNvSpPr>
            <a:spLocks noGrp="1"/>
          </p:cNvSpPr>
          <p:nvPr>
            <p:ph type="ctrTitle"/>
          </p:nvPr>
        </p:nvSpPr>
        <p:spPr>
          <a:xfrm>
            <a:off x="205838" y="2451623"/>
            <a:ext cx="11835740" cy="2189543"/>
          </a:xfrm>
        </p:spPr>
        <p:txBody>
          <a:bodyPr>
            <a:noAutofit/>
          </a:bodyPr>
          <a:lstStyle/>
          <a:p>
            <a:pPr algn="l">
              <a:lnSpc>
                <a:spcPts val="2600"/>
              </a:lnSpc>
              <a:spcAft>
                <a:spcPts val="600"/>
              </a:spcAft>
              <a:tabLst>
                <a:tab pos="1343660" algn="l"/>
              </a:tabLst>
            </a:pPr>
            <a:r>
              <a:rPr lang="en-GB" sz="2400" b="1" dirty="0">
                <a:solidFill>
                  <a:srgbClr val="000000"/>
                </a:solidFill>
                <a:latin typeface="Calibri" panose="020F0502020204030204" pitchFamily="34" charset="0"/>
              </a:rPr>
              <a:t>SENIOR ECO-NECT</a:t>
            </a:r>
            <a:r>
              <a:rPr lang="en-GB" sz="2400" dirty="0">
                <a:solidFill>
                  <a:srgbClr val="000000"/>
                </a:solidFill>
                <a:latin typeface="Calibri" panose="020F0502020204030204" pitchFamily="34" charset="0"/>
              </a:rPr>
              <a:t>. “Supporting the emergence and the development of European ecosystems dedicated to silver and ageing economy”</a:t>
            </a:r>
            <a:br>
              <a:rPr lang="en-GB" sz="2400" dirty="0">
                <a:solidFill>
                  <a:srgbClr val="000000"/>
                </a:solidFill>
                <a:latin typeface="Calibri" panose="020F0502020204030204" pitchFamily="34" charset="0"/>
              </a:rPr>
            </a:br>
            <a:r>
              <a:rPr lang="en-GB" sz="2400" dirty="0">
                <a:solidFill>
                  <a:srgbClr val="000000"/>
                </a:solidFill>
                <a:latin typeface="Calibri" panose="020F0502020204030204" pitchFamily="34" charset="0"/>
              </a:rPr>
              <a:t>The overall objective of Senior Eco-</a:t>
            </a:r>
            <a:r>
              <a:rPr lang="en-GB" sz="2400" dirty="0" err="1">
                <a:solidFill>
                  <a:srgbClr val="000000"/>
                </a:solidFill>
                <a:latin typeface="Calibri" panose="020F0502020204030204" pitchFamily="34" charset="0"/>
              </a:rPr>
              <a:t>Nect</a:t>
            </a:r>
            <a:r>
              <a:rPr lang="en-GB" sz="2400" dirty="0">
                <a:solidFill>
                  <a:srgbClr val="000000"/>
                </a:solidFill>
                <a:latin typeface="Calibri" panose="020F0502020204030204" pitchFamily="34" charset="0"/>
              </a:rPr>
              <a:t> project is to prepare a joint action plan to support the emergence and the development of European </a:t>
            </a:r>
            <a:r>
              <a:rPr lang="en-GB" sz="2400" dirty="0" err="1">
                <a:solidFill>
                  <a:srgbClr val="000000"/>
                </a:solidFill>
                <a:latin typeface="Calibri" panose="020F0502020204030204" pitchFamily="34" charset="0"/>
              </a:rPr>
              <a:t>ECOsystems</a:t>
            </a:r>
            <a:r>
              <a:rPr lang="en-GB" sz="2400" dirty="0">
                <a:solidFill>
                  <a:srgbClr val="000000"/>
                </a:solidFill>
                <a:latin typeface="Calibri" panose="020F0502020204030204" pitchFamily="34" charset="0"/>
              </a:rPr>
              <a:t> dedicated to silver and ageing </a:t>
            </a:r>
            <a:r>
              <a:rPr lang="en-GB" sz="2400" dirty="0" err="1">
                <a:solidFill>
                  <a:srgbClr val="000000"/>
                </a:solidFill>
                <a:latin typeface="Calibri" panose="020F0502020204030204" pitchFamily="34" charset="0"/>
              </a:rPr>
              <a:t>ECOnomy</a:t>
            </a:r>
            <a:r>
              <a:rPr lang="en-GB" sz="2400" dirty="0">
                <a:solidFill>
                  <a:srgbClr val="000000"/>
                </a:solidFill>
                <a:latin typeface="Calibri" panose="020F0502020204030204" pitchFamily="34" charset="0"/>
              </a:rPr>
              <a:t> as well as ensuring the inclusivity and </a:t>
            </a:r>
            <a:r>
              <a:rPr lang="en-GB" sz="2400" dirty="0" err="1">
                <a:solidFill>
                  <a:srgbClr val="000000"/>
                </a:solidFill>
                <a:latin typeface="Calibri" panose="020F0502020204030204" pitchFamily="34" charset="0"/>
              </a:rPr>
              <a:t>interconNECTivity</a:t>
            </a:r>
            <a:r>
              <a:rPr lang="en-GB" sz="2400" dirty="0">
                <a:solidFill>
                  <a:srgbClr val="000000"/>
                </a:solidFill>
                <a:latin typeface="Calibri" panose="020F0502020204030204" pitchFamily="34" charset="0"/>
              </a:rPr>
              <a:t> between all the key innovation stakeholders of the sector and cross-sectors also in the air</a:t>
            </a:r>
          </a:p>
        </p:txBody>
      </p:sp>
      <p:pic>
        <p:nvPicPr>
          <p:cNvPr id="5" name="Kép 4">
            <a:extLst>
              <a:ext uri="{FF2B5EF4-FFF2-40B4-BE49-F238E27FC236}">
                <a16:creationId xmlns:a16="http://schemas.microsoft.com/office/drawing/2014/main" id="{66CFE299-C9B4-ACB3-6029-B6B47927C6B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E620D248-4A7C-C299-F646-07C8323F29D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E10F3199-3261-A029-D55B-4DD69EE6BED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E2D6FE3F-DD82-50BB-D138-6A1B5D037FA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EDAAF3C7-8297-A35E-C665-9A47D5BDDD7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F1CCDAC5-75D2-05DA-FD98-08287D8F0E6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62F8E261-3778-DFA2-0C1C-2DC33F87B3B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C300DCE-F807-5C8E-DDA5-C4B9E740EF1A}"/>
              </a:ext>
            </a:extLst>
          </p:cNvPr>
          <p:cNvSpPr txBox="1">
            <a:spLocks/>
          </p:cNvSpPr>
          <p:nvPr/>
        </p:nvSpPr>
        <p:spPr>
          <a:xfrm>
            <a:off x="205838" y="783330"/>
            <a:ext cx="5636821" cy="1572520"/>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kern="100" dirty="0">
                <a:latin typeface="Calibri" panose="020F0502020204030204" pitchFamily="34" charset="0"/>
              </a:rPr>
              <a:t>European Network for Accessible Tourism –  Current projects</a:t>
            </a:r>
          </a:p>
        </p:txBody>
      </p:sp>
      <p:sp>
        <p:nvSpPr>
          <p:cNvPr id="18" name="Szövegdoboz 17">
            <a:extLst>
              <a:ext uri="{FF2B5EF4-FFF2-40B4-BE49-F238E27FC236}">
                <a16:creationId xmlns:a16="http://schemas.microsoft.com/office/drawing/2014/main" id="{35A8C8B5-25F6-B604-A9B2-CD065D10FC45}"/>
              </a:ext>
            </a:extLst>
          </p:cNvPr>
          <p:cNvSpPr txBox="1"/>
          <p:nvPr/>
        </p:nvSpPr>
        <p:spPr>
          <a:xfrm>
            <a:off x="8950831" y="1149658"/>
            <a:ext cx="2973617" cy="461665"/>
          </a:xfrm>
          <a:prstGeom prst="rect">
            <a:avLst/>
          </a:prstGeom>
          <a:noFill/>
        </p:spPr>
        <p:txBody>
          <a:bodyPr wrap="square">
            <a:spAutoFit/>
          </a:bodyPr>
          <a:lstStyle/>
          <a:p>
            <a:r>
              <a:rPr lang="en-GB" sz="2400" dirty="0"/>
              <a:t>July  2022 – June 2024</a:t>
            </a:r>
          </a:p>
        </p:txBody>
      </p:sp>
      <p:sp>
        <p:nvSpPr>
          <p:cNvPr id="20" name="Szövegdoboz 19">
            <a:extLst>
              <a:ext uri="{FF2B5EF4-FFF2-40B4-BE49-F238E27FC236}">
                <a16:creationId xmlns:a16="http://schemas.microsoft.com/office/drawing/2014/main" id="{D061EFC6-3687-44AC-5E6F-00CCCA1588BE}"/>
              </a:ext>
            </a:extLst>
          </p:cNvPr>
          <p:cNvSpPr txBox="1"/>
          <p:nvPr/>
        </p:nvSpPr>
        <p:spPr>
          <a:xfrm>
            <a:off x="5756955" y="4641166"/>
            <a:ext cx="4956446" cy="338554"/>
          </a:xfrm>
          <a:prstGeom prst="rect">
            <a:avLst/>
          </a:prstGeom>
          <a:noFill/>
        </p:spPr>
        <p:txBody>
          <a:bodyPr wrap="square">
            <a:spAutoFit/>
          </a:bodyPr>
          <a:lstStyle/>
          <a:p>
            <a:r>
              <a:rPr lang="en-GB" sz="1600" dirty="0"/>
              <a:t>Project Website: </a:t>
            </a:r>
            <a:r>
              <a:rPr lang="en-GB" sz="1600" dirty="0">
                <a:hlinkClick r:id="rId10" tooltip="link opens in a new window"/>
              </a:rPr>
              <a:t>https://www.senior-eco-nect.com</a:t>
            </a:r>
            <a:endParaRPr lang="en-GB" sz="1600" dirty="0"/>
          </a:p>
        </p:txBody>
      </p:sp>
      <p:pic>
        <p:nvPicPr>
          <p:cNvPr id="17" name="Kép 16" descr="A képen Betűtípus, Grafika, szöveg, Grafikus tervezés látható&#10;&#10;Automatikusan generált leírás">
            <a:extLst>
              <a:ext uri="{FF2B5EF4-FFF2-40B4-BE49-F238E27FC236}">
                <a16:creationId xmlns:a16="http://schemas.microsoft.com/office/drawing/2014/main" id="{CB2F3F11-1249-2249-E3EA-FB0036AA92D3}"/>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246095" y="1264991"/>
            <a:ext cx="3704736" cy="1205298"/>
          </a:xfrm>
          <a:prstGeom prst="rect">
            <a:avLst/>
          </a:prstGeom>
        </p:spPr>
      </p:pic>
    </p:spTree>
    <p:extLst>
      <p:ext uri="{BB962C8B-B14F-4D97-AF65-F5344CB8AC3E}">
        <p14:creationId xmlns:p14="http://schemas.microsoft.com/office/powerpoint/2010/main" val="1455170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4CACE-2842-F1D4-7EF6-160B521928AF}"/>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C9FBAF95-8275-4F48-1E3E-87887718787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A6003F6D-B005-1FF3-5C2F-2878F3F3C4FC}"/>
              </a:ext>
            </a:extLst>
          </p:cNvPr>
          <p:cNvSpPr>
            <a:spLocks noGrp="1"/>
          </p:cNvSpPr>
          <p:nvPr>
            <p:ph type="ctrTitle"/>
          </p:nvPr>
        </p:nvSpPr>
        <p:spPr>
          <a:xfrm>
            <a:off x="205839" y="2524267"/>
            <a:ext cx="11835740" cy="2124276"/>
          </a:xfrm>
        </p:spPr>
        <p:txBody>
          <a:bodyPr>
            <a:noAutofit/>
          </a:bodyPr>
          <a:lstStyle/>
          <a:p>
            <a:pPr algn="l">
              <a:lnSpc>
                <a:spcPts val="2600"/>
              </a:lnSpc>
              <a:spcAft>
                <a:spcPts val="600"/>
              </a:spcAft>
              <a:tabLst>
                <a:tab pos="1343660" algn="l"/>
              </a:tabLst>
            </a:pPr>
            <a:r>
              <a:rPr lang="en-GB" sz="2400" b="1" dirty="0">
                <a:solidFill>
                  <a:srgbClr val="000000"/>
                </a:solidFill>
                <a:latin typeface="Calibri" panose="020F0502020204030204" pitchFamily="34" charset="0"/>
              </a:rPr>
              <a:t>FEEL IT</a:t>
            </a:r>
            <a:r>
              <a:rPr lang="en-GB" sz="2400" dirty="0">
                <a:solidFill>
                  <a:srgbClr val="000000"/>
                </a:solidFill>
                <a:latin typeface="Calibri" panose="020F0502020204030204" pitchFamily="34" charset="0"/>
              </a:rPr>
              <a:t>. “A Pioneer Curriculum for Designing Tourism Experiences for Deaf and Hard of Hearing People”</a:t>
            </a:r>
            <a:br>
              <a:rPr lang="en-GB" sz="2400" dirty="0">
                <a:solidFill>
                  <a:srgbClr val="000000"/>
                </a:solidFill>
                <a:latin typeface="Calibri" panose="020F0502020204030204" pitchFamily="34" charset="0"/>
              </a:rPr>
            </a:br>
            <a:r>
              <a:rPr lang="en-GB" sz="2400" dirty="0">
                <a:solidFill>
                  <a:srgbClr val="000000"/>
                </a:solidFill>
                <a:latin typeface="Calibri" panose="020F0502020204030204" pitchFamily="34" charset="0"/>
              </a:rPr>
              <a:t>The goal of the FEEL IT project is to train deaf people and people with hearing impairments on the basic tasks and skills to work as travel agents offering high quality and authentic tourism packages and experiences for their peers. FEEL IT will also train travel agents and tour operators in designing accessible tourist packages for deaf and hard of hearing people</a:t>
            </a:r>
          </a:p>
        </p:txBody>
      </p:sp>
      <p:pic>
        <p:nvPicPr>
          <p:cNvPr id="5" name="Kép 4">
            <a:extLst>
              <a:ext uri="{FF2B5EF4-FFF2-40B4-BE49-F238E27FC236}">
                <a16:creationId xmlns:a16="http://schemas.microsoft.com/office/drawing/2014/main" id="{A0AFF1E6-5AAA-3D0B-43F5-DFB83689016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E13CED36-E184-B9AB-AB64-F894EEC02EB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C6FAB9E2-6DC1-CF40-2590-F649AB8C721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071BFCED-420C-C6C9-FF42-619C5F04967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10" name="Kép 9">
            <a:extLst>
              <a:ext uri="{FF2B5EF4-FFF2-40B4-BE49-F238E27FC236}">
                <a16:creationId xmlns:a16="http://schemas.microsoft.com/office/drawing/2014/main" id="{91DE85BC-38D5-86B1-7D4C-E1E0F4C5356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02DF03AB-9C9A-99EA-3CC0-A3B464E19C3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27F7CCEF-3B9B-889B-D5BB-54321FBCC602}"/>
              </a:ext>
            </a:extLst>
          </p:cNvPr>
          <p:cNvSpPr txBox="1">
            <a:spLocks/>
          </p:cNvSpPr>
          <p:nvPr/>
        </p:nvSpPr>
        <p:spPr>
          <a:xfrm>
            <a:off x="205838" y="783330"/>
            <a:ext cx="5636821" cy="1572520"/>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kern="100" dirty="0">
                <a:latin typeface="Calibri" panose="020F0502020204030204" pitchFamily="34" charset="0"/>
              </a:rPr>
              <a:t>European Network for Accessible Tourism –  Current projects</a:t>
            </a:r>
          </a:p>
        </p:txBody>
      </p:sp>
      <p:sp>
        <p:nvSpPr>
          <p:cNvPr id="18" name="Szövegdoboz 17">
            <a:extLst>
              <a:ext uri="{FF2B5EF4-FFF2-40B4-BE49-F238E27FC236}">
                <a16:creationId xmlns:a16="http://schemas.microsoft.com/office/drawing/2014/main" id="{0F30D473-7022-018C-A4A3-9C7F466466D2}"/>
              </a:ext>
            </a:extLst>
          </p:cNvPr>
          <p:cNvSpPr txBox="1"/>
          <p:nvPr/>
        </p:nvSpPr>
        <p:spPr>
          <a:xfrm>
            <a:off x="8743699" y="1149658"/>
            <a:ext cx="2973617" cy="830997"/>
          </a:xfrm>
          <a:prstGeom prst="rect">
            <a:avLst/>
          </a:prstGeom>
          <a:noFill/>
        </p:spPr>
        <p:txBody>
          <a:bodyPr wrap="square">
            <a:spAutoFit/>
          </a:bodyPr>
          <a:lstStyle/>
          <a:p>
            <a:r>
              <a:rPr lang="en-GB" sz="2400" dirty="0"/>
              <a:t>February 2022 – January 2025</a:t>
            </a:r>
          </a:p>
        </p:txBody>
      </p:sp>
      <p:sp>
        <p:nvSpPr>
          <p:cNvPr id="20" name="Szövegdoboz 19">
            <a:extLst>
              <a:ext uri="{FF2B5EF4-FFF2-40B4-BE49-F238E27FC236}">
                <a16:creationId xmlns:a16="http://schemas.microsoft.com/office/drawing/2014/main" id="{4E9341C9-72F0-A92E-2CAC-7F9CB6FFE615}"/>
              </a:ext>
            </a:extLst>
          </p:cNvPr>
          <p:cNvSpPr txBox="1"/>
          <p:nvPr/>
        </p:nvSpPr>
        <p:spPr>
          <a:xfrm>
            <a:off x="5661952" y="4768342"/>
            <a:ext cx="5298973" cy="338554"/>
          </a:xfrm>
          <a:prstGeom prst="rect">
            <a:avLst/>
          </a:prstGeom>
          <a:noFill/>
        </p:spPr>
        <p:txBody>
          <a:bodyPr wrap="square">
            <a:spAutoFit/>
          </a:bodyPr>
          <a:lstStyle/>
          <a:p>
            <a:r>
              <a:rPr lang="en-GB" sz="1600" dirty="0"/>
              <a:t>Project Website FEEL IT: </a:t>
            </a:r>
            <a:r>
              <a:rPr lang="en-GB" sz="1600" dirty="0">
                <a:hlinkClick r:id="rId9" tooltip="link opens in a new window"/>
              </a:rPr>
              <a:t>https://feelit.infoproject.eu/</a:t>
            </a:r>
            <a:endParaRPr lang="en-GB" sz="1600" dirty="0"/>
          </a:p>
        </p:txBody>
      </p:sp>
      <p:pic>
        <p:nvPicPr>
          <p:cNvPr id="17" name="Kép 16" descr="A képen clipart, Grafika, Gyermekrajz, vázlat látható&#10;&#10;Automatikusan generált leírás">
            <a:extLst>
              <a:ext uri="{FF2B5EF4-FFF2-40B4-BE49-F238E27FC236}">
                <a16:creationId xmlns:a16="http://schemas.microsoft.com/office/drawing/2014/main" id="{9B5B54E7-4075-2477-FCAD-35384785851F}"/>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619875" y="542683"/>
            <a:ext cx="2156509" cy="2156509"/>
          </a:xfrm>
          <a:prstGeom prst="rect">
            <a:avLst/>
          </a:prstGeom>
        </p:spPr>
      </p:pic>
      <p:pic>
        <p:nvPicPr>
          <p:cNvPr id="19" name="Kép 18">
            <a:extLst>
              <a:ext uri="{FF2B5EF4-FFF2-40B4-BE49-F238E27FC236}">
                <a16:creationId xmlns:a16="http://schemas.microsoft.com/office/drawing/2014/main" id="{4B802389-FD9C-5CCA-CABD-AFE15B7014E3}"/>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spTree>
    <p:extLst>
      <p:ext uri="{BB962C8B-B14F-4D97-AF65-F5344CB8AC3E}">
        <p14:creationId xmlns:p14="http://schemas.microsoft.com/office/powerpoint/2010/main" val="1650117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83A1E-4E49-7316-9707-AC6F070ADADD}"/>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E58DAC6C-0646-51FD-5A7D-CFCA4FC21B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8259FB49-B675-3ECD-042E-58EA09D71BF9}"/>
              </a:ext>
            </a:extLst>
          </p:cNvPr>
          <p:cNvSpPr>
            <a:spLocks noGrp="1"/>
          </p:cNvSpPr>
          <p:nvPr>
            <p:ph type="ctrTitle"/>
          </p:nvPr>
        </p:nvSpPr>
        <p:spPr>
          <a:xfrm>
            <a:off x="205838" y="2868517"/>
            <a:ext cx="11835740" cy="1840183"/>
          </a:xfrm>
        </p:spPr>
        <p:txBody>
          <a:bodyPr>
            <a:noAutofit/>
          </a:bodyPr>
          <a:lstStyle/>
          <a:p>
            <a:pPr algn="l">
              <a:lnSpc>
                <a:spcPts val="2600"/>
              </a:lnSpc>
              <a:spcAft>
                <a:spcPts val="600"/>
              </a:spcAft>
              <a:tabLst>
                <a:tab pos="1343660" algn="l"/>
              </a:tabLst>
            </a:pPr>
            <a:r>
              <a:rPr lang="en-GB" sz="2600" b="1" dirty="0">
                <a:solidFill>
                  <a:srgbClr val="000000"/>
                </a:solidFill>
                <a:latin typeface="Calibri" panose="020F0502020204030204" pitchFamily="34" charset="0"/>
              </a:rPr>
              <a:t>ACCESSTOUR. Accessible Tourism for Inclusion and Value Creation in Rural Areas of Norway</a:t>
            </a:r>
            <a:br>
              <a:rPr lang="en-GB" sz="2600" b="1" dirty="0">
                <a:solidFill>
                  <a:srgbClr val="000000"/>
                </a:solidFill>
                <a:latin typeface="Calibri" panose="020F0502020204030204" pitchFamily="34" charset="0"/>
              </a:rPr>
            </a:br>
            <a:r>
              <a:rPr lang="en-GB" sz="2600" dirty="0">
                <a:solidFill>
                  <a:srgbClr val="000000"/>
                </a:solidFill>
                <a:latin typeface="Calibri" panose="020F0502020204030204" pitchFamily="34" charset="0"/>
              </a:rPr>
              <a:t>Project funded by the Norwegian Research Council. ACCESSTOUR, led by Nordland Research Institute will help tourism providers in rural areas to realise the potential that lies in making destinations more accessible to all</a:t>
            </a:r>
          </a:p>
        </p:txBody>
      </p:sp>
      <p:pic>
        <p:nvPicPr>
          <p:cNvPr id="5" name="Kép 4">
            <a:extLst>
              <a:ext uri="{FF2B5EF4-FFF2-40B4-BE49-F238E27FC236}">
                <a16:creationId xmlns:a16="http://schemas.microsoft.com/office/drawing/2014/main" id="{B57E8C33-BFE8-4DDE-9EC1-8D7F21FBC4F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E3211BC0-EFA8-53C6-DD53-B3ADE863B41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BFFF5F11-9350-F9B5-748C-23B8B006081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C1BBCF00-F80E-4209-92F4-D96E3E1EC37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10" name="Kép 9">
            <a:extLst>
              <a:ext uri="{FF2B5EF4-FFF2-40B4-BE49-F238E27FC236}">
                <a16:creationId xmlns:a16="http://schemas.microsoft.com/office/drawing/2014/main" id="{A302DAFF-C9FE-1218-42BB-224E4DA089E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F67C5A3B-9F22-8FF7-A3C6-5F86A23B120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C1FBA8C3-1419-0856-0F5B-3EA444A5293F}"/>
              </a:ext>
            </a:extLst>
          </p:cNvPr>
          <p:cNvSpPr txBox="1">
            <a:spLocks/>
          </p:cNvSpPr>
          <p:nvPr/>
        </p:nvSpPr>
        <p:spPr>
          <a:xfrm>
            <a:off x="205838" y="783330"/>
            <a:ext cx="5636821" cy="1572520"/>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kern="100" dirty="0">
                <a:latin typeface="Calibri" panose="020F0502020204030204" pitchFamily="34" charset="0"/>
              </a:rPr>
              <a:t>European Network for Accessible Tourism –  Current projects</a:t>
            </a:r>
          </a:p>
        </p:txBody>
      </p:sp>
      <p:sp>
        <p:nvSpPr>
          <p:cNvPr id="18" name="Szövegdoboz 17">
            <a:extLst>
              <a:ext uri="{FF2B5EF4-FFF2-40B4-BE49-F238E27FC236}">
                <a16:creationId xmlns:a16="http://schemas.microsoft.com/office/drawing/2014/main" id="{FD30919F-4AE0-3EDD-610F-DEABD51110D4}"/>
              </a:ext>
            </a:extLst>
          </p:cNvPr>
          <p:cNvSpPr txBox="1"/>
          <p:nvPr/>
        </p:nvSpPr>
        <p:spPr>
          <a:xfrm>
            <a:off x="8446223" y="1149658"/>
            <a:ext cx="3271094" cy="461665"/>
          </a:xfrm>
          <a:prstGeom prst="rect">
            <a:avLst/>
          </a:prstGeom>
          <a:noFill/>
        </p:spPr>
        <p:txBody>
          <a:bodyPr wrap="square">
            <a:spAutoFit/>
          </a:bodyPr>
          <a:lstStyle/>
          <a:p>
            <a:r>
              <a:rPr lang="en-GB" sz="2400" dirty="0"/>
              <a:t>September 2021 – 2025</a:t>
            </a:r>
          </a:p>
        </p:txBody>
      </p:sp>
      <p:sp>
        <p:nvSpPr>
          <p:cNvPr id="20" name="Szövegdoboz 19">
            <a:extLst>
              <a:ext uri="{FF2B5EF4-FFF2-40B4-BE49-F238E27FC236}">
                <a16:creationId xmlns:a16="http://schemas.microsoft.com/office/drawing/2014/main" id="{C2B1083C-1929-8876-4057-E8C996CAF113}"/>
              </a:ext>
            </a:extLst>
          </p:cNvPr>
          <p:cNvSpPr txBox="1"/>
          <p:nvPr/>
        </p:nvSpPr>
        <p:spPr>
          <a:xfrm>
            <a:off x="6672933" y="4444316"/>
            <a:ext cx="5298973" cy="830997"/>
          </a:xfrm>
          <a:prstGeom prst="rect">
            <a:avLst/>
          </a:prstGeom>
          <a:noFill/>
        </p:spPr>
        <p:txBody>
          <a:bodyPr wrap="square">
            <a:spAutoFit/>
          </a:bodyPr>
          <a:lstStyle/>
          <a:p>
            <a:pPr algn="r"/>
            <a:r>
              <a:rPr lang="en-US" sz="1600" dirty="0"/>
              <a:t>Project Website: </a:t>
            </a:r>
            <a:r>
              <a:rPr lang="en-US" sz="1600" dirty="0">
                <a:hlinkClick r:id="rId9"/>
              </a:rPr>
              <a:t>https://www.accessibletourism.org/?i=enat.en.enat_projects_and_good_practices.2251</a:t>
            </a:r>
            <a:endParaRPr lang="hu-HU" sz="1600" dirty="0"/>
          </a:p>
        </p:txBody>
      </p:sp>
      <p:pic>
        <p:nvPicPr>
          <p:cNvPr id="19" name="Kép 18">
            <a:extLst>
              <a:ext uri="{FF2B5EF4-FFF2-40B4-BE49-F238E27FC236}">
                <a16:creationId xmlns:a16="http://schemas.microsoft.com/office/drawing/2014/main" id="{4410A58F-529F-A708-6A99-D096C374D880}"/>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1" name="Kép 10" descr="A képen szöveg, Betűtípus, Grafika, Grafikus tervezés látható&#10;&#10;Automatikusan generált leírás">
            <a:extLst>
              <a:ext uri="{FF2B5EF4-FFF2-40B4-BE49-F238E27FC236}">
                <a16:creationId xmlns:a16="http://schemas.microsoft.com/office/drawing/2014/main" id="{26F5F3BF-4FE2-0FD4-4DFE-988BC7CB510C}"/>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306835" y="1782696"/>
            <a:ext cx="6530048" cy="1085821"/>
          </a:xfrm>
          <a:prstGeom prst="rect">
            <a:avLst/>
          </a:prstGeom>
        </p:spPr>
      </p:pic>
    </p:spTree>
    <p:extLst>
      <p:ext uri="{BB962C8B-B14F-4D97-AF65-F5344CB8AC3E}">
        <p14:creationId xmlns:p14="http://schemas.microsoft.com/office/powerpoint/2010/main" val="1166590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512B59-A934-805E-7009-A0E6F13FDEB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8CFD47E5-0E07-00E6-A41B-B96BC2068D9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F79DAEE4-06F4-D304-719B-BD9DDE363C9E}"/>
              </a:ext>
            </a:extLst>
          </p:cNvPr>
          <p:cNvSpPr>
            <a:spLocks noGrp="1"/>
          </p:cNvSpPr>
          <p:nvPr>
            <p:ph type="ctrTitle"/>
          </p:nvPr>
        </p:nvSpPr>
        <p:spPr>
          <a:xfrm>
            <a:off x="5292716" y="993843"/>
            <a:ext cx="6740067" cy="1374531"/>
          </a:xfrm>
        </p:spPr>
        <p:txBody>
          <a:bodyPr>
            <a:noAutofit/>
          </a:bodyPr>
          <a:lstStyle/>
          <a:p>
            <a:pPr algn="l">
              <a:lnSpc>
                <a:spcPts val="2600"/>
              </a:lnSpc>
              <a:spcAft>
                <a:spcPts val="600"/>
              </a:spcAft>
              <a:tabLst>
                <a:tab pos="1343660" algn="l"/>
              </a:tabLst>
            </a:pPr>
            <a:r>
              <a:rPr lang="en-GB" sz="2200" dirty="0">
                <a:solidFill>
                  <a:srgbClr val="000000"/>
                </a:solidFill>
                <a:latin typeface="Calibri" panose="020F0502020204030204" pitchFamily="34" charset="0"/>
              </a:rPr>
              <a:t>For information on a </a:t>
            </a:r>
            <a:r>
              <a:rPr lang="en-GB" sz="2200" dirty="0" err="1">
                <a:solidFill>
                  <a:srgbClr val="000000"/>
                </a:solidFill>
                <a:latin typeface="Calibri" panose="020F0502020204030204" pitchFamily="34" charset="0"/>
              </a:rPr>
              <a:t>a</a:t>
            </a:r>
            <a:r>
              <a:rPr lang="en-GB" sz="2200" dirty="0">
                <a:solidFill>
                  <a:srgbClr val="000000"/>
                </a:solidFill>
                <a:latin typeface="Calibri" panose="020F0502020204030204" pitchFamily="34" charset="0"/>
              </a:rPr>
              <a:t> number of projects realised with the participation of ENAT in 2009 – 2024, see </a:t>
            </a:r>
            <a:r>
              <a:rPr lang="en-GB" sz="2200" dirty="0">
                <a:solidFill>
                  <a:srgbClr val="000000"/>
                </a:solidFill>
                <a:latin typeface="Calibri" panose="020F0502020204030204" pitchFamily="34" charset="0"/>
                <a:hlinkClick r:id="rId3"/>
              </a:rPr>
              <a:t>https://www.accessibletourism.org/?i=enat.en.projects</a:t>
            </a:r>
            <a:endParaRPr lang="en-GB" sz="2200" dirty="0">
              <a:solidFill>
                <a:srgbClr val="000000"/>
              </a:solidFill>
              <a:latin typeface="Calibri" panose="020F0502020204030204" pitchFamily="34" charset="0"/>
            </a:endParaRPr>
          </a:p>
        </p:txBody>
      </p:sp>
      <p:pic>
        <p:nvPicPr>
          <p:cNvPr id="5" name="Kép 4">
            <a:extLst>
              <a:ext uri="{FF2B5EF4-FFF2-40B4-BE49-F238E27FC236}">
                <a16:creationId xmlns:a16="http://schemas.microsoft.com/office/drawing/2014/main" id="{3AC53985-62E1-63CB-2B39-97FA85A393A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D3F94CEA-D709-A1B2-2361-847E8F40122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0370E367-20EB-B56A-7DA8-7625F355684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76875D82-81FD-F7E4-22F9-8913D8CB75D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10" name="Kép 9">
            <a:extLst>
              <a:ext uri="{FF2B5EF4-FFF2-40B4-BE49-F238E27FC236}">
                <a16:creationId xmlns:a16="http://schemas.microsoft.com/office/drawing/2014/main" id="{35DF60BB-EF4D-5B59-0E29-6E61C45CD72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32757682-C480-D3A1-5E68-17D4D9AB637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66B41CA1-18A8-71A9-0C34-35E7086F0A7D}"/>
              </a:ext>
            </a:extLst>
          </p:cNvPr>
          <p:cNvSpPr txBox="1">
            <a:spLocks/>
          </p:cNvSpPr>
          <p:nvPr/>
        </p:nvSpPr>
        <p:spPr>
          <a:xfrm>
            <a:off x="205838" y="783330"/>
            <a:ext cx="5040257" cy="172343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kern="100" dirty="0">
                <a:latin typeface="Calibri" panose="020F0502020204030204" pitchFamily="34" charset="0"/>
              </a:rPr>
              <a:t>European Network for Accessible Tourism – past projects</a:t>
            </a:r>
          </a:p>
        </p:txBody>
      </p:sp>
      <p:pic>
        <p:nvPicPr>
          <p:cNvPr id="19" name="Kép 18">
            <a:extLst>
              <a:ext uri="{FF2B5EF4-FFF2-40B4-BE49-F238E27FC236}">
                <a16:creationId xmlns:a16="http://schemas.microsoft.com/office/drawing/2014/main" id="{9D4FC27A-D4A8-2C85-EE08-E647F1BDCEE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4" name="Kép 13" descr="A képen képernyőkép, kör, Grafika, Színesség látható&#10;&#10;Automatikusan generált leírás">
            <a:extLst>
              <a:ext uri="{FF2B5EF4-FFF2-40B4-BE49-F238E27FC236}">
                <a16:creationId xmlns:a16="http://schemas.microsoft.com/office/drawing/2014/main" id="{9955EEA6-829B-731C-1657-73EF7684EA76}"/>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9009" y="2688517"/>
            <a:ext cx="2098196" cy="2432710"/>
          </a:xfrm>
          <a:prstGeom prst="rect">
            <a:avLst/>
          </a:prstGeom>
        </p:spPr>
      </p:pic>
      <p:pic>
        <p:nvPicPr>
          <p:cNvPr id="16" name="Kép 15" descr="A képen karácsonyfa, karácsony, clipart, tervezés látható&#10;&#10;Automatikusan generált leírás">
            <a:extLst>
              <a:ext uri="{FF2B5EF4-FFF2-40B4-BE49-F238E27FC236}">
                <a16:creationId xmlns:a16="http://schemas.microsoft.com/office/drawing/2014/main" id="{B4D6C189-3973-129F-1D2B-568CAB953BB6}"/>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400765" y="2511991"/>
            <a:ext cx="2491025" cy="2234275"/>
          </a:xfrm>
          <a:prstGeom prst="rect">
            <a:avLst/>
          </a:prstGeom>
        </p:spPr>
      </p:pic>
      <p:sp>
        <p:nvSpPr>
          <p:cNvPr id="21" name="Szövegdoboz 20">
            <a:extLst>
              <a:ext uri="{FF2B5EF4-FFF2-40B4-BE49-F238E27FC236}">
                <a16:creationId xmlns:a16="http://schemas.microsoft.com/office/drawing/2014/main" id="{EDC87340-86A9-5078-CBBF-F5440CBF92AB}"/>
              </a:ext>
            </a:extLst>
          </p:cNvPr>
          <p:cNvSpPr txBox="1"/>
          <p:nvPr/>
        </p:nvSpPr>
        <p:spPr>
          <a:xfrm>
            <a:off x="2548851" y="4792905"/>
            <a:ext cx="2401650" cy="461665"/>
          </a:xfrm>
          <a:prstGeom prst="rect">
            <a:avLst/>
          </a:prstGeom>
          <a:noFill/>
        </p:spPr>
        <p:txBody>
          <a:bodyPr wrap="square">
            <a:spAutoFit/>
          </a:bodyPr>
          <a:lstStyle/>
          <a:p>
            <a:r>
              <a:rPr lang="en-US" sz="1200" dirty="0"/>
              <a:t>Innovation for Accessible Tourism in </a:t>
            </a:r>
            <a:r>
              <a:rPr lang="en-GB" sz="1200" dirty="0"/>
              <a:t>Natural</a:t>
            </a:r>
            <a:r>
              <a:rPr lang="en-US" sz="1200" dirty="0"/>
              <a:t> and Rural Areas</a:t>
            </a:r>
            <a:endParaRPr lang="hu-HU" sz="1200" dirty="0"/>
          </a:p>
        </p:txBody>
      </p:sp>
      <p:pic>
        <p:nvPicPr>
          <p:cNvPr id="23" name="Kép 22" descr="A képen szimbólum, embléma, kör, Grafika látható&#10;&#10;Automatikusan generált leírás">
            <a:extLst>
              <a:ext uri="{FF2B5EF4-FFF2-40B4-BE49-F238E27FC236}">
                <a16:creationId xmlns:a16="http://schemas.microsoft.com/office/drawing/2014/main" id="{3F9FD5FD-75A6-5F0A-3739-793A430F7638}"/>
              </a:ext>
            </a:extLst>
          </p:cNvPr>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5118174" y="2781877"/>
            <a:ext cx="1867161" cy="1905266"/>
          </a:xfrm>
          <a:prstGeom prst="rect">
            <a:avLst/>
          </a:prstGeom>
        </p:spPr>
      </p:pic>
      <p:sp>
        <p:nvSpPr>
          <p:cNvPr id="25" name="Szövegdoboz 24">
            <a:extLst>
              <a:ext uri="{FF2B5EF4-FFF2-40B4-BE49-F238E27FC236}">
                <a16:creationId xmlns:a16="http://schemas.microsoft.com/office/drawing/2014/main" id="{74D0E585-09BF-B0FD-8868-4F064B699608}"/>
              </a:ext>
            </a:extLst>
          </p:cNvPr>
          <p:cNvSpPr txBox="1"/>
          <p:nvPr/>
        </p:nvSpPr>
        <p:spPr>
          <a:xfrm>
            <a:off x="4975734" y="4746266"/>
            <a:ext cx="2197105" cy="461665"/>
          </a:xfrm>
          <a:prstGeom prst="rect">
            <a:avLst/>
          </a:prstGeom>
          <a:noFill/>
        </p:spPr>
        <p:txBody>
          <a:bodyPr wrap="square">
            <a:spAutoFit/>
          </a:bodyPr>
          <a:lstStyle/>
          <a:p>
            <a:r>
              <a:rPr lang="en-GB" sz="1200" dirty="0" err="1"/>
              <a:t>Newscat</a:t>
            </a:r>
            <a:r>
              <a:rPr lang="en-GB" sz="1200" dirty="0"/>
              <a:t>: New Skills for Customized Accessible Tourism</a:t>
            </a:r>
          </a:p>
        </p:txBody>
      </p:sp>
      <p:pic>
        <p:nvPicPr>
          <p:cNvPr id="29" name="Kép 28" descr="A képen Grafika, clipart, Betűtípus, Grafikus tervezés látható&#10;&#10;Automatikusan generált leírás">
            <a:extLst>
              <a:ext uri="{FF2B5EF4-FFF2-40B4-BE49-F238E27FC236}">
                <a16:creationId xmlns:a16="http://schemas.microsoft.com/office/drawing/2014/main" id="{5276BAB7-B9C2-735A-F9E5-B2C51D64F4D3}"/>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300212" y="2720225"/>
            <a:ext cx="2072902" cy="2070298"/>
          </a:xfrm>
          <a:prstGeom prst="rect">
            <a:avLst/>
          </a:prstGeom>
        </p:spPr>
      </p:pic>
      <p:sp>
        <p:nvSpPr>
          <p:cNvPr id="31" name="Szövegdoboz 30">
            <a:extLst>
              <a:ext uri="{FF2B5EF4-FFF2-40B4-BE49-F238E27FC236}">
                <a16:creationId xmlns:a16="http://schemas.microsoft.com/office/drawing/2014/main" id="{A947753C-1A12-CDA0-A572-55D87BF5359C}"/>
              </a:ext>
            </a:extLst>
          </p:cNvPr>
          <p:cNvSpPr txBox="1"/>
          <p:nvPr/>
        </p:nvSpPr>
        <p:spPr>
          <a:xfrm>
            <a:off x="7058739" y="4746266"/>
            <a:ext cx="2663041" cy="461665"/>
          </a:xfrm>
          <a:prstGeom prst="rect">
            <a:avLst/>
          </a:prstGeom>
          <a:noFill/>
        </p:spPr>
        <p:txBody>
          <a:bodyPr wrap="square">
            <a:spAutoFit/>
          </a:bodyPr>
          <a:lstStyle/>
          <a:p>
            <a:r>
              <a:rPr lang="en-GB" sz="1200" dirty="0"/>
              <a:t>Access Angels: Guardian Angels of Accessible Travellers in Rural Areas</a:t>
            </a:r>
          </a:p>
        </p:txBody>
      </p:sp>
      <p:pic>
        <p:nvPicPr>
          <p:cNvPr id="33" name="Kép 32" descr="A képen embléma, szív, szimbólum, Grafika látható&#10;&#10;Automatikusan generált leírás">
            <a:extLst>
              <a:ext uri="{FF2B5EF4-FFF2-40B4-BE49-F238E27FC236}">
                <a16:creationId xmlns:a16="http://schemas.microsoft.com/office/drawing/2014/main" id="{A122EE03-9AA9-0EF1-2297-84899C39625E}"/>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9811637" y="2418922"/>
            <a:ext cx="1675769" cy="2393956"/>
          </a:xfrm>
          <a:prstGeom prst="rect">
            <a:avLst/>
          </a:prstGeom>
        </p:spPr>
      </p:pic>
      <p:sp>
        <p:nvSpPr>
          <p:cNvPr id="35" name="Szövegdoboz 34">
            <a:extLst>
              <a:ext uri="{FF2B5EF4-FFF2-40B4-BE49-F238E27FC236}">
                <a16:creationId xmlns:a16="http://schemas.microsoft.com/office/drawing/2014/main" id="{BA20C1F2-E32B-0B5F-9539-9C12CC5A5248}"/>
              </a:ext>
            </a:extLst>
          </p:cNvPr>
          <p:cNvSpPr txBox="1"/>
          <p:nvPr/>
        </p:nvSpPr>
        <p:spPr>
          <a:xfrm>
            <a:off x="9581261" y="4746265"/>
            <a:ext cx="2451522" cy="461665"/>
          </a:xfrm>
          <a:prstGeom prst="rect">
            <a:avLst/>
          </a:prstGeom>
          <a:noFill/>
        </p:spPr>
        <p:txBody>
          <a:bodyPr wrap="square">
            <a:spAutoFit/>
          </a:bodyPr>
          <a:lstStyle/>
          <a:p>
            <a:r>
              <a:rPr lang="en-GB" sz="1200" dirty="0"/>
              <a:t>Europe Without Barriers: Accessible Tourism Itineraries &amp; Training (EWB)</a:t>
            </a:r>
          </a:p>
        </p:txBody>
      </p:sp>
    </p:spTree>
    <p:extLst>
      <p:ext uri="{BB962C8B-B14F-4D97-AF65-F5344CB8AC3E}">
        <p14:creationId xmlns:p14="http://schemas.microsoft.com/office/powerpoint/2010/main" val="27028858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0F4372-F9C3-AF77-C5B0-A75E0B955DB5}"/>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0120C5C0-E578-E9BE-8651-E91D2F8EE56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6D6BEF98-524B-2015-39B1-AC7CD2BA1B08}"/>
              </a:ext>
            </a:extLst>
          </p:cNvPr>
          <p:cNvSpPr>
            <a:spLocks noGrp="1"/>
          </p:cNvSpPr>
          <p:nvPr>
            <p:ph type="ctrTitle"/>
          </p:nvPr>
        </p:nvSpPr>
        <p:spPr>
          <a:xfrm>
            <a:off x="161681" y="2236086"/>
            <a:ext cx="11891774" cy="2553836"/>
          </a:xfrm>
        </p:spPr>
        <p:txBody>
          <a:bodyPr>
            <a:noAutofit/>
          </a:bodyPr>
          <a:lstStyle/>
          <a:p>
            <a:pPr algn="l"/>
            <a:r>
              <a:rPr lang="en-GB" sz="2600" dirty="0">
                <a:solidFill>
                  <a:srgbClr val="000000"/>
                </a:solidFill>
                <a:effectLst/>
                <a:latin typeface="Calibri" panose="020F0502020204030204" pitchFamily="34" charset="0"/>
                <a:ea typeface="Times New Roman" panose="02020603050405020304" pitchFamily="18" charset="0"/>
              </a:rPr>
              <a:t>The European Network for Accessible Tourism is crucial in promoting barrier-free travel</a:t>
            </a:r>
            <a:r>
              <a:rPr lang="en-GB" sz="2600" dirty="0">
                <a:solidFill>
                  <a:srgbClr val="000000"/>
                </a:solidFill>
                <a:latin typeface="Calibri" panose="020F0502020204030204" pitchFamily="34" charset="0"/>
                <a:ea typeface="Times New Roman" panose="02020603050405020304" pitchFamily="18" charset="0"/>
              </a:rPr>
              <a:t>. </a:t>
            </a:r>
            <a:r>
              <a:rPr lang="en-GB" sz="2600" dirty="0">
                <a:solidFill>
                  <a:srgbClr val="000000"/>
                </a:solidFill>
                <a:effectLst/>
                <a:latin typeface="Calibri" panose="020F0502020204030204" pitchFamily="34" charset="0"/>
                <a:ea typeface="Times New Roman" panose="02020603050405020304" pitchFamily="18" charset="0"/>
              </a:rPr>
              <a:t>ENAT</a:t>
            </a:r>
            <a:br>
              <a:rPr lang="en-GB" sz="2600" dirty="0">
                <a:solidFill>
                  <a:srgbClr val="000000"/>
                </a:solidFill>
                <a:effectLst/>
                <a:latin typeface="Calibri" panose="020F0502020204030204" pitchFamily="34" charset="0"/>
                <a:ea typeface="Times New Roman" panose="02020603050405020304" pitchFamily="18" charset="0"/>
              </a:rPr>
            </a:br>
            <a:r>
              <a:rPr lang="en-GB" sz="2600" dirty="0">
                <a:solidFill>
                  <a:srgbClr val="000000"/>
                </a:solidFill>
                <a:effectLst/>
                <a:latin typeface="Calibri" panose="020F0502020204030204" pitchFamily="34" charset="0"/>
                <a:ea typeface="Times New Roman" panose="02020603050405020304" pitchFamily="18" charset="0"/>
              </a:rPr>
              <a:t> – advocates for the rights of tourists with disabilities and showcases the wider advantages of accessible tourism for society through its diverse activities and initiatives</a:t>
            </a:r>
            <a:br>
              <a:rPr lang="en-GB" sz="2600" dirty="0">
                <a:solidFill>
                  <a:srgbClr val="000000"/>
                </a:solidFill>
                <a:effectLst/>
                <a:latin typeface="Calibri" panose="020F0502020204030204" pitchFamily="34" charset="0"/>
                <a:ea typeface="Times New Roman" panose="02020603050405020304" pitchFamily="18" charset="0"/>
              </a:rPr>
            </a:br>
            <a:r>
              <a:rPr lang="en-GB" sz="2600" dirty="0">
                <a:solidFill>
                  <a:srgbClr val="000000"/>
                </a:solidFill>
                <a:effectLst/>
                <a:latin typeface="Calibri" panose="020F0502020204030204" pitchFamily="34" charset="0"/>
                <a:ea typeface="Times New Roman" panose="02020603050405020304" pitchFamily="18" charset="0"/>
              </a:rPr>
              <a:t>– plays a crucial role in the network of organisations that facilitate travel for individuals with disabilities, ensuring that people of all physical abilities can enjoy the beauty and variety of Europe and its project countries</a:t>
            </a:r>
            <a:endParaRPr lang="en-GB" sz="2600" dirty="0">
              <a:latin typeface="+mn-lt"/>
            </a:endParaRPr>
          </a:p>
        </p:txBody>
      </p:sp>
      <p:pic>
        <p:nvPicPr>
          <p:cNvPr id="5" name="Kép 4">
            <a:extLst>
              <a:ext uri="{FF2B5EF4-FFF2-40B4-BE49-F238E27FC236}">
                <a16:creationId xmlns:a16="http://schemas.microsoft.com/office/drawing/2014/main" id="{EEE1D898-FCF7-EA39-CEB4-9B565B3943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A26C15C2-26AE-A6AF-42A4-4F7CDB7F862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9E869DE9-45D9-81DC-8609-79CB3ABCD60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A8931FB7-FB41-4AC4-25DF-6A9EBAE0C9B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E16EDA1F-619D-FA32-F450-AEC2926A437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65C55BD-6C33-83AB-C7EC-19D73BBD65D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5D9F11C-6529-6B31-7327-2BA4D52B521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E8B88080-C280-0CF5-E0B1-3D4EE0BE4E0B}"/>
              </a:ext>
            </a:extLst>
          </p:cNvPr>
          <p:cNvSpPr txBox="1">
            <a:spLocks/>
          </p:cNvSpPr>
          <p:nvPr/>
        </p:nvSpPr>
        <p:spPr>
          <a:xfrm>
            <a:off x="190005" y="1132102"/>
            <a:ext cx="11404886" cy="88904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kern="100" dirty="0">
                <a:latin typeface="Calibri" panose="020F0502020204030204" pitchFamily="34" charset="0"/>
              </a:rPr>
              <a:t>European Network for Accessible Tourism – summary</a:t>
            </a:r>
          </a:p>
        </p:txBody>
      </p:sp>
      <p:sp>
        <p:nvSpPr>
          <p:cNvPr id="14" name="Szövegdoboz 13">
            <a:extLst>
              <a:ext uri="{FF2B5EF4-FFF2-40B4-BE49-F238E27FC236}">
                <a16:creationId xmlns:a16="http://schemas.microsoft.com/office/drawing/2014/main" id="{7E9DEB40-F2BC-D13D-F9A7-D70D666EA774}"/>
              </a:ext>
            </a:extLst>
          </p:cNvPr>
          <p:cNvSpPr txBox="1"/>
          <p:nvPr/>
        </p:nvSpPr>
        <p:spPr>
          <a:xfrm>
            <a:off x="4592782" y="4805949"/>
            <a:ext cx="6097978" cy="338554"/>
          </a:xfrm>
          <a:prstGeom prst="rect">
            <a:avLst/>
          </a:prstGeom>
          <a:noFill/>
        </p:spPr>
        <p:txBody>
          <a:bodyPr wrap="square">
            <a:spAutoFit/>
          </a:bodyPr>
          <a:lstStyle/>
          <a:p>
            <a:r>
              <a:rPr lang="en-GB" sz="1600" dirty="0">
                <a:solidFill>
                  <a:srgbClr val="000000"/>
                </a:solidFill>
                <a:effectLst/>
                <a:latin typeface="Calibri" panose="020F0502020204030204" pitchFamily="34" charset="0"/>
                <a:ea typeface="Times New Roman" panose="02020603050405020304" pitchFamily="18" charset="0"/>
              </a:rPr>
              <a:t>More </a:t>
            </a:r>
            <a:r>
              <a:rPr lang="en-GB" sz="1600" dirty="0">
                <a:solidFill>
                  <a:srgbClr val="000000"/>
                </a:solidFill>
                <a:latin typeface="Calibri" panose="020F0502020204030204" pitchFamily="34" charset="0"/>
              </a:rPr>
              <a:t>information at https://www.accessibletourism.org/</a:t>
            </a:r>
          </a:p>
        </p:txBody>
      </p:sp>
    </p:spTree>
    <p:extLst>
      <p:ext uri="{BB962C8B-B14F-4D97-AF65-F5344CB8AC3E}">
        <p14:creationId xmlns:p14="http://schemas.microsoft.com/office/powerpoint/2010/main" val="1325071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F829B-4613-433A-F9D5-3DAD9176E9B6}"/>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F1AC510B-A47A-C7E1-3434-E7F7E9006BC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7236B8CB-F659-3862-5D3A-9681E095DFF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B35E3D11-8C94-4B00-1841-5A33D9A7A86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0240335B-0C90-7914-5FE9-54D2EFD27A2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9C9ABE5C-48A3-556B-320A-45F74969EF6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64A8E6DC-5352-7515-3865-525D187B36B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33CC22FA-F60E-212A-7A78-BFEA1F98CDF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4E305B78-2730-C840-09D0-24802C4846B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1D42CC7B-0822-F39C-1150-5CBB03684765}"/>
              </a:ext>
            </a:extLst>
          </p:cNvPr>
          <p:cNvSpPr txBox="1">
            <a:spLocks/>
          </p:cNvSpPr>
          <p:nvPr/>
        </p:nvSpPr>
        <p:spPr>
          <a:xfrm>
            <a:off x="299610" y="1368029"/>
            <a:ext cx="3464867" cy="286988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kern="100" dirty="0">
                <a:latin typeface="Calibri" panose="020F0502020204030204" pitchFamily="34" charset="0"/>
              </a:rPr>
              <a:t>ENAT website – late November 2024</a:t>
            </a:r>
          </a:p>
        </p:txBody>
      </p:sp>
      <p:pic>
        <p:nvPicPr>
          <p:cNvPr id="16" name="Kép 15">
            <a:extLst>
              <a:ext uri="{FF2B5EF4-FFF2-40B4-BE49-F238E27FC236}">
                <a16:creationId xmlns:a16="http://schemas.microsoft.com/office/drawing/2014/main" id="{3AA31973-F8C1-142E-143E-38DCB8AEB4CA}"/>
              </a:ext>
            </a:extLst>
          </p:cNvPr>
          <p:cNvPicPr>
            <a:picLocks noChangeAspect="1"/>
          </p:cNvPicPr>
          <p:nvPr/>
        </p:nvPicPr>
        <p:blipFill>
          <a:blip r:embed="rId10" cstate="email">
            <a:extLst>
              <a:ext uri="{28A0092B-C50C-407E-A947-70E740481C1C}">
                <a14:useLocalDpi xmlns:a14="http://schemas.microsoft.com/office/drawing/2010/main"/>
              </a:ext>
            </a:extLst>
          </a:blip>
          <a:srcRect l="-331" t="-274"/>
          <a:stretch/>
        </p:blipFill>
        <p:spPr>
          <a:xfrm>
            <a:off x="4400227" y="1236629"/>
            <a:ext cx="6081907" cy="4002781"/>
          </a:xfrm>
          <a:prstGeom prst="rect">
            <a:avLst/>
          </a:prstGeom>
        </p:spPr>
      </p:pic>
      <p:sp>
        <p:nvSpPr>
          <p:cNvPr id="18" name="Szövegdoboz 17">
            <a:extLst>
              <a:ext uri="{FF2B5EF4-FFF2-40B4-BE49-F238E27FC236}">
                <a16:creationId xmlns:a16="http://schemas.microsoft.com/office/drawing/2014/main" id="{42043C20-9D11-9CCA-84B6-FBD204B4E80E}"/>
              </a:ext>
            </a:extLst>
          </p:cNvPr>
          <p:cNvSpPr txBox="1"/>
          <p:nvPr/>
        </p:nvSpPr>
        <p:spPr>
          <a:xfrm>
            <a:off x="715488" y="4586082"/>
            <a:ext cx="3684739" cy="338554"/>
          </a:xfrm>
          <a:prstGeom prst="rect">
            <a:avLst/>
          </a:prstGeom>
          <a:noFill/>
        </p:spPr>
        <p:txBody>
          <a:bodyPr wrap="square">
            <a:spAutoFit/>
          </a:bodyPr>
          <a:lstStyle/>
          <a:p>
            <a:r>
              <a:rPr lang="en-GB" sz="1600" dirty="0">
                <a:solidFill>
                  <a:srgbClr val="000000"/>
                </a:solidFill>
                <a:latin typeface="Calibri" panose="020F0502020204030204" pitchFamily="34" charset="0"/>
              </a:rPr>
              <a:t>https://www.accessibletourism.org/</a:t>
            </a:r>
            <a:endParaRPr lang="hu-HU" sz="16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652729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1797F1-558E-DBC5-9505-8187C622CAB8}"/>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A0F86558-76C7-35F2-9C92-3AF8B14D007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26E43A68-10B4-CC41-80EC-FE380073EA3D}"/>
              </a:ext>
            </a:extLst>
          </p:cNvPr>
          <p:cNvSpPr>
            <a:spLocks noGrp="1"/>
          </p:cNvSpPr>
          <p:nvPr>
            <p:ph type="ctrTitle"/>
          </p:nvPr>
        </p:nvSpPr>
        <p:spPr>
          <a:xfrm>
            <a:off x="88213" y="1356564"/>
            <a:ext cx="7320965" cy="3830334"/>
          </a:xfrm>
        </p:spPr>
        <p:txBody>
          <a:bodyPr>
            <a:noAutofit/>
          </a:bodyPr>
          <a:lstStyle/>
          <a:p>
            <a:pPr algn="l">
              <a:lnSpc>
                <a:spcPts val="2400"/>
              </a:lnSpc>
            </a:pPr>
            <a:r>
              <a:rPr lang="en-GB" sz="2400" dirty="0">
                <a:latin typeface="+mn-lt"/>
              </a:rPr>
              <a:t>Formed in 2007, initially as a </a:t>
            </a:r>
            <a:r>
              <a:rPr lang="en-GB" sz="2400" dirty="0">
                <a:solidFill>
                  <a:srgbClr val="000000"/>
                </a:solidFill>
                <a:latin typeface="+mn-lt"/>
                <a:cs typeface="+mn-cs"/>
              </a:rPr>
              <a:t>vehicle</a:t>
            </a:r>
            <a:r>
              <a:rPr lang="en-GB" sz="2400" dirty="0">
                <a:latin typeface="+mn-lt"/>
              </a:rPr>
              <a:t> to publish accessible travel information via its web site travability.travel</a:t>
            </a:r>
            <a:br>
              <a:rPr lang="en-GB" sz="2400" dirty="0">
                <a:latin typeface="+mn-lt"/>
              </a:rPr>
            </a:br>
            <a:r>
              <a:rPr lang="en-GB" sz="2400" dirty="0">
                <a:latin typeface="+mn-lt"/>
              </a:rPr>
              <a:t>Now Travability is a part of a worldwide group whose mission is to create equality in accessibility in the hospitality and travel industries</a:t>
            </a:r>
            <a:br>
              <a:rPr lang="en-GB" sz="2400" dirty="0">
                <a:latin typeface="+mn-lt"/>
              </a:rPr>
            </a:br>
            <a:r>
              <a:rPr lang="en-GB" sz="2400" dirty="0" err="1">
                <a:latin typeface="+mn-lt"/>
              </a:rPr>
              <a:t>Travability’s</a:t>
            </a:r>
            <a:r>
              <a:rPr lang="en-GB" sz="2400" dirty="0">
                <a:latin typeface="+mn-lt"/>
              </a:rPr>
              <a:t> mission is to be agents of change; to inspire people who have never travelled before to do so, and to inspire others to do more. To encourage all cultures of the world to see disability as an integral part of life, and to provide the motivation and tools to the tourism industry to allow them to create accessible environments that enable inclusion in an economically sustainable way</a:t>
            </a:r>
          </a:p>
        </p:txBody>
      </p:sp>
      <p:pic>
        <p:nvPicPr>
          <p:cNvPr id="5" name="Kép 4">
            <a:extLst>
              <a:ext uri="{FF2B5EF4-FFF2-40B4-BE49-F238E27FC236}">
                <a16:creationId xmlns:a16="http://schemas.microsoft.com/office/drawing/2014/main" id="{F9ADF326-C9FF-B62F-D2CF-CB77BB64976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A2654D28-03D7-7069-9D71-0BC4C86AF29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46D3E0C3-5440-9CE7-37F5-3FBE9B878DB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77939C0D-AB44-32A0-758A-82BC91AFDD9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82BCCACE-BE84-0A01-A501-1A9E85F8001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77314CF2-6CE4-A1B9-4286-7B81F6ADACA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sp>
        <p:nvSpPr>
          <p:cNvPr id="3" name="Cím 1">
            <a:extLst>
              <a:ext uri="{FF2B5EF4-FFF2-40B4-BE49-F238E27FC236}">
                <a16:creationId xmlns:a16="http://schemas.microsoft.com/office/drawing/2014/main" id="{D0DC66CF-8172-C2C2-F09A-03952FEA7463}"/>
              </a:ext>
            </a:extLst>
          </p:cNvPr>
          <p:cNvSpPr txBox="1">
            <a:spLocks/>
          </p:cNvSpPr>
          <p:nvPr/>
        </p:nvSpPr>
        <p:spPr>
          <a:xfrm>
            <a:off x="238473" y="766261"/>
            <a:ext cx="4846512" cy="66261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kern="100" dirty="0">
                <a:latin typeface="Calibri" panose="020F0502020204030204" pitchFamily="34" charset="0"/>
              </a:rPr>
              <a:t>Travability</a:t>
            </a:r>
          </a:p>
        </p:txBody>
      </p:sp>
      <p:sp>
        <p:nvSpPr>
          <p:cNvPr id="14" name="Szövegdoboz 13">
            <a:extLst>
              <a:ext uri="{FF2B5EF4-FFF2-40B4-BE49-F238E27FC236}">
                <a16:creationId xmlns:a16="http://schemas.microsoft.com/office/drawing/2014/main" id="{C0B0590A-CCC3-0282-3D2C-CF42F6E63BDF}"/>
              </a:ext>
            </a:extLst>
          </p:cNvPr>
          <p:cNvSpPr txBox="1"/>
          <p:nvPr/>
        </p:nvSpPr>
        <p:spPr>
          <a:xfrm>
            <a:off x="7919399" y="4982321"/>
            <a:ext cx="3979367" cy="338554"/>
          </a:xfrm>
          <a:prstGeom prst="rect">
            <a:avLst/>
          </a:prstGeom>
          <a:noFill/>
        </p:spPr>
        <p:txBody>
          <a:bodyPr wrap="square">
            <a:spAutoFit/>
          </a:bodyPr>
          <a:lstStyle/>
          <a:p>
            <a:r>
              <a:rPr lang="en-GB" sz="1600" dirty="0">
                <a:solidFill>
                  <a:srgbClr val="000000"/>
                </a:solidFill>
                <a:effectLst/>
                <a:latin typeface="Calibri" panose="020F0502020204030204" pitchFamily="34" charset="0"/>
                <a:ea typeface="Times New Roman" panose="02020603050405020304" pitchFamily="18" charset="0"/>
              </a:rPr>
              <a:t>More </a:t>
            </a:r>
            <a:r>
              <a:rPr lang="en-GB" sz="1600" dirty="0">
                <a:solidFill>
                  <a:srgbClr val="000000"/>
                </a:solidFill>
                <a:latin typeface="Calibri" panose="020F0502020204030204" pitchFamily="34" charset="0"/>
              </a:rPr>
              <a:t>information at https://travability.travel/</a:t>
            </a:r>
          </a:p>
        </p:txBody>
      </p:sp>
      <p:pic>
        <p:nvPicPr>
          <p:cNvPr id="11" name="Kép 10">
            <a:extLst>
              <a:ext uri="{FF2B5EF4-FFF2-40B4-BE49-F238E27FC236}">
                <a16:creationId xmlns:a16="http://schemas.microsoft.com/office/drawing/2014/main" id="{97236FAB-F183-FD6E-AD22-55644D42DFF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pic>
        <p:nvPicPr>
          <p:cNvPr id="16" name="Kép 15">
            <a:extLst>
              <a:ext uri="{FF2B5EF4-FFF2-40B4-BE49-F238E27FC236}">
                <a16:creationId xmlns:a16="http://schemas.microsoft.com/office/drawing/2014/main" id="{45B6577C-1842-CE1D-3DC6-5981AE632CE4}"/>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409179" y="2988643"/>
            <a:ext cx="4625202" cy="2014142"/>
          </a:xfrm>
          <a:prstGeom prst="rect">
            <a:avLst/>
          </a:prstGeom>
        </p:spPr>
      </p:pic>
      <p:pic>
        <p:nvPicPr>
          <p:cNvPr id="18" name="Kép 17">
            <a:extLst>
              <a:ext uri="{FF2B5EF4-FFF2-40B4-BE49-F238E27FC236}">
                <a16:creationId xmlns:a16="http://schemas.microsoft.com/office/drawing/2014/main" id="{BAB9B74F-13C5-F403-67E2-0106EC1BBA90}"/>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409179" y="849712"/>
            <a:ext cx="4625198" cy="2014141"/>
          </a:xfrm>
          <a:prstGeom prst="rect">
            <a:avLst/>
          </a:prstGeom>
        </p:spPr>
      </p:pic>
    </p:spTree>
    <p:extLst>
      <p:ext uri="{BB962C8B-B14F-4D97-AF65-F5344CB8AC3E}">
        <p14:creationId xmlns:p14="http://schemas.microsoft.com/office/powerpoint/2010/main" val="3108867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EA1321-E548-102A-D0E6-C3E1B9017995}"/>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6B2F8596-7B66-F66F-6459-0F08411A2C2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CD2F7C7B-9CC3-61FC-FC00-B1A35B01F360}"/>
              </a:ext>
            </a:extLst>
          </p:cNvPr>
          <p:cNvSpPr>
            <a:spLocks noGrp="1"/>
          </p:cNvSpPr>
          <p:nvPr>
            <p:ph type="ctrTitle"/>
          </p:nvPr>
        </p:nvSpPr>
        <p:spPr>
          <a:xfrm>
            <a:off x="61183" y="1458910"/>
            <a:ext cx="7954661" cy="3731441"/>
          </a:xfrm>
        </p:spPr>
        <p:txBody>
          <a:bodyPr>
            <a:noAutofit/>
          </a:bodyPr>
          <a:lstStyle/>
          <a:p>
            <a:pPr algn="l"/>
            <a:r>
              <a:rPr lang="en-GB" sz="2500" dirty="0">
                <a:latin typeface="+mn-lt"/>
              </a:rPr>
              <a:t>Travability offers a full travel agency service, continually expanding contacts to offer the greatest variety possible of accessible and inclusive holidays worldwide</a:t>
            </a:r>
            <a:br>
              <a:rPr lang="en-GB" sz="2500" dirty="0">
                <a:latin typeface="+mn-lt"/>
              </a:rPr>
            </a:br>
            <a:r>
              <a:rPr lang="en-GB" sz="2500" dirty="0">
                <a:latin typeface="+mn-lt"/>
              </a:rPr>
              <a:t>An extensive network of international travel agents – can put guests with special needs in contact with a suitable specialist</a:t>
            </a:r>
            <a:br>
              <a:rPr lang="en-GB" sz="2500" dirty="0">
                <a:latin typeface="+mn-lt"/>
              </a:rPr>
            </a:br>
            <a:r>
              <a:rPr lang="en-GB" sz="2500" dirty="0">
                <a:latin typeface="+mn-lt"/>
              </a:rPr>
              <a:t>Services: itinerary planning; flight and hotel bookings, attractions; hire cars or vans (with hand controls if required); hire equipment; cruising holidays; private yacht charters; fully escorted group tours; business travel and conferences</a:t>
            </a:r>
          </a:p>
        </p:txBody>
      </p:sp>
      <p:pic>
        <p:nvPicPr>
          <p:cNvPr id="5" name="Kép 4">
            <a:extLst>
              <a:ext uri="{FF2B5EF4-FFF2-40B4-BE49-F238E27FC236}">
                <a16:creationId xmlns:a16="http://schemas.microsoft.com/office/drawing/2014/main" id="{BD07808D-A02A-E64E-15D9-20499E2593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B9DF0F18-4FBE-11F4-9F34-B4CD68DFC83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7C6367A6-DA0B-4099-1C95-B7859C9E133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C0C628FB-524A-DC7C-28C1-C9316FDA599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1B8CBA99-68E8-EC75-8C7D-6D169893119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7DB4E743-A0DD-2DB7-747F-2D8F38FD3C7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F4A57FD-3668-7F87-C83F-14092D67299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3D5D1E6A-B308-1646-F2A0-B3CCFED9F85C}"/>
              </a:ext>
            </a:extLst>
          </p:cNvPr>
          <p:cNvSpPr txBox="1">
            <a:spLocks/>
          </p:cNvSpPr>
          <p:nvPr/>
        </p:nvSpPr>
        <p:spPr>
          <a:xfrm>
            <a:off x="7155484" y="876596"/>
            <a:ext cx="4929138" cy="88904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kern="100" dirty="0">
                <a:latin typeface="Calibri" panose="020F0502020204030204" pitchFamily="34" charset="0"/>
              </a:rPr>
              <a:t>Travability  – services</a:t>
            </a:r>
          </a:p>
        </p:txBody>
      </p:sp>
      <p:sp>
        <p:nvSpPr>
          <p:cNvPr id="14" name="Szövegdoboz 13">
            <a:extLst>
              <a:ext uri="{FF2B5EF4-FFF2-40B4-BE49-F238E27FC236}">
                <a16:creationId xmlns:a16="http://schemas.microsoft.com/office/drawing/2014/main" id="{AA0F46E5-55AE-BC2A-4015-9704D6EFA582}"/>
              </a:ext>
            </a:extLst>
          </p:cNvPr>
          <p:cNvSpPr txBox="1"/>
          <p:nvPr/>
        </p:nvSpPr>
        <p:spPr>
          <a:xfrm>
            <a:off x="8936813" y="4335408"/>
            <a:ext cx="2820638" cy="584775"/>
          </a:xfrm>
          <a:prstGeom prst="rect">
            <a:avLst/>
          </a:prstGeom>
          <a:noFill/>
        </p:spPr>
        <p:txBody>
          <a:bodyPr wrap="square">
            <a:spAutoFit/>
          </a:bodyPr>
          <a:lstStyle/>
          <a:p>
            <a:r>
              <a:rPr lang="en-GB" sz="1600" dirty="0">
                <a:solidFill>
                  <a:srgbClr val="000000"/>
                </a:solidFill>
                <a:effectLst/>
                <a:latin typeface="Calibri" panose="020F0502020204030204" pitchFamily="34" charset="0"/>
                <a:ea typeface="Times New Roman" panose="02020603050405020304" pitchFamily="18" charset="0"/>
              </a:rPr>
              <a:t>More </a:t>
            </a:r>
            <a:r>
              <a:rPr lang="en-GB" sz="1600" dirty="0">
                <a:solidFill>
                  <a:srgbClr val="000000"/>
                </a:solidFill>
                <a:latin typeface="Calibri" panose="020F0502020204030204" pitchFamily="34" charset="0"/>
              </a:rPr>
              <a:t>information at https://travability.travel/</a:t>
            </a:r>
          </a:p>
        </p:txBody>
      </p:sp>
      <p:pic>
        <p:nvPicPr>
          <p:cNvPr id="15" name="Kép 14">
            <a:extLst>
              <a:ext uri="{FF2B5EF4-FFF2-40B4-BE49-F238E27FC236}">
                <a16:creationId xmlns:a16="http://schemas.microsoft.com/office/drawing/2014/main" id="{24096A4A-22B1-9332-CADC-88CDBEAF02E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664676" y="2202075"/>
            <a:ext cx="4401398" cy="1916682"/>
          </a:xfrm>
          <a:prstGeom prst="rect">
            <a:avLst/>
          </a:prstGeom>
        </p:spPr>
      </p:pic>
    </p:spTree>
    <p:extLst>
      <p:ext uri="{BB962C8B-B14F-4D97-AF65-F5344CB8AC3E}">
        <p14:creationId xmlns:p14="http://schemas.microsoft.com/office/powerpoint/2010/main" val="6579458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9B43FC-90CB-54C0-CB95-3A3C7E588915}"/>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88E2F92D-CC63-8065-4799-68CF2503F02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A46BA248-9B8C-D1EA-196A-337BF090917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18F59DA2-F702-B743-2E9F-2AADDA587FC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F39334B7-A8AC-2E6B-3BA1-E2611505F7B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54035B12-6066-A018-2262-61EDC23F137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6BE7189C-5208-126A-2276-94DAE1706A1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E96EE097-90EC-38AE-27BA-2E13EA0FA4D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D4258E7E-2EFA-F36E-B05F-A57A98380E6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F8194A95-4BBD-AC12-0E11-5389B228DCE2}"/>
              </a:ext>
            </a:extLst>
          </p:cNvPr>
          <p:cNvSpPr txBox="1">
            <a:spLocks/>
          </p:cNvSpPr>
          <p:nvPr/>
        </p:nvSpPr>
        <p:spPr>
          <a:xfrm>
            <a:off x="466963" y="1205346"/>
            <a:ext cx="11258073" cy="611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kern="100" dirty="0">
                <a:latin typeface="Calibri" panose="020F0502020204030204" pitchFamily="34" charset="0"/>
                <a:ea typeface="Calibri" panose="020F0502020204030204" pitchFamily="34" charset="0"/>
              </a:rPr>
              <a:t>Examples from Central-Eastern Europe: Croatia</a:t>
            </a:r>
            <a:endParaRPr lang="en-GB" sz="3600" dirty="0">
              <a:latin typeface="+mn-lt"/>
            </a:endParaRPr>
          </a:p>
        </p:txBody>
      </p:sp>
      <p:sp>
        <p:nvSpPr>
          <p:cNvPr id="20" name="Szövegdoboz 19">
            <a:extLst>
              <a:ext uri="{FF2B5EF4-FFF2-40B4-BE49-F238E27FC236}">
                <a16:creationId xmlns:a16="http://schemas.microsoft.com/office/drawing/2014/main" id="{B8FA7F29-634A-8AE8-41D4-58D288CDE6B7}"/>
              </a:ext>
            </a:extLst>
          </p:cNvPr>
          <p:cNvSpPr txBox="1"/>
          <p:nvPr/>
        </p:nvSpPr>
        <p:spPr>
          <a:xfrm>
            <a:off x="291911" y="1854882"/>
            <a:ext cx="11544971" cy="3620030"/>
          </a:xfrm>
          <a:prstGeom prst="rect">
            <a:avLst/>
          </a:prstGeom>
          <a:noFill/>
        </p:spPr>
        <p:txBody>
          <a:bodyPr wrap="square">
            <a:spAutoFit/>
          </a:bodyPr>
          <a:lstStyle/>
          <a:p>
            <a:pPr>
              <a:lnSpc>
                <a:spcPts val="2500"/>
              </a:lnSpc>
            </a:pPr>
            <a:r>
              <a:rPr lang="en-GB" sz="2400" dirty="0">
                <a:solidFill>
                  <a:srgbClr val="000000"/>
                </a:solidFill>
                <a:effectLst/>
                <a:latin typeface="Calibri" panose="020F0502020204030204" pitchFamily="34" charset="0"/>
                <a:ea typeface="Times New Roman" panose="02020603050405020304" pitchFamily="18" charset="0"/>
              </a:rPr>
              <a:t>Tourist offer in Croatia for people with disabilities is still quite sparse and fragmented. The biggest challenge faced by people with disabilities is the quality of information about the specific segments of the offer: for this reason, various organisations participate in this process in order to create a quality product in the context of accessible tourism</a:t>
            </a:r>
            <a:endParaRPr lang="hu-HU" sz="2400" dirty="0">
              <a:solidFill>
                <a:srgbClr val="000000"/>
              </a:solidFill>
              <a:latin typeface="Calibri" panose="020F0502020204030204" pitchFamily="34" charset="0"/>
              <a:ea typeface="Times New Roman" panose="02020603050405020304" pitchFamily="18" charset="0"/>
            </a:endParaRPr>
          </a:p>
          <a:p>
            <a:pPr>
              <a:lnSpc>
                <a:spcPts val="2500"/>
              </a:lnSpc>
            </a:pPr>
            <a:r>
              <a:rPr lang="en-GB" sz="2400" dirty="0">
                <a:solidFill>
                  <a:srgbClr val="000000"/>
                </a:solidFill>
                <a:effectLst/>
                <a:latin typeface="Calibri" panose="020F0502020204030204" pitchFamily="34" charset="0"/>
                <a:ea typeface="Times New Roman" panose="02020603050405020304" pitchFamily="18" charset="0"/>
              </a:rPr>
              <a:t>Looking at the market from the perspective of private companies: currently no travel agency that specialises in the needs and requirements of people with disabilities – there used to be one, but no longer</a:t>
            </a:r>
          </a:p>
          <a:p>
            <a:pPr>
              <a:lnSpc>
                <a:spcPts val="2500"/>
              </a:lnSpc>
            </a:pPr>
            <a:r>
              <a:rPr lang="en-GB" sz="2400" dirty="0">
                <a:solidFill>
                  <a:srgbClr val="000000"/>
                </a:solidFill>
                <a:latin typeface="Calibri" panose="020F0502020204030204" pitchFamily="34" charset="0"/>
                <a:ea typeface="Times New Roman" panose="02020603050405020304" pitchFamily="18" charset="0"/>
              </a:rPr>
              <a:t>I</a:t>
            </a:r>
            <a:r>
              <a:rPr lang="en-GB" sz="2400" dirty="0">
                <a:solidFill>
                  <a:srgbClr val="000000"/>
                </a:solidFill>
                <a:effectLst/>
                <a:latin typeface="Calibri" panose="020F0502020204030204" pitchFamily="34" charset="0"/>
                <a:ea typeface="Times New Roman" panose="02020603050405020304" pitchFamily="18" charset="0"/>
              </a:rPr>
              <a:t>mportant to know that the national government is making great efforts to raise awareness of this tourism product and to give tourism employees the opportunity to participate in special workshops aimed at improving understanding and knowledge of this segment of tourists</a:t>
            </a:r>
            <a:endParaRPr lang="en-GB" sz="2400" dirty="0"/>
          </a:p>
        </p:txBody>
      </p:sp>
    </p:spTree>
    <p:extLst>
      <p:ext uri="{BB962C8B-B14F-4D97-AF65-F5344CB8AC3E}">
        <p14:creationId xmlns:p14="http://schemas.microsoft.com/office/powerpoint/2010/main" val="22409705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97C695-9202-35E8-5B71-87B487B8208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40A7C095-D6A9-9A8F-6EA0-46640CB3C38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78EEEA7E-F50A-BF97-8E27-26D384B2F7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958154C4-1857-5925-3A2C-8B989D752B5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BECD2A44-CFD9-92EA-581A-EFF85F4A10C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DF761ED7-0323-B44C-FADE-08AF5E070E0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24778952-12D5-285C-BD03-789983871B7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4826831C-8A4F-F8E4-D29D-ADF173D697A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1C37E535-DE67-6855-A5E9-E5036701276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53CAB8C-179E-988B-8316-06CDDEB3BCED}"/>
              </a:ext>
            </a:extLst>
          </p:cNvPr>
          <p:cNvSpPr txBox="1">
            <a:spLocks/>
          </p:cNvSpPr>
          <p:nvPr/>
        </p:nvSpPr>
        <p:spPr>
          <a:xfrm>
            <a:off x="466963" y="1205346"/>
            <a:ext cx="11258073" cy="611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kern="100" dirty="0">
                <a:latin typeface="Calibri" panose="020F0502020204030204" pitchFamily="34" charset="0"/>
                <a:ea typeface="Calibri" panose="020F0502020204030204" pitchFamily="34" charset="0"/>
              </a:rPr>
              <a:t>Examples from Central-Eastern Europe: Croatia</a:t>
            </a:r>
            <a:endParaRPr lang="en-GB" sz="3600" dirty="0">
              <a:latin typeface="+mn-lt"/>
            </a:endParaRPr>
          </a:p>
        </p:txBody>
      </p:sp>
      <p:sp>
        <p:nvSpPr>
          <p:cNvPr id="11" name="Szövegdoboz 10">
            <a:extLst>
              <a:ext uri="{FF2B5EF4-FFF2-40B4-BE49-F238E27FC236}">
                <a16:creationId xmlns:a16="http://schemas.microsoft.com/office/drawing/2014/main" id="{8FF1FCA6-C502-9169-8D1C-5EAE6507E1C0}"/>
              </a:ext>
            </a:extLst>
          </p:cNvPr>
          <p:cNvSpPr txBox="1"/>
          <p:nvPr/>
        </p:nvSpPr>
        <p:spPr>
          <a:xfrm>
            <a:off x="205706" y="1876535"/>
            <a:ext cx="11040227" cy="3046988"/>
          </a:xfrm>
          <a:prstGeom prst="rect">
            <a:avLst/>
          </a:prstGeom>
          <a:noFill/>
        </p:spPr>
        <p:txBody>
          <a:bodyPr wrap="square">
            <a:spAutoFit/>
          </a:bodyPr>
          <a:lstStyle/>
          <a:p>
            <a:r>
              <a:rPr lang="en-GB" sz="2400" dirty="0">
                <a:solidFill>
                  <a:srgbClr val="000000"/>
                </a:solidFill>
                <a:effectLst/>
                <a:latin typeface="Calibri" panose="020F0502020204030204" pitchFamily="34" charset="0"/>
                <a:ea typeface="Times New Roman" panose="02020603050405020304" pitchFamily="18" charset="0"/>
              </a:rPr>
              <a:t>Several NGOs are involved in creating a platform for knowledge sharing – not only those working to improve the quality of life of people with disabilities, but also those working to improve the quality of life of older people also in need of better accessibility</a:t>
            </a:r>
          </a:p>
          <a:p>
            <a:r>
              <a:rPr lang="en-GB" sz="2400" dirty="0">
                <a:solidFill>
                  <a:srgbClr val="000000"/>
                </a:solidFill>
                <a:effectLst/>
                <a:latin typeface="Calibri" panose="020F0502020204030204" pitchFamily="34" charset="0"/>
                <a:ea typeface="Times New Roman" panose="02020603050405020304" pitchFamily="18" charset="0"/>
              </a:rPr>
              <a:t>The collaboration of these individual initiatives in creating a more accessible, universal design of various facilities will hopefully lead to an organisation that specialises in this particular segment of tourists, providing them with access to tourism services and experiences, but most importantly, accurate and reliable information on the availability and quality of accessibility of destinations</a:t>
            </a:r>
            <a:endParaRPr lang="en-GB" sz="2400" dirty="0"/>
          </a:p>
        </p:txBody>
      </p:sp>
    </p:spTree>
    <p:extLst>
      <p:ext uri="{BB962C8B-B14F-4D97-AF65-F5344CB8AC3E}">
        <p14:creationId xmlns:p14="http://schemas.microsoft.com/office/powerpoint/2010/main" val="1484723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48ABEE-DC8D-2E6B-8DE3-3D8D10A8BE87}"/>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91EE7AC-E53B-26D6-B02D-8530557B7BB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D3584706-2332-2377-2C41-8BF037864DF1}"/>
              </a:ext>
            </a:extLst>
          </p:cNvPr>
          <p:cNvSpPr>
            <a:spLocks noGrp="1"/>
          </p:cNvSpPr>
          <p:nvPr>
            <p:ph type="ctrTitle"/>
          </p:nvPr>
        </p:nvSpPr>
        <p:spPr>
          <a:xfrm>
            <a:off x="130629" y="1400625"/>
            <a:ext cx="11875324" cy="1233800"/>
          </a:xfrm>
        </p:spPr>
        <p:txBody>
          <a:bodyPr>
            <a:normAutofit/>
          </a:bodyPr>
          <a:lstStyle/>
          <a:p>
            <a:r>
              <a:rPr lang="hu-HU" sz="3600" b="1" dirty="0">
                <a:latin typeface="+mn-lt"/>
              </a:rPr>
              <a:t>5</a:t>
            </a:r>
            <a:r>
              <a:rPr lang="hu-HU" sz="3600" b="1">
                <a:latin typeface="+mn-lt"/>
              </a:rPr>
              <a:t>. </a:t>
            </a:r>
            <a:r>
              <a:rPr lang="en-GB" sz="3600" b="1" dirty="0">
                <a:latin typeface="+mn-lt"/>
              </a:rPr>
              <a:t>Organisations supporting travel for people with disabilities</a:t>
            </a:r>
            <a:endParaRPr lang="en-US" sz="3600" b="1" dirty="0">
              <a:latin typeface="+mn-lt"/>
            </a:endParaRPr>
          </a:p>
        </p:txBody>
      </p:sp>
      <p:pic>
        <p:nvPicPr>
          <p:cNvPr id="5" name="Kép 4">
            <a:extLst>
              <a:ext uri="{FF2B5EF4-FFF2-40B4-BE49-F238E27FC236}">
                <a16:creationId xmlns:a16="http://schemas.microsoft.com/office/drawing/2014/main" id="{FF5E0CCE-2A20-6396-D36B-BD8F8B929B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E32F42-8EBE-345E-BB2C-BF3BC3668D5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09AAEBB0-DD53-8C66-69D8-96B3485D0DB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03254CF8-EB11-6871-8F31-2E6BF68DBD4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B89935F4-B551-A19F-94E4-9EB265C6F5C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F446311E-E342-D386-C975-7CA355B112D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1" name="Kép 10">
            <a:extLst>
              <a:ext uri="{FF2B5EF4-FFF2-40B4-BE49-F238E27FC236}">
                <a16:creationId xmlns:a16="http://schemas.microsoft.com/office/drawing/2014/main" id="{A398960F-9A40-A5BB-919E-8C53534909F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745779" y="2884637"/>
            <a:ext cx="2102696" cy="2099401"/>
          </a:xfrm>
          <a:prstGeom prst="rect">
            <a:avLst/>
          </a:prstGeom>
        </p:spPr>
      </p:pic>
    </p:spTree>
    <p:extLst>
      <p:ext uri="{BB962C8B-B14F-4D97-AF65-F5344CB8AC3E}">
        <p14:creationId xmlns:p14="http://schemas.microsoft.com/office/powerpoint/2010/main" val="1645023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86878A-9479-3FB2-3A83-D59548065246}"/>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D623708C-6095-55DF-68F4-16BE8AD024C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3680BE5B-B4B7-5C63-4861-C1973A423E1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2265F250-CFE3-5963-91F1-4C75E203AF2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FBE062A-7699-6AF3-84B3-3D38F121FA8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4F95A394-C726-54FE-D6AB-565239EB675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24515397-0BEF-D2D8-DD8E-683A24AFA06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7B4CD5A2-D336-E4CF-33A7-E0367454395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E47BC93-2832-AB9B-0084-582A8561B2C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9054588F-4ADC-985B-3D9A-BFADA1342FEC}"/>
              </a:ext>
            </a:extLst>
          </p:cNvPr>
          <p:cNvSpPr txBox="1">
            <a:spLocks/>
          </p:cNvSpPr>
          <p:nvPr/>
        </p:nvSpPr>
        <p:spPr>
          <a:xfrm>
            <a:off x="466963" y="1205346"/>
            <a:ext cx="5304445" cy="169223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kern="100" dirty="0">
                <a:latin typeface="Calibri" panose="020F0502020204030204" pitchFamily="34" charset="0"/>
                <a:ea typeface="Calibri" panose="020F0502020204030204" pitchFamily="34" charset="0"/>
              </a:rPr>
              <a:t>Examples from Central-Eastern Europe: Croatia</a:t>
            </a:r>
            <a:endParaRPr lang="en-GB" sz="3600" dirty="0">
              <a:latin typeface="+mn-lt"/>
            </a:endParaRPr>
          </a:p>
        </p:txBody>
      </p:sp>
      <p:sp>
        <p:nvSpPr>
          <p:cNvPr id="11" name="Szövegdoboz 10">
            <a:extLst>
              <a:ext uri="{FF2B5EF4-FFF2-40B4-BE49-F238E27FC236}">
                <a16:creationId xmlns:a16="http://schemas.microsoft.com/office/drawing/2014/main" id="{BD7F4D13-ADEE-C403-DD5E-E6DF131470A9}"/>
              </a:ext>
            </a:extLst>
          </p:cNvPr>
          <p:cNvSpPr txBox="1"/>
          <p:nvPr/>
        </p:nvSpPr>
        <p:spPr>
          <a:xfrm>
            <a:off x="768927" y="4404279"/>
            <a:ext cx="5216237" cy="646331"/>
          </a:xfrm>
          <a:prstGeom prst="rect">
            <a:avLst/>
          </a:prstGeom>
          <a:noFill/>
        </p:spPr>
        <p:txBody>
          <a:bodyPr wrap="square">
            <a:spAutoFit/>
          </a:bodyPr>
          <a:lstStyle/>
          <a:p>
            <a:pPr algn="r"/>
            <a:r>
              <a:rPr lang="en-GB" dirty="0">
                <a:latin typeface="Times New Roman" panose="02020603050405020304" pitchFamily="18" charset="0"/>
                <a:ea typeface="Times New Roman" panose="02020603050405020304" pitchFamily="18" charset="0"/>
              </a:rPr>
              <a:t>Creating accessibility with mobile ramps, downtown Zagreb</a:t>
            </a:r>
            <a:r>
              <a:rPr lang="en-GB" sz="1800" dirty="0">
                <a:effectLst/>
                <a:latin typeface="Times New Roman" panose="02020603050405020304" pitchFamily="18" charset="0"/>
                <a:ea typeface="Times New Roman" panose="02020603050405020304" pitchFamily="18" charset="0"/>
              </a:rPr>
              <a:t> – not for wheelchair users, only</a:t>
            </a:r>
            <a:endParaRPr lang="en-GB" dirty="0"/>
          </a:p>
        </p:txBody>
      </p:sp>
      <p:pic>
        <p:nvPicPr>
          <p:cNvPr id="14" name="Kép 13" descr="A képen ruházat, ember, személy, lábbelik látható&#10;&#10;Automatikusan generált leírás">
            <a:extLst>
              <a:ext uri="{FF2B5EF4-FFF2-40B4-BE49-F238E27FC236}">
                <a16:creationId xmlns:a16="http://schemas.microsoft.com/office/drawing/2014/main" id="{AB301E1F-EEBA-3F01-7A19-1FA6E2E38B01}"/>
              </a:ext>
            </a:extLst>
          </p:cNvPr>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096000" y="1262223"/>
            <a:ext cx="5760720" cy="3834130"/>
          </a:xfrm>
          <a:prstGeom prst="rect">
            <a:avLst/>
          </a:prstGeom>
          <a:noFill/>
          <a:ln>
            <a:noFill/>
          </a:ln>
        </p:spPr>
      </p:pic>
      <p:sp>
        <p:nvSpPr>
          <p:cNvPr id="16" name="Szövegdoboz 15">
            <a:extLst>
              <a:ext uri="{FF2B5EF4-FFF2-40B4-BE49-F238E27FC236}">
                <a16:creationId xmlns:a16="http://schemas.microsoft.com/office/drawing/2014/main" id="{44AF3316-E67A-3434-EA74-13AAF836FE5B}"/>
              </a:ext>
            </a:extLst>
          </p:cNvPr>
          <p:cNvSpPr txBox="1"/>
          <p:nvPr/>
        </p:nvSpPr>
        <p:spPr>
          <a:xfrm>
            <a:off x="9395178" y="5520711"/>
            <a:ext cx="2648199" cy="640175"/>
          </a:xfrm>
          <a:prstGeom prst="rect">
            <a:avLst/>
          </a:prstGeom>
          <a:noFill/>
        </p:spPr>
        <p:txBody>
          <a:bodyPr wrap="square">
            <a:spAutoFit/>
          </a:bodyPr>
          <a:lstStyle/>
          <a:p>
            <a:pPr algn="r">
              <a:lnSpc>
                <a:spcPts val="2160"/>
              </a:lnSpc>
              <a:spcAft>
                <a:spcPts val="600"/>
              </a:spcAft>
            </a:pPr>
            <a:r>
              <a:rPr lang="en-GB" sz="1600" dirty="0">
                <a:latin typeface="Times New Roman" panose="02020603050405020304" pitchFamily="18" charset="0"/>
                <a:cs typeface="Times New Roman" panose="02020603050405020304" pitchFamily="18" charset="0"/>
              </a:rPr>
              <a:t>Source: https://www.zagreb.hr</a:t>
            </a:r>
          </a:p>
        </p:txBody>
      </p:sp>
    </p:spTree>
    <p:extLst>
      <p:ext uri="{BB962C8B-B14F-4D97-AF65-F5344CB8AC3E}">
        <p14:creationId xmlns:p14="http://schemas.microsoft.com/office/powerpoint/2010/main" val="4580136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200C40-677A-340B-7CE5-805C61EF5142}"/>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04E0EF9B-FCAE-C94D-4B9F-B4940F02ECF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3214FAF0-21F0-2CD2-6009-47577502B14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47E30211-B250-0503-B602-6449C48D3E9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A4AD810-2C04-B8D4-7A86-30A88946D95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72E3D0F-7C79-1BED-D7EA-2CE7F2186D9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DB64103D-DDE7-0CC9-666D-D5BD79DD106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EA54BB70-A06B-0E5B-9E0C-C062D4C6C3E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3036104-54D9-896C-B1DC-FAA3C0C1213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0F54956E-F89E-4D4A-CCFC-86B88AD469BE}"/>
              </a:ext>
            </a:extLst>
          </p:cNvPr>
          <p:cNvSpPr txBox="1">
            <a:spLocks/>
          </p:cNvSpPr>
          <p:nvPr/>
        </p:nvSpPr>
        <p:spPr>
          <a:xfrm>
            <a:off x="451127" y="1179574"/>
            <a:ext cx="11258073" cy="611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kern="100" dirty="0">
                <a:latin typeface="Calibri" panose="020F0502020204030204" pitchFamily="34" charset="0"/>
                <a:ea typeface="Calibri" panose="020F0502020204030204" pitchFamily="34" charset="0"/>
              </a:rPr>
              <a:t>Examples from Central-Eastern Europe: Poland</a:t>
            </a:r>
            <a:endParaRPr lang="en-GB" sz="3600" dirty="0">
              <a:latin typeface="+mn-lt"/>
            </a:endParaRPr>
          </a:p>
        </p:txBody>
      </p:sp>
      <p:sp>
        <p:nvSpPr>
          <p:cNvPr id="11" name="Szövegdoboz 10">
            <a:extLst>
              <a:ext uri="{FF2B5EF4-FFF2-40B4-BE49-F238E27FC236}">
                <a16:creationId xmlns:a16="http://schemas.microsoft.com/office/drawing/2014/main" id="{EF028A23-145D-6207-E29A-43DCA209E957}"/>
              </a:ext>
            </a:extLst>
          </p:cNvPr>
          <p:cNvSpPr txBox="1"/>
          <p:nvPr/>
        </p:nvSpPr>
        <p:spPr>
          <a:xfrm>
            <a:off x="106876" y="1793141"/>
            <a:ext cx="11946577" cy="3482172"/>
          </a:xfrm>
          <a:prstGeom prst="rect">
            <a:avLst/>
          </a:prstGeom>
          <a:noFill/>
        </p:spPr>
        <p:txBody>
          <a:bodyPr wrap="square">
            <a:spAutoFit/>
          </a:bodyPr>
          <a:lstStyle/>
          <a:p>
            <a:pPr>
              <a:lnSpc>
                <a:spcPts val="2400"/>
              </a:lnSpc>
            </a:pPr>
            <a:r>
              <a:rPr lang="en-GB" sz="24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Examples of good practice for accessible tourism in Poland are diverse. A few of these:</a:t>
            </a:r>
            <a:endParaRPr lang="en-GB" sz="2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ts val="2400"/>
              </a:lnSpc>
              <a:buFont typeface="+mj-lt"/>
              <a:buAutoNum type="arabicParenR"/>
            </a:pPr>
            <a:r>
              <a:rPr lang="en-GB" sz="2400" dirty="0">
                <a:effectLst/>
                <a:latin typeface="Calibri" panose="020F0502020204030204" pitchFamily="34" charset="0"/>
                <a:ea typeface="Times New Roman" panose="02020603050405020304" pitchFamily="18" charset="0"/>
              </a:rPr>
              <a:t>institutional activities at national level (Ministry of Sport and Tourism) and regional level (</a:t>
            </a:r>
            <a:r>
              <a:rPr lang="en-GB" sz="2400" dirty="0" err="1">
                <a:effectLst/>
                <a:latin typeface="Calibri" panose="020F0502020204030204" pitchFamily="34" charset="0"/>
                <a:ea typeface="Times New Roman" panose="02020603050405020304" pitchFamily="18" charset="0"/>
              </a:rPr>
              <a:t>Wielkopolska</a:t>
            </a:r>
            <a:r>
              <a:rPr lang="en-GB" sz="2400" dirty="0">
                <a:effectLst/>
                <a:latin typeface="Calibri" panose="020F0502020204030204" pitchFamily="34" charset="0"/>
                <a:ea typeface="Times New Roman" panose="02020603050405020304" pitchFamily="18" charset="0"/>
              </a:rPr>
              <a:t> Tourist Organization), </a:t>
            </a:r>
            <a:endParaRPr lang="en-GB" sz="2400" dirty="0">
              <a:effectLst/>
              <a:latin typeface="Times New Roman" panose="02020603050405020304" pitchFamily="18" charset="0"/>
              <a:ea typeface="Times New Roman" panose="02020603050405020304" pitchFamily="18" charset="0"/>
            </a:endParaRPr>
          </a:p>
          <a:p>
            <a:pPr marL="342900" lvl="0" indent="-342900">
              <a:lnSpc>
                <a:spcPts val="2400"/>
              </a:lnSpc>
              <a:buFont typeface="+mj-lt"/>
              <a:buAutoNum type="arabicParenR"/>
            </a:pPr>
            <a:r>
              <a:rPr lang="en-GB" sz="2400" dirty="0">
                <a:effectLst/>
                <a:latin typeface="Calibri" panose="020F0502020204030204" pitchFamily="34" charset="0"/>
                <a:ea typeface="Times New Roman" panose="02020603050405020304" pitchFamily="18" charset="0"/>
              </a:rPr>
              <a:t>tourist guides to the most popular urban tourist destination in Poland, Krakow (“A Guide to Krakow for Tourists with Disabilities”), tourist information about the availability and facilities on tourist trails (“</a:t>
            </a:r>
            <a:r>
              <a:rPr lang="en-GB" sz="2400" dirty="0" err="1">
                <a:effectLst/>
                <a:latin typeface="Calibri" panose="020F0502020204030204" pitchFamily="34" charset="0"/>
                <a:ea typeface="Times New Roman" panose="02020603050405020304" pitchFamily="18" charset="0"/>
              </a:rPr>
              <a:t>Karkonosze</a:t>
            </a:r>
            <a:r>
              <a:rPr lang="en-GB" sz="2400" dirty="0">
                <a:effectLst/>
                <a:latin typeface="Calibri" panose="020F0502020204030204" pitchFamily="34" charset="0"/>
                <a:ea typeface="Times New Roman" panose="02020603050405020304" pitchFamily="18" charset="0"/>
              </a:rPr>
              <a:t> for Everyone”, </a:t>
            </a:r>
            <a:r>
              <a:rPr lang="en-GB" sz="2400" dirty="0" err="1">
                <a:effectLst/>
                <a:latin typeface="Calibri" panose="020F0502020204030204" pitchFamily="34" charset="0"/>
                <a:ea typeface="Times New Roman" panose="02020603050405020304" pitchFamily="18" charset="0"/>
              </a:rPr>
              <a:t>Piast</a:t>
            </a:r>
            <a:r>
              <a:rPr lang="en-GB" sz="2400" dirty="0">
                <a:effectLst/>
                <a:latin typeface="Calibri" panose="020F0502020204030204" pitchFamily="34" charset="0"/>
                <a:ea typeface="Times New Roman" panose="02020603050405020304" pitchFamily="18" charset="0"/>
              </a:rPr>
              <a:t> Trail in Greater Poland), </a:t>
            </a:r>
            <a:endParaRPr lang="en-GB" sz="2400" dirty="0">
              <a:effectLst/>
              <a:latin typeface="Times New Roman" panose="02020603050405020304" pitchFamily="18" charset="0"/>
              <a:ea typeface="Times New Roman" panose="02020603050405020304" pitchFamily="18" charset="0"/>
            </a:endParaRPr>
          </a:p>
          <a:p>
            <a:pPr marL="342900" lvl="0" indent="-342900">
              <a:lnSpc>
                <a:spcPts val="2400"/>
              </a:lnSpc>
              <a:buFont typeface="+mj-lt"/>
              <a:buAutoNum type="arabicParenR"/>
            </a:pPr>
            <a:r>
              <a:rPr lang="en-GB" sz="2400" dirty="0">
                <a:effectLst/>
                <a:latin typeface="Calibri" panose="020F0502020204030204" pitchFamily="34" charset="0"/>
                <a:ea typeface="Times New Roman" panose="02020603050405020304" pitchFamily="18" charset="0"/>
              </a:rPr>
              <a:t>tourist attractions (Invisible Street in </a:t>
            </a:r>
            <a:r>
              <a:rPr lang="en-GB" sz="2400" dirty="0" err="1">
                <a:effectLst/>
                <a:latin typeface="Calibri" panose="020F0502020204030204" pitchFamily="34" charset="0"/>
                <a:ea typeface="Times New Roman" panose="02020603050405020304" pitchFamily="18" charset="0"/>
              </a:rPr>
              <a:t>Poznań</a:t>
            </a:r>
            <a:r>
              <a:rPr lang="en-GB" sz="2400" dirty="0">
                <a:effectLst/>
                <a:latin typeface="Calibri" panose="020F0502020204030204" pitchFamily="34" charset="0"/>
                <a:ea typeface="Times New Roman" panose="02020603050405020304" pitchFamily="18" charset="0"/>
              </a:rPr>
              <a:t>, Brama </a:t>
            </a:r>
            <a:r>
              <a:rPr lang="en-GB" sz="2400" dirty="0" err="1">
                <a:effectLst/>
                <a:latin typeface="Calibri" panose="020F0502020204030204" pitchFamily="34" charset="0"/>
                <a:ea typeface="Times New Roman" panose="02020603050405020304" pitchFamily="18" charset="0"/>
              </a:rPr>
              <a:t>Poznania</a:t>
            </a:r>
            <a:r>
              <a:rPr lang="en-GB" sz="2400" dirty="0">
                <a:effectLst/>
                <a:latin typeface="Calibri" panose="020F0502020204030204" pitchFamily="34" charset="0"/>
                <a:ea typeface="Times New Roman" panose="02020603050405020304" pitchFamily="18" charset="0"/>
              </a:rPr>
              <a:t> ICHOT [Poznan Gate], Museum of the First </a:t>
            </a:r>
            <a:r>
              <a:rPr lang="en-GB" sz="2400" dirty="0" err="1">
                <a:effectLst/>
                <a:latin typeface="Calibri" panose="020F0502020204030204" pitchFamily="34" charset="0"/>
                <a:ea typeface="Times New Roman" panose="02020603050405020304" pitchFamily="18" charset="0"/>
              </a:rPr>
              <a:t>Piasts</a:t>
            </a:r>
            <a:r>
              <a:rPr lang="en-GB" sz="2400" dirty="0">
                <a:effectLst/>
                <a:latin typeface="Calibri" panose="020F0502020204030204" pitchFamily="34" charset="0"/>
                <a:ea typeface="Times New Roman" panose="02020603050405020304" pitchFamily="18" charset="0"/>
              </a:rPr>
              <a:t> in </a:t>
            </a:r>
            <a:r>
              <a:rPr lang="en-GB" sz="2400" dirty="0" err="1">
                <a:effectLst/>
                <a:latin typeface="Calibri" panose="020F0502020204030204" pitchFamily="34" charset="0"/>
                <a:ea typeface="Times New Roman" panose="02020603050405020304" pitchFamily="18" charset="0"/>
              </a:rPr>
              <a:t>Lednica</a:t>
            </a:r>
            <a:r>
              <a:rPr lang="en-GB" sz="2400" dirty="0">
                <a:effectLst/>
                <a:latin typeface="Calibri" panose="020F0502020204030204" pitchFamily="34" charset="0"/>
                <a:ea typeface="Times New Roman" panose="02020603050405020304" pitchFamily="18" charset="0"/>
              </a:rPr>
              <a:t>, Museum of the Archdiocese of Gniezno),</a:t>
            </a:r>
            <a:endParaRPr lang="en-GB" sz="2400" dirty="0">
              <a:effectLst/>
              <a:latin typeface="Times New Roman" panose="02020603050405020304" pitchFamily="18" charset="0"/>
              <a:ea typeface="Times New Roman" panose="02020603050405020304" pitchFamily="18" charset="0"/>
            </a:endParaRPr>
          </a:p>
          <a:p>
            <a:pPr marL="342900" lvl="0" indent="-342900">
              <a:lnSpc>
                <a:spcPts val="2400"/>
              </a:lnSpc>
              <a:buFont typeface="+mj-lt"/>
              <a:buAutoNum type="arabicParenR"/>
            </a:pPr>
            <a:r>
              <a:rPr lang="en-GB" sz="2400" dirty="0">
                <a:effectLst/>
                <a:latin typeface="Calibri" panose="020F0502020204030204" pitchFamily="34" charset="0"/>
                <a:ea typeface="Times New Roman" panose="02020603050405020304" pitchFamily="18" charset="0"/>
              </a:rPr>
              <a:t>open spaces, such as parks and sensory gardens (Spatial Orientation Park in </a:t>
            </a:r>
            <a:r>
              <a:rPr lang="en-GB" sz="2400" dirty="0" err="1">
                <a:effectLst/>
                <a:latin typeface="Calibri" panose="020F0502020204030204" pitchFamily="34" charset="0"/>
                <a:ea typeface="Times New Roman" panose="02020603050405020304" pitchFamily="18" charset="0"/>
              </a:rPr>
              <a:t>Owińska</a:t>
            </a:r>
            <a:r>
              <a:rPr lang="en-GB" sz="2400" dirty="0">
                <a:effectLst/>
                <a:latin typeface="Calibri" panose="020F0502020204030204" pitchFamily="34" charset="0"/>
                <a:ea typeface="Times New Roman" panose="02020603050405020304" pitchFamily="18" charset="0"/>
              </a:rPr>
              <a:t>),</a:t>
            </a:r>
          </a:p>
          <a:p>
            <a:pPr marL="342900" lvl="0" indent="-342900">
              <a:lnSpc>
                <a:spcPts val="2400"/>
              </a:lnSpc>
              <a:buFont typeface="+mj-lt"/>
              <a:buAutoNum type="arabicParenR"/>
            </a:pPr>
            <a:r>
              <a:rPr lang="en-GB" sz="2400" kern="100" dirty="0">
                <a:effectLst/>
                <a:latin typeface="Calibri" panose="020F0502020204030204" pitchFamily="34" charset="0"/>
                <a:ea typeface="Calibri" panose="020F0502020204030204" pitchFamily="34" charset="0"/>
              </a:rPr>
              <a:t>an event aimed at educating integration and social inclusion, organised periodically by the community of </a:t>
            </a:r>
            <a:r>
              <a:rPr lang="en-GB" sz="2400" kern="100" dirty="0" err="1">
                <a:effectLst/>
                <a:latin typeface="Calibri" panose="020F0502020204030204" pitchFamily="34" charset="0"/>
                <a:ea typeface="Calibri" panose="020F0502020204030204" pitchFamily="34" charset="0"/>
              </a:rPr>
              <a:t>PwD</a:t>
            </a:r>
            <a:r>
              <a:rPr lang="en-GB" sz="2400" kern="100" dirty="0">
                <a:effectLst/>
                <a:latin typeface="Calibri" panose="020F0502020204030204" pitchFamily="34" charset="0"/>
                <a:ea typeface="Calibri" panose="020F0502020204030204" pitchFamily="34" charset="0"/>
              </a:rPr>
              <a:t> during the International White Cane Day</a:t>
            </a:r>
            <a:endParaRPr lang="en-GB" sz="2400" dirty="0"/>
          </a:p>
        </p:txBody>
      </p:sp>
    </p:spTree>
    <p:extLst>
      <p:ext uri="{BB962C8B-B14F-4D97-AF65-F5344CB8AC3E}">
        <p14:creationId xmlns:p14="http://schemas.microsoft.com/office/powerpoint/2010/main" val="18796483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08905-2837-8440-B5C2-9998295CE6BF}"/>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23C701C5-2A0C-8C94-D553-6CAB28C42BC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11FFB2E1-47B9-1769-7983-17A20E18FD1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6F5A5ED6-B8F5-CD3A-2AD1-EE914B3CC80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812B7572-B6BB-C6E9-CB8F-05A9A98350F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4747483C-1CF4-964A-25DA-858A53C3090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91CA86D-F5F7-9070-4DDD-47F81816545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14A85725-C719-F59B-3B50-F2AEA1E5073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AEBE3B40-DA3C-FAB3-AE9D-2271976DBC9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2AC08CFA-27A8-F8EA-91B7-0C98F6693E59}"/>
              </a:ext>
            </a:extLst>
          </p:cNvPr>
          <p:cNvSpPr txBox="1">
            <a:spLocks/>
          </p:cNvSpPr>
          <p:nvPr/>
        </p:nvSpPr>
        <p:spPr>
          <a:xfrm>
            <a:off x="466963" y="1209695"/>
            <a:ext cx="11258073" cy="611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kern="100" dirty="0">
                <a:latin typeface="Calibri" panose="020F0502020204030204" pitchFamily="34" charset="0"/>
                <a:ea typeface="Calibri" panose="020F0502020204030204" pitchFamily="34" charset="0"/>
              </a:rPr>
              <a:t>Examples from Central-Eastern Europe: Poland</a:t>
            </a:r>
            <a:endParaRPr lang="en-GB" sz="3600" dirty="0">
              <a:latin typeface="+mn-lt"/>
            </a:endParaRPr>
          </a:p>
        </p:txBody>
      </p:sp>
      <p:sp>
        <p:nvSpPr>
          <p:cNvPr id="2" name="Cím 1">
            <a:extLst>
              <a:ext uri="{FF2B5EF4-FFF2-40B4-BE49-F238E27FC236}">
                <a16:creationId xmlns:a16="http://schemas.microsoft.com/office/drawing/2014/main" id="{366FBB4A-FAC2-A6C1-C943-D6F21792F3AB}"/>
              </a:ext>
            </a:extLst>
          </p:cNvPr>
          <p:cNvSpPr>
            <a:spLocks noGrp="1"/>
          </p:cNvSpPr>
          <p:nvPr>
            <p:ph type="ctrTitle"/>
          </p:nvPr>
        </p:nvSpPr>
        <p:spPr>
          <a:xfrm>
            <a:off x="209050" y="1821601"/>
            <a:ext cx="11627833" cy="3479040"/>
          </a:xfrm>
        </p:spPr>
        <p:txBody>
          <a:bodyPr>
            <a:noAutofit/>
          </a:bodyPr>
          <a:lstStyle/>
          <a:p>
            <a:pPr algn="l">
              <a:lnSpc>
                <a:spcPts val="2400"/>
              </a:lnSpc>
            </a:pPr>
            <a:r>
              <a:rPr lang="en-GB" sz="2400" kern="0" dirty="0">
                <a:solidFill>
                  <a:srgbClr val="000000"/>
                </a:solidFill>
                <a:latin typeface="Calibri" panose="020F0502020204030204" pitchFamily="34" charset="0"/>
                <a:cs typeface="Calibri" panose="020F0502020204030204" pitchFamily="34" charset="0"/>
              </a:rPr>
              <a:t>The </a:t>
            </a:r>
            <a:r>
              <a:rPr lang="en-GB" sz="2400" b="1" kern="0" dirty="0">
                <a:solidFill>
                  <a:srgbClr val="000000"/>
                </a:solidFill>
                <a:latin typeface="Calibri" panose="020F0502020204030204" pitchFamily="34" charset="0"/>
                <a:cs typeface="Calibri" panose="020F0502020204030204" pitchFamily="34" charset="0"/>
              </a:rPr>
              <a:t>Ministry of Sport and Tourism </a:t>
            </a:r>
            <a:r>
              <a:rPr lang="en-GB" sz="2400" kern="0" dirty="0">
                <a:solidFill>
                  <a:srgbClr val="000000"/>
                </a:solidFill>
                <a:latin typeface="Calibri" panose="020F0502020204030204" pitchFamily="34" charset="0"/>
                <a:cs typeface="Calibri" panose="020F0502020204030204" pitchFamily="34" charset="0"/>
              </a:rPr>
              <a:t>(</a:t>
            </a:r>
            <a:r>
              <a:rPr lang="en-GB" sz="2400" kern="0" dirty="0" err="1">
                <a:solidFill>
                  <a:srgbClr val="000000"/>
                </a:solidFill>
                <a:latin typeface="Calibri" panose="020F0502020204030204" pitchFamily="34" charset="0"/>
                <a:cs typeface="Calibri" panose="020F0502020204030204" pitchFamily="34" charset="0"/>
              </a:rPr>
              <a:t>MSiT</a:t>
            </a:r>
            <a:r>
              <a:rPr lang="en-GB" sz="2400" kern="0" dirty="0">
                <a:solidFill>
                  <a:srgbClr val="000000"/>
                </a:solidFill>
                <a:latin typeface="Calibri" panose="020F0502020204030204" pitchFamily="34" charset="0"/>
                <a:cs typeface="Calibri" panose="020F0502020204030204" pitchFamily="34" charset="0"/>
              </a:rPr>
              <a:t>) in </a:t>
            </a:r>
            <a:r>
              <a:rPr lang="en-GB" sz="2400" b="1" kern="0" dirty="0">
                <a:solidFill>
                  <a:srgbClr val="000000"/>
                </a:solidFill>
                <a:latin typeface="Calibri" panose="020F0502020204030204" pitchFamily="34" charset="0"/>
                <a:cs typeface="Calibri" panose="020F0502020204030204" pitchFamily="34" charset="0"/>
              </a:rPr>
              <a:t>Poland</a:t>
            </a:r>
            <a:r>
              <a:rPr lang="en-GB" sz="2400" kern="0" dirty="0">
                <a:solidFill>
                  <a:srgbClr val="000000"/>
                </a:solidFill>
                <a:latin typeface="Calibri" panose="020F0502020204030204" pitchFamily="34" charset="0"/>
                <a:cs typeface="Calibri" panose="020F0502020204030204" pitchFamily="34" charset="0"/>
              </a:rPr>
              <a:t> promotes accessible tourism in the context of social tourism as “a priority in the activities of tour operators, travel agencies and tourist information points”</a:t>
            </a:r>
            <a:br>
              <a:rPr lang="en-GB" sz="2400" kern="0" dirty="0">
                <a:solidFill>
                  <a:srgbClr val="000000"/>
                </a:solidFill>
                <a:latin typeface="Calibri" panose="020F0502020204030204" pitchFamily="34" charset="0"/>
                <a:cs typeface="Calibri" panose="020F0502020204030204" pitchFamily="34" charset="0"/>
              </a:rPr>
            </a:br>
            <a:r>
              <a:rPr lang="en-GB" sz="2400" kern="0" dirty="0">
                <a:solidFill>
                  <a:srgbClr val="000000"/>
                </a:solidFill>
                <a:latin typeface="Calibri" panose="020F0502020204030204" pitchFamily="34" charset="0"/>
                <a:cs typeface="Calibri" panose="020F0502020204030204" pitchFamily="34" charset="0"/>
              </a:rPr>
              <a:t>Accessibility Plus 2018-2025 Programme was developed on a national scale, focused on universal design of public spaces, products and services in terms of architecture, information and communication</a:t>
            </a:r>
            <a:br>
              <a:rPr lang="en-GB" sz="2400" kern="0" dirty="0">
                <a:solidFill>
                  <a:srgbClr val="000000"/>
                </a:solidFill>
                <a:latin typeface="Calibri" panose="020F0502020204030204" pitchFamily="34" charset="0"/>
                <a:cs typeface="Calibri" panose="020F0502020204030204" pitchFamily="34" charset="0"/>
              </a:rPr>
            </a:br>
            <a:r>
              <a:rPr lang="en-GB" sz="2400" kern="0" dirty="0">
                <a:solidFill>
                  <a:srgbClr val="000000"/>
                </a:solidFill>
                <a:latin typeface="Calibri" panose="020F0502020204030204" pitchFamily="34" charset="0"/>
                <a:cs typeface="Calibri" panose="020F0502020204030204" pitchFamily="34" charset="0"/>
              </a:rPr>
              <a:t>This programme is included in the activities of the Polish Tourist Organisation and Regional and Local Tourist Organisations. Accessibility is understood as the possibility of independent use of: tourist attractions, information (guides, maps, information points), transport and communication in tourism, routes, paths, tourist trails, and catering, accommodation and sanitary infrastructure</a:t>
            </a:r>
          </a:p>
        </p:txBody>
      </p:sp>
    </p:spTree>
    <p:extLst>
      <p:ext uri="{BB962C8B-B14F-4D97-AF65-F5344CB8AC3E}">
        <p14:creationId xmlns:p14="http://schemas.microsoft.com/office/powerpoint/2010/main" val="25536809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1799B3-B8ED-D344-6B42-E118D30498B5}"/>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CB0E5A81-D763-AAC4-F817-79AF36885D4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ECB08E8D-8350-7D79-6B11-6D79CAC17C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92BAAAA0-B74A-C38B-4B68-414F6D8943A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F111200A-2DAB-EC92-68BA-F1B2ACF2D1F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CDE22A27-7101-99F0-41EB-8CDF3BF00FD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B59E7BF5-3BE8-C7EE-7554-AB839C96AC5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FC3BADBF-70F0-CC57-6A94-1744A2B7AF4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6B6FC1BD-A63B-39C9-2F27-F4E79830BF1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768D91AD-964D-E5EB-E144-122EB4A62880}"/>
              </a:ext>
            </a:extLst>
          </p:cNvPr>
          <p:cNvSpPr txBox="1">
            <a:spLocks/>
          </p:cNvSpPr>
          <p:nvPr/>
        </p:nvSpPr>
        <p:spPr>
          <a:xfrm>
            <a:off x="466963" y="1205346"/>
            <a:ext cx="11258073" cy="611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kern="100" dirty="0">
                <a:latin typeface="Calibri" panose="020F0502020204030204" pitchFamily="34" charset="0"/>
                <a:ea typeface="Calibri" panose="020F0502020204030204" pitchFamily="34" charset="0"/>
              </a:rPr>
              <a:t>Examples from Central-Eastern Europe: Poland</a:t>
            </a:r>
            <a:endParaRPr lang="en-GB" sz="3600" dirty="0">
              <a:latin typeface="+mn-lt"/>
            </a:endParaRPr>
          </a:p>
        </p:txBody>
      </p:sp>
      <p:sp>
        <p:nvSpPr>
          <p:cNvPr id="2" name="Cím 1">
            <a:extLst>
              <a:ext uri="{FF2B5EF4-FFF2-40B4-BE49-F238E27FC236}">
                <a16:creationId xmlns:a16="http://schemas.microsoft.com/office/drawing/2014/main" id="{2268E71C-0741-8F36-83E6-3009E7CC13A6}"/>
              </a:ext>
            </a:extLst>
          </p:cNvPr>
          <p:cNvSpPr>
            <a:spLocks noGrp="1"/>
          </p:cNvSpPr>
          <p:nvPr>
            <p:ph type="ctrTitle"/>
          </p:nvPr>
        </p:nvSpPr>
        <p:spPr>
          <a:xfrm>
            <a:off x="329937" y="4679105"/>
            <a:ext cx="5540491" cy="453763"/>
          </a:xfrm>
        </p:spPr>
        <p:txBody>
          <a:bodyPr>
            <a:noAutofit/>
          </a:bodyPr>
          <a:lstStyle/>
          <a:p>
            <a:pPr algn="l"/>
            <a:r>
              <a:rPr lang="en-GB" sz="1600" kern="100" dirty="0">
                <a:effectLst/>
                <a:latin typeface="Times New Roman" panose="02020603050405020304" pitchFamily="18" charset="0"/>
                <a:ea typeface="Calibri" panose="020F0502020204030204" pitchFamily="34" charset="0"/>
              </a:rPr>
              <a:t>https://www.gov.pl/web/sport/turystyka-dostepna-dla-wszystkich</a:t>
            </a:r>
            <a:endParaRPr lang="en-US" sz="1600" dirty="0">
              <a:latin typeface="+mn-lt"/>
            </a:endParaRPr>
          </a:p>
        </p:txBody>
      </p:sp>
      <p:pic>
        <p:nvPicPr>
          <p:cNvPr id="11" name="Obraz 1">
            <a:extLst>
              <a:ext uri="{FF2B5EF4-FFF2-40B4-BE49-F238E27FC236}">
                <a16:creationId xmlns:a16="http://schemas.microsoft.com/office/drawing/2014/main" id="{6AFA95F6-A76B-8C3E-6F8E-9215204E6423}"/>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18006" y="1928902"/>
            <a:ext cx="6412665" cy="2754059"/>
          </a:xfrm>
          <a:prstGeom prst="rect">
            <a:avLst/>
          </a:prstGeom>
        </p:spPr>
      </p:pic>
      <p:pic>
        <p:nvPicPr>
          <p:cNvPr id="14" name="Obraz 1">
            <a:extLst>
              <a:ext uri="{FF2B5EF4-FFF2-40B4-BE49-F238E27FC236}">
                <a16:creationId xmlns:a16="http://schemas.microsoft.com/office/drawing/2014/main" id="{414FB17E-1C41-55D6-2FEA-22D218D35CAE}"/>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660817" y="1872791"/>
            <a:ext cx="5393582" cy="2866279"/>
          </a:xfrm>
          <a:prstGeom prst="rect">
            <a:avLst/>
          </a:prstGeom>
        </p:spPr>
      </p:pic>
      <p:sp>
        <p:nvSpPr>
          <p:cNvPr id="15" name="Cím 1">
            <a:extLst>
              <a:ext uri="{FF2B5EF4-FFF2-40B4-BE49-F238E27FC236}">
                <a16:creationId xmlns:a16="http://schemas.microsoft.com/office/drawing/2014/main" id="{5C2BFBEF-E843-C906-5846-BEE2735A78C1}"/>
              </a:ext>
            </a:extLst>
          </p:cNvPr>
          <p:cNvSpPr txBox="1">
            <a:spLocks/>
          </p:cNvSpPr>
          <p:nvPr/>
        </p:nvSpPr>
        <p:spPr>
          <a:xfrm>
            <a:off x="7155484" y="4817373"/>
            <a:ext cx="3348841" cy="33162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600" kern="100" dirty="0">
                <a:effectLst/>
                <a:latin typeface="Times New Roman" panose="02020603050405020304" pitchFamily="18" charset="0"/>
                <a:ea typeface="Calibri" panose="020F0502020204030204" pitchFamily="34" charset="0"/>
              </a:rPr>
              <a:t>https://noclegibezbarier.pl/noclegi/</a:t>
            </a:r>
            <a:endParaRPr lang="en-US" sz="1600" dirty="0">
              <a:latin typeface="+mn-lt"/>
            </a:endParaRPr>
          </a:p>
        </p:txBody>
      </p:sp>
    </p:spTree>
    <p:extLst>
      <p:ext uri="{BB962C8B-B14F-4D97-AF65-F5344CB8AC3E}">
        <p14:creationId xmlns:p14="http://schemas.microsoft.com/office/powerpoint/2010/main" val="20009597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0B62AC-FCA0-812B-01B6-D45548AF9E58}"/>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E2BF9F9B-0286-DC3F-95C5-28C3C79CEA3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C6BEAE40-5CFD-1BA4-3000-7E51D5C35EE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5DB3F653-933C-5A77-186E-538853D6C0E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7E93A285-C862-E812-A489-0ED6D5B166C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DFC55923-16FB-4D67-F2D0-363DA0592E6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2BBB1566-CAA0-D461-D9D7-89D09C395DD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ABA71A19-C460-CE9D-C6DC-D54D332AE39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541C1588-4E33-10CE-3AA1-14ADEE9596A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3C4DD569-C085-0A3B-E20C-FF12F5478C03}"/>
              </a:ext>
            </a:extLst>
          </p:cNvPr>
          <p:cNvSpPr txBox="1">
            <a:spLocks/>
          </p:cNvSpPr>
          <p:nvPr/>
        </p:nvSpPr>
        <p:spPr>
          <a:xfrm>
            <a:off x="190468" y="697029"/>
            <a:ext cx="4779132" cy="118542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kern="100" dirty="0">
                <a:latin typeface="Calibri" panose="020F0502020204030204" pitchFamily="34" charset="0"/>
                <a:ea typeface="Calibri" panose="020F0502020204030204" pitchFamily="34" charset="0"/>
              </a:rPr>
              <a:t>Examples from Central-Eastern Europe: Poland</a:t>
            </a:r>
            <a:endParaRPr lang="en-GB" sz="3600" dirty="0">
              <a:latin typeface="+mn-lt"/>
            </a:endParaRPr>
          </a:p>
        </p:txBody>
      </p:sp>
      <p:sp>
        <p:nvSpPr>
          <p:cNvPr id="2" name="Cím 1">
            <a:extLst>
              <a:ext uri="{FF2B5EF4-FFF2-40B4-BE49-F238E27FC236}">
                <a16:creationId xmlns:a16="http://schemas.microsoft.com/office/drawing/2014/main" id="{BD3ED245-7125-356F-75FB-F3184BF36DC6}"/>
              </a:ext>
            </a:extLst>
          </p:cNvPr>
          <p:cNvSpPr>
            <a:spLocks noGrp="1"/>
          </p:cNvSpPr>
          <p:nvPr>
            <p:ph type="ctrTitle"/>
          </p:nvPr>
        </p:nvSpPr>
        <p:spPr>
          <a:xfrm>
            <a:off x="208942" y="1949584"/>
            <a:ext cx="6429407" cy="3052667"/>
          </a:xfrm>
        </p:spPr>
        <p:txBody>
          <a:bodyPr>
            <a:noAutofit/>
          </a:bodyPr>
          <a:lstStyle/>
          <a:p>
            <a:pPr algn="l"/>
            <a:r>
              <a:rPr lang="en-GB" sz="2400" kern="100" dirty="0">
                <a:effectLst/>
                <a:latin typeface="Calibri" panose="020F0502020204030204" pitchFamily="34" charset="0"/>
                <a:ea typeface="Calibri" panose="020F0502020204030204" pitchFamily="34" charset="0"/>
              </a:rPr>
              <a:t>The Ministry of Sport and Tourism recommends a guide titled Textbook: Tourism for people with special needs. Guide for tour operators, travel agencies and tourist information points</a:t>
            </a:r>
            <a:br>
              <a:rPr lang="en-GB" sz="2400" kern="100" dirty="0">
                <a:effectLst/>
                <a:latin typeface="Calibri" panose="020F0502020204030204" pitchFamily="34" charset="0"/>
                <a:ea typeface="Calibri" panose="020F0502020204030204" pitchFamily="34" charset="0"/>
              </a:rPr>
            </a:br>
            <a:r>
              <a:rPr lang="en-GB" sz="2400" kern="100" dirty="0" err="1">
                <a:effectLst/>
                <a:latin typeface="Calibri" panose="020F0502020204030204" pitchFamily="34" charset="0"/>
                <a:ea typeface="Calibri" panose="020F0502020204030204" pitchFamily="34" charset="0"/>
              </a:rPr>
              <a:t>MSiT’s</a:t>
            </a:r>
            <a:r>
              <a:rPr lang="en-GB" sz="2400" kern="100" dirty="0">
                <a:effectLst/>
                <a:latin typeface="Calibri" panose="020F0502020204030204" pitchFamily="34" charset="0"/>
                <a:ea typeface="Calibri" panose="020F0502020204030204" pitchFamily="34" charset="0"/>
              </a:rPr>
              <a:t> website also includes a list of good practices and solutions, including a database of guides, standards, guidelines, references to legal acts, programmes and portals </a:t>
            </a:r>
            <a:r>
              <a:rPr lang="en-GB" sz="2400" dirty="0">
                <a:solidFill>
                  <a:srgbClr val="000000"/>
                </a:solidFill>
                <a:effectLst/>
                <a:latin typeface="Calibri" panose="020F0502020204030204" pitchFamily="34" charset="0"/>
                <a:ea typeface="Times New Roman" panose="02020603050405020304" pitchFamily="18" charset="0"/>
              </a:rPr>
              <a:t>containing data on the availability of e.g. accommodation facilities</a:t>
            </a:r>
            <a:endParaRPr lang="en-GB" sz="2400" dirty="0">
              <a:latin typeface="+mn-lt"/>
            </a:endParaRPr>
          </a:p>
        </p:txBody>
      </p:sp>
      <p:pic>
        <p:nvPicPr>
          <p:cNvPr id="11" name="Kép 10">
            <a:extLst>
              <a:ext uri="{FF2B5EF4-FFF2-40B4-BE49-F238E27FC236}">
                <a16:creationId xmlns:a16="http://schemas.microsoft.com/office/drawing/2014/main" id="{1AA4364E-E8F0-B7BA-BB37-5528DEA05334}"/>
              </a:ext>
            </a:extLst>
          </p:cNvPr>
          <p:cNvPicPr>
            <a:picLocks noChangeAspect="1"/>
          </p:cNvPicPr>
          <p:nvPr/>
        </p:nvPicPr>
        <p:blipFill>
          <a:blip r:embed="rId10">
            <a:extLst>
              <a:ext uri="{28A0092B-C50C-407E-A947-70E740481C1C}">
                <a14:useLocalDpi xmlns:a14="http://schemas.microsoft.com/office/drawing/2010/main"/>
              </a:ext>
            </a:extLst>
          </a:blip>
          <a:srcRect/>
          <a:stretch>
            <a:fillRect/>
          </a:stretch>
        </p:blipFill>
        <p:spPr bwMode="auto">
          <a:xfrm>
            <a:off x="6638349" y="911476"/>
            <a:ext cx="2973617" cy="4281920"/>
          </a:xfrm>
          <a:prstGeom prst="rect">
            <a:avLst/>
          </a:prstGeom>
          <a:noFill/>
        </p:spPr>
      </p:pic>
      <p:sp>
        <p:nvSpPr>
          <p:cNvPr id="15" name="Szövegdoboz 14">
            <a:extLst>
              <a:ext uri="{FF2B5EF4-FFF2-40B4-BE49-F238E27FC236}">
                <a16:creationId xmlns:a16="http://schemas.microsoft.com/office/drawing/2014/main" id="{A19A38D8-CD6E-6486-4142-4EF89356762F}"/>
              </a:ext>
            </a:extLst>
          </p:cNvPr>
          <p:cNvSpPr txBox="1"/>
          <p:nvPr/>
        </p:nvSpPr>
        <p:spPr>
          <a:xfrm>
            <a:off x="9690111" y="4362399"/>
            <a:ext cx="2344716" cy="830997"/>
          </a:xfrm>
          <a:prstGeom prst="rect">
            <a:avLst/>
          </a:prstGeom>
          <a:noFill/>
        </p:spPr>
        <p:txBody>
          <a:bodyPr wrap="square">
            <a:spAutoFit/>
          </a:bodyPr>
          <a:lstStyle/>
          <a:p>
            <a:pPr algn="r"/>
            <a:r>
              <a:rPr lang="en-GB" sz="1600" kern="100" dirty="0">
                <a:effectLst/>
                <a:latin typeface="Calibri" panose="020F0502020204030204" pitchFamily="34" charset="0"/>
                <a:ea typeface="Calibri" panose="020F0502020204030204" pitchFamily="34" charset="0"/>
              </a:rPr>
              <a:t>https://www.gov.pl/web/sport/turystyka-dostepna-dla-wszystkich </a:t>
            </a:r>
            <a:endParaRPr lang="hu-HU" sz="1600" dirty="0"/>
          </a:p>
        </p:txBody>
      </p:sp>
    </p:spTree>
    <p:extLst>
      <p:ext uri="{BB962C8B-B14F-4D97-AF65-F5344CB8AC3E}">
        <p14:creationId xmlns:p14="http://schemas.microsoft.com/office/powerpoint/2010/main" val="34232906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60C42A-5DD1-A570-C97C-FAAD157C05D1}"/>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A077EA46-50C2-2FBD-300D-63CF949AEC9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A653113D-8AD2-81C1-4259-65E6457ABB5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8BD2A866-942C-AE7A-908B-EC4551F02EA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07E4D21-E1FE-2D94-D31A-6C0EC24E83A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7F66BBBF-48D9-FFA4-116C-94F697E6636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B5F30A3F-CF05-F291-3879-8E7A4A729E2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66B489B8-BC12-17E5-DB6E-143ABAC7C49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01C8C4E4-80A4-E224-F628-4FC71359B9B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33AFDFDF-C79A-C107-4C07-DC733D28AFA5}"/>
              </a:ext>
            </a:extLst>
          </p:cNvPr>
          <p:cNvSpPr txBox="1">
            <a:spLocks/>
          </p:cNvSpPr>
          <p:nvPr/>
        </p:nvSpPr>
        <p:spPr>
          <a:xfrm>
            <a:off x="6230308" y="915716"/>
            <a:ext cx="5884603" cy="851786"/>
          </a:xfrm>
          <a:prstGeom prst="rect">
            <a:avLst/>
          </a:prstGeom>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kern="100" dirty="0">
                <a:latin typeface="Calibri" panose="020F0502020204030204" pitchFamily="34" charset="0"/>
                <a:ea typeface="Calibri" panose="020F0502020204030204" pitchFamily="34" charset="0"/>
              </a:rPr>
              <a:t>Examples from Central-Eastern Europe: Poland</a:t>
            </a:r>
            <a:endParaRPr lang="en-GB" sz="3600" dirty="0">
              <a:latin typeface="+mn-lt"/>
            </a:endParaRPr>
          </a:p>
        </p:txBody>
      </p:sp>
      <p:sp>
        <p:nvSpPr>
          <p:cNvPr id="2" name="Cím 1">
            <a:extLst>
              <a:ext uri="{FF2B5EF4-FFF2-40B4-BE49-F238E27FC236}">
                <a16:creationId xmlns:a16="http://schemas.microsoft.com/office/drawing/2014/main" id="{7B1BB46B-3433-588B-D004-9AF8B2670BF8}"/>
              </a:ext>
            </a:extLst>
          </p:cNvPr>
          <p:cNvSpPr>
            <a:spLocks noGrp="1"/>
          </p:cNvSpPr>
          <p:nvPr>
            <p:ph type="ctrTitle"/>
          </p:nvPr>
        </p:nvSpPr>
        <p:spPr>
          <a:xfrm>
            <a:off x="114738" y="1112709"/>
            <a:ext cx="5613728" cy="4063753"/>
          </a:xfrm>
        </p:spPr>
        <p:txBody>
          <a:bodyPr>
            <a:noAutofit/>
          </a:bodyPr>
          <a:lstStyle/>
          <a:p>
            <a:pPr algn="l"/>
            <a:r>
              <a:rPr lang="en-GB" sz="2400" b="1" dirty="0" err="1">
                <a:solidFill>
                  <a:srgbClr val="000000"/>
                </a:solidFill>
                <a:latin typeface="Calibri" panose="020F0502020204030204" pitchFamily="34" charset="0"/>
              </a:rPr>
              <a:t>Wielkopolska</a:t>
            </a:r>
            <a:r>
              <a:rPr lang="en-GB" sz="2400" b="1" dirty="0">
                <a:solidFill>
                  <a:srgbClr val="000000"/>
                </a:solidFill>
                <a:latin typeface="Calibri" panose="020F0502020204030204" pitchFamily="34" charset="0"/>
              </a:rPr>
              <a:t> (Greater Poland) Tourist Organisation </a:t>
            </a:r>
            <a:r>
              <a:rPr lang="en-GB" sz="2400" dirty="0">
                <a:solidFill>
                  <a:srgbClr val="000000"/>
                </a:solidFill>
                <a:latin typeface="Calibri" panose="020F0502020204030204" pitchFamily="34" charset="0"/>
              </a:rPr>
              <a:t>(WOT): free training </a:t>
            </a:r>
            <a:r>
              <a:rPr lang="en-GB" sz="2400" dirty="0">
                <a:solidFill>
                  <a:srgbClr val="000000"/>
                </a:solidFill>
                <a:effectLst/>
                <a:latin typeface="Calibri" panose="020F0502020204030204" pitchFamily="34" charset="0"/>
                <a:ea typeface="Times New Roman" panose="02020603050405020304" pitchFamily="18" charset="0"/>
              </a:rPr>
              <a:t>in the field of accessible tourism on an e-learning platform, addressed to all people</a:t>
            </a:r>
            <a:r>
              <a:rPr lang="en-GB" sz="2400" kern="100" dirty="0">
                <a:effectLst/>
                <a:latin typeface="Calibri" panose="020F0502020204030204" pitchFamily="34" charset="0"/>
                <a:ea typeface="Calibri" panose="020F0502020204030204" pitchFamily="34" charset="0"/>
              </a:rPr>
              <a:t> professionally involved in tourism</a:t>
            </a:r>
            <a:br>
              <a:rPr lang="en-GB" sz="2400" kern="100" dirty="0">
                <a:effectLst/>
                <a:latin typeface="Calibri" panose="020F0502020204030204" pitchFamily="34" charset="0"/>
                <a:ea typeface="Calibri" panose="020F0502020204030204" pitchFamily="34" charset="0"/>
              </a:rPr>
            </a:br>
            <a:r>
              <a:rPr lang="en-GB" sz="2400" kern="100" dirty="0">
                <a:effectLst/>
                <a:latin typeface="Calibri" panose="020F0502020204030204" pitchFamily="34" charset="0"/>
                <a:ea typeface="Calibri" panose="020F0502020204030204" pitchFamily="34" charset="0"/>
              </a:rPr>
              <a:t>The training is addressed both to employees directly serving customers, as well as to managers and people making strategic decisions. Each course ends with a test verifying the acquired knowledge, and the training participant who obtains a positive result receives a certificate</a:t>
            </a:r>
            <a:endParaRPr lang="en-GB" sz="2400" dirty="0">
              <a:latin typeface="+mn-lt"/>
            </a:endParaRPr>
          </a:p>
        </p:txBody>
      </p:sp>
      <p:pic>
        <p:nvPicPr>
          <p:cNvPr id="11" name="Obraz 1">
            <a:extLst>
              <a:ext uri="{FF2B5EF4-FFF2-40B4-BE49-F238E27FC236}">
                <a16:creationId xmlns:a16="http://schemas.microsoft.com/office/drawing/2014/main" id="{B8BA8173-5400-7ED3-FD8F-B5F75678420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703100" y="1719022"/>
            <a:ext cx="6319908" cy="3256787"/>
          </a:xfrm>
          <a:prstGeom prst="rect">
            <a:avLst/>
          </a:prstGeom>
        </p:spPr>
      </p:pic>
      <p:sp>
        <p:nvSpPr>
          <p:cNvPr id="15" name="Szövegdoboz 14">
            <a:extLst>
              <a:ext uri="{FF2B5EF4-FFF2-40B4-BE49-F238E27FC236}">
                <a16:creationId xmlns:a16="http://schemas.microsoft.com/office/drawing/2014/main" id="{05939DE4-86EB-18BB-9714-56024A419008}"/>
              </a:ext>
            </a:extLst>
          </p:cNvPr>
          <p:cNvSpPr txBox="1"/>
          <p:nvPr/>
        </p:nvSpPr>
        <p:spPr>
          <a:xfrm>
            <a:off x="7613684" y="4918152"/>
            <a:ext cx="3321535" cy="338554"/>
          </a:xfrm>
          <a:prstGeom prst="rect">
            <a:avLst/>
          </a:prstGeom>
          <a:noFill/>
        </p:spPr>
        <p:txBody>
          <a:bodyPr wrap="square">
            <a:spAutoFit/>
          </a:bodyPr>
          <a:lstStyle/>
          <a:p>
            <a:r>
              <a:rPr lang="en-GB" sz="1600" kern="100" dirty="0">
                <a:effectLst/>
                <a:latin typeface="Calibri" panose="020F0502020204030204" pitchFamily="34" charset="0"/>
                <a:ea typeface="Calibri" panose="020F0502020204030204" pitchFamily="34" charset="0"/>
              </a:rPr>
              <a:t>https://szkolenia.wot.org.pl/ </a:t>
            </a:r>
            <a:endParaRPr lang="hu-HU" sz="1600" dirty="0"/>
          </a:p>
        </p:txBody>
      </p:sp>
    </p:spTree>
    <p:extLst>
      <p:ext uri="{BB962C8B-B14F-4D97-AF65-F5344CB8AC3E}">
        <p14:creationId xmlns:p14="http://schemas.microsoft.com/office/powerpoint/2010/main" val="18327673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FA5239-B958-1D0D-25C8-0838007DA027}"/>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C9F63F6D-35B7-E0C8-79BA-AF023CAA41E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F214B512-E892-6176-4824-19BE60532C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A11FF803-8B4D-211B-E862-DF93774AD78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8B249981-44F5-4963-1C9B-EFB320BF3C6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F37943BC-A8BF-FFD5-7B79-EB330303896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79D22D1E-88DD-47CD-E131-5C75D0B4414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5D5AEA2E-649D-8727-8B9F-1B5EBB9C7F0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68B4DD4C-F90E-0361-2F76-7DBB8567F21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1866E285-F1F3-EFD2-61A4-C9F331A52368}"/>
              </a:ext>
            </a:extLst>
          </p:cNvPr>
          <p:cNvSpPr txBox="1">
            <a:spLocks/>
          </p:cNvSpPr>
          <p:nvPr/>
        </p:nvSpPr>
        <p:spPr>
          <a:xfrm>
            <a:off x="466963" y="1205346"/>
            <a:ext cx="11258073" cy="611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kern="100" dirty="0">
                <a:latin typeface="Calibri" panose="020F0502020204030204" pitchFamily="34" charset="0"/>
                <a:ea typeface="Calibri" panose="020F0502020204030204" pitchFamily="34" charset="0"/>
              </a:rPr>
              <a:t>Examples from Central-Eastern Europe: Poland</a:t>
            </a:r>
            <a:endParaRPr lang="en-GB" sz="3600" dirty="0">
              <a:latin typeface="+mn-lt"/>
            </a:endParaRPr>
          </a:p>
        </p:txBody>
      </p:sp>
      <p:sp>
        <p:nvSpPr>
          <p:cNvPr id="2" name="Cím 1">
            <a:extLst>
              <a:ext uri="{FF2B5EF4-FFF2-40B4-BE49-F238E27FC236}">
                <a16:creationId xmlns:a16="http://schemas.microsoft.com/office/drawing/2014/main" id="{EE529DEC-EB36-D0DA-9655-C60727EB8A6F}"/>
              </a:ext>
            </a:extLst>
          </p:cNvPr>
          <p:cNvSpPr>
            <a:spLocks noGrp="1"/>
          </p:cNvSpPr>
          <p:nvPr>
            <p:ph type="ctrTitle"/>
          </p:nvPr>
        </p:nvSpPr>
        <p:spPr>
          <a:xfrm>
            <a:off x="118006" y="1841835"/>
            <a:ext cx="4848491" cy="3724994"/>
          </a:xfrm>
        </p:spPr>
        <p:txBody>
          <a:bodyPr>
            <a:normAutofit/>
          </a:bodyPr>
          <a:lstStyle/>
          <a:p>
            <a:pPr algn="l"/>
            <a:r>
              <a:rPr lang="en-GB" sz="2400" kern="100" dirty="0">
                <a:effectLst/>
                <a:latin typeface="Calibri" panose="020F0502020204030204" pitchFamily="34" charset="0"/>
                <a:ea typeface="Calibri" panose="020F0502020204030204" pitchFamily="34" charset="0"/>
              </a:rPr>
              <a:t>“</a:t>
            </a:r>
            <a:r>
              <a:rPr lang="en-GB" sz="2400" kern="100" dirty="0" err="1">
                <a:effectLst/>
                <a:latin typeface="Calibri" panose="020F0502020204030204" pitchFamily="34" charset="0"/>
                <a:ea typeface="Calibri" panose="020F0502020204030204" pitchFamily="34" charset="0"/>
              </a:rPr>
              <a:t>Karkonosze</a:t>
            </a:r>
            <a:r>
              <a:rPr lang="en-GB" sz="2400" kern="100" dirty="0">
                <a:effectLst/>
                <a:latin typeface="Calibri" panose="020F0502020204030204" pitchFamily="34" charset="0"/>
                <a:ea typeface="Calibri" panose="020F0502020204030204" pitchFamily="34" charset="0"/>
              </a:rPr>
              <a:t> for All”: project implemented in </a:t>
            </a:r>
            <a:r>
              <a:rPr lang="en-GB" sz="2400" b="1" kern="100" dirty="0">
                <a:effectLst/>
                <a:latin typeface="Calibri" panose="020F0502020204030204" pitchFamily="34" charset="0"/>
                <a:ea typeface="Calibri" panose="020F0502020204030204" pitchFamily="34" charset="0"/>
              </a:rPr>
              <a:t>Polish-Czech partnership</a:t>
            </a:r>
            <a:r>
              <a:rPr lang="en-GB" sz="2400" kern="100" dirty="0">
                <a:effectLst/>
                <a:latin typeface="Calibri" panose="020F0502020204030204" pitchFamily="34" charset="0"/>
                <a:ea typeface="Calibri" panose="020F0502020204030204" pitchFamily="34" charset="0"/>
              </a:rPr>
              <a:t>, in Poland by </a:t>
            </a:r>
            <a:r>
              <a:rPr lang="en-GB" sz="2400" b="1" kern="100" dirty="0" err="1">
                <a:effectLst/>
                <a:latin typeface="Calibri" panose="020F0502020204030204" pitchFamily="34" charset="0"/>
                <a:ea typeface="Calibri" panose="020F0502020204030204" pitchFamily="34" charset="0"/>
              </a:rPr>
              <a:t>Karkonosze</a:t>
            </a:r>
            <a:r>
              <a:rPr lang="en-GB" sz="2400" b="1" kern="100" dirty="0">
                <a:effectLst/>
                <a:latin typeface="Calibri" panose="020F0502020204030204" pitchFamily="34" charset="0"/>
                <a:ea typeface="Calibri" panose="020F0502020204030204" pitchFamily="34" charset="0"/>
              </a:rPr>
              <a:t> Sejmik of People with Disabilities </a:t>
            </a:r>
            <a:r>
              <a:rPr lang="en-GB" sz="2400" kern="100" dirty="0">
                <a:effectLst/>
                <a:latin typeface="Calibri" panose="020F0502020204030204" pitchFamily="34" charset="0"/>
                <a:ea typeface="Calibri" panose="020F0502020204030204" pitchFamily="34" charset="0"/>
              </a:rPr>
              <a:t>(KSON). KSON employees tested tourist trails and places available to </a:t>
            </a:r>
            <a:r>
              <a:rPr lang="en-GB" sz="2400" dirty="0">
                <a:solidFill>
                  <a:srgbClr val="000000"/>
                </a:solidFill>
                <a:effectLst/>
                <a:latin typeface="Calibri" panose="020F0502020204030204" pitchFamily="34" charset="0"/>
                <a:ea typeface="Times New Roman" panose="02020603050405020304" pitchFamily="18" charset="0"/>
              </a:rPr>
              <a:t>people with disabilities</a:t>
            </a:r>
            <a:r>
              <a:rPr lang="en-GB" sz="2400" kern="100" dirty="0">
                <a:effectLst/>
                <a:latin typeface="Calibri" panose="020F0502020204030204" pitchFamily="34" charset="0"/>
                <a:ea typeface="Calibri" panose="020F0502020204030204" pitchFamily="34" charset="0"/>
              </a:rPr>
              <a:t> on the Polish side of the mountains and in the nearby foothills: tourist trails, tourist attractions and for competitive tourism</a:t>
            </a:r>
            <a:endParaRPr lang="en-GB" sz="2400" dirty="0">
              <a:latin typeface="+mn-lt"/>
            </a:endParaRPr>
          </a:p>
        </p:txBody>
      </p:sp>
      <p:pic>
        <p:nvPicPr>
          <p:cNvPr id="15" name="Kép 14">
            <a:extLst>
              <a:ext uri="{FF2B5EF4-FFF2-40B4-BE49-F238E27FC236}">
                <a16:creationId xmlns:a16="http://schemas.microsoft.com/office/drawing/2014/main" id="{1E06C175-E87F-057E-6B9D-021EEBD910D7}"/>
              </a:ext>
            </a:extLst>
          </p:cNvPr>
          <p:cNvPicPr>
            <a:picLocks noChangeAspect="1"/>
          </p:cNvPicPr>
          <p:nvPr/>
        </p:nvPicPr>
        <p:blipFill>
          <a:blip r:embed="rId10">
            <a:extLst>
              <a:ext uri="{28A0092B-C50C-407E-A947-70E740481C1C}">
                <a14:useLocalDpi xmlns:a14="http://schemas.microsoft.com/office/drawing/2010/main"/>
              </a:ext>
            </a:extLst>
          </a:blip>
          <a:srcRect/>
          <a:stretch>
            <a:fillRect/>
          </a:stretch>
        </p:blipFill>
        <p:spPr bwMode="auto">
          <a:xfrm>
            <a:off x="4928260" y="1878068"/>
            <a:ext cx="2321681" cy="3101863"/>
          </a:xfrm>
          <a:prstGeom prst="rect">
            <a:avLst/>
          </a:prstGeom>
          <a:noFill/>
        </p:spPr>
      </p:pic>
      <p:pic>
        <p:nvPicPr>
          <p:cNvPr id="16" name="Kép 15">
            <a:extLst>
              <a:ext uri="{FF2B5EF4-FFF2-40B4-BE49-F238E27FC236}">
                <a16:creationId xmlns:a16="http://schemas.microsoft.com/office/drawing/2014/main" id="{2EE6E728-7B4D-0938-91DE-ADBA88995C01}"/>
              </a:ext>
            </a:extLst>
          </p:cNvPr>
          <p:cNvPicPr>
            <a:picLocks noChangeAspect="1"/>
          </p:cNvPicPr>
          <p:nvPr/>
        </p:nvPicPr>
        <p:blipFill>
          <a:blip r:embed="rId11">
            <a:extLst>
              <a:ext uri="{28A0092B-C50C-407E-A947-70E740481C1C}">
                <a14:useLocalDpi xmlns:a14="http://schemas.microsoft.com/office/drawing/2010/main"/>
              </a:ext>
            </a:extLst>
          </a:blip>
          <a:srcRect/>
          <a:stretch>
            <a:fillRect/>
          </a:stretch>
        </p:blipFill>
        <p:spPr bwMode="auto">
          <a:xfrm>
            <a:off x="7497203" y="1870789"/>
            <a:ext cx="4097688" cy="3063928"/>
          </a:xfrm>
          <a:prstGeom prst="rect">
            <a:avLst/>
          </a:prstGeom>
          <a:noFill/>
        </p:spPr>
      </p:pic>
      <p:sp>
        <p:nvSpPr>
          <p:cNvPr id="18" name="Szövegdoboz 17">
            <a:extLst>
              <a:ext uri="{FF2B5EF4-FFF2-40B4-BE49-F238E27FC236}">
                <a16:creationId xmlns:a16="http://schemas.microsoft.com/office/drawing/2014/main" id="{6CB4A68F-FE1B-7046-2414-507E38B821DA}"/>
              </a:ext>
            </a:extLst>
          </p:cNvPr>
          <p:cNvSpPr txBox="1"/>
          <p:nvPr/>
        </p:nvSpPr>
        <p:spPr>
          <a:xfrm>
            <a:off x="7374322" y="4979931"/>
            <a:ext cx="2461342" cy="338554"/>
          </a:xfrm>
          <a:prstGeom prst="rect">
            <a:avLst/>
          </a:prstGeom>
          <a:noFill/>
        </p:spPr>
        <p:txBody>
          <a:bodyPr wrap="square">
            <a:spAutoFit/>
          </a:bodyPr>
          <a:lstStyle/>
          <a:p>
            <a:r>
              <a:rPr lang="en-GB" sz="1600" kern="100" dirty="0">
                <a:latin typeface="Calibri" panose="020F0502020204030204" pitchFamily="34" charset="0"/>
                <a:ea typeface="Calibri" panose="020F0502020204030204" pitchFamily="34" charset="0"/>
              </a:rPr>
              <a:t>P</a:t>
            </a:r>
            <a:r>
              <a:rPr lang="en-GB" sz="1600" kern="100" dirty="0">
                <a:effectLst/>
                <a:latin typeface="Calibri" panose="020F0502020204030204" pitchFamily="34" charset="0"/>
                <a:ea typeface="Calibri" panose="020F0502020204030204" pitchFamily="34" charset="0"/>
              </a:rPr>
              <a:t>hotos by A. Zajadacz</a:t>
            </a:r>
            <a:endParaRPr lang="en-GB" sz="1600" dirty="0"/>
          </a:p>
        </p:txBody>
      </p:sp>
    </p:spTree>
    <p:extLst>
      <p:ext uri="{BB962C8B-B14F-4D97-AF65-F5344CB8AC3E}">
        <p14:creationId xmlns:p14="http://schemas.microsoft.com/office/powerpoint/2010/main" val="6174729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B6573C-579A-5F4E-4428-1B5F42FA3EA1}"/>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8BB71654-54AC-108B-C220-B3D2CF45458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DBD9F0E1-600B-D958-3647-2571C0285F8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A1E56C38-5EE8-9647-7592-88E56967274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B70E070B-F627-8855-382A-AFA05CD55EB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75F80B9E-3650-3179-4A7A-DD01D7F1A24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37546"/>
            <a:ext cx="1527831" cy="617222"/>
          </a:xfrm>
          <a:prstGeom prst="rect">
            <a:avLst/>
          </a:prstGeom>
        </p:spPr>
      </p:pic>
      <p:pic>
        <p:nvPicPr>
          <p:cNvPr id="9" name="Kép 8">
            <a:extLst>
              <a:ext uri="{FF2B5EF4-FFF2-40B4-BE49-F238E27FC236}">
                <a16:creationId xmlns:a16="http://schemas.microsoft.com/office/drawing/2014/main" id="{F0654DB7-5E4E-6AE9-D273-D1B3E1EB2C7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ECEF658-EC30-3F91-1461-43607BA8CAD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735A5BFD-DEE0-8338-0C52-64E278BCABF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B4E9AD2F-86DF-14F6-6257-50E7CBF87E89}"/>
              </a:ext>
            </a:extLst>
          </p:cNvPr>
          <p:cNvSpPr txBox="1">
            <a:spLocks/>
          </p:cNvSpPr>
          <p:nvPr/>
        </p:nvSpPr>
        <p:spPr>
          <a:xfrm>
            <a:off x="466963" y="1205346"/>
            <a:ext cx="11258073" cy="611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kern="100" dirty="0">
                <a:latin typeface="Calibri" panose="020F0502020204030204" pitchFamily="34" charset="0"/>
                <a:ea typeface="Calibri" panose="020F0502020204030204" pitchFamily="34" charset="0"/>
              </a:rPr>
              <a:t>Examples from Central-Eastern Europe: Poland</a:t>
            </a:r>
            <a:endParaRPr lang="en-GB" sz="3600" dirty="0">
              <a:latin typeface="+mn-lt"/>
            </a:endParaRPr>
          </a:p>
        </p:txBody>
      </p:sp>
      <p:sp>
        <p:nvSpPr>
          <p:cNvPr id="2" name="Cím 1">
            <a:extLst>
              <a:ext uri="{FF2B5EF4-FFF2-40B4-BE49-F238E27FC236}">
                <a16:creationId xmlns:a16="http://schemas.microsoft.com/office/drawing/2014/main" id="{AAC4F46C-E012-AFB7-C489-C36246D8C173}"/>
              </a:ext>
            </a:extLst>
          </p:cNvPr>
          <p:cNvSpPr>
            <a:spLocks noGrp="1"/>
          </p:cNvSpPr>
          <p:nvPr>
            <p:ph type="ctrTitle"/>
          </p:nvPr>
        </p:nvSpPr>
        <p:spPr>
          <a:xfrm>
            <a:off x="118006" y="1769524"/>
            <a:ext cx="4438166" cy="3406254"/>
          </a:xfrm>
        </p:spPr>
        <p:txBody>
          <a:bodyPr>
            <a:normAutofit/>
          </a:bodyPr>
          <a:lstStyle/>
          <a:p>
            <a:pPr algn="l"/>
            <a:r>
              <a:rPr lang="en-GB" sz="2400" kern="100" dirty="0">
                <a:effectLst/>
                <a:latin typeface="Calibri" panose="020F0502020204030204" pitchFamily="34" charset="0"/>
                <a:ea typeface="Calibri" panose="020F0502020204030204" pitchFamily="34" charset="0"/>
              </a:rPr>
              <a:t>Sound Panorama of the </a:t>
            </a:r>
            <a:r>
              <a:rPr lang="en-GB" sz="2400" kern="100" dirty="0" err="1">
                <a:effectLst/>
                <a:latin typeface="Calibri" panose="020F0502020204030204" pitchFamily="34" charset="0"/>
                <a:ea typeface="Calibri" panose="020F0502020204030204" pitchFamily="34" charset="0"/>
              </a:rPr>
              <a:t>Łazarz</a:t>
            </a:r>
            <a:r>
              <a:rPr lang="en-GB" sz="2400" kern="100" dirty="0">
                <a:effectLst/>
                <a:latin typeface="Calibri" panose="020F0502020204030204" pitchFamily="34" charset="0"/>
                <a:ea typeface="Calibri" panose="020F0502020204030204" pitchFamily="34" charset="0"/>
              </a:rPr>
              <a:t> Housing Estate in </a:t>
            </a:r>
            <a:r>
              <a:rPr lang="en-GB" sz="2400" kern="100" dirty="0" err="1">
                <a:effectLst/>
                <a:latin typeface="Calibri" panose="020F0502020204030204" pitchFamily="34" charset="0"/>
                <a:ea typeface="Calibri" panose="020F0502020204030204" pitchFamily="34" charset="0"/>
              </a:rPr>
              <a:t>Poznań</a:t>
            </a:r>
            <a:r>
              <a:rPr lang="en-GB" sz="2400" kern="100" dirty="0">
                <a:latin typeface="Calibri" panose="020F0502020204030204" pitchFamily="34" charset="0"/>
                <a:ea typeface="Calibri" panose="020F0502020204030204" pitchFamily="34" charset="0"/>
              </a:rPr>
              <a:t>: </a:t>
            </a:r>
            <a:r>
              <a:rPr lang="en-GB" sz="2400" kern="100" dirty="0">
                <a:effectLst/>
                <a:latin typeface="Calibri" panose="020F0502020204030204" pitchFamily="34" charset="0"/>
                <a:ea typeface="Calibri" panose="020F0502020204030204" pitchFamily="34" charset="0"/>
              </a:rPr>
              <a:t>a project financed by the </a:t>
            </a:r>
            <a:r>
              <a:rPr lang="en-GB" sz="2400" b="1" kern="100" dirty="0">
                <a:effectLst/>
                <a:latin typeface="Calibri" panose="020F0502020204030204" pitchFamily="34" charset="0"/>
                <a:ea typeface="Calibri" panose="020F0502020204030204" pitchFamily="34" charset="0"/>
              </a:rPr>
              <a:t>Department of Culture of the City of </a:t>
            </a:r>
            <a:r>
              <a:rPr lang="en-GB" sz="2400" b="1" kern="100" dirty="0" err="1">
                <a:effectLst/>
                <a:latin typeface="Calibri" panose="020F0502020204030204" pitchFamily="34" charset="0"/>
                <a:ea typeface="Calibri" panose="020F0502020204030204" pitchFamily="34" charset="0"/>
              </a:rPr>
              <a:t>Poznań</a:t>
            </a:r>
            <a:r>
              <a:rPr lang="en-GB" sz="2400" kern="100" dirty="0">
                <a:effectLst/>
                <a:latin typeface="Calibri" panose="020F0502020204030204" pitchFamily="34" charset="0"/>
                <a:ea typeface="Calibri" panose="020F0502020204030204" pitchFamily="34" charset="0"/>
              </a:rPr>
              <a:t> and includes an interactive audio map with the most characteristic places of the district. To listen to the recordings, simply click on any marker on the map</a:t>
            </a:r>
            <a:endParaRPr lang="en-GB" sz="2400" dirty="0">
              <a:latin typeface="+mn-lt"/>
            </a:endParaRPr>
          </a:p>
        </p:txBody>
      </p:sp>
      <p:pic>
        <p:nvPicPr>
          <p:cNvPr id="11" name="Obraz 1">
            <a:extLst>
              <a:ext uri="{FF2B5EF4-FFF2-40B4-BE49-F238E27FC236}">
                <a16:creationId xmlns:a16="http://schemas.microsoft.com/office/drawing/2014/main" id="{74F5CF80-C257-308A-6D0D-80726AB4055F}"/>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556172" y="1868128"/>
            <a:ext cx="7461435" cy="2880892"/>
          </a:xfrm>
          <a:prstGeom prst="rect">
            <a:avLst/>
          </a:prstGeom>
        </p:spPr>
      </p:pic>
      <p:sp>
        <p:nvSpPr>
          <p:cNvPr id="15" name="Szövegdoboz 14">
            <a:extLst>
              <a:ext uri="{FF2B5EF4-FFF2-40B4-BE49-F238E27FC236}">
                <a16:creationId xmlns:a16="http://schemas.microsoft.com/office/drawing/2014/main" id="{ACC17AC2-89EA-A8D6-82DC-841BEDFB5BEC}"/>
              </a:ext>
            </a:extLst>
          </p:cNvPr>
          <p:cNvSpPr txBox="1"/>
          <p:nvPr/>
        </p:nvSpPr>
        <p:spPr>
          <a:xfrm>
            <a:off x="5188123" y="4851254"/>
            <a:ext cx="6516200" cy="338554"/>
          </a:xfrm>
          <a:prstGeom prst="rect">
            <a:avLst/>
          </a:prstGeom>
          <a:noFill/>
        </p:spPr>
        <p:txBody>
          <a:bodyPr wrap="square">
            <a:spAutoFit/>
          </a:bodyPr>
          <a:lstStyle/>
          <a:p>
            <a:r>
              <a:rPr lang="en-GB" sz="1600" kern="100" dirty="0">
                <a:effectLst/>
                <a:latin typeface="Calibri" panose="020F0502020204030204" pitchFamily="34" charset="0"/>
                <a:ea typeface="Calibri" panose="020F0502020204030204" pitchFamily="34" charset="0"/>
              </a:rPr>
              <a:t>https://niewidzialnaulica.pl/panorama-dziekowa-osiedl-lazarza/</a:t>
            </a:r>
            <a:endParaRPr lang="hu-HU" sz="1600" dirty="0"/>
          </a:p>
        </p:txBody>
      </p:sp>
    </p:spTree>
    <p:extLst>
      <p:ext uri="{BB962C8B-B14F-4D97-AF65-F5344CB8AC3E}">
        <p14:creationId xmlns:p14="http://schemas.microsoft.com/office/powerpoint/2010/main" val="25148658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55616A-EB24-B27E-BCFB-3CB2FD3E4A93}"/>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3D9A7EE7-AF44-C56F-E361-C838AABF2A4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D48444FB-F13B-2D3C-AF21-B0141C3E07C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721A0962-4633-C8DB-F5C5-ECABE6D2FF5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083DE331-33F1-33A3-0324-FB3C1F85F89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0D0B7CC6-7D86-4A5E-FA86-32FD35B09BB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39388107-1B18-7BC0-93BC-A8C34955883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5B2B084-41CB-36BD-936D-691A7F356CE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39F2FC2A-37CE-7234-8A22-3F6CD11346A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F1821C06-9ADD-C487-9FFE-36CCEE28A965}"/>
              </a:ext>
            </a:extLst>
          </p:cNvPr>
          <p:cNvSpPr txBox="1">
            <a:spLocks/>
          </p:cNvSpPr>
          <p:nvPr/>
        </p:nvSpPr>
        <p:spPr>
          <a:xfrm>
            <a:off x="-83202" y="684862"/>
            <a:ext cx="5985164" cy="123962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kern="100" dirty="0">
                <a:latin typeface="Calibri" panose="020F0502020204030204" pitchFamily="34" charset="0"/>
                <a:ea typeface="Calibri" panose="020F0502020204030204" pitchFamily="34" charset="0"/>
              </a:rPr>
              <a:t>Examples from Central-Eastern Europe: Poland</a:t>
            </a:r>
            <a:endParaRPr lang="en-GB" sz="3600" dirty="0">
              <a:latin typeface="+mn-lt"/>
            </a:endParaRPr>
          </a:p>
        </p:txBody>
      </p:sp>
      <p:sp>
        <p:nvSpPr>
          <p:cNvPr id="2" name="Cím 1">
            <a:extLst>
              <a:ext uri="{FF2B5EF4-FFF2-40B4-BE49-F238E27FC236}">
                <a16:creationId xmlns:a16="http://schemas.microsoft.com/office/drawing/2014/main" id="{F0AD3213-69EF-3827-6E21-68705BBD1835}"/>
              </a:ext>
            </a:extLst>
          </p:cNvPr>
          <p:cNvSpPr>
            <a:spLocks noGrp="1"/>
          </p:cNvSpPr>
          <p:nvPr>
            <p:ph type="ctrTitle"/>
          </p:nvPr>
        </p:nvSpPr>
        <p:spPr>
          <a:xfrm>
            <a:off x="136883" y="1832628"/>
            <a:ext cx="6121676" cy="1458473"/>
          </a:xfrm>
        </p:spPr>
        <p:txBody>
          <a:bodyPr>
            <a:normAutofit/>
          </a:bodyPr>
          <a:lstStyle/>
          <a:p>
            <a:pPr algn="l"/>
            <a:r>
              <a:rPr lang="en-GB" sz="2400" dirty="0">
                <a:latin typeface="+mn-lt"/>
              </a:rPr>
              <a:t>For Poland’s several further good examples, see presentation 8 of this course: “Good practices in accessible tourism at international level and in the partner countries of the project”</a:t>
            </a:r>
          </a:p>
        </p:txBody>
      </p:sp>
      <p:pic>
        <p:nvPicPr>
          <p:cNvPr id="11" name="Obraz 1">
            <a:extLst>
              <a:ext uri="{FF2B5EF4-FFF2-40B4-BE49-F238E27FC236}">
                <a16:creationId xmlns:a16="http://schemas.microsoft.com/office/drawing/2014/main" id="{C1EBFF2A-FEF8-440A-E4C8-924A47B2453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339390" y="1928881"/>
            <a:ext cx="5428615" cy="3072130"/>
          </a:xfrm>
          <a:prstGeom prst="rect">
            <a:avLst/>
          </a:prstGeom>
        </p:spPr>
      </p:pic>
      <p:pic>
        <p:nvPicPr>
          <p:cNvPr id="14" name="Obraz 1">
            <a:extLst>
              <a:ext uri="{FF2B5EF4-FFF2-40B4-BE49-F238E27FC236}">
                <a16:creationId xmlns:a16="http://schemas.microsoft.com/office/drawing/2014/main" id="{90E1CD1D-CE55-3C38-F8C4-613389D9B9CA}"/>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376388" y="3269515"/>
            <a:ext cx="4525574" cy="1776483"/>
          </a:xfrm>
          <a:prstGeom prst="rect">
            <a:avLst/>
          </a:prstGeom>
        </p:spPr>
      </p:pic>
    </p:spTree>
    <p:extLst>
      <p:ext uri="{BB962C8B-B14F-4D97-AF65-F5344CB8AC3E}">
        <p14:creationId xmlns:p14="http://schemas.microsoft.com/office/powerpoint/2010/main" val="37942277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C57BE9-5944-7840-E2BC-97805138F905}"/>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EE483699-6F12-A4BC-90B5-F49C255E6E5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305A7526-6A0A-5BF2-FE54-6FB2F39CFD9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0B274C4-199C-9B7A-2E29-BD601B56F57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E22E7A82-0A95-CC6B-F2ED-96C87DF5961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1CF7D4EE-453B-DA1C-D239-1DE1A768B8D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72D03504-50B8-3D9B-A8A4-FB1256B3717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6D240D9A-8485-F598-99CB-4A16E82804E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D3088EC4-2138-DEF0-2D85-7100D5EED09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F9C398F3-C0F3-E9A0-C1CB-892D013DEDF2}"/>
              </a:ext>
            </a:extLst>
          </p:cNvPr>
          <p:cNvSpPr txBox="1">
            <a:spLocks/>
          </p:cNvSpPr>
          <p:nvPr/>
        </p:nvSpPr>
        <p:spPr>
          <a:xfrm>
            <a:off x="466963" y="1205346"/>
            <a:ext cx="11258073" cy="611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kern="100" dirty="0">
                <a:latin typeface="Calibri" panose="020F0502020204030204" pitchFamily="34" charset="0"/>
                <a:ea typeface="Calibri" panose="020F0502020204030204" pitchFamily="34" charset="0"/>
              </a:rPr>
              <a:t>Examples from Central-Eastern Europe: Romania</a:t>
            </a:r>
            <a:endParaRPr lang="en-GB" sz="3600" dirty="0">
              <a:latin typeface="+mn-lt"/>
            </a:endParaRPr>
          </a:p>
        </p:txBody>
      </p:sp>
      <p:sp>
        <p:nvSpPr>
          <p:cNvPr id="2" name="Cím 1">
            <a:extLst>
              <a:ext uri="{FF2B5EF4-FFF2-40B4-BE49-F238E27FC236}">
                <a16:creationId xmlns:a16="http://schemas.microsoft.com/office/drawing/2014/main" id="{3D4B4AD8-5C40-3C01-FB1D-89BFCAAA9583}"/>
              </a:ext>
            </a:extLst>
          </p:cNvPr>
          <p:cNvSpPr>
            <a:spLocks noGrp="1"/>
          </p:cNvSpPr>
          <p:nvPr>
            <p:ph type="ctrTitle"/>
          </p:nvPr>
        </p:nvSpPr>
        <p:spPr>
          <a:xfrm>
            <a:off x="221673" y="1817251"/>
            <a:ext cx="11819906" cy="3440071"/>
          </a:xfrm>
        </p:spPr>
        <p:txBody>
          <a:bodyPr>
            <a:noAutofit/>
          </a:bodyPr>
          <a:lstStyle/>
          <a:p>
            <a:pPr algn="l">
              <a:lnSpc>
                <a:spcPts val="2600"/>
              </a:lnSpc>
            </a:pPr>
            <a:r>
              <a:rPr lang="en-GB" sz="2400" kern="100" dirty="0">
                <a:effectLst/>
                <a:latin typeface="Calibri" panose="020F0502020204030204" pitchFamily="34" charset="0"/>
                <a:ea typeface="Calibri" panose="020F0502020204030204" pitchFamily="34" charset="0"/>
                <a:cs typeface="Calibri" panose="020F0502020204030204" pitchFamily="34" charset="0"/>
              </a:rPr>
              <a:t>In Romania a number of social tourism programmes have appeared in recent years, closely linked to social policies at national level (Simon et al., 2017). Social tourism, including tourism for </a:t>
            </a:r>
            <a:r>
              <a:rPr lang="en-GB" sz="2400" dirty="0">
                <a:solidFill>
                  <a:srgbClr val="000000"/>
                </a:solidFill>
                <a:effectLst/>
                <a:latin typeface="Calibri" panose="020F0502020204030204" pitchFamily="34" charset="0"/>
                <a:ea typeface="Times New Roman" panose="02020603050405020304" pitchFamily="18" charset="0"/>
              </a:rPr>
              <a:t>people with disabilities</a:t>
            </a:r>
            <a:r>
              <a:rPr lang="en-GB" sz="2400" kern="100" dirty="0">
                <a:effectLst/>
                <a:latin typeface="Calibri" panose="020F0502020204030204" pitchFamily="34" charset="0"/>
                <a:ea typeface="Calibri" panose="020F0502020204030204" pitchFamily="34" charset="0"/>
                <a:cs typeface="Calibri" panose="020F0502020204030204" pitchFamily="34" charset="0"/>
              </a:rPr>
              <a:t>, is at a low level in Romania, underdimensioned compared to the real needs of the population categories that benefit from tourism activities at lower prices</a:t>
            </a:r>
            <a:br>
              <a:rPr lang="en-GB" sz="2400" kern="100" dirty="0">
                <a:effectLst/>
                <a:latin typeface="Calibri" panose="020F0502020204030204" pitchFamily="34" charset="0"/>
                <a:ea typeface="Calibri" panose="020F0502020204030204" pitchFamily="34" charset="0"/>
                <a:cs typeface="Calibri" panose="020F0502020204030204" pitchFamily="34" charset="0"/>
              </a:rPr>
            </a:br>
            <a:r>
              <a:rPr lang="en-GB" sz="2400" kern="100" dirty="0">
                <a:effectLst/>
                <a:latin typeface="Calibri" panose="020F0502020204030204" pitchFamily="34" charset="0"/>
                <a:ea typeface="Calibri" panose="020F0502020204030204" pitchFamily="34" charset="0"/>
                <a:cs typeface="Calibri" panose="020F0502020204030204" pitchFamily="34" charset="0"/>
              </a:rPr>
              <a:t>A lack of complete information on social tourism, including tourism data for the disabled. The tourism associations that run social tourism programmes do not have annual analyses of participation data, participating businesses, accommodation, venues, number of tourists, etc., so we cannot get a realistic picture of how many people from disadvantaged groups are currently benefiting from existing but scarce opportunities at national level (Simon et al., 2017)</a:t>
            </a:r>
            <a:endParaRPr lang="en-GB" sz="24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76902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ECAD8B9-2FE6-7B96-F5C5-78D8683AE85D}"/>
              </a:ext>
            </a:extLst>
          </p:cNvPr>
          <p:cNvSpPr txBox="1">
            <a:spLocks/>
          </p:cNvSpPr>
          <p:nvPr/>
        </p:nvSpPr>
        <p:spPr>
          <a:xfrm>
            <a:off x="466963" y="1223779"/>
            <a:ext cx="11258073" cy="68895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kern="100" dirty="0">
                <a:effectLst/>
                <a:latin typeface="Calibri" panose="020F0502020204030204" pitchFamily="34" charset="0"/>
                <a:ea typeface="Calibri" panose="020F0502020204030204" pitchFamily="34" charset="0"/>
              </a:rPr>
              <a:t>European Network for Accessible Tourism (ENAT)</a:t>
            </a:r>
            <a:endParaRPr lang="en-GB" sz="3600" dirty="0">
              <a:latin typeface="+mn-lt"/>
            </a:endParaRPr>
          </a:p>
        </p:txBody>
      </p:sp>
      <p:pic>
        <p:nvPicPr>
          <p:cNvPr id="11" name="Kép 10" descr="A képen szöveg, Betűtípus, embléma, Grafika látható&#10;&#10;Automatikusan generált leírás">
            <a:extLst>
              <a:ext uri="{FF2B5EF4-FFF2-40B4-BE49-F238E27FC236}">
                <a16:creationId xmlns:a16="http://schemas.microsoft.com/office/drawing/2014/main" id="{57CD8742-EB7E-94B8-54E7-4329AA801707}"/>
              </a:ext>
            </a:extLst>
          </p:cNvPr>
          <p:cNvPicPr>
            <a:picLocks noChangeAspect="1"/>
          </p:cNvPicPr>
          <p:nvPr/>
        </p:nvPicPr>
        <p:blipFill>
          <a:blip r:embed="rId9">
            <a:extLst>
              <a:ext uri="{28A0092B-C50C-407E-A947-70E740481C1C}">
                <a14:useLocalDpi xmlns:a14="http://schemas.microsoft.com/office/drawing/2010/main"/>
              </a:ext>
            </a:extLst>
          </a:blip>
          <a:srcRect/>
          <a:stretch>
            <a:fillRect/>
          </a:stretch>
        </p:blipFill>
        <p:spPr bwMode="auto">
          <a:xfrm>
            <a:off x="7731119" y="2957093"/>
            <a:ext cx="3993917" cy="1587001"/>
          </a:xfrm>
          <a:prstGeom prst="rect">
            <a:avLst/>
          </a:prstGeom>
          <a:noFill/>
          <a:ln>
            <a:noFill/>
          </a:ln>
        </p:spPr>
      </p:pic>
      <p:pic>
        <p:nvPicPr>
          <p:cNvPr id="14" name="Kép 13">
            <a:extLst>
              <a:ext uri="{FF2B5EF4-FFF2-40B4-BE49-F238E27FC236}">
                <a16:creationId xmlns:a16="http://schemas.microsoft.com/office/drawing/2014/main" id="{025BB3FE-6C92-9A5E-3971-AB3BEC9A0C0A}"/>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sp>
        <p:nvSpPr>
          <p:cNvPr id="16" name="Cím 1">
            <a:extLst>
              <a:ext uri="{FF2B5EF4-FFF2-40B4-BE49-F238E27FC236}">
                <a16:creationId xmlns:a16="http://schemas.microsoft.com/office/drawing/2014/main" id="{717711F3-B6B6-5626-F025-0F609DF71F4F}"/>
              </a:ext>
            </a:extLst>
          </p:cNvPr>
          <p:cNvSpPr txBox="1">
            <a:spLocks/>
          </p:cNvSpPr>
          <p:nvPr/>
        </p:nvSpPr>
        <p:spPr>
          <a:xfrm>
            <a:off x="173564" y="1957264"/>
            <a:ext cx="8198073" cy="299076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ts val="2800"/>
              </a:lnSpc>
              <a:tabLst>
                <a:tab pos="1343660" algn="l"/>
              </a:tabLst>
            </a:pPr>
            <a:r>
              <a:rPr lang="en-GB" sz="2600" kern="0" dirty="0">
                <a:solidFill>
                  <a:srgbClr val="000000"/>
                </a:solidFill>
                <a:latin typeface="Calibri" panose="020F0502020204030204" pitchFamily="34" charset="0"/>
                <a:cs typeface="Calibri" panose="020F0502020204030204" pitchFamily="34" charset="0"/>
              </a:rPr>
              <a:t>ENAT is an innovative initiative focused on making tourism accessible to everyone. The beginning and actions highlight the increasing acknowledgment of accessible tourism as not only a specialised business but also as a basic entitlement for people with disabilities</a:t>
            </a:r>
            <a:br>
              <a:rPr lang="en-GB" sz="2600" kern="0" dirty="0">
                <a:solidFill>
                  <a:srgbClr val="000000"/>
                </a:solidFill>
                <a:latin typeface="Calibri" panose="020F0502020204030204" pitchFamily="34" charset="0"/>
                <a:cs typeface="Calibri" panose="020F0502020204030204" pitchFamily="34" charset="0"/>
              </a:rPr>
            </a:br>
            <a:r>
              <a:rPr lang="en-GB" sz="2600" kern="0" dirty="0">
                <a:solidFill>
                  <a:srgbClr val="000000"/>
                </a:solidFill>
                <a:latin typeface="Calibri" panose="020F0502020204030204" pitchFamily="34" charset="0"/>
                <a:cs typeface="Calibri" panose="020F0502020204030204" pitchFamily="34" charset="0"/>
              </a:rPr>
              <a:t>The role, significance, and various actions of ENAT are considerable in promoting travel for individuals with disabilities in Europe and other regions</a:t>
            </a:r>
          </a:p>
        </p:txBody>
      </p:sp>
    </p:spTree>
    <p:extLst>
      <p:ext uri="{BB962C8B-B14F-4D97-AF65-F5344CB8AC3E}">
        <p14:creationId xmlns:p14="http://schemas.microsoft.com/office/powerpoint/2010/main" val="42393641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4FD5A0-80FD-47E2-CA12-695C6472F461}"/>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D56870E5-BBC3-E7E8-4ECF-B277456C59A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6D94862D-72B0-482F-3D3B-4192F07C96F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900D68FF-1933-7A08-C02D-291419497A6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9C181EFF-1850-15CA-413E-1FED5B8CA29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5392ECE1-7133-E2E3-7DCB-4025FBAE67D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D447128-22B6-1A12-EE74-75C651160D0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5D2872AF-13E3-380A-AEEE-02D8A71FF73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443DFE9E-483B-C99E-EB80-7E8BC3125C0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C5C9D7B9-09C7-154E-48DF-BA218622BAF2}"/>
              </a:ext>
            </a:extLst>
          </p:cNvPr>
          <p:cNvSpPr txBox="1">
            <a:spLocks/>
          </p:cNvSpPr>
          <p:nvPr/>
        </p:nvSpPr>
        <p:spPr>
          <a:xfrm>
            <a:off x="466963" y="1242525"/>
            <a:ext cx="11258073" cy="611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kern="100" dirty="0">
                <a:latin typeface="Calibri" panose="020F0502020204030204" pitchFamily="34" charset="0"/>
                <a:ea typeface="Calibri" panose="020F0502020204030204" pitchFamily="34" charset="0"/>
              </a:rPr>
              <a:t>Examples from Central-Eastern Europe: Romania</a:t>
            </a:r>
            <a:endParaRPr lang="en-GB" sz="3600" dirty="0">
              <a:latin typeface="+mn-lt"/>
            </a:endParaRPr>
          </a:p>
        </p:txBody>
      </p:sp>
      <p:sp>
        <p:nvSpPr>
          <p:cNvPr id="2" name="Cím 1">
            <a:extLst>
              <a:ext uri="{FF2B5EF4-FFF2-40B4-BE49-F238E27FC236}">
                <a16:creationId xmlns:a16="http://schemas.microsoft.com/office/drawing/2014/main" id="{5434E93A-802C-CEDE-3149-B7830D6C1B84}"/>
              </a:ext>
            </a:extLst>
          </p:cNvPr>
          <p:cNvSpPr>
            <a:spLocks noGrp="1"/>
          </p:cNvSpPr>
          <p:nvPr>
            <p:ph type="ctrTitle"/>
          </p:nvPr>
        </p:nvSpPr>
        <p:spPr>
          <a:xfrm>
            <a:off x="232537" y="2087877"/>
            <a:ext cx="11492499" cy="2976768"/>
          </a:xfrm>
        </p:spPr>
        <p:txBody>
          <a:bodyPr>
            <a:noAutofit/>
          </a:bodyPr>
          <a:lstStyle/>
          <a:p>
            <a:pPr algn="l"/>
            <a:r>
              <a:rPr lang="en-GB" sz="2600" kern="100" dirty="0">
                <a:effectLst/>
                <a:latin typeface="Calibri" panose="020F0502020204030204" pitchFamily="34" charset="0"/>
                <a:ea typeface="Calibri" panose="020F0502020204030204" pitchFamily="34" charset="0"/>
              </a:rPr>
              <a:t>Since 2013, </a:t>
            </a:r>
            <a:r>
              <a:rPr lang="en-GB" sz="2600" b="1" kern="100" dirty="0">
                <a:effectLst/>
                <a:latin typeface="Calibri" panose="020F0502020204030204" pitchFamily="34" charset="0"/>
                <a:ea typeface="Calibri" panose="020F0502020204030204" pitchFamily="34" charset="0"/>
              </a:rPr>
              <a:t>Motivation Foundation Romania </a:t>
            </a:r>
            <a:r>
              <a:rPr lang="en-GB" sz="2600" kern="100" dirty="0">
                <a:effectLst/>
                <a:latin typeface="Calibri" panose="020F0502020204030204" pitchFamily="34" charset="0"/>
                <a:ea typeface="Calibri" panose="020F0502020204030204" pitchFamily="34" charset="0"/>
              </a:rPr>
              <a:t>has had certified training courses for professionals based on the curricula developed by the World Health Organization (WHO). At the same time, it has created the first online platform, a national map of accessible places, where public institutions, places of entertainment and leisure, accommodation and facilities and their surroundings can be found. The map is available at www.accesibil.org and is designed for people with disabilities. It can also be used by tourism operators who want to develop tourism services for people with disabilities (Mihaela, 2019)</a:t>
            </a:r>
            <a:endParaRPr lang="en-GB" sz="2600" dirty="0">
              <a:latin typeface="+mn-lt"/>
            </a:endParaRPr>
          </a:p>
        </p:txBody>
      </p:sp>
    </p:spTree>
    <p:extLst>
      <p:ext uri="{BB962C8B-B14F-4D97-AF65-F5344CB8AC3E}">
        <p14:creationId xmlns:p14="http://schemas.microsoft.com/office/powerpoint/2010/main" val="14950888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819207-6116-BC4E-AD8E-62C617D2EA8D}"/>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B49B7F67-2367-BCD8-10DB-70ABC60FEC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FF6DBAAA-E478-2DC7-F547-B90C3491208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46B3F789-4987-166F-A775-ACD8B07C710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40E21EB-4D44-27B1-8F70-D3414CC557F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5C28684C-3F0C-FBAE-AB60-300660086FE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3089FD8B-10A1-2F5B-736B-1EAF402DC13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1B29B8AC-8220-9DE5-99C6-729A2171032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2BB065FA-2C24-55A6-B4DE-73B73BE6B19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D013EDA3-B126-09EB-A452-A70255D36A0D}"/>
              </a:ext>
            </a:extLst>
          </p:cNvPr>
          <p:cNvSpPr txBox="1">
            <a:spLocks/>
          </p:cNvSpPr>
          <p:nvPr/>
        </p:nvSpPr>
        <p:spPr>
          <a:xfrm>
            <a:off x="-35578" y="693484"/>
            <a:ext cx="5893925" cy="126195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kern="100" dirty="0">
                <a:latin typeface="Calibri" panose="020F0502020204030204" pitchFamily="34" charset="0"/>
                <a:ea typeface="Calibri" panose="020F0502020204030204" pitchFamily="34" charset="0"/>
              </a:rPr>
              <a:t>Examples from Central-Eastern Europe: Romania</a:t>
            </a:r>
            <a:endParaRPr lang="en-GB" sz="3600" dirty="0">
              <a:latin typeface="+mn-lt"/>
            </a:endParaRPr>
          </a:p>
        </p:txBody>
      </p:sp>
      <p:sp>
        <p:nvSpPr>
          <p:cNvPr id="2" name="Cím 1">
            <a:extLst>
              <a:ext uri="{FF2B5EF4-FFF2-40B4-BE49-F238E27FC236}">
                <a16:creationId xmlns:a16="http://schemas.microsoft.com/office/drawing/2014/main" id="{1F5A6E1F-D5AB-DB96-9181-11969FD24CF6}"/>
              </a:ext>
            </a:extLst>
          </p:cNvPr>
          <p:cNvSpPr>
            <a:spLocks noGrp="1"/>
          </p:cNvSpPr>
          <p:nvPr>
            <p:ph type="ctrTitle"/>
          </p:nvPr>
        </p:nvSpPr>
        <p:spPr>
          <a:xfrm>
            <a:off x="186735" y="2170753"/>
            <a:ext cx="6146919" cy="3029907"/>
          </a:xfrm>
        </p:spPr>
        <p:txBody>
          <a:bodyPr>
            <a:noAutofit/>
          </a:bodyPr>
          <a:lstStyle/>
          <a:p>
            <a:pPr algn="l"/>
            <a:r>
              <a:rPr lang="en-GB" sz="2400" kern="100" dirty="0">
                <a:effectLst/>
                <a:latin typeface="Calibri" panose="020F0502020204030204" pitchFamily="34" charset="0"/>
                <a:ea typeface="Calibri" panose="020F0502020204030204" pitchFamily="34" charset="0"/>
              </a:rPr>
              <a:t>Another initiative of </a:t>
            </a:r>
            <a:r>
              <a:rPr lang="en-GB" sz="2400" b="1" kern="100" dirty="0">
                <a:effectLst/>
                <a:latin typeface="Calibri" panose="020F0502020204030204" pitchFamily="34" charset="0"/>
                <a:ea typeface="Calibri" panose="020F0502020204030204" pitchFamily="34" charset="0"/>
              </a:rPr>
              <a:t>Motivation Foundation Romania </a:t>
            </a:r>
            <a:r>
              <a:rPr lang="en-GB" sz="2400" kern="100" dirty="0">
                <a:effectLst/>
                <a:latin typeface="Calibri" panose="020F0502020204030204" pitchFamily="34" charset="0"/>
                <a:ea typeface="Calibri" panose="020F0502020204030204" pitchFamily="34" charset="0"/>
              </a:rPr>
              <a:t>is the assessment of the accessibility of buildings, which allows a building to obtain an accessibility mark from the State Office of Inventories and Trademarks. Among the few tourism and hospitality service providers, it is worth highlighting that the </a:t>
            </a:r>
            <a:r>
              <a:rPr lang="en-GB" sz="2400" kern="100" dirty="0" err="1">
                <a:effectLst/>
                <a:latin typeface="Calibri" panose="020F0502020204030204" pitchFamily="34" charset="0"/>
                <a:ea typeface="Calibri" panose="020F0502020204030204" pitchFamily="34" charset="0"/>
              </a:rPr>
              <a:t>Băile</a:t>
            </a:r>
            <a:r>
              <a:rPr lang="en-GB" sz="2400" kern="100" dirty="0">
                <a:effectLst/>
                <a:latin typeface="Calibri" panose="020F0502020204030204" pitchFamily="34" charset="0"/>
                <a:ea typeface="Calibri" panose="020F0502020204030204" pitchFamily="34" charset="0"/>
              </a:rPr>
              <a:t> Felix complex and the Royal Courtyard in Piatra </a:t>
            </a:r>
            <a:r>
              <a:rPr lang="en-GB" sz="2400" kern="100" dirty="0" err="1">
                <a:effectLst/>
                <a:latin typeface="Calibri" panose="020F0502020204030204" pitchFamily="34" charset="0"/>
                <a:ea typeface="Calibri" panose="020F0502020204030204" pitchFamily="34" charset="0"/>
              </a:rPr>
              <a:t>Neamţ</a:t>
            </a:r>
            <a:r>
              <a:rPr lang="en-GB" sz="2400" kern="100" dirty="0">
                <a:effectLst/>
                <a:latin typeface="Calibri" panose="020F0502020204030204" pitchFamily="34" charset="0"/>
                <a:ea typeface="Calibri" panose="020F0502020204030204" pitchFamily="34" charset="0"/>
              </a:rPr>
              <a:t> meet the accessibility criteria (Mihaela, 2019)</a:t>
            </a:r>
            <a:endParaRPr lang="en-US" sz="2400" dirty="0">
              <a:latin typeface="+mn-lt"/>
            </a:endParaRPr>
          </a:p>
        </p:txBody>
      </p:sp>
      <p:pic>
        <p:nvPicPr>
          <p:cNvPr id="14" name="Kép 13">
            <a:extLst>
              <a:ext uri="{FF2B5EF4-FFF2-40B4-BE49-F238E27FC236}">
                <a16:creationId xmlns:a16="http://schemas.microsoft.com/office/drawing/2014/main" id="{EE9009A1-DB1B-EFFE-057F-84DEA036DCE0}"/>
              </a:ext>
            </a:extLst>
          </p:cNvPr>
          <p:cNvPicPr>
            <a:picLocks noChangeAspect="1"/>
          </p:cNvPicPr>
          <p:nvPr/>
        </p:nvPicPr>
        <p:blipFill>
          <a:blip r:embed="rId10" cstate="email">
            <a:extLst>
              <a:ext uri="{28A0092B-C50C-407E-A947-70E740481C1C}">
                <a14:useLocalDpi xmlns:a14="http://schemas.microsoft.com/office/drawing/2010/main"/>
              </a:ext>
            </a:extLst>
          </a:blip>
          <a:srcRect/>
          <a:stretch/>
        </p:blipFill>
        <p:spPr>
          <a:xfrm>
            <a:off x="6333654" y="1296513"/>
            <a:ext cx="5198501" cy="3744158"/>
          </a:xfrm>
          <a:prstGeom prst="rect">
            <a:avLst/>
          </a:prstGeom>
        </p:spPr>
      </p:pic>
      <p:sp>
        <p:nvSpPr>
          <p:cNvPr id="16" name="Szövegdoboz 15">
            <a:extLst>
              <a:ext uri="{FF2B5EF4-FFF2-40B4-BE49-F238E27FC236}">
                <a16:creationId xmlns:a16="http://schemas.microsoft.com/office/drawing/2014/main" id="{FAE39A2E-9709-70EB-972C-A0E9022B9BE1}"/>
              </a:ext>
            </a:extLst>
          </p:cNvPr>
          <p:cNvSpPr txBox="1"/>
          <p:nvPr/>
        </p:nvSpPr>
        <p:spPr>
          <a:xfrm>
            <a:off x="6982589" y="4991317"/>
            <a:ext cx="2927268" cy="369332"/>
          </a:xfrm>
          <a:prstGeom prst="rect">
            <a:avLst/>
          </a:prstGeom>
          <a:noFill/>
        </p:spPr>
        <p:txBody>
          <a:bodyPr wrap="square">
            <a:spAutoFit/>
          </a:bodyPr>
          <a:lstStyle/>
          <a:p>
            <a:r>
              <a:rPr lang="hu-HU" dirty="0"/>
              <a:t>https://www.accesibil.org/</a:t>
            </a:r>
          </a:p>
        </p:txBody>
      </p:sp>
    </p:spTree>
    <p:extLst>
      <p:ext uri="{BB962C8B-B14F-4D97-AF65-F5344CB8AC3E}">
        <p14:creationId xmlns:p14="http://schemas.microsoft.com/office/powerpoint/2010/main" val="18336539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A8DADA-450E-CB7F-E5A6-6366231515CE}"/>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F135F19C-01CA-277E-AF3F-320F1392ADB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ED6F2D9A-9371-8DDD-9F55-0886D43D0D4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8CB9CDB2-35D2-39B6-6ACA-6DB0FCE5ED6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1DFF0D90-E51C-D218-0806-7A9BB5C5498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4AA06068-8A36-2630-F90B-D6ECB3DEA1E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4B02007-171F-1682-1237-5A1255657C0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7F79D2CF-83B6-28DB-B347-FF09AF25AA7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46EC14A6-3B35-7DD2-7985-89FC50707E8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760274C-10F4-F86F-C7A7-2C15CDAC17A5}"/>
              </a:ext>
            </a:extLst>
          </p:cNvPr>
          <p:cNvSpPr txBox="1">
            <a:spLocks/>
          </p:cNvSpPr>
          <p:nvPr/>
        </p:nvSpPr>
        <p:spPr>
          <a:xfrm>
            <a:off x="466963" y="1205346"/>
            <a:ext cx="11258073" cy="611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kern="100" dirty="0">
                <a:latin typeface="Calibri" panose="020F0502020204030204" pitchFamily="34" charset="0"/>
                <a:ea typeface="Calibri" panose="020F0502020204030204" pitchFamily="34" charset="0"/>
              </a:rPr>
              <a:t>Examples from Central-Eastern Europe: Romania</a:t>
            </a:r>
            <a:endParaRPr lang="en-GB" sz="3600" dirty="0">
              <a:latin typeface="+mn-lt"/>
            </a:endParaRPr>
          </a:p>
        </p:txBody>
      </p:sp>
      <p:sp>
        <p:nvSpPr>
          <p:cNvPr id="2" name="Cím 1">
            <a:extLst>
              <a:ext uri="{FF2B5EF4-FFF2-40B4-BE49-F238E27FC236}">
                <a16:creationId xmlns:a16="http://schemas.microsoft.com/office/drawing/2014/main" id="{FEB3A388-16E3-4268-94F5-6869626675AC}"/>
              </a:ext>
            </a:extLst>
          </p:cNvPr>
          <p:cNvSpPr>
            <a:spLocks noGrp="1"/>
          </p:cNvSpPr>
          <p:nvPr>
            <p:ph type="ctrTitle"/>
          </p:nvPr>
        </p:nvSpPr>
        <p:spPr>
          <a:xfrm>
            <a:off x="368135" y="1812459"/>
            <a:ext cx="11468747" cy="3363524"/>
          </a:xfrm>
        </p:spPr>
        <p:txBody>
          <a:bodyPr>
            <a:noAutofit/>
          </a:bodyPr>
          <a:lstStyle/>
          <a:p>
            <a:pPr algn="l"/>
            <a:r>
              <a:rPr lang="en-GB" sz="2400" b="1" kern="100" dirty="0" err="1">
                <a:latin typeface="Calibri" panose="020F0502020204030204" pitchFamily="34" charset="0"/>
              </a:rPr>
              <a:t>Babilon</a:t>
            </a:r>
            <a:r>
              <a:rPr lang="en-GB" sz="2400" b="1" kern="100" dirty="0">
                <a:latin typeface="Calibri" panose="020F0502020204030204" pitchFamily="34" charset="0"/>
              </a:rPr>
              <a:t> Travel Association</a:t>
            </a:r>
            <a:r>
              <a:rPr lang="en-GB" sz="2400" kern="100" dirty="0">
                <a:latin typeface="Calibri" panose="020F0502020204030204" pitchFamily="34" charset="0"/>
              </a:rPr>
              <a:t>, </a:t>
            </a:r>
            <a:r>
              <a:rPr lang="en-GB" sz="2400" b="1" kern="100" dirty="0">
                <a:latin typeface="Calibri" panose="020F0502020204030204" pitchFamily="34" charset="0"/>
              </a:rPr>
              <a:t>Cluj-Napoca Town Hall</a:t>
            </a:r>
            <a:r>
              <a:rPr lang="en-GB" sz="2400" kern="100" dirty="0">
                <a:latin typeface="Calibri" panose="020F0502020204030204" pitchFamily="34" charset="0"/>
              </a:rPr>
              <a:t>, </a:t>
            </a:r>
            <a:r>
              <a:rPr lang="en-GB" sz="2400" b="1" kern="100" dirty="0">
                <a:latin typeface="Calibri" panose="020F0502020204030204" pitchFamily="34" charset="0"/>
              </a:rPr>
              <a:t>Cluj-Napoca Tourist Information Centre</a:t>
            </a:r>
            <a:r>
              <a:rPr lang="en-GB" sz="2400" kern="100" dirty="0">
                <a:latin typeface="Calibri" panose="020F0502020204030204" pitchFamily="34" charset="0"/>
              </a:rPr>
              <a:t> assist people not able to see at all (</a:t>
            </a:r>
            <a:r>
              <a:rPr lang="en-GB" sz="2400" kern="100" dirty="0">
                <a:effectLst/>
                <a:latin typeface="Calibri" panose="020F0502020204030204" pitchFamily="34" charset="0"/>
                <a:ea typeface="Calibri" panose="020F0502020204030204" pitchFamily="34" charset="0"/>
              </a:rPr>
              <a:t>Terra Mirabilis project)</a:t>
            </a:r>
            <a:br>
              <a:rPr lang="en-GB" sz="2400" kern="100" dirty="0">
                <a:latin typeface="Calibri" panose="020F0502020204030204" pitchFamily="34" charset="0"/>
              </a:rPr>
            </a:br>
            <a:r>
              <a:rPr lang="en-GB" sz="2400" b="1" kern="100" dirty="0">
                <a:latin typeface="Calibri" panose="020F0502020204030204" pitchFamily="34" charset="0"/>
              </a:rPr>
              <a:t>Transylvanian Roads Association </a:t>
            </a:r>
            <a:r>
              <a:rPr lang="en-GB" sz="2400" kern="100" dirty="0">
                <a:latin typeface="Calibri" panose="020F0502020204030204" pitchFamily="34" charset="0"/>
              </a:rPr>
              <a:t>and </a:t>
            </a:r>
            <a:r>
              <a:rPr lang="en-GB" sz="2400" b="1" kern="100" dirty="0" err="1">
                <a:latin typeface="Calibri" panose="020F0502020204030204" pitchFamily="34" charset="0"/>
              </a:rPr>
              <a:t>Retezat</a:t>
            </a:r>
            <a:r>
              <a:rPr lang="en-GB" sz="2400" b="1" kern="100" dirty="0">
                <a:latin typeface="Calibri" panose="020F0502020204030204" pitchFamily="34" charset="0"/>
              </a:rPr>
              <a:t> Tourism Association </a:t>
            </a:r>
            <a:r>
              <a:rPr lang="en-GB" sz="2400" kern="100" dirty="0">
                <a:latin typeface="Calibri" panose="020F0502020204030204" pitchFamily="34" charset="0"/>
              </a:rPr>
              <a:t>assist people not able to see at all and those with reduced mobility (at </a:t>
            </a:r>
            <a:r>
              <a:rPr lang="en-GB" sz="2400" kern="100" dirty="0">
                <a:effectLst/>
                <a:latin typeface="Calibri" panose="020F0502020204030204" pitchFamily="34" charset="0"/>
                <a:ea typeface="Calibri" panose="020F0502020204030204" pitchFamily="34" charset="0"/>
              </a:rPr>
              <a:t>Square sculpture of </a:t>
            </a:r>
            <a:r>
              <a:rPr lang="en-GB" sz="2400" kern="100" dirty="0" err="1">
                <a:effectLst/>
                <a:latin typeface="Calibri" panose="020F0502020204030204" pitchFamily="34" charset="0"/>
                <a:ea typeface="Calibri" panose="020F0502020204030204" pitchFamily="34" charset="0"/>
              </a:rPr>
              <a:t>Șumuleu</a:t>
            </a:r>
            <a:r>
              <a:rPr lang="en-GB" sz="2400" kern="100" dirty="0">
                <a:effectLst/>
                <a:latin typeface="Calibri" panose="020F0502020204030204" pitchFamily="34" charset="0"/>
                <a:ea typeface="Calibri" panose="020F0502020204030204" pitchFamily="34" charset="0"/>
              </a:rPr>
              <a:t> and trail for disabled people in the </a:t>
            </a:r>
            <a:r>
              <a:rPr lang="en-GB" sz="2400" kern="100" dirty="0" err="1">
                <a:effectLst/>
                <a:latin typeface="Calibri" panose="020F0502020204030204" pitchFamily="34" charset="0"/>
                <a:ea typeface="Calibri" panose="020F0502020204030204" pitchFamily="34" charset="0"/>
              </a:rPr>
              <a:t>Retezat</a:t>
            </a:r>
            <a:r>
              <a:rPr lang="en-GB" sz="2400" kern="100" dirty="0">
                <a:effectLst/>
                <a:latin typeface="Calibri" panose="020F0502020204030204" pitchFamily="34" charset="0"/>
                <a:ea typeface="Calibri" panose="020F0502020204030204" pitchFamily="34" charset="0"/>
              </a:rPr>
              <a:t> Mountains, respectively)</a:t>
            </a:r>
            <a:br>
              <a:rPr lang="en-GB" sz="2400" kern="100" dirty="0">
                <a:latin typeface="Calibri" panose="020F0502020204030204" pitchFamily="34" charset="0"/>
              </a:rPr>
            </a:br>
            <a:r>
              <a:rPr lang="en-GB" sz="2400" b="1" kern="100" dirty="0">
                <a:effectLst/>
                <a:latin typeface="Calibri" panose="020F0502020204030204" pitchFamily="34" charset="0"/>
                <a:ea typeface="Calibri" panose="020F0502020204030204" pitchFamily="34" charset="0"/>
              </a:rPr>
              <a:t>AECO Romania, Outdoor Education and Cultural Association </a:t>
            </a:r>
            <a:r>
              <a:rPr lang="en-GB" sz="2400" kern="100" dirty="0">
                <a:effectLst/>
                <a:latin typeface="Calibri" panose="020F0502020204030204" pitchFamily="34" charset="0"/>
                <a:ea typeface="Calibri" panose="020F0502020204030204" pitchFamily="34" charset="0"/>
              </a:rPr>
              <a:t>offers hiking guide for families with children and people with disabilities</a:t>
            </a:r>
            <a:br>
              <a:rPr lang="en-GB" sz="2400" kern="100" dirty="0">
                <a:effectLst/>
                <a:latin typeface="Calibri" panose="020F0502020204030204" pitchFamily="34" charset="0"/>
                <a:ea typeface="Calibri" panose="020F0502020204030204" pitchFamily="34" charset="0"/>
              </a:rPr>
            </a:br>
            <a:r>
              <a:rPr lang="en-GB" sz="2400" b="1" kern="100" dirty="0">
                <a:effectLst/>
                <a:latin typeface="Calibri" panose="020F0502020204030204" pitchFamily="34" charset="0"/>
                <a:ea typeface="Calibri" panose="020F0502020204030204" pitchFamily="34" charset="0"/>
              </a:rPr>
              <a:t>M24Seven Europe, </a:t>
            </a:r>
            <a:r>
              <a:rPr lang="en-GB" sz="2400" b="1" kern="100" dirty="0" err="1">
                <a:effectLst/>
                <a:latin typeface="Calibri" panose="020F0502020204030204" pitchFamily="34" charset="0"/>
                <a:ea typeface="Calibri" panose="020F0502020204030204" pitchFamily="34" charset="0"/>
              </a:rPr>
              <a:t>RAPTronic</a:t>
            </a:r>
            <a:r>
              <a:rPr lang="en-GB" sz="2400" b="1" kern="100" dirty="0">
                <a:effectLst/>
                <a:latin typeface="Calibri" panose="020F0502020204030204" pitchFamily="34" charset="0"/>
                <a:ea typeface="Calibri" panose="020F0502020204030204" pitchFamily="34" charset="0"/>
              </a:rPr>
              <a:t>, RAP Development, RAP Instal, </a:t>
            </a:r>
            <a:r>
              <a:rPr lang="en-GB" sz="2400" b="1" kern="100" dirty="0" err="1">
                <a:effectLst/>
                <a:latin typeface="Calibri" panose="020F0502020204030204" pitchFamily="34" charset="0"/>
                <a:ea typeface="Calibri" panose="020F0502020204030204" pitchFamily="34" charset="0"/>
              </a:rPr>
              <a:t>Petroterm</a:t>
            </a:r>
            <a:r>
              <a:rPr lang="en-GB" sz="2400" b="1" kern="100" dirty="0">
                <a:effectLst/>
                <a:latin typeface="Calibri" panose="020F0502020204030204" pitchFamily="34" charset="0"/>
                <a:ea typeface="Calibri" panose="020F0502020204030204" pitchFamily="34" charset="0"/>
              </a:rPr>
              <a:t> SRL., </a:t>
            </a:r>
            <a:r>
              <a:rPr lang="en-GB" sz="2400" b="1" kern="100" dirty="0" err="1">
                <a:effectLst/>
                <a:latin typeface="Calibri" panose="020F0502020204030204" pitchFamily="34" charset="0"/>
                <a:ea typeface="Calibri" panose="020F0502020204030204" pitchFamily="34" charset="0"/>
              </a:rPr>
              <a:t>Sorla</a:t>
            </a:r>
            <a:r>
              <a:rPr lang="en-GB" sz="2400" b="1" kern="100" dirty="0">
                <a:effectLst/>
                <a:latin typeface="Calibri" panose="020F0502020204030204" pitchFamily="34" charset="0"/>
                <a:ea typeface="Calibri" panose="020F0502020204030204" pitchFamily="34" charset="0"/>
              </a:rPr>
              <a:t> and Dobra</a:t>
            </a:r>
            <a:r>
              <a:rPr lang="en-GB" sz="2400" kern="100" dirty="0">
                <a:effectLst/>
                <a:latin typeface="Calibri" panose="020F0502020204030204" pitchFamily="34" charset="0"/>
                <a:ea typeface="Calibri" panose="020F0502020204030204" pitchFamily="34" charset="0"/>
              </a:rPr>
              <a:t>, and </a:t>
            </a:r>
            <a:r>
              <a:rPr lang="en-GB" sz="2400" b="1" kern="100" dirty="0">
                <a:effectLst/>
                <a:latin typeface="Calibri" panose="020F0502020204030204" pitchFamily="34" charset="0"/>
                <a:ea typeface="Calibri" panose="020F0502020204030204" pitchFamily="34" charset="0"/>
              </a:rPr>
              <a:t>AQUA </a:t>
            </a:r>
            <a:r>
              <a:rPr lang="en-GB" sz="2400" b="1" kern="100" dirty="0" err="1">
                <a:effectLst/>
                <a:latin typeface="Calibri" panose="020F0502020204030204" pitchFamily="34" charset="0"/>
                <a:ea typeface="Calibri" panose="020F0502020204030204" pitchFamily="34" charset="0"/>
              </a:rPr>
              <a:t>Carpatica</a:t>
            </a:r>
            <a:r>
              <a:rPr lang="en-GB" sz="2400" b="1" kern="100" dirty="0">
                <a:effectLst/>
                <a:latin typeface="Calibri" panose="020F0502020204030204" pitchFamily="34" charset="0"/>
                <a:ea typeface="Calibri" panose="020F0502020204030204" pitchFamily="34" charset="0"/>
              </a:rPr>
              <a:t> </a:t>
            </a:r>
            <a:r>
              <a:rPr lang="en-GB" sz="2400" kern="100" dirty="0">
                <a:effectLst/>
                <a:latin typeface="Calibri" panose="020F0502020204030204" pitchFamily="34" charset="0"/>
                <a:ea typeface="Calibri" panose="020F0502020204030204" pitchFamily="34" charset="0"/>
              </a:rPr>
              <a:t>operate Pupa Beach at Mamaia, a beach </a:t>
            </a:r>
            <a:r>
              <a:rPr lang="en-GB" sz="2400" kern="100" dirty="0">
                <a:latin typeface="Calibri" panose="020F0502020204030204" pitchFamily="34" charset="0"/>
                <a:ea typeface="Calibri" panose="020F0502020204030204" pitchFamily="34" charset="0"/>
              </a:rPr>
              <a:t>accessible for p</a:t>
            </a:r>
            <a:r>
              <a:rPr lang="en-GB" sz="2400" kern="100" dirty="0">
                <a:effectLst/>
                <a:latin typeface="Calibri" panose="020F0502020204030204" pitchFamily="34" charset="0"/>
                <a:ea typeface="Calibri" panose="020F0502020204030204" pitchFamily="34" charset="0"/>
              </a:rPr>
              <a:t>eople with reduced mobility</a:t>
            </a:r>
            <a:endParaRPr lang="en-GB" sz="2400" kern="100" dirty="0">
              <a:latin typeface="Calibri" panose="020F0502020204030204" pitchFamily="34" charset="0"/>
            </a:endParaRPr>
          </a:p>
        </p:txBody>
      </p:sp>
    </p:spTree>
    <p:extLst>
      <p:ext uri="{BB962C8B-B14F-4D97-AF65-F5344CB8AC3E}">
        <p14:creationId xmlns:p14="http://schemas.microsoft.com/office/powerpoint/2010/main" val="15488128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E4902D-9866-0951-5B0A-3E61E655D2AD}"/>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DEBB0D98-AA5A-E16E-41EB-6EF25F4D7E4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3FB3AD0C-0FEA-967C-2586-C57EBA4BA70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1D607388-24D5-2C14-C76A-326F7338E44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177EC6E0-149B-871A-1573-9E70D68EBFF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A848F9EC-C9F5-7955-2448-3BC57426281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16C3CB78-9CCF-ECBA-A81E-903A918D7E9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C1BC2445-22D5-48C7-7844-71745FDC35E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C39D241-F48D-C9F9-2B56-C6683C429A3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31EE8418-AEE2-447D-FE7B-E328D0DA2799}"/>
              </a:ext>
            </a:extLst>
          </p:cNvPr>
          <p:cNvSpPr txBox="1">
            <a:spLocks/>
          </p:cNvSpPr>
          <p:nvPr/>
        </p:nvSpPr>
        <p:spPr>
          <a:xfrm>
            <a:off x="466963" y="1205346"/>
            <a:ext cx="11258073" cy="611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kern="100" dirty="0">
                <a:latin typeface="Calibri" panose="020F0502020204030204" pitchFamily="34" charset="0"/>
                <a:ea typeface="Calibri" panose="020F0502020204030204" pitchFamily="34" charset="0"/>
              </a:rPr>
              <a:t>Examples from Central-Eastern Europe: Romania</a:t>
            </a:r>
            <a:endParaRPr lang="en-GB" sz="3600" dirty="0">
              <a:latin typeface="+mn-lt"/>
            </a:endParaRPr>
          </a:p>
        </p:txBody>
      </p:sp>
      <p:sp>
        <p:nvSpPr>
          <p:cNvPr id="2" name="Cím 1">
            <a:extLst>
              <a:ext uri="{FF2B5EF4-FFF2-40B4-BE49-F238E27FC236}">
                <a16:creationId xmlns:a16="http://schemas.microsoft.com/office/drawing/2014/main" id="{A4680387-85FF-5FC9-5338-4E53F9380DE8}"/>
              </a:ext>
            </a:extLst>
          </p:cNvPr>
          <p:cNvSpPr>
            <a:spLocks noGrp="1"/>
          </p:cNvSpPr>
          <p:nvPr>
            <p:ph type="ctrTitle"/>
          </p:nvPr>
        </p:nvSpPr>
        <p:spPr>
          <a:xfrm>
            <a:off x="181210" y="2054078"/>
            <a:ext cx="11543826" cy="3152800"/>
          </a:xfrm>
        </p:spPr>
        <p:txBody>
          <a:bodyPr>
            <a:noAutofit/>
          </a:bodyPr>
          <a:lstStyle/>
          <a:p>
            <a:pPr algn="l"/>
            <a:r>
              <a:rPr lang="en-GB" sz="2400" b="1" kern="100" dirty="0" err="1">
                <a:latin typeface="Calibri" panose="020F0502020204030204" pitchFamily="34" charset="0"/>
                <a:ea typeface="Calibri" panose="020F0502020204030204" pitchFamily="34" charset="0"/>
              </a:rPr>
              <a:t>C</a:t>
            </a:r>
            <a:r>
              <a:rPr lang="en-GB" sz="2400" b="1" kern="100" dirty="0" err="1">
                <a:effectLst/>
                <a:latin typeface="Calibri" panose="020F0502020204030204" pitchFamily="34" charset="0"/>
                <a:ea typeface="Calibri" panose="020F0502020204030204" pitchFamily="34" charset="0"/>
              </a:rPr>
              <a:t>orund-Praid</a:t>
            </a:r>
            <a:r>
              <a:rPr lang="en-GB" sz="2400" b="1" kern="100" dirty="0">
                <a:effectLst/>
                <a:latin typeface="Calibri" panose="020F0502020204030204" pitchFamily="34" charset="0"/>
                <a:ea typeface="Calibri" panose="020F0502020204030204" pitchFamily="34" charset="0"/>
              </a:rPr>
              <a:t> Nature Conservancy </a:t>
            </a:r>
            <a:r>
              <a:rPr lang="en-GB" sz="2400" kern="100" dirty="0">
                <a:effectLst/>
                <a:latin typeface="Calibri" panose="020F0502020204030204" pitchFamily="34" charset="0"/>
                <a:ea typeface="Calibri" panose="020F0502020204030204" pitchFamily="34" charset="0"/>
              </a:rPr>
              <a:t>and </a:t>
            </a:r>
            <a:r>
              <a:rPr lang="en-GB" sz="2400" b="1" kern="100" dirty="0" err="1">
                <a:latin typeface="Calibri" panose="020F0502020204030204" pitchFamily="34" charset="0"/>
                <a:ea typeface="Calibri" panose="020F0502020204030204" pitchFamily="34" charset="0"/>
              </a:rPr>
              <a:t>C</a:t>
            </a:r>
            <a:r>
              <a:rPr lang="en-GB" sz="2400" b="1" kern="100" dirty="0" err="1">
                <a:effectLst/>
                <a:latin typeface="Calibri" panose="020F0502020204030204" pitchFamily="34" charset="0"/>
                <a:ea typeface="Calibri" panose="020F0502020204030204" pitchFamily="34" charset="0"/>
              </a:rPr>
              <a:t>orund</a:t>
            </a:r>
            <a:r>
              <a:rPr lang="en-GB" sz="2400" b="1" kern="100" dirty="0">
                <a:effectLst/>
                <a:latin typeface="Calibri" panose="020F0502020204030204" pitchFamily="34" charset="0"/>
                <a:ea typeface="Calibri" panose="020F0502020204030204" pitchFamily="34" charset="0"/>
              </a:rPr>
              <a:t> Tourist Association </a:t>
            </a:r>
            <a:r>
              <a:rPr lang="en-GB" sz="2400" kern="100" dirty="0">
                <a:effectLst/>
                <a:latin typeface="Calibri" panose="020F0502020204030204" pitchFamily="34" charset="0"/>
                <a:ea typeface="Calibri" panose="020F0502020204030204" pitchFamily="34" charset="0"/>
              </a:rPr>
              <a:t>allow people with reduced mobility to access the nearby peat bog</a:t>
            </a:r>
            <a:br>
              <a:rPr lang="en-GB" sz="2400" kern="100" dirty="0">
                <a:effectLst/>
                <a:latin typeface="Calibri" panose="020F0502020204030204" pitchFamily="34" charset="0"/>
                <a:ea typeface="Calibri" panose="020F0502020204030204" pitchFamily="34" charset="0"/>
              </a:rPr>
            </a:br>
            <a:r>
              <a:rPr lang="en-GB" sz="2400" b="1" kern="100" dirty="0">
                <a:effectLst/>
                <a:latin typeface="Calibri" panose="020F0502020204030204" pitchFamily="34" charset="0"/>
                <a:ea typeface="Calibri" panose="020F0502020204030204" pitchFamily="34" charset="0"/>
              </a:rPr>
              <a:t>Nurture in Nature </a:t>
            </a:r>
            <a:r>
              <a:rPr lang="en-GB" sz="2400" kern="100" dirty="0">
                <a:effectLst/>
                <a:latin typeface="Calibri" panose="020F0502020204030204" pitchFamily="34" charset="0"/>
                <a:ea typeface="Calibri" panose="020F0502020204030204" pitchFamily="34" charset="0"/>
              </a:rPr>
              <a:t>in Harghita </a:t>
            </a:r>
            <a:r>
              <a:rPr lang="en-GB" sz="2400" kern="100" dirty="0">
                <a:latin typeface="Calibri" panose="020F0502020204030204" pitchFamily="34" charset="0"/>
                <a:ea typeface="Calibri" panose="020F0502020204030204" pitchFamily="34" charset="0"/>
              </a:rPr>
              <a:t>C</a:t>
            </a:r>
            <a:r>
              <a:rPr lang="en-GB" sz="2400" kern="100" dirty="0">
                <a:effectLst/>
                <a:latin typeface="Calibri" panose="020F0502020204030204" pitchFamily="34" charset="0"/>
                <a:ea typeface="Calibri" panose="020F0502020204030204" pitchFamily="34" charset="0"/>
              </a:rPr>
              <a:t>ounty provides the joy of movement to people with reduced mobility but also to those who have sight of hearing disorders</a:t>
            </a:r>
            <a:br>
              <a:rPr lang="en-GB" sz="2400" kern="100" dirty="0">
                <a:effectLst/>
                <a:latin typeface="Calibri" panose="020F0502020204030204" pitchFamily="34" charset="0"/>
                <a:ea typeface="Calibri" panose="020F0502020204030204" pitchFamily="34" charset="0"/>
              </a:rPr>
            </a:br>
            <a:r>
              <a:rPr lang="en-GB" sz="2400" b="1" kern="100" dirty="0">
                <a:effectLst/>
                <a:latin typeface="Calibri" panose="020F0502020204030204" pitchFamily="34" charset="0"/>
                <a:ea typeface="Calibri" panose="020F0502020204030204" pitchFamily="34" charset="0"/>
              </a:rPr>
              <a:t>Accessible Romania by Santo Touring </a:t>
            </a:r>
            <a:r>
              <a:rPr lang="en-GB" sz="2400" kern="100" dirty="0">
                <a:effectLst/>
                <a:latin typeface="Calibri" panose="020F0502020204030204" pitchFamily="34" charset="0"/>
                <a:ea typeface="Calibri" panose="020F0502020204030204" pitchFamily="34" charset="0"/>
              </a:rPr>
              <a:t>is a travel agency that allows </a:t>
            </a:r>
            <a:r>
              <a:rPr lang="en-GB" sz="2400" kern="100" dirty="0">
                <a:latin typeface="Calibri" panose="020F0502020204030204" pitchFamily="34" charset="0"/>
                <a:ea typeface="Calibri" panose="020F0502020204030204" pitchFamily="34" charset="0"/>
              </a:rPr>
              <a:t>p</a:t>
            </a:r>
            <a:r>
              <a:rPr lang="en-GB" sz="2400" kern="100" dirty="0">
                <a:effectLst/>
                <a:latin typeface="Calibri" panose="020F0502020204030204" pitchFamily="34" charset="0"/>
                <a:ea typeface="Calibri" panose="020F0502020204030204" pitchFamily="34" charset="0"/>
              </a:rPr>
              <a:t>eople with reduced mobility and people with hearing impairment to partake in tours at different locations</a:t>
            </a:r>
            <a:br>
              <a:rPr lang="en-GB" sz="2400" kern="100" dirty="0">
                <a:effectLst/>
                <a:latin typeface="Calibri" panose="020F0502020204030204" pitchFamily="34" charset="0"/>
                <a:ea typeface="Calibri" panose="020F0502020204030204" pitchFamily="34" charset="0"/>
              </a:rPr>
            </a:br>
            <a:r>
              <a:rPr lang="en-GB" sz="2400" b="1" kern="100" dirty="0" err="1">
                <a:effectLst/>
                <a:latin typeface="Calibri" panose="020F0502020204030204" pitchFamily="34" charset="0"/>
                <a:ea typeface="Calibri" panose="020F0502020204030204" pitchFamily="34" charset="0"/>
              </a:rPr>
              <a:t>CaiacSMile</a:t>
            </a:r>
            <a:r>
              <a:rPr lang="en-GB" sz="2400" kern="100" dirty="0">
                <a:effectLst/>
                <a:latin typeface="Calibri" panose="020F0502020204030204" pitchFamily="34" charset="0"/>
                <a:ea typeface="Calibri" panose="020F0502020204030204" pitchFamily="34" charset="0"/>
              </a:rPr>
              <a:t> makes it possible for </a:t>
            </a:r>
            <a:r>
              <a:rPr lang="en-GB" sz="2400" kern="100" dirty="0">
                <a:latin typeface="Calibri" panose="020F0502020204030204" pitchFamily="34" charset="0"/>
                <a:ea typeface="Calibri" panose="020F0502020204030204" pitchFamily="34" charset="0"/>
              </a:rPr>
              <a:t>p</a:t>
            </a:r>
            <a:r>
              <a:rPr lang="en-GB" sz="2400" kern="100" dirty="0">
                <a:effectLst/>
                <a:latin typeface="Calibri" panose="020F0502020204030204" pitchFamily="34" charset="0"/>
                <a:ea typeface="Calibri" panose="020F0502020204030204" pitchFamily="34" charset="0"/>
              </a:rPr>
              <a:t>eople with reduced mobility to have a skiing experience</a:t>
            </a:r>
            <a:br>
              <a:rPr lang="en-GB" sz="2400" kern="100" dirty="0">
                <a:effectLst/>
                <a:latin typeface="Calibri" panose="020F0502020204030204" pitchFamily="34" charset="0"/>
                <a:ea typeface="Calibri" panose="020F0502020204030204" pitchFamily="34" charset="0"/>
              </a:rPr>
            </a:br>
            <a:r>
              <a:rPr lang="en-GB" sz="2400" b="1" kern="100" dirty="0">
                <a:effectLst/>
                <a:latin typeface="Calibri" panose="020F0502020204030204" pitchFamily="34" charset="0"/>
                <a:ea typeface="Calibri" panose="020F0502020204030204" pitchFamily="34" charset="0"/>
              </a:rPr>
              <a:t>Special Olympics Foundation </a:t>
            </a:r>
            <a:r>
              <a:rPr lang="en-GB" sz="2400" kern="100" dirty="0">
                <a:effectLst/>
                <a:latin typeface="Calibri" panose="020F0502020204030204" pitchFamily="34" charset="0"/>
                <a:ea typeface="Calibri" panose="020F0502020204030204" pitchFamily="34" charset="0"/>
              </a:rPr>
              <a:t>organises sports competitions, school education, courses in Romania for </a:t>
            </a:r>
            <a:r>
              <a:rPr lang="en-GB" sz="2400" kern="100" dirty="0">
                <a:latin typeface="Calibri" panose="020F0502020204030204" pitchFamily="34" charset="0"/>
                <a:ea typeface="Calibri" panose="020F0502020204030204" pitchFamily="34" charset="0"/>
              </a:rPr>
              <a:t>p</a:t>
            </a:r>
            <a:r>
              <a:rPr lang="en-GB" sz="2400" kern="100" dirty="0">
                <a:effectLst/>
                <a:latin typeface="Calibri" panose="020F0502020204030204" pitchFamily="34" charset="0"/>
                <a:ea typeface="Calibri" panose="020F0502020204030204" pitchFamily="34" charset="0"/>
              </a:rPr>
              <a:t>eople with intellectual disabilities</a:t>
            </a:r>
            <a:endParaRPr lang="en-GB" sz="2400" dirty="0">
              <a:latin typeface="+mn-lt"/>
            </a:endParaRPr>
          </a:p>
        </p:txBody>
      </p:sp>
    </p:spTree>
    <p:extLst>
      <p:ext uri="{BB962C8B-B14F-4D97-AF65-F5344CB8AC3E}">
        <p14:creationId xmlns:p14="http://schemas.microsoft.com/office/powerpoint/2010/main" val="34638881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7EECD0-2A52-E3E3-0B97-40424E03630E}"/>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38266BB7-BF0A-EC96-30A6-7F58A0C47A6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717BF7EB-EE82-54D2-BC71-9334CFD57D8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C3F094CE-0EFF-2E16-1644-8BFECCF3F91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DE0A073F-FA02-3C5B-DF06-F33C2877976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104027A-A492-2BCD-6DF0-A66BFC39BB3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AB20545F-7E72-26DA-E0E9-33581860E82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32E58D3-1E11-619B-85B4-950CEE65840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5CD3AE7E-CEC1-0106-CD43-93C5EB6EA9D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DA3D4E70-E9B3-7AC4-993A-78CC973023D2}"/>
              </a:ext>
            </a:extLst>
          </p:cNvPr>
          <p:cNvSpPr txBox="1">
            <a:spLocks/>
          </p:cNvSpPr>
          <p:nvPr/>
        </p:nvSpPr>
        <p:spPr>
          <a:xfrm>
            <a:off x="466963" y="1287690"/>
            <a:ext cx="11258073" cy="611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kern="100" dirty="0">
                <a:latin typeface="Calibri" panose="020F0502020204030204" pitchFamily="34" charset="0"/>
                <a:ea typeface="Calibri" panose="020F0502020204030204" pitchFamily="34" charset="0"/>
              </a:rPr>
              <a:t>Examples from Central-Eastern Europe: Romania</a:t>
            </a:r>
            <a:endParaRPr lang="en-GB" sz="3600" dirty="0">
              <a:latin typeface="+mn-lt"/>
            </a:endParaRPr>
          </a:p>
        </p:txBody>
      </p:sp>
      <p:sp>
        <p:nvSpPr>
          <p:cNvPr id="2" name="Cím 1">
            <a:extLst>
              <a:ext uri="{FF2B5EF4-FFF2-40B4-BE49-F238E27FC236}">
                <a16:creationId xmlns:a16="http://schemas.microsoft.com/office/drawing/2014/main" id="{0BEF0E01-134C-CA51-2743-79CC0A25A845}"/>
              </a:ext>
            </a:extLst>
          </p:cNvPr>
          <p:cNvSpPr>
            <a:spLocks noGrp="1"/>
          </p:cNvSpPr>
          <p:nvPr>
            <p:ph type="ctrTitle"/>
          </p:nvPr>
        </p:nvSpPr>
        <p:spPr>
          <a:xfrm>
            <a:off x="128648" y="1840322"/>
            <a:ext cx="4403272" cy="3010743"/>
          </a:xfrm>
        </p:spPr>
        <p:txBody>
          <a:bodyPr>
            <a:normAutofit/>
          </a:bodyPr>
          <a:lstStyle/>
          <a:p>
            <a:pPr algn="l"/>
            <a:r>
              <a:rPr lang="en-GB" sz="2600" dirty="0">
                <a:latin typeface="+mn-lt"/>
              </a:rPr>
              <a:t>For Romania’s several further good examples, see presentation 8 of this course: “Good practices in accessible tourism at international level and in the partner countries of the project”</a:t>
            </a:r>
          </a:p>
        </p:txBody>
      </p:sp>
      <p:pic>
        <p:nvPicPr>
          <p:cNvPr id="11" name="Kép 10" descr="Nem érhető el leírás a fényképhez.">
            <a:extLst>
              <a:ext uri="{FF2B5EF4-FFF2-40B4-BE49-F238E27FC236}">
                <a16:creationId xmlns:a16="http://schemas.microsoft.com/office/drawing/2014/main" id="{E774287B-8F4E-D066-E5D1-B0621BA3CB17}"/>
              </a:ext>
            </a:extLst>
          </p:cNvPr>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922182" y="2170965"/>
            <a:ext cx="6802854" cy="3010743"/>
          </a:xfrm>
          <a:prstGeom prst="rect">
            <a:avLst/>
          </a:prstGeom>
          <a:noFill/>
          <a:ln>
            <a:noFill/>
          </a:ln>
        </p:spPr>
      </p:pic>
      <p:sp>
        <p:nvSpPr>
          <p:cNvPr id="15" name="Szövegdoboz 14">
            <a:extLst>
              <a:ext uri="{FF2B5EF4-FFF2-40B4-BE49-F238E27FC236}">
                <a16:creationId xmlns:a16="http://schemas.microsoft.com/office/drawing/2014/main" id="{8FB6C0AF-7A03-F048-187F-210FCC9ACA91}"/>
              </a:ext>
            </a:extLst>
          </p:cNvPr>
          <p:cNvSpPr txBox="1"/>
          <p:nvPr/>
        </p:nvSpPr>
        <p:spPr>
          <a:xfrm>
            <a:off x="5011023" y="4519187"/>
            <a:ext cx="2908377" cy="584775"/>
          </a:xfrm>
          <a:prstGeom prst="rect">
            <a:avLst/>
          </a:prstGeom>
          <a:noFill/>
        </p:spPr>
        <p:txBody>
          <a:bodyPr wrap="square">
            <a:spAutoFit/>
          </a:bodyPr>
          <a:lstStyle/>
          <a:p>
            <a:r>
              <a:rPr lang="en-GB" sz="1600" kern="100" dirty="0">
                <a:effectLst/>
                <a:latin typeface="Calibri" panose="020F0502020204030204" pitchFamily="34" charset="0"/>
                <a:ea typeface="Calibri" panose="020F0502020204030204" pitchFamily="34" charset="0"/>
              </a:rPr>
              <a:t>https://www.facebook.com/NiNadventuresWorld/</a:t>
            </a:r>
            <a:endParaRPr lang="hu-HU" sz="1600" dirty="0"/>
          </a:p>
        </p:txBody>
      </p:sp>
    </p:spTree>
    <p:extLst>
      <p:ext uri="{BB962C8B-B14F-4D97-AF65-F5344CB8AC3E}">
        <p14:creationId xmlns:p14="http://schemas.microsoft.com/office/powerpoint/2010/main" val="3897543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a:extLst>
              <a:ext uri="{FF2B5EF4-FFF2-40B4-BE49-F238E27FC236}">
                <a16:creationId xmlns:a16="http://schemas.microsoft.com/office/drawing/2014/main" id="{A1057E74-6607-7AF9-FE50-47B062F452E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AFFC7EF-1843-81DF-280D-8BEF44216F38}"/>
              </a:ext>
            </a:extLst>
          </p:cNvPr>
          <p:cNvSpPr>
            <a:spLocks noGrp="1"/>
          </p:cNvSpPr>
          <p:nvPr>
            <p:ph type="ctrTitle"/>
          </p:nvPr>
        </p:nvSpPr>
        <p:spPr>
          <a:xfrm>
            <a:off x="161673" y="2223078"/>
            <a:ext cx="4682103" cy="3040277"/>
          </a:xfrm>
        </p:spPr>
        <p:txBody>
          <a:bodyPr>
            <a:normAutofit/>
          </a:bodyPr>
          <a:lstStyle/>
          <a:p>
            <a:pPr algn="l">
              <a:lnSpc>
                <a:spcPts val="2300"/>
              </a:lnSpc>
            </a:pPr>
            <a:r>
              <a:rPr lang="en-GB" sz="2400" dirty="0">
                <a:solidFill>
                  <a:srgbClr val="000000"/>
                </a:solidFill>
                <a:latin typeface="Calibri" panose="020F0502020204030204" pitchFamily="34" charset="0"/>
                <a:ea typeface="+mn-ea"/>
                <a:cs typeface="+mn-cs"/>
              </a:rPr>
              <a:t>The trademark access4you® is an international certification mark, currently registered in the European Union and the United Kingdom. Its creation was inspired by an unpleasant experience of its creator, </a:t>
            </a:r>
            <a:r>
              <a:rPr lang="en-GB" sz="2400" dirty="0" err="1">
                <a:solidFill>
                  <a:srgbClr val="000000"/>
                </a:solidFill>
                <a:latin typeface="Calibri" panose="020F0502020204030204" pitchFamily="34" charset="0"/>
                <a:ea typeface="+mn-ea"/>
                <a:cs typeface="+mn-cs"/>
              </a:rPr>
              <a:t>Balázs</a:t>
            </a:r>
            <a:r>
              <a:rPr lang="en-GB" sz="2400" dirty="0">
                <a:solidFill>
                  <a:srgbClr val="000000"/>
                </a:solidFill>
                <a:latin typeface="Calibri" panose="020F0502020204030204" pitchFamily="34" charset="0"/>
                <a:ea typeface="+mn-ea"/>
                <a:cs typeface="+mn-cs"/>
              </a:rPr>
              <a:t> </a:t>
            </a:r>
            <a:r>
              <a:rPr lang="en-GB" sz="2400" dirty="0" err="1">
                <a:solidFill>
                  <a:srgbClr val="000000"/>
                </a:solidFill>
                <a:latin typeface="Calibri" panose="020F0502020204030204" pitchFamily="34" charset="0"/>
                <a:ea typeface="+mn-ea"/>
                <a:cs typeface="+mn-cs"/>
              </a:rPr>
              <a:t>Berecz</a:t>
            </a:r>
            <a:r>
              <a:rPr lang="en-GB" sz="2400" dirty="0">
                <a:solidFill>
                  <a:srgbClr val="000000"/>
                </a:solidFill>
                <a:latin typeface="Calibri" panose="020F0502020204030204" pitchFamily="34" charset="0"/>
                <a:ea typeface="+mn-ea"/>
                <a:cs typeface="+mn-cs"/>
              </a:rPr>
              <a:t>: a problem caused by a property advertised as fully accessible but in reality, inaccessible by wheelchair</a:t>
            </a:r>
          </a:p>
        </p:txBody>
      </p:sp>
      <p:pic>
        <p:nvPicPr>
          <p:cNvPr id="5" name="Kép 4">
            <a:extLst>
              <a:ext uri="{FF2B5EF4-FFF2-40B4-BE49-F238E27FC236}">
                <a16:creationId xmlns:a16="http://schemas.microsoft.com/office/drawing/2014/main" id="{F0232B86-ECBA-6BAD-CF3A-C7E760D6B54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92547FF-FB64-BA72-8C2E-797372234A5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E4B16A7-7B3F-5712-22EB-AD317A727ED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96283EF-A4CE-F9EA-77BD-AB9433A4020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028CD2A-42B5-D628-1DAF-0DBC4F88183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01C1516-3C9E-66E8-BDDA-42C6977220F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sp>
        <p:nvSpPr>
          <p:cNvPr id="12" name="Cím 1">
            <a:extLst>
              <a:ext uri="{FF2B5EF4-FFF2-40B4-BE49-F238E27FC236}">
                <a16:creationId xmlns:a16="http://schemas.microsoft.com/office/drawing/2014/main" id="{0E7C3043-A183-EDE2-FAD2-1CCDF3F11BF3}"/>
              </a:ext>
            </a:extLst>
          </p:cNvPr>
          <p:cNvSpPr txBox="1">
            <a:spLocks/>
          </p:cNvSpPr>
          <p:nvPr/>
        </p:nvSpPr>
        <p:spPr>
          <a:xfrm>
            <a:off x="7852" y="856802"/>
            <a:ext cx="4427944" cy="1425731"/>
          </a:xfrm>
          <a:prstGeom prst="rect">
            <a:avLst/>
          </a:prstGeom>
        </p:spPr>
        <p:txBody>
          <a:bodyPr vert="horz" lIns="91440" tIns="45720" rIns="91440" bIns="45720" rtlCol="0" anchor="b">
            <a:normAutofit fontScale="6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6600" b="1" kern="100" dirty="0">
                <a:latin typeface="Calibri" panose="020F0502020204030204" pitchFamily="34" charset="0"/>
                <a:ea typeface="Calibri" panose="020F0502020204030204" pitchFamily="34" charset="0"/>
              </a:rPr>
              <a:t>Examples from Central-Eastern Europe: Hungary</a:t>
            </a:r>
            <a:endParaRPr lang="en-GB" sz="6600" dirty="0">
              <a:latin typeface="+mn-lt"/>
            </a:endParaRPr>
          </a:p>
        </p:txBody>
      </p:sp>
      <p:pic>
        <p:nvPicPr>
          <p:cNvPr id="13" name="Kép 12">
            <a:extLst>
              <a:ext uri="{FF2B5EF4-FFF2-40B4-BE49-F238E27FC236}">
                <a16:creationId xmlns:a16="http://schemas.microsoft.com/office/drawing/2014/main" id="{B5308A82-8E70-9D95-41AE-046D1314702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B622915-AE14-3290-A1E1-908608A0E015}"/>
              </a:ext>
            </a:extLst>
          </p:cNvPr>
          <p:cNvSpPr txBox="1">
            <a:spLocks/>
          </p:cNvSpPr>
          <p:nvPr/>
        </p:nvSpPr>
        <p:spPr>
          <a:xfrm>
            <a:off x="5995973" y="895201"/>
            <a:ext cx="6096132" cy="611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kern="100" dirty="0">
                <a:effectLst/>
                <a:latin typeface="Calibri" panose="020F0502020204030204" pitchFamily="34" charset="0"/>
                <a:ea typeface="Calibri" panose="020F0502020204030204" pitchFamily="34" charset="0"/>
              </a:rPr>
              <a:t>Access4you</a:t>
            </a:r>
            <a:endParaRPr lang="en-US" sz="3600" dirty="0">
              <a:latin typeface="+mn-lt"/>
            </a:endParaRPr>
          </a:p>
        </p:txBody>
      </p:sp>
      <p:pic>
        <p:nvPicPr>
          <p:cNvPr id="14" name="Kép 13">
            <a:extLst>
              <a:ext uri="{FF2B5EF4-FFF2-40B4-BE49-F238E27FC236}">
                <a16:creationId xmlns:a16="http://schemas.microsoft.com/office/drawing/2014/main" id="{F50280F0-486E-9204-C814-BE022254785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810735" y="1632663"/>
            <a:ext cx="7219592" cy="2474234"/>
          </a:xfrm>
          <a:prstGeom prst="rect">
            <a:avLst/>
          </a:prstGeom>
        </p:spPr>
      </p:pic>
      <p:sp>
        <p:nvSpPr>
          <p:cNvPr id="16" name="Szövegdoboz 15">
            <a:extLst>
              <a:ext uri="{FF2B5EF4-FFF2-40B4-BE49-F238E27FC236}">
                <a16:creationId xmlns:a16="http://schemas.microsoft.com/office/drawing/2014/main" id="{C1EFD313-C3CD-F035-2151-20F9F383A5AD}"/>
              </a:ext>
            </a:extLst>
          </p:cNvPr>
          <p:cNvSpPr txBox="1"/>
          <p:nvPr/>
        </p:nvSpPr>
        <p:spPr>
          <a:xfrm>
            <a:off x="7919399" y="4958229"/>
            <a:ext cx="3801369" cy="338554"/>
          </a:xfrm>
          <a:prstGeom prst="rect">
            <a:avLst/>
          </a:prstGeom>
          <a:noFill/>
        </p:spPr>
        <p:txBody>
          <a:bodyPr wrap="square">
            <a:spAutoFit/>
          </a:bodyPr>
          <a:lstStyle/>
          <a:p>
            <a:r>
              <a:rPr lang="en-GB" sz="1600" dirty="0"/>
              <a:t>https://hu.linkedin.com/in/</a:t>
            </a:r>
            <a:r>
              <a:rPr lang="en-GB" sz="1600" dirty="0" err="1"/>
              <a:t>balázs-berecz</a:t>
            </a:r>
            <a:endParaRPr lang="en-GB" sz="1600" dirty="0"/>
          </a:p>
        </p:txBody>
      </p:sp>
      <p:sp>
        <p:nvSpPr>
          <p:cNvPr id="18" name="Szövegdoboz 17">
            <a:extLst>
              <a:ext uri="{FF2B5EF4-FFF2-40B4-BE49-F238E27FC236}">
                <a16:creationId xmlns:a16="http://schemas.microsoft.com/office/drawing/2014/main" id="{4CCDC90F-54BB-E15B-670C-6BDEBEE8D51F}"/>
              </a:ext>
            </a:extLst>
          </p:cNvPr>
          <p:cNvSpPr txBox="1"/>
          <p:nvPr/>
        </p:nvSpPr>
        <p:spPr>
          <a:xfrm>
            <a:off x="5567659" y="3896942"/>
            <a:ext cx="6462668" cy="1015663"/>
          </a:xfrm>
          <a:prstGeom prst="rect">
            <a:avLst/>
          </a:prstGeom>
          <a:noFill/>
        </p:spPr>
        <p:txBody>
          <a:bodyPr wrap="square">
            <a:spAutoFit/>
          </a:bodyPr>
          <a:lstStyle/>
          <a:p>
            <a:pPr algn="r"/>
            <a:r>
              <a:rPr lang="en-GB" sz="2000" dirty="0">
                <a:solidFill>
                  <a:srgbClr val="000000"/>
                </a:solidFill>
                <a:effectLst/>
                <a:latin typeface="Calibri" panose="020F0502020204030204" pitchFamily="34" charset="0"/>
                <a:ea typeface="Times New Roman" panose="02020603050405020304" pitchFamily="18" charset="0"/>
              </a:rPr>
              <a:t>“…I realised that being helpful is not enough. We need a common language about accessibility that we all understand and speak. I decided that we were going to do it.”</a:t>
            </a:r>
            <a:endParaRPr lang="en-GB" sz="2000" dirty="0"/>
          </a:p>
        </p:txBody>
      </p:sp>
    </p:spTree>
    <p:extLst>
      <p:ext uri="{BB962C8B-B14F-4D97-AF65-F5344CB8AC3E}">
        <p14:creationId xmlns:p14="http://schemas.microsoft.com/office/powerpoint/2010/main" val="14412121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D50D54-24BD-34CF-4110-FC8FEDB3F665}"/>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8A68E3C9-629D-C0E5-E5E7-A5354EC1315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667B7DF6-8020-EE67-160C-400CC037627B}"/>
              </a:ext>
            </a:extLst>
          </p:cNvPr>
          <p:cNvSpPr>
            <a:spLocks noGrp="1"/>
          </p:cNvSpPr>
          <p:nvPr>
            <p:ph type="ctrTitle"/>
          </p:nvPr>
        </p:nvSpPr>
        <p:spPr>
          <a:xfrm>
            <a:off x="149916" y="1613719"/>
            <a:ext cx="11892168" cy="3375933"/>
          </a:xfrm>
        </p:spPr>
        <p:txBody>
          <a:bodyPr>
            <a:noAutofit/>
          </a:bodyPr>
          <a:lstStyle/>
          <a:p>
            <a:pPr algn="l"/>
            <a:r>
              <a:rPr lang="en-GB" sz="2400" dirty="0">
                <a:solidFill>
                  <a:srgbClr val="000000"/>
                </a:solidFill>
                <a:effectLst/>
                <a:latin typeface="Calibri" panose="020F0502020204030204" pitchFamily="34" charset="0"/>
                <a:ea typeface="Times New Roman" panose="02020603050405020304" pitchFamily="18" charset="0"/>
              </a:rPr>
              <a:t>The Access4you mark provides detailed and reliable information on the accessibility of the built environment for people with different disabilities – mobility, visual, hearing and cognitive special needs. This helps people with disabilities themselves and their relatives, and also property owners and companies: in addition to providing a detailed picture of the accessibility of their premises, the Access4you certificate also effectively supports business and sustainability objectives</a:t>
            </a:r>
            <a:br>
              <a:rPr lang="en-GB" sz="2400" dirty="0">
                <a:solidFill>
                  <a:srgbClr val="000000"/>
                </a:solidFill>
                <a:effectLst/>
                <a:latin typeface="Calibri" panose="020F0502020204030204" pitchFamily="34" charset="0"/>
                <a:ea typeface="Times New Roman" panose="02020603050405020304" pitchFamily="18" charset="0"/>
              </a:rPr>
            </a:br>
            <a:r>
              <a:rPr lang="en-GB" sz="2400" dirty="0">
                <a:solidFill>
                  <a:srgbClr val="000000"/>
                </a:solidFill>
                <a:effectLst/>
                <a:latin typeface="Calibri" panose="020F0502020204030204" pitchFamily="34" charset="0"/>
                <a:ea typeface="Times New Roman" panose="02020603050405020304" pitchFamily="18" charset="0"/>
              </a:rPr>
              <a:t>The Access4you database and mobile app, which contains detailed profiles of more than 700 international locations, is available free of charge to everyone. The site profiles are based on a 1,000-point criteria system, compiled according to the criteria of 8 stakeholder</a:t>
            </a:r>
            <a:r>
              <a:rPr lang="en-GB" sz="2400" kern="100" dirty="0">
                <a:effectLst/>
                <a:latin typeface="Calibri" panose="020F0502020204030204" pitchFamily="34" charset="0"/>
                <a:ea typeface="Calibri" panose="020F0502020204030204" pitchFamily="34" charset="0"/>
              </a:rPr>
              <a:t> groups and provides information filtered by impact, with precise dimensions and a range of useful photos</a:t>
            </a:r>
            <a:endParaRPr lang="en-GB" sz="2400" dirty="0">
              <a:latin typeface="+mn-lt"/>
            </a:endParaRPr>
          </a:p>
        </p:txBody>
      </p:sp>
      <p:pic>
        <p:nvPicPr>
          <p:cNvPr id="5" name="Kép 4">
            <a:extLst>
              <a:ext uri="{FF2B5EF4-FFF2-40B4-BE49-F238E27FC236}">
                <a16:creationId xmlns:a16="http://schemas.microsoft.com/office/drawing/2014/main" id="{592BA010-B3D3-3468-1846-E4B91C25AEF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19AB35DC-2C00-2F55-E5CF-FC8CB71EA44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495A3BB-B0F0-7058-8D13-DCAB7EC8A71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7EA2C297-1B10-EABB-FC28-426B780BA06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9A124EF7-1169-0D40-2F8E-0C7FB10E4DB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0B85144F-67C3-EC0D-921C-9A0D2CE31BE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6679EE82-1A8D-B20D-5FA9-840FBB2CCE1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B5C088F8-94E6-D9D1-EFE9-75D668EFDEFF}"/>
              </a:ext>
            </a:extLst>
          </p:cNvPr>
          <p:cNvSpPr txBox="1">
            <a:spLocks/>
          </p:cNvSpPr>
          <p:nvPr/>
        </p:nvSpPr>
        <p:spPr>
          <a:xfrm>
            <a:off x="6503416" y="881402"/>
            <a:ext cx="5333467" cy="611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kern="100" dirty="0">
                <a:effectLst/>
                <a:latin typeface="Calibri" panose="020F0502020204030204" pitchFamily="34" charset="0"/>
                <a:ea typeface="Calibri" panose="020F0502020204030204" pitchFamily="34" charset="0"/>
              </a:rPr>
              <a:t>Access4you</a:t>
            </a:r>
            <a:endParaRPr lang="en-GB" sz="3600" dirty="0">
              <a:latin typeface="+mn-lt"/>
            </a:endParaRPr>
          </a:p>
        </p:txBody>
      </p:sp>
      <p:sp>
        <p:nvSpPr>
          <p:cNvPr id="14" name="Szövegdoboz 13">
            <a:extLst>
              <a:ext uri="{FF2B5EF4-FFF2-40B4-BE49-F238E27FC236}">
                <a16:creationId xmlns:a16="http://schemas.microsoft.com/office/drawing/2014/main" id="{59522F2F-7F06-CC7B-FBB5-136351DCF24A}"/>
              </a:ext>
            </a:extLst>
          </p:cNvPr>
          <p:cNvSpPr txBox="1"/>
          <p:nvPr/>
        </p:nvSpPr>
        <p:spPr>
          <a:xfrm>
            <a:off x="6740630" y="4923673"/>
            <a:ext cx="3411186" cy="338554"/>
          </a:xfrm>
          <a:prstGeom prst="rect">
            <a:avLst/>
          </a:prstGeom>
          <a:noFill/>
        </p:spPr>
        <p:txBody>
          <a:bodyPr wrap="square">
            <a:spAutoFit/>
          </a:bodyPr>
          <a:lstStyle/>
          <a:p>
            <a:r>
              <a:rPr lang="en-GB" sz="1600" kern="100" dirty="0">
                <a:effectLst/>
                <a:latin typeface="Calibri" panose="020F0502020204030204" pitchFamily="34" charset="0"/>
                <a:ea typeface="Calibri" panose="020F0502020204030204" pitchFamily="34" charset="0"/>
              </a:rPr>
              <a:t>(https://access4you.io/about-us)</a:t>
            </a:r>
            <a:endParaRPr lang="hu-HU" sz="1600" dirty="0"/>
          </a:p>
        </p:txBody>
      </p:sp>
      <p:sp>
        <p:nvSpPr>
          <p:cNvPr id="11" name="Cím 1">
            <a:extLst>
              <a:ext uri="{FF2B5EF4-FFF2-40B4-BE49-F238E27FC236}">
                <a16:creationId xmlns:a16="http://schemas.microsoft.com/office/drawing/2014/main" id="{E1567DDC-23BC-37F0-3840-F38B313C640A}"/>
              </a:ext>
            </a:extLst>
          </p:cNvPr>
          <p:cNvSpPr txBox="1">
            <a:spLocks/>
          </p:cNvSpPr>
          <p:nvPr/>
        </p:nvSpPr>
        <p:spPr>
          <a:xfrm>
            <a:off x="65171" y="836752"/>
            <a:ext cx="5180923" cy="811787"/>
          </a:xfrm>
          <a:prstGeom prst="rect">
            <a:avLst/>
          </a:prstGeom>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kern="100" dirty="0">
                <a:latin typeface="Calibri" panose="020F0502020204030204" pitchFamily="34" charset="0"/>
                <a:ea typeface="Calibri" panose="020F0502020204030204" pitchFamily="34" charset="0"/>
              </a:rPr>
              <a:t>Examples from Central-Eastern Europe: Hungary</a:t>
            </a:r>
            <a:endParaRPr lang="en-GB" sz="3600" dirty="0">
              <a:latin typeface="+mn-lt"/>
            </a:endParaRPr>
          </a:p>
        </p:txBody>
      </p:sp>
    </p:spTree>
    <p:extLst>
      <p:ext uri="{BB962C8B-B14F-4D97-AF65-F5344CB8AC3E}">
        <p14:creationId xmlns:p14="http://schemas.microsoft.com/office/powerpoint/2010/main" val="24786404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1A21F1-87B3-7EDE-5703-1A390F0F64A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6D05757E-5B54-D141-8EF5-08CCCDE4F8C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670AE81B-0905-4D7D-9BEE-F1E0CB76945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AD2A78C8-C85A-435C-F729-59F47D009DE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7574DC00-9385-946C-19A1-DEE4BEEC092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4CB16C84-3802-4CD7-C22C-932C15FA0FE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1E80771C-8362-5D9F-0576-1AE5E1959B7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26F9E5B4-1ACE-2A65-B374-5AD12C55CBA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05319430-C4A0-4D13-270F-50BAA2F88B5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04BB44ED-757A-E640-C73C-B855930EBA6C}"/>
              </a:ext>
            </a:extLst>
          </p:cNvPr>
          <p:cNvSpPr txBox="1">
            <a:spLocks/>
          </p:cNvSpPr>
          <p:nvPr/>
        </p:nvSpPr>
        <p:spPr>
          <a:xfrm>
            <a:off x="285008" y="1205346"/>
            <a:ext cx="3010406" cy="1877791"/>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kern="100" dirty="0">
                <a:effectLst/>
                <a:latin typeface="Calibri" panose="020F0502020204030204" pitchFamily="34" charset="0"/>
                <a:ea typeface="Calibri" panose="020F0502020204030204" pitchFamily="34" charset="0"/>
              </a:rPr>
              <a:t>Access4you’s website – late November 2024</a:t>
            </a:r>
            <a:endParaRPr lang="en-GB" sz="3600" dirty="0">
              <a:latin typeface="+mn-lt"/>
            </a:endParaRPr>
          </a:p>
        </p:txBody>
      </p:sp>
      <p:pic>
        <p:nvPicPr>
          <p:cNvPr id="14" name="Kép 13">
            <a:extLst>
              <a:ext uri="{FF2B5EF4-FFF2-40B4-BE49-F238E27FC236}">
                <a16:creationId xmlns:a16="http://schemas.microsoft.com/office/drawing/2014/main" id="{EB12B973-82CB-D868-32D8-474CCACB2048}"/>
              </a:ext>
            </a:extLst>
          </p:cNvPr>
          <p:cNvPicPr>
            <a:picLocks noChangeAspect="1"/>
          </p:cNvPicPr>
          <p:nvPr/>
        </p:nvPicPr>
        <p:blipFill>
          <a:blip r:embed="rId10" cstate="email">
            <a:extLst>
              <a:ext uri="{28A0092B-C50C-407E-A947-70E740481C1C}">
                <a14:useLocalDpi xmlns:a14="http://schemas.microsoft.com/office/drawing/2010/main"/>
              </a:ext>
            </a:extLst>
          </a:blip>
          <a:srcRect/>
          <a:stretch/>
        </p:blipFill>
        <p:spPr>
          <a:xfrm>
            <a:off x="5388599" y="1254210"/>
            <a:ext cx="6660897" cy="3921773"/>
          </a:xfrm>
          <a:prstGeom prst="rect">
            <a:avLst/>
          </a:prstGeom>
        </p:spPr>
      </p:pic>
      <p:pic>
        <p:nvPicPr>
          <p:cNvPr id="18" name="Kép 17">
            <a:extLst>
              <a:ext uri="{FF2B5EF4-FFF2-40B4-BE49-F238E27FC236}">
                <a16:creationId xmlns:a16="http://schemas.microsoft.com/office/drawing/2014/main" id="{0CEA05D5-7D40-D5A7-0661-03F848AD01CA}"/>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48455" y="3774864"/>
            <a:ext cx="5197640" cy="1273087"/>
          </a:xfrm>
          <a:prstGeom prst="rect">
            <a:avLst/>
          </a:prstGeom>
        </p:spPr>
      </p:pic>
      <p:sp>
        <p:nvSpPr>
          <p:cNvPr id="20" name="Szövegdoboz 19">
            <a:extLst>
              <a:ext uri="{FF2B5EF4-FFF2-40B4-BE49-F238E27FC236}">
                <a16:creationId xmlns:a16="http://schemas.microsoft.com/office/drawing/2014/main" id="{A9C89E1B-F61C-FE95-68CC-2012245C8ADA}"/>
              </a:ext>
            </a:extLst>
          </p:cNvPr>
          <p:cNvSpPr txBox="1"/>
          <p:nvPr/>
        </p:nvSpPr>
        <p:spPr>
          <a:xfrm>
            <a:off x="1656598" y="3247303"/>
            <a:ext cx="3010405" cy="461665"/>
          </a:xfrm>
          <a:prstGeom prst="rect">
            <a:avLst/>
          </a:prstGeom>
          <a:noFill/>
        </p:spPr>
        <p:txBody>
          <a:bodyPr wrap="square">
            <a:spAutoFit/>
          </a:bodyPr>
          <a:lstStyle/>
          <a:p>
            <a:r>
              <a:rPr lang="en-GB" sz="2400" dirty="0">
                <a:solidFill>
                  <a:srgbClr val="000000"/>
                </a:solidFill>
                <a:effectLst/>
                <a:latin typeface="Calibri" panose="020F0502020204030204" pitchFamily="34" charset="0"/>
                <a:ea typeface="Times New Roman" panose="02020603050405020304" pitchFamily="18" charset="0"/>
              </a:rPr>
              <a:t>Basic options:</a:t>
            </a:r>
            <a:endParaRPr lang="en-GB" sz="2400" dirty="0"/>
          </a:p>
        </p:txBody>
      </p:sp>
    </p:spTree>
    <p:extLst>
      <p:ext uri="{BB962C8B-B14F-4D97-AF65-F5344CB8AC3E}">
        <p14:creationId xmlns:p14="http://schemas.microsoft.com/office/powerpoint/2010/main" val="13974186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162F2A-34D0-DC57-C9FE-EFA56400351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97DDF44F-9D77-1E50-6EF8-EAE716B1D92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332B8E9C-2176-2E71-E019-CD6FBB8984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A9C39220-DB3A-CFE8-039A-743EC7F4721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8435EAE9-4334-9F6B-F1B8-A20DC21CB0D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507182E2-0F8F-D476-BEEF-AF5811C78F8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EED2AD4-2D10-4D51-0A06-CF9A69E8971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A0BA4DBF-EF4E-61BA-F2B7-37C0A302ABF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E41E158E-8A3E-B8A0-D586-0D114A7915C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B9D044AB-3075-FD00-4FAB-45CC3AC4B6BF}"/>
              </a:ext>
            </a:extLst>
          </p:cNvPr>
          <p:cNvSpPr txBox="1">
            <a:spLocks/>
          </p:cNvSpPr>
          <p:nvPr/>
        </p:nvSpPr>
        <p:spPr>
          <a:xfrm>
            <a:off x="6619875" y="1233073"/>
            <a:ext cx="4569553" cy="137777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kern="100" dirty="0">
                <a:effectLst/>
                <a:latin typeface="Calibri" panose="020F0502020204030204" pitchFamily="34" charset="0"/>
                <a:ea typeface="Calibri" panose="020F0502020204030204" pitchFamily="34" charset="0"/>
              </a:rPr>
              <a:t>Services offered by Access4you</a:t>
            </a:r>
            <a:endParaRPr lang="en-GB" sz="3600" dirty="0">
              <a:latin typeface="+mn-lt"/>
            </a:endParaRPr>
          </a:p>
        </p:txBody>
      </p:sp>
      <p:pic>
        <p:nvPicPr>
          <p:cNvPr id="16" name="Kép 15">
            <a:extLst>
              <a:ext uri="{FF2B5EF4-FFF2-40B4-BE49-F238E27FC236}">
                <a16:creationId xmlns:a16="http://schemas.microsoft.com/office/drawing/2014/main" id="{B1F88423-96B3-0BB8-D944-9E015A344A8A}"/>
              </a:ext>
            </a:extLst>
          </p:cNvPr>
          <p:cNvPicPr>
            <a:picLocks noChangeAspect="1"/>
          </p:cNvPicPr>
          <p:nvPr/>
        </p:nvPicPr>
        <p:blipFill>
          <a:blip r:embed="rId10" cstate="email">
            <a:extLst>
              <a:ext uri="{28A0092B-C50C-407E-A947-70E740481C1C}">
                <a14:useLocalDpi xmlns:a14="http://schemas.microsoft.com/office/drawing/2010/main"/>
              </a:ext>
            </a:extLst>
          </a:blip>
          <a:srcRect/>
          <a:stretch/>
        </p:blipFill>
        <p:spPr>
          <a:xfrm>
            <a:off x="285268" y="1868067"/>
            <a:ext cx="5810732" cy="2668164"/>
          </a:xfrm>
          <a:prstGeom prst="rect">
            <a:avLst/>
          </a:prstGeom>
        </p:spPr>
      </p:pic>
      <p:pic>
        <p:nvPicPr>
          <p:cNvPr id="18" name="Kép 17">
            <a:extLst>
              <a:ext uri="{FF2B5EF4-FFF2-40B4-BE49-F238E27FC236}">
                <a16:creationId xmlns:a16="http://schemas.microsoft.com/office/drawing/2014/main" id="{9035BDBD-EA2C-1824-196D-DD392D421835}"/>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576863" y="3429000"/>
            <a:ext cx="5865725" cy="1587777"/>
          </a:xfrm>
          <a:prstGeom prst="rect">
            <a:avLst/>
          </a:prstGeom>
        </p:spPr>
      </p:pic>
    </p:spTree>
    <p:extLst>
      <p:ext uri="{BB962C8B-B14F-4D97-AF65-F5344CB8AC3E}">
        <p14:creationId xmlns:p14="http://schemas.microsoft.com/office/powerpoint/2010/main" val="33878258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7F2C5A-4373-B65B-49CC-813578AE5BA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22CD1183-D550-9B88-0446-2158CE4B79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3F56FD25-4908-E56D-0D76-F7B925C7076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84D8F4A8-5783-5CDE-62B5-F1AA17564C3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72809991-215B-CB0C-3C19-CB791D29FB1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2E30959-784C-09A1-1B2E-B24DDFA2B3C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D14B64FA-3D78-FB50-8458-06D18654A61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8BD4BABB-705C-E0D4-B9CD-FBC15052511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D8F0E9D-0866-31E4-9458-5B2CE995285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E43D3A06-6B61-0F89-A489-5859BD864AE3}"/>
              </a:ext>
            </a:extLst>
          </p:cNvPr>
          <p:cNvSpPr txBox="1">
            <a:spLocks/>
          </p:cNvSpPr>
          <p:nvPr/>
        </p:nvSpPr>
        <p:spPr>
          <a:xfrm>
            <a:off x="513192" y="1601088"/>
            <a:ext cx="5134425" cy="12487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kern="100" dirty="0">
                <a:effectLst/>
                <a:latin typeface="Calibri" panose="020F0502020204030204" pitchFamily="34" charset="0"/>
                <a:ea typeface="Calibri" panose="020F0502020204030204" pitchFamily="34" charset="0"/>
              </a:rPr>
              <a:t>Access4you</a:t>
            </a:r>
            <a:r>
              <a:rPr lang="en-GB" sz="3600" b="1" kern="100" dirty="0">
                <a:latin typeface="Calibri" panose="020F0502020204030204" pitchFamily="34" charset="0"/>
              </a:rPr>
              <a:t>’s app for finding accessible places</a:t>
            </a:r>
          </a:p>
        </p:txBody>
      </p:sp>
      <p:pic>
        <p:nvPicPr>
          <p:cNvPr id="11" name="Kép 10" descr="A képen szöveg, szoftver, Weblap, multimédia látható&#10;&#10;Automatikusan generált leírás">
            <a:extLst>
              <a:ext uri="{FF2B5EF4-FFF2-40B4-BE49-F238E27FC236}">
                <a16:creationId xmlns:a16="http://schemas.microsoft.com/office/drawing/2014/main" id="{3785554F-A368-F06B-CD63-C4EBF4B35B7D}"/>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096000" y="1264499"/>
            <a:ext cx="5552647" cy="3911484"/>
          </a:xfrm>
          <a:prstGeom prst="rect">
            <a:avLst/>
          </a:prstGeom>
        </p:spPr>
      </p:pic>
      <p:sp>
        <p:nvSpPr>
          <p:cNvPr id="17" name="Szövegdoboz 16">
            <a:extLst>
              <a:ext uri="{FF2B5EF4-FFF2-40B4-BE49-F238E27FC236}">
                <a16:creationId xmlns:a16="http://schemas.microsoft.com/office/drawing/2014/main" id="{505A2775-4F58-0F3A-6E59-AE7D84FCD471}"/>
              </a:ext>
            </a:extLst>
          </p:cNvPr>
          <p:cNvSpPr txBox="1"/>
          <p:nvPr/>
        </p:nvSpPr>
        <p:spPr>
          <a:xfrm>
            <a:off x="3384468" y="4227394"/>
            <a:ext cx="2711532" cy="344069"/>
          </a:xfrm>
          <a:prstGeom prst="rect">
            <a:avLst/>
          </a:prstGeom>
          <a:noFill/>
        </p:spPr>
        <p:txBody>
          <a:bodyPr wrap="square">
            <a:spAutoFit/>
          </a:bodyPr>
          <a:lstStyle/>
          <a:p>
            <a:pPr>
              <a:lnSpc>
                <a:spcPct val="107000"/>
              </a:lnSpc>
              <a:spcAft>
                <a:spcPts val="800"/>
              </a:spcAft>
            </a:pPr>
            <a:r>
              <a:rPr lang="en-GB"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Source: https://access4you.io/</a:t>
            </a:r>
            <a:endParaRPr lang="hu-HU" sz="16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71238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897D17-0A5B-50E7-4A6E-8CEB1E5552B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DECE1782-7FF7-F455-8081-87C1682B070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376ACD84-B3AE-2405-B95B-4FF11CD36AF4}"/>
              </a:ext>
            </a:extLst>
          </p:cNvPr>
          <p:cNvSpPr>
            <a:spLocks noGrp="1"/>
          </p:cNvSpPr>
          <p:nvPr>
            <p:ph type="ctrTitle"/>
          </p:nvPr>
        </p:nvSpPr>
        <p:spPr>
          <a:xfrm>
            <a:off x="172413" y="2178848"/>
            <a:ext cx="11552623" cy="2571281"/>
          </a:xfrm>
        </p:spPr>
        <p:txBody>
          <a:bodyPr>
            <a:noAutofit/>
          </a:bodyPr>
          <a:lstStyle/>
          <a:p>
            <a:pPr algn="l">
              <a:lnSpc>
                <a:spcPct val="107000"/>
              </a:lnSpc>
              <a:spcAft>
                <a:spcPts val="800"/>
              </a:spcAft>
              <a:tabLst>
                <a:tab pos="1343660" algn="l"/>
              </a:tabLst>
            </a:pPr>
            <a:r>
              <a:rPr lang="en-GB" sz="2600" kern="0" dirty="0">
                <a:solidFill>
                  <a:srgbClr val="000000"/>
                </a:solidFill>
                <a:latin typeface="Calibri" panose="020F0502020204030204" pitchFamily="34" charset="0"/>
                <a:cs typeface="Calibri" panose="020F0502020204030204" pitchFamily="34" charset="0"/>
              </a:rPr>
              <a:t>ENAT believes in inclusive tourism, allowing individuals with disabilities, the elderly, and those with mobility issues to travel with respect, comfort, and freedom. The group serves as a liaison that unites stakeholders in the tourist industry, such as governments, businesses and consumers, going beyond advocacy</a:t>
            </a:r>
            <a:br>
              <a:rPr lang="en-GB" sz="2600" kern="0" dirty="0">
                <a:solidFill>
                  <a:srgbClr val="000000"/>
                </a:solidFill>
                <a:latin typeface="Calibri" panose="020F0502020204030204" pitchFamily="34" charset="0"/>
                <a:cs typeface="Calibri" panose="020F0502020204030204" pitchFamily="34" charset="0"/>
              </a:rPr>
            </a:br>
            <a:r>
              <a:rPr lang="en-GB" sz="2600" kern="0" dirty="0">
                <a:solidFill>
                  <a:srgbClr val="000000"/>
                </a:solidFill>
                <a:latin typeface="Calibri" panose="020F0502020204030204" pitchFamily="34" charset="0"/>
                <a:cs typeface="Calibri" panose="020F0502020204030204" pitchFamily="34" charset="0"/>
              </a:rPr>
              <a:t>ENAT plays a vital role in promoting collaboration and understanding among different groups to enhance inclusivity in the tourism sector</a:t>
            </a:r>
          </a:p>
        </p:txBody>
      </p:sp>
      <p:pic>
        <p:nvPicPr>
          <p:cNvPr id="5" name="Kép 4">
            <a:extLst>
              <a:ext uri="{FF2B5EF4-FFF2-40B4-BE49-F238E27FC236}">
                <a16:creationId xmlns:a16="http://schemas.microsoft.com/office/drawing/2014/main" id="{CD560134-6146-D939-3E05-EF9D3CF3867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E47C7A55-3DE1-63DB-CE0F-40ED30DA912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4970A989-8C50-F283-CADE-B80EEF1A47A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D35ED8A9-4D13-8919-BC13-F22A69B23D4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CD9B634E-D48E-A941-BFDD-E5E4F41B2A0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2AEF6AD0-4E3D-1122-FCC1-F8D58734F86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2B9354AC-6C5F-B34A-7E4F-D554BAB117D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2648461E-A010-64A8-AE26-3A435099559B}"/>
              </a:ext>
            </a:extLst>
          </p:cNvPr>
          <p:cNvSpPr txBox="1">
            <a:spLocks/>
          </p:cNvSpPr>
          <p:nvPr/>
        </p:nvSpPr>
        <p:spPr>
          <a:xfrm>
            <a:off x="466963" y="1223779"/>
            <a:ext cx="11258073" cy="68895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kern="100" dirty="0">
                <a:effectLst/>
                <a:latin typeface="Calibri" panose="020F0502020204030204" pitchFamily="34" charset="0"/>
                <a:ea typeface="Calibri" panose="020F0502020204030204" pitchFamily="34" charset="0"/>
              </a:rPr>
              <a:t>European Network for Accessible Tourism (ENAT)</a:t>
            </a:r>
            <a:endParaRPr lang="en-GB" sz="3600" dirty="0">
              <a:latin typeface="+mn-lt"/>
            </a:endParaRPr>
          </a:p>
        </p:txBody>
      </p:sp>
    </p:spTree>
    <p:extLst>
      <p:ext uri="{BB962C8B-B14F-4D97-AF65-F5344CB8AC3E}">
        <p14:creationId xmlns:p14="http://schemas.microsoft.com/office/powerpoint/2010/main" val="21335620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0A7417-D0C4-494A-84E0-003F6D49D8CC}"/>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9632F772-B507-477B-5555-9BE5160F06E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14FF0079-D7D3-A5B4-4F92-FE08D09951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F87B7D20-7313-CD1B-B460-6948EF8E9DD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E3F9E2A5-EFA3-736E-05BD-C8ACE798C55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5FCEB1A-579E-E962-17DB-4F77A92E400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6679B171-4C59-88A1-B131-D87D4970223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559F90D6-C1F1-5C55-B2C4-F5F4967EE48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9A82BC04-B030-3DD0-E2D0-5717BA83CD8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9FDBB669-3489-CBCE-DF8F-C085D17DFA82}"/>
              </a:ext>
            </a:extLst>
          </p:cNvPr>
          <p:cNvSpPr txBox="1">
            <a:spLocks/>
          </p:cNvSpPr>
          <p:nvPr/>
        </p:nvSpPr>
        <p:spPr>
          <a:xfrm>
            <a:off x="213756" y="1014169"/>
            <a:ext cx="4560125" cy="1024059"/>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kern="100" dirty="0">
                <a:latin typeface="Calibri" panose="020F0502020204030204" pitchFamily="34" charset="0"/>
                <a:ea typeface="Calibri" panose="020F0502020204030204" pitchFamily="34" charset="0"/>
              </a:rPr>
              <a:t>Examples from Central-Eastern Europe: Hungary</a:t>
            </a:r>
            <a:endParaRPr lang="en-GB" sz="3600" dirty="0">
              <a:latin typeface="+mn-lt"/>
            </a:endParaRPr>
          </a:p>
        </p:txBody>
      </p:sp>
      <p:sp>
        <p:nvSpPr>
          <p:cNvPr id="2" name="Cím 1">
            <a:extLst>
              <a:ext uri="{FF2B5EF4-FFF2-40B4-BE49-F238E27FC236}">
                <a16:creationId xmlns:a16="http://schemas.microsoft.com/office/drawing/2014/main" id="{F3FEA6EA-7874-621D-C1E8-1DAC9BCC6FD8}"/>
              </a:ext>
            </a:extLst>
          </p:cNvPr>
          <p:cNvSpPr>
            <a:spLocks noGrp="1"/>
          </p:cNvSpPr>
          <p:nvPr>
            <p:ph type="ctrTitle"/>
          </p:nvPr>
        </p:nvSpPr>
        <p:spPr>
          <a:xfrm>
            <a:off x="213756" y="2137558"/>
            <a:ext cx="6317673" cy="2682215"/>
          </a:xfrm>
        </p:spPr>
        <p:txBody>
          <a:bodyPr>
            <a:normAutofit fontScale="90000"/>
          </a:bodyPr>
          <a:lstStyle/>
          <a:p>
            <a:pPr algn="l"/>
            <a:r>
              <a:rPr lang="en-GB" sz="2700" kern="100" dirty="0">
                <a:solidFill>
                  <a:srgbClr val="000000"/>
                </a:solidFill>
                <a:latin typeface="Calibri" panose="020F0502020204030204" pitchFamily="34" charset="0"/>
                <a:cs typeface="Calibri" panose="020F0502020204030204" pitchFamily="34" charset="0"/>
              </a:rPr>
              <a:t>“We don’t make a difference between man and man, for us is the People first! Our association operates as a first and currently single Hungarian member of an international network in Pécs.</a:t>
            </a:r>
            <a:br>
              <a:rPr lang="en-GB" sz="2700" kern="100" dirty="0">
                <a:solidFill>
                  <a:srgbClr val="000000"/>
                </a:solidFill>
                <a:latin typeface="Calibri" panose="020F0502020204030204" pitchFamily="34" charset="0"/>
                <a:cs typeface="Calibri" panose="020F0502020204030204" pitchFamily="34" charset="0"/>
              </a:rPr>
            </a:br>
            <a:r>
              <a:rPr lang="en-GB" sz="2700" kern="100" dirty="0">
                <a:solidFill>
                  <a:srgbClr val="000000"/>
                </a:solidFill>
                <a:latin typeface="Calibri" panose="020F0502020204030204" pitchFamily="34" charset="0"/>
                <a:cs typeface="Calibri" panose="020F0502020204030204" pitchFamily="34" charset="0"/>
              </a:rPr>
              <a:t>Our main goals are to </a:t>
            </a:r>
            <a:r>
              <a:rPr lang="en-GB" sz="2700" i="1" kern="100" dirty="0">
                <a:solidFill>
                  <a:srgbClr val="000000"/>
                </a:solidFill>
                <a:latin typeface="Calibri" panose="020F0502020204030204" pitchFamily="34" charset="0"/>
                <a:cs typeface="Calibri" panose="020F0502020204030204" pitchFamily="34" charset="0"/>
              </a:rPr>
              <a:t>support independent living at all levels, accessibility</a:t>
            </a:r>
            <a:r>
              <a:rPr lang="en-GB" sz="2700" kern="100" dirty="0">
                <a:solidFill>
                  <a:srgbClr val="000000"/>
                </a:solidFill>
                <a:latin typeface="Calibri" panose="020F0502020204030204" pitchFamily="34" charset="0"/>
                <a:cs typeface="Calibri" panose="020F0502020204030204" pitchFamily="34" charset="0"/>
              </a:rPr>
              <a:t>, and the widespread promotion of </a:t>
            </a:r>
            <a:r>
              <a:rPr lang="en-GB" sz="2700" i="1" kern="100" dirty="0">
                <a:solidFill>
                  <a:srgbClr val="000000"/>
                </a:solidFill>
                <a:latin typeface="Calibri" panose="020F0502020204030204" pitchFamily="34" charset="0"/>
                <a:cs typeface="Calibri" panose="020F0502020204030204" pitchFamily="34" charset="0"/>
              </a:rPr>
              <a:t>accessible tourism</a:t>
            </a:r>
            <a:r>
              <a:rPr lang="en-GB" sz="2700" kern="100" dirty="0">
                <a:solidFill>
                  <a:srgbClr val="000000"/>
                </a:solidFill>
                <a:latin typeface="Calibri" panose="020F0502020204030204" pitchFamily="34" charset="0"/>
                <a:cs typeface="Calibri" panose="020F0502020204030204" pitchFamily="34" charset="0"/>
              </a:rPr>
              <a:t>.”</a:t>
            </a:r>
          </a:p>
        </p:txBody>
      </p:sp>
      <p:sp>
        <p:nvSpPr>
          <p:cNvPr id="11" name="Cím 1">
            <a:extLst>
              <a:ext uri="{FF2B5EF4-FFF2-40B4-BE49-F238E27FC236}">
                <a16:creationId xmlns:a16="http://schemas.microsoft.com/office/drawing/2014/main" id="{9B26C5C8-29BC-8C7A-1C80-35AB2F2D439C}"/>
              </a:ext>
            </a:extLst>
          </p:cNvPr>
          <p:cNvSpPr txBox="1">
            <a:spLocks/>
          </p:cNvSpPr>
          <p:nvPr/>
        </p:nvSpPr>
        <p:spPr>
          <a:xfrm>
            <a:off x="6675075" y="850598"/>
            <a:ext cx="5161808" cy="611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kern="100" dirty="0" err="1">
                <a:latin typeface="Calibri" panose="020F0502020204030204" pitchFamily="34" charset="0"/>
                <a:ea typeface="Calibri" panose="020F0502020204030204" pitchFamily="34" charset="0"/>
              </a:rPr>
              <a:t>PeopleFirst</a:t>
            </a:r>
            <a:endParaRPr lang="en-GB" sz="3600" dirty="0">
              <a:latin typeface="+mn-lt"/>
            </a:endParaRPr>
          </a:p>
        </p:txBody>
      </p:sp>
      <p:pic>
        <p:nvPicPr>
          <p:cNvPr id="15" name="Kép 14">
            <a:extLst>
              <a:ext uri="{FF2B5EF4-FFF2-40B4-BE49-F238E27FC236}">
                <a16:creationId xmlns:a16="http://schemas.microsoft.com/office/drawing/2014/main" id="{C84EAF89-7B8B-3CF1-2EBD-1D5B7CB20C8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391569" y="1427719"/>
            <a:ext cx="5681678" cy="3800892"/>
          </a:xfrm>
          <a:prstGeom prst="rect">
            <a:avLst/>
          </a:prstGeom>
        </p:spPr>
      </p:pic>
    </p:spTree>
    <p:extLst>
      <p:ext uri="{BB962C8B-B14F-4D97-AF65-F5344CB8AC3E}">
        <p14:creationId xmlns:p14="http://schemas.microsoft.com/office/powerpoint/2010/main" val="7061797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615573-F27F-6D74-093A-8CB1A4EE5587}"/>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B1E64F28-1EFD-3667-F0E1-6EE93C2620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FD08E48A-E17B-515E-B707-8C639606F2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DB38A038-F878-3976-C27B-5D416C876BE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D71305F5-BECB-E647-31F9-AA50224E359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A75B7F3-93AF-52F7-3FBD-2747E365A0A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7B3B61EB-956A-5DC1-E26D-B73F72F80E0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07E4D070-C921-CD8D-7FE5-75AA63C3E74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47B69CF7-7BA9-2509-FC1A-3FAE5EF9BE8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EA266CF8-0DCC-834B-3458-073E6FB4F3FE}"/>
              </a:ext>
            </a:extLst>
          </p:cNvPr>
          <p:cNvSpPr txBox="1">
            <a:spLocks/>
          </p:cNvSpPr>
          <p:nvPr/>
        </p:nvSpPr>
        <p:spPr>
          <a:xfrm>
            <a:off x="95002" y="754493"/>
            <a:ext cx="5421923" cy="137777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kern="100" dirty="0">
                <a:latin typeface="Calibri" panose="020F0502020204030204" pitchFamily="34" charset="0"/>
                <a:ea typeface="Calibri" panose="020F0502020204030204" pitchFamily="34" charset="0"/>
              </a:rPr>
              <a:t>Examples from Central-Eastern Europe: Hungary</a:t>
            </a:r>
            <a:endParaRPr lang="en-GB" sz="3600" dirty="0">
              <a:latin typeface="+mn-lt"/>
            </a:endParaRPr>
          </a:p>
        </p:txBody>
      </p:sp>
      <p:sp>
        <p:nvSpPr>
          <p:cNvPr id="2" name="Cím 1">
            <a:extLst>
              <a:ext uri="{FF2B5EF4-FFF2-40B4-BE49-F238E27FC236}">
                <a16:creationId xmlns:a16="http://schemas.microsoft.com/office/drawing/2014/main" id="{72837FA7-6587-8150-31F3-AC73BAE9070D}"/>
              </a:ext>
            </a:extLst>
          </p:cNvPr>
          <p:cNvSpPr>
            <a:spLocks noGrp="1"/>
          </p:cNvSpPr>
          <p:nvPr>
            <p:ph type="ctrTitle"/>
          </p:nvPr>
        </p:nvSpPr>
        <p:spPr>
          <a:xfrm>
            <a:off x="282211" y="2132266"/>
            <a:ext cx="6392864" cy="3107144"/>
          </a:xfrm>
        </p:spPr>
        <p:txBody>
          <a:bodyPr>
            <a:normAutofit/>
          </a:bodyPr>
          <a:lstStyle/>
          <a:p>
            <a:pPr algn="l"/>
            <a:r>
              <a:rPr lang="en-GB" sz="2400" kern="100" dirty="0" err="1">
                <a:solidFill>
                  <a:srgbClr val="000000"/>
                </a:solidFill>
                <a:latin typeface="Calibri" panose="020F0502020204030204" pitchFamily="34" charset="0"/>
                <a:cs typeface="Calibri" panose="020F0502020204030204" pitchFamily="34" charset="0"/>
              </a:rPr>
              <a:t>PeopleFirst</a:t>
            </a:r>
            <a:r>
              <a:rPr lang="en-GB" sz="2400" kern="100" dirty="0">
                <a:solidFill>
                  <a:srgbClr val="000000"/>
                </a:solidFill>
                <a:latin typeface="Calibri" panose="020F0502020204030204" pitchFamily="34" charset="0"/>
                <a:cs typeface="Calibri" panose="020F0502020204030204" pitchFamily="34" charset="0"/>
              </a:rPr>
              <a:t> gives useful advice on how to help and how not to someone (also as a tourist) with…</a:t>
            </a:r>
            <a:br>
              <a:rPr lang="en-GB" sz="2400" kern="100" dirty="0">
                <a:solidFill>
                  <a:srgbClr val="000000"/>
                </a:solidFill>
                <a:latin typeface="Calibri" panose="020F0502020204030204" pitchFamily="34" charset="0"/>
                <a:cs typeface="Calibri" panose="020F0502020204030204" pitchFamily="34" charset="0"/>
              </a:rPr>
            </a:br>
            <a:r>
              <a:rPr lang="en-GB" sz="2400" kern="100" dirty="0">
                <a:solidFill>
                  <a:srgbClr val="000000"/>
                </a:solidFill>
                <a:latin typeface="Calibri" panose="020F0502020204030204" pitchFamily="34" charset="0"/>
                <a:cs typeface="Calibri" panose="020F0502020204030204" pitchFamily="34" charset="0"/>
              </a:rPr>
              <a:t>– a physical disability;</a:t>
            </a:r>
            <a:br>
              <a:rPr lang="en-GB" sz="2400" kern="100" dirty="0">
                <a:solidFill>
                  <a:srgbClr val="000000"/>
                </a:solidFill>
                <a:latin typeface="Calibri" panose="020F0502020204030204" pitchFamily="34" charset="0"/>
                <a:cs typeface="Calibri" panose="020F0502020204030204" pitchFamily="34" charset="0"/>
              </a:rPr>
            </a:br>
            <a:r>
              <a:rPr lang="en-GB" sz="2400" kern="100" dirty="0">
                <a:solidFill>
                  <a:srgbClr val="000000"/>
                </a:solidFill>
                <a:latin typeface="Calibri" panose="020F0502020204030204" pitchFamily="34" charset="0"/>
                <a:cs typeface="Calibri" panose="020F0502020204030204" pitchFamily="34" charset="0"/>
              </a:rPr>
              <a:t>– a hearing impairment;</a:t>
            </a:r>
            <a:br>
              <a:rPr lang="en-GB" sz="2400" kern="100" dirty="0">
                <a:solidFill>
                  <a:srgbClr val="000000"/>
                </a:solidFill>
                <a:latin typeface="Calibri" panose="020F0502020204030204" pitchFamily="34" charset="0"/>
                <a:cs typeface="Calibri" panose="020F0502020204030204" pitchFamily="34" charset="0"/>
              </a:rPr>
            </a:br>
            <a:r>
              <a:rPr lang="en-GB" sz="2400" kern="100" dirty="0">
                <a:solidFill>
                  <a:srgbClr val="000000"/>
                </a:solidFill>
                <a:latin typeface="Calibri" panose="020F0502020204030204" pitchFamily="34" charset="0"/>
                <a:cs typeface="Calibri" panose="020F0502020204030204" pitchFamily="34" charset="0"/>
              </a:rPr>
              <a:t>– a visual impairment;</a:t>
            </a:r>
            <a:br>
              <a:rPr lang="en-GB" sz="2400" kern="100" dirty="0">
                <a:solidFill>
                  <a:srgbClr val="000000"/>
                </a:solidFill>
                <a:latin typeface="Calibri" panose="020F0502020204030204" pitchFamily="34" charset="0"/>
                <a:cs typeface="Calibri" panose="020F0502020204030204" pitchFamily="34" charset="0"/>
              </a:rPr>
            </a:br>
            <a:r>
              <a:rPr lang="en-GB" sz="2400" kern="100" dirty="0">
                <a:solidFill>
                  <a:srgbClr val="000000"/>
                </a:solidFill>
                <a:latin typeface="Calibri" panose="020F0502020204030204" pitchFamily="34" charset="0"/>
                <a:cs typeface="Calibri" panose="020F0502020204030204" pitchFamily="34" charset="0"/>
              </a:rPr>
              <a:t>– autism;</a:t>
            </a:r>
            <a:br>
              <a:rPr lang="en-GB" sz="2400" kern="100" dirty="0">
                <a:solidFill>
                  <a:srgbClr val="000000"/>
                </a:solidFill>
                <a:latin typeface="Calibri" panose="020F0502020204030204" pitchFamily="34" charset="0"/>
                <a:cs typeface="Calibri" panose="020F0502020204030204" pitchFamily="34" charset="0"/>
              </a:rPr>
            </a:br>
            <a:r>
              <a:rPr lang="en-GB" sz="2400" kern="100" dirty="0">
                <a:solidFill>
                  <a:srgbClr val="000000"/>
                </a:solidFill>
                <a:latin typeface="Calibri" panose="020F0502020204030204" pitchFamily="34" charset="0"/>
                <a:cs typeface="Calibri" panose="020F0502020204030204" pitchFamily="34" charset="0"/>
              </a:rPr>
              <a:t>– an intellectual disability</a:t>
            </a:r>
            <a:br>
              <a:rPr lang="en-GB" sz="2400" kern="100" dirty="0">
                <a:solidFill>
                  <a:srgbClr val="000000"/>
                </a:solidFill>
                <a:latin typeface="Calibri" panose="020F0502020204030204" pitchFamily="34" charset="0"/>
                <a:cs typeface="Calibri" panose="020F0502020204030204" pitchFamily="34" charset="0"/>
              </a:rPr>
            </a:br>
            <a:r>
              <a:rPr lang="en-GB" sz="2400" kern="100" dirty="0">
                <a:solidFill>
                  <a:srgbClr val="000000"/>
                </a:solidFill>
                <a:latin typeface="Calibri" panose="020F0502020204030204" pitchFamily="34" charset="0"/>
                <a:cs typeface="Calibri" panose="020F0502020204030204" pitchFamily="34" charset="0"/>
              </a:rPr>
              <a:t>Maintains a database on barrier-free facilities in the city of Pécs</a:t>
            </a:r>
          </a:p>
        </p:txBody>
      </p:sp>
      <p:sp>
        <p:nvSpPr>
          <p:cNvPr id="11" name="Cím 1">
            <a:extLst>
              <a:ext uri="{FF2B5EF4-FFF2-40B4-BE49-F238E27FC236}">
                <a16:creationId xmlns:a16="http://schemas.microsoft.com/office/drawing/2014/main" id="{B5053706-3192-3E6B-D5EF-CD3F13DBA853}"/>
              </a:ext>
            </a:extLst>
          </p:cNvPr>
          <p:cNvSpPr txBox="1">
            <a:spLocks/>
          </p:cNvSpPr>
          <p:nvPr/>
        </p:nvSpPr>
        <p:spPr>
          <a:xfrm>
            <a:off x="6675075" y="850598"/>
            <a:ext cx="5161808" cy="611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kern="100" dirty="0" err="1">
                <a:latin typeface="Calibri" panose="020F0502020204030204" pitchFamily="34" charset="0"/>
                <a:ea typeface="Calibri" panose="020F0502020204030204" pitchFamily="34" charset="0"/>
              </a:rPr>
              <a:t>PeopleFirst</a:t>
            </a:r>
            <a:endParaRPr lang="en-US" sz="3600" dirty="0">
              <a:latin typeface="+mn-lt"/>
            </a:endParaRPr>
          </a:p>
        </p:txBody>
      </p:sp>
      <p:pic>
        <p:nvPicPr>
          <p:cNvPr id="15" name="Kép 14" descr="A képen szöveg, Betűtípus, Grafika, Grafikus tervezés látható&#10;&#10;Automatikusan generált leírás">
            <a:extLst>
              <a:ext uri="{FF2B5EF4-FFF2-40B4-BE49-F238E27FC236}">
                <a16:creationId xmlns:a16="http://schemas.microsoft.com/office/drawing/2014/main" id="{B72F1CD8-77F3-060C-3383-2C213E4343D0}"/>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6816435" y="2564929"/>
            <a:ext cx="4931603" cy="1720327"/>
          </a:xfrm>
          <a:prstGeom prst="rect">
            <a:avLst/>
          </a:prstGeom>
        </p:spPr>
      </p:pic>
    </p:spTree>
    <p:extLst>
      <p:ext uri="{BB962C8B-B14F-4D97-AF65-F5344CB8AC3E}">
        <p14:creationId xmlns:p14="http://schemas.microsoft.com/office/powerpoint/2010/main" val="2074240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7A34DD-6CC7-5116-6F60-46C5CD30E54A}"/>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DDA86A85-3020-8876-CF05-6F8FF357EF8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8F046EDD-AEC1-7236-8F1B-EB27EF559AE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7E137367-9F85-94DE-8D4B-95E077D9C4E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183278F9-1B60-BE36-86C3-DF2F812BB92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EAF1830F-522C-95C9-02C9-75985396061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FCF72A2F-8AE7-6044-6657-C02B69D9A33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0E903706-69A5-0E00-F0E6-2366B6D063C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A853D671-7D51-7CC3-297C-59ED30312D9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C25C075C-6517-5CFF-4DAE-520B9EB2F6A0}"/>
              </a:ext>
            </a:extLst>
          </p:cNvPr>
          <p:cNvSpPr txBox="1">
            <a:spLocks/>
          </p:cNvSpPr>
          <p:nvPr/>
        </p:nvSpPr>
        <p:spPr>
          <a:xfrm>
            <a:off x="95003" y="754494"/>
            <a:ext cx="5151092" cy="1062758"/>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kern="100" dirty="0">
                <a:latin typeface="Calibri" panose="020F0502020204030204" pitchFamily="34" charset="0"/>
                <a:ea typeface="Calibri" panose="020F0502020204030204" pitchFamily="34" charset="0"/>
              </a:rPr>
              <a:t>Examples from Central-Eastern Europe: Hungary</a:t>
            </a:r>
            <a:endParaRPr lang="en-GB" sz="3600" dirty="0">
              <a:latin typeface="+mn-lt"/>
            </a:endParaRPr>
          </a:p>
        </p:txBody>
      </p:sp>
      <p:sp>
        <p:nvSpPr>
          <p:cNvPr id="2" name="Cím 1">
            <a:extLst>
              <a:ext uri="{FF2B5EF4-FFF2-40B4-BE49-F238E27FC236}">
                <a16:creationId xmlns:a16="http://schemas.microsoft.com/office/drawing/2014/main" id="{0CC08FD2-8C47-1E18-4C80-274444D76F24}"/>
              </a:ext>
            </a:extLst>
          </p:cNvPr>
          <p:cNvSpPr>
            <a:spLocks noGrp="1"/>
          </p:cNvSpPr>
          <p:nvPr>
            <p:ph type="ctrTitle"/>
          </p:nvPr>
        </p:nvSpPr>
        <p:spPr>
          <a:xfrm>
            <a:off x="95003" y="1796217"/>
            <a:ext cx="7489226" cy="3406968"/>
          </a:xfrm>
        </p:spPr>
        <p:txBody>
          <a:bodyPr>
            <a:noAutofit/>
          </a:bodyPr>
          <a:lstStyle/>
          <a:p>
            <a:pPr algn="l">
              <a:lnSpc>
                <a:spcPts val="2400"/>
              </a:lnSpc>
            </a:pPr>
            <a:r>
              <a:rPr lang="en-GB" sz="2400" b="1" dirty="0">
                <a:latin typeface="+mn-lt"/>
              </a:rPr>
              <a:t>Accessible Pécs Downloadable Materials Pécs For All</a:t>
            </a:r>
            <a:br>
              <a:rPr lang="en-GB" sz="2400" dirty="0">
                <a:latin typeface="+mn-lt"/>
              </a:rPr>
            </a:br>
            <a:r>
              <a:rPr lang="en-GB" sz="2400" dirty="0">
                <a:latin typeface="+mn-lt"/>
              </a:rPr>
              <a:t>People First Association looked at the institutions, tourist attractions, entertainment options and hospitality services to gain practical information on them. Information is collected in an Accessible Pécs database. The aim of the publication is to support independent living, to motivate the companies and institutions of Pécs to shift towards accessibility, and to promote accessible tourism on a large scale. The joint publication of the People First Association and the Local Government of Pécs can be accessed at </a:t>
            </a:r>
            <a:r>
              <a:rPr lang="en-GB" sz="1600" dirty="0">
                <a:latin typeface="+mn-lt"/>
                <a:hlinkClick r:id="rId10"/>
              </a:rPr>
              <a:t>https://pecs.hu/en/accessible-pecs-downloadable-materials-pecs-for-all/</a:t>
            </a:r>
            <a:endParaRPr lang="en-GB" sz="1600" dirty="0">
              <a:latin typeface="+mn-lt"/>
            </a:endParaRPr>
          </a:p>
        </p:txBody>
      </p:sp>
      <p:sp>
        <p:nvSpPr>
          <p:cNvPr id="11" name="Cím 1">
            <a:extLst>
              <a:ext uri="{FF2B5EF4-FFF2-40B4-BE49-F238E27FC236}">
                <a16:creationId xmlns:a16="http://schemas.microsoft.com/office/drawing/2014/main" id="{2B963E61-FDA4-6AD0-ED29-08C8A18F7510}"/>
              </a:ext>
            </a:extLst>
          </p:cNvPr>
          <p:cNvSpPr txBox="1">
            <a:spLocks/>
          </p:cNvSpPr>
          <p:nvPr/>
        </p:nvSpPr>
        <p:spPr>
          <a:xfrm>
            <a:off x="6921459" y="976135"/>
            <a:ext cx="4998698" cy="874218"/>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kern="100" dirty="0" err="1">
                <a:latin typeface="Calibri" panose="020F0502020204030204" pitchFamily="34" charset="0"/>
                <a:ea typeface="Calibri" panose="020F0502020204030204" pitchFamily="34" charset="0"/>
              </a:rPr>
              <a:t>PeopleFirst</a:t>
            </a:r>
            <a:r>
              <a:rPr lang="hu-HU" sz="3600" b="1" kern="100" dirty="0">
                <a:latin typeface="Calibri" panose="020F0502020204030204" pitchFamily="34" charset="0"/>
                <a:ea typeface="Calibri" panose="020F0502020204030204" pitchFamily="34" charset="0"/>
              </a:rPr>
              <a:t> </a:t>
            </a:r>
            <a:r>
              <a:rPr lang="en-GB" sz="3600" b="1" kern="100" dirty="0">
                <a:latin typeface="Calibri" panose="020F0502020204030204" pitchFamily="34" charset="0"/>
                <a:ea typeface="Calibri" panose="020F0502020204030204" pitchFamily="34" charset="0"/>
              </a:rPr>
              <a:t>&amp; the Municipality of Pécs</a:t>
            </a:r>
            <a:endParaRPr lang="en-GB" sz="3600" dirty="0">
              <a:latin typeface="+mn-lt"/>
            </a:endParaRPr>
          </a:p>
        </p:txBody>
      </p:sp>
      <p:pic>
        <p:nvPicPr>
          <p:cNvPr id="15" name="Kép 14" descr="A képen kültéri, szobor, ég, fa látható&#10;&#10;Automatikusan generált leírás">
            <a:extLst>
              <a:ext uri="{FF2B5EF4-FFF2-40B4-BE49-F238E27FC236}">
                <a16:creationId xmlns:a16="http://schemas.microsoft.com/office/drawing/2014/main" id="{7043094E-2155-CB84-E7E3-61D244086D30}"/>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499215" y="1839176"/>
            <a:ext cx="4597782" cy="3282482"/>
          </a:xfrm>
          <a:prstGeom prst="rect">
            <a:avLst/>
          </a:prstGeom>
        </p:spPr>
      </p:pic>
    </p:spTree>
    <p:extLst>
      <p:ext uri="{BB962C8B-B14F-4D97-AF65-F5344CB8AC3E}">
        <p14:creationId xmlns:p14="http://schemas.microsoft.com/office/powerpoint/2010/main" val="13581196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D733ED-61E2-BCBC-A01D-AF90A18E7CC0}"/>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F7DF0F8B-C445-8385-ACAA-63DCB520984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CD49C710-18C6-4AD4-86EF-E0935961C36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E6261A54-3A75-A2FA-4A99-BFE428C4276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1F0AC731-6037-6365-A6CE-D46C69D1FAA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2FBC7326-EB0A-608F-7B2E-74E36EAE9C6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1ED1D623-099A-9580-1902-30C40FC6294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624A29F5-8E08-05A9-116C-BB24FD24E0C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41B3F044-1C34-25F9-3643-3939F81D3B3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23D55C8E-92A6-87EB-429C-7E94A566ACE5}"/>
              </a:ext>
            </a:extLst>
          </p:cNvPr>
          <p:cNvSpPr txBox="1">
            <a:spLocks/>
          </p:cNvSpPr>
          <p:nvPr/>
        </p:nvSpPr>
        <p:spPr>
          <a:xfrm>
            <a:off x="95003" y="754494"/>
            <a:ext cx="5151092" cy="1062758"/>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kern="100" dirty="0">
                <a:latin typeface="Calibri" panose="020F0502020204030204" pitchFamily="34" charset="0"/>
                <a:ea typeface="Calibri" panose="020F0502020204030204" pitchFamily="34" charset="0"/>
              </a:rPr>
              <a:t>Examples from Central-Eastern Europe: Hungary</a:t>
            </a:r>
            <a:endParaRPr lang="en-GB" sz="3600" dirty="0">
              <a:latin typeface="+mn-lt"/>
            </a:endParaRPr>
          </a:p>
        </p:txBody>
      </p:sp>
      <p:sp>
        <p:nvSpPr>
          <p:cNvPr id="2" name="Cím 1">
            <a:extLst>
              <a:ext uri="{FF2B5EF4-FFF2-40B4-BE49-F238E27FC236}">
                <a16:creationId xmlns:a16="http://schemas.microsoft.com/office/drawing/2014/main" id="{55E7891F-3FCE-11F5-487D-BCDCC83B01F5}"/>
              </a:ext>
            </a:extLst>
          </p:cNvPr>
          <p:cNvSpPr>
            <a:spLocks noGrp="1"/>
          </p:cNvSpPr>
          <p:nvPr>
            <p:ph type="ctrTitle"/>
          </p:nvPr>
        </p:nvSpPr>
        <p:spPr>
          <a:xfrm>
            <a:off x="215058" y="1822477"/>
            <a:ext cx="9012070" cy="3401627"/>
          </a:xfrm>
        </p:spPr>
        <p:txBody>
          <a:bodyPr>
            <a:noAutofit/>
          </a:bodyPr>
          <a:lstStyle/>
          <a:p>
            <a:pPr algn="l"/>
            <a:r>
              <a:rPr lang="en-GB" sz="2400" dirty="0">
                <a:latin typeface="+mn-lt"/>
              </a:rPr>
              <a:t>MEOSZ (</a:t>
            </a:r>
            <a:r>
              <a:rPr lang="en-GB" sz="2400" dirty="0" err="1">
                <a:latin typeface="+mn-lt"/>
              </a:rPr>
              <a:t>Mozgáskorlátozottak</a:t>
            </a:r>
            <a:r>
              <a:rPr lang="en-GB" sz="2400" dirty="0">
                <a:latin typeface="+mn-lt"/>
              </a:rPr>
              <a:t> </a:t>
            </a:r>
            <a:r>
              <a:rPr lang="en-GB" sz="2400" dirty="0" err="1">
                <a:latin typeface="+mn-lt"/>
              </a:rPr>
              <a:t>Egyesületeinek</a:t>
            </a:r>
            <a:r>
              <a:rPr lang="en-GB" sz="2400" dirty="0">
                <a:latin typeface="+mn-lt"/>
              </a:rPr>
              <a:t> </a:t>
            </a:r>
            <a:r>
              <a:rPr lang="en-GB" sz="2400" dirty="0" err="1">
                <a:latin typeface="+mn-lt"/>
              </a:rPr>
              <a:t>Országos</a:t>
            </a:r>
            <a:r>
              <a:rPr lang="en-GB" sz="2400" dirty="0">
                <a:latin typeface="+mn-lt"/>
              </a:rPr>
              <a:t> </a:t>
            </a:r>
            <a:r>
              <a:rPr lang="en-GB" sz="2400" dirty="0" err="1">
                <a:latin typeface="+mn-lt"/>
              </a:rPr>
              <a:t>Szövetsége</a:t>
            </a:r>
            <a:r>
              <a:rPr lang="en-GB" sz="2400" dirty="0">
                <a:latin typeface="+mn-lt"/>
              </a:rPr>
              <a:t>, Hungarian Alliance of Associations of Disabled People) is the most important national advocacy organisation for people with disabilities. The Association is also one of the oldest and – with its one 160,000 active members – the largest NGOs in Hungary. The number of local associations is nearly 90. Anyone with a disability can be a member, and so can parents of children with disabilities. Supporters, relatives, sympathisers and supporters can also join the movement. The associations have set up more than 900 local groups to liaise directly with their members, covering the whole country</a:t>
            </a:r>
          </a:p>
        </p:txBody>
      </p:sp>
      <p:sp>
        <p:nvSpPr>
          <p:cNvPr id="11" name="Cím 1">
            <a:extLst>
              <a:ext uri="{FF2B5EF4-FFF2-40B4-BE49-F238E27FC236}">
                <a16:creationId xmlns:a16="http://schemas.microsoft.com/office/drawing/2014/main" id="{D17167D9-3A86-9726-1F28-DD892B155E9C}"/>
              </a:ext>
            </a:extLst>
          </p:cNvPr>
          <p:cNvSpPr txBox="1">
            <a:spLocks/>
          </p:cNvSpPr>
          <p:nvPr/>
        </p:nvSpPr>
        <p:spPr>
          <a:xfrm>
            <a:off x="6675075" y="1045432"/>
            <a:ext cx="5161808" cy="611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kern="100" dirty="0">
                <a:latin typeface="Calibri" panose="020F0502020204030204" pitchFamily="34" charset="0"/>
                <a:ea typeface="Calibri" panose="020F0502020204030204" pitchFamily="34" charset="0"/>
              </a:rPr>
              <a:t>MEOSZ</a:t>
            </a:r>
            <a:endParaRPr lang="en-GB" sz="3600" dirty="0">
              <a:latin typeface="+mn-lt"/>
            </a:endParaRPr>
          </a:p>
        </p:txBody>
      </p:sp>
      <p:pic>
        <p:nvPicPr>
          <p:cNvPr id="15" name="Kép 14" descr="A képen szöveg, Betűtípus, Grafika, Grafikus tervezés látható&#10;&#10;Automatikusan generált leírás">
            <a:extLst>
              <a:ext uri="{FF2B5EF4-FFF2-40B4-BE49-F238E27FC236}">
                <a16:creationId xmlns:a16="http://schemas.microsoft.com/office/drawing/2014/main" id="{8B22589B-74A2-4B10-F875-C37B025E9D52}"/>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8933153" y="2481443"/>
            <a:ext cx="2230458" cy="1784366"/>
          </a:xfrm>
          <a:prstGeom prst="rect">
            <a:avLst/>
          </a:prstGeom>
        </p:spPr>
      </p:pic>
      <p:sp>
        <p:nvSpPr>
          <p:cNvPr id="17" name="Szövegdoboz 16">
            <a:extLst>
              <a:ext uri="{FF2B5EF4-FFF2-40B4-BE49-F238E27FC236}">
                <a16:creationId xmlns:a16="http://schemas.microsoft.com/office/drawing/2014/main" id="{A462B79E-CCBB-287A-738B-C6349074CD04}"/>
              </a:ext>
            </a:extLst>
          </p:cNvPr>
          <p:cNvSpPr txBox="1"/>
          <p:nvPr/>
        </p:nvSpPr>
        <p:spPr>
          <a:xfrm>
            <a:off x="9144000" y="4339018"/>
            <a:ext cx="2886963" cy="338554"/>
          </a:xfrm>
          <a:prstGeom prst="rect">
            <a:avLst/>
          </a:prstGeom>
          <a:noFill/>
        </p:spPr>
        <p:txBody>
          <a:bodyPr wrap="square">
            <a:spAutoFit/>
          </a:bodyPr>
          <a:lstStyle/>
          <a:p>
            <a:r>
              <a:rPr lang="hu-HU" sz="1600" dirty="0"/>
              <a:t>https://www.meosz.hu/</a:t>
            </a:r>
          </a:p>
        </p:txBody>
      </p:sp>
    </p:spTree>
    <p:extLst>
      <p:ext uri="{BB962C8B-B14F-4D97-AF65-F5344CB8AC3E}">
        <p14:creationId xmlns:p14="http://schemas.microsoft.com/office/powerpoint/2010/main" val="40370048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C25554-6057-072A-6135-BC6D2366C04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A3554EE2-F1A0-6F23-B82E-6B8F1F786C4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F44A03A0-3100-7570-A036-CE8D43B5FE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69AFC167-BDCA-B8C9-E65D-71DE1993A54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049301E0-6ADA-13BA-B2CD-5A56D50B0BE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ABE90FF4-A526-6FEC-310E-80C51DFB20B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41E1DBA8-7373-97BC-B084-5D9B7CCADE5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0E7D93D2-688E-74DE-D17C-45685BFA0AC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D295768-E339-A14F-BB5F-2B2440490C9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064FADE6-3382-CD6A-A1D8-4F77791C60D7}"/>
              </a:ext>
            </a:extLst>
          </p:cNvPr>
          <p:cNvSpPr txBox="1">
            <a:spLocks/>
          </p:cNvSpPr>
          <p:nvPr/>
        </p:nvSpPr>
        <p:spPr>
          <a:xfrm>
            <a:off x="148713" y="844492"/>
            <a:ext cx="5545778" cy="1077150"/>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kern="100" dirty="0">
                <a:latin typeface="Calibri" panose="020F0502020204030204" pitchFamily="34" charset="0"/>
                <a:ea typeface="Calibri" panose="020F0502020204030204" pitchFamily="34" charset="0"/>
              </a:rPr>
              <a:t>Examples from Central-Eastern Europe: Hungary</a:t>
            </a:r>
            <a:endParaRPr lang="en-US" sz="3600" dirty="0">
              <a:latin typeface="+mn-lt"/>
            </a:endParaRPr>
          </a:p>
        </p:txBody>
      </p:sp>
      <p:sp>
        <p:nvSpPr>
          <p:cNvPr id="2" name="Cím 1">
            <a:extLst>
              <a:ext uri="{FF2B5EF4-FFF2-40B4-BE49-F238E27FC236}">
                <a16:creationId xmlns:a16="http://schemas.microsoft.com/office/drawing/2014/main" id="{C3C24004-4029-D5C9-7F58-BDDA1509FCFE}"/>
              </a:ext>
            </a:extLst>
          </p:cNvPr>
          <p:cNvSpPr>
            <a:spLocks noGrp="1"/>
          </p:cNvSpPr>
          <p:nvPr>
            <p:ph type="ctrTitle"/>
          </p:nvPr>
        </p:nvSpPr>
        <p:spPr>
          <a:xfrm>
            <a:off x="148713" y="2011641"/>
            <a:ext cx="6242856" cy="3047021"/>
          </a:xfrm>
        </p:spPr>
        <p:txBody>
          <a:bodyPr>
            <a:noAutofit/>
          </a:bodyPr>
          <a:lstStyle/>
          <a:p>
            <a:pPr algn="l"/>
            <a:r>
              <a:rPr lang="en-US" sz="2400" dirty="0">
                <a:latin typeface="+mn-lt"/>
              </a:rPr>
              <a:t>The Hungarian Federation of the Blind and Partially Sighted (Magyar </a:t>
            </a:r>
            <a:r>
              <a:rPr lang="en-US" sz="2400" dirty="0" err="1">
                <a:latin typeface="+mn-lt"/>
              </a:rPr>
              <a:t>Vakok</a:t>
            </a:r>
            <a:r>
              <a:rPr lang="en-US" sz="2400" dirty="0">
                <a:latin typeface="+mn-lt"/>
              </a:rPr>
              <a:t> és </a:t>
            </a:r>
            <a:r>
              <a:rPr lang="en-US" sz="2400" dirty="0" err="1">
                <a:latin typeface="+mn-lt"/>
              </a:rPr>
              <a:t>Gyengénlátók</a:t>
            </a:r>
            <a:r>
              <a:rPr lang="en-US" sz="2400" dirty="0">
                <a:latin typeface="+mn-lt"/>
              </a:rPr>
              <a:t> </a:t>
            </a:r>
            <a:r>
              <a:rPr lang="en-US" sz="2400" dirty="0" err="1">
                <a:latin typeface="+mn-lt"/>
              </a:rPr>
              <a:t>Országos</a:t>
            </a:r>
            <a:r>
              <a:rPr lang="en-US" sz="2400" dirty="0">
                <a:latin typeface="+mn-lt"/>
              </a:rPr>
              <a:t> </a:t>
            </a:r>
            <a:r>
              <a:rPr lang="en-US" sz="2400" dirty="0" err="1">
                <a:latin typeface="+mn-lt"/>
              </a:rPr>
              <a:t>Szövetsége</a:t>
            </a:r>
            <a:r>
              <a:rPr lang="en-US" sz="2400" dirty="0">
                <a:latin typeface="+mn-lt"/>
              </a:rPr>
              <a:t>, MVGYOSZ) was founded in 1918 by blind officers wishing to dispose about their fate on their own. Their vision is a world in which the visual impairment is not an obstacle to an independent life, and blind or partially sighted people enjoy the same rights and quality of life as any other fully sighted person</a:t>
            </a:r>
          </a:p>
        </p:txBody>
      </p:sp>
      <p:pic>
        <p:nvPicPr>
          <p:cNvPr id="14" name="Kép 13">
            <a:extLst>
              <a:ext uri="{FF2B5EF4-FFF2-40B4-BE49-F238E27FC236}">
                <a16:creationId xmlns:a16="http://schemas.microsoft.com/office/drawing/2014/main" id="{B58DD605-C526-1F06-5E49-18E292F757C0}"/>
              </a:ext>
            </a:extLst>
          </p:cNvPr>
          <p:cNvPicPr>
            <a:picLocks noChangeAspect="1"/>
          </p:cNvPicPr>
          <p:nvPr/>
        </p:nvPicPr>
        <p:blipFill>
          <a:blip r:embed="rId10"/>
          <a:stretch>
            <a:fillRect/>
          </a:stretch>
        </p:blipFill>
        <p:spPr>
          <a:xfrm>
            <a:off x="9570524" y="1038575"/>
            <a:ext cx="2266359" cy="826056"/>
          </a:xfrm>
          <a:prstGeom prst="rect">
            <a:avLst/>
          </a:prstGeom>
        </p:spPr>
      </p:pic>
      <p:sp>
        <p:nvSpPr>
          <p:cNvPr id="16" name="Szövegdoboz 15">
            <a:extLst>
              <a:ext uri="{FF2B5EF4-FFF2-40B4-BE49-F238E27FC236}">
                <a16:creationId xmlns:a16="http://schemas.microsoft.com/office/drawing/2014/main" id="{253A602C-7D52-1910-8164-EE9E6B109981}"/>
              </a:ext>
            </a:extLst>
          </p:cNvPr>
          <p:cNvSpPr txBox="1"/>
          <p:nvPr/>
        </p:nvSpPr>
        <p:spPr>
          <a:xfrm>
            <a:off x="6849593" y="992700"/>
            <a:ext cx="2692355" cy="646331"/>
          </a:xfrm>
          <a:prstGeom prst="rect">
            <a:avLst/>
          </a:prstGeom>
          <a:noFill/>
        </p:spPr>
        <p:txBody>
          <a:bodyPr wrap="square">
            <a:spAutoFit/>
          </a:bodyPr>
          <a:lstStyle/>
          <a:p>
            <a:r>
              <a:rPr lang="en-US" sz="3600" b="1" kern="100" dirty="0">
                <a:latin typeface="Calibri" panose="020F0502020204030204" pitchFamily="34" charset="0"/>
                <a:cs typeface="+mj-cs"/>
              </a:rPr>
              <a:t>MVGYOSZ</a:t>
            </a:r>
            <a:endParaRPr lang="hu-HU" sz="3600" b="1" kern="100" dirty="0">
              <a:latin typeface="Calibri" panose="020F0502020204030204" pitchFamily="34" charset="0"/>
              <a:cs typeface="+mj-cs"/>
            </a:endParaRPr>
          </a:p>
        </p:txBody>
      </p:sp>
      <p:sp>
        <p:nvSpPr>
          <p:cNvPr id="18" name="Szövegdoboz 17">
            <a:extLst>
              <a:ext uri="{FF2B5EF4-FFF2-40B4-BE49-F238E27FC236}">
                <a16:creationId xmlns:a16="http://schemas.microsoft.com/office/drawing/2014/main" id="{21C322FD-AB22-48F0-619D-DC799EC45163}"/>
              </a:ext>
            </a:extLst>
          </p:cNvPr>
          <p:cNvSpPr txBox="1"/>
          <p:nvPr/>
        </p:nvSpPr>
        <p:spPr>
          <a:xfrm>
            <a:off x="7025382" y="4689330"/>
            <a:ext cx="5034644" cy="338554"/>
          </a:xfrm>
          <a:prstGeom prst="rect">
            <a:avLst/>
          </a:prstGeom>
          <a:noFill/>
        </p:spPr>
        <p:txBody>
          <a:bodyPr wrap="square">
            <a:spAutoFit/>
          </a:bodyPr>
          <a:lstStyle/>
          <a:p>
            <a:r>
              <a:rPr lang="hu-HU" sz="1600" dirty="0"/>
              <a:t>https://www.mvgyosz.hu/en/mvgyosz-mainpage/</a:t>
            </a:r>
          </a:p>
        </p:txBody>
      </p:sp>
      <p:pic>
        <p:nvPicPr>
          <p:cNvPr id="20" name="Kép 19">
            <a:extLst>
              <a:ext uri="{FF2B5EF4-FFF2-40B4-BE49-F238E27FC236}">
                <a16:creationId xmlns:a16="http://schemas.microsoft.com/office/drawing/2014/main" id="{FB5ACB44-A4D2-B586-D3E9-1519E339337B}"/>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457360" y="2668588"/>
            <a:ext cx="5602666" cy="1881921"/>
          </a:xfrm>
          <a:prstGeom prst="rect">
            <a:avLst/>
          </a:prstGeom>
        </p:spPr>
      </p:pic>
    </p:spTree>
    <p:extLst>
      <p:ext uri="{BB962C8B-B14F-4D97-AF65-F5344CB8AC3E}">
        <p14:creationId xmlns:p14="http://schemas.microsoft.com/office/powerpoint/2010/main" val="10845403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662353-1BB7-0A02-90E0-390C76CA03B5}"/>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ECC485EF-02E0-FA94-F0EE-4DA1265D70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5B97BF8B-CE07-D343-E4B8-7AEE679CA16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88742803-6A76-C4F1-F2B3-436606C20C0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EB9587FB-3EF8-7B29-C689-59F3EDB4F46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16D41B09-1D11-FCF1-A384-4B96FAED9F4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D55FC48-DBFA-FF2D-957D-20C507816B4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CCA31329-F386-A9CF-710B-BEAC224FC18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8A65664-8AAC-52CF-AEF3-7396E23829B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81CBF122-6929-5B5E-9206-3EA57887080D}"/>
              </a:ext>
            </a:extLst>
          </p:cNvPr>
          <p:cNvSpPr txBox="1">
            <a:spLocks/>
          </p:cNvSpPr>
          <p:nvPr/>
        </p:nvSpPr>
        <p:spPr>
          <a:xfrm>
            <a:off x="148713" y="844492"/>
            <a:ext cx="5545778" cy="1077150"/>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kern="100" dirty="0">
                <a:latin typeface="Calibri" panose="020F0502020204030204" pitchFamily="34" charset="0"/>
                <a:ea typeface="Calibri" panose="020F0502020204030204" pitchFamily="34" charset="0"/>
              </a:rPr>
              <a:t>Examples from Central-Eastern Europe: Hungary</a:t>
            </a:r>
            <a:endParaRPr lang="en-US" sz="3600" dirty="0">
              <a:latin typeface="+mn-lt"/>
            </a:endParaRPr>
          </a:p>
        </p:txBody>
      </p:sp>
      <p:sp>
        <p:nvSpPr>
          <p:cNvPr id="2" name="Cím 1">
            <a:extLst>
              <a:ext uri="{FF2B5EF4-FFF2-40B4-BE49-F238E27FC236}">
                <a16:creationId xmlns:a16="http://schemas.microsoft.com/office/drawing/2014/main" id="{38B83B27-B86D-3457-2E3C-FFF30EEF577F}"/>
              </a:ext>
            </a:extLst>
          </p:cNvPr>
          <p:cNvSpPr>
            <a:spLocks noGrp="1"/>
          </p:cNvSpPr>
          <p:nvPr>
            <p:ph type="ctrTitle"/>
          </p:nvPr>
        </p:nvSpPr>
        <p:spPr>
          <a:xfrm>
            <a:off x="251915" y="2020972"/>
            <a:ext cx="11688170" cy="3137020"/>
          </a:xfrm>
        </p:spPr>
        <p:txBody>
          <a:bodyPr>
            <a:noAutofit/>
          </a:bodyPr>
          <a:lstStyle/>
          <a:p>
            <a:pPr algn="l"/>
            <a:r>
              <a:rPr lang="en-GB" sz="2400" dirty="0">
                <a:latin typeface="+mn-lt"/>
              </a:rPr>
              <a:t>The Hungarian Association of the Deaf and Hard of Hearing (</a:t>
            </a:r>
            <a:r>
              <a:rPr lang="en-GB" sz="2400" dirty="0" err="1">
                <a:latin typeface="+mn-lt"/>
              </a:rPr>
              <a:t>Siketek</a:t>
            </a:r>
            <a:r>
              <a:rPr lang="en-GB" sz="2400" dirty="0">
                <a:latin typeface="+mn-lt"/>
              </a:rPr>
              <a:t> és </a:t>
            </a:r>
            <a:r>
              <a:rPr lang="en-GB" sz="2400" dirty="0" err="1">
                <a:latin typeface="+mn-lt"/>
              </a:rPr>
              <a:t>Nagyothallók</a:t>
            </a:r>
            <a:r>
              <a:rPr lang="en-GB" sz="2400" dirty="0">
                <a:latin typeface="+mn-lt"/>
              </a:rPr>
              <a:t> </a:t>
            </a:r>
            <a:r>
              <a:rPr lang="en-GB" sz="2400" dirty="0" err="1">
                <a:latin typeface="+mn-lt"/>
              </a:rPr>
              <a:t>Országos</a:t>
            </a:r>
            <a:r>
              <a:rPr lang="en-GB" sz="2400" dirty="0">
                <a:latin typeface="+mn-lt"/>
              </a:rPr>
              <a:t> </a:t>
            </a:r>
            <a:r>
              <a:rPr lang="en-GB" sz="2400" dirty="0" err="1">
                <a:latin typeface="+mn-lt"/>
              </a:rPr>
              <a:t>Szövetsége</a:t>
            </a:r>
            <a:r>
              <a:rPr lang="en-GB" sz="2400" dirty="0">
                <a:latin typeface="+mn-lt"/>
              </a:rPr>
              <a:t>, SINOSZ) was founded in 1907. The work of SINOSZ is driven by commitment to equal opportunity. Their vision is a world where the sign language of the deaf is part of the national culture and where the deaf and those who have partial hearing loss are helped on the road to active social participation in national life</a:t>
            </a:r>
            <a:br>
              <a:rPr lang="en-GB" sz="2400" dirty="0">
                <a:latin typeface="+mn-lt"/>
              </a:rPr>
            </a:br>
            <a:r>
              <a:rPr lang="en-GB" sz="2400" dirty="0">
                <a:latin typeface="+mn-lt"/>
              </a:rPr>
              <a:t>SINOSZ secures social acceptance of people who are deaf or hard of hearing and advocates for the establishment of education, employment and transportation conditions that promote independent living. Deaf and hard of hearing members and their friends and relatives and national and international experts help SINOSZ realise their goals</a:t>
            </a:r>
          </a:p>
        </p:txBody>
      </p:sp>
      <p:sp>
        <p:nvSpPr>
          <p:cNvPr id="16" name="Szövegdoboz 15">
            <a:extLst>
              <a:ext uri="{FF2B5EF4-FFF2-40B4-BE49-F238E27FC236}">
                <a16:creationId xmlns:a16="http://schemas.microsoft.com/office/drawing/2014/main" id="{B20E4724-3D5A-2973-3D19-B231B7786732}"/>
              </a:ext>
            </a:extLst>
          </p:cNvPr>
          <p:cNvSpPr txBox="1"/>
          <p:nvPr/>
        </p:nvSpPr>
        <p:spPr>
          <a:xfrm>
            <a:off x="6849593" y="992700"/>
            <a:ext cx="2692355" cy="646331"/>
          </a:xfrm>
          <a:prstGeom prst="rect">
            <a:avLst/>
          </a:prstGeom>
          <a:noFill/>
        </p:spPr>
        <p:txBody>
          <a:bodyPr wrap="square">
            <a:spAutoFit/>
          </a:bodyPr>
          <a:lstStyle/>
          <a:p>
            <a:r>
              <a:rPr lang="en-US" sz="3600" b="1" kern="100" dirty="0">
                <a:latin typeface="Calibri" panose="020F0502020204030204" pitchFamily="34" charset="0"/>
                <a:cs typeface="+mj-cs"/>
              </a:rPr>
              <a:t>SINOSZ</a:t>
            </a:r>
          </a:p>
        </p:txBody>
      </p:sp>
      <p:sp>
        <p:nvSpPr>
          <p:cNvPr id="18" name="Szövegdoboz 17">
            <a:extLst>
              <a:ext uri="{FF2B5EF4-FFF2-40B4-BE49-F238E27FC236}">
                <a16:creationId xmlns:a16="http://schemas.microsoft.com/office/drawing/2014/main" id="{27184754-30FE-0A63-D34D-082D13655E4A}"/>
              </a:ext>
            </a:extLst>
          </p:cNvPr>
          <p:cNvSpPr txBox="1"/>
          <p:nvPr/>
        </p:nvSpPr>
        <p:spPr>
          <a:xfrm>
            <a:off x="9179626" y="4856594"/>
            <a:ext cx="2863661" cy="369332"/>
          </a:xfrm>
          <a:prstGeom prst="rect">
            <a:avLst/>
          </a:prstGeom>
          <a:noFill/>
        </p:spPr>
        <p:txBody>
          <a:bodyPr wrap="square">
            <a:spAutoFit/>
          </a:bodyPr>
          <a:lstStyle/>
          <a:p>
            <a:r>
              <a:rPr lang="hu-HU" dirty="0"/>
              <a:t>https://sinosz.hu/about-us/</a:t>
            </a:r>
          </a:p>
        </p:txBody>
      </p:sp>
      <p:pic>
        <p:nvPicPr>
          <p:cNvPr id="15" name="Kép 14">
            <a:extLst>
              <a:ext uri="{FF2B5EF4-FFF2-40B4-BE49-F238E27FC236}">
                <a16:creationId xmlns:a16="http://schemas.microsoft.com/office/drawing/2014/main" id="{E5186D4C-A6C5-80E8-D6E6-796D7D25768D}"/>
              </a:ext>
            </a:extLst>
          </p:cNvPr>
          <p:cNvPicPr>
            <a:picLocks noChangeAspect="1"/>
          </p:cNvPicPr>
          <p:nvPr/>
        </p:nvPicPr>
        <p:blipFill>
          <a:blip r:embed="rId10"/>
          <a:stretch>
            <a:fillRect/>
          </a:stretch>
        </p:blipFill>
        <p:spPr>
          <a:xfrm>
            <a:off x="8730786" y="989664"/>
            <a:ext cx="2893918" cy="764714"/>
          </a:xfrm>
          <a:prstGeom prst="rect">
            <a:avLst/>
          </a:prstGeom>
        </p:spPr>
      </p:pic>
    </p:spTree>
    <p:extLst>
      <p:ext uri="{BB962C8B-B14F-4D97-AF65-F5344CB8AC3E}">
        <p14:creationId xmlns:p14="http://schemas.microsoft.com/office/powerpoint/2010/main" val="31141658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414DEE-8416-2BDF-9BB4-6DF901B8A15D}"/>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FABC521E-9181-624C-BAEA-0C3C0BAEA7D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20D83916-79D7-8FAC-51F1-5E0B23F2E47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6D4D285B-D284-3CC7-9DA9-D82A13FBDBF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CDA1CC6D-5C72-0199-989C-134DB98D705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AE4BC87-3F0D-A962-BEF7-7EB7256AF69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CB47324E-98B3-7AFF-4167-4D639621F60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1C7ADE5C-1A73-3812-EF45-04709987CBA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38BFC3E3-086B-386D-267F-6AE7ACC2D13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1F459CE2-8452-3592-3C66-D7651F808E19}"/>
              </a:ext>
            </a:extLst>
          </p:cNvPr>
          <p:cNvSpPr txBox="1">
            <a:spLocks/>
          </p:cNvSpPr>
          <p:nvPr/>
        </p:nvSpPr>
        <p:spPr>
          <a:xfrm>
            <a:off x="68888" y="880584"/>
            <a:ext cx="5705429" cy="11810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kern="100" dirty="0">
                <a:latin typeface="Calibri" panose="020F0502020204030204" pitchFamily="34" charset="0"/>
                <a:ea typeface="Calibri" panose="020F0502020204030204" pitchFamily="34" charset="0"/>
              </a:rPr>
              <a:t>Examples from Central-Eastern Europe: Hungary</a:t>
            </a:r>
            <a:endParaRPr lang="en-US" sz="3600" dirty="0">
              <a:latin typeface="+mn-lt"/>
            </a:endParaRPr>
          </a:p>
        </p:txBody>
      </p:sp>
      <p:sp>
        <p:nvSpPr>
          <p:cNvPr id="2" name="Cím 1">
            <a:extLst>
              <a:ext uri="{FF2B5EF4-FFF2-40B4-BE49-F238E27FC236}">
                <a16:creationId xmlns:a16="http://schemas.microsoft.com/office/drawing/2014/main" id="{6C771294-6C4F-81DB-FE78-B2A57B3870A5}"/>
              </a:ext>
            </a:extLst>
          </p:cNvPr>
          <p:cNvSpPr>
            <a:spLocks noGrp="1"/>
          </p:cNvSpPr>
          <p:nvPr>
            <p:ph type="ctrTitle"/>
          </p:nvPr>
        </p:nvSpPr>
        <p:spPr>
          <a:xfrm>
            <a:off x="315634" y="1998456"/>
            <a:ext cx="6295220" cy="1585800"/>
          </a:xfrm>
        </p:spPr>
        <p:txBody>
          <a:bodyPr>
            <a:normAutofit/>
          </a:bodyPr>
          <a:lstStyle/>
          <a:p>
            <a:pPr algn="l"/>
            <a:r>
              <a:rPr lang="en-US" sz="2400" dirty="0">
                <a:latin typeface="+mn-lt"/>
              </a:rPr>
              <a:t>For Hungary’s several further good examples, see presentation 8 of this course: “Good practices in accessible tourism at international level and in the partner countries of the project”</a:t>
            </a:r>
          </a:p>
        </p:txBody>
      </p:sp>
      <p:pic>
        <p:nvPicPr>
          <p:cNvPr id="15" name="Kép 14">
            <a:extLst>
              <a:ext uri="{FF2B5EF4-FFF2-40B4-BE49-F238E27FC236}">
                <a16:creationId xmlns:a16="http://schemas.microsoft.com/office/drawing/2014/main" id="{DC6EEEE9-8CBD-49BC-B38D-BC6E5625E308}"/>
              </a:ext>
            </a:extLst>
          </p:cNvPr>
          <p:cNvPicPr>
            <a:picLocks noChangeAspect="1"/>
          </p:cNvPicPr>
          <p:nvPr/>
        </p:nvPicPr>
        <p:blipFill>
          <a:blip r:embed="rId10"/>
          <a:stretch>
            <a:fillRect/>
          </a:stretch>
        </p:blipFill>
        <p:spPr>
          <a:xfrm>
            <a:off x="7003688" y="965465"/>
            <a:ext cx="4961919" cy="3724730"/>
          </a:xfrm>
          <a:prstGeom prst="rect">
            <a:avLst/>
          </a:prstGeom>
        </p:spPr>
      </p:pic>
      <p:sp>
        <p:nvSpPr>
          <p:cNvPr id="17" name="Szövegdoboz 16">
            <a:extLst>
              <a:ext uri="{FF2B5EF4-FFF2-40B4-BE49-F238E27FC236}">
                <a16:creationId xmlns:a16="http://schemas.microsoft.com/office/drawing/2014/main" id="{607FF385-8569-178E-AE0E-E025998743F1}"/>
              </a:ext>
            </a:extLst>
          </p:cNvPr>
          <p:cNvSpPr txBox="1"/>
          <p:nvPr/>
        </p:nvSpPr>
        <p:spPr>
          <a:xfrm>
            <a:off x="6095999" y="4672241"/>
            <a:ext cx="5923499" cy="584775"/>
          </a:xfrm>
          <a:prstGeom prst="rect">
            <a:avLst/>
          </a:prstGeom>
          <a:noFill/>
        </p:spPr>
        <p:txBody>
          <a:bodyPr wrap="square">
            <a:spAutoFit/>
          </a:bodyPr>
          <a:lstStyle/>
          <a:p>
            <a:pPr algn="r"/>
            <a:r>
              <a:rPr lang="hu-HU" sz="1600" dirty="0"/>
              <a:t>https://www.rollonadventures.com/fun-wheelchair-accessible-activities-in-budapest-hungary/</a:t>
            </a:r>
          </a:p>
        </p:txBody>
      </p:sp>
      <p:pic>
        <p:nvPicPr>
          <p:cNvPr id="19" name="Kép 18">
            <a:extLst>
              <a:ext uri="{FF2B5EF4-FFF2-40B4-BE49-F238E27FC236}">
                <a16:creationId xmlns:a16="http://schemas.microsoft.com/office/drawing/2014/main" id="{F3175F9A-7C72-D2D8-F010-346CA04FFC18}"/>
              </a:ext>
            </a:extLst>
          </p:cNvPr>
          <p:cNvPicPr>
            <a:picLocks noChangeAspect="1"/>
          </p:cNvPicPr>
          <p:nvPr/>
        </p:nvPicPr>
        <p:blipFill>
          <a:blip r:embed="rId11"/>
          <a:stretch>
            <a:fillRect/>
          </a:stretch>
        </p:blipFill>
        <p:spPr>
          <a:xfrm>
            <a:off x="355117" y="3662962"/>
            <a:ext cx="2667000" cy="1504950"/>
          </a:xfrm>
          <a:prstGeom prst="rect">
            <a:avLst/>
          </a:prstGeom>
        </p:spPr>
      </p:pic>
      <p:pic>
        <p:nvPicPr>
          <p:cNvPr id="21" name="Kép 20">
            <a:extLst>
              <a:ext uri="{FF2B5EF4-FFF2-40B4-BE49-F238E27FC236}">
                <a16:creationId xmlns:a16="http://schemas.microsoft.com/office/drawing/2014/main" id="{0233C816-FF5F-4E6B-D0D0-41EA332166E0}"/>
              </a:ext>
            </a:extLst>
          </p:cNvPr>
          <p:cNvPicPr>
            <a:picLocks noChangeAspect="1"/>
          </p:cNvPicPr>
          <p:nvPr/>
        </p:nvPicPr>
        <p:blipFill>
          <a:blip r:embed="rId12"/>
          <a:stretch>
            <a:fillRect/>
          </a:stretch>
        </p:blipFill>
        <p:spPr>
          <a:xfrm>
            <a:off x="3277206" y="3677420"/>
            <a:ext cx="2667000" cy="1504950"/>
          </a:xfrm>
          <a:prstGeom prst="rect">
            <a:avLst/>
          </a:prstGeom>
        </p:spPr>
      </p:pic>
    </p:spTree>
    <p:extLst>
      <p:ext uri="{BB962C8B-B14F-4D97-AF65-F5344CB8AC3E}">
        <p14:creationId xmlns:p14="http://schemas.microsoft.com/office/powerpoint/2010/main" val="3159863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B8B1FE-7402-20E2-24CE-8DB218FAD75E}"/>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0F1FBA8B-AEB5-27ED-929D-9E123C4E67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53CD6FB2-8BC0-201D-FC16-7CA220D27687}"/>
              </a:ext>
            </a:extLst>
          </p:cNvPr>
          <p:cNvSpPr>
            <a:spLocks noGrp="1"/>
          </p:cNvSpPr>
          <p:nvPr>
            <p:ph type="ctrTitle"/>
          </p:nvPr>
        </p:nvSpPr>
        <p:spPr>
          <a:xfrm>
            <a:off x="225631" y="2092960"/>
            <a:ext cx="7255824" cy="2965701"/>
          </a:xfrm>
        </p:spPr>
        <p:txBody>
          <a:bodyPr>
            <a:noAutofit/>
          </a:bodyPr>
          <a:lstStyle/>
          <a:p>
            <a:pPr algn="l">
              <a:lnSpc>
                <a:spcPts val="2600"/>
              </a:lnSpc>
              <a:tabLst>
                <a:tab pos="1343660" algn="l"/>
              </a:tabLst>
            </a:pPr>
            <a:r>
              <a:rPr lang="en-GB" sz="24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ENAT’s work is important due to its holistic approach to accessibility</a:t>
            </a:r>
            <a:br>
              <a:rPr lang="en-GB" sz="24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GB" sz="24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ENAT pushes for enhancements in infrastructure, service supply, and awareness to address physical, informational, and attitudinal barriers to travel</a:t>
            </a:r>
            <a:br>
              <a:rPr lang="en-GB" sz="24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GB" sz="24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This comprehensive viewpoint guarantees that initiatives aimed at improving accessibility consider all the various requirements and difficulties encountered by travellers with impairments (</a:t>
            </a:r>
            <a:r>
              <a:rPr lang="en-GB" sz="2400" u="sng" kern="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3"/>
              </a:rPr>
              <a:t>https://www.accessibletourism.org/</a:t>
            </a:r>
            <a:r>
              <a:rPr lang="en-GB" sz="24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24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730EC621-92C2-350C-C860-80CDC1E298C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451E7ADF-A2D3-33DF-65C3-EBA215CA73F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5BF46F4-B8FB-A5A6-F9F1-32107EC25BC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EAEF9896-3032-36F6-F260-944522BB75C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A1E3ED30-AD9A-7B5F-ABBE-091CF757CA7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78F9E9F4-F236-BD0A-B015-6ED30A3B7B2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AD68386D-E0F5-943A-3576-2DF9B5B94A1A}"/>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C73C8E2C-4A38-F296-B0EA-6B5BBB62C63F}"/>
              </a:ext>
            </a:extLst>
          </p:cNvPr>
          <p:cNvSpPr txBox="1">
            <a:spLocks/>
          </p:cNvSpPr>
          <p:nvPr/>
        </p:nvSpPr>
        <p:spPr>
          <a:xfrm>
            <a:off x="466963" y="1223779"/>
            <a:ext cx="11258073" cy="68895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kern="100" dirty="0">
                <a:effectLst/>
                <a:latin typeface="Calibri" panose="020F0502020204030204" pitchFamily="34" charset="0"/>
                <a:ea typeface="Calibri" panose="020F0502020204030204" pitchFamily="34" charset="0"/>
              </a:rPr>
              <a:t>European Network for Accessible Tourism (ENAT)</a:t>
            </a:r>
            <a:endParaRPr lang="en-US" sz="3600" dirty="0">
              <a:latin typeface="+mn-lt"/>
            </a:endParaRPr>
          </a:p>
        </p:txBody>
      </p:sp>
      <p:pic>
        <p:nvPicPr>
          <p:cNvPr id="16" name="Kép 15" descr="A képen szöveg, képernyőkép látható&#10;&#10;Automatikusan generált leírás">
            <a:extLst>
              <a:ext uri="{FF2B5EF4-FFF2-40B4-BE49-F238E27FC236}">
                <a16:creationId xmlns:a16="http://schemas.microsoft.com/office/drawing/2014/main" id="{04B79DAA-C9AE-E73D-F11B-6DA69649C41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481455" y="2345932"/>
            <a:ext cx="4495256" cy="2252679"/>
          </a:xfrm>
          <a:prstGeom prst="rect">
            <a:avLst/>
          </a:prstGeom>
        </p:spPr>
      </p:pic>
    </p:spTree>
    <p:extLst>
      <p:ext uri="{BB962C8B-B14F-4D97-AF65-F5344CB8AC3E}">
        <p14:creationId xmlns:p14="http://schemas.microsoft.com/office/powerpoint/2010/main" val="2984944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9D5DDD-B379-A42F-70FF-D72EB146AAF3}"/>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34448C1D-67C3-6729-025B-D4B0879917C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B80F374-C639-6744-8362-1BD0146E5435}"/>
              </a:ext>
            </a:extLst>
          </p:cNvPr>
          <p:cNvSpPr>
            <a:spLocks noGrp="1"/>
          </p:cNvSpPr>
          <p:nvPr>
            <p:ph type="ctrTitle"/>
          </p:nvPr>
        </p:nvSpPr>
        <p:spPr>
          <a:xfrm>
            <a:off x="118754" y="2317530"/>
            <a:ext cx="11718129" cy="2741131"/>
          </a:xfrm>
        </p:spPr>
        <p:txBody>
          <a:bodyPr>
            <a:noAutofit/>
          </a:bodyPr>
          <a:lstStyle/>
          <a:p>
            <a:pPr algn="l"/>
            <a:r>
              <a:rPr lang="en-GB" sz="2400" i="1" dirty="0">
                <a:solidFill>
                  <a:srgbClr val="000000"/>
                </a:solidFill>
                <a:effectLst/>
                <a:latin typeface="Calibri" panose="020F0502020204030204" pitchFamily="34" charset="0"/>
                <a:ea typeface="Times New Roman" panose="02020603050405020304" pitchFamily="18" charset="0"/>
              </a:rPr>
              <a:t>Research and Development:</a:t>
            </a:r>
            <a:r>
              <a:rPr lang="en-GB" sz="2400" dirty="0">
                <a:solidFill>
                  <a:srgbClr val="000000"/>
                </a:solidFill>
                <a:effectLst/>
                <a:latin typeface="Calibri" panose="020F0502020204030204" pitchFamily="34" charset="0"/>
                <a:ea typeface="Times New Roman" panose="02020603050405020304" pitchFamily="18" charset="0"/>
              </a:rPr>
              <a:t> ENAT engages in research and development programmes to gather essential data on the requirements, choices, and financial influence of disabled travellers. This research provides evidence-based policy recommendations and industry standards, ensuring they are based on practical experiences and requirements</a:t>
            </a:r>
            <a:br>
              <a:rPr lang="en-GB" sz="2400" dirty="0">
                <a:solidFill>
                  <a:srgbClr val="000000"/>
                </a:solidFill>
                <a:effectLst/>
                <a:latin typeface="Calibri" panose="020F0502020204030204" pitchFamily="34" charset="0"/>
                <a:ea typeface="Times New Roman" panose="02020603050405020304" pitchFamily="18" charset="0"/>
              </a:rPr>
            </a:br>
            <a:r>
              <a:rPr lang="en-GB" sz="2400" i="1" dirty="0">
                <a:solidFill>
                  <a:srgbClr val="000000"/>
                </a:solidFill>
                <a:effectLst/>
                <a:latin typeface="Calibri" panose="020F0502020204030204" pitchFamily="34" charset="0"/>
                <a:ea typeface="Times New Roman" panose="02020603050405020304" pitchFamily="18" charset="0"/>
              </a:rPr>
              <a:t>Training and Education:</a:t>
            </a:r>
            <a:r>
              <a:rPr lang="en-GB" sz="2400" dirty="0">
                <a:solidFill>
                  <a:srgbClr val="000000"/>
                </a:solidFill>
                <a:effectLst/>
                <a:latin typeface="Calibri" panose="020F0502020204030204" pitchFamily="34" charset="0"/>
                <a:ea typeface="Times New Roman" panose="02020603050405020304" pitchFamily="18" charset="0"/>
              </a:rPr>
              <a:t> ENAT provides training programmes for tourism personnel to enhance their knowledge and skills in offering accessible services. The classes encompass several subjects, including creating user-friendly websites and delivering customer service tailored to the requirements of disabled passengers</a:t>
            </a:r>
            <a:endParaRPr lang="en-GB" sz="2400" dirty="0">
              <a:latin typeface="+mn-lt"/>
            </a:endParaRPr>
          </a:p>
        </p:txBody>
      </p:sp>
      <p:pic>
        <p:nvPicPr>
          <p:cNvPr id="5" name="Kép 4">
            <a:extLst>
              <a:ext uri="{FF2B5EF4-FFF2-40B4-BE49-F238E27FC236}">
                <a16:creationId xmlns:a16="http://schemas.microsoft.com/office/drawing/2014/main" id="{C112D2FB-4C87-8266-3E3C-A42FF6821FF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C6898352-571E-5B1E-1C25-7DC88BA2EF9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2A016D55-56DF-867F-DBB9-30E751BDD5D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928854C9-AE5B-071E-C536-CD33D34DC61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FDC0A5D4-5627-40F3-736E-DD27C2A8FE7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6F68435E-2E2C-B0B2-E086-CABF8079922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4651A243-CD08-8540-8F9C-CC3FD8C5935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3BA9B42C-7C4D-1D52-CB41-02479A5B2B65}"/>
              </a:ext>
            </a:extLst>
          </p:cNvPr>
          <p:cNvSpPr txBox="1">
            <a:spLocks/>
          </p:cNvSpPr>
          <p:nvPr/>
        </p:nvSpPr>
        <p:spPr>
          <a:xfrm>
            <a:off x="1509609" y="1132101"/>
            <a:ext cx="9143999" cy="118542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kern="100" dirty="0">
                <a:latin typeface="Calibri" panose="020F0502020204030204" pitchFamily="34" charset="0"/>
              </a:rPr>
              <a:t>European Network for Accessible Tourism – programmes and projects </a:t>
            </a:r>
          </a:p>
        </p:txBody>
      </p:sp>
    </p:spTree>
    <p:extLst>
      <p:ext uri="{BB962C8B-B14F-4D97-AF65-F5344CB8AC3E}">
        <p14:creationId xmlns:p14="http://schemas.microsoft.com/office/powerpoint/2010/main" val="3217250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30FD65-077F-F995-0E2D-F6A68FB18550}"/>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AEB5FB2D-7C00-0C4D-2BB0-CC337DA5516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00C117E2-973F-56A9-45FD-410E8FE43ED8}"/>
              </a:ext>
            </a:extLst>
          </p:cNvPr>
          <p:cNvSpPr>
            <a:spLocks noGrp="1"/>
          </p:cNvSpPr>
          <p:nvPr>
            <p:ph type="ctrTitle"/>
          </p:nvPr>
        </p:nvSpPr>
        <p:spPr>
          <a:xfrm>
            <a:off x="261258" y="2320199"/>
            <a:ext cx="11575625" cy="2828719"/>
          </a:xfrm>
        </p:spPr>
        <p:txBody>
          <a:bodyPr>
            <a:noAutofit/>
          </a:bodyPr>
          <a:lstStyle/>
          <a:p>
            <a:pPr algn="l">
              <a:lnSpc>
                <a:spcPts val="2900"/>
              </a:lnSpc>
              <a:tabLst>
                <a:tab pos="1343660" algn="l"/>
              </a:tabLst>
            </a:pPr>
            <a:r>
              <a:rPr lang="en-GB" sz="26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Certification and Quality Labelling:</a:t>
            </a:r>
            <a:r>
              <a:rPr lang="en-GB" sz="26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ENAT has created a certification method to assist consumers in recognising firms that adhere to high accessibility requirements. This approach helps businesses enhance their accessibility and provides travellers with a reliable emblem of accessible services</a:t>
            </a:r>
            <a:br>
              <a:rPr lang="en-GB" sz="2600" kern="100" dirty="0">
                <a:effectLst/>
                <a:latin typeface="Calibri" panose="020F0502020204030204" pitchFamily="34" charset="0"/>
                <a:ea typeface="Calibri" panose="020F0502020204030204" pitchFamily="34" charset="0"/>
                <a:cs typeface="Arial" panose="020B0604020202020204" pitchFamily="34" charset="0"/>
              </a:rPr>
            </a:br>
            <a:r>
              <a:rPr lang="en-GB" sz="2600" i="1" dirty="0">
                <a:solidFill>
                  <a:srgbClr val="000000"/>
                </a:solidFill>
                <a:effectLst/>
                <a:latin typeface="Calibri" panose="020F0502020204030204" pitchFamily="34" charset="0"/>
                <a:ea typeface="Times New Roman" panose="02020603050405020304" pitchFamily="18" charset="0"/>
              </a:rPr>
              <a:t>Policy Advocacy:</a:t>
            </a:r>
            <a:r>
              <a:rPr lang="en-GB" sz="2600" dirty="0">
                <a:solidFill>
                  <a:srgbClr val="000000"/>
                </a:solidFill>
                <a:effectLst/>
                <a:latin typeface="Calibri" panose="020F0502020204030204" pitchFamily="34" charset="0"/>
                <a:ea typeface="Times New Roman" panose="02020603050405020304" pitchFamily="18" charset="0"/>
              </a:rPr>
              <a:t> ENAT interacts with policymakers at the national and European levels to support legislation and regulations that encourage accessible tourism. It has helped incorporate accessibility issues into important EU tourist and transport policy</a:t>
            </a:r>
            <a:endParaRPr lang="en-GB" sz="2600" dirty="0">
              <a:latin typeface="+mn-lt"/>
            </a:endParaRPr>
          </a:p>
        </p:txBody>
      </p:sp>
      <p:pic>
        <p:nvPicPr>
          <p:cNvPr id="5" name="Kép 4">
            <a:extLst>
              <a:ext uri="{FF2B5EF4-FFF2-40B4-BE49-F238E27FC236}">
                <a16:creationId xmlns:a16="http://schemas.microsoft.com/office/drawing/2014/main" id="{E9234AE8-2E98-E720-3A89-960A795DED2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0E3C167-90F2-2DEF-1F5E-DC06BE91044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B72E82B8-1C18-2CB9-EB1A-4AA2552A45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A7382B4E-9826-7984-F2CE-8F8DBE2D76D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70AF08B-9015-7FFA-80CA-D98B445935A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253D0109-FE1D-E02A-F3C7-DB2BA845718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C2BD7C30-2249-468B-A59A-00519F044A0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80D1B2C2-819F-FC7C-38F5-30865444EEE5}"/>
              </a:ext>
            </a:extLst>
          </p:cNvPr>
          <p:cNvSpPr txBox="1">
            <a:spLocks/>
          </p:cNvSpPr>
          <p:nvPr/>
        </p:nvSpPr>
        <p:spPr>
          <a:xfrm>
            <a:off x="1509609" y="1132101"/>
            <a:ext cx="9143999" cy="118542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kern="100" dirty="0">
                <a:latin typeface="Calibri" panose="020F0502020204030204" pitchFamily="34" charset="0"/>
              </a:rPr>
              <a:t>European Network for Accessible Tourism – programmes and projects </a:t>
            </a:r>
          </a:p>
        </p:txBody>
      </p:sp>
    </p:spTree>
    <p:extLst>
      <p:ext uri="{BB962C8B-B14F-4D97-AF65-F5344CB8AC3E}">
        <p14:creationId xmlns:p14="http://schemas.microsoft.com/office/powerpoint/2010/main" val="2751339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2EDE74-B4BF-C0D3-8640-61BBB3EFCDBC}"/>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28F897E1-337E-C86B-E961-0EFF5E8C2E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CE2B938A-6441-44FF-1935-0052573AF8EB}"/>
              </a:ext>
            </a:extLst>
          </p:cNvPr>
          <p:cNvSpPr>
            <a:spLocks noGrp="1"/>
          </p:cNvSpPr>
          <p:nvPr>
            <p:ph type="ctrTitle"/>
          </p:nvPr>
        </p:nvSpPr>
        <p:spPr>
          <a:xfrm>
            <a:off x="205839" y="2317531"/>
            <a:ext cx="11780321" cy="2900798"/>
          </a:xfrm>
        </p:spPr>
        <p:txBody>
          <a:bodyPr>
            <a:noAutofit/>
          </a:bodyPr>
          <a:lstStyle/>
          <a:p>
            <a:pPr algn="l">
              <a:lnSpc>
                <a:spcPts val="2400"/>
              </a:lnSpc>
              <a:tabLst>
                <a:tab pos="1343660" algn="l"/>
              </a:tabLst>
            </a:pPr>
            <a:r>
              <a:rPr lang="en-GB" sz="26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Networking and Collaboration:</a:t>
            </a:r>
            <a:r>
              <a:rPr lang="en-GB" sz="26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ENAT facilitates networking and collaboration among its members to exchange knowledge, experiences, and resources. Stakeholders from all sectors collaborate through conferences, workshops, and online forums to share best practices and establish collaborations</a:t>
            </a:r>
            <a:br>
              <a:rPr lang="en-GB" sz="2600" kern="100" dirty="0">
                <a:effectLst/>
                <a:latin typeface="Calibri" panose="020F0502020204030204" pitchFamily="34" charset="0"/>
                <a:ea typeface="Calibri" panose="020F0502020204030204" pitchFamily="34" charset="0"/>
                <a:cs typeface="Arial" panose="020B0604020202020204" pitchFamily="34" charset="0"/>
              </a:rPr>
            </a:br>
            <a:r>
              <a:rPr lang="en-GB" sz="2600" i="1" dirty="0">
                <a:solidFill>
                  <a:srgbClr val="000000"/>
                </a:solidFill>
                <a:effectLst/>
                <a:latin typeface="Calibri" panose="020F0502020204030204" pitchFamily="34" charset="0"/>
                <a:ea typeface="Times New Roman" panose="02020603050405020304" pitchFamily="18" charset="0"/>
              </a:rPr>
              <a:t>Public Awareness Campaigns:</a:t>
            </a:r>
            <a:r>
              <a:rPr lang="en-GB" sz="2600" dirty="0">
                <a:solidFill>
                  <a:srgbClr val="000000"/>
                </a:solidFill>
                <a:effectLst/>
                <a:latin typeface="Calibri" panose="020F0502020204030204" pitchFamily="34" charset="0"/>
                <a:ea typeface="Times New Roman" panose="02020603050405020304" pitchFamily="18" charset="0"/>
              </a:rPr>
              <a:t> ENAT conducts public awareness programmes to alter attitudes and enhance understanding of the significance of accessible tourism, emphasising the advantages of accessibility for everyone. The campaigns aim to debunk misunderstandings and highlight the economic, social, and cultural benefits of inclusive tourism</a:t>
            </a:r>
            <a:endParaRPr lang="en-GB" sz="2600" dirty="0">
              <a:latin typeface="+mn-lt"/>
            </a:endParaRPr>
          </a:p>
        </p:txBody>
      </p:sp>
      <p:pic>
        <p:nvPicPr>
          <p:cNvPr id="5" name="Kép 4">
            <a:extLst>
              <a:ext uri="{FF2B5EF4-FFF2-40B4-BE49-F238E27FC236}">
                <a16:creationId xmlns:a16="http://schemas.microsoft.com/office/drawing/2014/main" id="{506B4C22-1735-8F69-EBA4-3E9716EB65B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72B4B871-AB07-150A-34BF-159CC2506D4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863C0E93-E1B4-913F-B463-A766BC20B58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7BCCD8B4-0B30-710A-2099-5905280227F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9134226F-8871-BF3A-CFFC-C830705ADF1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EBDF113-8283-ECD8-5AF3-C3EA44EEADC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61BCBEB8-0429-891C-0B7F-14CF9C01432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11F71246-9B7D-A218-8ACA-8A7944154773}"/>
              </a:ext>
            </a:extLst>
          </p:cNvPr>
          <p:cNvSpPr txBox="1">
            <a:spLocks/>
          </p:cNvSpPr>
          <p:nvPr/>
        </p:nvSpPr>
        <p:spPr>
          <a:xfrm>
            <a:off x="1509609" y="1132101"/>
            <a:ext cx="9143999" cy="118542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kern="100" dirty="0">
                <a:latin typeface="Calibri" panose="020F0502020204030204" pitchFamily="34" charset="0"/>
              </a:rPr>
              <a:t>European Network for Accessible Tourism – programmes and projects </a:t>
            </a:r>
          </a:p>
        </p:txBody>
      </p:sp>
    </p:spTree>
    <p:extLst>
      <p:ext uri="{BB962C8B-B14F-4D97-AF65-F5344CB8AC3E}">
        <p14:creationId xmlns:p14="http://schemas.microsoft.com/office/powerpoint/2010/main" val="2906795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DC9CEB-F004-3270-C0D7-5DD3214FDBB2}"/>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9892E114-C0D3-34C3-AE9C-DF50811DFF2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D1FB1A03-F37A-6632-71E4-C2EC87A8FDE4}"/>
              </a:ext>
            </a:extLst>
          </p:cNvPr>
          <p:cNvSpPr>
            <a:spLocks noGrp="1"/>
          </p:cNvSpPr>
          <p:nvPr>
            <p:ph type="ctrTitle"/>
          </p:nvPr>
        </p:nvSpPr>
        <p:spPr>
          <a:xfrm>
            <a:off x="205839" y="2312608"/>
            <a:ext cx="11835740" cy="2796917"/>
          </a:xfrm>
        </p:spPr>
        <p:txBody>
          <a:bodyPr>
            <a:noAutofit/>
          </a:bodyPr>
          <a:lstStyle/>
          <a:p>
            <a:pPr algn="l">
              <a:lnSpc>
                <a:spcPts val="2600"/>
              </a:lnSpc>
              <a:spcAft>
                <a:spcPts val="600"/>
              </a:spcAft>
              <a:tabLst>
                <a:tab pos="1343660" algn="l"/>
              </a:tabLst>
            </a:pPr>
            <a:r>
              <a:rPr lang="en-GB" sz="2400" b="1" dirty="0">
                <a:solidFill>
                  <a:srgbClr val="000000"/>
                </a:solidFill>
                <a:effectLst/>
                <a:latin typeface="+mn-lt"/>
              </a:rPr>
              <a:t>INCLAVI – Inclusive Aviation:</a:t>
            </a:r>
            <a:r>
              <a:rPr lang="en-GB" sz="2400" dirty="0">
                <a:solidFill>
                  <a:srgbClr val="000000"/>
                </a:solidFill>
                <a:effectLst/>
                <a:latin typeface="+mn-lt"/>
              </a:rPr>
              <a:t> </a:t>
            </a:r>
            <a:r>
              <a:rPr lang="en-GB" sz="2400" dirty="0">
                <a:solidFill>
                  <a:srgbClr val="000000"/>
                </a:solidFill>
                <a:latin typeface="Calibri" panose="020F0502020204030204" pitchFamily="34" charset="0"/>
              </a:rPr>
              <a:t>Aims to address the inconsistencies in the training of current and future aviation professionals, that relate to competences and skills necessary to enable smooth journeys for all air travellers, no matter what their special conditions or disabilities</a:t>
            </a:r>
            <a:br>
              <a:rPr lang="en-GB" sz="2400" dirty="0">
                <a:solidFill>
                  <a:srgbClr val="000000"/>
                </a:solidFill>
                <a:latin typeface="Calibri" panose="020F0502020204030204" pitchFamily="34" charset="0"/>
              </a:rPr>
            </a:br>
            <a:r>
              <a:rPr lang="en-GB" sz="2400" dirty="0">
                <a:solidFill>
                  <a:srgbClr val="000000"/>
                </a:solidFill>
                <a:latin typeface="Calibri" panose="020F0502020204030204" pitchFamily="34" charset="0"/>
              </a:rPr>
              <a:t>The project, funded by the European Commission ERASMUS+ Partnerships for Innovation programme and supporting the EU Commission’s strategy for the rights of persons with disabilities 2021-2023, aims to ensure the full social and economic inclusion of disabled people on an equal basis with others and the opportunity to move freely in the EU regardless of their support needs – also in the air</a:t>
            </a:r>
          </a:p>
        </p:txBody>
      </p:sp>
      <p:pic>
        <p:nvPicPr>
          <p:cNvPr id="5" name="Kép 4">
            <a:extLst>
              <a:ext uri="{FF2B5EF4-FFF2-40B4-BE49-F238E27FC236}">
                <a16:creationId xmlns:a16="http://schemas.microsoft.com/office/drawing/2014/main" id="{3757DFB7-320C-E3C8-068E-3E6D9C9E052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D5C20FF3-DB33-C0BF-3839-3195D6E20C7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4CE3DF84-1C5C-A652-5527-BE868B63760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B696A57-9BB9-6434-59BA-112FC187E16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4BA92AB4-8A6A-4BF8-E30B-2483CD9C343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62069D8B-E6A5-BDD5-4C33-3367552C9E6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AAF6FD70-3C73-AA21-4776-430A73661CC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9D54E24D-B33E-22B8-6239-29D764C7F9DD}"/>
              </a:ext>
            </a:extLst>
          </p:cNvPr>
          <p:cNvSpPr txBox="1">
            <a:spLocks/>
          </p:cNvSpPr>
          <p:nvPr/>
        </p:nvSpPr>
        <p:spPr>
          <a:xfrm>
            <a:off x="205838" y="783330"/>
            <a:ext cx="5636821" cy="1572520"/>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kern="100" dirty="0">
                <a:latin typeface="Calibri" panose="020F0502020204030204" pitchFamily="34" charset="0"/>
              </a:rPr>
              <a:t>European Network for Accessible Tourism –  Current projects</a:t>
            </a:r>
          </a:p>
        </p:txBody>
      </p:sp>
      <p:sp>
        <p:nvSpPr>
          <p:cNvPr id="18" name="Szövegdoboz 17">
            <a:extLst>
              <a:ext uri="{FF2B5EF4-FFF2-40B4-BE49-F238E27FC236}">
                <a16:creationId xmlns:a16="http://schemas.microsoft.com/office/drawing/2014/main" id="{DA6F388D-7162-632F-D35D-AD65E6117E40}"/>
              </a:ext>
            </a:extLst>
          </p:cNvPr>
          <p:cNvSpPr txBox="1"/>
          <p:nvPr/>
        </p:nvSpPr>
        <p:spPr>
          <a:xfrm>
            <a:off x="9218924" y="1149658"/>
            <a:ext cx="2498392" cy="830997"/>
          </a:xfrm>
          <a:prstGeom prst="rect">
            <a:avLst/>
          </a:prstGeom>
          <a:noFill/>
        </p:spPr>
        <p:txBody>
          <a:bodyPr wrap="square">
            <a:spAutoFit/>
          </a:bodyPr>
          <a:lstStyle/>
          <a:p>
            <a:r>
              <a:rPr lang="en-GB" sz="2400" dirty="0"/>
              <a:t>September 2022 – August 2025</a:t>
            </a:r>
          </a:p>
        </p:txBody>
      </p:sp>
      <p:sp>
        <p:nvSpPr>
          <p:cNvPr id="20" name="Szövegdoboz 19">
            <a:extLst>
              <a:ext uri="{FF2B5EF4-FFF2-40B4-BE49-F238E27FC236}">
                <a16:creationId xmlns:a16="http://schemas.microsoft.com/office/drawing/2014/main" id="{7B5D7001-DF6F-947A-4CE7-F97D9CC0E083}"/>
              </a:ext>
            </a:extLst>
          </p:cNvPr>
          <p:cNvSpPr txBox="1"/>
          <p:nvPr/>
        </p:nvSpPr>
        <p:spPr>
          <a:xfrm>
            <a:off x="5091936" y="4940248"/>
            <a:ext cx="6949643" cy="338554"/>
          </a:xfrm>
          <a:prstGeom prst="rect">
            <a:avLst/>
          </a:prstGeom>
          <a:noFill/>
        </p:spPr>
        <p:txBody>
          <a:bodyPr wrap="square">
            <a:spAutoFit/>
          </a:bodyPr>
          <a:lstStyle/>
          <a:p>
            <a:r>
              <a:rPr lang="en-GB" sz="1600" dirty="0"/>
              <a:t>Project Website: </a:t>
            </a:r>
            <a:r>
              <a:rPr lang="en-GB" sz="1600" dirty="0">
                <a:hlinkClick r:id="rId10" tooltip="link opens in a new window"/>
              </a:rPr>
              <a:t>https://www.haaga-helia.fi/fi/hankkeet/inclavi-inclusive-aviation</a:t>
            </a:r>
            <a:endParaRPr lang="en-GB" sz="1600" dirty="0"/>
          </a:p>
        </p:txBody>
      </p:sp>
      <p:pic>
        <p:nvPicPr>
          <p:cNvPr id="22" name="Kép 21" descr="A képen Grafika, Betűtípus, kör, embléma látható&#10;&#10;Automatikusan generált leírás">
            <a:extLst>
              <a:ext uri="{FF2B5EF4-FFF2-40B4-BE49-F238E27FC236}">
                <a16:creationId xmlns:a16="http://schemas.microsoft.com/office/drawing/2014/main" id="{15DF0156-4008-83E3-1B68-65EFBF0E72DC}"/>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612416" y="326648"/>
            <a:ext cx="2509047" cy="1972597"/>
          </a:xfrm>
          <a:prstGeom prst="rect">
            <a:avLst/>
          </a:prstGeom>
        </p:spPr>
      </p:pic>
    </p:spTree>
    <p:extLst>
      <p:ext uri="{BB962C8B-B14F-4D97-AF65-F5344CB8AC3E}">
        <p14:creationId xmlns:p14="http://schemas.microsoft.com/office/powerpoint/2010/main" val="1061100319"/>
      </p:ext>
    </p:extLst>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um" ma:contentTypeID="0x0101004835BEBF49BD8A41ABD81494AB850FBB" ma:contentTypeVersion="18" ma:contentTypeDescription="Új dokumentum létrehozása." ma:contentTypeScope="" ma:versionID="f3e65672e42cbc845ab901b6d481cd60">
  <xsd:schema xmlns:xsd="http://www.w3.org/2001/XMLSchema" xmlns:xs="http://www.w3.org/2001/XMLSchema" xmlns:p="http://schemas.microsoft.com/office/2006/metadata/properties" xmlns:ns3="ac3ceeb6-1211-470d-a6dd-af8769819f37" xmlns:ns4="817a2ea1-2e58-4ebf-ba4c-e5f93253230e" targetNamespace="http://schemas.microsoft.com/office/2006/metadata/properties" ma:root="true" ma:fieldsID="7d282fa127a18400ae4fd6fe787681a3" ns3:_="" ns4:_="">
    <xsd:import namespace="ac3ceeb6-1211-470d-a6dd-af8769819f37"/>
    <xsd:import namespace="817a2ea1-2e58-4ebf-ba4c-e5f93253230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AutoKeyPoints" minOccurs="0"/>
                <xsd:element ref="ns3:MediaServiceKeyPoints" minOccurs="0"/>
                <xsd:element ref="ns3:MediaServiceOCR" minOccurs="0"/>
                <xsd:element ref="ns3:MediaServiceGenerationTime" minOccurs="0"/>
                <xsd:element ref="ns3:MediaServiceEventHashCode" minOccurs="0"/>
                <xsd:element ref="ns3:MediaServiceLocation"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3ceeb6-1211-470d-a6dd-af8769819f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17a2ea1-2e58-4ebf-ba4c-e5f93253230e" elementFormDefault="qualified">
    <xsd:import namespace="http://schemas.microsoft.com/office/2006/documentManagement/types"/>
    <xsd:import namespace="http://schemas.microsoft.com/office/infopath/2007/PartnerControls"/>
    <xsd:element name="SharedWithUsers" ma:index="12" nillable="true" ma:displayName="Résztvevők"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Megosztva részletekkel" ma:internalName="SharedWithDetails" ma:readOnly="true">
      <xsd:simpleType>
        <xsd:restriction base="dms:Note">
          <xsd:maxLength value="255"/>
        </xsd:restriction>
      </xsd:simpleType>
    </xsd:element>
    <xsd:element name="SharingHintHash" ma:index="14" nillable="true" ma:displayName="Megosztási tipp kivonata"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artalomtípus"/>
        <xsd:element ref="dc:title" minOccurs="0" maxOccurs="1" ma:index="4" ma:displayName="Cím"/>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ac3ceeb6-1211-470d-a6dd-af8769819f3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58CEC23-CE56-4E6C-B26C-EC1A0CA8FA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3ceeb6-1211-470d-a6dd-af8769819f37"/>
    <ds:schemaRef ds:uri="817a2ea1-2e58-4ebf-ba4c-e5f9325323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A2300D8-7DD6-4B42-8888-B3E4B29F34E1}">
  <ds:schemaRefs>
    <ds:schemaRef ds:uri="http://purl.org/dc/terms/"/>
    <ds:schemaRef ds:uri="http://www.w3.org/XML/1998/namespace"/>
    <ds:schemaRef ds:uri="ac3ceeb6-1211-470d-a6dd-af8769819f37"/>
    <ds:schemaRef ds:uri="http://purl.org/dc/elements/1.1/"/>
    <ds:schemaRef ds:uri="http://schemas.microsoft.com/office/2006/documentManagement/types"/>
    <ds:schemaRef ds:uri="http://schemas.microsoft.com/office/2006/metadata/properties"/>
    <ds:schemaRef ds:uri="http://schemas.openxmlformats.org/package/2006/metadata/core-properties"/>
    <ds:schemaRef ds:uri="http://schemas.microsoft.com/office/infopath/2007/PartnerControls"/>
    <ds:schemaRef ds:uri="817a2ea1-2e58-4ebf-ba4c-e5f93253230e"/>
    <ds:schemaRef ds:uri="http://purl.org/dc/dcmitype/"/>
  </ds:schemaRefs>
</ds:datastoreItem>
</file>

<file path=customXml/itemProps3.xml><?xml version="1.0" encoding="utf-8"?>
<ds:datastoreItem xmlns:ds="http://schemas.openxmlformats.org/officeDocument/2006/customXml" ds:itemID="{E2980A00-AB08-4E4F-AD9F-99BAABAED25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639</TotalTime>
  <Words>3932</Words>
  <Application>Microsoft Office PowerPoint</Application>
  <PresentationFormat>Szélesvásznú</PresentationFormat>
  <Paragraphs>135</Paragraphs>
  <Slides>46</Slides>
  <Notes>0</Notes>
  <HiddenSlides>0</HiddenSlides>
  <MMClips>0</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46</vt:i4>
      </vt:variant>
    </vt:vector>
  </HeadingPairs>
  <TitlesOfParts>
    <vt:vector size="51" baseType="lpstr">
      <vt:lpstr>Arial</vt:lpstr>
      <vt:lpstr>Calibri</vt:lpstr>
      <vt:lpstr>Calibri Light</vt:lpstr>
      <vt:lpstr>Times New Roman</vt:lpstr>
      <vt:lpstr>Office-téma</vt:lpstr>
      <vt:lpstr>The development of the innovative educational method of ACCESSIBLE tourism in Central Europe 2022-2-HU01-KA220-HED-000099410</vt:lpstr>
      <vt:lpstr>5. Organisations supporting travel for people with disabilities</vt:lpstr>
      <vt:lpstr>PowerPoint-bemutató</vt:lpstr>
      <vt:lpstr>ENAT believes in inclusive tourism, allowing individuals with disabilities, the elderly, and those with mobility issues to travel with respect, comfort, and freedom. The group serves as a liaison that unites stakeholders in the tourist industry, such as governments, businesses and consumers, going beyond advocacy ENAT plays a vital role in promoting collaboration and understanding among different groups to enhance inclusivity in the tourism sector</vt:lpstr>
      <vt:lpstr>ENAT’s work is important due to its holistic approach to accessibility ENAT pushes for enhancements in infrastructure, service supply, and awareness to address physical, informational, and attitudinal barriers to travel This comprehensive viewpoint guarantees that initiatives aimed at improving accessibility consider all the various requirements and difficulties encountered by travellers with impairments (https://www.accessibletourism.org/)</vt:lpstr>
      <vt:lpstr>Research and Development: ENAT engages in research and development programmes to gather essential data on the requirements, choices, and financial influence of disabled travellers. This research provides evidence-based policy recommendations and industry standards, ensuring they are based on practical experiences and requirements Training and Education: ENAT provides training programmes for tourism personnel to enhance their knowledge and skills in offering accessible services. The classes encompass several subjects, including creating user-friendly websites and delivering customer service tailored to the requirements of disabled passengers</vt:lpstr>
      <vt:lpstr>Certification and Quality Labelling: ENAT has created a certification method to assist consumers in recognising firms that adhere to high accessibility requirements. This approach helps businesses enhance their accessibility and provides travellers with a reliable emblem of accessible services Policy Advocacy: ENAT interacts with policymakers at the national and European levels to support legislation and regulations that encourage accessible tourism. It has helped incorporate accessibility issues into important EU tourist and transport policy</vt:lpstr>
      <vt:lpstr>Networking and Collaboration: ENAT facilitates networking and collaboration among its members to exchange knowledge, experiences, and resources. Stakeholders from all sectors collaborate through conferences, workshops, and online forums to share best practices and establish collaborations Public Awareness Campaigns: ENAT conducts public awareness programmes to alter attitudes and enhance understanding of the significance of accessible tourism, emphasising the advantages of accessibility for everyone. The campaigns aim to debunk misunderstandings and highlight the economic, social, and cultural benefits of inclusive tourism</vt:lpstr>
      <vt:lpstr>INCLAVI – Inclusive Aviation: Aims to address the inconsistencies in the training of current and future aviation professionals, that relate to competences and skills necessary to enable smooth journeys for all air travellers, no matter what their special conditions or disabilities The project, funded by the European Commission ERASMUS+ Partnerships for Innovation programme and supporting the EU Commission’s strategy for the rights of persons with disabilities 2021-2023, aims to ensure the full social and economic inclusion of disabled people on an equal basis with others and the opportunity to move freely in the EU regardless of their support needs – also in the air</vt:lpstr>
      <vt:lpstr>SENIOR ECO-NECT. “Supporting the emergence and the development of European ecosystems dedicated to silver and ageing economy” The overall objective of Senior Eco-Nect project is to prepare a joint action plan to support the emergence and the development of European ECOsystems dedicated to silver and ageing ECOnomy as well as ensuring the inclusivity and interconNECTivity between all the key innovation stakeholders of the sector and cross-sectors also in the air</vt:lpstr>
      <vt:lpstr>FEEL IT. “A Pioneer Curriculum for Designing Tourism Experiences for Deaf and Hard of Hearing People” The goal of the FEEL IT project is to train deaf people and people with hearing impairments on the basic tasks and skills to work as travel agents offering high quality and authentic tourism packages and experiences for their peers. FEEL IT will also train travel agents and tour operators in designing accessible tourist packages for deaf and hard of hearing people</vt:lpstr>
      <vt:lpstr>ACCESSTOUR. Accessible Tourism for Inclusion and Value Creation in Rural Areas of Norway Project funded by the Norwegian Research Council. ACCESSTOUR, led by Nordland Research Institute will help tourism providers in rural areas to realise the potential that lies in making destinations more accessible to all</vt:lpstr>
      <vt:lpstr>For information on a a number of projects realised with the participation of ENAT in 2009 – 2024, see https://www.accessibletourism.org/?i=enat.en.projects</vt:lpstr>
      <vt:lpstr>The European Network for Accessible Tourism is crucial in promoting barrier-free travel. ENAT  – advocates for the rights of tourists with disabilities and showcases the wider advantages of accessible tourism for society through its diverse activities and initiatives – plays a crucial role in the network of organisations that facilitate travel for individuals with disabilities, ensuring that people of all physical abilities can enjoy the beauty and variety of Europe and its project countries</vt:lpstr>
      <vt:lpstr>PowerPoint-bemutató</vt:lpstr>
      <vt:lpstr>Formed in 2007, initially as a vehicle to publish accessible travel information via its web site travability.travel Now Travability is a part of a worldwide group whose mission is to create equality in accessibility in the hospitality and travel industries Travability’s mission is to be agents of change; to inspire people who have never travelled before to do so, and to inspire others to do more. To encourage all cultures of the world to see disability as an integral part of life, and to provide the motivation and tools to the tourism industry to allow them to create accessible environments that enable inclusion in an economically sustainable way</vt:lpstr>
      <vt:lpstr>Travability offers a full travel agency service, continually expanding contacts to offer the greatest variety possible of accessible and inclusive holidays worldwide An extensive network of international travel agents – can put guests with special needs in contact with a suitable specialist Services: itinerary planning; flight and hotel bookings, attractions; hire cars or vans (with hand controls if required); hire equipment; cruising holidays; private yacht charters; fully escorted group tours; business travel and conferences</vt:lpstr>
      <vt:lpstr>PowerPoint-bemutató</vt:lpstr>
      <vt:lpstr>PowerPoint-bemutató</vt:lpstr>
      <vt:lpstr>PowerPoint-bemutató</vt:lpstr>
      <vt:lpstr>PowerPoint-bemutató</vt:lpstr>
      <vt:lpstr>The Ministry of Sport and Tourism (MSiT) in Poland promotes accessible tourism in the context of social tourism as “a priority in the activities of tour operators, travel agencies and tourist information points” Accessibility Plus 2018-2025 Programme was developed on a national scale, focused on universal design of public spaces, products and services in terms of architecture, information and communication This programme is included in the activities of the Polish Tourist Organisation and Regional and Local Tourist Organisations. Accessibility is understood as the possibility of independent use of: tourist attractions, information (guides, maps, information points), transport and communication in tourism, routes, paths, tourist trails, and catering, accommodation and sanitary infrastructure</vt:lpstr>
      <vt:lpstr>https://www.gov.pl/web/sport/turystyka-dostepna-dla-wszystkich</vt:lpstr>
      <vt:lpstr>The Ministry of Sport and Tourism recommends a guide titled Textbook: Tourism for people with special needs. Guide for tour operators, travel agencies and tourist information points MSiT’s website also includes a list of good practices and solutions, including a database of guides, standards, guidelines, references to legal acts, programmes and portals containing data on the availability of e.g. accommodation facilities</vt:lpstr>
      <vt:lpstr>Wielkopolska (Greater Poland) Tourist Organisation (WOT): free training in the field of accessible tourism on an e-learning platform, addressed to all people professionally involved in tourism The training is addressed both to employees directly serving customers, as well as to managers and people making strategic decisions. Each course ends with a test verifying the acquired knowledge, and the training participant who obtains a positive result receives a certificate</vt:lpstr>
      <vt:lpstr>“Karkonosze for All”: project implemented in Polish-Czech partnership, in Poland by Karkonosze Sejmik of People with Disabilities (KSON). KSON employees tested tourist trails and places available to people with disabilities on the Polish side of the mountains and in the nearby foothills: tourist trails, tourist attractions and for competitive tourism</vt:lpstr>
      <vt:lpstr>Sound Panorama of the Łazarz Housing Estate in Poznań: a project financed by the Department of Culture of the City of Poznań and includes an interactive audio map with the most characteristic places of the district. To listen to the recordings, simply click on any marker on the map</vt:lpstr>
      <vt:lpstr>For Poland’s several further good examples, see presentation 8 of this course: “Good practices in accessible tourism at international level and in the partner countries of the project”</vt:lpstr>
      <vt:lpstr>In Romania a number of social tourism programmes have appeared in recent years, closely linked to social policies at national level (Simon et al., 2017). Social tourism, including tourism for people with disabilities, is at a low level in Romania, underdimensioned compared to the real needs of the population categories that benefit from tourism activities at lower prices A lack of complete information on social tourism, including tourism data for the disabled. The tourism associations that run social tourism programmes do not have annual analyses of participation data, participating businesses, accommodation, venues, number of tourists, etc., so we cannot get a realistic picture of how many people from disadvantaged groups are currently benefiting from existing but scarce opportunities at national level (Simon et al., 2017)</vt:lpstr>
      <vt:lpstr>Since 2013, Motivation Foundation Romania has had certified training courses for professionals based on the curricula developed by the World Health Organization (WHO). At the same time, it has created the first online platform, a national map of accessible places, where public institutions, places of entertainment and leisure, accommodation and facilities and their surroundings can be found. The map is available at www.accesibil.org and is designed for people with disabilities. It can also be used by tourism operators who want to develop tourism services for people with disabilities (Mihaela, 2019)</vt:lpstr>
      <vt:lpstr>Another initiative of Motivation Foundation Romania is the assessment of the accessibility of buildings, which allows a building to obtain an accessibility mark from the State Office of Inventories and Trademarks. Among the few tourism and hospitality service providers, it is worth highlighting that the Băile Felix complex and the Royal Courtyard in Piatra Neamţ meet the accessibility criteria (Mihaela, 2019)</vt:lpstr>
      <vt:lpstr>Babilon Travel Association, Cluj-Napoca Town Hall, Cluj-Napoca Tourist Information Centre assist people not able to see at all (Terra Mirabilis project) Transylvanian Roads Association and Retezat Tourism Association assist people not able to see at all and those with reduced mobility (at Square sculpture of Șumuleu and trail for disabled people in the Retezat Mountains, respectively) AECO Romania, Outdoor Education and Cultural Association offers hiking guide for families with children and people with disabilities M24Seven Europe, RAPTronic, RAP Development, RAP Instal, Petroterm SRL., Sorla and Dobra, and AQUA Carpatica operate Pupa Beach at Mamaia, a beach accessible for people with reduced mobility</vt:lpstr>
      <vt:lpstr>Corund-Praid Nature Conservancy and Corund Tourist Association allow people with reduced mobility to access the nearby peat bog Nurture in Nature in Harghita County provides the joy of movement to people with reduced mobility but also to those who have sight of hearing disorders Accessible Romania by Santo Touring is a travel agency that allows people with reduced mobility and people with hearing impairment to partake in tours at different locations CaiacSMile makes it possible for people with reduced mobility to have a skiing experience Special Olympics Foundation organises sports competitions, school education, courses in Romania for people with intellectual disabilities</vt:lpstr>
      <vt:lpstr>For Romania’s several further good examples, see presentation 8 of this course: “Good practices in accessible tourism at international level and in the partner countries of the project”</vt:lpstr>
      <vt:lpstr>The trademark access4you® is an international certification mark, currently registered in the European Union and the United Kingdom. Its creation was inspired by an unpleasant experience of its creator, Balázs Berecz: a problem caused by a property advertised as fully accessible but in reality, inaccessible by wheelchair</vt:lpstr>
      <vt:lpstr>The Access4you mark provides detailed and reliable information on the accessibility of the built environment for people with different disabilities – mobility, visual, hearing and cognitive special needs. This helps people with disabilities themselves and their relatives, and also property owners and companies: in addition to providing a detailed picture of the accessibility of their premises, the Access4you certificate also effectively supports business and sustainability objectives The Access4you database and mobile app, which contains detailed profiles of more than 700 international locations, is available free of charge to everyone. The site profiles are based on a 1,000-point criteria system, compiled according to the criteria of 8 stakeholder groups and provides information filtered by impact, with precise dimensions and a range of useful photos</vt:lpstr>
      <vt:lpstr>PowerPoint-bemutató</vt:lpstr>
      <vt:lpstr>PowerPoint-bemutató</vt:lpstr>
      <vt:lpstr>PowerPoint-bemutató</vt:lpstr>
      <vt:lpstr>“We don’t make a difference between man and man, for us is the People first! Our association operates as a first and currently single Hungarian member of an international network in Pécs. Our main goals are to support independent living at all levels, accessibility, and the widespread promotion of accessible tourism.”</vt:lpstr>
      <vt:lpstr>PeopleFirst gives useful advice on how to help and how not to someone (also as a tourist) with… – a physical disability; – a hearing impairment; – a visual impairment; – autism; – an intellectual disability Maintains a database on barrier-free facilities in the city of Pécs</vt:lpstr>
      <vt:lpstr>Accessible Pécs Downloadable Materials Pécs For All People First Association looked at the institutions, tourist attractions, entertainment options and hospitality services to gain practical information on them. Information is collected in an Accessible Pécs database. The aim of the publication is to support independent living, to motivate the companies and institutions of Pécs to shift towards accessibility, and to promote accessible tourism on a large scale. The joint publication of the People First Association and the Local Government of Pécs can be accessed at https://pecs.hu/en/accessible-pecs-downloadable-materials-pecs-for-all/</vt:lpstr>
      <vt:lpstr>MEOSZ (Mozgáskorlátozottak Egyesületeinek Országos Szövetsége, Hungarian Alliance of Associations of Disabled People) is the most important national advocacy organisation for people with disabilities. The Association is also one of the oldest and – with its one 160,000 active members – the largest NGOs in Hungary. The number of local associations is nearly 90. Anyone with a disability can be a member, and so can parents of children with disabilities. Supporters, relatives, sympathisers and supporters can also join the movement. The associations have set up more than 900 local groups to liaise directly with their members, covering the whole country</vt:lpstr>
      <vt:lpstr>The Hungarian Federation of the Blind and Partially Sighted (Magyar Vakok és Gyengénlátók Országos Szövetsége, MVGYOSZ) was founded in 1918 by blind officers wishing to dispose about their fate on their own. Their vision is a world in which the visual impairment is not an obstacle to an independent life, and blind or partially sighted people enjoy the same rights and quality of life as any other fully sighted person</vt:lpstr>
      <vt:lpstr>The Hungarian Association of the Deaf and Hard of Hearing (Siketek és Nagyothallók Országos Szövetsége, SINOSZ) was founded in 1907. The work of SINOSZ is driven by commitment to equal opportunity. Their vision is a world where the sign language of the deaf is part of the national culture and where the deaf and those who have partial hearing loss are helped on the road to active social participation in national life SINOSZ secures social acceptance of people who are deaf or hard of hearing and advocates for the establishment of education, employment and transportation conditions that promote independent living. Deaf and hard of hearing members and their friends and relatives and national and international experts help SINOSZ realise their goals</vt:lpstr>
      <vt:lpstr>For Hungary’s several further good examples, see presentation 8 of this course: “Good practices in accessible tourism at international level and in the partner countries of the project”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development of the innovative educational method of ACCESSIBLE tourism in Central Europe 2022-2-HU01-KA220-HED-000099410</dc:title>
  <dc:creator>Nagy-Véber Veronika</dc:creator>
  <cp:lastModifiedBy>Dr. Raffay Zoltán</cp:lastModifiedBy>
  <cp:revision>8</cp:revision>
  <dcterms:created xsi:type="dcterms:W3CDTF">2024-05-21T07:28:22Z</dcterms:created>
  <dcterms:modified xsi:type="dcterms:W3CDTF">2025-06-12T07:34:43Z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0x0101004835BEBF49BD8A41ABD81494AB850FBB</vt:lpwstr>
  </property>
</Properties>
</file>