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66" r:id="rId22"/>
    <p:sldId id="267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268" r:id="rId35"/>
    <p:sldId id="305" r:id="rId36"/>
    <p:sldId id="269" r:id="rId37"/>
    <p:sldId id="306" r:id="rId38"/>
    <p:sldId id="307" r:id="rId39"/>
    <p:sldId id="308" r:id="rId40"/>
    <p:sldId id="270" r:id="rId41"/>
    <p:sldId id="312" r:id="rId42"/>
    <p:sldId id="313" r:id="rId43"/>
    <p:sldId id="309" r:id="rId44"/>
    <p:sldId id="271" r:id="rId45"/>
    <p:sldId id="314" r:id="rId46"/>
    <p:sldId id="272" r:id="rId47"/>
    <p:sldId id="274" r:id="rId48"/>
    <p:sldId id="275" r:id="rId49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C5B930-EE42-3A06-476B-2ABAB8BEF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84F89FC-EBE8-994B-711C-91FC39251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559D43-4ED1-2DDA-18EC-EB6677EA9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3867A64-5209-FE83-67AB-8C61BBDE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4F0C20C-18B7-BFFC-9B8A-81020EFB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7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BFBF8D-1FE3-9C71-0645-8913D372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BD6FDA9-234B-425D-200F-CE08E957E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DA9F751-462B-F69B-C0D6-70C5CA5DA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22D1D8A-1A62-DFC7-F9C3-FC49E979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7077A38-5F47-1E13-9824-E33863E3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1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C803704-7AF8-5711-3FA4-E517E5C08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448AD98-0F92-3888-1D74-BD1BC540C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9D3ED75-F9D8-BCC3-B995-57EBFEF3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B9FCF6-2228-795E-06F5-3A6FD68B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9EA2490-0200-ABFC-5B88-B10E5E7D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9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3B7831-DE52-D63E-24F0-3E702B0B1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2E2B7A-0D0F-8421-DCAF-E940F53E2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FE53F9A-5780-72CC-5035-304884EA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D56F3B-D0D5-E76C-0B1F-B16CBE99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204B92B-3FB6-47EF-6549-EC0DACCF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3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217CC8-7D80-716F-4613-BE4400FF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CB28146-CA59-AE8D-D80E-08840318E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98F8DE3-E697-CDA4-CCC2-2A8446273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2755C0-79D7-D8F5-B434-FDE734A1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3BEC01-4462-0512-8B0C-8654B244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4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F81297-EF9E-BAF5-65F3-53B171A2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192C14-66C2-5A0E-4316-2460D4A3C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3524303-6F69-87FA-A192-A7782691A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42ECC73-75CE-1EDE-C086-0891071BD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E24CB62-DD06-C6AD-EA48-46E3A7EA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1B4C071-F7CA-23AA-F67B-5D20DFF23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8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F5EC32-FD37-750E-0001-DF73E5C45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62ADBC2-7596-1C21-0152-BF9185E6C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269CAB9-225B-6385-EE08-FFFB43F00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202EA3C-86C9-0333-F2BF-943BBD4E5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44E29DD-AB44-8361-D6EB-ED401B8F4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5FB6833-2B05-2257-0628-1B0F5BD6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847EDFF-5E73-18D3-C106-57CC21618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B8C2CCC-83C9-97AF-F824-4EB86960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FE72DA-93A2-C9B7-CC5E-FEDF7593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891242E-901C-43DC-89D8-71CD936C0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0EA3B0E-D012-6AD8-9EF7-C40C2416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0DD9735-AF6B-CD22-DCCA-A2635B28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7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102F4A5-FB5D-4976-B3C9-8B15DC223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90CE894-1CB2-8ED8-6F2D-100D3884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BB69F0F-BF1B-0366-A4F8-D493A23A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0720D2-D654-415F-68C4-C7AE7A17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B14331-C192-EE9D-B294-9D9614606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7B212FC-CB31-9B9F-2D00-75C51AC97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1506CCA-43AF-CA58-CA67-9E893F9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1A6A8D6-DE7A-E890-3960-C3C68B39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140EE53-6130-97E6-64D4-6E4685DE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9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7F3592-3D81-C7F6-BBC6-78C7042CF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25A614B-2751-26BB-1CB8-8433660A6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164BE02-5B06-A988-1210-7D24361DC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EBD885B-546A-B029-16C4-9E403BEB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864DAF4-E929-2360-9196-0673266EE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0F6C006-C17B-2BC1-2C98-3C0BFFF7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1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645EBCF-4DCB-FE4C-CC6A-2C995AB0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B263B22-BEA6-4376-4B06-913F84B98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2891BCD-8D77-06EB-5D6E-945498A76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9B4675-6930-FE15-F4C7-560EFF1E2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A14ED0A-5AED-3585-15A5-1FE7C6C3F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A1057E74-6607-7AF9-FE50-47B062F45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AFFC7EF-1843-81DF-280D-8BEF44216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0175"/>
            <a:ext cx="9143999" cy="224790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latin typeface="+mn-lt"/>
              </a:rPr>
              <a:t>The development of the innovative educational method of ACCESSIBLE tourism in Central Europe</a:t>
            </a:r>
            <a:br>
              <a:rPr lang="hu-HU" sz="3600" b="1" dirty="0">
                <a:latin typeface="+mn-lt"/>
              </a:rPr>
            </a:br>
            <a:r>
              <a:rPr lang="hu-HU" sz="3100" b="1" dirty="0">
                <a:latin typeface="+mn-lt"/>
              </a:rPr>
              <a:t>2022-2-HU01-KA220-HED-000099410</a:t>
            </a:r>
            <a:br>
              <a:rPr lang="en-GB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0232B86-ECBA-6BAD-CF3A-C7E760D6B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92547FF-FB64-BA72-8C2E-797372234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E4B16A7-7B3F-5712-22EB-AD317A727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96283EF-A4CE-F9EA-77BD-AB9433A40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028CD2A-42B5-D628-1DAF-0DBC4F8818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01C1516-3C9E-66E8-BDDA-42C6977220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BDEA42DE-B55C-AA51-F473-71F7B5C46F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5779" y="2884637"/>
            <a:ext cx="2102696" cy="209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3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433DA-42D1-56A0-C1FE-D8AF66ED4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C9B0BAFD-5E27-BDB8-7C27-277E49C1D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6371E34-6705-145A-177D-CBDE446B1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236" y="2228850"/>
            <a:ext cx="10902164" cy="2683355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Opća ideja Konvencije je integracija osoba s invaliditetom u društvo i zajednice, umjesto stvaranja posebnih pravila i institucija. Konvencija ima za cilj potaknuti duboke promjene i društveni napredak u mnogim područjima društva, kao što su škole, radno mjesto i javni prijevoz (Steinert et al., 2016). Preambula Konvencije naglašava urođeno dostojanstvo i vrijednost svih ljudskih bića, njihova jednaka i neotuđiva prava te da sva prava i slobode trebaju uživati svi, bez diskriminacije bilo koje vrste</a:t>
            </a:r>
            <a:endParaRPr lang="en-US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2FF6F5B-0C3C-CAC9-378E-DDA776694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63A4BBA-13A7-EF67-B851-4769A89CE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4F79626-69EC-AF4D-EAE1-B5F8A7036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9FDF9B7-F9AB-409D-8482-0B2F2E517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BF417D1-80F9-F5C7-B4FD-056493D1E4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2182B67-D07D-5EA8-51CA-8479DD03AC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BAA68C54-4CF3-B581-C2A8-DE726B2BFD35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06744A9-D9EA-979C-23CA-1DEE75A17D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EE58BF91-7E31-F7C8-32E8-CF5E2511E036}"/>
              </a:ext>
            </a:extLst>
          </p:cNvPr>
          <p:cNvSpPr txBox="1">
            <a:spLocks/>
          </p:cNvSpPr>
          <p:nvPr/>
        </p:nvSpPr>
        <p:spPr>
          <a:xfrm>
            <a:off x="228599" y="1187355"/>
            <a:ext cx="11744325" cy="680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Konvencija UN-a o pravima osoba s invaliditetom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46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433DA-42D1-56A0-C1FE-D8AF66ED4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C9B0BAFD-5E27-BDB8-7C27-277E49C1D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6371E34-6705-145A-177D-CBDE446B1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513" y="1851963"/>
            <a:ext cx="11744325" cy="3066569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Konvencija prepoznaje da je invaliditet pojam koji se mijenja te da je invaliditet rezultat interakcije između osoba s invaliditetom s preprekama u stavovima i okruženju koje ih sprječavaju da potpuno i učinkovito sudjeluju u društvu, na ravnopravnoj osnovi s drugima (tj. netko s invaliditetom u jednoj državi zbog svojeg invaliditeta i spriječenosti kretanja i življenja punim i dostojanstvenim ljudskim životom mogu biti </a:t>
            </a:r>
            <a:r>
              <a:rPr lang="hr" sz="2600" kern="100" dirty="0">
                <a:latin typeface="Calibri" panose="020F0502020204030204" pitchFamily="34" charset="0"/>
                <a:ea typeface="Calibri" panose="020F0502020204030204" pitchFamily="34" charset="0"/>
              </a:rPr>
              <a:t>bez prepreka s istim problemima u drugoj zemlji</a:t>
            </a: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 Također prepoznaje različitost osoba s invaliditetom, koja se, u boljim slučajevima, ne zaustavlja samo na tehničkoj pristupačnosti s rampama</a:t>
            </a:r>
            <a:endParaRPr lang="en-GB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2FF6F5B-0C3C-CAC9-378E-DDA776694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63A4BBA-13A7-EF67-B851-4769A89CE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4F79626-69EC-AF4D-EAE1-B5F8A7036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9FDF9B7-F9AB-409D-8482-0B2F2E517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BF417D1-80F9-F5C7-B4FD-056493D1E4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2182B67-D07D-5EA8-51CA-8479DD03AC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BAA68C54-4CF3-B581-C2A8-DE726B2BFD35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06744A9-D9EA-979C-23CA-1DEE75A17D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EE58BF91-7E31-F7C8-32E8-CF5E2511E036}"/>
              </a:ext>
            </a:extLst>
          </p:cNvPr>
          <p:cNvSpPr txBox="1">
            <a:spLocks/>
          </p:cNvSpPr>
          <p:nvPr/>
        </p:nvSpPr>
        <p:spPr>
          <a:xfrm>
            <a:off x="228599" y="1187355"/>
            <a:ext cx="11744325" cy="680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Konvencija UN-a o pravima osoba s invaliditetom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290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433DA-42D1-56A0-C1FE-D8AF66ED4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C9B0BAFD-5E27-BDB8-7C27-277E49C1D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6371E34-6705-145A-177D-CBDE446B1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2066727"/>
            <a:ext cx="11649074" cy="3013229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 preambuli Konvencije također se ističe da se osobe s invaliditetom i dalje suočavaju s preprekama ravnopravnog sudjelovanja u društvu te da je diskriminacija bilo koga na temelju invaliditeta povreda urođenog dostojanstva i vrijednosti svakog čovjeka. U dokumentu se naglašava i da osobe s invaliditetom mogu dati značajan doprinos sveukupnoj dobrobiti i raznolikosti svojih zajednica, da promicanje njihovog punog sudjelovanja jača njihov osjećaj pripadnosti društvu te da dovodi do značajnog napretka u ljudskom, društvenom i ekonomskom razvoju društva i iskorjenjivanja siromaštva</a:t>
            </a:r>
            <a:endParaRPr lang="en-US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2FF6F5B-0C3C-CAC9-378E-DDA776694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63A4BBA-13A7-EF67-B851-4769A89CE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4F79626-69EC-AF4D-EAE1-B5F8A7036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9FDF9B7-F9AB-409D-8482-0B2F2E517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BF417D1-80F9-F5C7-B4FD-056493D1E4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2182B67-D07D-5EA8-51CA-8479DD03AC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BAA68C54-4CF3-B581-C2A8-DE726B2BFD35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06744A9-D9EA-979C-23CA-1DEE75A17D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EE58BF91-7E31-F7C8-32E8-CF5E2511E036}"/>
              </a:ext>
            </a:extLst>
          </p:cNvPr>
          <p:cNvSpPr txBox="1">
            <a:spLocks/>
          </p:cNvSpPr>
          <p:nvPr/>
        </p:nvSpPr>
        <p:spPr>
          <a:xfrm>
            <a:off x="228599" y="1187355"/>
            <a:ext cx="11744325" cy="680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Konvencija UN-a o pravima osoba s invaliditetom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5956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433DA-42D1-56A0-C1FE-D8AF66ED4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C9B0BAFD-5E27-BDB8-7C27-277E49C1D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6371E34-6705-145A-177D-CBDE446B1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2014370"/>
            <a:ext cx="11271041" cy="2975564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Dokument prepoznaje važnost individualne autonomije i neovisnosti osoba s invaliditetom, uključujući slobodu donošenja vlastitih odluka (uključujući i što slobodnije putovanje), kao i važnost aktivnog uključivanja osoba s invaliditetom u procese donošenja odluka u vezi s programima i politikama, posebno onih koje se izravno odnose na njih (nije dobro kada im “sposobni” ljudi kreiraju turističke pakete i programe, rješenje je napraviti sva iskustva, atrakcije, fizičke sadržaje i usluge dostupne u mjeri koja dopušta njihovo sudjelovanje)</a:t>
            </a:r>
            <a:endParaRPr lang="en-US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2FF6F5B-0C3C-CAC9-378E-DDA776694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63A4BBA-13A7-EF67-B851-4769A89CE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4F79626-69EC-AF4D-EAE1-B5F8A7036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9FDF9B7-F9AB-409D-8482-0B2F2E517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BF417D1-80F9-F5C7-B4FD-056493D1E4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2182B67-D07D-5EA8-51CA-8479DD03AC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BAA68C54-4CF3-B581-C2A8-DE726B2BFD35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06744A9-D9EA-979C-23CA-1DEE75A17D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EE58BF91-7E31-F7C8-32E8-CF5E2511E036}"/>
              </a:ext>
            </a:extLst>
          </p:cNvPr>
          <p:cNvSpPr txBox="1">
            <a:spLocks/>
          </p:cNvSpPr>
          <p:nvPr/>
        </p:nvSpPr>
        <p:spPr>
          <a:xfrm>
            <a:off x="228599" y="1187355"/>
            <a:ext cx="11744325" cy="680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Konvencija UN-a o pravima osoba s invaliditetom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181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433DA-42D1-56A0-C1FE-D8AF66ED4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C9B0BAFD-5E27-BDB8-7C27-277E49C1D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6371E34-6705-145A-177D-CBDE446B1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384" y="2083005"/>
            <a:ext cx="11363231" cy="3019378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Poražavajuća je činjenica da većina osoba s invaliditetom živi u nepovoljnim financijskim uvjetima, pa je nužno naglasiti negativni utjecaj siromaštva na osobe s invaliditetom – uključujući, primjerice, financijsku potporu za putovanja osoba čije financijske mogućnosti to ne dopuštaju. Konvencija također prepoznaje važnost pristupa fizičkom, društvenom, gospodarskom i kulturnom okruženju, zdravlju i obrazovanju te informacijama i komunikaciji, kako bi se osobama s invaliditetom omogućilo potpuno uživanje svih ljudskih prava i temeljnih sloboda.</a:t>
            </a:r>
            <a:endParaRPr lang="en-GB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2FF6F5B-0C3C-CAC9-378E-DDA776694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63A4BBA-13A7-EF67-B851-4769A89CE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4F79626-69EC-AF4D-EAE1-B5F8A7036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9FDF9B7-F9AB-409D-8482-0B2F2E517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BF417D1-80F9-F5C7-B4FD-056493D1E4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2182B67-D07D-5EA8-51CA-8479DD03AC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BAA68C54-4CF3-B581-C2A8-DE726B2BFD35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06744A9-D9EA-979C-23CA-1DEE75A17D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EE58BF91-7E31-F7C8-32E8-CF5E2511E036}"/>
              </a:ext>
            </a:extLst>
          </p:cNvPr>
          <p:cNvSpPr txBox="1">
            <a:spLocks/>
          </p:cNvSpPr>
          <p:nvPr/>
        </p:nvSpPr>
        <p:spPr>
          <a:xfrm>
            <a:off x="228599" y="1187355"/>
            <a:ext cx="11744325" cy="680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Konvencija UN-a o pravima osoba s invaliditetom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651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433DA-42D1-56A0-C1FE-D8AF66ED4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C9B0BAFD-5E27-BDB8-7C27-277E49C1D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6371E34-6705-145A-177D-CBDE446B1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109" y="2318893"/>
            <a:ext cx="10997781" cy="2603409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Članak 30. stavak 5. Konvencije (Sudjelovanje u kulturnom životu, rekreaciji, slobodnom vremenu i sportu) već se posebno bavi promicanjem sudjelovanja osoba s invaliditetom u turizmu: </a:t>
            </a:r>
            <a:b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„U cilju omogućavanja osobama s invaliditetom da </a:t>
            </a:r>
            <a:r>
              <a:rPr lang="hr" sz="2600" kern="100" dirty="0">
                <a:latin typeface="Calibri" panose="020F0502020204030204" pitchFamily="34" charset="0"/>
                <a:ea typeface="Calibri" panose="020F0502020204030204" pitchFamily="34" charset="0"/>
              </a:rPr>
              <a:t>u rekreacijskim i sportskim aktivnostima te aktivnostima slobodnog vremena sudjeluju </a:t>
            </a: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ravnopravno sa svima drugima, države stranke će poduzeti odgovarajuće mjere:</a:t>
            </a:r>
            <a:endParaRPr lang="en-GB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2FF6F5B-0C3C-CAC9-378E-DDA776694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63A4BBA-13A7-EF67-B851-4769A89CE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4F79626-69EC-AF4D-EAE1-B5F8A7036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9FDF9B7-F9AB-409D-8482-0B2F2E517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BF417D1-80F9-F5C7-B4FD-056493D1E4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2182B67-D07D-5EA8-51CA-8479DD03AC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BAA68C54-4CF3-B581-C2A8-DE726B2BFD35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06744A9-D9EA-979C-23CA-1DEE75A17D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EE58BF91-7E31-F7C8-32E8-CF5E2511E036}"/>
              </a:ext>
            </a:extLst>
          </p:cNvPr>
          <p:cNvSpPr txBox="1">
            <a:spLocks/>
          </p:cNvSpPr>
          <p:nvPr/>
        </p:nvSpPr>
        <p:spPr>
          <a:xfrm>
            <a:off x="223836" y="1303160"/>
            <a:ext cx="11744325" cy="680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Konvencija UN-a o pravima osoba s invaliditetom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3073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433DA-42D1-56A0-C1FE-D8AF66ED4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C9B0BAFD-5E27-BDB8-7C27-277E49C1D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6371E34-6705-145A-177D-CBDE446B1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58" y="1976474"/>
            <a:ext cx="11744324" cy="3046285"/>
          </a:xfrm>
        </p:spPr>
        <p:txBody>
          <a:bodyPr>
            <a:noAutofit/>
          </a:bodyPr>
          <a:lstStyle/>
          <a:p>
            <a:pPr marL="449580" algn="l">
              <a:lnSpc>
                <a:spcPts val="2900"/>
              </a:lnSpc>
            </a:pP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hr" sz="2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najvećoj mogućoj mjeri </a:t>
            </a: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poticati i promovirati sudjelovanje osoba s invaliditetom u glavnim sportskim aktivnostima na svim razinama; </a:t>
            </a:r>
            <a:b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(b) Osigurati da osobe s invaliditetom imaju priliku organizirati, razvijati i sudjelovati u sportskim i rekreacijskim aktivnostima specifičnim za osobe s invaliditetom i, u tu svrhu, poticati pružanje, na ravnopravnoj osnovi s drugima, odgovarajuće poduke, obuke i sredstava; </a:t>
            </a:r>
            <a:b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Osigurati da osobe s invaliditetom imaju pristup sportskim, rekreacijskim i turističkim objektima;</a:t>
            </a:r>
            <a:endParaRPr lang="en-GB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2FF6F5B-0C3C-CAC9-378E-DDA776694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63A4BBA-13A7-EF67-B851-4769A89CE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4F79626-69EC-AF4D-EAE1-B5F8A7036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9FDF9B7-F9AB-409D-8482-0B2F2E517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BF417D1-80F9-F5C7-B4FD-056493D1E4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2182B67-D07D-5EA8-51CA-8479DD03AC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BAA68C54-4CF3-B581-C2A8-DE726B2BFD35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06744A9-D9EA-979C-23CA-1DEE75A17D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EE58BF91-7E31-F7C8-32E8-CF5E2511E036}"/>
              </a:ext>
            </a:extLst>
          </p:cNvPr>
          <p:cNvSpPr txBox="1">
            <a:spLocks/>
          </p:cNvSpPr>
          <p:nvPr/>
        </p:nvSpPr>
        <p:spPr>
          <a:xfrm>
            <a:off x="228599" y="1187355"/>
            <a:ext cx="11744325" cy="680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Konvencija UN-a o pravima osoba s invaliditetom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213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433DA-42D1-56A0-C1FE-D8AF66ED4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C9B0BAFD-5E27-BDB8-7C27-277E49C1D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6371E34-6705-145A-177D-CBDE446B1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794880"/>
            <a:ext cx="11608283" cy="3254999"/>
          </a:xfrm>
        </p:spPr>
        <p:txBody>
          <a:bodyPr>
            <a:noAutofit/>
          </a:bodyPr>
          <a:lstStyle/>
          <a:p>
            <a:pPr marL="449580" algn="l">
              <a:lnSpc>
                <a:spcPct val="107000"/>
              </a:lnSpc>
              <a:spcAft>
                <a:spcPts val="800"/>
              </a:spcAft>
            </a:pP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(d) Osigurati da djeca s teškoćama u razvoju imaju jednak pristup sudjelovanju u igri, rekreaciji, slobodnom vremenu i sportskim aktivnostima kao i ostala djeca, uključujući te aktivnosti i u školskom sustavu; </a:t>
            </a:r>
            <a:b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-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e) Osigurati da osobe s invaliditetom imaju pristup uslugama onih koji su uključeni u organizaciju rekreacijskih, turističkih i sportskih aktivnosti te aktivnostima slobodnog vremena.” </a:t>
            </a:r>
            <a:b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(https://www.ohchr.org/en/instruments-mechanisms/instruments/convention-rights-persons-disabilities)</a:t>
            </a:r>
            <a:endParaRPr lang="en-GB" sz="20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2FF6F5B-0C3C-CAC9-378E-DDA776694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63A4BBA-13A7-EF67-B851-4769A89CE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4F79626-69EC-AF4D-EAE1-B5F8A7036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9FDF9B7-F9AB-409D-8482-0B2F2E517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BF417D1-80F9-F5C7-B4FD-056493D1E4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2182B67-D07D-5EA8-51CA-8479DD03AC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BAA68C54-4CF3-B581-C2A8-DE726B2BFD35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06744A9-D9EA-979C-23CA-1DEE75A17D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EE58BF91-7E31-F7C8-32E8-CF5E2511E036}"/>
              </a:ext>
            </a:extLst>
          </p:cNvPr>
          <p:cNvSpPr txBox="1">
            <a:spLocks/>
          </p:cNvSpPr>
          <p:nvPr/>
        </p:nvSpPr>
        <p:spPr>
          <a:xfrm>
            <a:off x="228599" y="1187355"/>
            <a:ext cx="11744325" cy="680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Konvencija UN-a o pravima osoba s invaliditetom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5053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BBEA4-0869-29C8-5C6A-FF5AC475B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8D2F124E-340B-D395-5A6A-D02BD6C34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D9FE855-F74A-6C57-C7AB-7EDF6272C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246" y="2066728"/>
            <a:ext cx="11503507" cy="2956032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 stavku 2. istog članka, dokument spominje pravo osoba s invaliditetom na sudjelovanje u kulturnom životu ravnopravno s drugima, što ima višestruku turističku važnost: moraju se poduzeti sve potrebne mjere kako bi se osobama </a:t>
            </a:r>
            <a:r>
              <a:rPr lang="hr" sz="2600" kern="100" dirty="0">
                <a:latin typeface="Calibri" panose="020F0502020204030204" pitchFamily="34" charset="0"/>
              </a:rPr>
              <a:t>s invaliditetom osigurao pristup mjestima za kulturne priredbe ili usluge, kao što su kazališta, muzeji, kina, knjižnice i putničke agencije, i, gdje je to moguće, do spomenika i glavnih nacionalnih kulturnih znamenitosti</a:t>
            </a:r>
            <a:br>
              <a:rPr lang="en-GB" sz="2600" kern="100" dirty="0">
                <a:latin typeface="Calibri" panose="020F0502020204030204" pitchFamily="34" charset="0"/>
              </a:rPr>
            </a:br>
            <a:r>
              <a:rPr lang="hr" sz="2600" kern="100" dirty="0">
                <a:latin typeface="Calibri" panose="020F0502020204030204" pitchFamily="34" charset="0"/>
              </a:rPr>
              <a:t>U drugim člancima, važnost putovanja i potreba pružanja podrške ovom segmentu neizravno se spominje na nekoliko mjesta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7899687-4457-3EE4-DB61-5B0C73880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F2C15A2-F4DE-A119-A874-ABEA7EA45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148ACA9-094E-ACB5-ED4E-275AC8537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1B86012-D71F-F9BB-849B-DC43CB944D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5BF431D-0EC4-898C-E151-F8C6DEFC3B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4D44711A-0917-9337-A51F-60177309D9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F278374F-6FD7-A6B0-17B4-549945F26800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49DBC891-F36E-EE1A-13DE-EA2323DA78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244935C-92E4-D897-4702-60FFFA6FA497}"/>
              </a:ext>
            </a:extLst>
          </p:cNvPr>
          <p:cNvSpPr txBox="1">
            <a:spLocks/>
          </p:cNvSpPr>
          <p:nvPr/>
        </p:nvSpPr>
        <p:spPr>
          <a:xfrm>
            <a:off x="228599" y="1187355"/>
            <a:ext cx="11744325" cy="680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Konvencija UN-a o pravima osoba s invaliditetom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1400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F3588-C500-D1E4-763C-B426F40BE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B2F10A89-B2E0-4970-286C-FFC71E90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7B8FCFD-2AD7-32F5-CAE0-77B2EBA27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2" y="1880533"/>
            <a:ext cx="11658599" cy="3343782"/>
          </a:xfrm>
        </p:spPr>
        <p:txBody>
          <a:bodyPr>
            <a:noAutofit/>
          </a:bodyPr>
          <a:lstStyle/>
          <a:p>
            <a:pPr algn="l"/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Članak 4., Opće obveze: Države stranke obvezuju se provoditi ili promovirati istraživanje i razvoj roba, usluga, uređaja i objekata univerzalnog dizajna koji zadovoljavaju specifične potrebe osoba s invaliditetom uz najmanje moguće izmjene i financijske troškove, olakšavajući njihovu upotrebljivost i korištenje, te promicati univerzalni dizajn u razvoju standarda i smjernica; istraživanje i razvoj novih tehnologija prikladnih za osobe s invaliditetom, uključujući informacijske i komunikacijske tehnologije, za promicanje dostupnosti i korištenja opreme za prijevoz/kretanje, uređaja i pomoćnih uređaja, dajući prednost tehnologijama koje su priuštive; te pružanje dostupnih informacija osobama s invaliditetom o prometnoj opremi, uređajima i pomagalima, uključujući nove tehnologije, kao i o drugim oblicima pomoći, uslugama podrške i drugim vrstama usluga</a:t>
            </a:r>
            <a:endParaRPr lang="en-GB" sz="24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D52E084-44F8-0227-8FB8-9BCA99CF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6F204A3-662C-A031-6D1F-A4E85D69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41434E8-36CC-6250-BBE3-BE0A25A8C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4D32A46-2885-DAA7-A71C-0D6B412E3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58F2407-421D-385B-035A-243EA0F74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2399065-319B-611C-3859-0DC072EA4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E34AA0D6-119C-1711-FA65-FAC6B1D3B55D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33D6D668-D081-31E8-486F-7FC6FFD8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E639AB31-8EE0-6B3C-D0B3-C1133BC00EA9}"/>
              </a:ext>
            </a:extLst>
          </p:cNvPr>
          <p:cNvSpPr txBox="1">
            <a:spLocks/>
          </p:cNvSpPr>
          <p:nvPr/>
        </p:nvSpPr>
        <p:spPr>
          <a:xfrm>
            <a:off x="228599" y="1187355"/>
            <a:ext cx="11744325" cy="680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Konvencija UN-a o pravima osoba s invaliditetom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693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8ABEE-DC8D-2E6B-8DE3-3D8D10A8B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591EE7AC-E53B-26D6-B02D-8530557B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3584706-2332-2377-2C41-8BF037864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29" y="1400625"/>
            <a:ext cx="11875324" cy="1233800"/>
          </a:xfrm>
        </p:spPr>
        <p:txBody>
          <a:bodyPr>
            <a:normAutofit/>
          </a:bodyPr>
          <a:lstStyle/>
          <a:p>
            <a:r>
              <a:rPr lang="hr" sz="3600" b="1" dirty="0">
                <a:latin typeface="+mn-lt"/>
              </a:rPr>
              <a:t>4. Zakonska regulativa i strateški dokumenti o pristupačnosti i pristupačnom turizmu</a:t>
            </a:r>
            <a:endParaRPr lang="en-GB" sz="3600" b="1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F5E0CCE-2A20-6396-D36B-BD8F8B929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2E32F42-8EBE-345E-BB2C-BF3BC3668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9AAEBB0-DD53-8C66-69D8-96B3485D0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3254CF8-EB11-6871-8F31-2E6BF68DB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89935F4-B551-A19F-94E4-9EB265C6F5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446311E-E342-D386-C975-7CA355B112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A398960F-9A40-A5BB-919E-8C53534909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5779" y="2884637"/>
            <a:ext cx="2102696" cy="209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23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F3588-C500-D1E4-763C-B426F40BE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B2F10A89-B2E0-4970-286C-FFC71E90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7B8FCFD-2AD7-32F5-CAE0-77B2EBA27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838" y="2108697"/>
            <a:ext cx="11744324" cy="3190595"/>
          </a:xfrm>
        </p:spPr>
        <p:txBody>
          <a:bodyPr>
            <a:noAutofit/>
          </a:bodyPr>
          <a:lstStyle/>
          <a:p>
            <a:pPr algn="l">
              <a:lnSpc>
                <a:spcPts val="2400"/>
              </a:lnSpc>
            </a:pPr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Članak 9, Pristupačnost: Kako bi se osobama s invaliditetom omogućilo da vode samostalan život i potpuno sudjeluju u svim aspektima života, države potpisnice će poduzeti odgovarajuće mjere kako bi osigurale da osobe s invaliditetom imaju pristup, na ravnopravnoj osnovi s drugima, fizičkom okruženju, prijevozu, informacije i komunikacije (uključujući informacijske i komunikacijske tehnologije i sustave), te druge objekte i usluge koji su javno dostupni ili pristupačni. Mjere za prepoznavanje i uklanjanje barijera i prepreka pristupu uključuju, između ostalog, zgrade, ceste, prijevoz i druge unutarnje i vanjske objekte; te informacijske, komunikacijske i druge usluge, uključujući elektroničke usluge i hitne službe. Države potpisnice također će poduzeti potrebne mjere za razvoj, provedbu i praćenje primjene minimalnih standarda i smjernica za pristupačnost objekata i usluga otvorenih i dostupnih javnosti</a:t>
            </a:r>
            <a:endParaRPr lang="en-GB" sz="24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D52E084-44F8-0227-8FB8-9BCA99CF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6F204A3-662C-A031-6D1F-A4E85D69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41434E8-36CC-6250-BBE3-BE0A25A8C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4D32A46-2885-DAA7-A71C-0D6B412E3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58F2407-421D-385B-035A-243EA0F74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2399065-319B-611C-3859-0DC072EA4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E34AA0D6-119C-1711-FA65-FAC6B1D3B55D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33D6D668-D081-31E8-486F-7FC6FFD8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E639AB31-8EE0-6B3C-D0B3-C1133BC00EA9}"/>
              </a:ext>
            </a:extLst>
          </p:cNvPr>
          <p:cNvSpPr txBox="1">
            <a:spLocks/>
          </p:cNvSpPr>
          <p:nvPr/>
        </p:nvSpPr>
        <p:spPr>
          <a:xfrm>
            <a:off x="228599" y="1187355"/>
            <a:ext cx="11744325" cy="680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Konvencija UN-a o pravima osoba s invaliditetom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54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F3588-C500-D1E4-763C-B426F40BE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B2F10A89-B2E0-4970-286C-FFC71E90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7B8FCFD-2AD7-32F5-CAE0-77B2EBA27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2066728"/>
            <a:ext cx="11858624" cy="2956032"/>
          </a:xfrm>
        </p:spPr>
        <p:txBody>
          <a:bodyPr>
            <a:noAutofit/>
          </a:bodyPr>
          <a:lstStyle/>
          <a:p>
            <a:pPr lvl="0" algn="l">
              <a:lnSpc>
                <a:spcPts val="2500"/>
              </a:lnSpc>
            </a:pP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Konvencija se također bavi općim pitanjima koja utječu na putovanja: </a:t>
            </a:r>
            <a:b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jednakost i nediskriminacija: države potpisnice zabranjuju diskriminaciju na temelju invaliditeta i osiguravaju jednaku i učinkovitu zakonsku zaštitu od diskriminacije u svim područjima za osobe s invaliditetom; </a:t>
            </a:r>
            <a:b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podizanje svijesti: države potpisnice obvezuju </a:t>
            </a:r>
            <a:r>
              <a:rPr lang="hr" sz="2600" kern="100" dirty="0">
                <a:latin typeface="Calibri" panose="020F0502020204030204" pitchFamily="34" charset="0"/>
                <a:ea typeface="Calibri" panose="020F0502020204030204" pitchFamily="34" charset="0"/>
              </a:rPr>
              <a:t>se </a:t>
            </a: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poduzeti brze, učinkovite i odgovarajuće mjere za a) podizanje svijesti o osobama s invaliditetom na društvenoj razini, uključujući obitelj, i promicanje poštovanja prava i dostojanstva osoba s invaliditetom; b) boriti se protiv stereotipa, predrasuda i štetnih praksi prema osobama s invaliditetom u svim aspektima života</a:t>
            </a:r>
            <a:endParaRPr lang="en-GB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D52E084-44F8-0227-8FB8-9BCA99CF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6F204A3-662C-A031-6D1F-A4E85D69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41434E8-36CC-6250-BBE3-BE0A25A8C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4D32A46-2885-DAA7-A71C-0D6B412E3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58F2407-421D-385B-035A-243EA0F74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2399065-319B-611C-3859-0DC072EA4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E34AA0D6-119C-1711-FA65-FAC6B1D3B55D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33D6D668-D081-31E8-486F-7FC6FFD8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E639AB31-8EE0-6B3C-D0B3-C1133BC00EA9}"/>
              </a:ext>
            </a:extLst>
          </p:cNvPr>
          <p:cNvSpPr txBox="1">
            <a:spLocks/>
          </p:cNvSpPr>
          <p:nvPr/>
        </p:nvSpPr>
        <p:spPr>
          <a:xfrm>
            <a:off x="228599" y="1187355"/>
            <a:ext cx="11744325" cy="680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Konvencija UN-a o pravima osoba s invaliditetom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724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F3588-C500-D1E4-763C-B426F40BE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B2F10A89-B2E0-4970-286C-FFC71E90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7B8FCFD-2AD7-32F5-CAE0-77B2EBA27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99" y="2069849"/>
            <a:ext cx="11744325" cy="3222196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Članak 20, Osobna mobilnost: Države potpisnice će, osiguravajući u najvećoj mogućoj mjeri neovisnost osoba s invaliditetom, poduzeti učinkovite mjere za osiguranje osobne mobilnosti, uključujući, između ostalog, olakšavanje pristupa osoba s invaliditetom kvalitetnim potporama za mobilnost, opremi, pomoćnoj tehnologiji i raznim oblicima osobne </a:t>
            </a:r>
            <a:r>
              <a:rPr lang="hr" sz="2600" kern="100" dirty="0">
                <a:latin typeface="Calibri" panose="020F0502020204030204" pitchFamily="34" charset="0"/>
              </a:rPr>
              <a:t>pomoći i posrednika, uključujući njihovu dostupnost po pristupačnim cijenama; i pružanje obuke o vještinama vezanim uz mobilnost za osobe s invaliditetom i njihove stručnjake. </a:t>
            </a:r>
            <a:br>
              <a:rPr lang="en-GB" sz="2600" kern="100" dirty="0">
                <a:latin typeface="Calibri" panose="020F0502020204030204" pitchFamily="34" charset="0"/>
              </a:rPr>
            </a:br>
            <a:r>
              <a:rPr lang="hr" sz="2600" kern="100" dirty="0">
                <a:latin typeface="Calibri" panose="020F0502020204030204" pitchFamily="34" charset="0"/>
              </a:rPr>
              <a:t>Članak 26., Habilitacija i rehabilitacija: Države potpisnice će poduzeti sve učinkovite i potrebne mjere, uključujući pružanje pomoći obitelji, kako bi osigurale da </a:t>
            </a: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osobe s invaliditetom </a:t>
            </a:r>
            <a:r>
              <a:rPr lang="hr" sz="2600" kern="100" dirty="0">
                <a:latin typeface="Calibri" panose="020F0502020204030204" pitchFamily="34" charset="0"/>
              </a:rPr>
              <a:t>uživajte u najvećoj neovisnosti u svim aspektima života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D52E084-44F8-0227-8FB8-9BCA99CF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6F204A3-662C-A031-6D1F-A4E85D69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41434E8-36CC-6250-BBE3-BE0A25A8C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4D32A46-2885-DAA7-A71C-0D6B412E3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58F2407-421D-385B-035A-243EA0F74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2399065-319B-611C-3859-0DC072EA4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E34AA0D6-119C-1711-FA65-FAC6B1D3B55D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33D6D668-D081-31E8-486F-7FC6FFD8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E639AB31-8EE0-6B3C-D0B3-C1133BC00EA9}"/>
              </a:ext>
            </a:extLst>
          </p:cNvPr>
          <p:cNvSpPr txBox="1">
            <a:spLocks/>
          </p:cNvSpPr>
          <p:nvPr/>
        </p:nvSpPr>
        <p:spPr>
          <a:xfrm>
            <a:off x="228599" y="1075061"/>
            <a:ext cx="11744325" cy="680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Konvencija UN-a o pravima osoba s invaliditetom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9380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F3588-C500-D1E4-763C-B426F40BE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B2F10A89-B2E0-4970-286C-FFC71E90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7B8FCFD-2AD7-32F5-CAE0-77B2EBA27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2206880"/>
            <a:ext cx="11620499" cy="2303310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Općenito, dokument je od presudne važnosti za razvoj nacionalnih praksi o invaliditetu i pristupačnom turizmu. Predstavljao je promjenu paradigme u tom području, a načela i vrijednosti koje sadrži od tada postaju mjerilo i referentna točka. Jedini uočljiv nedostatak je da se Konvencija ne bavi senzibiliziranjem “sposobnog” društva (osobito pružatelja usluga) o</a:t>
            </a:r>
            <a:r>
              <a:rPr lang="hr" sz="2600" kern="100" dirty="0">
                <a:latin typeface="Calibri" panose="020F0502020204030204" pitchFamily="34" charset="0"/>
                <a:ea typeface="Calibri" panose="020F0502020204030204" pitchFamily="34" charset="0"/>
              </a:rPr>
              <a:t>soba</a:t>
            </a: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koje žive bez invaliditeta.</a:t>
            </a:r>
            <a:endParaRPr lang="en-US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D52E084-44F8-0227-8FB8-9BCA99CF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6F204A3-662C-A031-6D1F-A4E85D69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41434E8-36CC-6250-BBE3-BE0A25A8C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4D32A46-2885-DAA7-A71C-0D6B412E3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58F2407-421D-385B-035A-243EA0F74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2399065-319B-611C-3859-0DC072EA4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E34AA0D6-119C-1711-FA65-FAC6B1D3B55D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33D6D668-D081-31E8-486F-7FC6FFD8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E639AB31-8EE0-6B3C-D0B3-C1133BC00EA9}"/>
              </a:ext>
            </a:extLst>
          </p:cNvPr>
          <p:cNvSpPr txBox="1">
            <a:spLocks/>
          </p:cNvSpPr>
          <p:nvPr/>
        </p:nvSpPr>
        <p:spPr>
          <a:xfrm>
            <a:off x="152401" y="1187354"/>
            <a:ext cx="11820524" cy="1019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Konvencija UN-a o pravima osoba s invaliditetom – sažetak</a:t>
            </a:r>
          </a:p>
        </p:txBody>
      </p:sp>
    </p:spTree>
    <p:extLst>
      <p:ext uri="{BB962C8B-B14F-4D97-AF65-F5344CB8AC3E}">
        <p14:creationId xmlns:p14="http://schemas.microsoft.com/office/powerpoint/2010/main" val="3893950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F3588-C500-D1E4-763C-B426F40BE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B2F10A89-B2E0-4970-286C-FFC71E90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7B8FCFD-2AD7-32F5-CAE0-77B2EBA27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" y="2129935"/>
            <a:ext cx="11915775" cy="3109476"/>
          </a:xfrm>
        </p:spPr>
        <p:txBody>
          <a:bodyPr>
            <a:noAutofit/>
          </a:bodyPr>
          <a:lstStyle/>
          <a:p>
            <a:pPr algn="l">
              <a:lnSpc>
                <a:spcPts val="2500"/>
              </a:lnSpc>
            </a:pPr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EU i države članice </a:t>
            </a:r>
            <a:r>
              <a:rPr lang="hr" sz="2400" kern="100" dirty="0">
                <a:latin typeface="Calibri" panose="020F0502020204030204" pitchFamily="34" charset="0"/>
                <a:ea typeface="Calibri" panose="020F0502020204030204" pitchFamily="34" charset="0"/>
              </a:rPr>
              <a:t>stranke </a:t>
            </a:r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 UN-ove Konvencije o pravima osoba s invaliditetom, koja je dio pravnog poretka EU-a i obvezuje države potpisnice da štite temeljne slobode osoba s </a:t>
            </a:r>
            <a:r>
              <a:rPr lang="hr" sz="2400" kern="100" dirty="0">
                <a:latin typeface="Calibri" panose="020F0502020204030204" pitchFamily="34" charset="0"/>
              </a:rPr>
              <a:t>invaliditetom</a:t>
            </a:r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Strategija EU-a glavni je instrument EU-a za implementaciju zahtjeva UN-ove konvencije i osiguranje da je države članice uvijek imaju na umu. Procjenjuje se da 87 milijuna ljudi u EU-u živi s invaliditetom; cilj je stvoriti inkluzivno društvo u kojem su prava </a:t>
            </a:r>
            <a:r>
              <a:rPr lang="hr" sz="2400" kern="100" dirty="0">
                <a:latin typeface="Calibri" panose="020F0502020204030204" pitchFamily="34" charset="0"/>
              </a:rPr>
              <a:t>osoba s invaliditetom </a:t>
            </a:r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primjereno zaštićena i da nema diskriminacije </a:t>
            </a:r>
            <a:b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 tu svrhu, u lipnju 2020. godine Parlament je postavio svoje prioritete za novu strategiju za invaliditet nakon 2020. godine, nadovezujući se na strategiju 2010.-2020., a koja sadrži preporuke koje su izravno vezane na putovanja i turizam</a:t>
            </a:r>
            <a:endParaRPr lang="en-GB" sz="24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D52E084-44F8-0227-8FB8-9BCA99CF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6F204A3-662C-A031-6D1F-A4E85D69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41434E8-36CC-6250-BBE3-BE0A25A8C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4D32A46-2885-DAA7-A71C-0D6B412E3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58F2407-421D-385B-035A-243EA0F74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2399065-319B-611C-3859-0DC072EA4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E34AA0D6-119C-1711-FA65-FAC6B1D3B55D}"/>
              </a:ext>
            </a:extLst>
          </p:cNvPr>
          <p:cNvSpPr txBox="1">
            <a:spLocks/>
          </p:cNvSpPr>
          <p:nvPr/>
        </p:nvSpPr>
        <p:spPr>
          <a:xfrm>
            <a:off x="608573" y="1187356"/>
            <a:ext cx="10648824" cy="9425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33D6D668-D081-31E8-486F-7FC6FFD8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E639AB31-8EE0-6B3C-D0B3-C1133BC00EA9}"/>
              </a:ext>
            </a:extLst>
          </p:cNvPr>
          <p:cNvSpPr txBox="1">
            <a:spLocks/>
          </p:cNvSpPr>
          <p:nvPr/>
        </p:nvSpPr>
        <p:spPr>
          <a:xfrm>
            <a:off x="228599" y="1187355"/>
            <a:ext cx="11744325" cy="9836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EU za jednakost: strategija za prava osoba s invaliditetom (2021.-2030.)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8344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F3588-C500-D1E4-763C-B426F40BE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B2F10A89-B2E0-4970-286C-FFC71E90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7B8FCFD-2AD7-32F5-CAE0-77B2EBA27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46529"/>
            <a:ext cx="12191999" cy="2751362"/>
          </a:xfrm>
        </p:spPr>
        <p:txBody>
          <a:bodyPr>
            <a:noAutofit/>
          </a:bodyPr>
          <a:lstStyle/>
          <a:p>
            <a:pPr lvl="0" algn="l">
              <a:lnSpc>
                <a:spcPct val="107000"/>
              </a:lnSpc>
            </a:pPr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Glavne preporuke koje izravno utječu na putovanja i turizam u strategiji EU-a: </a:t>
            </a:r>
            <a:b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prava </a:t>
            </a:r>
            <a:r>
              <a:rPr lang="hr" sz="2400" kern="100" dirty="0">
                <a:latin typeface="Calibri" panose="020F0502020204030204" pitchFamily="34" charset="0"/>
              </a:rPr>
              <a:t>osoba s invaliditetom </a:t>
            </a:r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moraju se afirmirati u svim područjima i politikama (uključujući, naravno, turizam); </a:t>
            </a:r>
            <a:b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jednak pristup zdravstvenoj zaštiti, zapošljavanju, javnom prijevozu i stanovanju za </a:t>
            </a:r>
            <a:r>
              <a:rPr lang="hr" sz="2400" kern="100" dirty="0" err="1">
                <a:latin typeface="Calibri" panose="020F0502020204030204" pitchFamily="34" charset="0"/>
              </a:rPr>
              <a:t>osobe s invaliditetom </a:t>
            </a:r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b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r" sz="2400" kern="100" dirty="0">
                <a:latin typeface="Calibri" panose="020F0502020204030204" pitchFamily="34" charset="0"/>
              </a:rPr>
              <a:t>osobe s invaliditetom</a:t>
            </a:r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njihove obitelji i njihove organizacije trebaju sudjelovati u dijalogu i biti dio procesa provedbe – u području turizma: odluke o tome koje se turističke usluge mogu pružati ne bi treb</a:t>
            </a:r>
            <a:r>
              <a:rPr lang="hr" sz="2400" kern="100" dirty="0">
                <a:latin typeface="Calibri" panose="020F0502020204030204" pitchFamily="34" charset="0"/>
                <a:ea typeface="Calibri" panose="020F0502020204030204" pitchFamily="34" charset="0"/>
              </a:rPr>
              <a:t>ala donositi </a:t>
            </a:r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većina društva bez invaliditeta već svi zajedno, i osobe s invaliditetom i oni bez njega</a:t>
            </a:r>
            <a:endParaRPr lang="en-GB" sz="24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D52E084-44F8-0227-8FB8-9BCA99CF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6F204A3-662C-A031-6D1F-A4E85D69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41434E8-36CC-6250-BBE3-BE0A25A8C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4D32A46-2885-DAA7-A71C-0D6B412E3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58F2407-421D-385B-035A-243EA0F74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2399065-319B-611C-3859-0DC072EA4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E34AA0D6-119C-1711-FA65-FAC6B1D3B55D}"/>
              </a:ext>
            </a:extLst>
          </p:cNvPr>
          <p:cNvSpPr txBox="1">
            <a:spLocks/>
          </p:cNvSpPr>
          <p:nvPr/>
        </p:nvSpPr>
        <p:spPr>
          <a:xfrm>
            <a:off x="608573" y="1187356"/>
            <a:ext cx="10648824" cy="9425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33D6D668-D081-31E8-486F-7FC6FFD8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E639AB31-8EE0-6B3C-D0B3-C1133BC00EA9}"/>
              </a:ext>
            </a:extLst>
          </p:cNvPr>
          <p:cNvSpPr txBox="1">
            <a:spLocks/>
          </p:cNvSpPr>
          <p:nvPr/>
        </p:nvSpPr>
        <p:spPr>
          <a:xfrm>
            <a:off x="228599" y="1187355"/>
            <a:ext cx="11744325" cy="9836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EU za jednakost: strategija za prava osoba s invaliditetom (2021.-2030.)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2785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F3588-C500-D1E4-763C-B426F40BE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B2F10A89-B2E0-4970-286C-FFC71E90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7B8FCFD-2AD7-32F5-CAE0-77B2EBA27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99" y="2273604"/>
            <a:ext cx="11744325" cy="2701975"/>
          </a:xfrm>
        </p:spPr>
        <p:txBody>
          <a:bodyPr>
            <a:noAutofit/>
          </a:bodyPr>
          <a:lstStyle/>
          <a:p>
            <a:pPr algn="l"/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Kako bi se postigao daljnji napredak u osiguravanju punog sudjelovanja osoba s invaliditetom, nova i ojačana Strategija za prava osoba s invaliditetom također će usmjeravati rad država članica i institucija EU-a, nadovezujući se na prethodna postignuća i nudeći rješenja za izazove koji dolaze. Strategija za prava osoba s invaliditetom ima za cilj odgovoriti na mnoge izazove s kojima se suočavaju </a:t>
            </a:r>
            <a:r>
              <a:rPr lang="hr" sz="2400" kern="100" dirty="0">
                <a:latin typeface="Calibri" panose="020F0502020204030204" pitchFamily="34" charset="0"/>
              </a:rPr>
              <a:t>osobe s invaliditetom</a:t>
            </a:r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Cilj mu je postići napredak u svim područjima Konvencije UN-a o pravima osoba s invaliditetom, kako na razini EU-a tako i na razini država članica, kako bi se osiguralo da </a:t>
            </a:r>
            <a:r>
              <a:rPr lang="hr" sz="2400" kern="100" dirty="0">
                <a:latin typeface="Calibri" panose="020F0502020204030204" pitchFamily="34" charset="0"/>
              </a:rPr>
              <a:t>osobe s invaliditetom </a:t>
            </a:r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 Europi, bez obzira na spol, rasno ili etničko podrijetlo, vjeru ili uvjerenje, dob ili seksualnu orijentaciju, mogu: </a:t>
            </a:r>
            <a:endParaRPr lang="en-GB" sz="24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D52E084-44F8-0227-8FB8-9BCA99CF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6F204A3-662C-A031-6D1F-A4E85D69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41434E8-36CC-6250-BBE3-BE0A25A8C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4D32A46-2885-DAA7-A71C-0D6B412E3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58F2407-421D-385B-035A-243EA0F74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2399065-319B-611C-3859-0DC072EA4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E34AA0D6-119C-1711-FA65-FAC6B1D3B55D}"/>
              </a:ext>
            </a:extLst>
          </p:cNvPr>
          <p:cNvSpPr txBox="1">
            <a:spLocks/>
          </p:cNvSpPr>
          <p:nvPr/>
        </p:nvSpPr>
        <p:spPr>
          <a:xfrm>
            <a:off x="608573" y="1187356"/>
            <a:ext cx="10648824" cy="9425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33D6D668-D081-31E8-486F-7FC6FFD8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E639AB31-8EE0-6B3C-D0B3-C1133BC00EA9}"/>
              </a:ext>
            </a:extLst>
          </p:cNvPr>
          <p:cNvSpPr txBox="1">
            <a:spLocks/>
          </p:cNvSpPr>
          <p:nvPr/>
        </p:nvSpPr>
        <p:spPr>
          <a:xfrm>
            <a:off x="228599" y="1187355"/>
            <a:ext cx="11744325" cy="9836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EU za jednakost: strategija za prava osoba s invaliditetom (2021.-2030.)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4152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F3588-C500-D1E4-763C-B426F40BE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B2F10A89-B2E0-4970-286C-FFC71E90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7B8FCFD-2AD7-32F5-CAE0-77B2EBA27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98" y="1593452"/>
            <a:ext cx="11744325" cy="3027414"/>
          </a:xfrm>
        </p:spPr>
        <p:txBody>
          <a:bodyPr>
            <a:noAutofit/>
          </a:bodyPr>
          <a:lstStyle/>
          <a:p>
            <a:pPr lvl="0" algn="l">
              <a:lnSpc>
                <a:spcPts val="2800"/>
              </a:lnSpc>
            </a:pPr>
            <a:b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uživati svoja ljudska prava, </a:t>
            </a:r>
            <a:b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imati jednake šanse, </a:t>
            </a:r>
            <a:b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imati jednake prilike za sudjelovanje u društvu i gospodarstvu, </a:t>
            </a:r>
            <a:b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moći odlučivati gdje će, kako i s kime živjeti, </a:t>
            </a:r>
            <a:b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moći se kretati po EU-u, neovisno o potpori koja im je potrebna, </a:t>
            </a:r>
            <a:b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više ne doživljavati diskriminaciju</a:t>
            </a:r>
            <a:endParaRPr lang="en-GB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D52E084-44F8-0227-8FB8-9BCA99CF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6F204A3-662C-A031-6D1F-A4E85D69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41434E8-36CC-6250-BBE3-BE0A25A8C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4D32A46-2885-DAA7-A71C-0D6B412E3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58F2407-421D-385B-035A-243EA0F74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2399065-319B-611C-3859-0DC072EA4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E34AA0D6-119C-1711-FA65-FAC6B1D3B55D}"/>
              </a:ext>
            </a:extLst>
          </p:cNvPr>
          <p:cNvSpPr txBox="1">
            <a:spLocks/>
          </p:cNvSpPr>
          <p:nvPr/>
        </p:nvSpPr>
        <p:spPr>
          <a:xfrm>
            <a:off x="608573" y="1187356"/>
            <a:ext cx="10648824" cy="9425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33D6D668-D081-31E8-486F-7FC6FFD8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E639AB31-8EE0-6B3C-D0B3-C1133BC00EA9}"/>
              </a:ext>
            </a:extLst>
          </p:cNvPr>
          <p:cNvSpPr txBox="1">
            <a:spLocks/>
          </p:cNvSpPr>
          <p:nvPr/>
        </p:nvSpPr>
        <p:spPr>
          <a:xfrm>
            <a:off x="228599" y="1187355"/>
            <a:ext cx="11744325" cy="9836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EU za jednakost: strategija za prava osoba s invaliditetom (2021.-2030.)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6057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F3588-C500-D1E4-763C-B426F40BE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B2F10A89-B2E0-4970-286C-FFC71E90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7B8FCFD-2AD7-32F5-CAE0-77B2EBA27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535" y="2241858"/>
            <a:ext cx="11563348" cy="2631083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Nova strategija ocrtava niz prioriteta, uključujući jamčenje jednakog pristupa pravosuđu, obrazovanju, kulturi, sportu i turizmu (uz osiguranje slobode kretanja i prebivanja te mogućnosti sudjelovanja u demokratskom procesu, pristojne kvalitete života i neovisnog življenja) </a:t>
            </a:r>
            <a:b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Turizam je obuhvaćen puno detaljnije nego u Konvenciji UN-a o pravima osoba s invaliditetom (2021.-2030.) </a:t>
            </a:r>
            <a:b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Putovanja i turizam uključeni su u dokument</a:t>
            </a:r>
            <a:endParaRPr lang="en-GB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D52E084-44F8-0227-8FB8-9BCA99CF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6F204A3-662C-A031-6D1F-A4E85D69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41434E8-36CC-6250-BBE3-BE0A25A8C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4D32A46-2885-DAA7-A71C-0D6B412E3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58F2407-421D-385B-035A-243EA0F74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2399065-319B-611C-3859-0DC072EA4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E34AA0D6-119C-1711-FA65-FAC6B1D3B55D}"/>
              </a:ext>
            </a:extLst>
          </p:cNvPr>
          <p:cNvSpPr txBox="1">
            <a:spLocks/>
          </p:cNvSpPr>
          <p:nvPr/>
        </p:nvSpPr>
        <p:spPr>
          <a:xfrm>
            <a:off x="608573" y="1187356"/>
            <a:ext cx="10648824" cy="9425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33D6D668-D081-31E8-486F-7FC6FFD8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E639AB31-8EE0-6B3C-D0B3-C1133BC00EA9}"/>
              </a:ext>
            </a:extLst>
          </p:cNvPr>
          <p:cNvSpPr txBox="1">
            <a:spLocks/>
          </p:cNvSpPr>
          <p:nvPr/>
        </p:nvSpPr>
        <p:spPr>
          <a:xfrm>
            <a:off x="228599" y="1187355"/>
            <a:ext cx="11744325" cy="9836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EU za jednakost: strategija za prava osoba s invaliditetom (2021.-2030.)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0942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F3588-C500-D1E4-763C-B426F40BE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B2F10A89-B2E0-4970-286C-FFC71E90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7B8FCFD-2AD7-32F5-CAE0-77B2EBA27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00" y="2154924"/>
            <a:ext cx="12040690" cy="3063316"/>
          </a:xfrm>
        </p:spPr>
        <p:txBody>
          <a:bodyPr>
            <a:noAutofit/>
          </a:bodyPr>
          <a:lstStyle/>
          <a:p>
            <a:pPr algn="l">
              <a:lnSpc>
                <a:spcPts val="2400"/>
              </a:lnSpc>
            </a:pPr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Jednak pristup i nediskriminacija: </a:t>
            </a:r>
            <a:r>
              <a:rPr lang="hr" sz="2400" kern="100" dirty="0">
                <a:latin typeface="Calibri" panose="020F0502020204030204" pitchFamily="34" charset="0"/>
              </a:rPr>
              <a:t>osobe s invaliditetom </a:t>
            </a:r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imaju pravo na zaštitu od svih oblika diskriminacije i nasilja, jednak pristup pravosuđu, obrazovanju, kulturi, stanovanju, slobodnom vremenu, rekreaciji, sportu i turizmu te jednake mogućnosti i bolji pristup umjetnosti i kulturi, slobodnom vremenu, rekreaciji, sportu i turizmu. Pristupačno i uključivo ... slobodno vrijeme, rekreacija i turizam ključni su za puno sudjelovanje u društvu. Oni povećavaju dobrobit i pružaju prilike svima, uključujući </a:t>
            </a:r>
            <a:r>
              <a:rPr lang="hr" sz="2400" kern="100" dirty="0">
                <a:latin typeface="Calibri" panose="020F0502020204030204" pitchFamily="34" charset="0"/>
              </a:rPr>
              <a:t>osobe s invaliditetom</a:t>
            </a:r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da razviju i ostvare svoj potencijal. Pristupačni turizam za </a:t>
            </a:r>
            <a:r>
              <a:rPr lang="hr" sz="2400" kern="100" dirty="0">
                <a:latin typeface="Calibri" panose="020F0502020204030204" pitchFamily="34" charset="0"/>
              </a:rPr>
              <a:t>osobe s invaliditetom </a:t>
            </a:r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ključan je za podržavanje sudjelovanja i društveno-ekonomskog razvoja. Komisija će ojačati sudjelovanje </a:t>
            </a:r>
            <a:r>
              <a:rPr lang="hr" sz="2400" kern="100" dirty="0" err="1">
                <a:latin typeface="Calibri" panose="020F0502020204030204" pitchFamily="34" charset="0"/>
              </a:rPr>
              <a:t>osoba s invaliditetom</a:t>
            </a:r>
            <a:r>
              <a:rPr lang="hr" sz="2400" kern="100" dirty="0">
                <a:latin typeface="Calibri" panose="020F0502020204030204" pitchFamily="34" charset="0"/>
              </a:rPr>
              <a:t> </a:t>
            </a:r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 svim tim područjima ... i nastojat će učiniti kulturnu baštinu i svu umjetnost pristupačnom i uključivom za </a:t>
            </a:r>
            <a:r>
              <a:rPr lang="hr" sz="2400" kern="100" dirty="0">
                <a:latin typeface="Calibri" panose="020F0502020204030204" pitchFamily="34" charset="0"/>
              </a:rPr>
              <a:t>osobe s invaliditetom </a:t>
            </a:r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kroz EU financiranje, primjerice kroz program Kreativna Europa</a:t>
            </a:r>
            <a:endParaRPr lang="en-GB" sz="24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D52E084-44F8-0227-8FB8-9BCA99CF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6F204A3-662C-A031-6D1F-A4E85D69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41434E8-36CC-6250-BBE3-BE0A25A8C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4D32A46-2885-DAA7-A71C-0D6B412E3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58F2407-421D-385B-035A-243EA0F74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2399065-319B-611C-3859-0DC072EA4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E34AA0D6-119C-1711-FA65-FAC6B1D3B55D}"/>
              </a:ext>
            </a:extLst>
          </p:cNvPr>
          <p:cNvSpPr txBox="1">
            <a:spLocks/>
          </p:cNvSpPr>
          <p:nvPr/>
        </p:nvSpPr>
        <p:spPr>
          <a:xfrm>
            <a:off x="608573" y="1187356"/>
            <a:ext cx="10648824" cy="9425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33D6D668-D081-31E8-486F-7FC6FFD8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E639AB31-8EE0-6B3C-D0B3-C1133BC00EA9}"/>
              </a:ext>
            </a:extLst>
          </p:cNvPr>
          <p:cNvSpPr txBox="1">
            <a:spLocks/>
          </p:cNvSpPr>
          <p:nvPr/>
        </p:nvSpPr>
        <p:spPr>
          <a:xfrm>
            <a:off x="228599" y="1187355"/>
            <a:ext cx="11744325" cy="9836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EU za jednakost: strategija za prava osoba s invaliditetom (2021.-2030.)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248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A1057E74-6607-7AF9-FE50-47B062F45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AFFC7EF-1843-81DF-280D-8BEF44216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641404"/>
            <a:ext cx="11601449" cy="2264962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Glavni cilj zakonske regulative pristupačnosti je promicanje jednakih mogućnosti i osiguranje jednakog sudjelovanja za sve, bez obzira na stanje osoba s invaliditetom Zakonska regulativa ima veliku ulogu u stvaranju dobre i etičke prakse</a:t>
            </a:r>
            <a:b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Zakonodavstvo o invaliditetu i pristupačnom turizmu u osnovi je na odgovarajućoj razini u većini zemalja; donesena je osnovna zakonska regulativa po ovom pitanju i izvršeno je usklađivanje. Problemi se vežu na praktičnu provedbu zakonskih odredbi</a:t>
            </a:r>
            <a:endParaRPr lang="en-GB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0232B86-ECBA-6BAD-CF3A-C7E760D6B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92547FF-FB64-BA72-8C2E-797372234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E4B16A7-7B3F-5712-22EB-AD317A727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96283EF-A4CE-F9EA-77BD-AB9433A40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028CD2A-42B5-D628-1DAF-0DBC4F8818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01C1516-3C9E-66E8-BDDA-42C6977220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0E7C3043-A183-EDE2-FAD2-1CCDF3F11BF3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B5308A82-8E70-9D95-41AE-046D131470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AB622915-AE14-3290-A1E1-908608A0E015}"/>
              </a:ext>
            </a:extLst>
          </p:cNvPr>
          <p:cNvSpPr txBox="1">
            <a:spLocks/>
          </p:cNvSpPr>
          <p:nvPr/>
        </p:nvSpPr>
        <p:spPr>
          <a:xfrm>
            <a:off x="466963" y="1155672"/>
            <a:ext cx="11258073" cy="123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Zakonska regulativa pristupačnosti i pristupačnog turizma – odabrana prethodna razmišljanja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1212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F3588-C500-D1E4-763C-B426F40BE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B2F10A89-B2E0-4970-286C-FFC71E90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7B8FCFD-2AD7-32F5-CAE0-77B2EBA27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" y="2170966"/>
            <a:ext cx="11572874" cy="2701976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Komisija također priprema studiju o implementaciji članka 30. Konvencije UN-a o pravima osoba s invaliditetom, kako bi podržala države članice u politikama za povećanje sudjelovanja i podrške osobama s invaliditetom u sportu, kulturi i aktivnostima u slobodno vrijeme; u suradnji s Međunarodnim paraolimpijskim odborom za promicanje uključivanja u sport i borbe protiv stereotipa; nastaviti promicati razvoj pristupačnog turizma, posebno u gradovima, kroz nagradu „Europska prijestolnica pametnog turizma”</a:t>
            </a:r>
            <a:endParaRPr lang="en-US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D52E084-44F8-0227-8FB8-9BCA99CF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6F204A3-662C-A031-6D1F-A4E85D69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41434E8-36CC-6250-BBE3-BE0A25A8C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4D32A46-2885-DAA7-A71C-0D6B412E3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58F2407-421D-385B-035A-243EA0F74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2399065-319B-611C-3859-0DC072EA4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E34AA0D6-119C-1711-FA65-FAC6B1D3B55D}"/>
              </a:ext>
            </a:extLst>
          </p:cNvPr>
          <p:cNvSpPr txBox="1">
            <a:spLocks/>
          </p:cNvSpPr>
          <p:nvPr/>
        </p:nvSpPr>
        <p:spPr>
          <a:xfrm>
            <a:off x="608573" y="1187356"/>
            <a:ext cx="10648824" cy="9425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33D6D668-D081-31E8-486F-7FC6FFD8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E639AB31-8EE0-6B3C-D0B3-C1133BC00EA9}"/>
              </a:ext>
            </a:extLst>
          </p:cNvPr>
          <p:cNvSpPr txBox="1">
            <a:spLocks/>
          </p:cNvSpPr>
          <p:nvPr/>
        </p:nvSpPr>
        <p:spPr>
          <a:xfrm>
            <a:off x="228599" y="1187355"/>
            <a:ext cx="11744325" cy="9836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EU za jednakost: strategija za prava osoba s invaliditetom (2021.-2030.)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7251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4F22B-FB09-1C58-E37E-712DAF08B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4C4431A6-8FF2-C9AF-F1AF-5B7D9CFCC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3C5B3AB-6B8C-B70E-49B9-A279F79D1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85" y="2067852"/>
            <a:ext cx="11258072" cy="2386619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Generalna skupština UNWTO-a 1999. godine u Santiagu, Čile, usvojila je Globalni etički kodeks za turizam. U članku 3. Statuta Svjetske turističke organizacije turizam se smatra čimbenikom koji promiče univerzalno poštivanje i ostvarivanje ljudskih prava i temeljnih sloboda, bez obzira na rasu, spol, jezik ili vjeru (te tjelesni ili drugi invaliditet ili nedostatak istih)</a:t>
            </a:r>
            <a:endParaRPr lang="en-GB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07119A6-27B8-D2B9-7993-7E78A1CB0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0C45687-D737-F64B-9EE3-5FA1142E4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C9ABBA73-84FA-0A45-4F88-B966A51C5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943602E-D781-1F91-A460-5FF608BDE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1819892-8A3B-5D0F-62FB-B232D415E7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796F424-92C4-D216-80FF-B0E2647CDF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2859787E-071E-C799-7EF9-F99591022577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EADD6F36-F657-6551-B67F-90B12D111A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ACAA7E1E-DC71-AF27-CBF5-FEFDFF261943}"/>
              </a:ext>
            </a:extLst>
          </p:cNvPr>
          <p:cNvSpPr txBox="1">
            <a:spLocks/>
          </p:cNvSpPr>
          <p:nvPr/>
        </p:nvSpPr>
        <p:spPr>
          <a:xfrm>
            <a:off x="466963" y="1334366"/>
            <a:ext cx="11258073" cy="578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300" b="1" dirty="0">
                <a:latin typeface="+mn-lt"/>
              </a:rPr>
              <a:t>Globalni etički kodeks za turizam i pristupačnost</a:t>
            </a:r>
          </a:p>
        </p:txBody>
      </p:sp>
    </p:spTree>
    <p:extLst>
      <p:ext uri="{BB962C8B-B14F-4D97-AF65-F5344CB8AC3E}">
        <p14:creationId xmlns:p14="http://schemas.microsoft.com/office/powerpoint/2010/main" val="103878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4F22B-FB09-1C58-E37E-712DAF08B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4C4431A6-8FF2-C9AF-F1AF-5B7D9CFCC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3C5B3AB-6B8C-B70E-49B9-A279F79D1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85" y="2067853"/>
            <a:ext cx="11258072" cy="2512768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Među svojim ciljevima implicitno spominje implementaciju pristupačnog turizma (promicanje odgovornog, održivog i uključivog turizma u kontekstu prava na slobodno vrijeme i putovanja)</a:t>
            </a:r>
            <a:b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Nažalost, dokument još nije prepoznat među onima koji su zainteresirani za turizam ili onima koji rade u tom sustavu, iako je bio vrlo napredan u svom sadržaju kada je donesen i većina njegovih ciljeva je i danas relevantna</a:t>
            </a:r>
            <a:endParaRPr lang="en-GB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07119A6-27B8-D2B9-7993-7E78A1CB0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0C45687-D737-F64B-9EE3-5FA1142E4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C9ABBA73-84FA-0A45-4F88-B966A51C5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943602E-D781-1F91-A460-5FF608BDE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1819892-8A3B-5D0F-62FB-B232D415E7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796F424-92C4-D216-80FF-B0E2647CDF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2859787E-071E-C799-7EF9-F99591022577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EADD6F36-F657-6551-B67F-90B12D111A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ACAA7E1E-DC71-AF27-CBF5-FEFDFF261943}"/>
              </a:ext>
            </a:extLst>
          </p:cNvPr>
          <p:cNvSpPr txBox="1">
            <a:spLocks/>
          </p:cNvSpPr>
          <p:nvPr/>
        </p:nvSpPr>
        <p:spPr>
          <a:xfrm>
            <a:off x="466963" y="1334366"/>
            <a:ext cx="11258073" cy="578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300" b="1" dirty="0">
                <a:latin typeface="+mn-lt"/>
              </a:rPr>
              <a:t>Globalni etički kodeks za turizam i pristupačnost</a:t>
            </a:r>
          </a:p>
        </p:txBody>
      </p:sp>
    </p:spTree>
    <p:extLst>
      <p:ext uri="{BB962C8B-B14F-4D97-AF65-F5344CB8AC3E}">
        <p14:creationId xmlns:p14="http://schemas.microsoft.com/office/powerpoint/2010/main" val="373560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45AA3-A41D-DBE1-CAC3-31FB50D9D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983BE45B-1BA1-BB37-2278-CC580D435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66C95DB-3E24-9A43-8126-BA4560744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" y="2260855"/>
            <a:ext cx="5486400" cy="2161855"/>
          </a:xfrm>
        </p:spPr>
        <p:txBody>
          <a:bodyPr>
            <a:norm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Globalni etički kodeks za turizam sažima svoje preporuke za sve dionike u turizmu u deset članaka. Analizirat ćemo samo one koji sadržajno jačaju razvoj pristupačnog turizma</a:t>
            </a:r>
            <a:endParaRPr lang="en-US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AD2975D-F5C7-0434-CD5D-153035347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6E440E8-1F40-0893-E3A3-D08E510E9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CF3B1F3-EEE5-1440-22A1-86423B77A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6D0B4F1-53F4-76AA-F838-519777568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F42DB9A-20D5-8B72-C6A1-676901636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2D31790-ADF3-6775-1285-2F8FFA9543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149BBFC2-9545-5238-38BC-6D2BBE59C46A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AC3BC3B6-5A80-E621-FA7C-EB0A5E6A7D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A2B654CB-9169-C7ED-C987-A77B8DCD585E}"/>
              </a:ext>
            </a:extLst>
          </p:cNvPr>
          <p:cNvSpPr txBox="1">
            <a:spLocks/>
          </p:cNvSpPr>
          <p:nvPr/>
        </p:nvSpPr>
        <p:spPr>
          <a:xfrm>
            <a:off x="142875" y="1391812"/>
            <a:ext cx="8124825" cy="7195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" sz="3600" b="1" dirty="0">
                <a:latin typeface="+mn-lt"/>
              </a:rPr>
              <a:t>Globalni etički kodeks za turizam i pristupačnost</a:t>
            </a:r>
          </a:p>
        </p:txBody>
      </p:sp>
      <p:pic>
        <p:nvPicPr>
          <p:cNvPr id="14" name="Kép 13" descr="A képen szöveg, Grafikus tervezés, tervezés látható&#10;&#10;Automatikusan generált leírás">
            <a:extLst>
              <a:ext uri="{FF2B5EF4-FFF2-40B4-BE49-F238E27FC236}">
                <a16:creationId xmlns:a16="http://schemas.microsoft.com/office/drawing/2014/main" id="{DB663892-2222-543D-6BED-CF2E171AAC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84" y="934720"/>
            <a:ext cx="3158441" cy="42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82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45AA3-A41D-DBE1-CAC3-31FB50D9D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983BE45B-1BA1-BB37-2278-CC580D435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66C95DB-3E24-9A43-8126-BA4560744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109" y="2589435"/>
            <a:ext cx="10822731" cy="1877791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Članak 1: Uloga turizma u međusobnom razumijevanju i poštovanju među ljudima i društvima. Ova točka postavlja očekivanja od ponašanja turista: poštivanje prava i običaja manjina i autohtonog stanovništva; poštivati lokalne zakone i običaje; poštivati različite stilove života i ukuse lokalnog područja; paziti na poštivanje zakona; i izbjegavanje uvredljivog ponašanja</a:t>
            </a:r>
            <a:endParaRPr lang="en-US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AD2975D-F5C7-0434-CD5D-153035347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6E440E8-1F40-0893-E3A3-D08E510E9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CF3B1F3-EEE5-1440-22A1-86423B77A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6D0B4F1-53F4-76AA-F838-519777568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F42DB9A-20D5-8B72-C6A1-676901636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2D31790-ADF3-6775-1285-2F8FFA9543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149BBFC2-9545-5238-38BC-6D2BBE59C46A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AC3BC3B6-5A80-E621-FA7C-EB0A5E6A7D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A2B654CB-9169-C7ED-C987-A77B8DCD585E}"/>
              </a:ext>
            </a:extLst>
          </p:cNvPr>
          <p:cNvSpPr txBox="1">
            <a:spLocks/>
          </p:cNvSpPr>
          <p:nvPr/>
        </p:nvSpPr>
        <p:spPr>
          <a:xfrm>
            <a:off x="466963" y="1347142"/>
            <a:ext cx="11258073" cy="719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Globalni etički kodeks za turizam i pristupačnost</a:t>
            </a:r>
          </a:p>
        </p:txBody>
      </p:sp>
    </p:spTree>
    <p:extLst>
      <p:ext uri="{BB962C8B-B14F-4D97-AF65-F5344CB8AC3E}">
        <p14:creationId xmlns:p14="http://schemas.microsoft.com/office/powerpoint/2010/main" val="3141631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45AA3-A41D-DBE1-CAC3-31FB50D9D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983BE45B-1BA1-BB37-2278-CC580D435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66C95DB-3E24-9A43-8126-BA4560744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110" y="2393489"/>
            <a:ext cx="10822730" cy="2329097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Članak 2: Turizam kao sredstvo individualnog i zajedničkog ostvarenja. Turizam, aktivnosti koja se najčešće povezuje s rekreacijom i razonodom, sportom, kulturom i prirodom, treba zamisliti i prakticirati kao posebno sredstvo individualnog i kolektivnog ostvarenja; ako se prakticira dovoljno otvoreno, turizam će biti nezamjenjiv čimbenik samoodgoja, međusobne tolerancije i spoznaje legitimnih razlika i različitosti među narodima i kulturama</a:t>
            </a:r>
            <a:endParaRPr lang="en-US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AD2975D-F5C7-0434-CD5D-153035347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6E440E8-1F40-0893-E3A3-D08E510E9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CF3B1F3-EEE5-1440-22A1-86423B77A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6D0B4F1-53F4-76AA-F838-519777568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F42DB9A-20D5-8B72-C6A1-676901636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2D31790-ADF3-6775-1285-2F8FFA9543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149BBFC2-9545-5238-38BC-6D2BBE59C46A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AC3BC3B6-5A80-E621-FA7C-EB0A5E6A7D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A2B654CB-9169-C7ED-C987-A77B8DCD585E}"/>
              </a:ext>
            </a:extLst>
          </p:cNvPr>
          <p:cNvSpPr txBox="1">
            <a:spLocks/>
          </p:cNvSpPr>
          <p:nvPr/>
        </p:nvSpPr>
        <p:spPr>
          <a:xfrm>
            <a:off x="466963" y="1347142"/>
            <a:ext cx="11258073" cy="719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Globalni etički kodeks za turizam i pristupačnost</a:t>
            </a:r>
          </a:p>
        </p:txBody>
      </p:sp>
    </p:spTree>
    <p:extLst>
      <p:ext uri="{BB962C8B-B14F-4D97-AF65-F5344CB8AC3E}">
        <p14:creationId xmlns:p14="http://schemas.microsoft.com/office/powerpoint/2010/main" val="2193191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45AA3-A41D-DBE1-CAC3-31FB50D9D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983BE45B-1BA1-BB37-2278-CC580D435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66C95DB-3E24-9A43-8126-BA4560744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2146536"/>
            <a:ext cx="11696700" cy="2754914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Članak 7. („Pravo na turizam”): Kodeks implicitno spominje </a:t>
            </a:r>
            <a:r>
              <a:rPr lang="hr" sz="2600" kern="100" dirty="0">
                <a:latin typeface="Calibri" panose="020F0502020204030204" pitchFamily="34" charset="0"/>
              </a:rPr>
              <a:t>osobe s invaliditetom</a:t>
            </a: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univerzalno pravo na turizam trebalo bi promatrati kao korolar prava na odmor i slobodno vrijeme, uključujući pravo na uživanje prava navedenih u članku 24. Opće deklaracije o ljudskim pravima; socijalni turizam treba razvijati uz potporu javnih vlasti (kako osobe s invaliditetom</a:t>
            </a:r>
            <a:r>
              <a:rPr lang="hr" sz="2600" kern="100" dirty="0">
                <a:latin typeface="Calibri" panose="020F0502020204030204" pitchFamily="34" charset="0"/>
              </a:rPr>
              <a:t> </a:t>
            </a: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 značajno većem omjeru pripadaju socijalno ugroženoj, pa i financijski depriviranoj skupini, to je za njih osobito važno); te treba poticati i olakšavati razvoj obiteljskog i omladinskog turizma, kao i turizma za starije osobe i osobe s invaliditetom</a:t>
            </a:r>
            <a:endParaRPr lang="en-GB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AD2975D-F5C7-0434-CD5D-153035347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6E440E8-1F40-0893-E3A3-D08E510E9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CF3B1F3-EEE5-1440-22A1-86423B77A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6D0B4F1-53F4-76AA-F838-519777568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F42DB9A-20D5-8B72-C6A1-676901636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2D31790-ADF3-6775-1285-2F8FFA9543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149BBFC2-9545-5238-38BC-6D2BBE59C46A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AC3BC3B6-5A80-E621-FA7C-EB0A5E6A7D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A2B654CB-9169-C7ED-C987-A77B8DCD585E}"/>
              </a:ext>
            </a:extLst>
          </p:cNvPr>
          <p:cNvSpPr txBox="1">
            <a:spLocks/>
          </p:cNvSpPr>
          <p:nvPr/>
        </p:nvSpPr>
        <p:spPr>
          <a:xfrm>
            <a:off x="466963" y="1179027"/>
            <a:ext cx="11258073" cy="719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Globalni etički kodeks za turizam i pristupačnost</a:t>
            </a:r>
          </a:p>
        </p:txBody>
      </p:sp>
    </p:spTree>
    <p:extLst>
      <p:ext uri="{BB962C8B-B14F-4D97-AF65-F5344CB8AC3E}">
        <p14:creationId xmlns:p14="http://schemas.microsoft.com/office/powerpoint/2010/main" val="2373282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C2E29-2977-06E7-FCF6-34B7B3145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D156F2F1-DBA8-C7A6-70F6-BC052B93D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0F5D7B2-E134-76F8-BED9-1D297C43D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262" y="1939922"/>
            <a:ext cx="11801475" cy="3273217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 rujnu 2019. godine Okvirna konvencija UNWTO-a o etici u turizmu odobrena je na Općoj skupštini UNWTO-a, nakon prijedloga koji je podnio Svjetski odbor za etiku u turizmu (WCTE) Općoj skupštini UNWTO-a 2015. godine kako bi se transformirao glavni politički dokument UNWTO-a, Globalni etički kodeks za turizam, u međunarodnu konvenciju, kako bi bio učinkovitiji i provediv u puno većem opsegu</a:t>
            </a:r>
            <a:b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Naknadno, Generalna skupština UNWTO-a 2015. godine dala je mandat glavnom tajniku UNWTO-a da u suradnji s WCTE-om osnuje posebnu radnu skupinu za ispitivanje postupaka i implikacija usvajanja Konvencije</a:t>
            </a:r>
            <a:endParaRPr lang="en-GB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84E87F5-AE73-91B9-F967-3481EC0A0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274402E-10AD-1909-AFE9-B978DA3E1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D174D72-4793-2CA1-EBD3-6C5AAF964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444BB80-4C6C-6357-7227-30CE2DA98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AB2D79E-E91A-F5DF-3881-0171C20FA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DF8291E-64D7-B2D7-5115-29B79B8246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F339104D-C7C9-481D-4A2C-B5EB4735B278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2E2E4933-3A07-3CED-3E93-BD4CBEF7D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240F6271-1968-C711-2B60-AAD858D984A6}"/>
              </a:ext>
            </a:extLst>
          </p:cNvPr>
          <p:cNvSpPr txBox="1">
            <a:spLocks/>
          </p:cNvSpPr>
          <p:nvPr/>
        </p:nvSpPr>
        <p:spPr>
          <a:xfrm>
            <a:off x="466963" y="1223779"/>
            <a:ext cx="11258073" cy="716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Okvirna konvencija o etici u turizmu (2019.)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9427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C2E29-2977-06E7-FCF6-34B7B3145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D156F2F1-DBA8-C7A6-70F6-BC052B93D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0F5D7B2-E134-76F8-BED9-1D297C43D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75" y="1868067"/>
            <a:ext cx="11655908" cy="3371343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Radna skupina, predstavnici 36 država članica UNWTO-a, osnovana početkom 2016. godine, ispitala je inicijalni nacrt teksta Konvencije i detaljno je pregledala dokument </a:t>
            </a:r>
            <a:br>
              <a:rPr lang="en-GB" sz="2600" kern="1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Radna skupina složila </a:t>
            </a:r>
            <a:r>
              <a:rPr lang="hr" sz="2600" kern="100" dirty="0">
                <a:latin typeface="Calibri" panose="020F0502020204030204" pitchFamily="34" charset="0"/>
                <a:ea typeface="Calibri" panose="020F0502020204030204" pitchFamily="34" charset="0"/>
              </a:rPr>
              <a:t>se </a:t>
            </a: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 neće unositi nikakve suštinske izmjene u devet načela Globalnog etičkog kodeksa za turizam, kako su doneseni 1999. godine i nadaleko poznati. Ovih devet članaka uključeno je u nacrt Konvencije o etici u turizmu u odjeljku „Etička načela u turizmu“ i čine okosnicu Konvencije. Izvršno vijeće UNWTO-a podržalo je pristup da je nepotrebno mijenjati devet načela Globalnog etičkog kodeksa</a:t>
            </a:r>
            <a:endParaRPr lang="en-GB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84E87F5-AE73-91B9-F967-3481EC0A0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274402E-10AD-1909-AFE9-B978DA3E1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D174D72-4793-2CA1-EBD3-6C5AAF964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444BB80-4C6C-6357-7227-30CE2DA98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AB2D79E-E91A-F5DF-3881-0171C20FA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DF8291E-64D7-B2D7-5115-29B79B8246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F339104D-C7C9-481D-4A2C-B5EB4735B278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2E2E4933-3A07-3CED-3E93-BD4CBEF7D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240F6271-1968-C711-2B60-AAD858D984A6}"/>
              </a:ext>
            </a:extLst>
          </p:cNvPr>
          <p:cNvSpPr txBox="1">
            <a:spLocks/>
          </p:cNvSpPr>
          <p:nvPr/>
        </p:nvSpPr>
        <p:spPr>
          <a:xfrm>
            <a:off x="466963" y="1223779"/>
            <a:ext cx="11258073" cy="716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Okvirna konvencija o etici u turizmu (2019.)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8992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C2E29-2977-06E7-FCF6-34B7B3145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D156F2F1-DBA8-C7A6-70F6-BC052B93D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0F5D7B2-E134-76F8-BED9-1D297C43D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788" y="1614734"/>
            <a:ext cx="11782424" cy="3408025"/>
          </a:xfrm>
        </p:spPr>
        <p:txBody>
          <a:bodyPr>
            <a:noAutofit/>
          </a:bodyPr>
          <a:lstStyle/>
          <a:p>
            <a:pPr lvl="0" algn="l">
              <a:lnSpc>
                <a:spcPts val="3000"/>
              </a:lnSpc>
            </a:pP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Odredbe ugrađene u načela Globalnog etičkog kodeksa za turizam: </a:t>
            </a:r>
            <a:b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Preambula teksta inspirirana je Globalnim etičkim kodeksom za turizam, ali ažurirana na trenutni međunarodni kontekst i svrhu predložene Konvencije </a:t>
            </a:r>
            <a:b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Prvi dio Konvencije sadrži opće odredbe koje tekst stavljaju u kontekst i ocrtavaju ključnu terminologiju, svrhu i opseg konvencije, kao i sredstva provedbe </a:t>
            </a:r>
            <a:b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Drugi dio bavi se etičkim načelima turizma, koji su okosnica Konvencije</a:t>
            </a:r>
            <a:endParaRPr lang="en-GB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84E87F5-AE73-91B9-F967-3481EC0A0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274402E-10AD-1909-AFE9-B978DA3E1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D174D72-4793-2CA1-EBD3-6C5AAF964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444BB80-4C6C-6357-7227-30CE2DA98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AB2D79E-E91A-F5DF-3881-0171C20FA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DF8291E-64D7-B2D7-5115-29B79B8246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F339104D-C7C9-481D-4A2C-B5EB4735B278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2E2E4933-3A07-3CED-3E93-BD4CBEF7D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240F6271-1968-C711-2B60-AAD858D984A6}"/>
              </a:ext>
            </a:extLst>
          </p:cNvPr>
          <p:cNvSpPr txBox="1">
            <a:spLocks/>
          </p:cNvSpPr>
          <p:nvPr/>
        </p:nvSpPr>
        <p:spPr>
          <a:xfrm>
            <a:off x="466963" y="1034473"/>
            <a:ext cx="11258073" cy="716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Okvirna konvencija o etici u turizmu (2019.)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570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E3C29-7D88-E21D-73CD-02346B170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518EBE9F-FDD2-2BF9-3380-DA6DCA5DD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17711F3-B6B6-5626-F025-0F609DF71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109" y="2705100"/>
            <a:ext cx="11239773" cy="2517644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 civiliziranim društvima razvidno je da je zabranjena svaka izravna ili neizravna diskriminacija manjina u bilo kojem području života, uključujući, analogno tome, pravo na putovanje i zabranu diskriminacije sudjelovanja u turizmu. Proširujući opseg skupina u nepovoljnom položaju, </a:t>
            </a:r>
            <a:r>
              <a:rPr lang="hr" sz="2600" kern="100" dirty="0">
                <a:latin typeface="Calibri" panose="020F0502020204030204" pitchFamily="34" charset="0"/>
              </a:rPr>
              <a:t>posebnom manjinom mogu se smatrati oni koji zbog bilo kakvog tjelesnog ili mentalnog invaliditeta ne mogu putovati bez pomoći ili to mogu samo s poteškoćama (nažalost, oni još uvijek često trpe diskriminaciju)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1B0CC2C-158C-34CE-8CDB-4935266A1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25BB3FE-6C92-9A5E-3971-AB3BEC9A0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7A68158-E6C0-41F7-DE86-63A4D25F4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F7D4F0B-C43D-D444-E1BD-AB72A6EDE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2B92344-0581-6BCB-CC4F-41942EB525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371F714-E3D9-983A-1253-95E8E5FDCF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817EB965-FC6C-6C51-0EA6-2B02BADA2C21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88A1AAEC-1AB9-6B7F-7712-0560FF3411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ECAD8B9-2FE6-7B96-F5C5-78D8683AE85D}"/>
              </a:ext>
            </a:extLst>
          </p:cNvPr>
          <p:cNvSpPr txBox="1">
            <a:spLocks/>
          </p:cNvSpPr>
          <p:nvPr/>
        </p:nvSpPr>
        <p:spPr>
          <a:xfrm>
            <a:off x="466963" y="1299204"/>
            <a:ext cx="11258073" cy="123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Zakonska regulativa pristupačnosti i pristupačnog turizma – odabrana prethodna razmišljanja</a:t>
            </a:r>
            <a:endParaRPr lang="en-GB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9364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C2E29-2977-06E7-FCF6-34B7B3145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D156F2F1-DBA8-C7A6-70F6-BC052B93D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0F5D7B2-E134-76F8-BED9-1D297C43D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926" y="1868067"/>
            <a:ext cx="11716145" cy="2918537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Odredbe uključene u načela Globalnog etičkog kodeksa za turizam: </a:t>
            </a:r>
            <a:b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Treći dio Konvencije odnosi se na mandat, sastav i funkcioniranje ovog pomoćnog tijela Opće skupštine u okviru Konvencije (Svjetski odbor za etiku u turizmu) </a:t>
            </a:r>
            <a:b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Posljednji dva odjeljka Konvencije sadrže standardne odredbe za međunarodne ugovore</a:t>
            </a:r>
            <a:r>
              <a:rPr lang="hr" sz="2600" kern="100" dirty="0"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četvrti dio o Konferenciji država stranaka i peti odjeljak koji sadrži završne odredbe koje uređuju postupke za potpisivanje, ratifikaciju, prihvaćanje, odobrenje i pristupanje (izvor: UNWTO: Etika, kultura i društvena odgovornost)</a:t>
            </a:r>
            <a:endParaRPr lang="en-GB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84E87F5-AE73-91B9-F967-3481EC0A0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274402E-10AD-1909-AFE9-B978DA3E1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D174D72-4793-2CA1-EBD3-6C5AAF964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444BB80-4C6C-6357-7227-30CE2DA98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AB2D79E-E91A-F5DF-3881-0171C20FA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DF8291E-64D7-B2D7-5115-29B79B8246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F339104D-C7C9-481D-4A2C-B5EB4735B278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2E2E4933-3A07-3CED-3E93-BD4CBEF7D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240F6271-1968-C711-2B60-AAD858D984A6}"/>
              </a:ext>
            </a:extLst>
          </p:cNvPr>
          <p:cNvSpPr txBox="1">
            <a:spLocks/>
          </p:cNvSpPr>
          <p:nvPr/>
        </p:nvSpPr>
        <p:spPr>
          <a:xfrm>
            <a:off x="466963" y="1223779"/>
            <a:ext cx="11258073" cy="716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Okvirna konvencija o etici u turizmu (2019.)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48981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B4C10-A947-8D0D-7B15-8DCE7FA03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26790195-274C-FF44-8650-F23C98F28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714E4A9-46B9-8AD9-E96A-D532D8929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109" y="2333625"/>
            <a:ext cx="10975765" cy="2133601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Osim navedenog, Svjetska turistička organizacija (sada pod nazivom UN Turizam), predana je promicanju pristupačnog turizma, te je Svjetski dan turizma 2016. godine posvetila ovoj temi. Organizacija je dala niz preporuka i objavila je priručnik za to područje (UNWTO, 2016)</a:t>
            </a:r>
            <a:endParaRPr lang="en-GB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DACEEB3-B1ED-43D2-1B42-2333B2F3F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BF25678-D4D6-25D5-E883-F18A8EC7A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9DD5917F-A6C0-03D0-1A50-90D72E909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BE69145-5849-5FC1-5105-BAE99136B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695EFAE-3145-E765-7223-F944561055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B89D676C-695C-5544-2FB0-98508E08E3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F99F9162-9464-9394-8167-A1CDAEB7119D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F8EFBE98-C35E-F6E4-9FBD-FB41448B60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10658064-EAA7-C06A-15F7-066C3724F68F}"/>
              </a:ext>
            </a:extLst>
          </p:cNvPr>
          <p:cNvSpPr txBox="1">
            <a:spLocks/>
          </p:cNvSpPr>
          <p:nvPr/>
        </p:nvSpPr>
        <p:spPr>
          <a:xfrm>
            <a:off x="208066" y="1103129"/>
            <a:ext cx="11753850" cy="8062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Tema Svjetskog dana turizma 2016.: Promicanje univerzalne dostupnosti</a:t>
            </a:r>
          </a:p>
        </p:txBody>
      </p:sp>
    </p:spTree>
    <p:extLst>
      <p:ext uri="{BB962C8B-B14F-4D97-AF65-F5344CB8AC3E}">
        <p14:creationId xmlns:p14="http://schemas.microsoft.com/office/powerpoint/2010/main" val="1845054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B4C10-A947-8D0D-7B15-8DCE7FA03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26790195-274C-FF44-8650-F23C98F28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DACEEB3-B1ED-43D2-1B42-2333B2F3F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BF25678-D4D6-25D5-E883-F18A8EC7A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9DD5917F-A6C0-03D0-1A50-90D72E909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BE69145-5849-5FC1-5105-BAE99136B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695EFAE-3145-E765-7223-F944561055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B89D676C-695C-5544-2FB0-98508E08E3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F99F9162-9464-9394-8167-A1CDAEB7119D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F8EFBE98-C35E-F6E4-9FBD-FB41448B60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9678ACED-30BD-1F0A-447C-E5EBE15B7FC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179"/>
          <a:stretch/>
        </p:blipFill>
        <p:spPr>
          <a:xfrm>
            <a:off x="0" y="1266060"/>
            <a:ext cx="12192000" cy="39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62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F9060-7FCB-EFDA-63EF-3FA498595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853FAE5A-9CEC-ED8A-7802-286118588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86924CA-55C1-3543-623A-6791870A5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21CE274-AC52-2851-A72D-D41F052E2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117D0D1-9F16-41C4-7080-7F40FF1C6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C56302E-AEA4-0E6B-6BE1-DC062C612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61071D8-A620-3A6E-9477-1442CFF439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2B57EAD-8134-2D4B-2211-C4612F33A6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F6EFACC7-0B55-370B-1ADB-58F9FD3C9841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B6382F84-4DFF-512F-F942-FC12F0E6BA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2B4F310F-CECE-B0B5-CD2F-3CEA8E046A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6550" y="1499993"/>
            <a:ext cx="4159484" cy="3558669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FD39AA01-DF5A-DE92-80EF-FC9BFA4BE23E}"/>
              </a:ext>
            </a:extLst>
          </p:cNvPr>
          <p:cNvSpPr txBox="1"/>
          <p:nvPr/>
        </p:nvSpPr>
        <p:spPr>
          <a:xfrm>
            <a:off x="1823400" y="45492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/>
              <a:t>https://www.unwto.org/world-tourism-day-2016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BDE01DB9-07A8-EE74-5DF6-B324BD2F8E9A}"/>
              </a:ext>
            </a:extLst>
          </p:cNvPr>
          <p:cNvSpPr txBox="1"/>
          <p:nvPr/>
        </p:nvSpPr>
        <p:spPr>
          <a:xfrm>
            <a:off x="272716" y="1716506"/>
            <a:ext cx="76466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Svjetski dan turizma 2016. godine: Promoviranje univerzalne pristupačnosti</a:t>
            </a:r>
          </a:p>
          <a:p>
            <a:endParaRPr lang="hr-H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Pristupačni turizam za sve odnosi se na stvaranje okruženja koje može zadovoljiti potrebe svih nas, bilo da putujemo ili boravimo kod kuće. Bilo da je to zbog invaliditeta, makar i privremenog, obitelji s malom djecom ili starenja stanovništva, u nekom trenutku života, prije ili kasnije, svi ćemo imati koristi od univerzalne dostupnosti u turizmu.</a:t>
            </a:r>
          </a:p>
        </p:txBody>
      </p:sp>
    </p:spTree>
    <p:extLst>
      <p:ext uri="{BB962C8B-B14F-4D97-AF65-F5344CB8AC3E}">
        <p14:creationId xmlns:p14="http://schemas.microsoft.com/office/powerpoint/2010/main" val="3851542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9C9B9-1FDC-F9D0-933F-50E37D505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F3FF538D-2986-D717-C118-097F7645D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4AE1EA3-C7CF-D3E9-EC8B-DD6A71DA0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44" y="1893891"/>
            <a:ext cx="11872911" cy="3195005"/>
          </a:xfrm>
        </p:spPr>
        <p:txBody>
          <a:bodyPr>
            <a:noAutofit/>
          </a:bodyPr>
          <a:lstStyle/>
          <a:p>
            <a:pPr algn="l"/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Rezolucija Europskog parlamenta od 29. listopada 2015. godine o novim izazovima i vizijama za promociju turizma u Europi naglašava važnost razvoja održivog, odgovornog i pristupačnog turizma; načelo “turizma za sve”; te da je puna dostupnost i priuštivost turizma ključni element za održivost </a:t>
            </a:r>
            <a:r>
              <a:rPr lang="hr" sz="2400" kern="100" dirty="0">
                <a:latin typeface="Calibri" panose="020F0502020204030204" pitchFamily="34" charset="0"/>
                <a:ea typeface="Calibri" panose="020F0502020204030204" pitchFamily="34" charset="0"/>
              </a:rPr>
              <a:t>sustava</a:t>
            </a:r>
            <a:r>
              <a:rPr lang="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Rezolucija preporučuje državama članicama da razviju europsku, jedinstvenu i transparentnu shemu označavanja pristupačnih ponuda i da pristupačnost učine kriterijem za potporu u kontekstu programa gospodarske potpore za sustav turizma (Rezolucija Europskog parlamenta od 29. listopada 2015. godine o novim izazovima i ideje za promicanje europskog turizma, https://www.europarl.europa.eu/doceo/document/TA-8-2015-0391_HU.html)</a:t>
            </a:r>
            <a:endParaRPr lang="en-GB" sz="24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B33FEC7-1E2F-499C-3DB9-03BB4718C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048A6DA-FFFF-AF84-C91F-E38428A25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BC832173-6D37-8CCE-A5A0-B9A314EA2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0DEEF6A-53A9-3C58-78B0-FA9F867A80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892532E-7A0C-4F1B-BE34-47E0C86A1D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2A4A1E4-630C-0173-15D1-CBFB1A92C1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023BF32E-5BD6-89C5-32C2-DDF126B214F2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D5CC5933-CA10-DFEC-DFE0-B0E3E39F63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595E14F4-A5F8-8181-AEE1-466921B81637}"/>
              </a:ext>
            </a:extLst>
          </p:cNvPr>
          <p:cNvSpPr txBox="1">
            <a:spLocks/>
          </p:cNvSpPr>
          <p:nvPr/>
        </p:nvSpPr>
        <p:spPr>
          <a:xfrm>
            <a:off x="466961" y="1249603"/>
            <a:ext cx="11258073" cy="578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Rezolucija Europskog parlamenta od 29. listopada 2015. godine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7452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52C1E-99DF-0FC9-8056-B38D552F1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56D2A3AA-F368-C8E4-D21A-60E51BAE2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91DC4E6-F46C-BC08-C5E1-6A77316F9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9435"/>
            <a:ext cx="9143999" cy="1877791"/>
          </a:xfrm>
        </p:spPr>
        <p:txBody>
          <a:bodyPr>
            <a:normAutofit/>
          </a:bodyPr>
          <a:lstStyle/>
          <a:p>
            <a:pPr algn="l"/>
            <a:r>
              <a:rPr lang="hr" sz="2000">
                <a:latin typeface="+mn-lt"/>
              </a:rPr>
              <a:t>…</a:t>
            </a:r>
            <a:endParaRPr lang="en-GB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7470BC7-1177-1F86-6EBF-3330CF397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D8B68E7-96B8-45C4-3D28-07DBD7E2A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3332606-0BE2-1EDD-9AD6-29A6688D0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A2ADE51-B768-FCD8-0580-FDCDAF71A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5545236-DEE6-FABC-008E-9EA6F8AC4B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A101B41-BC28-608E-9092-88330A9425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B2D0E45E-D96A-F745-199E-3D53B0545269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D7B1EFF9-5D65-2758-978F-8E4E4BA2CC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896E3E3-56FA-573F-6479-8E758F94A71E}"/>
              </a:ext>
            </a:extLst>
          </p:cNvPr>
          <p:cNvSpPr txBox="1">
            <a:spLocks/>
          </p:cNvSpPr>
          <p:nvPr/>
        </p:nvSpPr>
        <p:spPr>
          <a:xfrm>
            <a:off x="466963" y="1400625"/>
            <a:ext cx="11258073" cy="719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Regulacija pristupačnog turizma </a:t>
            </a:r>
            <a:r>
              <a:rPr lang="hr" sz="3600" b="1">
                <a:latin typeface="+mn-lt"/>
              </a:rPr>
              <a:t>u Hrvatskoj</a:t>
            </a:r>
            <a:endParaRPr lang="h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175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809F8-13A8-F961-C9B7-906A3E7CA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7C87BAC6-6379-3E2A-B834-2CE10E0CB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660AE4F-F7FA-F9E1-F376-BF015C86E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819" y="2589759"/>
            <a:ext cx="11742886" cy="2604985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Invaliditet može imati mnoge oblike. “Može uključivati ne samo osobe sa smanjenom pokretljivošću, oštećenjima vida i sluha, intelektualnim poteškoćama, već i one s drugim stanjima koja imaju dugotrajan utjecaj na njihovu kvalitetu života, poput alergija.” (Zsarnóczky, 2018:39) </a:t>
            </a:r>
            <a:b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temelju procjena SZO-a, UNWTO dalje procjenjuje da je broj </a:t>
            </a:r>
            <a:r>
              <a:rPr lang="hr" sz="2600" kern="100" dirty="0">
                <a:latin typeface="Calibri" panose="020F0502020204030204" pitchFamily="34" charset="0"/>
              </a:rPr>
              <a:t>ljudi vezanih uz ponudu pristupačnog turizma 1 milijarda. Moguće je razviti potrebu bilo kada, </a:t>
            </a: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starenjem i/ili činjenicom da nesreća može nekome uzrokovati privremeni ili trajni invaliditet</a:t>
            </a:r>
            <a:endParaRPr lang="en-GB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14A33BB-7C3A-EA62-EDC6-27178C780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D7B6952-5A82-70E1-56BE-4AB60384E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95FC8BB-081E-8B26-9159-E60921112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D5101C0-88A0-733E-8C20-2D508B4A1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2995BCC-5EDE-DDC3-C7C7-9A5263F821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D2F43F2-8F26-B0EE-DAF8-939D2D3EAA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18571F6C-32AB-22F6-D48E-B44F2E471F27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A23CE48F-2ABA-0EFF-98F9-87E7C94BD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2BE1121-22DE-D248-B078-AD9435B02DFA}"/>
              </a:ext>
            </a:extLst>
          </p:cNvPr>
          <p:cNvSpPr txBox="1">
            <a:spLocks/>
          </p:cNvSpPr>
          <p:nvPr/>
        </p:nvSpPr>
        <p:spPr>
          <a:xfrm>
            <a:off x="466963" y="1239264"/>
            <a:ext cx="11258073" cy="123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Zakonska regulativa pristupačnosti i pristupačnog turizma – odabrana prethodna razmišljanja</a:t>
            </a:r>
            <a:endParaRPr lang="en-GB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644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16C1F-3AF1-1EE8-3EEB-82D3C8CBD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09CADFC0-C11A-931D-1BC8-2C58DF9A8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9C86D83-AD95-329A-750A-E801A8E83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934" y="2420652"/>
            <a:ext cx="11668125" cy="2604985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 je danas posebno akutan zbog starenja društava. Osim specifičnih potreba starijih ljudi, postoje mnoge druge životne situacije koje mogu dovesti do posebnih potreba: npr. ljudi na rehabilitaciji nakon nezgode, obitelji s malom djecom (Darcy i Dickson, 2009). Danas je, srećom, prihvaćeno da je naša ljudska, etička, moralna i zakonska dužnost olakšati putovanje osobama s invaliditetom i osigurati potrebne fizičke uvjete. Ne može se zanemariti ni činjenica da je turizam za osobe s invaliditetom također važno gospodarsko pitanje</a:t>
            </a:r>
            <a:endParaRPr lang="en-GB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C5D42D4-4521-5A41-6F2B-E43D2216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AAE0CB0-69D9-98F8-567A-E6D437A54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BB18A039-07D8-379C-1EDF-4B8D3F836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2A16BE3-A261-B168-7766-6EFA75040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DFB2F94-58EE-65AB-1F74-57CD75DEA5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E012B0A-3944-A3EE-2EA5-CEE015523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AB83D2B8-56D6-38F1-5AE8-8D8A489E6D78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E236EAE2-86EC-7D1A-2DAE-E4ACAD2B90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F5737C5-0431-2522-584F-E2A2DE56BC3B}"/>
              </a:ext>
            </a:extLst>
          </p:cNvPr>
          <p:cNvSpPr txBox="1">
            <a:spLocks/>
          </p:cNvSpPr>
          <p:nvPr/>
        </p:nvSpPr>
        <p:spPr>
          <a:xfrm>
            <a:off x="466961" y="1114769"/>
            <a:ext cx="11258073" cy="123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Zakonska regulativa pristupačnosti i pristupačnog turizma – odabrana prethodna razmišljanja</a:t>
            </a:r>
            <a:endParaRPr lang="en-GB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0837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134C4-DC5A-E6DB-632B-2F71E8A5A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04967D01-823F-F0D9-4190-D63A8A64E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D7E8DA3-00AB-A41C-C4E4-1E9632649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17" y="2278740"/>
            <a:ext cx="12020550" cy="2904466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Analizirajući nacionalna zakonodavstva u području pristupačnosti, osoba s invaliditetom i jednakog tretmana, postoje stotine zakona u svim zemljama koji se na neki način bave osobama s invaliditetom. Od 1990-ih godina dogodila se promjena paradigme, (i) zbog intenzivnijeg fokusa na ljudska prava. Ova promjena u pristupu temelji se na ideji da osobe s invaliditetom ne bi trebale biti skrivene ili odvojene od drugih ljudi, već bi im trebale biti pružene iste mogućnosti kao i radno sposobnim osobama, čime se promovira društvena uključenost. U tom kontekstu transformirana je njihova socijalna skrb, s personaliziranim uslugama i boljim životnim uvjetima koji su im dostupni</a:t>
            </a:r>
            <a:endParaRPr lang="en-GB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AE87E94-8573-DDB9-2B99-83EAC7A36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6F874A9-2FDA-4155-A409-C206EDD0B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40DE921C-C131-287B-A802-2E34ADCB4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921DCFA-4877-E531-32EE-B9096186F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DFBDEC8-8896-3264-CFC9-7CF58DF42D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52C33A4E-5063-226E-3E6A-CAB4466FCC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C30CAA6C-43E0-03E7-4495-93D00DB200B5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74A10B7C-6CE6-AC2F-85AD-9B5A451D2C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DDEADD2F-2DD5-BF21-0A78-DBD6B4D65653}"/>
              </a:ext>
            </a:extLst>
          </p:cNvPr>
          <p:cNvSpPr txBox="1">
            <a:spLocks/>
          </p:cNvSpPr>
          <p:nvPr/>
        </p:nvSpPr>
        <p:spPr>
          <a:xfrm>
            <a:off x="466963" y="1153308"/>
            <a:ext cx="11258073" cy="123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Zakonska regulativa pristupačnosti i pristupačnog turizma – odabrana prethodna razmišljanja</a:t>
            </a:r>
            <a:endParaRPr lang="en-GB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40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63EB5-3EB1-4151-41F7-DEC489F2D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F1F2DBA9-E475-3B1C-C27D-06CF070DF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4F449E7-14BD-73FC-8D1F-019861A48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60194"/>
            <a:ext cx="12192000" cy="2978812"/>
          </a:xfrm>
        </p:spPr>
        <p:txBody>
          <a:bodyPr>
            <a:noAutofit/>
          </a:bodyPr>
          <a:lstStyle/>
          <a:p>
            <a:pPr algn="l">
              <a:lnSpc>
                <a:spcPts val="2500"/>
              </a:lnSpc>
            </a:pP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Pravni dokumenti imaju značajan utjecaj na živote </a:t>
            </a:r>
            <a:r>
              <a:rPr lang="hr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osoba s invaliditetom </a:t>
            </a: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pomažu u stvaranju jednakog pristupa. Važno je samo postojanje konvencija i zakona o pravima osoba s invaliditetom na globalnoj, europskoj i nacionalnoj razini. Konvencija o pravima osoba s invaliditetom, koju je UN usvojio 2006. godine, obvezuje države da osobama s invaliditetom osiguraju pristup sportskim, rekreacijskim i turističkim objektima i uslugama. Na temelju dokumenta Europske komisije izrađenog 2010. </a:t>
            </a:r>
            <a:r>
              <a:rPr lang="hr" sz="2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Europske strategije za osobe s invaliditetom 2010.-2020.: obnovljena predanost Europi bez prepreka, pripremljena je nova i ojačana Strategija za prava osoba s invaliditetom (2021.-2030.), koja se nadograđuje na postignuća prethodnih deset godina i nudi rješenja za izazove koji dolaze</a:t>
            </a:r>
            <a:endParaRPr lang="en-GB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B6C61A8-1FB8-D9C3-6DFE-F24999240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B68B4B4-BAFD-021E-5DCA-4214D72BE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137CDA6B-C3F1-0C9F-6907-CE29C9D74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A46AB25-6672-CDEC-72CD-C03A587BFC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286F647-A51F-CC25-0879-1936991B50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1FC7190-0268-CF13-7929-C5B3288E4F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D3B9BCCD-5C65-D52D-921B-917B729C1F45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D88D1FAA-8D7D-41C4-DA59-71F9EA5575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C7D2BDDE-D812-61A3-52B9-DFC427598618}"/>
              </a:ext>
            </a:extLst>
          </p:cNvPr>
          <p:cNvSpPr txBox="1">
            <a:spLocks/>
          </p:cNvSpPr>
          <p:nvPr/>
        </p:nvSpPr>
        <p:spPr>
          <a:xfrm>
            <a:off x="466963" y="1030973"/>
            <a:ext cx="11258073" cy="1166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Zakonska regulativa pristupačnosti i pristupačnog turizma – odabrana prethodna razmišljanja</a:t>
            </a:r>
            <a:endParaRPr lang="en-GB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492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94AE6-BC9F-2BDF-BC52-8DCDB14CB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587233E3-B528-2911-4BB5-9ABAF63E5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63BFAA7-95EC-CBD4-3376-B6CFB837F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721" y="2158226"/>
            <a:ext cx="11587162" cy="3066895"/>
          </a:xfrm>
        </p:spPr>
        <p:txBody>
          <a:bodyPr>
            <a:noAutofit/>
          </a:bodyPr>
          <a:lstStyle/>
          <a:p>
            <a:pPr algn="l"/>
            <a:r>
              <a:rPr lang="h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Usvajanje UN-ove Konvencije o pravima osoba s invaliditetom od strane Opće skupštine UN-a 2006. godine (i njezino stupanje na snagu 2008. godine) bio je napredak u postavljanju minimalnih standarda za prava osoba s invaliditetom. Europska unija ratificirala ju je 2010. godine, a do 2015. godine ratificiralo ju je ukupno 156 država. Konvencija je posljednja u nizu UN-ovih deklaracija o ljudskim pravima, a prva je donesena Općom deklaracijom o ljudskim pravima iz 1948. godine. Vodeća načela su sljedeća: poštivanje urođenog dostojanstva, individualna autonomija, uključujući slobodu donošenja vlastitih odluka, nediskriminacija, puno i učinkovito društveno sudjelovanje i uključenost, jednake mogućnosti i pristupačnost</a:t>
            </a:r>
            <a:endParaRPr lang="en-GB" sz="2600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F02AAEE-08E4-8A4B-B07F-E2320EAA6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E3C0298-B600-3BE1-CDF4-E5680BA17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C6DE008D-C323-7255-2811-D53DD29CE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AF5599F-3525-9717-1F56-E18A672B9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917B972-2371-C956-C4F8-08E245E563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C2B68C0F-B367-B003-E9FB-E542C798A1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2F47DB23-6AFC-FA65-B93E-FF0ECA120BE3}"/>
              </a:ext>
            </a:extLst>
          </p:cNvPr>
          <p:cNvSpPr txBox="1">
            <a:spLocks/>
          </p:cNvSpPr>
          <p:nvPr/>
        </p:nvSpPr>
        <p:spPr>
          <a:xfrm>
            <a:off x="597109" y="1404006"/>
            <a:ext cx="10648824" cy="1185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61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9BFD5B49-C8EF-F614-69E5-13679F026D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DD0C1CD0-6B3E-AE21-3785-6CDCE3EA6A1A}"/>
              </a:ext>
            </a:extLst>
          </p:cNvPr>
          <p:cNvSpPr txBox="1">
            <a:spLocks/>
          </p:cNvSpPr>
          <p:nvPr/>
        </p:nvSpPr>
        <p:spPr>
          <a:xfrm>
            <a:off x="166688" y="1248279"/>
            <a:ext cx="11858624" cy="719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Konvencija UN-a o pravima osoba s invaliditetom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3646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835BEBF49BD8A41ABD81494AB850FBB" ma:contentTypeVersion="18" ma:contentTypeDescription="Új dokumentum létrehozása." ma:contentTypeScope="" ma:versionID="f3e65672e42cbc845ab901b6d481cd60">
  <xsd:schema xmlns:xsd="http://www.w3.org/2001/XMLSchema" xmlns:xs="http://www.w3.org/2001/XMLSchema" xmlns:p="http://schemas.microsoft.com/office/2006/metadata/properties" xmlns:ns3="ac3ceeb6-1211-470d-a6dd-af8769819f37" xmlns:ns4="817a2ea1-2e58-4ebf-ba4c-e5f93253230e" targetNamespace="http://schemas.microsoft.com/office/2006/metadata/properties" ma:root="true" ma:fieldsID="7d282fa127a18400ae4fd6fe787681a3" ns3:_="" ns4:_="">
    <xsd:import namespace="ac3ceeb6-1211-470d-a6dd-af8769819f37"/>
    <xsd:import namespace="817a2ea1-2e58-4ebf-ba4c-e5f9325323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ceeb6-1211-470d-a6dd-af8769819f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a2ea1-2e58-4ebf-ba4c-e5f9325323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c3ceeb6-1211-470d-a6dd-af8769819f37" xsi:nil="true"/>
  </documentManagement>
</p:properties>
</file>

<file path=customXml/itemProps1.xml><?xml version="1.0" encoding="utf-8"?>
<ds:datastoreItem xmlns:ds="http://schemas.openxmlformats.org/officeDocument/2006/customXml" ds:itemID="{058CEC23-CE56-4E6C-B26C-EC1A0CA8FA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3ceeb6-1211-470d-a6dd-af8769819f37"/>
    <ds:schemaRef ds:uri="817a2ea1-2e58-4ebf-ba4c-e5f9325323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980A00-AB08-4E4F-AD9F-99BAABAED2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2300D8-7DD6-4B42-8888-B3E4B29F34E1}">
  <ds:schemaRefs>
    <ds:schemaRef ds:uri="http://purl.org/dc/terms/"/>
    <ds:schemaRef ds:uri="http://www.w3.org/XML/1998/namespace"/>
    <ds:schemaRef ds:uri="ac3ceeb6-1211-470d-a6dd-af8769819f37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817a2ea1-2e58-4ebf-ba4c-e5f93253230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4097</Words>
  <Application>Microsoft Office PowerPoint</Application>
  <PresentationFormat>Szélesvásznú</PresentationFormat>
  <Paragraphs>88</Paragraphs>
  <Slides>45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Office-téma</vt:lpstr>
      <vt:lpstr>The development of the innovative educational method of ACCESSIBLE tourism in Central Europe 2022-2-HU01-KA220-HED-000099410 </vt:lpstr>
      <vt:lpstr>4. Zakonska regulativa i strateški dokumenti o pristupačnosti i pristupačnom turizmu</vt:lpstr>
      <vt:lpstr>Glavni cilj zakonske regulative pristupačnosti je promicanje jednakih mogućnosti i osiguranje jednakog sudjelovanja za sve, bez obzira na stanje osoba s invaliditetom Zakonska regulativa ima veliku ulogu u stvaranju dobre i etičke prakse  Zakonodavstvo o invaliditetu i pristupačnom turizmu u osnovi je na odgovarajućoj razini u većini zemalja; donesena je osnovna zakonska regulativa po ovom pitanju i izvršeno je usklađivanje. Problemi se vežu na praktičnu provedbu zakonskih odredbi</vt:lpstr>
      <vt:lpstr>U civiliziranim društvima razvidno je da je zabranjena svaka izravna ili neizravna diskriminacija manjina u bilo kojem području života, uključujući, analogno tome, pravo na putovanje i zabranu diskriminacije sudjelovanja u turizmu. Proširujući opseg skupina u nepovoljnom položaju, posebnom manjinom mogu se smatrati oni koji zbog bilo kakvog tjelesnog ili mentalnog invaliditeta ne mogu putovati bez pomoći ili to mogu samo s poteškoćama (nažalost, oni još uvijek često trpe diskriminaciju)</vt:lpstr>
      <vt:lpstr>Invaliditet može imati mnoge oblike. “Može uključivati ne samo osobe sa smanjenom pokretljivošću, oštećenjima vida i sluha, intelektualnim poteškoćama, već i one s drugim stanjima koja imaju dugotrajan utjecaj na njihovu kvalitetu života, poput alergija.” (Zsarnóczky, 2018:39)  Na temelju procjena SZO-a, UNWTO dalje procjenjuje da je broj ljudi vezanih uz ponudu pristupačnog turizma 1 milijarda. Moguće je razviti potrebu bilo kada, starenjem i/ili činjenicom da nesreća može nekome uzrokovati privremeni ili trajni invaliditet</vt:lpstr>
      <vt:lpstr>Problem je danas posebno akutan zbog starenja društava. Osim specifičnih potreba starijih ljudi, postoje mnoge druge životne situacije koje mogu dovesti do posebnih potreba: npr. ljudi na rehabilitaciji nakon nezgode, obitelji s malom djecom (Darcy i Dickson, 2009). Danas je, srećom, prihvaćeno da je naša ljudska, etička, moralna i zakonska dužnost olakšati putovanje osobama s invaliditetom i osigurati potrebne fizičke uvjete. Ne može se zanemariti ni činjenica da je turizam za osobe s invaliditetom također važno gospodarsko pitanje</vt:lpstr>
      <vt:lpstr>Analizirajući nacionalna zakonodavstva u području pristupačnosti, osoba s invaliditetom i jednakog tretmana, postoje stotine zakona u svim zemljama koji se na neki način bave osobama s invaliditetom. Od 1990-ih godina dogodila se promjena paradigme, (i) zbog intenzivnijeg fokusa na ljudska prava. Ova promjena u pristupu temelji se na ideji da osobe s invaliditetom ne bi trebale biti skrivene ili odvojene od drugih ljudi, već bi im trebale biti pružene iste mogućnosti kao i radno sposobnim osobama, čime se promovira društvena uključenost. U tom kontekstu transformirana je njihova socijalna skrb, s personaliziranim uslugama i boljim životnim uvjetima koji su im dostupni</vt:lpstr>
      <vt:lpstr>Pravni dokumenti imaju značajan utjecaj na živote osoba s invaliditetom i pomažu u stvaranju jednakog pristupa. Važno je samo postojanje konvencija i zakona o pravima osoba s invaliditetom na globalnoj, europskoj i nacionalnoj razini. Konvencija o pravima osoba s invaliditetom, koju je UN usvojio 2006. godine, obvezuje države da osobama s invaliditetom osiguraju pristup sportskim, rekreacijskim i turističkim objektima i uslugama. Na temelju dokumenta Europske komisije izrađenog 2010. godine, Europske strategije za osobe s invaliditetom 2010.-2020.: obnovljena predanost Europi bez prepreka, pripremljena je nova i ojačana Strategija za prava osoba s invaliditetom (2021.-2030.), koja se nadograđuje na postignuća prethodnih deset godina i nudi rješenja za izazove koji dolaze</vt:lpstr>
      <vt:lpstr>Usvajanje UN-ove Konvencije o pravima osoba s invaliditetom od strane Opće skupštine UN-a 2006. godine (i njezino stupanje na snagu 2008. godine) bio je napredak u postavljanju minimalnih standarda za prava osoba s invaliditetom. Europska unija ratificirala ju je 2010. godine, a do 2015. godine ratificiralo ju je ukupno 156 država. Konvencija je posljednja u nizu UN-ovih deklaracija o ljudskim pravima, a prva je donesena Općom deklaracijom o ljudskim pravima iz 1948. godine. Vodeća načela su sljedeća: poštivanje urođenog dostojanstva, individualna autonomija, uključujući slobodu donošenja vlastitih odluka, nediskriminacija, puno i učinkovito društveno sudjelovanje i uključenost, jednake mogućnosti i pristupačnost</vt:lpstr>
      <vt:lpstr>Opća ideja Konvencije je integracija osoba s invaliditetom u društvo i zajednice, umjesto stvaranja posebnih pravila i institucija. Konvencija ima za cilj potaknuti duboke promjene i društveni napredak u mnogim područjima društva, kao što su škole, radno mjesto i javni prijevoz (Steinert et al., 2016). Preambula Konvencije naglašava urođeno dostojanstvo i vrijednost svih ljudskih bića, njihova jednaka i neotuđiva prava te da sva prava i slobode trebaju uživati svi, bez diskriminacije bilo koje vrste</vt:lpstr>
      <vt:lpstr>Konvencija prepoznaje da je invaliditet pojam koji se mijenja te da je invaliditet rezultat interakcije između osoba s invaliditetom s preprekama u stavovima i okruženju koje ih sprječavaju da potpuno i učinkovito sudjeluju u društvu, na ravnopravnoj osnovi s drugima (tj. netko s invaliditetom u jednoj državi zbog svojeg invaliditeta i spriječenosti kretanja i življenja punim i dostojanstvenim ljudskim životom mogu biti bez prepreka s istim problemima u drugoj zemlji). Također prepoznaje različitost osoba s invaliditetom, koja se, u boljim slučajevima, ne zaustavlja samo na tehničkoj pristupačnosti s rampama</vt:lpstr>
      <vt:lpstr>U preambuli Konvencije također se ističe da se osobe s invaliditetom i dalje suočavaju s preprekama ravnopravnog sudjelovanja u društvu te da je diskriminacija bilo koga na temelju invaliditeta povreda urođenog dostojanstva i vrijednosti svakog čovjeka. U dokumentu se naglašava i da osobe s invaliditetom mogu dati značajan doprinos sveukupnoj dobrobiti i raznolikosti svojih zajednica, da promicanje njihovog punog sudjelovanja jača njihov osjećaj pripadnosti društvu te da dovodi do značajnog napretka u ljudskom, društvenom i ekonomskom razvoju društva i iskorjenjivanja siromaštva</vt:lpstr>
      <vt:lpstr>Dokument prepoznaje važnost individualne autonomije i neovisnosti osoba s invaliditetom, uključujući slobodu donošenja vlastitih odluka (uključujući i što slobodnije putovanje), kao i važnost aktivnog uključivanja osoba s invaliditetom u procese donošenja odluka u vezi s programima i politikama, posebno onih koje se izravno odnose na njih (nije dobro kada im “sposobni” ljudi kreiraju turističke pakete i programe, rješenje je napraviti sva iskustva, atrakcije, fizičke sadržaje i usluge dostupne u mjeri koja dopušta njihovo sudjelovanje)</vt:lpstr>
      <vt:lpstr>Poražavajuća je činjenica da većina osoba s invaliditetom živi u nepovoljnim financijskim uvjetima, pa je nužno naglasiti negativni utjecaj siromaštva na osobe s invaliditetom – uključujući, primjerice, financijsku potporu za putovanja osoba čije financijske mogućnosti to ne dopuštaju. Konvencija također prepoznaje važnost pristupa fizičkom, društvenom, gospodarskom i kulturnom okruženju, zdravlju i obrazovanju te informacijama i komunikaciji, kako bi se osobama s invaliditetom omogućilo potpuno uživanje svih ljudskih prava i temeljnih sloboda.</vt:lpstr>
      <vt:lpstr>Članak 30. stavak 5. Konvencije (Sudjelovanje u kulturnom životu, rekreaciji, slobodnom vremenu i sportu) već se posebno bavi promicanjem sudjelovanja osoba s invaliditetom u turizmu:  „U cilju omogućavanja osobama s invaliditetom da u rekreacijskim i sportskim aktivnostima te aktivnostima slobodnog vremena sudjeluju ravnopravno sa svima drugima, države stranke će poduzeti odgovarajuće mjere:</vt:lpstr>
      <vt:lpstr>a) U najvećoj mogućoj mjeri poticati i promovirati sudjelovanje osoba s invaliditetom u glavnim sportskim aktivnostima na svim razinama;  (b) Osigurati da osobe s invaliditetom imaju priliku organizirati, razvijati i sudjelovati u sportskim i rekreacijskim aktivnostima specifičnim za osobe s invaliditetom i, u tu svrhu, poticati pružanje, na ravnopravnoj osnovi s drugima, odgovarajuće poduke, obuke i sredstava;  c) Osigurati da osobe s invaliditetom imaju pristup sportskim, rekreacijskim i turističkim objektima;</vt:lpstr>
      <vt:lpstr>(d) Osigurati da djeca s teškoćama u razvoju imaju jednak pristup sudjelovanju u igri, rekreaciji, slobodnom vremenu i sportskim aktivnostima kao i ostala djeca, uključujući te aktivnosti i u školskom sustavu;  (e) Osigurati da osobe s invaliditetom imaju pristup uslugama onih koji su uključeni u organizaciju rekreacijskih, turističkih i sportskih aktivnosti te aktivnostima slobodnog vremena.”  (https://www.ohchr.org/en/instruments-mechanisms/instruments/convention-rights-persons-disabilities)</vt:lpstr>
      <vt:lpstr>U stavku 2. istog članka, dokument spominje pravo osoba s invaliditetom na sudjelovanje u kulturnom životu ravnopravno s drugima, što ima višestruku turističku važnost: moraju se poduzeti sve potrebne mjere kako bi se osobama s invaliditetom osigurao pristup mjestima za kulturne priredbe ili usluge, kao što su kazališta, muzeji, kina, knjižnice i putničke agencije, i, gdje je to moguće, do spomenika i glavnih nacionalnih kulturnih znamenitosti U drugim člancima, važnost putovanja i potreba pružanja podrške ovom segmentu neizravno se spominje na nekoliko mjesta</vt:lpstr>
      <vt:lpstr>Članak 4., Opće obveze: Države stranke obvezuju se provoditi ili promovirati istraživanje i razvoj roba, usluga, uređaja i objekata univerzalnog dizajna koji zadovoljavaju specifične potrebe osoba s invaliditetom uz najmanje moguće izmjene i financijske troškove, olakšavajući njihovu upotrebljivost i korištenje, te promicati univerzalni dizajn u razvoju standarda i smjernica; istraživanje i razvoj novih tehnologija prikladnih za osobe s invaliditetom, uključujući informacijske i komunikacijske tehnologije, za promicanje dostupnosti i korištenja opreme za prijevoz/kretanje, uređaja i pomoćnih uređaja, dajući prednost tehnologijama koje su priuštive; te pružanje dostupnih informacija osobama s invaliditetom o prometnoj opremi, uređajima i pomagalima, uključujući nove tehnologije, kao i o drugim oblicima pomoći, uslugama podrške i drugim vrstama usluga</vt:lpstr>
      <vt:lpstr>Članak 9, Pristupačnost: Kako bi se osobama s invaliditetom omogućilo da vode samostalan život i potpuno sudjeluju u svim aspektima života, države potpisnice će poduzeti odgovarajuće mjere kako bi osigurale da osobe s invaliditetom imaju pristup, na ravnopravnoj osnovi s drugima, fizičkom okruženju, prijevozu, informacije i komunikacije (uključujući informacijske i komunikacijske tehnologije i sustave), te druge objekte i usluge koji su javno dostupni ili pristupačni. Mjere za prepoznavanje i uklanjanje barijera i prepreka pristupu uključuju, između ostalog, zgrade, ceste, prijevoz i druge unutarnje i vanjske objekte; te informacijske, komunikacijske i druge usluge, uključujući elektroničke usluge i hitne službe. Države potpisnice također će poduzeti potrebne mjere za razvoj, provedbu i praćenje primjene minimalnih standarda i smjernica za pristupačnost objekata i usluga otvorenih i dostupnih javnosti</vt:lpstr>
      <vt:lpstr>Konvencija se također bavi općim pitanjima koja utječu na putovanja:  – jednakost i nediskriminacija: države potpisnice zabranjuju diskriminaciju na temelju invaliditeta i osiguravaju jednaku i učinkovitu zakonsku zaštitu od diskriminacije u svim područjima za osobe s invaliditetom;  – podizanje svijesti: države potpisnice obvezuju se poduzeti brze, učinkovite i odgovarajuće mjere za a) podizanje svijesti o osobama s invaliditetom na društvenoj razini, uključujući obitelj, i promicanje poštovanja prava i dostojanstva osoba s invaliditetom; b) boriti se protiv stereotipa, predrasuda i štetnih praksi prema osobama s invaliditetom u svim aspektima života</vt:lpstr>
      <vt:lpstr>Članak 20, Osobna mobilnost: Države potpisnice će, osiguravajući u najvećoj mogućoj mjeri neovisnost osoba s invaliditetom, poduzeti učinkovite mjere za osiguranje osobne mobilnosti, uključujući, između ostalog, olakšavanje pristupa osoba s invaliditetom kvalitetnim potporama za mobilnost, opremi, pomoćnoj tehnologiji i raznim oblicima osobne pomoći i posrednika, uključujući njihovu dostupnost po pristupačnim cijenama; i pružanje obuke o vještinama vezanim uz mobilnost za osobe s invaliditetom i njihove stručnjake.  Članak 26., Habilitacija i rehabilitacija: Države potpisnice će poduzeti sve učinkovite i potrebne mjere, uključujući pružanje pomoći obitelji, kako bi osigurale da osobe s invaliditetom uživajte u najvećoj neovisnosti u svim aspektima života</vt:lpstr>
      <vt:lpstr>Općenito, dokument je od presudne važnosti za razvoj nacionalnih praksi o invaliditetu i pristupačnom turizmu. Predstavljao je promjenu paradigme u tom području, a načela i vrijednosti koje sadrži od tada postaju mjerilo i referentna točka. Jedini uočljiv nedostatak je da se Konvencija ne bavi senzibiliziranjem “sposobnog” društva (osobito pružatelja usluga) osoba koje žive bez invaliditeta.</vt:lpstr>
      <vt:lpstr>I EU i države članice stranke su UN-ove Konvencije o pravima osoba s invaliditetom, koja je dio pravnog poretka EU-a i obvezuje države potpisnice da štite temeljne slobode osoba s invaliditetom. Strategija EU-a glavni je instrument EU-a za implementaciju zahtjeva UN-ove konvencije i osiguranje da je države članice uvijek imaju na umu. Procjenjuje se da 87 milijuna ljudi u EU-u živi s invaliditetom; cilj je stvoriti inkluzivno društvo u kojem su prava osoba s invaliditetom primjereno zaštićena i da nema diskriminacije  U tu svrhu, u lipnju 2020. godine Parlament je postavio svoje prioritete za novu strategiju za invaliditet nakon 2020. godine, nadovezujući se na strategiju 2010.-2020., a koja sadrži preporuke koje su izravno vezane na putovanja i turizam</vt:lpstr>
      <vt:lpstr>Glavne preporuke koje izravno utječu na putovanja i turizam u strategiji EU-a:  – prava osoba s invaliditetom moraju se afirmirati u svim područjima i politikama (uključujući, naravno, turizam);  – jednak pristup zdravstvenoj zaštiti, zapošljavanju, javnom prijevozu i stanovanju za osobe s invaliditetom ;  – osobe s invaliditetom, njihove obitelji i njihove organizacije trebaju sudjelovati u dijalogu i biti dio procesa provedbe – u području turizma: odluke o tome koje se turističke usluge mogu pružati ne bi trebala donositi većina društva bez invaliditeta već svi zajedno, i osobe s invaliditetom i oni bez njega</vt:lpstr>
      <vt:lpstr>Kako bi se postigao daljnji napredak u osiguravanju punog sudjelovanja osoba s invaliditetom, nova i ojačana Strategija za prava osoba s invaliditetom također će usmjeravati rad država članica i institucija EU-a, nadovezujući se na prethodna postignuća i nudeći rješenja za izazove koji dolaze. Strategija za prava osoba s invaliditetom ima za cilj odgovoriti na mnoge izazove s kojima se suočavaju osobe s invaliditetom. Cilj mu je postići napredak u svim područjima Konvencije UN-a o pravima osoba s invaliditetom, kako na razini EU-a tako i na razini država članica, kako bi se osiguralo da osobe s invaliditetom u Europi, bez obzira na spol, rasno ili etničko podrijetlo, vjeru ili uvjerenje, dob ili seksualnu orijentaciju, mogu: </vt:lpstr>
      <vt:lpstr> – uživati svoja ljudska prava,  – imati jednake šanse,  – imati jednake prilike za sudjelovanje u društvu i gospodarstvu,  – moći odlučivati gdje će, kako i s kime živjeti,  – moći se kretati po EU-u, neovisno o potpori koja im je potrebna,  – više ne doživljavati diskriminaciju</vt:lpstr>
      <vt:lpstr>Nova strategija ocrtava niz prioriteta, uključujući jamčenje jednakog pristupa pravosuđu, obrazovanju, kulturi, sportu i turizmu (uz osiguranje slobode kretanja i prebivanja te mogućnosti sudjelovanja u demokratskom procesu, pristojne kvalitete života i neovisnog življenja)  Turizam je obuhvaćen puno detaljnije nego u Konvenciji UN-a o pravima osoba s invaliditetom (2021.-2030.)  Putovanja i turizam uključeni su u dokument</vt:lpstr>
      <vt:lpstr>Jednak pristup i nediskriminacija: osobe s invaliditetom imaju pravo na zaštitu od svih oblika diskriminacije i nasilja, jednak pristup pravosuđu, obrazovanju, kulturi, stanovanju, slobodnom vremenu, rekreaciji, sportu i turizmu te jednake mogućnosti i bolji pristup umjetnosti i kulturi, slobodnom vremenu, rekreaciji, sportu i turizmu. Pristupačno i uključivo ... slobodno vrijeme, rekreacija i turizam ključni su za puno sudjelovanje u društvu. Oni povećavaju dobrobit i pružaju prilike svima, uključujući osobe s invaliditetom, da razviju i ostvare svoj potencijal. Pristupačni turizam za osobe s invaliditetom ključan je za podržavanje sudjelovanja i društveno-ekonomskog razvoja. Komisija će ojačati sudjelovanje osoba s invaliditetom u svim tim područjima ... i nastojat će učiniti kulturnu baštinu i svu umjetnost pristupačnom i uključivom za osobe s invaliditetom kroz EU financiranje, primjerice kroz program Kreativna Europa</vt:lpstr>
      <vt:lpstr>Komisija također priprema studiju o implementaciji članka 30. Konvencije UN-a o pravima osoba s invaliditetom, kako bi podržala države članice u politikama za povećanje sudjelovanja i podrške osobama s invaliditetom u sportu, kulturi i aktivnostima u slobodno vrijeme; u suradnji s Međunarodnim paraolimpijskim odborom za promicanje uključivanja u sport i borbe protiv stereotipa; nastaviti promicati razvoj pristupačnog turizma, posebno u gradovima, kroz nagradu „Europska prijestolnica pametnog turizma”</vt:lpstr>
      <vt:lpstr>Generalna skupština UNWTO-a 1999. godine u Santiagu, Čile, usvojila je Globalni etički kodeks za turizam. U članku 3. Statuta Svjetske turističke organizacije turizam se smatra čimbenikom koji promiče univerzalno poštivanje i ostvarivanje ljudskih prava i temeljnih sloboda, bez obzira na rasu, spol, jezik ili vjeru (te tjelesni ili drugi invaliditet ili nedostatak istih)</vt:lpstr>
      <vt:lpstr>Među svojim ciljevima implicitno spominje implementaciju pristupačnog turizma (promicanje odgovornog, održivog i uključivog turizma u kontekstu prava na slobodno vrijeme i putovanja) Nažalost, dokument još nije prepoznat među onima koji su zainteresirani za turizam ili onima koji rade u tom sustavu, iako je bio vrlo napredan u svom sadržaju kada je donesen i većina njegovih ciljeva je i danas relevantna</vt:lpstr>
      <vt:lpstr>Globalni etički kodeks za turizam sažima svoje preporuke za sve dionike u turizmu u deset članaka. Analizirat ćemo samo one koji sadržajno jačaju razvoj pristupačnog turizma</vt:lpstr>
      <vt:lpstr>Članak 1: Uloga turizma u međusobnom razumijevanju i poštovanju među ljudima i društvima. Ova točka postavlja očekivanja od ponašanja turista: poštivanje prava i običaja manjina i autohtonog stanovništva; poštivati lokalne zakone i običaje; poštivati različite stilove života i ukuse lokalnog područja; paziti na poštivanje zakona; i izbjegavanje uvredljivog ponašanja</vt:lpstr>
      <vt:lpstr>Članak 2: Turizam kao sredstvo individualnog i zajedničkog ostvarenja. Turizam, aktivnosti koja se najčešće povezuje s rekreacijom i razonodom, sportom, kulturom i prirodom, treba zamisliti i prakticirati kao posebno sredstvo individualnog i kolektivnog ostvarenja; ako se prakticira dovoljno otvoreno, turizam će biti nezamjenjiv čimbenik samoodgoja, međusobne tolerancije i spoznaje legitimnih razlika i različitosti među narodima i kulturama</vt:lpstr>
      <vt:lpstr>Članak 7. („Pravo na turizam”): Kodeks implicitno spominje osobe s invaliditetom: univerzalno pravo na turizam trebalo bi promatrati kao korolar prava na odmor i slobodno vrijeme, uključujući pravo na uživanje prava navedenih u članku 24. Opće deklaracije o ljudskim pravima; socijalni turizam treba razvijati uz potporu javnih vlasti (kako osobe s invaliditetom u značajno većem omjeru pripadaju socijalno ugroženoj, pa i financijski depriviranoj skupini, to je za njih osobito važno); te treba poticati i olakšavati razvoj obiteljskog i omladinskog turizma, kao i turizma za starije osobe i osobe s invaliditetom</vt:lpstr>
      <vt:lpstr>U rujnu 2019. godine Okvirna konvencija UNWTO-a o etici u turizmu odobrena je na Općoj skupštini UNWTO-a, nakon prijedloga koji je podnio Svjetski odbor za etiku u turizmu (WCTE) Općoj skupštini UNWTO-a 2015. godine kako bi se transformirao glavni politički dokument UNWTO-a, Globalni etički kodeks za turizam, u međunarodnu konvenciju, kako bi bio učinkovitiji i provediv u puno većem opsegu Naknadno, Generalna skupština UNWTO-a 2015. godine dala je mandat glavnom tajniku UNWTO-a da u suradnji s WCTE-om osnuje posebnu radnu skupinu za ispitivanje postupaka i implikacija usvajanja Konvencije</vt:lpstr>
      <vt:lpstr>Radna skupina, predstavnici 36 država članica UNWTO-a, osnovana početkom 2016. godine, ispitala je inicijalni nacrt teksta Konvencije i detaljno je pregledala dokument  Radna skupina složila se da neće unositi nikakve suštinske izmjene u devet načela Globalnog etičkog kodeksa za turizam, kako su doneseni 1999. godine i nadaleko poznati. Ovih devet članaka uključeno je u nacrt Konvencije o etici u turizmu u odjeljku „Etička načela u turizmu“ i čine okosnicu Konvencije. Izvršno vijeće UNWTO-a podržalo je pristup da je nepotrebno mijenjati devet načela Globalnog etičkog kodeksa</vt:lpstr>
      <vt:lpstr>Odredbe ugrađene u načela Globalnog etičkog kodeksa za turizam:  – Preambula teksta inspirirana je Globalnim etičkim kodeksom za turizam, ali ažurirana na trenutni međunarodni kontekst i svrhu predložene Konvencije  – Prvi dio Konvencije sadrži opće odredbe koje tekst stavljaju u kontekst i ocrtavaju ključnu terminologiju, svrhu i opseg konvencije, kao i sredstva provedbe  – Drugi dio bavi se etičkim načelima turizma, koji su okosnica Konvencije</vt:lpstr>
      <vt:lpstr>Odredbe uključene u načela Globalnog etičkog kodeksa za turizam:  – Treći dio Konvencije odnosi se na mandat, sastav i funkcioniranje ovog pomoćnog tijela Opće skupštine u okviru Konvencije (Svjetski odbor za etiku u turizmu)  – Posljednji dva odjeljka Konvencije sadrže standardne odredbe za međunarodne ugovore; četvrti dio o Konferenciji država stranaka i peti odjeljak koji sadrži završne odredbe koje uređuju postupke za potpisivanje, ratifikaciju, prihvaćanje, odobrenje i pristupanje (izvor: UNWTO: Etika, kultura i društvena odgovornost)</vt:lpstr>
      <vt:lpstr>Osim navedenog, Svjetska turistička organizacija (sada pod nazivom UN Turizam), predana je promicanju pristupačnog turizma, te je Svjetski dan turizma 2016. godine posvetila ovoj temi. Organizacija je dala niz preporuka i objavila je priručnik za to područje (UNWTO, 2016)</vt:lpstr>
      <vt:lpstr>PowerPoint-bemutató</vt:lpstr>
      <vt:lpstr>PowerPoint-bemutató</vt:lpstr>
      <vt:lpstr>Rezolucija Europskog parlamenta od 29. listopada 2015. godine o novim izazovima i vizijama za promociju turizma u Europi naglašava važnost razvoja održivog, odgovornog i pristupačnog turizma; načelo “turizma za sve”; te da je puna dostupnost i priuštivost turizma ključni element za održivost sustava. Rezolucija preporučuje državama članicama da razviju europsku, jedinstvenu i transparentnu shemu označavanja pristupačnih ponuda i da pristupačnost učine kriterijem za potporu u kontekstu programa gospodarske potpore za sustav turizma (Rezolucija Europskog parlamenta od 29. listopada 2015. godine o novim izazovima i ideje za promicanje europskog turizma, https://www.europarl.europa.eu/doceo/document/TA-8-2015-0391_HU.html)</vt:lpstr>
      <vt:lpstr>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development of the innovative educational method of ACCESSIBLE tourism in Central Europe 2022-2-HU01-KA220-HED-000099410</dc:title>
  <dc:creator>Nagy-Véber Veronika</dc:creator>
  <cp:lastModifiedBy>Nagy-Véber Veronika</cp:lastModifiedBy>
  <cp:revision>21</cp:revision>
  <dcterms:created xsi:type="dcterms:W3CDTF">2024-05-21T07:28:22Z</dcterms:created>
  <dcterms:modified xsi:type="dcterms:W3CDTF">2025-06-28T21:21:15Z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0x0101004835BEBF49BD8A41ABD81494AB850FBB</vt:lpwstr>
  </property>
</Properties>
</file>