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87" r:id="rId8"/>
    <p:sldId id="259" r:id="rId9"/>
    <p:sldId id="347" r:id="rId10"/>
    <p:sldId id="348" r:id="rId11"/>
    <p:sldId id="288" r:id="rId12"/>
    <p:sldId id="345" r:id="rId13"/>
    <p:sldId id="260" r:id="rId14"/>
    <p:sldId id="261" r:id="rId15"/>
    <p:sldId id="262" r:id="rId16"/>
    <p:sldId id="289" r:id="rId17"/>
    <p:sldId id="290" r:id="rId18"/>
    <p:sldId id="263" r:id="rId19"/>
    <p:sldId id="264" r:id="rId20"/>
    <p:sldId id="291" r:id="rId21"/>
    <p:sldId id="316" r:id="rId22"/>
    <p:sldId id="292" r:id="rId23"/>
    <p:sldId id="317" r:id="rId24"/>
    <p:sldId id="318" r:id="rId25"/>
    <p:sldId id="319" r:id="rId26"/>
    <p:sldId id="320" r:id="rId27"/>
    <p:sldId id="321" r:id="rId28"/>
    <p:sldId id="293" r:id="rId29"/>
    <p:sldId id="294" r:id="rId30"/>
    <p:sldId id="295" r:id="rId31"/>
    <p:sldId id="322" r:id="rId32"/>
    <p:sldId id="323" r:id="rId33"/>
    <p:sldId id="324" r:id="rId34"/>
    <p:sldId id="327" r:id="rId35"/>
    <p:sldId id="326" r:id="rId36"/>
    <p:sldId id="328" r:id="rId37"/>
    <p:sldId id="329" r:id="rId38"/>
    <p:sldId id="330" r:id="rId39"/>
    <p:sldId id="296" r:id="rId40"/>
    <p:sldId id="331" r:id="rId41"/>
    <p:sldId id="332" r:id="rId42"/>
    <p:sldId id="333" r:id="rId43"/>
    <p:sldId id="334" r:id="rId44"/>
    <p:sldId id="297" r:id="rId45"/>
    <p:sldId id="298" r:id="rId46"/>
    <p:sldId id="299" r:id="rId47"/>
    <p:sldId id="300" r:id="rId48"/>
    <p:sldId id="301" r:id="rId49"/>
    <p:sldId id="302" r:id="rId50"/>
    <p:sldId id="346" r:id="rId51"/>
    <p:sldId id="303" r:id="rId52"/>
    <p:sldId id="335" r:id="rId53"/>
    <p:sldId id="340" r:id="rId54"/>
    <p:sldId id="336" r:id="rId55"/>
    <p:sldId id="337" r:id="rId56"/>
    <p:sldId id="341" r:id="rId57"/>
    <p:sldId id="338" r:id="rId58"/>
    <p:sldId id="339" r:id="rId59"/>
    <p:sldId id="34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0118B546-5095-4D7F-A81E-1B1445FFE6E3}"/>
    <pc:docChg chg="modSld">
      <pc:chgData name="Dr. Raffay Zoltán" userId="3b1b2a3e-ec4a-4aa8-94e3-5e4ef067d11f" providerId="ADAL" clId="{0118B546-5095-4D7F-A81E-1B1445FFE6E3}" dt="2025-06-04T15:11:21.977" v="1" actId="20577"/>
      <pc:docMkLst>
        <pc:docMk/>
      </pc:docMkLst>
      <pc:sldChg chg="modSp mod">
        <pc:chgData name="Dr. Raffay Zoltán" userId="3b1b2a3e-ec4a-4aa8-94e3-5e4ef067d11f" providerId="ADAL" clId="{0118B546-5095-4D7F-A81E-1B1445FFE6E3}" dt="2025-06-04T15:11:21.977" v="1" actId="20577"/>
        <pc:sldMkLst>
          <pc:docMk/>
          <pc:sldMk cId="1645023369" sldId="258"/>
        </pc:sldMkLst>
        <pc:spChg chg="mod">
          <ac:chgData name="Dr. Raffay Zoltán" userId="3b1b2a3e-ec4a-4aa8-94e3-5e4ef067d11f" providerId="ADAL" clId="{0118B546-5095-4D7F-A81E-1B1445FFE6E3}" dt="2025-06-04T15:11:21.977" v="1" actId="20577"/>
          <ac:spMkLst>
            <pc:docMk/>
            <pc:sldMk cId="1645023369" sldId="258"/>
            <ac:spMk id="2" creationId="{D3584706-2332-2377-2C41-8BF037864DF1}"/>
          </ac:spMkLst>
        </pc:spChg>
      </pc:sldChg>
    </pc:docChg>
  </pc:docChgLst>
  <pc:docChgLst>
    <pc:chgData name="Dr. Raffay Zoltán" userId="3b1b2a3e-ec4a-4aa8-94e3-5e4ef067d11f" providerId="ADAL" clId="{C37D5CB0-8981-490A-80A7-F4456E63ADA5}"/>
    <pc:docChg chg="undo custSel modSld">
      <pc:chgData name="Dr. Raffay Zoltán" userId="3b1b2a3e-ec4a-4aa8-94e3-5e4ef067d11f" providerId="ADAL" clId="{C37D5CB0-8981-490A-80A7-F4456E63ADA5}" dt="2025-01-17T14:52:15.310" v="139" actId="1076"/>
      <pc:docMkLst>
        <pc:docMk/>
      </pc:docMkLst>
      <pc:sldChg chg="addSp delSp mod">
        <pc:chgData name="Dr. Raffay Zoltán" userId="3b1b2a3e-ec4a-4aa8-94e3-5e4ef067d11f" providerId="ADAL" clId="{C37D5CB0-8981-490A-80A7-F4456E63ADA5}" dt="2025-01-17T14:42:38.783" v="2" actId="478"/>
        <pc:sldMkLst>
          <pc:docMk/>
          <pc:sldMk cId="1441212110" sldId="257"/>
        </pc:sldMkLst>
      </pc:sldChg>
      <pc:sldChg chg="delSp mod">
        <pc:chgData name="Dr. Raffay Zoltán" userId="3b1b2a3e-ec4a-4aa8-94e3-5e4ef067d11f" providerId="ADAL" clId="{C37D5CB0-8981-490A-80A7-F4456E63ADA5}" dt="2025-01-17T14:42:41.918" v="4" actId="478"/>
        <pc:sldMkLst>
          <pc:docMk/>
          <pc:sldMk cId="4239364104" sldId="259"/>
        </pc:sldMkLst>
      </pc:sldChg>
      <pc:sldChg chg="addSp delSp mod">
        <pc:chgData name="Dr. Raffay Zoltán" userId="3b1b2a3e-ec4a-4aa8-94e3-5e4ef067d11f" providerId="ADAL" clId="{C37D5CB0-8981-490A-80A7-F4456E63ADA5}" dt="2025-01-17T14:43:46.310" v="16" actId="478"/>
        <pc:sldMkLst>
          <pc:docMk/>
          <pc:sldMk cId="3346443628" sldId="260"/>
        </pc:sldMkLst>
      </pc:sldChg>
      <pc:sldChg chg="delSp modSp mod">
        <pc:chgData name="Dr. Raffay Zoltán" userId="3b1b2a3e-ec4a-4aa8-94e3-5e4ef067d11f" providerId="ADAL" clId="{C37D5CB0-8981-490A-80A7-F4456E63ADA5}" dt="2025-01-17T14:43:53.770" v="19" actId="1076"/>
        <pc:sldMkLst>
          <pc:docMk/>
          <pc:sldMk cId="3430837079" sldId="261"/>
        </pc:sldMkLst>
      </pc:sldChg>
      <pc:sldChg chg="delSp mod">
        <pc:chgData name="Dr. Raffay Zoltán" userId="3b1b2a3e-ec4a-4aa8-94e3-5e4ef067d11f" providerId="ADAL" clId="{C37D5CB0-8981-490A-80A7-F4456E63ADA5}" dt="2025-01-17T14:43:56.144" v="20" actId="478"/>
        <pc:sldMkLst>
          <pc:docMk/>
          <pc:sldMk cId="564408570" sldId="262"/>
        </pc:sldMkLst>
      </pc:sldChg>
      <pc:sldChg chg="delSp modSp mod">
        <pc:chgData name="Dr. Raffay Zoltán" userId="3b1b2a3e-ec4a-4aa8-94e3-5e4ef067d11f" providerId="ADAL" clId="{C37D5CB0-8981-490A-80A7-F4456E63ADA5}" dt="2025-01-17T14:44:29.755" v="29" actId="1076"/>
        <pc:sldMkLst>
          <pc:docMk/>
          <pc:sldMk cId="3544922091" sldId="263"/>
        </pc:sldMkLst>
      </pc:sldChg>
      <pc:sldChg chg="delSp mod">
        <pc:chgData name="Dr. Raffay Zoltán" userId="3b1b2a3e-ec4a-4aa8-94e3-5e4ef067d11f" providerId="ADAL" clId="{C37D5CB0-8981-490A-80A7-F4456E63ADA5}" dt="2025-01-17T14:44:32.300" v="30" actId="478"/>
        <pc:sldMkLst>
          <pc:docMk/>
          <pc:sldMk cId="1243646356" sldId="264"/>
        </pc:sldMkLst>
      </pc:sldChg>
      <pc:sldChg chg="delSp mod">
        <pc:chgData name="Dr. Raffay Zoltán" userId="3b1b2a3e-ec4a-4aa8-94e3-5e4ef067d11f" providerId="ADAL" clId="{C37D5CB0-8981-490A-80A7-F4456E63ADA5}" dt="2025-01-17T14:42:40.738" v="3" actId="478"/>
        <pc:sldMkLst>
          <pc:docMk/>
          <pc:sldMk cId="4281351242" sldId="287"/>
        </pc:sldMkLst>
      </pc:sldChg>
      <pc:sldChg chg="delSp modSp mod">
        <pc:chgData name="Dr. Raffay Zoltán" userId="3b1b2a3e-ec4a-4aa8-94e3-5e4ef067d11f" providerId="ADAL" clId="{C37D5CB0-8981-490A-80A7-F4456E63ADA5}" dt="2025-01-17T14:43:17.045" v="10" actId="1076"/>
        <pc:sldMkLst>
          <pc:docMk/>
          <pc:sldMk cId="447209045" sldId="288"/>
        </pc:sldMkLst>
      </pc:sldChg>
      <pc:sldChg chg="delSp modSp mod">
        <pc:chgData name="Dr. Raffay Zoltán" userId="3b1b2a3e-ec4a-4aa8-94e3-5e4ef067d11f" providerId="ADAL" clId="{C37D5CB0-8981-490A-80A7-F4456E63ADA5}" dt="2025-01-17T14:44:04.178" v="23" actId="1076"/>
        <pc:sldMkLst>
          <pc:docMk/>
          <pc:sldMk cId="1878404424" sldId="289"/>
        </pc:sldMkLst>
      </pc:sldChg>
      <pc:sldChg chg="delSp modSp mod">
        <pc:chgData name="Dr. Raffay Zoltán" userId="3b1b2a3e-ec4a-4aa8-94e3-5e4ef067d11f" providerId="ADAL" clId="{C37D5CB0-8981-490A-80A7-F4456E63ADA5}" dt="2025-01-17T14:44:14.759" v="26" actId="1076"/>
        <pc:sldMkLst>
          <pc:docMk/>
          <pc:sldMk cId="1213139722" sldId="290"/>
        </pc:sldMkLst>
      </pc:sldChg>
      <pc:sldChg chg="delSp modSp mod">
        <pc:chgData name="Dr. Raffay Zoltán" userId="3b1b2a3e-ec4a-4aa8-94e3-5e4ef067d11f" providerId="ADAL" clId="{C37D5CB0-8981-490A-80A7-F4456E63ADA5}" dt="2025-01-17T14:44:42.621" v="33" actId="1076"/>
        <pc:sldMkLst>
          <pc:docMk/>
          <pc:sldMk cId="1782953585" sldId="291"/>
        </pc:sldMkLst>
      </pc:sldChg>
      <pc:sldChg chg="delSp modSp mod">
        <pc:chgData name="Dr. Raffay Zoltán" userId="3b1b2a3e-ec4a-4aa8-94e3-5e4ef067d11f" providerId="ADAL" clId="{C37D5CB0-8981-490A-80A7-F4456E63ADA5}" dt="2025-01-17T14:45:04.230" v="37" actId="1076"/>
        <pc:sldMkLst>
          <pc:docMk/>
          <pc:sldMk cId="2390903307" sldId="292"/>
        </pc:sldMkLst>
      </pc:sldChg>
      <pc:sldChg chg="delSp mod">
        <pc:chgData name="Dr. Raffay Zoltán" userId="3b1b2a3e-ec4a-4aa8-94e3-5e4ef067d11f" providerId="ADAL" clId="{C37D5CB0-8981-490A-80A7-F4456E63ADA5}" dt="2025-01-17T14:46:41.594" v="60" actId="478"/>
        <pc:sldMkLst>
          <pc:docMk/>
          <pc:sldMk cId="3786590397" sldId="293"/>
        </pc:sldMkLst>
      </pc:sldChg>
      <pc:sldChg chg="delSp modSp mod">
        <pc:chgData name="Dr. Raffay Zoltán" userId="3b1b2a3e-ec4a-4aa8-94e3-5e4ef067d11f" providerId="ADAL" clId="{C37D5CB0-8981-490A-80A7-F4456E63ADA5}" dt="2025-01-17T14:46:59.505" v="64" actId="1076"/>
        <pc:sldMkLst>
          <pc:docMk/>
          <pc:sldMk cId="1314857757" sldId="294"/>
        </pc:sldMkLst>
      </pc:sldChg>
      <pc:sldChg chg="delSp modSp mod">
        <pc:chgData name="Dr. Raffay Zoltán" userId="3b1b2a3e-ec4a-4aa8-94e3-5e4ef067d11f" providerId="ADAL" clId="{C37D5CB0-8981-490A-80A7-F4456E63ADA5}" dt="2025-01-17T14:47:14.926" v="67" actId="1076"/>
        <pc:sldMkLst>
          <pc:docMk/>
          <pc:sldMk cId="3181723670" sldId="295"/>
        </pc:sldMkLst>
      </pc:sldChg>
      <pc:sldChg chg="delSp modSp mod">
        <pc:chgData name="Dr. Raffay Zoltán" userId="3b1b2a3e-ec4a-4aa8-94e3-5e4ef067d11f" providerId="ADAL" clId="{C37D5CB0-8981-490A-80A7-F4456E63ADA5}" dt="2025-01-17T14:49:16.110" v="86" actId="1076"/>
        <pc:sldMkLst>
          <pc:docMk/>
          <pc:sldMk cId="3609456671" sldId="296"/>
        </pc:sldMkLst>
      </pc:sldChg>
      <pc:sldChg chg="delSp modSp mod">
        <pc:chgData name="Dr. Raffay Zoltán" userId="3b1b2a3e-ec4a-4aa8-94e3-5e4ef067d11f" providerId="ADAL" clId="{C37D5CB0-8981-490A-80A7-F4456E63ADA5}" dt="2025-01-17T14:50:26.744" v="104" actId="478"/>
        <pc:sldMkLst>
          <pc:docMk/>
          <pc:sldMk cId="2672618226" sldId="297"/>
        </pc:sldMkLst>
      </pc:sldChg>
      <pc:sldChg chg="delSp mod">
        <pc:chgData name="Dr. Raffay Zoltán" userId="3b1b2a3e-ec4a-4aa8-94e3-5e4ef067d11f" providerId="ADAL" clId="{C37D5CB0-8981-490A-80A7-F4456E63ADA5}" dt="2025-01-17T14:50:30.988" v="105" actId="478"/>
        <pc:sldMkLst>
          <pc:docMk/>
          <pc:sldMk cId="2073859318" sldId="298"/>
        </pc:sldMkLst>
      </pc:sldChg>
      <pc:sldChg chg="delSp modSp mod">
        <pc:chgData name="Dr. Raffay Zoltán" userId="3b1b2a3e-ec4a-4aa8-94e3-5e4ef067d11f" providerId="ADAL" clId="{C37D5CB0-8981-490A-80A7-F4456E63ADA5}" dt="2025-01-17T14:50:39.793" v="108" actId="1076"/>
        <pc:sldMkLst>
          <pc:docMk/>
          <pc:sldMk cId="4063713358" sldId="299"/>
        </pc:sldMkLst>
      </pc:sldChg>
      <pc:sldChg chg="delSp mod">
        <pc:chgData name="Dr. Raffay Zoltán" userId="3b1b2a3e-ec4a-4aa8-94e3-5e4ef067d11f" providerId="ADAL" clId="{C37D5CB0-8981-490A-80A7-F4456E63ADA5}" dt="2025-01-17T14:50:43.735" v="109" actId="478"/>
        <pc:sldMkLst>
          <pc:docMk/>
          <pc:sldMk cId="2458989329" sldId="300"/>
        </pc:sldMkLst>
      </pc:sldChg>
      <pc:sldChg chg="delSp modSp mod">
        <pc:chgData name="Dr. Raffay Zoltán" userId="3b1b2a3e-ec4a-4aa8-94e3-5e4ef067d11f" providerId="ADAL" clId="{C37D5CB0-8981-490A-80A7-F4456E63ADA5}" dt="2025-01-17T14:50:52.546" v="112" actId="1076"/>
        <pc:sldMkLst>
          <pc:docMk/>
          <pc:sldMk cId="641202722" sldId="301"/>
        </pc:sldMkLst>
      </pc:sldChg>
      <pc:sldChg chg="delSp modSp mod">
        <pc:chgData name="Dr. Raffay Zoltán" userId="3b1b2a3e-ec4a-4aa8-94e3-5e4ef067d11f" providerId="ADAL" clId="{C37D5CB0-8981-490A-80A7-F4456E63ADA5}" dt="2025-01-17T14:51:02.546" v="115" actId="1076"/>
        <pc:sldMkLst>
          <pc:docMk/>
          <pc:sldMk cId="2306243658" sldId="302"/>
        </pc:sldMkLst>
      </pc:sldChg>
      <pc:sldChg chg="delSp mod">
        <pc:chgData name="Dr. Raffay Zoltán" userId="3b1b2a3e-ec4a-4aa8-94e3-5e4ef067d11f" providerId="ADAL" clId="{C37D5CB0-8981-490A-80A7-F4456E63ADA5}" dt="2025-01-17T14:51:18.667" v="119" actId="478"/>
        <pc:sldMkLst>
          <pc:docMk/>
          <pc:sldMk cId="1553513665" sldId="303"/>
        </pc:sldMkLst>
      </pc:sldChg>
      <pc:sldChg chg="delSp mod">
        <pc:chgData name="Dr. Raffay Zoltán" userId="3b1b2a3e-ec4a-4aa8-94e3-5e4ef067d11f" providerId="ADAL" clId="{C37D5CB0-8981-490A-80A7-F4456E63ADA5}" dt="2025-01-17T14:44:53.680" v="34" actId="478"/>
        <pc:sldMkLst>
          <pc:docMk/>
          <pc:sldMk cId="1775996293" sldId="316"/>
        </pc:sldMkLst>
      </pc:sldChg>
      <pc:sldChg chg="delSp modSp mod">
        <pc:chgData name="Dr. Raffay Zoltán" userId="3b1b2a3e-ec4a-4aa8-94e3-5e4ef067d11f" providerId="ADAL" clId="{C37D5CB0-8981-490A-80A7-F4456E63ADA5}" dt="2025-01-17T14:45:17.320" v="43" actId="1076"/>
        <pc:sldMkLst>
          <pc:docMk/>
          <pc:sldMk cId="692578560" sldId="317"/>
        </pc:sldMkLst>
      </pc:sldChg>
      <pc:sldChg chg="delSp modSp mod">
        <pc:chgData name="Dr. Raffay Zoltán" userId="3b1b2a3e-ec4a-4aa8-94e3-5e4ef067d11f" providerId="ADAL" clId="{C37D5CB0-8981-490A-80A7-F4456E63ADA5}" dt="2025-01-17T14:45:34.540" v="46" actId="1076"/>
        <pc:sldMkLst>
          <pc:docMk/>
          <pc:sldMk cId="4020725269" sldId="318"/>
        </pc:sldMkLst>
      </pc:sldChg>
      <pc:sldChg chg="delSp mod">
        <pc:chgData name="Dr. Raffay Zoltán" userId="3b1b2a3e-ec4a-4aa8-94e3-5e4ef067d11f" providerId="ADAL" clId="{C37D5CB0-8981-490A-80A7-F4456E63ADA5}" dt="2025-01-17T14:45:44.498" v="47" actId="478"/>
        <pc:sldMkLst>
          <pc:docMk/>
          <pc:sldMk cId="1645083250" sldId="319"/>
        </pc:sldMkLst>
      </pc:sldChg>
      <pc:sldChg chg="delSp modSp mod">
        <pc:chgData name="Dr. Raffay Zoltán" userId="3b1b2a3e-ec4a-4aa8-94e3-5e4ef067d11f" providerId="ADAL" clId="{C37D5CB0-8981-490A-80A7-F4456E63ADA5}" dt="2025-01-17T14:45:50.740" v="50" actId="1076"/>
        <pc:sldMkLst>
          <pc:docMk/>
          <pc:sldMk cId="3554787043" sldId="320"/>
        </pc:sldMkLst>
      </pc:sldChg>
      <pc:sldChg chg="addSp delSp modSp mod">
        <pc:chgData name="Dr. Raffay Zoltán" userId="3b1b2a3e-ec4a-4aa8-94e3-5e4ef067d11f" providerId="ADAL" clId="{C37D5CB0-8981-490A-80A7-F4456E63ADA5}" dt="2025-01-17T14:46:33.660" v="59" actId="14100"/>
        <pc:sldMkLst>
          <pc:docMk/>
          <pc:sldMk cId="2749768536" sldId="321"/>
        </pc:sldMkLst>
      </pc:sldChg>
      <pc:sldChg chg="delSp mod">
        <pc:chgData name="Dr. Raffay Zoltán" userId="3b1b2a3e-ec4a-4aa8-94e3-5e4ef067d11f" providerId="ADAL" clId="{C37D5CB0-8981-490A-80A7-F4456E63ADA5}" dt="2025-01-17T14:47:18.898" v="68" actId="478"/>
        <pc:sldMkLst>
          <pc:docMk/>
          <pc:sldMk cId="1658145609" sldId="322"/>
        </pc:sldMkLst>
      </pc:sldChg>
      <pc:sldChg chg="delSp mod">
        <pc:chgData name="Dr. Raffay Zoltán" userId="3b1b2a3e-ec4a-4aa8-94e3-5e4ef067d11f" providerId="ADAL" clId="{C37D5CB0-8981-490A-80A7-F4456E63ADA5}" dt="2025-01-17T14:47:37.927" v="69" actId="478"/>
        <pc:sldMkLst>
          <pc:docMk/>
          <pc:sldMk cId="1337150680" sldId="324"/>
        </pc:sldMkLst>
      </pc:sldChg>
      <pc:sldChg chg="delSp modSp mod">
        <pc:chgData name="Dr. Raffay Zoltán" userId="3b1b2a3e-ec4a-4aa8-94e3-5e4ef067d11f" providerId="ADAL" clId="{C37D5CB0-8981-490A-80A7-F4456E63ADA5}" dt="2025-01-17T14:47:58.759" v="72" actId="478"/>
        <pc:sldMkLst>
          <pc:docMk/>
          <pc:sldMk cId="1116155548" sldId="326"/>
        </pc:sldMkLst>
      </pc:sldChg>
      <pc:sldChg chg="delSp mod">
        <pc:chgData name="Dr. Raffay Zoltán" userId="3b1b2a3e-ec4a-4aa8-94e3-5e4ef067d11f" providerId="ADAL" clId="{C37D5CB0-8981-490A-80A7-F4456E63ADA5}" dt="2025-01-17T14:47:53.805" v="70" actId="478"/>
        <pc:sldMkLst>
          <pc:docMk/>
          <pc:sldMk cId="1527524120" sldId="327"/>
        </pc:sldMkLst>
      </pc:sldChg>
      <pc:sldChg chg="delSp modSp mod">
        <pc:chgData name="Dr. Raffay Zoltán" userId="3b1b2a3e-ec4a-4aa8-94e3-5e4ef067d11f" providerId="ADAL" clId="{C37D5CB0-8981-490A-80A7-F4456E63ADA5}" dt="2025-01-17T14:48:32.282" v="78" actId="1076"/>
        <pc:sldMkLst>
          <pc:docMk/>
          <pc:sldMk cId="2107847120" sldId="328"/>
        </pc:sldMkLst>
      </pc:sldChg>
      <pc:sldChg chg="delSp modSp mod">
        <pc:chgData name="Dr. Raffay Zoltán" userId="3b1b2a3e-ec4a-4aa8-94e3-5e4ef067d11f" providerId="ADAL" clId="{C37D5CB0-8981-490A-80A7-F4456E63ADA5}" dt="2025-01-17T14:48:47.664" v="81" actId="1076"/>
        <pc:sldMkLst>
          <pc:docMk/>
          <pc:sldMk cId="151916171" sldId="329"/>
        </pc:sldMkLst>
      </pc:sldChg>
      <pc:sldChg chg="delSp mod">
        <pc:chgData name="Dr. Raffay Zoltán" userId="3b1b2a3e-ec4a-4aa8-94e3-5e4ef067d11f" providerId="ADAL" clId="{C37D5CB0-8981-490A-80A7-F4456E63ADA5}" dt="2025-01-17T14:49:00.353" v="82" actId="478"/>
        <pc:sldMkLst>
          <pc:docMk/>
          <pc:sldMk cId="1023325565" sldId="330"/>
        </pc:sldMkLst>
      </pc:sldChg>
      <pc:sldChg chg="delSp mod">
        <pc:chgData name="Dr. Raffay Zoltán" userId="3b1b2a3e-ec4a-4aa8-94e3-5e4ef067d11f" providerId="ADAL" clId="{C37D5CB0-8981-490A-80A7-F4456E63ADA5}" dt="2025-01-17T14:49:20.343" v="87" actId="478"/>
        <pc:sldMkLst>
          <pc:docMk/>
          <pc:sldMk cId="214650469" sldId="331"/>
        </pc:sldMkLst>
      </pc:sldChg>
      <pc:sldChg chg="delSp mod">
        <pc:chgData name="Dr. Raffay Zoltán" userId="3b1b2a3e-ec4a-4aa8-94e3-5e4ef067d11f" providerId="ADAL" clId="{C37D5CB0-8981-490A-80A7-F4456E63ADA5}" dt="2025-01-17T14:49:22.330" v="88" actId="478"/>
        <pc:sldMkLst>
          <pc:docMk/>
          <pc:sldMk cId="60972205" sldId="332"/>
        </pc:sldMkLst>
      </pc:sldChg>
      <pc:sldChg chg="delSp modSp mod">
        <pc:chgData name="Dr. Raffay Zoltán" userId="3b1b2a3e-ec4a-4aa8-94e3-5e4ef067d11f" providerId="ADAL" clId="{C37D5CB0-8981-490A-80A7-F4456E63ADA5}" dt="2025-01-17T14:50:03.030" v="98" actId="14100"/>
        <pc:sldMkLst>
          <pc:docMk/>
          <pc:sldMk cId="1229670714" sldId="333"/>
        </pc:sldMkLst>
      </pc:sldChg>
      <pc:sldChg chg="delSp modSp mod">
        <pc:chgData name="Dr. Raffay Zoltán" userId="3b1b2a3e-ec4a-4aa8-94e3-5e4ef067d11f" providerId="ADAL" clId="{C37D5CB0-8981-490A-80A7-F4456E63ADA5}" dt="2025-01-17T14:50:15.980" v="101" actId="1076"/>
        <pc:sldMkLst>
          <pc:docMk/>
          <pc:sldMk cId="102117000" sldId="334"/>
        </pc:sldMkLst>
      </pc:sldChg>
      <pc:sldChg chg="delSp mod">
        <pc:chgData name="Dr. Raffay Zoltán" userId="3b1b2a3e-ec4a-4aa8-94e3-5e4ef067d11f" providerId="ADAL" clId="{C37D5CB0-8981-490A-80A7-F4456E63ADA5}" dt="2025-01-17T14:51:20.019" v="120" actId="478"/>
        <pc:sldMkLst>
          <pc:docMk/>
          <pc:sldMk cId="3609725733" sldId="335"/>
        </pc:sldMkLst>
      </pc:sldChg>
      <pc:sldChg chg="delSp mod">
        <pc:chgData name="Dr. Raffay Zoltán" userId="3b1b2a3e-ec4a-4aa8-94e3-5e4ef067d11f" providerId="ADAL" clId="{C37D5CB0-8981-490A-80A7-F4456E63ADA5}" dt="2025-01-17T14:51:29.944" v="123" actId="478"/>
        <pc:sldMkLst>
          <pc:docMk/>
          <pc:sldMk cId="4151136350" sldId="336"/>
        </pc:sldMkLst>
      </pc:sldChg>
      <pc:sldChg chg="delSp modSp mod">
        <pc:chgData name="Dr. Raffay Zoltán" userId="3b1b2a3e-ec4a-4aa8-94e3-5e4ef067d11f" providerId="ADAL" clId="{C37D5CB0-8981-490A-80A7-F4456E63ADA5}" dt="2025-01-17T14:51:37.406" v="126" actId="1076"/>
        <pc:sldMkLst>
          <pc:docMk/>
          <pc:sldMk cId="2607346309" sldId="337"/>
        </pc:sldMkLst>
      </pc:sldChg>
      <pc:sldChg chg="delSp mod">
        <pc:chgData name="Dr. Raffay Zoltán" userId="3b1b2a3e-ec4a-4aa8-94e3-5e4ef067d11f" providerId="ADAL" clId="{C37D5CB0-8981-490A-80A7-F4456E63ADA5}" dt="2025-01-17T14:51:53.460" v="132" actId="478"/>
        <pc:sldMkLst>
          <pc:docMk/>
          <pc:sldMk cId="2545865789" sldId="338"/>
        </pc:sldMkLst>
      </pc:sldChg>
      <pc:sldChg chg="delSp modSp mod">
        <pc:chgData name="Dr. Raffay Zoltán" userId="3b1b2a3e-ec4a-4aa8-94e3-5e4ef067d11f" providerId="ADAL" clId="{C37D5CB0-8981-490A-80A7-F4456E63ADA5}" dt="2025-01-17T14:52:08.603" v="136" actId="14100"/>
        <pc:sldMkLst>
          <pc:docMk/>
          <pc:sldMk cId="1761304994" sldId="339"/>
        </pc:sldMkLst>
      </pc:sldChg>
      <pc:sldChg chg="delSp modSp mod">
        <pc:chgData name="Dr. Raffay Zoltán" userId="3b1b2a3e-ec4a-4aa8-94e3-5e4ef067d11f" providerId="ADAL" clId="{C37D5CB0-8981-490A-80A7-F4456E63ADA5}" dt="2025-01-17T14:51:28.458" v="122" actId="478"/>
        <pc:sldMkLst>
          <pc:docMk/>
          <pc:sldMk cId="4225199683" sldId="340"/>
        </pc:sldMkLst>
      </pc:sldChg>
      <pc:sldChg chg="addSp delSp modSp mod">
        <pc:chgData name="Dr. Raffay Zoltán" userId="3b1b2a3e-ec4a-4aa8-94e3-5e4ef067d11f" providerId="ADAL" clId="{C37D5CB0-8981-490A-80A7-F4456E63ADA5}" dt="2025-01-17T14:51:51.060" v="131" actId="1076"/>
        <pc:sldMkLst>
          <pc:docMk/>
          <pc:sldMk cId="3357791500" sldId="341"/>
        </pc:sldMkLst>
      </pc:sldChg>
      <pc:sldChg chg="delSp modSp mod">
        <pc:chgData name="Dr. Raffay Zoltán" userId="3b1b2a3e-ec4a-4aa8-94e3-5e4ef067d11f" providerId="ADAL" clId="{C37D5CB0-8981-490A-80A7-F4456E63ADA5}" dt="2025-01-17T14:52:15.310" v="139" actId="1076"/>
        <pc:sldMkLst>
          <pc:docMk/>
          <pc:sldMk cId="3835311473" sldId="342"/>
        </pc:sldMkLst>
      </pc:sldChg>
      <pc:sldChg chg="delSp modSp mod">
        <pc:chgData name="Dr. Raffay Zoltán" userId="3b1b2a3e-ec4a-4aa8-94e3-5e4ef067d11f" providerId="ADAL" clId="{C37D5CB0-8981-490A-80A7-F4456E63ADA5}" dt="2025-01-17T14:43:37.470" v="13" actId="1076"/>
        <pc:sldMkLst>
          <pc:docMk/>
          <pc:sldMk cId="2460031538" sldId="345"/>
        </pc:sldMkLst>
      </pc:sldChg>
      <pc:sldChg chg="delSp modSp mod">
        <pc:chgData name="Dr. Raffay Zoltán" userId="3b1b2a3e-ec4a-4aa8-94e3-5e4ef067d11f" providerId="ADAL" clId="{C37D5CB0-8981-490A-80A7-F4456E63ADA5}" dt="2025-01-17T14:51:16.510" v="118" actId="1076"/>
        <pc:sldMkLst>
          <pc:docMk/>
          <pc:sldMk cId="2754700124" sldId="346"/>
        </pc:sldMkLst>
      </pc:sldChg>
      <pc:sldChg chg="delSp mod">
        <pc:chgData name="Dr. Raffay Zoltán" userId="3b1b2a3e-ec4a-4aa8-94e3-5e4ef067d11f" providerId="ADAL" clId="{C37D5CB0-8981-490A-80A7-F4456E63ADA5}" dt="2025-01-17T14:42:47.970" v="5" actId="478"/>
        <pc:sldMkLst>
          <pc:docMk/>
          <pc:sldMk cId="549611600" sldId="347"/>
        </pc:sldMkLst>
      </pc:sldChg>
      <pc:sldChg chg="delSp mod">
        <pc:chgData name="Dr. Raffay Zoltán" userId="3b1b2a3e-ec4a-4aa8-94e3-5e4ef067d11f" providerId="ADAL" clId="{C37D5CB0-8981-490A-80A7-F4456E63ADA5}" dt="2025-01-17T14:42:49.600" v="6" actId="478"/>
        <pc:sldMkLst>
          <pc:docMk/>
          <pc:sldMk cId="4015838129" sldId="348"/>
        </pc:sldMkLst>
      </pc:sldChg>
    </pc:docChg>
  </pc:docChgLst>
  <pc:docChgLst>
    <pc:chgData name="Dr. Raffay Zoltán" userId="3b1b2a3e-ec4a-4aa8-94e3-5e4ef067d11f" providerId="ADAL" clId="{55782E11-029F-4892-947C-113B0CB8BFAC}"/>
    <pc:docChg chg="undo custSel addSld modSld sldOrd">
      <pc:chgData name="Dr. Raffay Zoltán" userId="3b1b2a3e-ec4a-4aa8-94e3-5e4ef067d11f" providerId="ADAL" clId="{55782E11-029F-4892-947C-113B0CB8BFAC}" dt="2024-11-19T14:29:35.230" v="3433" actId="1076"/>
      <pc:docMkLst>
        <pc:docMk/>
      </pc:docMkLst>
      <pc:sldChg chg="modSp mod">
        <pc:chgData name="Dr. Raffay Zoltán" userId="3b1b2a3e-ec4a-4aa8-94e3-5e4ef067d11f" providerId="ADAL" clId="{55782E11-029F-4892-947C-113B0CB8BFAC}" dt="2024-11-11T16:24:22.006" v="2211" actId="14100"/>
        <pc:sldMkLst>
          <pc:docMk/>
          <pc:sldMk cId="1441212110" sldId="257"/>
        </pc:sldMkLst>
      </pc:sldChg>
      <pc:sldChg chg="modSp mod">
        <pc:chgData name="Dr. Raffay Zoltán" userId="3b1b2a3e-ec4a-4aa8-94e3-5e4ef067d11f" providerId="ADAL" clId="{55782E11-029F-4892-947C-113B0CB8BFAC}" dt="2024-11-11T16:38:18.539" v="2456" actId="20577"/>
        <pc:sldMkLst>
          <pc:docMk/>
          <pc:sldMk cId="4239364104" sldId="259"/>
        </pc:sldMkLst>
      </pc:sldChg>
      <pc:sldChg chg="modSp mod">
        <pc:chgData name="Dr. Raffay Zoltán" userId="3b1b2a3e-ec4a-4aa8-94e3-5e4ef067d11f" providerId="ADAL" clId="{55782E11-029F-4892-947C-113B0CB8BFAC}" dt="2024-11-12T15:12:21.911" v="3356"/>
        <pc:sldMkLst>
          <pc:docMk/>
          <pc:sldMk cId="3346443628" sldId="260"/>
        </pc:sldMkLst>
      </pc:sldChg>
      <pc:sldChg chg="modSp mod">
        <pc:chgData name="Dr. Raffay Zoltán" userId="3b1b2a3e-ec4a-4aa8-94e3-5e4ef067d11f" providerId="ADAL" clId="{55782E11-029F-4892-947C-113B0CB8BFAC}" dt="2024-11-11T16:35:30.943" v="2410" actId="1076"/>
        <pc:sldMkLst>
          <pc:docMk/>
          <pc:sldMk cId="3430837079" sldId="261"/>
        </pc:sldMkLst>
      </pc:sldChg>
      <pc:sldChg chg="modSp mod">
        <pc:chgData name="Dr. Raffay Zoltán" userId="3b1b2a3e-ec4a-4aa8-94e3-5e4ef067d11f" providerId="ADAL" clId="{55782E11-029F-4892-947C-113B0CB8BFAC}" dt="2024-11-11T16:36:23.965" v="2430" actId="20577"/>
        <pc:sldMkLst>
          <pc:docMk/>
          <pc:sldMk cId="564408570" sldId="262"/>
        </pc:sldMkLst>
      </pc:sldChg>
      <pc:sldChg chg="modSp mod">
        <pc:chgData name="Dr. Raffay Zoltán" userId="3b1b2a3e-ec4a-4aa8-94e3-5e4ef067d11f" providerId="ADAL" clId="{55782E11-029F-4892-947C-113B0CB8BFAC}" dt="2024-11-12T15:14:15.194" v="3357" actId="20577"/>
        <pc:sldMkLst>
          <pc:docMk/>
          <pc:sldMk cId="3544922091" sldId="263"/>
        </pc:sldMkLst>
      </pc:sldChg>
      <pc:sldChg chg="modSp mod">
        <pc:chgData name="Dr. Raffay Zoltán" userId="3b1b2a3e-ec4a-4aa8-94e3-5e4ef067d11f" providerId="ADAL" clId="{55782E11-029F-4892-947C-113B0CB8BFAC}" dt="2024-11-12T15:14:46.291" v="3361" actId="255"/>
        <pc:sldMkLst>
          <pc:docMk/>
          <pc:sldMk cId="1243646356" sldId="264"/>
        </pc:sldMkLst>
      </pc:sldChg>
      <pc:sldChg chg="modSp mod">
        <pc:chgData name="Dr. Raffay Zoltán" userId="3b1b2a3e-ec4a-4aa8-94e3-5e4ef067d11f" providerId="ADAL" clId="{55782E11-029F-4892-947C-113B0CB8BFAC}" dt="2024-11-11T14:57:19.524" v="1873" actId="404"/>
        <pc:sldMkLst>
          <pc:docMk/>
          <pc:sldMk cId="4281351242" sldId="287"/>
        </pc:sldMkLst>
      </pc:sldChg>
      <pc:sldChg chg="modSp mod">
        <pc:chgData name="Dr. Raffay Zoltán" userId="3b1b2a3e-ec4a-4aa8-94e3-5e4ef067d11f" providerId="ADAL" clId="{55782E11-029F-4892-947C-113B0CB8BFAC}" dt="2024-11-11T16:32:19.202" v="2378" actId="20577"/>
        <pc:sldMkLst>
          <pc:docMk/>
          <pc:sldMk cId="447209045" sldId="288"/>
        </pc:sldMkLst>
      </pc:sldChg>
      <pc:sldChg chg="modSp mod">
        <pc:chgData name="Dr. Raffay Zoltán" userId="3b1b2a3e-ec4a-4aa8-94e3-5e4ef067d11f" providerId="ADAL" clId="{55782E11-029F-4892-947C-113B0CB8BFAC}" dt="2024-11-11T17:31:51.434" v="3355" actId="14100"/>
        <pc:sldMkLst>
          <pc:docMk/>
          <pc:sldMk cId="1878404424" sldId="289"/>
        </pc:sldMkLst>
      </pc:sldChg>
      <pc:sldChg chg="modSp mod">
        <pc:chgData name="Dr. Raffay Zoltán" userId="3b1b2a3e-ec4a-4aa8-94e3-5e4ef067d11f" providerId="ADAL" clId="{55782E11-029F-4892-947C-113B0CB8BFAC}" dt="2024-11-11T16:38:58.590" v="2465" actId="14100"/>
        <pc:sldMkLst>
          <pc:docMk/>
          <pc:sldMk cId="1213139722" sldId="290"/>
        </pc:sldMkLst>
      </pc:sldChg>
      <pc:sldChg chg="modSp mod">
        <pc:chgData name="Dr. Raffay Zoltán" userId="3b1b2a3e-ec4a-4aa8-94e3-5e4ef067d11f" providerId="ADAL" clId="{55782E11-029F-4892-947C-113B0CB8BFAC}" dt="2024-11-11T16:43:15.374" v="2545" actId="1076"/>
        <pc:sldMkLst>
          <pc:docMk/>
          <pc:sldMk cId="1782953585" sldId="291"/>
        </pc:sldMkLst>
      </pc:sldChg>
      <pc:sldChg chg="modSp mod">
        <pc:chgData name="Dr. Raffay Zoltán" userId="3b1b2a3e-ec4a-4aa8-94e3-5e4ef067d11f" providerId="ADAL" clId="{55782E11-029F-4892-947C-113B0CB8BFAC}" dt="2024-11-11T16:44:29.498" v="2562" actId="20577"/>
        <pc:sldMkLst>
          <pc:docMk/>
          <pc:sldMk cId="2390903307" sldId="292"/>
        </pc:sldMkLst>
      </pc:sldChg>
      <pc:sldChg chg="modSp mod">
        <pc:chgData name="Dr. Raffay Zoltán" userId="3b1b2a3e-ec4a-4aa8-94e3-5e4ef067d11f" providerId="ADAL" clId="{55782E11-029F-4892-947C-113B0CB8BFAC}" dt="2024-11-12T15:17:07.457" v="3362"/>
        <pc:sldMkLst>
          <pc:docMk/>
          <pc:sldMk cId="3786590397" sldId="293"/>
        </pc:sldMkLst>
      </pc:sldChg>
      <pc:sldChg chg="modSp mod">
        <pc:chgData name="Dr. Raffay Zoltán" userId="3b1b2a3e-ec4a-4aa8-94e3-5e4ef067d11f" providerId="ADAL" clId="{55782E11-029F-4892-947C-113B0CB8BFAC}" dt="2024-11-11T16:52:10.736" v="2667" actId="14100"/>
        <pc:sldMkLst>
          <pc:docMk/>
          <pc:sldMk cId="1314857757" sldId="294"/>
        </pc:sldMkLst>
      </pc:sldChg>
      <pc:sldChg chg="modSp mod">
        <pc:chgData name="Dr. Raffay Zoltán" userId="3b1b2a3e-ec4a-4aa8-94e3-5e4ef067d11f" providerId="ADAL" clId="{55782E11-029F-4892-947C-113B0CB8BFAC}" dt="2024-11-12T15:18:19.973" v="3378" actId="14100"/>
        <pc:sldMkLst>
          <pc:docMk/>
          <pc:sldMk cId="3181723670" sldId="295"/>
        </pc:sldMkLst>
      </pc:sldChg>
      <pc:sldChg chg="modSp mod">
        <pc:chgData name="Dr. Raffay Zoltán" userId="3b1b2a3e-ec4a-4aa8-94e3-5e4ef067d11f" providerId="ADAL" clId="{55782E11-029F-4892-947C-113B0CB8BFAC}" dt="2024-11-11T17:05:50.105" v="2904" actId="20577"/>
        <pc:sldMkLst>
          <pc:docMk/>
          <pc:sldMk cId="3609456671" sldId="296"/>
        </pc:sldMkLst>
      </pc:sldChg>
      <pc:sldChg chg="addSp modSp mod">
        <pc:chgData name="Dr. Raffay Zoltán" userId="3b1b2a3e-ec4a-4aa8-94e3-5e4ef067d11f" providerId="ADAL" clId="{55782E11-029F-4892-947C-113B0CB8BFAC}" dt="2024-11-19T14:29:35.230" v="3433" actId="1076"/>
        <pc:sldMkLst>
          <pc:docMk/>
          <pc:sldMk cId="2672618226" sldId="297"/>
        </pc:sldMkLst>
      </pc:sldChg>
      <pc:sldChg chg="modSp mod">
        <pc:chgData name="Dr. Raffay Zoltán" userId="3b1b2a3e-ec4a-4aa8-94e3-5e4ef067d11f" providerId="ADAL" clId="{55782E11-029F-4892-947C-113B0CB8BFAC}" dt="2024-11-11T17:11:32.635" v="2996" actId="1076"/>
        <pc:sldMkLst>
          <pc:docMk/>
          <pc:sldMk cId="2073859318" sldId="298"/>
        </pc:sldMkLst>
      </pc:sldChg>
      <pc:sldChg chg="modSp mod">
        <pc:chgData name="Dr. Raffay Zoltán" userId="3b1b2a3e-ec4a-4aa8-94e3-5e4ef067d11f" providerId="ADAL" clId="{55782E11-029F-4892-947C-113B0CB8BFAC}" dt="2024-11-11T17:12:10.653" v="3001" actId="14100"/>
        <pc:sldMkLst>
          <pc:docMk/>
          <pc:sldMk cId="4063713358" sldId="299"/>
        </pc:sldMkLst>
      </pc:sldChg>
      <pc:sldChg chg="modSp mod">
        <pc:chgData name="Dr. Raffay Zoltán" userId="3b1b2a3e-ec4a-4aa8-94e3-5e4ef067d11f" providerId="ADAL" clId="{55782E11-029F-4892-947C-113B0CB8BFAC}" dt="2024-11-11T17:18:18.638" v="3154" actId="255"/>
        <pc:sldMkLst>
          <pc:docMk/>
          <pc:sldMk cId="2458989329" sldId="300"/>
        </pc:sldMkLst>
      </pc:sldChg>
      <pc:sldChg chg="modSp mod">
        <pc:chgData name="Dr. Raffay Zoltán" userId="3b1b2a3e-ec4a-4aa8-94e3-5e4ef067d11f" providerId="ADAL" clId="{55782E11-029F-4892-947C-113B0CB8BFAC}" dt="2024-11-11T17:19:18.173" v="3162" actId="1076"/>
        <pc:sldMkLst>
          <pc:docMk/>
          <pc:sldMk cId="641202722" sldId="301"/>
        </pc:sldMkLst>
      </pc:sldChg>
      <pc:sldChg chg="modSp mod">
        <pc:chgData name="Dr. Raffay Zoltán" userId="3b1b2a3e-ec4a-4aa8-94e3-5e4ef067d11f" providerId="ADAL" clId="{55782E11-029F-4892-947C-113B0CB8BFAC}" dt="2024-11-11T17:20:39.681" v="3185" actId="20577"/>
        <pc:sldMkLst>
          <pc:docMk/>
          <pc:sldMk cId="2306243658" sldId="302"/>
        </pc:sldMkLst>
      </pc:sldChg>
      <pc:sldChg chg="modSp mod">
        <pc:chgData name="Dr. Raffay Zoltán" userId="3b1b2a3e-ec4a-4aa8-94e3-5e4ef067d11f" providerId="ADAL" clId="{55782E11-029F-4892-947C-113B0CB8BFAC}" dt="2024-11-19T13:49:05.378" v="3381" actId="20577"/>
        <pc:sldMkLst>
          <pc:docMk/>
          <pc:sldMk cId="1553513665" sldId="303"/>
        </pc:sldMkLst>
      </pc:sldChg>
      <pc:sldChg chg="modSp mod">
        <pc:chgData name="Dr. Raffay Zoltán" userId="3b1b2a3e-ec4a-4aa8-94e3-5e4ef067d11f" providerId="ADAL" clId="{55782E11-029F-4892-947C-113B0CB8BFAC}" dt="2024-11-11T16:43:59.369" v="2549" actId="14100"/>
        <pc:sldMkLst>
          <pc:docMk/>
          <pc:sldMk cId="1775996293" sldId="316"/>
        </pc:sldMkLst>
      </pc:sldChg>
      <pc:sldChg chg="modSp mod">
        <pc:chgData name="Dr. Raffay Zoltán" userId="3b1b2a3e-ec4a-4aa8-94e3-5e4ef067d11f" providerId="ADAL" clId="{55782E11-029F-4892-947C-113B0CB8BFAC}" dt="2024-11-11T16:44:59.979" v="2564" actId="20577"/>
        <pc:sldMkLst>
          <pc:docMk/>
          <pc:sldMk cId="692578560" sldId="317"/>
        </pc:sldMkLst>
      </pc:sldChg>
      <pc:sldChg chg="modSp mod">
        <pc:chgData name="Dr. Raffay Zoltán" userId="3b1b2a3e-ec4a-4aa8-94e3-5e4ef067d11f" providerId="ADAL" clId="{55782E11-029F-4892-947C-113B0CB8BFAC}" dt="2024-11-11T16:46:36.317" v="2581" actId="20577"/>
        <pc:sldMkLst>
          <pc:docMk/>
          <pc:sldMk cId="4020725269" sldId="318"/>
        </pc:sldMkLst>
      </pc:sldChg>
      <pc:sldChg chg="modSp mod">
        <pc:chgData name="Dr. Raffay Zoltán" userId="3b1b2a3e-ec4a-4aa8-94e3-5e4ef067d11f" providerId="ADAL" clId="{55782E11-029F-4892-947C-113B0CB8BFAC}" dt="2024-11-11T16:47:03.300" v="2588" actId="20577"/>
        <pc:sldMkLst>
          <pc:docMk/>
          <pc:sldMk cId="1645083250" sldId="319"/>
        </pc:sldMkLst>
      </pc:sldChg>
      <pc:sldChg chg="modSp mod">
        <pc:chgData name="Dr. Raffay Zoltán" userId="3b1b2a3e-ec4a-4aa8-94e3-5e4ef067d11f" providerId="ADAL" clId="{55782E11-029F-4892-947C-113B0CB8BFAC}" dt="2024-11-11T16:48:50.522" v="2607" actId="1076"/>
        <pc:sldMkLst>
          <pc:docMk/>
          <pc:sldMk cId="3554787043" sldId="320"/>
        </pc:sldMkLst>
      </pc:sldChg>
      <pc:sldChg chg="modSp mod">
        <pc:chgData name="Dr. Raffay Zoltán" userId="3b1b2a3e-ec4a-4aa8-94e3-5e4ef067d11f" providerId="ADAL" clId="{55782E11-029F-4892-947C-113B0CB8BFAC}" dt="2024-11-11T16:50:09.151" v="2625" actId="1076"/>
        <pc:sldMkLst>
          <pc:docMk/>
          <pc:sldMk cId="2749768536" sldId="321"/>
        </pc:sldMkLst>
      </pc:sldChg>
      <pc:sldChg chg="modSp mod">
        <pc:chgData name="Dr. Raffay Zoltán" userId="3b1b2a3e-ec4a-4aa8-94e3-5e4ef067d11f" providerId="ADAL" clId="{55782E11-029F-4892-947C-113B0CB8BFAC}" dt="2024-11-11T16:54:10.008" v="2714" actId="14100"/>
        <pc:sldMkLst>
          <pc:docMk/>
          <pc:sldMk cId="1658145609" sldId="322"/>
        </pc:sldMkLst>
      </pc:sldChg>
      <pc:sldChg chg="modSp mod">
        <pc:chgData name="Dr. Raffay Zoltán" userId="3b1b2a3e-ec4a-4aa8-94e3-5e4ef067d11f" providerId="ADAL" clId="{55782E11-029F-4892-947C-113B0CB8BFAC}" dt="2024-11-11T16:55:07.729" v="2728" actId="20577"/>
        <pc:sldMkLst>
          <pc:docMk/>
          <pc:sldMk cId="1684365973" sldId="323"/>
        </pc:sldMkLst>
      </pc:sldChg>
      <pc:sldChg chg="modSp mod">
        <pc:chgData name="Dr. Raffay Zoltán" userId="3b1b2a3e-ec4a-4aa8-94e3-5e4ef067d11f" providerId="ADAL" clId="{55782E11-029F-4892-947C-113B0CB8BFAC}" dt="2024-11-11T16:55:41.407" v="2734" actId="20577"/>
        <pc:sldMkLst>
          <pc:docMk/>
          <pc:sldMk cId="1337150680" sldId="324"/>
        </pc:sldMkLst>
      </pc:sldChg>
      <pc:sldChg chg="modSp mod">
        <pc:chgData name="Dr. Raffay Zoltán" userId="3b1b2a3e-ec4a-4aa8-94e3-5e4ef067d11f" providerId="ADAL" clId="{55782E11-029F-4892-947C-113B0CB8BFAC}" dt="2024-11-11T17:01:05.058" v="2795" actId="1076"/>
        <pc:sldMkLst>
          <pc:docMk/>
          <pc:sldMk cId="1116155548" sldId="326"/>
        </pc:sldMkLst>
      </pc:sldChg>
      <pc:sldChg chg="modSp mod">
        <pc:chgData name="Dr. Raffay Zoltán" userId="3b1b2a3e-ec4a-4aa8-94e3-5e4ef067d11f" providerId="ADAL" clId="{55782E11-029F-4892-947C-113B0CB8BFAC}" dt="2024-11-11T16:57:07.576" v="2751" actId="1076"/>
        <pc:sldMkLst>
          <pc:docMk/>
          <pc:sldMk cId="1527524120" sldId="327"/>
        </pc:sldMkLst>
      </pc:sldChg>
      <pc:sldChg chg="modSp mod">
        <pc:chgData name="Dr. Raffay Zoltán" userId="3b1b2a3e-ec4a-4aa8-94e3-5e4ef067d11f" providerId="ADAL" clId="{55782E11-029F-4892-947C-113B0CB8BFAC}" dt="2024-11-11T17:00:51.230" v="2791" actId="14100"/>
        <pc:sldMkLst>
          <pc:docMk/>
          <pc:sldMk cId="2107847120" sldId="328"/>
        </pc:sldMkLst>
      </pc:sldChg>
      <pc:sldChg chg="modSp mod">
        <pc:chgData name="Dr. Raffay Zoltán" userId="3b1b2a3e-ec4a-4aa8-94e3-5e4ef067d11f" providerId="ADAL" clId="{55782E11-029F-4892-947C-113B0CB8BFAC}" dt="2024-11-11T17:14:43.128" v="3142" actId="1076"/>
        <pc:sldMkLst>
          <pc:docMk/>
          <pc:sldMk cId="151916171" sldId="329"/>
        </pc:sldMkLst>
      </pc:sldChg>
      <pc:sldChg chg="modSp mod">
        <pc:chgData name="Dr. Raffay Zoltán" userId="3b1b2a3e-ec4a-4aa8-94e3-5e4ef067d11f" providerId="ADAL" clId="{55782E11-029F-4892-947C-113B0CB8BFAC}" dt="2024-11-11T17:12:57.357" v="3002" actId="1076"/>
        <pc:sldMkLst>
          <pc:docMk/>
          <pc:sldMk cId="1023325565" sldId="330"/>
        </pc:sldMkLst>
      </pc:sldChg>
      <pc:sldChg chg="modSp mod">
        <pc:chgData name="Dr. Raffay Zoltán" userId="3b1b2a3e-ec4a-4aa8-94e3-5e4ef067d11f" providerId="ADAL" clId="{55782E11-029F-4892-947C-113B0CB8BFAC}" dt="2024-11-11T17:10:13.081" v="2988" actId="14100"/>
        <pc:sldMkLst>
          <pc:docMk/>
          <pc:sldMk cId="214650469" sldId="331"/>
        </pc:sldMkLst>
      </pc:sldChg>
      <pc:sldChg chg="modSp mod">
        <pc:chgData name="Dr. Raffay Zoltán" userId="3b1b2a3e-ec4a-4aa8-94e3-5e4ef067d11f" providerId="ADAL" clId="{55782E11-029F-4892-947C-113B0CB8BFAC}" dt="2024-11-19T13:49:28.102" v="3396" actId="20577"/>
        <pc:sldMkLst>
          <pc:docMk/>
          <pc:sldMk cId="60972205" sldId="332"/>
        </pc:sldMkLst>
      </pc:sldChg>
      <pc:sldChg chg="modSp mod">
        <pc:chgData name="Dr. Raffay Zoltán" userId="3b1b2a3e-ec4a-4aa8-94e3-5e4ef067d11f" providerId="ADAL" clId="{55782E11-029F-4892-947C-113B0CB8BFAC}" dt="2024-11-11T17:10:05.194" v="2985" actId="20577"/>
        <pc:sldMkLst>
          <pc:docMk/>
          <pc:sldMk cId="1229670714" sldId="333"/>
        </pc:sldMkLst>
      </pc:sldChg>
      <pc:sldChg chg="modSp mod">
        <pc:chgData name="Dr. Raffay Zoltán" userId="3b1b2a3e-ec4a-4aa8-94e3-5e4ef067d11f" providerId="ADAL" clId="{55782E11-029F-4892-947C-113B0CB8BFAC}" dt="2024-11-11T17:11:04.201" v="2992" actId="20577"/>
        <pc:sldMkLst>
          <pc:docMk/>
          <pc:sldMk cId="102117000" sldId="334"/>
        </pc:sldMkLst>
      </pc:sldChg>
      <pc:sldChg chg="modSp mod">
        <pc:chgData name="Dr. Raffay Zoltán" userId="3b1b2a3e-ec4a-4aa8-94e3-5e4ef067d11f" providerId="ADAL" clId="{55782E11-029F-4892-947C-113B0CB8BFAC}" dt="2024-11-11T17:23:00.689" v="3239" actId="6549"/>
        <pc:sldMkLst>
          <pc:docMk/>
          <pc:sldMk cId="3609725733" sldId="335"/>
        </pc:sldMkLst>
      </pc:sldChg>
      <pc:sldChg chg="modSp mod">
        <pc:chgData name="Dr. Raffay Zoltán" userId="3b1b2a3e-ec4a-4aa8-94e3-5e4ef067d11f" providerId="ADAL" clId="{55782E11-029F-4892-947C-113B0CB8BFAC}" dt="2024-11-11T17:25:11.747" v="3268" actId="1076"/>
        <pc:sldMkLst>
          <pc:docMk/>
          <pc:sldMk cId="4151136350" sldId="336"/>
        </pc:sldMkLst>
      </pc:sldChg>
      <pc:sldChg chg="modSp mod">
        <pc:chgData name="Dr. Raffay Zoltán" userId="3b1b2a3e-ec4a-4aa8-94e3-5e4ef067d11f" providerId="ADAL" clId="{55782E11-029F-4892-947C-113B0CB8BFAC}" dt="2024-11-11T17:25:49.388" v="3275" actId="1076"/>
        <pc:sldMkLst>
          <pc:docMk/>
          <pc:sldMk cId="2607346309" sldId="337"/>
        </pc:sldMkLst>
      </pc:sldChg>
      <pc:sldChg chg="modSp mod">
        <pc:chgData name="Dr. Raffay Zoltán" userId="3b1b2a3e-ec4a-4aa8-94e3-5e4ef067d11f" providerId="ADAL" clId="{55782E11-029F-4892-947C-113B0CB8BFAC}" dt="2024-11-11T17:02:59.782" v="2828"/>
        <pc:sldMkLst>
          <pc:docMk/>
          <pc:sldMk cId="2545865789" sldId="338"/>
        </pc:sldMkLst>
      </pc:sldChg>
      <pc:sldChg chg="modSp mod">
        <pc:chgData name="Dr. Raffay Zoltán" userId="3b1b2a3e-ec4a-4aa8-94e3-5e4ef067d11f" providerId="ADAL" clId="{55782E11-029F-4892-947C-113B0CB8BFAC}" dt="2024-11-11T17:28:42.776" v="3314" actId="20577"/>
        <pc:sldMkLst>
          <pc:docMk/>
          <pc:sldMk cId="1761304994" sldId="339"/>
        </pc:sldMkLst>
      </pc:sldChg>
      <pc:sldChg chg="modSp mod">
        <pc:chgData name="Dr. Raffay Zoltán" userId="3b1b2a3e-ec4a-4aa8-94e3-5e4ef067d11f" providerId="ADAL" clId="{55782E11-029F-4892-947C-113B0CB8BFAC}" dt="2024-11-11T17:24:10.370" v="3246" actId="1076"/>
        <pc:sldMkLst>
          <pc:docMk/>
          <pc:sldMk cId="4225199683" sldId="340"/>
        </pc:sldMkLst>
      </pc:sldChg>
      <pc:sldChg chg="modSp mod">
        <pc:chgData name="Dr. Raffay Zoltán" userId="3b1b2a3e-ec4a-4aa8-94e3-5e4ef067d11f" providerId="ADAL" clId="{55782E11-029F-4892-947C-113B0CB8BFAC}" dt="2024-11-11T17:26:53.883" v="3292" actId="20577"/>
        <pc:sldMkLst>
          <pc:docMk/>
          <pc:sldMk cId="3357791500" sldId="341"/>
        </pc:sldMkLst>
      </pc:sldChg>
      <pc:sldChg chg="modSp mod">
        <pc:chgData name="Dr. Raffay Zoltán" userId="3b1b2a3e-ec4a-4aa8-94e3-5e4ef067d11f" providerId="ADAL" clId="{55782E11-029F-4892-947C-113B0CB8BFAC}" dt="2024-11-11T17:31:03.009" v="3352" actId="1076"/>
        <pc:sldMkLst>
          <pc:docMk/>
          <pc:sldMk cId="3835311473" sldId="342"/>
        </pc:sldMkLst>
      </pc:sldChg>
      <pc:sldChg chg="addSp delSp modSp new mod">
        <pc:chgData name="Dr. Raffay Zoltán" userId="3b1b2a3e-ec4a-4aa8-94e3-5e4ef067d11f" providerId="ADAL" clId="{55782E11-029F-4892-947C-113B0CB8BFAC}" dt="2024-11-11T15:02:03.680" v="1938" actId="1076"/>
        <pc:sldMkLst>
          <pc:docMk/>
          <pc:sldMk cId="2074977188" sldId="343"/>
        </pc:sldMkLst>
      </pc:sldChg>
      <pc:sldChg chg="addSp modSp new mod">
        <pc:chgData name="Dr. Raffay Zoltán" userId="3b1b2a3e-ec4a-4aa8-94e3-5e4ef067d11f" providerId="ADAL" clId="{55782E11-029F-4892-947C-113B0CB8BFAC}" dt="2024-11-11T16:27:21.739" v="2281" actId="14100"/>
        <pc:sldMkLst>
          <pc:docMk/>
          <pc:sldMk cId="423911149" sldId="344"/>
        </pc:sldMkLst>
      </pc:sldChg>
      <pc:sldChg chg="modSp add mod ord">
        <pc:chgData name="Dr. Raffay Zoltán" userId="3b1b2a3e-ec4a-4aa8-94e3-5e4ef067d11f" providerId="ADAL" clId="{55782E11-029F-4892-947C-113B0CB8BFAC}" dt="2024-11-11T16:33:33.235" v="2395" actId="1076"/>
        <pc:sldMkLst>
          <pc:docMk/>
          <pc:sldMk cId="2460031538" sldId="345"/>
        </pc:sldMkLst>
      </pc:sldChg>
      <pc:sldChg chg="modSp add mod">
        <pc:chgData name="Dr. Raffay Zoltán" userId="3b1b2a3e-ec4a-4aa8-94e3-5e4ef067d11f" providerId="ADAL" clId="{55782E11-029F-4892-947C-113B0CB8BFAC}" dt="2024-11-11T17:22:02.666" v="3223" actId="20577"/>
        <pc:sldMkLst>
          <pc:docMk/>
          <pc:sldMk cId="2754700124" sldId="346"/>
        </pc:sldMkLst>
      </pc:sldChg>
    </pc:docChg>
  </pc:docChgLst>
  <pc:docChgLst>
    <pc:chgData name="Dr. Raffay Zoltán" userId="3b1b2a3e-ec4a-4aa8-94e3-5e4ef067d11f" providerId="ADAL" clId="{28D75210-17BD-498B-9594-50AE2EA11FF8}"/>
    <pc:docChg chg="undo custSel addSld delSld modSld">
      <pc:chgData name="Dr. Raffay Zoltán" userId="3b1b2a3e-ec4a-4aa8-94e3-5e4ef067d11f" providerId="ADAL" clId="{28D75210-17BD-498B-9594-50AE2EA11FF8}" dt="2024-12-28T10:50:52.949" v="442" actId="20577"/>
      <pc:docMkLst>
        <pc:docMk/>
      </pc:docMkLst>
      <pc:sldChg chg="modSp mod">
        <pc:chgData name="Dr. Raffay Zoltán" userId="3b1b2a3e-ec4a-4aa8-94e3-5e4ef067d11f" providerId="ADAL" clId="{28D75210-17BD-498B-9594-50AE2EA11FF8}" dt="2024-12-28T09:50:18.274" v="109" actId="14100"/>
        <pc:sldMkLst>
          <pc:docMk/>
          <pc:sldMk cId="3794933049" sldId="256"/>
        </pc:sldMkLst>
      </pc:sldChg>
      <pc:sldChg chg="modSp mod">
        <pc:chgData name="Dr. Raffay Zoltán" userId="3b1b2a3e-ec4a-4aa8-94e3-5e4ef067d11f" providerId="ADAL" clId="{28D75210-17BD-498B-9594-50AE2EA11FF8}" dt="2024-12-28T09:51:00.706" v="115" actId="14100"/>
        <pc:sldMkLst>
          <pc:docMk/>
          <pc:sldMk cId="1441212110" sldId="257"/>
        </pc:sldMkLst>
      </pc:sldChg>
      <pc:sldChg chg="modSp mod">
        <pc:chgData name="Dr. Raffay Zoltán" userId="3b1b2a3e-ec4a-4aa8-94e3-5e4ef067d11f" providerId="ADAL" clId="{28D75210-17BD-498B-9594-50AE2EA11FF8}" dt="2024-12-28T09:55:40.652" v="121" actId="14100"/>
        <pc:sldMkLst>
          <pc:docMk/>
          <pc:sldMk cId="4239364104" sldId="259"/>
        </pc:sldMkLst>
      </pc:sldChg>
      <pc:sldChg chg="modSp mod">
        <pc:chgData name="Dr. Raffay Zoltán" userId="3b1b2a3e-ec4a-4aa8-94e3-5e4ef067d11f" providerId="ADAL" clId="{28D75210-17BD-498B-9594-50AE2EA11FF8}" dt="2024-12-28T10:03:53.187" v="207" actId="1076"/>
        <pc:sldMkLst>
          <pc:docMk/>
          <pc:sldMk cId="564408570" sldId="262"/>
        </pc:sldMkLst>
      </pc:sldChg>
      <pc:sldChg chg="modSp mod">
        <pc:chgData name="Dr. Raffay Zoltán" userId="3b1b2a3e-ec4a-4aa8-94e3-5e4ef067d11f" providerId="ADAL" clId="{28D75210-17BD-498B-9594-50AE2EA11FF8}" dt="2024-12-28T10:15:37.214" v="234" actId="20577"/>
        <pc:sldMkLst>
          <pc:docMk/>
          <pc:sldMk cId="3544922091" sldId="263"/>
        </pc:sldMkLst>
      </pc:sldChg>
      <pc:sldChg chg="addSp modSp mod">
        <pc:chgData name="Dr. Raffay Zoltán" userId="3b1b2a3e-ec4a-4aa8-94e3-5e4ef067d11f" providerId="ADAL" clId="{28D75210-17BD-498B-9594-50AE2EA11FF8}" dt="2024-12-28T07:34:06.954" v="87" actId="14100"/>
        <pc:sldMkLst>
          <pc:docMk/>
          <pc:sldMk cId="4281351242" sldId="287"/>
        </pc:sldMkLst>
      </pc:sldChg>
      <pc:sldChg chg="modSp mod">
        <pc:chgData name="Dr. Raffay Zoltán" userId="3b1b2a3e-ec4a-4aa8-94e3-5e4ef067d11f" providerId="ADAL" clId="{28D75210-17BD-498B-9594-50AE2EA11FF8}" dt="2024-12-28T10:02:06.198" v="206" actId="1076"/>
        <pc:sldMkLst>
          <pc:docMk/>
          <pc:sldMk cId="447209045" sldId="288"/>
        </pc:sldMkLst>
      </pc:sldChg>
      <pc:sldChg chg="modSp mod">
        <pc:chgData name="Dr. Raffay Zoltán" userId="3b1b2a3e-ec4a-4aa8-94e3-5e4ef067d11f" providerId="ADAL" clId="{28D75210-17BD-498B-9594-50AE2EA11FF8}" dt="2024-12-28T10:04:38.118" v="228" actId="14100"/>
        <pc:sldMkLst>
          <pc:docMk/>
          <pc:sldMk cId="1878404424" sldId="289"/>
        </pc:sldMkLst>
      </pc:sldChg>
      <pc:sldChg chg="modSp mod">
        <pc:chgData name="Dr. Raffay Zoltán" userId="3b1b2a3e-ec4a-4aa8-94e3-5e4ef067d11f" providerId="ADAL" clId="{28D75210-17BD-498B-9594-50AE2EA11FF8}" dt="2024-12-28T10:05:10.572" v="229" actId="20577"/>
        <pc:sldMkLst>
          <pc:docMk/>
          <pc:sldMk cId="1213139722" sldId="290"/>
        </pc:sldMkLst>
      </pc:sldChg>
      <pc:sldChg chg="modSp mod">
        <pc:chgData name="Dr. Raffay Zoltán" userId="3b1b2a3e-ec4a-4aa8-94e3-5e4ef067d11f" providerId="ADAL" clId="{28D75210-17BD-498B-9594-50AE2EA11FF8}" dt="2024-12-28T10:18:04.247" v="255" actId="14100"/>
        <pc:sldMkLst>
          <pc:docMk/>
          <pc:sldMk cId="1782953585" sldId="291"/>
        </pc:sldMkLst>
      </pc:sldChg>
      <pc:sldChg chg="modSp mod">
        <pc:chgData name="Dr. Raffay Zoltán" userId="3b1b2a3e-ec4a-4aa8-94e3-5e4ef067d11f" providerId="ADAL" clId="{28D75210-17BD-498B-9594-50AE2EA11FF8}" dt="2024-12-28T10:31:38.439" v="320" actId="20577"/>
        <pc:sldMkLst>
          <pc:docMk/>
          <pc:sldMk cId="3786590397" sldId="293"/>
        </pc:sldMkLst>
      </pc:sldChg>
      <pc:sldChg chg="addSp modSp mod">
        <pc:chgData name="Dr. Raffay Zoltán" userId="3b1b2a3e-ec4a-4aa8-94e3-5e4ef067d11f" providerId="ADAL" clId="{28D75210-17BD-498B-9594-50AE2EA11FF8}" dt="2024-12-28T10:32:13.384" v="325" actId="1076"/>
        <pc:sldMkLst>
          <pc:docMk/>
          <pc:sldMk cId="1314857757" sldId="294"/>
        </pc:sldMkLst>
      </pc:sldChg>
      <pc:sldChg chg="modSp mod">
        <pc:chgData name="Dr. Raffay Zoltán" userId="3b1b2a3e-ec4a-4aa8-94e3-5e4ef067d11f" providerId="ADAL" clId="{28D75210-17BD-498B-9594-50AE2EA11FF8}" dt="2024-12-28T10:33:06.810" v="334" actId="1076"/>
        <pc:sldMkLst>
          <pc:docMk/>
          <pc:sldMk cId="3181723670" sldId="295"/>
        </pc:sldMkLst>
      </pc:sldChg>
      <pc:sldChg chg="modSp mod">
        <pc:chgData name="Dr. Raffay Zoltán" userId="3b1b2a3e-ec4a-4aa8-94e3-5e4ef067d11f" providerId="ADAL" clId="{28D75210-17BD-498B-9594-50AE2EA11FF8}" dt="2024-12-28T10:40:15.210" v="382" actId="6549"/>
        <pc:sldMkLst>
          <pc:docMk/>
          <pc:sldMk cId="3609456671" sldId="296"/>
        </pc:sldMkLst>
      </pc:sldChg>
      <pc:sldChg chg="modSp mod">
        <pc:chgData name="Dr. Raffay Zoltán" userId="3b1b2a3e-ec4a-4aa8-94e3-5e4ef067d11f" providerId="ADAL" clId="{28D75210-17BD-498B-9594-50AE2EA11FF8}" dt="2024-12-28T10:44:39.976" v="415" actId="1076"/>
        <pc:sldMkLst>
          <pc:docMk/>
          <pc:sldMk cId="2672618226" sldId="297"/>
        </pc:sldMkLst>
      </pc:sldChg>
      <pc:sldChg chg="modSp mod">
        <pc:chgData name="Dr. Raffay Zoltán" userId="3b1b2a3e-ec4a-4aa8-94e3-5e4ef067d11f" providerId="ADAL" clId="{28D75210-17BD-498B-9594-50AE2EA11FF8}" dt="2024-12-28T10:45:48.627" v="416" actId="20577"/>
        <pc:sldMkLst>
          <pc:docMk/>
          <pc:sldMk cId="641202722" sldId="301"/>
        </pc:sldMkLst>
      </pc:sldChg>
      <pc:sldChg chg="modSp mod">
        <pc:chgData name="Dr. Raffay Zoltán" userId="3b1b2a3e-ec4a-4aa8-94e3-5e4ef067d11f" providerId="ADAL" clId="{28D75210-17BD-498B-9594-50AE2EA11FF8}" dt="2024-12-28T10:47:28.549" v="425" actId="1076"/>
        <pc:sldMkLst>
          <pc:docMk/>
          <pc:sldMk cId="1553513665" sldId="303"/>
        </pc:sldMkLst>
      </pc:sldChg>
      <pc:sldChg chg="modSp mod">
        <pc:chgData name="Dr. Raffay Zoltán" userId="3b1b2a3e-ec4a-4aa8-94e3-5e4ef067d11f" providerId="ADAL" clId="{28D75210-17BD-498B-9594-50AE2EA11FF8}" dt="2024-12-28T10:18:53.675" v="259" actId="1076"/>
        <pc:sldMkLst>
          <pc:docMk/>
          <pc:sldMk cId="1775996293" sldId="316"/>
        </pc:sldMkLst>
      </pc:sldChg>
      <pc:sldChg chg="modSp mod">
        <pc:chgData name="Dr. Raffay Zoltán" userId="3b1b2a3e-ec4a-4aa8-94e3-5e4ef067d11f" providerId="ADAL" clId="{28D75210-17BD-498B-9594-50AE2EA11FF8}" dt="2024-12-28T10:41:30.634" v="388" actId="20577"/>
        <pc:sldMkLst>
          <pc:docMk/>
          <pc:sldMk cId="4020725269" sldId="318"/>
        </pc:sldMkLst>
      </pc:sldChg>
      <pc:sldChg chg="modSp mod">
        <pc:chgData name="Dr. Raffay Zoltán" userId="3b1b2a3e-ec4a-4aa8-94e3-5e4ef067d11f" providerId="ADAL" clId="{28D75210-17BD-498B-9594-50AE2EA11FF8}" dt="2024-12-28T10:26:57.521" v="268" actId="1076"/>
        <pc:sldMkLst>
          <pc:docMk/>
          <pc:sldMk cId="1645083250" sldId="319"/>
        </pc:sldMkLst>
      </pc:sldChg>
      <pc:sldChg chg="modSp mod">
        <pc:chgData name="Dr. Raffay Zoltán" userId="3b1b2a3e-ec4a-4aa8-94e3-5e4ef067d11f" providerId="ADAL" clId="{28D75210-17BD-498B-9594-50AE2EA11FF8}" dt="2024-12-28T10:29:03.364" v="293" actId="1076"/>
        <pc:sldMkLst>
          <pc:docMk/>
          <pc:sldMk cId="3554787043" sldId="320"/>
        </pc:sldMkLst>
      </pc:sldChg>
      <pc:sldChg chg="modSp mod">
        <pc:chgData name="Dr. Raffay Zoltán" userId="3b1b2a3e-ec4a-4aa8-94e3-5e4ef067d11f" providerId="ADAL" clId="{28D75210-17BD-498B-9594-50AE2EA11FF8}" dt="2024-12-28T10:33:47.219" v="342" actId="14100"/>
        <pc:sldMkLst>
          <pc:docMk/>
          <pc:sldMk cId="1658145609" sldId="322"/>
        </pc:sldMkLst>
      </pc:sldChg>
      <pc:sldChg chg="delSp modSp mod">
        <pc:chgData name="Dr. Raffay Zoltán" userId="3b1b2a3e-ec4a-4aa8-94e3-5e4ef067d11f" providerId="ADAL" clId="{28D75210-17BD-498B-9594-50AE2EA11FF8}" dt="2024-12-28T10:34:30.020" v="355" actId="14100"/>
        <pc:sldMkLst>
          <pc:docMk/>
          <pc:sldMk cId="1684365973" sldId="323"/>
        </pc:sldMkLst>
      </pc:sldChg>
      <pc:sldChg chg="modSp mod">
        <pc:chgData name="Dr. Raffay Zoltán" userId="3b1b2a3e-ec4a-4aa8-94e3-5e4ef067d11f" providerId="ADAL" clId="{28D75210-17BD-498B-9594-50AE2EA11FF8}" dt="2024-12-28T10:36:43.096" v="359" actId="14100"/>
        <pc:sldMkLst>
          <pc:docMk/>
          <pc:sldMk cId="1337150680" sldId="324"/>
        </pc:sldMkLst>
      </pc:sldChg>
      <pc:sldChg chg="modSp mod">
        <pc:chgData name="Dr. Raffay Zoltán" userId="3b1b2a3e-ec4a-4aa8-94e3-5e4ef067d11f" providerId="ADAL" clId="{28D75210-17BD-498B-9594-50AE2EA11FF8}" dt="2024-12-28T10:38:16.683" v="371" actId="1076"/>
        <pc:sldMkLst>
          <pc:docMk/>
          <pc:sldMk cId="1527524120" sldId="327"/>
        </pc:sldMkLst>
      </pc:sldChg>
      <pc:sldChg chg="modSp mod">
        <pc:chgData name="Dr. Raffay Zoltán" userId="3b1b2a3e-ec4a-4aa8-94e3-5e4ef067d11f" providerId="ADAL" clId="{28D75210-17BD-498B-9594-50AE2EA11FF8}" dt="2024-12-28T10:39:17.099" v="372" actId="14100"/>
        <pc:sldMkLst>
          <pc:docMk/>
          <pc:sldMk cId="151916171" sldId="329"/>
        </pc:sldMkLst>
      </pc:sldChg>
      <pc:sldChg chg="modSp mod">
        <pc:chgData name="Dr. Raffay Zoltán" userId="3b1b2a3e-ec4a-4aa8-94e3-5e4ef067d11f" providerId="ADAL" clId="{28D75210-17BD-498B-9594-50AE2EA11FF8}" dt="2024-12-28T10:39:53.296" v="381" actId="20577"/>
        <pc:sldMkLst>
          <pc:docMk/>
          <pc:sldMk cId="1023325565" sldId="330"/>
        </pc:sldMkLst>
      </pc:sldChg>
      <pc:sldChg chg="modSp mod">
        <pc:chgData name="Dr. Raffay Zoltán" userId="3b1b2a3e-ec4a-4aa8-94e3-5e4ef067d11f" providerId="ADAL" clId="{28D75210-17BD-498B-9594-50AE2EA11FF8}" dt="2024-12-28T10:41:11.292" v="385" actId="1076"/>
        <pc:sldMkLst>
          <pc:docMk/>
          <pc:sldMk cId="214650469" sldId="331"/>
        </pc:sldMkLst>
      </pc:sldChg>
      <pc:sldChg chg="modSp mod">
        <pc:chgData name="Dr. Raffay Zoltán" userId="3b1b2a3e-ec4a-4aa8-94e3-5e4ef067d11f" providerId="ADAL" clId="{28D75210-17BD-498B-9594-50AE2EA11FF8}" dt="2024-12-28T10:42:28.235" v="400" actId="20577"/>
        <pc:sldMkLst>
          <pc:docMk/>
          <pc:sldMk cId="60972205" sldId="332"/>
        </pc:sldMkLst>
      </pc:sldChg>
      <pc:sldChg chg="modSp mod">
        <pc:chgData name="Dr. Raffay Zoltán" userId="3b1b2a3e-ec4a-4aa8-94e3-5e4ef067d11f" providerId="ADAL" clId="{28D75210-17BD-498B-9594-50AE2EA11FF8}" dt="2024-12-28T10:43:37.253" v="414" actId="14100"/>
        <pc:sldMkLst>
          <pc:docMk/>
          <pc:sldMk cId="102117000" sldId="334"/>
        </pc:sldMkLst>
      </pc:sldChg>
      <pc:sldChg chg="modSp mod">
        <pc:chgData name="Dr. Raffay Zoltán" userId="3b1b2a3e-ec4a-4aa8-94e3-5e4ef067d11f" providerId="ADAL" clId="{28D75210-17BD-498B-9594-50AE2EA11FF8}" dt="2024-12-28T10:48:04.751" v="434" actId="20577"/>
        <pc:sldMkLst>
          <pc:docMk/>
          <pc:sldMk cId="3609725733" sldId="335"/>
        </pc:sldMkLst>
      </pc:sldChg>
      <pc:sldChg chg="modSp mod">
        <pc:chgData name="Dr. Raffay Zoltán" userId="3b1b2a3e-ec4a-4aa8-94e3-5e4ef067d11f" providerId="ADAL" clId="{28D75210-17BD-498B-9594-50AE2EA11FF8}" dt="2024-12-28T10:49:23.279" v="436" actId="20577"/>
        <pc:sldMkLst>
          <pc:docMk/>
          <pc:sldMk cId="4151136350" sldId="336"/>
        </pc:sldMkLst>
      </pc:sldChg>
      <pc:sldChg chg="modSp mod">
        <pc:chgData name="Dr. Raffay Zoltán" userId="3b1b2a3e-ec4a-4aa8-94e3-5e4ef067d11f" providerId="ADAL" clId="{28D75210-17BD-498B-9594-50AE2EA11FF8}" dt="2024-12-28T10:48:17.007" v="435" actId="20577"/>
        <pc:sldMkLst>
          <pc:docMk/>
          <pc:sldMk cId="4225199683" sldId="340"/>
        </pc:sldMkLst>
      </pc:sldChg>
      <pc:sldChg chg="modSp mod">
        <pc:chgData name="Dr. Raffay Zoltán" userId="3b1b2a3e-ec4a-4aa8-94e3-5e4ef067d11f" providerId="ADAL" clId="{28D75210-17BD-498B-9594-50AE2EA11FF8}" dt="2024-12-28T10:50:52.949" v="442" actId="20577"/>
        <pc:sldMkLst>
          <pc:docMk/>
          <pc:sldMk cId="3357791500" sldId="341"/>
        </pc:sldMkLst>
      </pc:sldChg>
      <pc:sldChg chg="addSp delSp modSp del mod">
        <pc:chgData name="Dr. Raffay Zoltán" userId="3b1b2a3e-ec4a-4aa8-94e3-5e4ef067d11f" providerId="ADAL" clId="{28D75210-17BD-498B-9594-50AE2EA11FF8}" dt="2024-12-28T09:59:06.695" v="167" actId="47"/>
        <pc:sldMkLst>
          <pc:docMk/>
          <pc:sldMk cId="2074977188" sldId="343"/>
        </pc:sldMkLst>
      </pc:sldChg>
      <pc:sldChg chg="addSp delSp modSp del mod">
        <pc:chgData name="Dr. Raffay Zoltán" userId="3b1b2a3e-ec4a-4aa8-94e3-5e4ef067d11f" providerId="ADAL" clId="{28D75210-17BD-498B-9594-50AE2EA11FF8}" dt="2024-12-28T10:00:58.328" v="199" actId="47"/>
        <pc:sldMkLst>
          <pc:docMk/>
          <pc:sldMk cId="423911149" sldId="344"/>
        </pc:sldMkLst>
      </pc:sldChg>
      <pc:sldChg chg="modSp mod">
        <pc:chgData name="Dr. Raffay Zoltán" userId="3b1b2a3e-ec4a-4aa8-94e3-5e4ef067d11f" providerId="ADAL" clId="{28D75210-17BD-498B-9594-50AE2EA11FF8}" dt="2024-12-28T10:46:40.892" v="420" actId="20577"/>
        <pc:sldMkLst>
          <pc:docMk/>
          <pc:sldMk cId="2754700124" sldId="346"/>
        </pc:sldMkLst>
      </pc:sldChg>
      <pc:sldChg chg="addSp delSp modSp add del mod">
        <pc:chgData name="Dr. Raffay Zoltán" userId="3b1b2a3e-ec4a-4aa8-94e3-5e4ef067d11f" providerId="ADAL" clId="{28D75210-17BD-498B-9594-50AE2EA11FF8}" dt="2024-12-28T09:59:04.933" v="166" actId="1076"/>
        <pc:sldMkLst>
          <pc:docMk/>
          <pc:sldMk cId="549611600" sldId="347"/>
        </pc:sldMkLst>
      </pc:sldChg>
      <pc:sldChg chg="addSp delSp modSp add mod">
        <pc:chgData name="Dr. Raffay Zoltán" userId="3b1b2a3e-ec4a-4aa8-94e3-5e4ef067d11f" providerId="ADAL" clId="{28D75210-17BD-498B-9594-50AE2EA11FF8}" dt="2024-12-28T10:00:54.977" v="198" actId="1076"/>
        <pc:sldMkLst>
          <pc:docMk/>
          <pc:sldMk cId="4015838129" sldId="34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jp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e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jp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jp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56404"/>
          </a:xfrm>
        </p:spPr>
        <p:txBody>
          <a:bodyPr>
            <a:normAutofit fontScale="90000"/>
          </a:bodyPr>
          <a:lstStyle/>
          <a:p>
            <a:r>
              <a:rPr lang="en-GB" sz="3600" b="1" dirty="0">
                <a:solidFill>
                  <a:schemeClr val="tx1">
                    <a:lumMod val="50000"/>
                    <a:lumOff val="50000"/>
                  </a:schemeClr>
                </a:solidFill>
                <a:latin typeface="+mn-lt"/>
              </a:rPr>
              <a:t>The development of the innovative educational method of accessible tourism in Central Europe</a:t>
            </a:r>
            <a:br>
              <a:rPr lang="en-GB" sz="3600" b="1" dirty="0">
                <a:solidFill>
                  <a:schemeClr val="tx1">
                    <a:lumMod val="50000"/>
                    <a:lumOff val="50000"/>
                  </a:schemeClr>
                </a:solidFill>
                <a:latin typeface="+mn-lt"/>
              </a:rPr>
            </a:br>
            <a:r>
              <a:rPr lang="en-GB" sz="3100" b="1" dirty="0">
                <a:solidFill>
                  <a:schemeClr val="tx1">
                    <a:lumMod val="50000"/>
                    <a:lumOff val="50000"/>
                  </a:schemeClr>
                </a:solidFill>
                <a:latin typeface="+mn-lt"/>
              </a:rPr>
              <a:t>2022-2-HU01-KA220-HED-000099410</a:t>
            </a:r>
            <a:endParaRPr lang="en-GB"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Szövegdoboz 2">
            <a:extLst>
              <a:ext uri="{FF2B5EF4-FFF2-40B4-BE49-F238E27FC236}">
                <a16:creationId xmlns:a16="http://schemas.microsoft.com/office/drawing/2014/main" id="{BB593BE7-4A7D-CF48-E4B3-59811ADAAD52}"/>
              </a:ext>
            </a:extLst>
          </p:cNvPr>
          <p:cNvSpPr txBox="1"/>
          <p:nvPr/>
        </p:nvSpPr>
        <p:spPr>
          <a:xfrm>
            <a:off x="6743700" y="2949993"/>
            <a:ext cx="5267325" cy="2062103"/>
          </a:xfrm>
          <a:prstGeom prst="rect">
            <a:avLst/>
          </a:prstGeom>
          <a:noFill/>
        </p:spPr>
        <p:txBody>
          <a:bodyPr wrap="square">
            <a:spAutoFit/>
          </a:bodyPr>
          <a:lstStyle/>
          <a:p>
            <a:pPr algn="r"/>
            <a:r>
              <a:rPr lang="hu-HU" sz="32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42874" y="2439291"/>
            <a:ext cx="11602085" cy="2123392"/>
          </a:xfrm>
        </p:spPr>
        <p:txBody>
          <a:bodyPr>
            <a:noAutofit/>
          </a:bodyPr>
          <a:lstStyle/>
          <a:p>
            <a:pPr algn="l"/>
            <a:r>
              <a:rPr lang="hu-HU" sz="2800" kern="100" dirty="0">
                <a:effectLst/>
                <a:latin typeface="Calibri" panose="020F0502020204030204" pitchFamily="34" charset="0"/>
                <a:ea typeface="Calibri" panose="020F0502020204030204" pitchFamily="34" charset="0"/>
              </a:rPr>
              <a:t>Nem sokat tudunk meg a régi korok a forrásaiból az adott korszak adott kultúrájában a fogyatékossággal élők mindennapjairól, a társadalom jellemző reakcióiról, így nem a saját értékeinkkel és normáinkkal, hanem a saját felfogásunkkal és előítéleteinkkel kell közelítenünk az adott korszak kultúráihoz, ami sok félreértésre adhat okot</a:t>
            </a:r>
            <a:endParaRPr lang="hu-HU" sz="28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061518"/>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83660" y="2419264"/>
            <a:ext cx="11824677" cy="2760143"/>
          </a:xfrm>
        </p:spPr>
        <p:txBody>
          <a:bodyPr>
            <a:noAutofit/>
          </a:bodyPr>
          <a:lstStyle/>
          <a:p>
            <a:pPr algn="l"/>
            <a:r>
              <a:rPr lang="hu-HU" sz="2400" kern="100" dirty="0">
                <a:latin typeface="Calibri" panose="020F0502020204030204" pitchFamily="34" charset="0"/>
              </a:rPr>
              <a:t>A testi vagy szellemi fogyatékossággal élő emberekhez való közösségi-társadalmi viszonyt a kor által az emberi testről és elméről kialakított kép határozza meg</a:t>
            </a:r>
            <a:br>
              <a:rPr lang="hu-HU" sz="2400" kern="100" dirty="0">
                <a:latin typeface="Calibri" panose="020F0502020204030204" pitchFamily="34" charset="0"/>
              </a:rPr>
            </a:br>
            <a:r>
              <a:rPr lang="hu-HU" sz="2400" kern="100" dirty="0">
                <a:latin typeface="Calibri" panose="020F0502020204030204" pitchFamily="34" charset="0"/>
              </a:rPr>
              <a:t>Ez a modern társadalmakban sincs másként: a fogyatékossággal élő embereket ritkán ismerik el vagy becsülik meg. A modern társadalmak tagjai számára – a média és a reklámok hatására – az egészség, a fiatalság, a függetlenség és a szépség a legfőbb értékek. A társadalom tagjainak mindennapi gondolkodásában az „ami szép, annak jónak kell lennie” sztereotípia működik, az „ami szép, az jó, ami jó, az szép” gondolata, amely a görög filozófiából ered, és a mai fogyasztói világ alakította ki, a következő kép szerint: csak az a jó, ami szép</a:t>
            </a: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3" y="1066331"/>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sz="1050" dirty="0">
              <a:latin typeface="+mn-lt"/>
            </a:endParaRPr>
          </a:p>
        </p:txBody>
      </p:sp>
    </p:spTree>
    <p:extLst>
      <p:ext uri="{BB962C8B-B14F-4D97-AF65-F5344CB8AC3E}">
        <p14:creationId xmlns:p14="http://schemas.microsoft.com/office/powerpoint/2010/main" val="343083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39754" y="2276590"/>
            <a:ext cx="11912483" cy="2890398"/>
          </a:xfrm>
        </p:spPr>
        <p:txBody>
          <a:bodyPr>
            <a:noAutofit/>
          </a:bodyPr>
          <a:lstStyle/>
          <a:p>
            <a:pPr algn="l"/>
            <a:r>
              <a:rPr lang="hu-HU" sz="2400" kern="100" dirty="0">
                <a:latin typeface="Calibri" panose="020F0502020204030204" pitchFamily="34" charset="0"/>
              </a:rPr>
              <a:t>Bár a fogyatékosság problémája már az ókor óta ismert, széles körben elterjedt és súlyos formában csak a 20. század óta ismert, a 20. század közepe óta vált világméretű problémává: </a:t>
            </a:r>
            <a:br>
              <a:rPr lang="hu-HU" sz="2400" kern="100" dirty="0">
                <a:latin typeface="Calibri" panose="020F0502020204030204" pitchFamily="34" charset="0"/>
              </a:rPr>
            </a:br>
            <a:r>
              <a:rPr lang="hu-HU" sz="2400" kern="100" dirty="0">
                <a:latin typeface="Calibri" panose="020F0502020204030204" pitchFamily="34" charset="0"/>
              </a:rPr>
              <a:t>(1) a régi időkben a fogyatékkal született vagy fogyatékossá vált emberek általában nem éltek hosszú életet, míg a mai orvostudomány hosszú és tartalmas életet tud adni azoknak, akiknek az ipari társadalmak előtt esélyük sem lett volna a túlélésre, és </a:t>
            </a:r>
            <a:br>
              <a:rPr lang="hu-HU" sz="2400" kern="100" dirty="0">
                <a:latin typeface="Calibri" panose="020F0502020204030204" pitchFamily="34" charset="0"/>
              </a:rPr>
            </a:br>
            <a:r>
              <a:rPr lang="hu-HU" sz="2400" kern="100" dirty="0">
                <a:latin typeface="Calibri" panose="020F0502020204030204" pitchFamily="34" charset="0"/>
              </a:rPr>
              <a:t>(2) a modern kor sokféle módon hozza létre, termeli a fogyatékosságot (egészségtelen munkahelyek, egészségtelen életmód, veszélyes közlekedés, túlzott gyógyszerfogyasztás, káros vegyi anyagoknak való napi szintű kitettség stb.)</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58" y="1074112"/>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sz="1050" dirty="0">
              <a:latin typeface="+mn-lt"/>
            </a:endParaRPr>
          </a:p>
        </p:txBody>
      </p:sp>
    </p:spTree>
    <p:extLst>
      <p:ext uri="{BB962C8B-B14F-4D97-AF65-F5344CB8AC3E}">
        <p14:creationId xmlns:p14="http://schemas.microsoft.com/office/powerpoint/2010/main" val="56440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3F51-45CF-3D26-DB73-9A799D1FE13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51E0F45-E008-9DD5-BEDD-32EE6FC1AD9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B3DE5D-BE99-4E62-5254-A6A435646157}"/>
              </a:ext>
            </a:extLst>
          </p:cNvPr>
          <p:cNvSpPr>
            <a:spLocks noGrp="1"/>
          </p:cNvSpPr>
          <p:nvPr>
            <p:ph type="ctrTitle"/>
          </p:nvPr>
        </p:nvSpPr>
        <p:spPr>
          <a:xfrm>
            <a:off x="160785" y="2387870"/>
            <a:ext cx="11544399" cy="2770122"/>
          </a:xfrm>
        </p:spPr>
        <p:txBody>
          <a:bodyPr>
            <a:noAutofit/>
          </a:bodyPr>
          <a:lstStyle/>
          <a:p>
            <a:pPr algn="l"/>
            <a:r>
              <a:rPr lang="hu-HU" sz="2800" kern="100" dirty="0">
                <a:latin typeface="Calibri" panose="020F0502020204030204" pitchFamily="34" charset="0"/>
              </a:rPr>
              <a:t>A rehabilitációs megközelítés is csak néhány évtizede létezik. Az állatvilágban a sérült egyed az esetek túlnyomó többségében a „legerősebb túlélése” darwini elve miatt kihalásra van ítélve</a:t>
            </a:r>
            <a:br>
              <a:rPr lang="hu-HU" sz="2800" kern="100" dirty="0">
                <a:latin typeface="Calibri" panose="020F0502020204030204" pitchFamily="34" charset="0"/>
              </a:rPr>
            </a:br>
            <a:r>
              <a:rPr lang="hu-HU" sz="2800" kern="100" dirty="0">
                <a:latin typeface="Calibri" panose="020F0502020204030204" pitchFamily="34" charset="0"/>
              </a:rPr>
              <a:t>Az emberi társadalmat többek között az különbözteti meg az állatitól, hogy az ember által kiépített komplex (akadálymentes) rendszer lehetővé teszi számára olyan társadalmi intézmények működtetését, amelyekkel elkerülhetők az állati szinten említett következmények (</a:t>
            </a:r>
            <a:r>
              <a:rPr lang="hu-HU" sz="2800" kern="100" dirty="0" err="1">
                <a:latin typeface="Calibri" panose="020F0502020204030204" pitchFamily="34" charset="0"/>
              </a:rPr>
              <a:t>Könczei</a:t>
            </a:r>
            <a:r>
              <a:rPr lang="hu-HU" sz="2800" kern="100" dirty="0">
                <a:latin typeface="Calibri" panose="020F0502020204030204" pitchFamily="34" charset="0"/>
              </a:rPr>
              <a:t>, 2019; Farkas </a:t>
            </a:r>
            <a:r>
              <a:rPr lang="hu-HU" sz="2800" kern="100" dirty="0" err="1">
                <a:latin typeface="Calibri" panose="020F0502020204030204" pitchFamily="34" charset="0"/>
              </a:rPr>
              <a:t>et</a:t>
            </a:r>
            <a:r>
              <a:rPr lang="hu-HU" sz="2800" kern="100" dirty="0">
                <a:latin typeface="Calibri" panose="020F0502020204030204" pitchFamily="34" charset="0"/>
              </a:rPr>
              <a:t> </a:t>
            </a:r>
            <a:r>
              <a:rPr lang="hu-HU" sz="2800" kern="100" dirty="0" err="1">
                <a:latin typeface="Calibri" panose="020F0502020204030204" pitchFamily="34" charset="0"/>
              </a:rPr>
              <a:t>al</a:t>
            </a:r>
            <a:r>
              <a:rPr lang="hu-HU" sz="2800" kern="100" dirty="0">
                <a:latin typeface="Calibri" panose="020F0502020204030204" pitchFamily="34" charset="0"/>
              </a:rPr>
              <a:t>., 2022c)</a:t>
            </a:r>
          </a:p>
        </p:txBody>
      </p:sp>
      <p:pic>
        <p:nvPicPr>
          <p:cNvPr id="5" name="Kép 4">
            <a:extLst>
              <a:ext uri="{FF2B5EF4-FFF2-40B4-BE49-F238E27FC236}">
                <a16:creationId xmlns:a16="http://schemas.microsoft.com/office/drawing/2014/main" id="{0D5E5675-302A-5613-E073-EB00D77F325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CB4E266-A5A4-5E2B-C546-D8BE90E94F5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AEE6B67-FDCE-DAF3-4806-C20A7FF5900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50EE46-CD3A-E00D-7493-D3D01BBE86C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0106D6F-2DEF-B193-1910-3D46F505F87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CDBADC9-DF9D-0DB2-B7C4-ACAC8190C7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009049A-8E2E-50F9-9171-5F5B793428A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124A2DA-728B-7A7D-5D13-B7A7F4219645}"/>
              </a:ext>
            </a:extLst>
          </p:cNvPr>
          <p:cNvSpPr txBox="1">
            <a:spLocks/>
          </p:cNvSpPr>
          <p:nvPr/>
        </p:nvSpPr>
        <p:spPr>
          <a:xfrm>
            <a:off x="466962" y="1127163"/>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sz="1050" dirty="0">
              <a:latin typeface="+mn-lt"/>
            </a:endParaRPr>
          </a:p>
        </p:txBody>
      </p:sp>
    </p:spTree>
    <p:extLst>
      <p:ext uri="{BB962C8B-B14F-4D97-AF65-F5344CB8AC3E}">
        <p14:creationId xmlns:p14="http://schemas.microsoft.com/office/powerpoint/2010/main" val="187840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F23EA-543A-4DDA-9D38-4EF95FFC2C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F48A5FB-87DA-D65A-1759-97A242D15D6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B575FDC-9A4B-2837-A5E4-6F520A3044E5}"/>
              </a:ext>
            </a:extLst>
          </p:cNvPr>
          <p:cNvSpPr>
            <a:spLocks noGrp="1"/>
          </p:cNvSpPr>
          <p:nvPr>
            <p:ph type="ctrTitle"/>
          </p:nvPr>
        </p:nvSpPr>
        <p:spPr>
          <a:xfrm>
            <a:off x="158336" y="2360205"/>
            <a:ext cx="11875324" cy="2786041"/>
          </a:xfrm>
        </p:spPr>
        <p:txBody>
          <a:bodyPr>
            <a:noAutofit/>
          </a:bodyPr>
          <a:lstStyle/>
          <a:p>
            <a:pPr algn="l"/>
            <a:r>
              <a:rPr lang="hu-HU" sz="2400" kern="100" dirty="0">
                <a:latin typeface="Calibri" panose="020F0502020204030204" pitchFamily="34" charset="0"/>
              </a:rPr>
              <a:t>A fogyatékossággal élőkkel szembeni előítéletek legtávolabbi forrása feltehetően részben egy atavisztikus, ősi ösztön, amelytől még a „modern” ember sem tud mindig szabadulni </a:t>
            </a:r>
            <a:br>
              <a:rPr lang="hu-HU" sz="2400" kern="100" dirty="0">
                <a:latin typeface="Calibri" panose="020F0502020204030204" pitchFamily="34" charset="0"/>
              </a:rPr>
            </a:br>
            <a:r>
              <a:rPr lang="hu-HU" sz="2400" kern="100" dirty="0">
                <a:latin typeface="Calibri" panose="020F0502020204030204" pitchFamily="34" charset="0"/>
              </a:rPr>
              <a:t>Egy további lehetséges magyarázat, hogy maga a fogyatékosság a legtöbb történelmi korban és a legtöbb kultúrában mélyen összefüggött a transzcendenciával: az őskortól a mai úgynevezett modern korig úgy vélték, hogy valahol a látható, kézzelfogható világon túl van az eredete – vagy még rosszabb esetben Isten „igazságos” büntetése valamilyen elkövetett bűnért </a:t>
            </a:r>
            <a:br>
              <a:rPr lang="hu-HU" sz="2400" kern="100" dirty="0">
                <a:latin typeface="Calibri" panose="020F0502020204030204" pitchFamily="34" charset="0"/>
              </a:rPr>
            </a:br>
            <a:r>
              <a:rPr lang="hu-HU" sz="2400" kern="100" dirty="0">
                <a:latin typeface="Calibri" panose="020F0502020204030204" pitchFamily="34" charset="0"/>
              </a:rPr>
              <a:t>Az ősi ösztönök, pogány babonák, téves vallási meggyőződések és a fogyatékos ember mássága a nagy kultúrák dominanciája mellett és azzal kölcsönhatásban élnek (</a:t>
            </a:r>
            <a:r>
              <a:rPr lang="hu-HU" sz="2400" kern="100" dirty="0" err="1">
                <a:latin typeface="Calibri" panose="020F0502020204030204" pitchFamily="34" charset="0"/>
              </a:rPr>
              <a:t>Könczei</a:t>
            </a:r>
            <a:r>
              <a:rPr lang="hu-HU" sz="2400" kern="100" dirty="0">
                <a:latin typeface="Calibri" panose="020F0502020204030204" pitchFamily="34" charset="0"/>
              </a:rPr>
              <a:t>, 2019)</a:t>
            </a:r>
          </a:p>
        </p:txBody>
      </p:sp>
      <p:pic>
        <p:nvPicPr>
          <p:cNvPr id="5" name="Kép 4">
            <a:extLst>
              <a:ext uri="{FF2B5EF4-FFF2-40B4-BE49-F238E27FC236}">
                <a16:creationId xmlns:a16="http://schemas.microsoft.com/office/drawing/2014/main" id="{C452B7BD-E78C-0102-2D16-F398C3F4346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56DD52F-B6EE-B882-84A2-E0BB8E2C796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385822-F15C-683D-8F0E-4B75A2B33C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8FBC402-92BE-16F7-DFA8-BD975AA2A33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1FD2DCF-BAF9-CF52-FAEB-FA30C170B30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7887992-F735-8021-F1F3-AFB8EF1E184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D3894CC-EA06-7AB4-0962-28A15337AD8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EA888B-7745-3377-D1FB-F37A76BF1AAA}"/>
              </a:ext>
            </a:extLst>
          </p:cNvPr>
          <p:cNvSpPr txBox="1">
            <a:spLocks/>
          </p:cNvSpPr>
          <p:nvPr/>
        </p:nvSpPr>
        <p:spPr>
          <a:xfrm>
            <a:off x="466962" y="1127163"/>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sz="1050" dirty="0">
              <a:latin typeface="+mn-lt"/>
            </a:endParaRPr>
          </a:p>
        </p:txBody>
      </p:sp>
    </p:spTree>
    <p:extLst>
      <p:ext uri="{BB962C8B-B14F-4D97-AF65-F5344CB8AC3E}">
        <p14:creationId xmlns:p14="http://schemas.microsoft.com/office/powerpoint/2010/main" val="121313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58337" y="1923146"/>
            <a:ext cx="11875325" cy="3366869"/>
          </a:xfrm>
        </p:spPr>
        <p:txBody>
          <a:bodyPr>
            <a:noAutofit/>
          </a:bodyPr>
          <a:lstStyle/>
          <a:p>
            <a:pPr algn="l"/>
            <a:r>
              <a:rPr lang="hu-HU" sz="2400" kern="100" dirty="0">
                <a:latin typeface="Calibri" panose="020F0502020204030204" pitchFamily="34" charset="0"/>
              </a:rPr>
              <a:t>Bár viszonylag kevés információ áll rendelkezésre arról, hogy az őskori emberek mennyi ideig éltek (túl kevés fosszilis emberi maradványhoz jutottak hozzá, a történészek számára így sokáig nehézséget jelentett, hogy megbecsüljék bármelyik csoport demográfiai adatait), nincs okunk feltételezni, hogy a fogyatékossággal élő egyéneknek sok esélyük volt a túlélésre a szervezett társadalmak és a minimális szintű ellátás előtti korokban</a:t>
            </a:r>
            <a:br>
              <a:rPr lang="hu-HU" sz="2400" kern="100" dirty="0">
                <a:latin typeface="Calibri" panose="020F0502020204030204" pitchFamily="34" charset="0"/>
              </a:rPr>
            </a:br>
            <a:r>
              <a:rPr lang="hu-HU" sz="2400" kern="100" dirty="0">
                <a:latin typeface="Calibri" panose="020F0502020204030204" pitchFamily="34" charset="0"/>
              </a:rPr>
              <a:t>A várható élettartamot korlátozó fő tényezők a csecsemőhalálozás és az alultápláltság vagy betegség okozta korai halálozás voltak </a:t>
            </a:r>
            <a:br>
              <a:rPr lang="hu-HU" sz="2400" kern="100" dirty="0">
                <a:latin typeface="Calibri" panose="020F0502020204030204" pitchFamily="34" charset="0"/>
              </a:rPr>
            </a:br>
            <a:r>
              <a:rPr lang="hu-HU" sz="2400" kern="100" dirty="0">
                <a:latin typeface="Calibri" panose="020F0502020204030204" pitchFamily="34" charset="0"/>
              </a:rPr>
              <a:t>Még az őskor „modern” korszakában, a paleolitikumban és a neolitikumban is csak 20-33 év volt a várható élettartam, és nagyon magas volt a csecsemőhalandóság aránya – csak a legerősebbek maradhattak életben</a:t>
            </a: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42502" y="1118997"/>
            <a:ext cx="11875325" cy="782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őskor</a:t>
            </a:r>
            <a:endParaRPr lang="hu-HU" sz="105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50709" y="2232654"/>
            <a:ext cx="11890581" cy="3042659"/>
          </a:xfrm>
        </p:spPr>
        <p:txBody>
          <a:bodyPr>
            <a:noAutofit/>
          </a:bodyPr>
          <a:lstStyle/>
          <a:p>
            <a:pPr algn="l"/>
            <a:r>
              <a:rPr lang="hu-HU" sz="2500" kern="100" dirty="0">
                <a:latin typeface="Calibri" panose="020F0502020204030204" pitchFamily="34" charset="0"/>
              </a:rPr>
              <a:t>A mezopotámiai leletekben látható először, hogy a sebezhetőség és a fogyatékosság az emberi és társadalmi tudatban a legmélyebben kapcsolódik a transzcendencia kereséséhez</a:t>
            </a:r>
            <a:br>
              <a:rPr lang="hu-HU" sz="2500" kern="100" dirty="0">
                <a:latin typeface="Calibri" panose="020F0502020204030204" pitchFamily="34" charset="0"/>
              </a:rPr>
            </a:br>
            <a:r>
              <a:rPr lang="hu-HU" sz="2500" kern="100" dirty="0">
                <a:latin typeface="Calibri" panose="020F0502020204030204" pitchFamily="34" charset="0"/>
              </a:rPr>
              <a:t>Bár keveset tudunk a társadalom tagjainak a fogyatékos emberhez való viszonyáról és a közösségben elfoglalt helyéről, azt tudjuk, hogy nemcsak olajból és füstből próbálták megjósolni a jövőt, hanem „torzszülöttekből” is: ómennek, a jövőt megjósolni segítő jeleknek tekintették őket, és úgy gondolták, hogy a túlvilági erők befolyásolják őket: „Ha a fogyatékosságra nem volt racionális, evilági magyarázat, akkor valami túlvilági dolgot kerestek. Ha a fogyatékosság túlvilági eredetű, úgy tűnik, képes arra, amire a világi gondolkodás általában képtelen: a jövőbe látásra.” (Hegedüs </a:t>
            </a:r>
            <a:r>
              <a:rPr lang="hu-HU" sz="2500" kern="100" dirty="0" err="1">
                <a:latin typeface="Calibri" panose="020F0502020204030204" pitchFamily="34" charset="0"/>
              </a:rPr>
              <a:t>et</a:t>
            </a:r>
            <a:r>
              <a:rPr lang="hu-HU" sz="2500" kern="100" dirty="0">
                <a:latin typeface="Calibri" panose="020F0502020204030204" pitchFamily="34" charset="0"/>
              </a:rPr>
              <a:t> </a:t>
            </a:r>
            <a:r>
              <a:rPr lang="hu-HU" sz="2500" kern="100" dirty="0" err="1">
                <a:latin typeface="Calibri" panose="020F0502020204030204" pitchFamily="34" charset="0"/>
              </a:rPr>
              <a:t>al</a:t>
            </a:r>
            <a:r>
              <a:rPr lang="hu-HU" sz="2500" kern="100" dirty="0">
                <a:latin typeface="Calibri" panose="020F0502020204030204" pitchFamily="34" charset="0"/>
              </a:rPr>
              <a:t>., 2011)</a:t>
            </a: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336818" y="998854"/>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Mezopotámia</a:t>
            </a:r>
          </a:p>
        </p:txBody>
      </p:sp>
    </p:spTree>
    <p:extLst>
      <p:ext uri="{BB962C8B-B14F-4D97-AF65-F5344CB8AC3E}">
        <p14:creationId xmlns:p14="http://schemas.microsoft.com/office/powerpoint/2010/main" val="124364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5BFCF-9483-4A0B-86B7-BBA2DC6342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CFD791D-24B2-61D4-F822-06ACCAF9F28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81C1C64-A532-C84C-99D4-2B71844E01D5}"/>
              </a:ext>
            </a:extLst>
          </p:cNvPr>
          <p:cNvSpPr>
            <a:spLocks noGrp="1"/>
          </p:cNvSpPr>
          <p:nvPr>
            <p:ph type="ctrTitle"/>
          </p:nvPr>
        </p:nvSpPr>
        <p:spPr>
          <a:xfrm>
            <a:off x="99730" y="1697093"/>
            <a:ext cx="12092270" cy="3602133"/>
          </a:xfrm>
        </p:spPr>
        <p:txBody>
          <a:bodyPr>
            <a:noAutofit/>
          </a:bodyPr>
          <a:lstStyle/>
          <a:p>
            <a:pPr algn="l">
              <a:lnSpc>
                <a:spcPts val="2500"/>
              </a:lnSpc>
            </a:pPr>
            <a:r>
              <a:rPr lang="hu-HU" sz="2400" kern="100" dirty="0">
                <a:latin typeface="Calibri" panose="020F0502020204030204" pitchFamily="34" charset="0"/>
              </a:rPr>
              <a:t>A Tóra nem csak azt írja elő az áldozatra vonatkozó alapszabályként, hogy csak hibátlan állatokat szabad feláldozni (</a:t>
            </a:r>
            <a:r>
              <a:rPr lang="hu-HU" altLang="hu-HU" sz="2400" kern="100" dirty="0" err="1">
                <a:latin typeface="Calibri" panose="020F0502020204030204" pitchFamily="34" charset="0"/>
              </a:rPr>
              <a:t>Leviticus</a:t>
            </a:r>
            <a:r>
              <a:rPr lang="hu-HU" sz="2400" kern="100" dirty="0">
                <a:latin typeface="Calibri" panose="020F0502020204030204" pitchFamily="34" charset="0"/>
              </a:rPr>
              <a:t> 22:21), a papok kötelességei ennél sokkal többről szólnak: „Az eljövendő nemzedékeken át nem közeledhet egyetlen hibás leszármazottad sem, hogy Istenének ételét felajánlja. Senki sem járulhat közel, akinek bármilyen hibája van: senki sem jöhet, aki vak vagy sánta, eltorzult vagy torz; senki sem, akinek nyomorék a lába vagy a keze, vagy aki púpos vagy törpe, vagy akinek bármilyen szemhibája van, vagy akinek gennyes vagy fekélyes sebe van, vagy sérült heréje van.” (</a:t>
            </a:r>
            <a:r>
              <a:rPr lang="hu-HU" altLang="hu-HU" sz="2400" kern="100" dirty="0" err="1">
                <a:latin typeface="Calibri" panose="020F0502020204030204" pitchFamily="34" charset="0"/>
              </a:rPr>
              <a:t>Leviticus</a:t>
            </a:r>
            <a:r>
              <a:rPr lang="hu-HU" sz="2400" kern="100" dirty="0">
                <a:latin typeface="Calibri" panose="020F0502020204030204" pitchFamily="34" charset="0"/>
              </a:rPr>
              <a:t> 21:17-20)</a:t>
            </a:r>
            <a:br>
              <a:rPr lang="hu-HU" sz="2400" kern="100" dirty="0">
                <a:latin typeface="Calibri" panose="020F0502020204030204" pitchFamily="34" charset="0"/>
              </a:rPr>
            </a:br>
            <a:r>
              <a:rPr lang="hu-HU" sz="2400" kern="100" dirty="0">
                <a:latin typeface="Calibri" panose="020F0502020204030204" pitchFamily="34" charset="0"/>
              </a:rPr>
              <a:t>Még rosszabb a lepra által rokkantak, a leprások esete – ha valakit ezzel „diagnosztizáltak”, azt rágalmazásért járó „gondviselési büntetésnek” tekintették, és a fertőzöttnek, mint tisztátalan embernek, a táboron kívül kellett élnie. Esetleges gyógyulása után bizonyos rituálék után visszatérhetett a közösségbe</a:t>
            </a:r>
          </a:p>
        </p:txBody>
      </p:sp>
      <p:pic>
        <p:nvPicPr>
          <p:cNvPr id="5" name="Kép 4">
            <a:extLst>
              <a:ext uri="{FF2B5EF4-FFF2-40B4-BE49-F238E27FC236}">
                <a16:creationId xmlns:a16="http://schemas.microsoft.com/office/drawing/2014/main" id="{49856F30-FDF0-AFC8-8EA2-588DC98DE95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A36D34B-6629-CB25-8E7A-2F6DD8AA5E2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AC4020-B8E1-F005-2127-37390616247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C603216-D675-BDC5-7792-C20F0EA45E8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D80B6D-6033-E402-2CED-0A76D7A7DEC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F28466-6AAD-A553-2669-C61C6D8F283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BF289E8-2FA8-6EDA-0ECD-E84E24A82AF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A06B83-DB70-41B4-B56B-4522D6A893EE}"/>
              </a:ext>
            </a:extLst>
          </p:cNvPr>
          <p:cNvSpPr txBox="1">
            <a:spLocks/>
          </p:cNvSpPr>
          <p:nvPr/>
        </p:nvSpPr>
        <p:spPr>
          <a:xfrm>
            <a:off x="-15065" y="1022011"/>
            <a:ext cx="12092270" cy="6988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dirty="0">
                <a:latin typeface="+mn-lt"/>
              </a:rPr>
              <a:t>A fogyatékossággal élők helyzete a történelem során – ókori zsidóság</a:t>
            </a:r>
          </a:p>
        </p:txBody>
      </p:sp>
    </p:spTree>
    <p:extLst>
      <p:ext uri="{BB962C8B-B14F-4D97-AF65-F5344CB8AC3E}">
        <p14:creationId xmlns:p14="http://schemas.microsoft.com/office/powerpoint/2010/main" val="178295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5583-B895-8992-DAB8-8B25EFDC67C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E1954BA-E603-1485-6118-D235C473B6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51BC1E4-B0B6-4682-2EB2-B0463D038B6F}"/>
              </a:ext>
            </a:extLst>
          </p:cNvPr>
          <p:cNvSpPr>
            <a:spLocks noGrp="1"/>
          </p:cNvSpPr>
          <p:nvPr>
            <p:ph type="ctrTitle"/>
          </p:nvPr>
        </p:nvSpPr>
        <p:spPr>
          <a:xfrm>
            <a:off x="112404" y="2099683"/>
            <a:ext cx="7707621" cy="3002399"/>
          </a:xfrm>
        </p:spPr>
        <p:txBody>
          <a:bodyPr>
            <a:noAutofit/>
          </a:bodyPr>
          <a:lstStyle/>
          <a:p>
            <a:pPr algn="l"/>
            <a:r>
              <a:rPr lang="hu-HU" sz="2400" kern="100" dirty="0">
                <a:latin typeface="Calibri" panose="020F0502020204030204" pitchFamily="34" charset="0"/>
              </a:rPr>
              <a:t>A kérdés az, hogy a fogyatékossággal élőkkel szembeni megvetés és súlyos előítélet volt-e az, ami kizárta őket a közösségből </a:t>
            </a:r>
            <a:br>
              <a:rPr lang="hu-HU" sz="2400" kern="100" dirty="0">
                <a:latin typeface="Calibri" panose="020F0502020204030204" pitchFamily="34" charset="0"/>
              </a:rPr>
            </a:br>
            <a:r>
              <a:rPr lang="hu-HU" sz="2400" kern="100" dirty="0">
                <a:latin typeface="Calibri" panose="020F0502020204030204" pitchFamily="34" charset="0"/>
              </a:rPr>
              <a:t>A transzcendens kontextus és a parancsoló jelleg mellett a szöveg azt a rejtett jelentést is tartalmazza, hogy a fogyatékossággal élő, marginalizált, kirekesztett, nehéz helyzetben lévő embernek joga van a társadalom többi tagjával egyenlő emberi életet élni. Ez az alapja a segítségnyújtási kötelezettségnek</a:t>
            </a:r>
          </a:p>
        </p:txBody>
      </p:sp>
      <p:pic>
        <p:nvPicPr>
          <p:cNvPr id="5" name="Kép 4">
            <a:extLst>
              <a:ext uri="{FF2B5EF4-FFF2-40B4-BE49-F238E27FC236}">
                <a16:creationId xmlns:a16="http://schemas.microsoft.com/office/drawing/2014/main" id="{DD161FF6-5B5D-4102-0086-0B965EA6F4E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16D12FB-0717-BD3B-1694-6F64339C621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214B78E-0098-4C62-C1E4-A91BFDB76ED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5372FF8-5646-71C9-126F-823CF6633A1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D121568-FDFC-3EE9-2B3A-58636B07E0C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06C1528-CDFD-A0DA-568E-B17AA49AC5F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9EA157-EE56-322A-7A79-9E66A8AA33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62D609B-FB7A-F8DA-12A4-4DE6DDAC48FC}"/>
              </a:ext>
            </a:extLst>
          </p:cNvPr>
          <p:cNvSpPr txBox="1">
            <a:spLocks/>
          </p:cNvSpPr>
          <p:nvPr/>
        </p:nvSpPr>
        <p:spPr>
          <a:xfrm>
            <a:off x="81925" y="837268"/>
            <a:ext cx="5594975" cy="12338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zsidóság</a:t>
            </a:r>
          </a:p>
        </p:txBody>
      </p:sp>
      <p:pic>
        <p:nvPicPr>
          <p:cNvPr id="14" name="Kép 13">
            <a:extLst>
              <a:ext uri="{FF2B5EF4-FFF2-40B4-BE49-F238E27FC236}">
                <a16:creationId xmlns:a16="http://schemas.microsoft.com/office/drawing/2014/main" id="{3D1F8E82-1D4F-98E0-B7DF-1E70FC4F65DA}"/>
              </a:ext>
            </a:extLst>
          </p:cNvPr>
          <p:cNvPicPr>
            <a:picLocks noChangeAspect="1"/>
          </p:cNvPicPr>
          <p:nvPr/>
        </p:nvPicPr>
        <p:blipFill>
          <a:blip r:embed="rId10"/>
          <a:stretch>
            <a:fillRect/>
          </a:stretch>
        </p:blipFill>
        <p:spPr>
          <a:xfrm>
            <a:off x="7896087" y="921558"/>
            <a:ext cx="4073887" cy="4073887"/>
          </a:xfrm>
          <a:prstGeom prst="rect">
            <a:avLst/>
          </a:prstGeom>
        </p:spPr>
      </p:pic>
      <p:sp>
        <p:nvSpPr>
          <p:cNvPr id="16" name="Szövegdoboz 15">
            <a:extLst>
              <a:ext uri="{FF2B5EF4-FFF2-40B4-BE49-F238E27FC236}">
                <a16:creationId xmlns:a16="http://schemas.microsoft.com/office/drawing/2014/main" id="{B67D8F7B-D289-FBBD-B06F-98BB5A24D8FD}"/>
              </a:ext>
            </a:extLst>
          </p:cNvPr>
          <p:cNvSpPr txBox="1"/>
          <p:nvPr/>
        </p:nvSpPr>
        <p:spPr>
          <a:xfrm>
            <a:off x="6619875" y="5000657"/>
            <a:ext cx="5411088" cy="584775"/>
          </a:xfrm>
          <a:prstGeom prst="rect">
            <a:avLst/>
          </a:prstGeom>
          <a:noFill/>
        </p:spPr>
        <p:txBody>
          <a:bodyPr wrap="square">
            <a:spAutoFit/>
          </a:bodyPr>
          <a:lstStyle/>
          <a:p>
            <a:pPr algn="r"/>
            <a:r>
              <a:rPr lang="hu-HU" sz="1600" dirty="0"/>
              <a:t>https://www.scripture-images.com/bible-verse/kjv/leviticus-21-18-kjv.php</a:t>
            </a:r>
          </a:p>
        </p:txBody>
      </p:sp>
    </p:spTree>
    <p:extLst>
      <p:ext uri="{BB962C8B-B14F-4D97-AF65-F5344CB8AC3E}">
        <p14:creationId xmlns:p14="http://schemas.microsoft.com/office/powerpoint/2010/main" val="177599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CB95-31F3-4CB3-E894-8C6642CE356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2D94784-0E9F-38D9-A9AE-EE6BE65C816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1BA7280-221A-D99D-5838-E13C8594AE32}"/>
              </a:ext>
            </a:extLst>
          </p:cNvPr>
          <p:cNvSpPr>
            <a:spLocks noGrp="1"/>
          </p:cNvSpPr>
          <p:nvPr>
            <p:ph type="ctrTitle"/>
          </p:nvPr>
        </p:nvSpPr>
        <p:spPr>
          <a:xfrm>
            <a:off x="351339" y="2337676"/>
            <a:ext cx="8807110" cy="2685083"/>
          </a:xfrm>
        </p:spPr>
        <p:txBody>
          <a:bodyPr>
            <a:noAutofit/>
          </a:bodyPr>
          <a:lstStyle/>
          <a:p>
            <a:pPr algn="l"/>
            <a:r>
              <a:rPr lang="hu-HU" sz="2400" kern="100" dirty="0">
                <a:latin typeface="Calibri" panose="020F0502020204030204" pitchFamily="34" charset="0"/>
              </a:rPr>
              <a:t>Az ókori Egyiptomban az emberek egyáltalán nem vásári mutatványosként „tisztelték” a törpe embert, mint oly sok más kultúrában, hanem inkább pozitív emberi és isteni tulajdonságokkal hozták kapcsolatba </a:t>
            </a:r>
            <a:br>
              <a:rPr lang="hu-HU" sz="2400" kern="100" dirty="0">
                <a:latin typeface="Calibri" panose="020F0502020204030204" pitchFamily="34" charset="0"/>
              </a:rPr>
            </a:br>
            <a:r>
              <a:rPr lang="hu-HU" sz="2400" kern="100" dirty="0">
                <a:latin typeface="Calibri" panose="020F0502020204030204" pitchFamily="34" charset="0"/>
              </a:rPr>
              <a:t>A törpe </a:t>
            </a:r>
            <a:r>
              <a:rPr lang="hu-HU" sz="2400" kern="100" dirty="0" err="1">
                <a:latin typeface="Calibri" panose="020F0502020204030204" pitchFamily="34" charset="0"/>
              </a:rPr>
              <a:t>Khnumhotep</a:t>
            </a:r>
            <a:r>
              <a:rPr lang="hu-HU" sz="2400" kern="100" dirty="0">
                <a:latin typeface="Calibri" panose="020F0502020204030204" pitchFamily="34" charset="0"/>
              </a:rPr>
              <a:t> a Kr. e. 22.-21. századból, a 6. dinasztia uralkodása idején rabszolga-felügyelő lehetett, azaz nem a társadalom peremén élt, sőt, fontos pozíciót bíztak rá</a:t>
            </a:r>
          </a:p>
        </p:txBody>
      </p:sp>
      <p:pic>
        <p:nvPicPr>
          <p:cNvPr id="5" name="Kép 4">
            <a:extLst>
              <a:ext uri="{FF2B5EF4-FFF2-40B4-BE49-F238E27FC236}">
                <a16:creationId xmlns:a16="http://schemas.microsoft.com/office/drawing/2014/main" id="{70EEAD88-2AE7-ED4F-7BF8-CE996011C97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9846553-13BE-2848-3C07-6354916BE8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3DA1EC-CBB8-E6C6-6B1D-FB8B314A58C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5E5B05-F03C-BB59-DE1B-FD8BC796E8C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274F98-69DD-2240-1390-09A06C456B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FD4565-5454-6D82-AE87-B182D962B5B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575BEFD-1842-CAEC-F80C-B4E9030508D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42B0789-6A4B-F5DD-EA68-1D79AADF79BB}"/>
              </a:ext>
            </a:extLst>
          </p:cNvPr>
          <p:cNvSpPr txBox="1">
            <a:spLocks/>
          </p:cNvSpPr>
          <p:nvPr/>
        </p:nvSpPr>
        <p:spPr>
          <a:xfrm>
            <a:off x="351338" y="1103876"/>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Egyiptom</a:t>
            </a:r>
          </a:p>
        </p:txBody>
      </p:sp>
      <p:pic>
        <p:nvPicPr>
          <p:cNvPr id="14" name="Kép 13" descr="A képen szobor, Tárgyi lelet, múzeum, Kőfaragás látható&#10;&#10;Automatikusan generált leírás">
            <a:extLst>
              <a:ext uri="{FF2B5EF4-FFF2-40B4-BE49-F238E27FC236}">
                <a16:creationId xmlns:a16="http://schemas.microsoft.com/office/drawing/2014/main" id="{12F4F9D3-B6A6-8A2D-6CA0-AF8756031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23760" y="1789059"/>
            <a:ext cx="2720341" cy="3429000"/>
          </a:xfrm>
          <a:prstGeom prst="rect">
            <a:avLst/>
          </a:prstGeom>
        </p:spPr>
      </p:pic>
      <p:sp>
        <p:nvSpPr>
          <p:cNvPr id="16" name="Szövegdoboz 15">
            <a:extLst>
              <a:ext uri="{FF2B5EF4-FFF2-40B4-BE49-F238E27FC236}">
                <a16:creationId xmlns:a16="http://schemas.microsoft.com/office/drawing/2014/main" id="{49A8DED0-8C3C-078F-996D-11D2BFD51DD0}"/>
              </a:ext>
            </a:extLst>
          </p:cNvPr>
          <p:cNvSpPr txBox="1"/>
          <p:nvPr/>
        </p:nvSpPr>
        <p:spPr>
          <a:xfrm>
            <a:off x="10429968" y="5275313"/>
            <a:ext cx="1631930" cy="646331"/>
          </a:xfrm>
          <a:prstGeom prst="rect">
            <a:avLst/>
          </a:prstGeom>
          <a:noFill/>
        </p:spPr>
        <p:txBody>
          <a:bodyPr wrap="square">
            <a:spAutoFit/>
          </a:bodyPr>
          <a:lstStyle/>
          <a:p>
            <a:pPr algn="r"/>
            <a:r>
              <a:rPr lang="hu-HU" sz="1200" dirty="0"/>
              <a:t>https://egypt-museum.com/dwarf-khnumhotep/</a:t>
            </a:r>
          </a:p>
        </p:txBody>
      </p:sp>
    </p:spTree>
    <p:extLst>
      <p:ext uri="{BB962C8B-B14F-4D97-AF65-F5344CB8AC3E}">
        <p14:creationId xmlns:p14="http://schemas.microsoft.com/office/powerpoint/2010/main" val="239090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484012"/>
          </a:xfrm>
        </p:spPr>
        <p:txBody>
          <a:bodyPr>
            <a:normAutofit fontScale="90000"/>
          </a:bodyPr>
          <a:lstStyle/>
          <a:p>
            <a:r>
              <a:rPr lang="hu-HU" sz="3600" b="1" dirty="0">
                <a:latin typeface="+mn-lt"/>
              </a:rPr>
              <a:t>3</a:t>
            </a:r>
            <a:r>
              <a:rPr lang="en-GB" sz="3600" b="1" dirty="0">
                <a:latin typeface="+mn-lt"/>
              </a:rPr>
              <a:t>. </a:t>
            </a:r>
            <a:r>
              <a:rPr lang="hu-HU" sz="3600" b="1" dirty="0">
                <a:latin typeface="+mn-lt"/>
              </a:rPr>
              <a:t>A fogyatékossággal élők helyzete a történelem során, a társadalmak változó hozzáállása a fogyatékossághoz és a fogyatékossággal élőkhöz</a:t>
            </a:r>
            <a:endParaRPr lang="en-GB"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C288-46F8-DB2A-3FE5-2842B05A4AE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B2857FF-57D3-C350-D7FC-5D424981D4C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4FEC371-DEEF-82CC-0C8C-E4E546A91897}"/>
              </a:ext>
            </a:extLst>
          </p:cNvPr>
          <p:cNvSpPr>
            <a:spLocks noGrp="1"/>
          </p:cNvSpPr>
          <p:nvPr>
            <p:ph type="ctrTitle"/>
          </p:nvPr>
        </p:nvSpPr>
        <p:spPr>
          <a:xfrm>
            <a:off x="118753" y="2536335"/>
            <a:ext cx="9124175" cy="2451315"/>
          </a:xfrm>
        </p:spPr>
        <p:txBody>
          <a:bodyPr>
            <a:noAutofit/>
          </a:bodyPr>
          <a:lstStyle/>
          <a:p>
            <a:pPr algn="l"/>
            <a:r>
              <a:rPr lang="hu-HU" sz="2400" kern="100" dirty="0" err="1">
                <a:latin typeface="Calibri" panose="020F0502020204030204" pitchFamily="34" charset="0"/>
              </a:rPr>
              <a:t>Seneb</a:t>
            </a:r>
            <a:r>
              <a:rPr lang="hu-HU" sz="2400" kern="100" dirty="0">
                <a:latin typeface="Calibri" panose="020F0502020204030204" pitchFamily="34" charset="0"/>
              </a:rPr>
              <a:t>, a Kr. e. 13. századból származó törpe nemcsak társadalmi rehabilitációs szempontból érdekes, a mai mércével mérve igen súlyos fogyatékossága miatt, hanem foglalkozási rehabilitációs szempontból is: ő volt a fáraó hatalmas textilgyárának vezetője, azaz fontos és elismert személyisége volt kora társadalmának, és számos címet viselt, köztük papi címet is. A fáraótól nemcsak hűségéért kapott különféle ajándékokat</a:t>
            </a:r>
          </a:p>
        </p:txBody>
      </p:sp>
      <p:pic>
        <p:nvPicPr>
          <p:cNvPr id="5" name="Kép 4">
            <a:extLst>
              <a:ext uri="{FF2B5EF4-FFF2-40B4-BE49-F238E27FC236}">
                <a16:creationId xmlns:a16="http://schemas.microsoft.com/office/drawing/2014/main" id="{F9EF6319-C220-263C-D9C0-93108C3E3EE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486840B-AC4F-FF6F-E744-3BD12FAC326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34B44D3-A372-FA0C-E212-DCFB128BA7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F4F991B-F3B4-DE66-03D7-0C1A005F7D9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03B0F6-35F0-1449-926D-2C1310F0F5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20A5158-3406-FBA7-E267-EAE5CDF9F17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06CF83C-F3CD-E207-DEB6-9411BAFEF27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E2AD130-A338-803B-FFF2-7A7E09E739AD}"/>
              </a:ext>
            </a:extLst>
          </p:cNvPr>
          <p:cNvSpPr txBox="1">
            <a:spLocks/>
          </p:cNvSpPr>
          <p:nvPr/>
        </p:nvSpPr>
        <p:spPr>
          <a:xfrm>
            <a:off x="351338" y="1103876"/>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Egyiptom </a:t>
            </a:r>
          </a:p>
        </p:txBody>
      </p:sp>
      <p:pic>
        <p:nvPicPr>
          <p:cNvPr id="11" name="Kép 10" descr="Statue of the Dwarf Seneb and his Family ">
            <a:extLst>
              <a:ext uri="{FF2B5EF4-FFF2-40B4-BE49-F238E27FC236}">
                <a16:creationId xmlns:a16="http://schemas.microsoft.com/office/drawing/2014/main" id="{4038043D-1FDA-07DC-F675-8B818EC79BB7}"/>
              </a:ext>
            </a:extLst>
          </p:cNvPr>
          <p:cNvPicPr>
            <a:picLocks noChangeAspect="1"/>
          </p:cNvPicPr>
          <p:nvPr/>
        </p:nvPicPr>
        <p:blipFill>
          <a:blip r:embed="rId10">
            <a:extLst>
              <a:ext uri="{28A0092B-C50C-407E-A947-70E740481C1C}">
                <a14:useLocalDpi xmlns:a14="http://schemas.microsoft.com/office/drawing/2010/main" val="0"/>
              </a:ext>
            </a:extLst>
          </a:blip>
          <a:srcRect l="21726" r="19217"/>
          <a:stretch/>
        </p:blipFill>
        <p:spPr bwMode="auto">
          <a:xfrm>
            <a:off x="9173870" y="1756363"/>
            <a:ext cx="2899377" cy="3219920"/>
          </a:xfrm>
          <a:prstGeom prst="rect">
            <a:avLst/>
          </a:prstGeom>
          <a:noFill/>
          <a:ln>
            <a:noFill/>
          </a:ln>
        </p:spPr>
      </p:pic>
      <p:sp>
        <p:nvSpPr>
          <p:cNvPr id="15" name="Szövegdoboz 14">
            <a:extLst>
              <a:ext uri="{FF2B5EF4-FFF2-40B4-BE49-F238E27FC236}">
                <a16:creationId xmlns:a16="http://schemas.microsoft.com/office/drawing/2014/main" id="{4C51A2F5-B61F-CEF4-D1F9-0E5D7FA3E009}"/>
              </a:ext>
            </a:extLst>
          </p:cNvPr>
          <p:cNvSpPr txBox="1"/>
          <p:nvPr/>
        </p:nvSpPr>
        <p:spPr>
          <a:xfrm>
            <a:off x="9721780" y="4939376"/>
            <a:ext cx="2145596" cy="281231"/>
          </a:xfrm>
          <a:prstGeom prst="rect">
            <a:avLst/>
          </a:prstGeom>
          <a:noFill/>
        </p:spPr>
        <p:txBody>
          <a:bodyPr wrap="square">
            <a:spAutoFit/>
          </a:bodyPr>
          <a:lstStyle/>
          <a:p>
            <a:pPr algn="r">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https://egymonuments.gov.eg</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257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880D-D0F0-1E82-477D-EF88124DA97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86D9F7B-C02D-27E1-8137-283AF709589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770E92C-D3D0-71BC-8D6E-85731D82117A}"/>
              </a:ext>
            </a:extLst>
          </p:cNvPr>
          <p:cNvSpPr>
            <a:spLocks noGrp="1"/>
          </p:cNvSpPr>
          <p:nvPr>
            <p:ph type="ctrTitle"/>
          </p:nvPr>
        </p:nvSpPr>
        <p:spPr>
          <a:xfrm>
            <a:off x="69926" y="2361371"/>
            <a:ext cx="9095964" cy="2882969"/>
          </a:xfrm>
        </p:spPr>
        <p:txBody>
          <a:bodyPr>
            <a:noAutofit/>
          </a:bodyPr>
          <a:lstStyle/>
          <a:p>
            <a:pPr algn="l">
              <a:lnSpc>
                <a:spcPts val="2200"/>
              </a:lnSpc>
            </a:pPr>
            <a:r>
              <a:rPr lang="hu-HU" sz="2400" kern="100" dirty="0">
                <a:latin typeface="Calibri" panose="020F0502020204030204" pitchFamily="34" charset="0"/>
              </a:rPr>
              <a:t>Az egészség az értékhierarchia csúcsán állt, az egészség és a teljesség volt a kor eszménye, nem tettek éles különbséget a test és a lélek egészsége között</a:t>
            </a:r>
            <a:br>
              <a:rPr lang="hu-HU" sz="2400" kern="100" dirty="0">
                <a:latin typeface="Calibri" panose="020F0502020204030204" pitchFamily="34" charset="0"/>
              </a:rPr>
            </a:br>
            <a:r>
              <a:rPr lang="hu-HU" sz="2400" kern="100" dirty="0">
                <a:latin typeface="Calibri" panose="020F0502020204030204" pitchFamily="34" charset="0"/>
              </a:rPr>
              <a:t>Az ókori görögök a szép testet a szép lélek közvetlen bizonyítékának tekintették: akit szépnek tartottak, az automatikusan jó ember volt, és a görögöknek volt is erre egy szavuk: „</a:t>
            </a:r>
            <a:r>
              <a:rPr lang="en-GB" sz="2400" kern="100" dirty="0" err="1">
                <a:effectLst/>
                <a:latin typeface="Calibri" panose="020F0502020204030204" pitchFamily="34" charset="0"/>
                <a:ea typeface="Calibri" panose="020F0502020204030204" pitchFamily="34" charset="0"/>
              </a:rPr>
              <a:t>Kaloskagathos</a:t>
            </a:r>
            <a:r>
              <a:rPr lang="en-GB" sz="2400" kern="100" dirty="0">
                <a:effectLst/>
                <a:latin typeface="Calibri" panose="020F0502020204030204" pitchFamily="34" charset="0"/>
                <a:ea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vagyis jó ránézni</a:t>
            </a:r>
            <a:r>
              <a:rPr lang="en-GB" sz="2400" kern="100" dirty="0">
                <a:effectLst/>
                <a:latin typeface="Calibri" panose="020F0502020204030204" pitchFamily="34" charset="0"/>
                <a:ea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tehát bizonyára jó ember</a:t>
            </a:r>
            <a:br>
              <a:rPr lang="hu-HU" sz="2400" kern="100" dirty="0">
                <a:latin typeface="Calibri" panose="020F0502020204030204" pitchFamily="34" charset="0"/>
              </a:rPr>
            </a:br>
            <a:r>
              <a:rPr lang="hu-HU" sz="2400" kern="100" dirty="0">
                <a:latin typeface="Calibri" panose="020F0502020204030204" pitchFamily="34" charset="0"/>
              </a:rPr>
              <a:t>Ezt a felfogást ma is követik, tudatosan vagy tudat alatt – a filmekben ábrázolt gonosztevőket általában a társadalom „csúnyának” tekinti, míg a hősöket általában „szépnek” tartják (www.eternalgoddess.co.uk)</a:t>
            </a:r>
          </a:p>
        </p:txBody>
      </p:sp>
      <p:pic>
        <p:nvPicPr>
          <p:cNvPr id="5" name="Kép 4">
            <a:extLst>
              <a:ext uri="{FF2B5EF4-FFF2-40B4-BE49-F238E27FC236}">
                <a16:creationId xmlns:a16="http://schemas.microsoft.com/office/drawing/2014/main" id="{B04E4C76-BEAD-CD05-9257-7B66457A4E6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2839EE-9866-ED8C-2D8B-003D4A33E7D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788BDD0-E7D0-8E20-8B84-D81C81D4F0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E04AC3-CEEF-BB84-D742-8347DF474B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8BFC56F-DAA9-9111-B52C-8F97366A7D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9D31694-C1F0-A40C-F519-B7B9897B138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E45A28B-A8E4-A818-3401-A81157B9128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8A90EA2-B8CD-EB8E-E097-9D993CAA2ACD}"/>
              </a:ext>
            </a:extLst>
          </p:cNvPr>
          <p:cNvSpPr txBox="1">
            <a:spLocks/>
          </p:cNvSpPr>
          <p:nvPr/>
        </p:nvSpPr>
        <p:spPr>
          <a:xfrm>
            <a:off x="351338" y="1103876"/>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Görögország</a:t>
            </a:r>
          </a:p>
        </p:txBody>
      </p:sp>
      <p:pic>
        <p:nvPicPr>
          <p:cNvPr id="11" name="Kép 10" descr="A képen Bronz szobor, bronz, művészet, Klasszikus szobrok látható&#10;&#10;Automatikusan generált leírás">
            <a:extLst>
              <a:ext uri="{FF2B5EF4-FFF2-40B4-BE49-F238E27FC236}">
                <a16:creationId xmlns:a16="http://schemas.microsoft.com/office/drawing/2014/main" id="{CDEE3DEC-361C-0633-B2AF-6A788CAF5989}"/>
              </a:ext>
            </a:extLst>
          </p:cNvPr>
          <p:cNvPicPr>
            <a:picLocks noChangeAspect="1"/>
          </p:cNvPicPr>
          <p:nvPr/>
        </p:nvPicPr>
        <p:blipFill>
          <a:blip r:embed="rId10"/>
          <a:stretch>
            <a:fillRect/>
          </a:stretch>
        </p:blipFill>
        <p:spPr>
          <a:xfrm>
            <a:off x="9090990" y="2148141"/>
            <a:ext cx="3031084" cy="3019326"/>
          </a:xfrm>
          <a:prstGeom prst="rect">
            <a:avLst/>
          </a:prstGeom>
        </p:spPr>
      </p:pic>
      <p:sp>
        <p:nvSpPr>
          <p:cNvPr id="15" name="Szövegdoboz 14">
            <a:extLst>
              <a:ext uri="{FF2B5EF4-FFF2-40B4-BE49-F238E27FC236}">
                <a16:creationId xmlns:a16="http://schemas.microsoft.com/office/drawing/2014/main" id="{97B4F415-1C5F-D4AF-911F-4C2417663453}"/>
              </a:ext>
            </a:extLst>
          </p:cNvPr>
          <p:cNvSpPr txBox="1"/>
          <p:nvPr/>
        </p:nvSpPr>
        <p:spPr>
          <a:xfrm>
            <a:off x="9534934" y="4890468"/>
            <a:ext cx="2214234" cy="276999"/>
          </a:xfrm>
          <a:prstGeom prst="rect">
            <a:avLst/>
          </a:prstGeom>
          <a:noFill/>
        </p:spPr>
        <p:txBody>
          <a:bodyPr wrap="square">
            <a:spAutoFit/>
          </a:bodyPr>
          <a:lstStyle/>
          <a:p>
            <a:r>
              <a:rPr lang="en-GB" sz="1200" kern="100" dirty="0">
                <a:effectLst/>
                <a:latin typeface="Calibri" panose="020F0502020204030204" pitchFamily="34" charset="0"/>
                <a:ea typeface="Calibri" panose="020F0502020204030204" pitchFamily="34" charset="0"/>
              </a:rPr>
              <a:t>www.eternalgoddess.co.uk</a:t>
            </a:r>
            <a:endParaRPr lang="hu-HU" sz="1200" dirty="0"/>
          </a:p>
        </p:txBody>
      </p:sp>
    </p:spTree>
    <p:extLst>
      <p:ext uri="{BB962C8B-B14F-4D97-AF65-F5344CB8AC3E}">
        <p14:creationId xmlns:p14="http://schemas.microsoft.com/office/powerpoint/2010/main" val="402072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6108-EF7E-6900-2A58-E15D4288E7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A2F2CFD-292B-AE76-5509-4D37A477AFA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ADF4B2A-C80A-1442-ADF5-38BA11455D17}"/>
              </a:ext>
            </a:extLst>
          </p:cNvPr>
          <p:cNvSpPr>
            <a:spLocks noGrp="1"/>
          </p:cNvSpPr>
          <p:nvPr>
            <p:ph type="ctrTitle"/>
          </p:nvPr>
        </p:nvSpPr>
        <p:spPr>
          <a:xfrm>
            <a:off x="211397" y="2341795"/>
            <a:ext cx="7339915" cy="2586885"/>
          </a:xfrm>
        </p:spPr>
        <p:txBody>
          <a:bodyPr>
            <a:noAutofit/>
          </a:bodyPr>
          <a:lstStyle/>
          <a:p>
            <a:pPr algn="l"/>
            <a:r>
              <a:rPr lang="hu-HU" sz="2400" kern="100" dirty="0">
                <a:latin typeface="Calibri" panose="020F0502020204030204" pitchFamily="34" charset="0"/>
              </a:rPr>
              <a:t>Az ókori Görögországban számos élethelyzet és tevékenység magában hordozta a súlyos és maradandó testi sérülés közvetlen lehetőségét, de a nehéz fizikai munkán kívül számos más módja is volt a rokkanttá válásnak: elsősorban a háború. Spártában a csatában súlyosan megsérült harcost közmegbecsülésben és tiszteletben tartották</a:t>
            </a:r>
          </a:p>
        </p:txBody>
      </p:sp>
      <p:pic>
        <p:nvPicPr>
          <p:cNvPr id="5" name="Kép 4">
            <a:extLst>
              <a:ext uri="{FF2B5EF4-FFF2-40B4-BE49-F238E27FC236}">
                <a16:creationId xmlns:a16="http://schemas.microsoft.com/office/drawing/2014/main" id="{EE3ADD97-0309-A8EE-2A67-B16B87AA839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DFF08FF-D46F-4E29-8593-FC0CB2C4CD3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E6728BC-9D5B-AB5E-6BC7-316CC2C21A2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7D4517E-AD86-ACBB-F1DA-7391AFDDC29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9DFF92-A9D4-2B02-5F2E-33B3DA603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5F7696-E8EE-3C3F-F8A5-0901187AF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287619-F142-4CBA-4EBB-DE8A5165B65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99AA3C-77D3-28B3-C684-4AC78663EDE8}"/>
              </a:ext>
            </a:extLst>
          </p:cNvPr>
          <p:cNvSpPr txBox="1">
            <a:spLocks/>
          </p:cNvSpPr>
          <p:nvPr/>
        </p:nvSpPr>
        <p:spPr>
          <a:xfrm>
            <a:off x="64825" y="1075382"/>
            <a:ext cx="7339916"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Görögország</a:t>
            </a:r>
          </a:p>
        </p:txBody>
      </p:sp>
      <p:pic>
        <p:nvPicPr>
          <p:cNvPr id="14" name="Kép 13" descr="A képen művészet, szöveg, ógörög kupa, asztali kerámiaáru látható&#10;&#10;Automatikusan generált leírás">
            <a:extLst>
              <a:ext uri="{FF2B5EF4-FFF2-40B4-BE49-F238E27FC236}">
                <a16:creationId xmlns:a16="http://schemas.microsoft.com/office/drawing/2014/main" id="{BD2510FA-29D7-BB2A-435D-1CAA29069D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1312" y="1563963"/>
            <a:ext cx="4558127" cy="2586885"/>
          </a:xfrm>
          <a:prstGeom prst="rect">
            <a:avLst/>
          </a:prstGeom>
        </p:spPr>
      </p:pic>
      <p:sp>
        <p:nvSpPr>
          <p:cNvPr id="16" name="Szövegdoboz 15">
            <a:extLst>
              <a:ext uri="{FF2B5EF4-FFF2-40B4-BE49-F238E27FC236}">
                <a16:creationId xmlns:a16="http://schemas.microsoft.com/office/drawing/2014/main" id="{EA4B08BE-11AE-DC4C-15D0-D3C6ABC63A29}"/>
              </a:ext>
            </a:extLst>
          </p:cNvPr>
          <p:cNvSpPr txBox="1"/>
          <p:nvPr/>
        </p:nvSpPr>
        <p:spPr>
          <a:xfrm>
            <a:off x="7462107" y="4150848"/>
            <a:ext cx="4610381" cy="584775"/>
          </a:xfrm>
          <a:prstGeom prst="rect">
            <a:avLst/>
          </a:prstGeom>
          <a:noFill/>
        </p:spPr>
        <p:txBody>
          <a:bodyPr wrap="square">
            <a:spAutoFit/>
          </a:bodyPr>
          <a:lstStyle/>
          <a:p>
            <a:pPr algn="r"/>
            <a:r>
              <a:rPr lang="hu-HU" sz="1600" dirty="0"/>
              <a:t>https://www.realmofhistory.com/2022/06/04/facts-spartan-army-warrior/</a:t>
            </a:r>
          </a:p>
        </p:txBody>
      </p:sp>
    </p:spTree>
    <p:extLst>
      <p:ext uri="{BB962C8B-B14F-4D97-AF65-F5344CB8AC3E}">
        <p14:creationId xmlns:p14="http://schemas.microsoft.com/office/powerpoint/2010/main" val="16450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A4F29-84B5-F4A2-98CA-BBB4F2E0483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95A6CFF-5FBB-68FF-F58C-0D2EF3D2995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936B678-15A4-1C92-970B-2C599F8C392F}"/>
              </a:ext>
            </a:extLst>
          </p:cNvPr>
          <p:cNvSpPr>
            <a:spLocks noGrp="1"/>
          </p:cNvSpPr>
          <p:nvPr>
            <p:ph type="ctrTitle"/>
          </p:nvPr>
        </p:nvSpPr>
        <p:spPr>
          <a:xfrm>
            <a:off x="86249" y="1755812"/>
            <a:ext cx="8571040" cy="3585927"/>
          </a:xfrm>
        </p:spPr>
        <p:txBody>
          <a:bodyPr>
            <a:normAutofit fontScale="90000"/>
          </a:bodyPr>
          <a:lstStyle/>
          <a:p>
            <a:pPr algn="l">
              <a:lnSpc>
                <a:spcPts val="2200"/>
              </a:lnSpc>
            </a:pPr>
            <a:r>
              <a:rPr lang="hu-HU" sz="2400" kern="100" dirty="0">
                <a:latin typeface="Calibri" panose="020F0502020204030204" pitchFamily="34" charset="0"/>
              </a:rPr>
              <a:t>Hírhedt hagyomány, a fogyatékkal született gyermekek intézményi támogatásának ellentéte: a csecsemők „kiválasztása” </a:t>
            </a:r>
            <a:br>
              <a:rPr lang="hu-HU" sz="2400" kern="100" dirty="0">
                <a:latin typeface="Calibri" panose="020F0502020204030204" pitchFamily="34" charset="0"/>
              </a:rPr>
            </a:br>
            <a:r>
              <a:rPr lang="hu-HU" sz="2400" kern="100" dirty="0">
                <a:latin typeface="Calibri" panose="020F0502020204030204" pitchFamily="34" charset="0"/>
              </a:rPr>
              <a:t>Platón: „... akik... nyomoréknak születnek, azokat... a hely rendje és módja szerint megközelíthetetlen, titkos helyre kell tenni” (Állam 460c)</a:t>
            </a:r>
            <a:br>
              <a:rPr lang="hu-HU" sz="2400" kern="100" dirty="0">
                <a:latin typeface="Calibri" panose="020F0502020204030204" pitchFamily="34" charset="0"/>
              </a:rPr>
            </a:br>
            <a:r>
              <a:rPr lang="hu-HU" sz="2400" kern="100" dirty="0">
                <a:latin typeface="Calibri" panose="020F0502020204030204" pitchFamily="34" charset="0"/>
              </a:rPr>
              <a:t>Arisztotelész sem helytelenítette ezt a kegyetlen gyakorlatot: „... egyetlen torzszülött gyermeket sem szabad felnevelni...” (Politika 1335b)</a:t>
            </a:r>
            <a:br>
              <a:rPr lang="hu-HU" sz="2400" kern="100" dirty="0">
                <a:latin typeface="Calibri" panose="020F0502020204030204" pitchFamily="34" charset="0"/>
              </a:rPr>
            </a:br>
            <a:r>
              <a:rPr lang="hu-HU" sz="2400" kern="100" dirty="0">
                <a:latin typeface="Calibri" panose="020F0502020204030204" pitchFamily="34" charset="0"/>
              </a:rPr>
              <a:t>Ellentmondás, de: a korabeli görög társadalom a fogyatékos csecsemőt nem tekintette igazán embernek, azaz végleges kizárása a társadalomból (megölése) a kor erkölcsi normái szerint nem számított emberi élet kioltásának (bár a „satnya” csecsemők tajgetoszi megölése csak mítosznak tűnik – </a:t>
            </a:r>
            <a:r>
              <a:rPr lang="hu-HU" sz="1800" kern="100" dirty="0">
                <a:effectLst/>
                <a:latin typeface="Calibri" panose="020F0502020204030204" pitchFamily="34" charset="0"/>
                <a:ea typeface="Calibri" panose="020F0502020204030204" pitchFamily="34" charset="0"/>
              </a:rPr>
              <a:t>https://www.science.org/content/article/ancient-greeks-didn-t-kill-weak-babies-new-study-argues</a:t>
            </a:r>
            <a:r>
              <a:rPr lang="hu-HU" sz="2400" kern="100" dirty="0">
                <a:latin typeface="Calibri" panose="020F0502020204030204" pitchFamily="34" charset="0"/>
              </a:rPr>
              <a:t>)</a:t>
            </a:r>
          </a:p>
        </p:txBody>
      </p:sp>
      <p:pic>
        <p:nvPicPr>
          <p:cNvPr id="5" name="Kép 4">
            <a:extLst>
              <a:ext uri="{FF2B5EF4-FFF2-40B4-BE49-F238E27FC236}">
                <a16:creationId xmlns:a16="http://schemas.microsoft.com/office/drawing/2014/main" id="{F35EF1EA-0275-7B22-C8C5-2E9B5A05B8A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8FF8358-B966-5471-B6E3-64BFCD92F17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CD8B2E-0D01-274E-4560-F44A27F5B92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60FD69-52FD-B9F5-5D67-44DA00F778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BF26E96-FC92-8FA1-28E5-82D8267F6E3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803F63-A83A-8773-3188-F1E8A62022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1D01943-6F84-4867-EA79-5B28F05F984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0AE9BC3-516B-7930-EDA1-7549889A4F1A}"/>
              </a:ext>
            </a:extLst>
          </p:cNvPr>
          <p:cNvSpPr txBox="1">
            <a:spLocks/>
          </p:cNvSpPr>
          <p:nvPr/>
        </p:nvSpPr>
        <p:spPr>
          <a:xfrm>
            <a:off x="71950" y="814835"/>
            <a:ext cx="12120050" cy="891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dirty="0">
                <a:latin typeface="+mn-lt"/>
              </a:rPr>
              <a:t>A fogyatékossággal élők helyzete a történelem során – Ókori Görögország</a:t>
            </a:r>
          </a:p>
        </p:txBody>
      </p:sp>
      <p:pic>
        <p:nvPicPr>
          <p:cNvPr id="14" name="Kép 13" descr="A képen szöveg, kutya, emlős látható&#10;&#10;Automatikusan generált leírás">
            <a:extLst>
              <a:ext uri="{FF2B5EF4-FFF2-40B4-BE49-F238E27FC236}">
                <a16:creationId xmlns:a16="http://schemas.microsoft.com/office/drawing/2014/main" id="{17D29A89-E5F2-70A8-9657-33EF6D3A87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7289" y="1970494"/>
            <a:ext cx="3462761" cy="2593727"/>
          </a:xfrm>
          <a:prstGeom prst="rect">
            <a:avLst/>
          </a:prstGeom>
        </p:spPr>
      </p:pic>
      <p:sp>
        <p:nvSpPr>
          <p:cNvPr id="16" name="Szövegdoboz 15">
            <a:extLst>
              <a:ext uri="{FF2B5EF4-FFF2-40B4-BE49-F238E27FC236}">
                <a16:creationId xmlns:a16="http://schemas.microsoft.com/office/drawing/2014/main" id="{27C7961B-0AD2-5F14-A076-E5472F5D215E}"/>
              </a:ext>
            </a:extLst>
          </p:cNvPr>
          <p:cNvSpPr txBox="1"/>
          <p:nvPr/>
        </p:nvSpPr>
        <p:spPr>
          <a:xfrm>
            <a:off x="8786934" y="4564221"/>
            <a:ext cx="3203470" cy="584775"/>
          </a:xfrm>
          <a:prstGeom prst="rect">
            <a:avLst/>
          </a:prstGeom>
          <a:noFill/>
        </p:spPr>
        <p:txBody>
          <a:bodyPr wrap="square">
            <a:spAutoFit/>
          </a:bodyPr>
          <a:lstStyle/>
          <a:p>
            <a:pPr algn="r"/>
            <a:r>
              <a:rPr lang="hu-HU" sz="1600" dirty="0"/>
              <a:t>https://www.haikudeck.com/sparta--business-presentation-9NV1yLoxaA</a:t>
            </a:r>
          </a:p>
        </p:txBody>
      </p:sp>
    </p:spTree>
    <p:extLst>
      <p:ext uri="{BB962C8B-B14F-4D97-AF65-F5344CB8AC3E}">
        <p14:creationId xmlns:p14="http://schemas.microsoft.com/office/powerpoint/2010/main" val="355478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A161-F4D8-ABA7-9D35-1CE7E516B6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25E431A-CFA5-BCE1-2810-C4B57911FAD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443D7B7-BC15-438B-C374-C16DAF8C90A5}"/>
              </a:ext>
            </a:extLst>
          </p:cNvPr>
          <p:cNvSpPr>
            <a:spLocks noGrp="1"/>
          </p:cNvSpPr>
          <p:nvPr>
            <p:ph type="ctrTitle"/>
          </p:nvPr>
        </p:nvSpPr>
        <p:spPr>
          <a:xfrm>
            <a:off x="88264" y="2126407"/>
            <a:ext cx="8969059" cy="3072548"/>
          </a:xfrm>
        </p:spPr>
        <p:txBody>
          <a:bodyPr>
            <a:noAutofit/>
          </a:bodyPr>
          <a:lstStyle/>
          <a:p>
            <a:pPr algn="l"/>
            <a:r>
              <a:rPr lang="hu-HU" sz="2400" kern="100" dirty="0">
                <a:latin typeface="Calibri" panose="020F0502020204030204" pitchFamily="34" charset="0"/>
              </a:rPr>
              <a:t>A korabeli görög kultúrában a fogyatékossághoz való viszony fontos aspektusa volt, hogy a testi fogyatékosságot szinte soha nem társították automatikusan alacsonyabb rendű személyiséggel </a:t>
            </a:r>
            <a:br>
              <a:rPr lang="hu-HU" sz="2400" kern="100" dirty="0">
                <a:latin typeface="Calibri" panose="020F0502020204030204" pitchFamily="34" charset="0"/>
              </a:rPr>
            </a:br>
            <a:r>
              <a:rPr lang="hu-HU" sz="2400" kern="100" dirty="0">
                <a:latin typeface="Calibri" panose="020F0502020204030204" pitchFamily="34" charset="0"/>
              </a:rPr>
              <a:t>Sőt, volt egy hamisítatlan görög hős, aki súlyos testi fogyatékossága ellenére a mitológia teljes értékű polgára volt, és kovácsművészetével elkápráztatta istent és embert egyaránt: Héphaisztosz – bár fogyatékossága (főleg) isteni büntetés eredménye volt: újabb példa arra, hogy a görög gondolkodásban a fogyatékosság isteni büntetésből való levezetése látszólag örök emberi vonzalom</a:t>
            </a:r>
          </a:p>
        </p:txBody>
      </p:sp>
      <p:pic>
        <p:nvPicPr>
          <p:cNvPr id="5" name="Kép 4">
            <a:extLst>
              <a:ext uri="{FF2B5EF4-FFF2-40B4-BE49-F238E27FC236}">
                <a16:creationId xmlns:a16="http://schemas.microsoft.com/office/drawing/2014/main" id="{16E5BF17-8DD2-DA83-062C-43A08C9BCE7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99C62C-05B3-3B37-71C4-76E32CAB078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408289F-0BAD-2D34-CF67-70FDD09C004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BBAFF78-D951-3AE4-2FCE-3AC98338559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84265D0-F228-673F-4F1A-054A1285748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31EB73C-C187-EB87-63FB-EEB5E333FB8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10527E9-4629-F640-B9ED-4271157D7E9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56B9202-CBD0-61B5-F8EE-144AC7232C84}"/>
              </a:ext>
            </a:extLst>
          </p:cNvPr>
          <p:cNvSpPr txBox="1">
            <a:spLocks/>
          </p:cNvSpPr>
          <p:nvPr/>
        </p:nvSpPr>
        <p:spPr>
          <a:xfrm>
            <a:off x="303948" y="1008860"/>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Görögország</a:t>
            </a:r>
          </a:p>
        </p:txBody>
      </p:sp>
      <p:pic>
        <p:nvPicPr>
          <p:cNvPr id="14" name="Kép 13" descr="A képen Bronz szobor, művészet, bronz, szobor látható&#10;&#10;Automatikusan generált leírás">
            <a:extLst>
              <a:ext uri="{FF2B5EF4-FFF2-40B4-BE49-F238E27FC236}">
                <a16:creationId xmlns:a16="http://schemas.microsoft.com/office/drawing/2014/main" id="{E140C38E-5319-A6C9-8D2D-CCF31766E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95178" y="1623739"/>
            <a:ext cx="2708558" cy="3639624"/>
          </a:xfrm>
          <a:prstGeom prst="rect">
            <a:avLst/>
          </a:prstGeom>
        </p:spPr>
      </p:pic>
      <p:sp>
        <p:nvSpPr>
          <p:cNvPr id="16" name="Szövegdoboz 15">
            <a:extLst>
              <a:ext uri="{FF2B5EF4-FFF2-40B4-BE49-F238E27FC236}">
                <a16:creationId xmlns:a16="http://schemas.microsoft.com/office/drawing/2014/main" id="{33D27937-BED8-F051-64ED-890BE8E0C11A}"/>
              </a:ext>
            </a:extLst>
          </p:cNvPr>
          <p:cNvSpPr txBox="1"/>
          <p:nvPr/>
        </p:nvSpPr>
        <p:spPr>
          <a:xfrm>
            <a:off x="9057323" y="5003020"/>
            <a:ext cx="3221351" cy="276999"/>
          </a:xfrm>
          <a:prstGeom prst="rect">
            <a:avLst/>
          </a:prstGeom>
          <a:noFill/>
        </p:spPr>
        <p:txBody>
          <a:bodyPr wrap="square">
            <a:spAutoFit/>
          </a:bodyPr>
          <a:lstStyle/>
          <a:p>
            <a:r>
              <a:rPr lang="hu-HU" sz="1200" dirty="0"/>
              <a:t>https://mythopedia.com/topics/hephaestus</a:t>
            </a:r>
          </a:p>
        </p:txBody>
      </p:sp>
    </p:spTree>
    <p:extLst>
      <p:ext uri="{BB962C8B-B14F-4D97-AF65-F5344CB8AC3E}">
        <p14:creationId xmlns:p14="http://schemas.microsoft.com/office/powerpoint/2010/main" val="274976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59E8E-831C-022D-E09B-C49FD9F2D52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40B6B98-632E-3AE4-DBFD-510D982CE78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6EACAE4-62C9-509D-70C7-518965DAFB12}"/>
              </a:ext>
            </a:extLst>
          </p:cNvPr>
          <p:cNvSpPr>
            <a:spLocks noGrp="1"/>
          </p:cNvSpPr>
          <p:nvPr>
            <p:ph type="ctrTitle"/>
          </p:nvPr>
        </p:nvSpPr>
        <p:spPr>
          <a:xfrm>
            <a:off x="98961" y="2146632"/>
            <a:ext cx="11994078" cy="3095447"/>
          </a:xfrm>
        </p:spPr>
        <p:txBody>
          <a:bodyPr>
            <a:noAutofit/>
          </a:bodyPr>
          <a:lstStyle/>
          <a:p>
            <a:pPr algn="l"/>
            <a:r>
              <a:rPr lang="hu-HU" sz="2400" kern="100" dirty="0" err="1">
                <a:latin typeface="Calibri" panose="020F0502020204030204" pitchFamily="34" charset="0"/>
              </a:rPr>
              <a:t>Decimus</a:t>
            </a:r>
            <a:r>
              <a:rPr lang="hu-HU" sz="2400" kern="100" dirty="0">
                <a:latin typeface="Calibri" panose="020F0502020204030204" pitchFamily="34" charset="0"/>
              </a:rPr>
              <a:t> </a:t>
            </a:r>
            <a:r>
              <a:rPr lang="hu-HU" sz="2400" kern="100" dirty="0" err="1">
                <a:latin typeface="Calibri" panose="020F0502020204030204" pitchFamily="34" charset="0"/>
              </a:rPr>
              <a:t>Iunius</a:t>
            </a:r>
            <a:r>
              <a:rPr lang="hu-HU" sz="2400" kern="100" dirty="0">
                <a:latin typeface="Calibri" panose="020F0502020204030204" pitchFamily="34" charset="0"/>
              </a:rPr>
              <a:t> </a:t>
            </a:r>
            <a:r>
              <a:rPr lang="hu-HU" sz="2400" kern="100" dirty="0" err="1">
                <a:latin typeface="Calibri" panose="020F0502020204030204" pitchFamily="34" charset="0"/>
              </a:rPr>
              <a:t>Iuvenalis</a:t>
            </a:r>
            <a:r>
              <a:rPr lang="hu-HU" sz="2400" kern="100" dirty="0">
                <a:latin typeface="Calibri" panose="020F0502020204030204" pitchFamily="34" charset="0"/>
              </a:rPr>
              <a:t>, egy Rómában széles körben ismert szatirikus gyakran idézett mondása: „ép testben ép lélek” – első olvasatra azt sugallhatja, hogy csak egészséges testben lehet egészséges a lélek, így ha valakinek testi fogyatékossága van, annak jellemhibái is lehetnek, de valójában semmi sem utal rá, hogy a római kultúra fogyatékosságellenes lett volna </a:t>
            </a:r>
            <a:br>
              <a:rPr lang="hu-HU" sz="2400" kern="100" dirty="0">
                <a:latin typeface="Calibri" panose="020F0502020204030204" pitchFamily="34" charset="0"/>
              </a:rPr>
            </a:br>
            <a:r>
              <a:rPr lang="hu-HU" sz="2400" kern="100" dirty="0">
                <a:latin typeface="Calibri" panose="020F0502020204030204" pitchFamily="34" charset="0"/>
              </a:rPr>
              <a:t>Az eredeti </a:t>
            </a:r>
            <a:r>
              <a:rPr lang="hu-HU" sz="2400" kern="100" dirty="0" err="1">
                <a:latin typeface="Calibri" panose="020F0502020204030204" pitchFamily="34" charset="0"/>
              </a:rPr>
              <a:t>Iuvenalis</a:t>
            </a:r>
            <a:r>
              <a:rPr lang="hu-HU" sz="2400" kern="100" dirty="0">
                <a:latin typeface="Calibri" panose="020F0502020204030204" pitchFamily="34" charset="0"/>
              </a:rPr>
              <a:t>-idézet is ezt sugallja kontextusából kiragadva; ha az istenségekhez intézett invokáció egészét olvasnánk, nem is gondolnánk, hogy a testi fogyatékosság ellen szólt </a:t>
            </a:r>
            <a:br>
              <a:rPr lang="hu-HU" sz="2400" kern="100" dirty="0">
                <a:latin typeface="Calibri" panose="020F0502020204030204" pitchFamily="34" charset="0"/>
              </a:rPr>
            </a:br>
            <a:r>
              <a:rPr lang="hu-HU" sz="2400" kern="100" dirty="0">
                <a:latin typeface="Calibri" panose="020F0502020204030204" pitchFamily="34" charset="0"/>
              </a:rPr>
              <a:t>Bár Vergiliustól is van egy sor: „</a:t>
            </a:r>
            <a:r>
              <a:rPr lang="hu-HU" sz="2400" kern="100" dirty="0" err="1">
                <a:latin typeface="Calibri" panose="020F0502020204030204" pitchFamily="34" charset="0"/>
              </a:rPr>
              <a:t>Gratior</a:t>
            </a:r>
            <a:r>
              <a:rPr lang="hu-HU" sz="2400" kern="100" dirty="0">
                <a:latin typeface="Calibri" panose="020F0502020204030204" pitchFamily="34" charset="0"/>
              </a:rPr>
              <a:t> est </a:t>
            </a:r>
            <a:r>
              <a:rPr lang="hu-HU" sz="2400" kern="100" dirty="0" err="1">
                <a:latin typeface="Calibri" panose="020F0502020204030204" pitchFamily="34" charset="0"/>
              </a:rPr>
              <a:t>pulchro</a:t>
            </a:r>
            <a:r>
              <a:rPr lang="hu-HU" sz="2400" kern="100" dirty="0">
                <a:latin typeface="Calibri" panose="020F0502020204030204" pitchFamily="34" charset="0"/>
              </a:rPr>
              <a:t> </a:t>
            </a:r>
            <a:r>
              <a:rPr lang="hu-HU" sz="2400" kern="100" dirty="0" err="1">
                <a:latin typeface="Calibri" panose="020F0502020204030204" pitchFamily="34" charset="0"/>
              </a:rPr>
              <a:t>veniens</a:t>
            </a:r>
            <a:r>
              <a:rPr lang="hu-HU" sz="2400" kern="100" dirty="0">
                <a:latin typeface="Calibri" panose="020F0502020204030204" pitchFamily="34" charset="0"/>
              </a:rPr>
              <a:t> a </a:t>
            </a:r>
            <a:r>
              <a:rPr lang="hu-HU" sz="2400" kern="100" dirty="0" err="1">
                <a:latin typeface="Calibri" panose="020F0502020204030204" pitchFamily="34" charset="0"/>
              </a:rPr>
              <a:t>corpore</a:t>
            </a:r>
            <a:r>
              <a:rPr lang="hu-HU" sz="2400" kern="100" dirty="0">
                <a:latin typeface="Calibri" panose="020F0502020204030204" pitchFamily="34" charset="0"/>
              </a:rPr>
              <a:t> virtus”, „szebb az erény, ha az szép testből származik”, Aeneis, v. 344), de ez is inkább a szépség és a harmónia dicsérete, mint a római kultúra fogyatékosságellenes attitűdjének jele</a:t>
            </a:r>
          </a:p>
        </p:txBody>
      </p:sp>
      <p:pic>
        <p:nvPicPr>
          <p:cNvPr id="5" name="Kép 4">
            <a:extLst>
              <a:ext uri="{FF2B5EF4-FFF2-40B4-BE49-F238E27FC236}">
                <a16:creationId xmlns:a16="http://schemas.microsoft.com/office/drawing/2014/main" id="{5284E3C7-4EA6-0CE8-BB02-35493E2BA14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DBE3A0-56F3-7386-0191-703FF5FA3E1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D0727B7-E16A-8B57-BC02-EF9E712F839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4B2CDF6-4B2B-A90F-81A4-AC2E4ED6D4B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87D99B-FB6E-0752-ED1C-77E76A9D8EE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4781528-3882-5986-9E43-B2D14EFDEF5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0792B3-D015-0B2D-4135-4FD77B58B2C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88AFB0-D1A4-8AEC-025C-8845CD98AAB0}"/>
              </a:ext>
            </a:extLst>
          </p:cNvPr>
          <p:cNvSpPr txBox="1">
            <a:spLocks/>
          </p:cNvSpPr>
          <p:nvPr/>
        </p:nvSpPr>
        <p:spPr>
          <a:xfrm>
            <a:off x="351336" y="1063131"/>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Ókori Róma</a:t>
            </a:r>
          </a:p>
        </p:txBody>
      </p:sp>
    </p:spTree>
    <p:extLst>
      <p:ext uri="{BB962C8B-B14F-4D97-AF65-F5344CB8AC3E}">
        <p14:creationId xmlns:p14="http://schemas.microsoft.com/office/powerpoint/2010/main" val="378659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C7CF-0BA0-5237-3CCE-A149347B15F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2D37EC6-8945-58F7-F224-E988B6E9770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5947C6A-922D-E289-268D-3AA52E90C28E}"/>
              </a:ext>
            </a:extLst>
          </p:cNvPr>
          <p:cNvSpPr>
            <a:spLocks noGrp="1"/>
          </p:cNvSpPr>
          <p:nvPr>
            <p:ph type="ctrTitle"/>
          </p:nvPr>
        </p:nvSpPr>
        <p:spPr>
          <a:xfrm>
            <a:off x="176152" y="2141616"/>
            <a:ext cx="7180859" cy="3097794"/>
          </a:xfrm>
        </p:spPr>
        <p:txBody>
          <a:bodyPr>
            <a:noAutofit/>
          </a:bodyPr>
          <a:lstStyle/>
          <a:p>
            <a:pPr algn="l"/>
            <a:r>
              <a:rPr lang="hu-HU" sz="2400" kern="100" dirty="0">
                <a:latin typeface="Calibri" panose="020F0502020204030204" pitchFamily="34" charset="0"/>
              </a:rPr>
              <a:t>A történelem talán legérdekesebb és legizgalmasabb korszaka a társadalmak fogyatékossággal kapcsolatos felfogása szempontjából a középkor (bár ezt valószínűleg csak az utókor találja érdekesnek és izgalmasnak, akik fogyatékossággal éltek ezekben a századokban, aligha)</a:t>
            </a:r>
            <a:br>
              <a:rPr lang="hu-HU" sz="2400" kern="100" dirty="0">
                <a:latin typeface="Calibri" panose="020F0502020204030204" pitchFamily="34" charset="0"/>
              </a:rPr>
            </a:br>
            <a:r>
              <a:rPr lang="hu-HU" sz="2400" kern="100" dirty="0">
                <a:latin typeface="Calibri" panose="020F0502020204030204" pitchFamily="34" charset="0"/>
              </a:rPr>
              <a:t>Mivel ez a korszak közelebb áll a jelenhez, valószínűleg sokkal több információval rendelkezünk a fogyatékossággal élők társadalmi megítéléséről, mint az ókorból</a:t>
            </a:r>
          </a:p>
        </p:txBody>
      </p:sp>
      <p:pic>
        <p:nvPicPr>
          <p:cNvPr id="5" name="Kép 4">
            <a:extLst>
              <a:ext uri="{FF2B5EF4-FFF2-40B4-BE49-F238E27FC236}">
                <a16:creationId xmlns:a16="http://schemas.microsoft.com/office/drawing/2014/main" id="{70E1EE9F-84B3-0D11-1216-6CD1452CC4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74F552A-8A09-D461-6EA7-8E5B5D8CCA7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BCBDAC1-DBC9-1CDE-95A0-BF66D2C592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92CCED7-DA85-E77F-5494-F05645B3404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3B7643-96BF-F178-6D1D-4C6D3CA8B0A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959824D-059C-C518-4419-CD64AA7454C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F0DA595-B157-3BF5-1FE2-A99E0A51AD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B443FF5-DDAB-3273-1F77-9E05FB032E6B}"/>
              </a:ext>
            </a:extLst>
          </p:cNvPr>
          <p:cNvSpPr txBox="1">
            <a:spLocks/>
          </p:cNvSpPr>
          <p:nvPr/>
        </p:nvSpPr>
        <p:spPr>
          <a:xfrm>
            <a:off x="0" y="1210048"/>
            <a:ext cx="12192000" cy="6580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400" b="1" dirty="0">
                <a:latin typeface="+mn-lt"/>
              </a:rPr>
              <a:t>A fogyatékossággal élők helyzete a történelem során – Középkor</a:t>
            </a:r>
          </a:p>
        </p:txBody>
      </p:sp>
      <p:pic>
        <p:nvPicPr>
          <p:cNvPr id="11" name="Kép 10" descr="A képen személy, rajz, festmény, ruházat látható&#10;&#10;Automatikusan generált leírás">
            <a:extLst>
              <a:ext uri="{FF2B5EF4-FFF2-40B4-BE49-F238E27FC236}">
                <a16:creationId xmlns:a16="http://schemas.microsoft.com/office/drawing/2014/main" id="{23138193-470F-82A8-F737-E29CD83367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6223" y="1868067"/>
            <a:ext cx="4302743" cy="3056997"/>
          </a:xfrm>
          <a:prstGeom prst="rect">
            <a:avLst/>
          </a:prstGeom>
        </p:spPr>
      </p:pic>
      <p:sp>
        <p:nvSpPr>
          <p:cNvPr id="14" name="Szövegdoboz 13">
            <a:extLst>
              <a:ext uri="{FF2B5EF4-FFF2-40B4-BE49-F238E27FC236}">
                <a16:creationId xmlns:a16="http://schemas.microsoft.com/office/drawing/2014/main" id="{AD89BE0F-1DEB-70EA-580F-A4E70C90C2E5}"/>
              </a:ext>
            </a:extLst>
          </p:cNvPr>
          <p:cNvSpPr txBox="1"/>
          <p:nvPr/>
        </p:nvSpPr>
        <p:spPr>
          <a:xfrm>
            <a:off x="7386617" y="4930911"/>
            <a:ext cx="4302743" cy="338554"/>
          </a:xfrm>
          <a:prstGeom prst="rect">
            <a:avLst/>
          </a:prstGeom>
          <a:noFill/>
        </p:spPr>
        <p:txBody>
          <a:bodyPr wrap="square">
            <a:spAutoFit/>
          </a:bodyPr>
          <a:lstStyle/>
          <a:p>
            <a:pPr algn="r"/>
            <a:r>
              <a:rPr lang="hu-HU" sz="1600" dirty="0"/>
              <a:t>https://www.medieval.eu/disability-middle-ages/</a:t>
            </a:r>
          </a:p>
        </p:txBody>
      </p:sp>
    </p:spTree>
    <p:extLst>
      <p:ext uri="{BB962C8B-B14F-4D97-AF65-F5344CB8AC3E}">
        <p14:creationId xmlns:p14="http://schemas.microsoft.com/office/powerpoint/2010/main" val="131485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00C6B-B4CB-C662-7B59-77C4000747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CEEED5-C12C-446F-55AC-C2369CB8DF7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567BD5-036F-3F09-085D-AFAA2A743057}"/>
              </a:ext>
            </a:extLst>
          </p:cNvPr>
          <p:cNvSpPr>
            <a:spLocks noGrp="1"/>
          </p:cNvSpPr>
          <p:nvPr>
            <p:ph type="ctrTitle"/>
          </p:nvPr>
        </p:nvSpPr>
        <p:spPr>
          <a:xfrm>
            <a:off x="120303" y="2028317"/>
            <a:ext cx="8964417" cy="3211093"/>
          </a:xfrm>
        </p:spPr>
        <p:txBody>
          <a:bodyPr>
            <a:noAutofit/>
          </a:bodyPr>
          <a:lstStyle/>
          <a:p>
            <a:pPr algn="l"/>
            <a:r>
              <a:rPr lang="hu-HU" sz="2300" kern="100" dirty="0">
                <a:latin typeface="Calibri" panose="020F0502020204030204" pitchFamily="34" charset="0"/>
              </a:rPr>
              <a:t>A kor embere előszeretettel népesítette be közvetlen környezetét csodatévő lényekkel, és a fogyatékkal születés nem volt számukra meglepetés </a:t>
            </a:r>
            <a:br>
              <a:rPr lang="hu-HU" sz="2300" kern="100" dirty="0">
                <a:latin typeface="Calibri" panose="020F0502020204030204" pitchFamily="34" charset="0"/>
              </a:rPr>
            </a:br>
            <a:r>
              <a:rPr lang="hu-HU" sz="2300" kern="100" dirty="0">
                <a:latin typeface="Calibri" panose="020F0502020204030204" pitchFamily="34" charset="0"/>
              </a:rPr>
              <a:t>A jó, szép, Istentől származik, tehát a nem szép, vagy éppen „torz” mögött a középkori ember gonosz túlvilági erőket vagy Isten büntetését sejtette </a:t>
            </a:r>
            <a:br>
              <a:rPr lang="hu-HU" sz="2300" kern="100" dirty="0">
                <a:latin typeface="Calibri" panose="020F0502020204030204" pitchFamily="34" charset="0"/>
              </a:rPr>
            </a:br>
            <a:r>
              <a:rPr lang="hu-HU" sz="2300" kern="100" dirty="0">
                <a:latin typeface="Calibri" panose="020F0502020204030204" pitchFamily="34" charset="0"/>
              </a:rPr>
              <a:t>Dante Isteni Színjátékában (amely kiválóan bemutatja a középkori világképet és gondolkodást) az evilági súlyos jellemtelenség büntetése a pokolban a testi fogyatékosság, gyakran csonkítás</a:t>
            </a:r>
            <a:br>
              <a:rPr lang="hu-HU" sz="2300" kern="100" dirty="0">
                <a:latin typeface="Calibri" panose="020F0502020204030204" pitchFamily="34" charset="0"/>
              </a:rPr>
            </a:br>
            <a:r>
              <a:rPr lang="hu-HU" sz="2300" kern="100" dirty="0">
                <a:latin typeface="Calibri" panose="020F0502020204030204" pitchFamily="34" charset="0"/>
              </a:rPr>
              <a:t>(Az ókorban, a középkorban, de még az újkorban is gyakran csonkítással büntetett bizonyos főbenjáró bűnöket az igazságszolgáltatás)</a:t>
            </a:r>
          </a:p>
        </p:txBody>
      </p:sp>
      <p:pic>
        <p:nvPicPr>
          <p:cNvPr id="5" name="Kép 4">
            <a:extLst>
              <a:ext uri="{FF2B5EF4-FFF2-40B4-BE49-F238E27FC236}">
                <a16:creationId xmlns:a16="http://schemas.microsoft.com/office/drawing/2014/main" id="{FEBF4F0F-6122-4CE5-B70D-A918289DBA0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55464A-EF37-1C3C-9BCF-D2C78B0D180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DE90928-94AB-E9FD-7853-107A104878F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C8653A-268F-DEC6-0E88-67EA66A66A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100449A-5F28-1D07-AFF2-63B1C7D2736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FA974A3-7C2A-B231-3283-A64310D32CE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7F0F81B-539D-C7AB-BDB1-8B0EB342FF0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8EB206-55E9-B98D-FC11-EF9A19960F0A}"/>
              </a:ext>
            </a:extLst>
          </p:cNvPr>
          <p:cNvSpPr txBox="1">
            <a:spLocks/>
          </p:cNvSpPr>
          <p:nvPr/>
        </p:nvSpPr>
        <p:spPr>
          <a:xfrm>
            <a:off x="120303" y="812429"/>
            <a:ext cx="5759182" cy="12338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Középkor</a:t>
            </a:r>
          </a:p>
        </p:txBody>
      </p:sp>
      <p:pic>
        <p:nvPicPr>
          <p:cNvPr id="14" name="Kép 13" descr="A képen szöveg, képernyőkép, képkeret látható&#10;&#10;Automatikusan generált leírás">
            <a:extLst>
              <a:ext uri="{FF2B5EF4-FFF2-40B4-BE49-F238E27FC236}">
                <a16:creationId xmlns:a16="http://schemas.microsoft.com/office/drawing/2014/main" id="{2CCFC4CD-0FFE-04CA-99CC-61BA8DB3A1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7613" y="1004986"/>
            <a:ext cx="3074387" cy="4182070"/>
          </a:xfrm>
          <a:prstGeom prst="rect">
            <a:avLst/>
          </a:prstGeom>
        </p:spPr>
      </p:pic>
      <p:sp>
        <p:nvSpPr>
          <p:cNvPr id="16" name="Szövegdoboz 15">
            <a:extLst>
              <a:ext uri="{FF2B5EF4-FFF2-40B4-BE49-F238E27FC236}">
                <a16:creationId xmlns:a16="http://schemas.microsoft.com/office/drawing/2014/main" id="{7E2C46C9-ECFB-22E5-502B-9636BA73F603}"/>
              </a:ext>
            </a:extLst>
          </p:cNvPr>
          <p:cNvSpPr txBox="1"/>
          <p:nvPr/>
        </p:nvSpPr>
        <p:spPr>
          <a:xfrm>
            <a:off x="10040722" y="5168425"/>
            <a:ext cx="2151278" cy="830997"/>
          </a:xfrm>
          <a:prstGeom prst="rect">
            <a:avLst/>
          </a:prstGeom>
          <a:noFill/>
        </p:spPr>
        <p:txBody>
          <a:bodyPr wrap="square">
            <a:spAutoFit/>
          </a:bodyPr>
          <a:lstStyle/>
          <a:p>
            <a:pPr algn="r"/>
            <a:r>
              <a:rPr lang="hu-HU" sz="1200" dirty="0"/>
              <a:t>https://www.reddit.com/r/magicTCG/comments/194zuj4/custom_universe_beyond_divine_comedy_doré1861/?rdt=40575</a:t>
            </a:r>
          </a:p>
        </p:txBody>
      </p:sp>
    </p:spTree>
    <p:extLst>
      <p:ext uri="{BB962C8B-B14F-4D97-AF65-F5344CB8AC3E}">
        <p14:creationId xmlns:p14="http://schemas.microsoft.com/office/powerpoint/2010/main" val="318172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CC40-B550-2803-B692-3EFB971250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048E4ED-E71B-3264-EDB6-7430A47C70A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BB61849-33E7-ABED-A926-1C0BF684AD7D}"/>
              </a:ext>
            </a:extLst>
          </p:cNvPr>
          <p:cNvSpPr>
            <a:spLocks noGrp="1"/>
          </p:cNvSpPr>
          <p:nvPr>
            <p:ph type="ctrTitle"/>
          </p:nvPr>
        </p:nvSpPr>
        <p:spPr>
          <a:xfrm>
            <a:off x="178130" y="2637806"/>
            <a:ext cx="7220197" cy="2384953"/>
          </a:xfrm>
        </p:spPr>
        <p:txBody>
          <a:bodyPr>
            <a:noAutofit/>
          </a:bodyPr>
          <a:lstStyle/>
          <a:p>
            <a:pPr algn="l"/>
            <a:r>
              <a:rPr lang="hu-HU" sz="2400" kern="100" dirty="0">
                <a:latin typeface="Calibri" panose="020F0502020204030204" pitchFamily="34" charset="0"/>
              </a:rPr>
              <a:t>A fogyatékossággal élők, különösen a szellemi fogyatékossággal élők „gyógyítására” alkalmazott gyakorlatok ma már meglehetősen gyomorforgatónak tűnnek </a:t>
            </a:r>
            <a:br>
              <a:rPr lang="hu-HU" sz="2400" kern="100" dirty="0">
                <a:latin typeface="Calibri" panose="020F0502020204030204" pitchFamily="34" charset="0"/>
              </a:rPr>
            </a:br>
            <a:r>
              <a:rPr lang="hu-HU" sz="2400" kern="100" dirty="0">
                <a:latin typeface="Calibri" panose="020F0502020204030204" pitchFamily="34" charset="0"/>
              </a:rPr>
              <a:t>Az egyik ilyen módszer a koponyalékelés volt, ahol valakit úgy kezeltek, hogy lyukat ütöttek a koponyájába, hogy a gonosz szellemek elhagyhassák a fejét</a:t>
            </a:r>
          </a:p>
        </p:txBody>
      </p:sp>
      <p:pic>
        <p:nvPicPr>
          <p:cNvPr id="5" name="Kép 4">
            <a:extLst>
              <a:ext uri="{FF2B5EF4-FFF2-40B4-BE49-F238E27FC236}">
                <a16:creationId xmlns:a16="http://schemas.microsoft.com/office/drawing/2014/main" id="{F5EBD8BE-FC92-2F46-E7AA-BDC15B748D5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2B8549-E681-AD12-FF99-C26D79C9526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AB41C8-9459-BFC1-3DA4-EA4DC2DB7B8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1950960-CF64-6E27-9BF3-0DA583FA15D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D17CAA7-9B66-B607-940B-EE83A50E58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5B0288A-810E-8494-84D6-0D02B8D593B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B8B8237-69A2-5365-CCDC-9E4C8E9AB3D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999A092-89EF-D5C4-A07B-C5C9C199DBF9}"/>
              </a:ext>
            </a:extLst>
          </p:cNvPr>
          <p:cNvSpPr txBox="1">
            <a:spLocks/>
          </p:cNvSpPr>
          <p:nvPr/>
        </p:nvSpPr>
        <p:spPr>
          <a:xfrm>
            <a:off x="498161" y="1187355"/>
            <a:ext cx="6282264" cy="12338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Középkor</a:t>
            </a:r>
          </a:p>
        </p:txBody>
      </p:sp>
      <p:pic>
        <p:nvPicPr>
          <p:cNvPr id="14" name="Kép 13" descr="A képen személy, rajz, ruházat, vázlat látható&#10;&#10;Automatikusan generált leírás">
            <a:extLst>
              <a:ext uri="{FF2B5EF4-FFF2-40B4-BE49-F238E27FC236}">
                <a16:creationId xmlns:a16="http://schemas.microsoft.com/office/drawing/2014/main" id="{CA870B94-78CF-A675-A676-24AEDD009F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98327" y="1247433"/>
            <a:ext cx="4438556" cy="3490822"/>
          </a:xfrm>
          <a:prstGeom prst="rect">
            <a:avLst/>
          </a:prstGeom>
        </p:spPr>
      </p:pic>
      <p:sp>
        <p:nvSpPr>
          <p:cNvPr id="16" name="Szövegdoboz 15">
            <a:extLst>
              <a:ext uri="{FF2B5EF4-FFF2-40B4-BE49-F238E27FC236}">
                <a16:creationId xmlns:a16="http://schemas.microsoft.com/office/drawing/2014/main" id="{51B74E45-4FD3-63A8-5A15-5895D20B5F93}"/>
              </a:ext>
            </a:extLst>
          </p:cNvPr>
          <p:cNvSpPr txBox="1"/>
          <p:nvPr/>
        </p:nvSpPr>
        <p:spPr>
          <a:xfrm>
            <a:off x="7612084" y="4696327"/>
            <a:ext cx="4202846" cy="584775"/>
          </a:xfrm>
          <a:prstGeom prst="rect">
            <a:avLst/>
          </a:prstGeom>
          <a:noFill/>
        </p:spPr>
        <p:txBody>
          <a:bodyPr wrap="square">
            <a:spAutoFit/>
          </a:bodyPr>
          <a:lstStyle/>
          <a:p>
            <a:pPr algn="r"/>
            <a:r>
              <a:rPr lang="hu-HU" sz="1600" dirty="0"/>
              <a:t>https://journals.sagepub.com/doi/full/10.1177/17504589241253486?journalCode=ppja</a:t>
            </a:r>
          </a:p>
        </p:txBody>
      </p:sp>
    </p:spTree>
    <p:extLst>
      <p:ext uri="{BB962C8B-B14F-4D97-AF65-F5344CB8AC3E}">
        <p14:creationId xmlns:p14="http://schemas.microsoft.com/office/powerpoint/2010/main" val="1658145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B8A9E-CCF3-E427-1F88-63F4C4F0079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0C371D-2287-4F55-1993-B7EBEBA79CB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5D9F71-1C3A-1A83-0132-8124216515F7}"/>
              </a:ext>
            </a:extLst>
          </p:cNvPr>
          <p:cNvSpPr>
            <a:spLocks noGrp="1"/>
          </p:cNvSpPr>
          <p:nvPr>
            <p:ph type="ctrTitle"/>
          </p:nvPr>
        </p:nvSpPr>
        <p:spPr>
          <a:xfrm>
            <a:off x="134672" y="2191867"/>
            <a:ext cx="8275857" cy="2866795"/>
          </a:xfrm>
        </p:spPr>
        <p:txBody>
          <a:bodyPr>
            <a:noAutofit/>
          </a:bodyPr>
          <a:lstStyle/>
          <a:p>
            <a:pPr algn="l">
              <a:lnSpc>
                <a:spcPts val="2800"/>
              </a:lnSpc>
            </a:pPr>
            <a:r>
              <a:rPr lang="hu-HU" sz="2400" kern="100" dirty="0">
                <a:latin typeface="Calibri" panose="020F0502020204030204" pitchFamily="34" charset="0"/>
              </a:rPr>
              <a:t>A kora középkorban az emberek még mindig úgy hitték, hogy a folyadékok okozzák a mentális betegségeket, ezért a test egyensúlyának helyreállítása érdekében a vér kivonása gyakori orvosi kezelés volt, és a vérzést bármilyen formáját alkalmazták </a:t>
            </a:r>
            <a:br>
              <a:rPr lang="hu-HU" sz="2400" kern="100" dirty="0">
                <a:latin typeface="Calibri" panose="020F0502020204030204" pitchFamily="34" charset="0"/>
              </a:rPr>
            </a:br>
            <a:r>
              <a:rPr lang="hu-HU" sz="2400" kern="100" dirty="0">
                <a:latin typeface="Calibri" panose="020F0502020204030204" pitchFamily="34" charset="0"/>
              </a:rPr>
              <a:t>A sokkterápia egy egyedülálló formája a középkorban: a mentálisan betegeket hideg vízbe dobták, hogy a sokk „észhez térítse őket”, vagy olyan szorosan megkötözték őket, hogy alig tudtak mozogni</a:t>
            </a:r>
          </a:p>
        </p:txBody>
      </p:sp>
      <p:pic>
        <p:nvPicPr>
          <p:cNvPr id="5" name="Kép 4">
            <a:extLst>
              <a:ext uri="{FF2B5EF4-FFF2-40B4-BE49-F238E27FC236}">
                <a16:creationId xmlns:a16="http://schemas.microsoft.com/office/drawing/2014/main" id="{E2F51761-713A-A2C9-3920-5C2D7B4369E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AD930E-9FA1-D5BA-951A-858180E5E8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36FBFE0-4848-EC54-09F0-79554BBDA5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E671D96-3013-8FCE-83F1-B8C9E00C596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F0231E-831B-CA68-6832-2DA8A34057A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BD43276-A88E-EDEF-679A-FFBEE3FAFB6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B7A18F6-1EFC-192D-53DC-91BC5AEFAE3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BF6FC58-01D5-0711-8A42-60984F64EFDB}"/>
              </a:ext>
            </a:extLst>
          </p:cNvPr>
          <p:cNvSpPr txBox="1">
            <a:spLocks/>
          </p:cNvSpPr>
          <p:nvPr/>
        </p:nvSpPr>
        <p:spPr>
          <a:xfrm>
            <a:off x="307444" y="1104246"/>
            <a:ext cx="5951115" cy="108762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Középkor</a:t>
            </a:r>
          </a:p>
        </p:txBody>
      </p:sp>
      <p:pic>
        <p:nvPicPr>
          <p:cNvPr id="11" name="Kép 10" descr="A képen rajz, vázlat, Emberi arc, festmény látható&#10;&#10;Automatikusan generált leírás">
            <a:extLst>
              <a:ext uri="{FF2B5EF4-FFF2-40B4-BE49-F238E27FC236}">
                <a16:creationId xmlns:a16="http://schemas.microsoft.com/office/drawing/2014/main" id="{1C887E18-ED66-94C3-6C43-AC61C0B1766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83241" y="1016775"/>
            <a:ext cx="3181350" cy="4191000"/>
          </a:xfrm>
          <a:prstGeom prst="rect">
            <a:avLst/>
          </a:prstGeom>
          <a:noFill/>
          <a:ln>
            <a:noFill/>
          </a:ln>
        </p:spPr>
      </p:pic>
      <p:sp>
        <p:nvSpPr>
          <p:cNvPr id="15" name="Szövegdoboz 14">
            <a:extLst>
              <a:ext uri="{FF2B5EF4-FFF2-40B4-BE49-F238E27FC236}">
                <a16:creationId xmlns:a16="http://schemas.microsoft.com/office/drawing/2014/main" id="{F794F851-1E30-0112-AA5F-CA1ABA854586}"/>
              </a:ext>
            </a:extLst>
          </p:cNvPr>
          <p:cNvSpPr txBox="1"/>
          <p:nvPr/>
        </p:nvSpPr>
        <p:spPr>
          <a:xfrm>
            <a:off x="10179010" y="5289830"/>
            <a:ext cx="1886319" cy="276999"/>
          </a:xfrm>
          <a:prstGeom prst="rect">
            <a:avLst/>
          </a:prstGeom>
          <a:noFill/>
        </p:spPr>
        <p:txBody>
          <a:bodyPr wrap="square">
            <a:spAutoFit/>
          </a:bodyPr>
          <a:lstStyle/>
          <a:p>
            <a:pPr algn="r"/>
            <a:r>
              <a:rPr lang="en-GB" sz="1200" kern="100" dirty="0">
                <a:solidFill>
                  <a:srgbClr val="000000"/>
                </a:solidFill>
                <a:effectLst/>
                <a:latin typeface="Calibri" panose="020F0502020204030204" pitchFamily="34" charset="0"/>
                <a:ea typeface="Calibri" panose="020F0502020204030204" pitchFamily="34" charset="0"/>
              </a:rPr>
              <a:t>https://about-history.com/</a:t>
            </a:r>
            <a:endParaRPr lang="hu-HU" sz="1200" dirty="0"/>
          </a:p>
        </p:txBody>
      </p:sp>
    </p:spTree>
    <p:extLst>
      <p:ext uri="{BB962C8B-B14F-4D97-AF65-F5344CB8AC3E}">
        <p14:creationId xmlns:p14="http://schemas.microsoft.com/office/powerpoint/2010/main" val="168436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62192" y="2343081"/>
            <a:ext cx="12029808" cy="2752670"/>
          </a:xfrm>
        </p:spPr>
        <p:txBody>
          <a:bodyPr>
            <a:noAutofit/>
          </a:bodyPr>
          <a:lstStyle/>
          <a:p>
            <a:pPr algn="l"/>
            <a:r>
              <a:rPr lang="hu-HU" altLang="hu-HU" sz="2600" kern="100" dirty="0">
                <a:latin typeface="+mn-lt"/>
              </a:rPr>
              <a:t>Minden társadalmat szemléletesen jellemez a fogyatékossággal élőkhöz fűződő viszonya</a:t>
            </a:r>
            <a:br>
              <a:rPr lang="en-GB" altLang="hu-HU" sz="2600" dirty="0">
                <a:latin typeface="+mn-lt"/>
              </a:rPr>
            </a:br>
            <a:r>
              <a:rPr lang="hu-HU" sz="2600" kern="100" dirty="0">
                <a:effectLst/>
                <a:latin typeface="+mn-lt"/>
                <a:ea typeface="Calibri" panose="020F0502020204030204" pitchFamily="34" charset="0"/>
              </a:rPr>
              <a:t>A fejlett gazdaságokban a fogyatékossággal élők lehetőségei az életben, a foglalkoztatásban, az utazásban</a:t>
            </a:r>
            <a:r>
              <a:rPr lang="en-GB" sz="2600" kern="100" dirty="0">
                <a:effectLst/>
                <a:latin typeface="+mn-lt"/>
                <a:ea typeface="Calibri" panose="020F0502020204030204" pitchFamily="34" charset="0"/>
              </a:rPr>
              <a:t>, </a:t>
            </a:r>
            <a:r>
              <a:rPr lang="hu-HU" sz="2600" kern="100" dirty="0">
                <a:effectLst/>
                <a:latin typeface="+mn-lt"/>
                <a:ea typeface="Calibri" panose="020F0502020204030204" pitchFamily="34" charset="0"/>
              </a:rPr>
              <a:t>a pihenésben</a:t>
            </a:r>
            <a:r>
              <a:rPr lang="en-GB" sz="2600" kern="100" dirty="0">
                <a:effectLst/>
                <a:latin typeface="+mn-lt"/>
                <a:ea typeface="Calibri" panose="020F0502020204030204" pitchFamily="34" charset="0"/>
              </a:rPr>
              <a:t>, </a:t>
            </a:r>
            <a:r>
              <a:rPr lang="hu-HU" sz="2600" kern="100" dirty="0">
                <a:effectLst/>
                <a:latin typeface="+mn-lt"/>
                <a:ea typeface="Calibri" panose="020F0502020204030204" pitchFamily="34" charset="0"/>
              </a:rPr>
              <a:t>szolgáltatások igénybe vételében stb. </a:t>
            </a:r>
            <a:r>
              <a:rPr lang="hu-HU" sz="2600" kern="100" dirty="0">
                <a:latin typeface="+mn-lt"/>
              </a:rPr>
              <a:t>egyformának vagy legalábbis közel azonosnak tűnnek </a:t>
            </a:r>
            <a:r>
              <a:rPr lang="hu-HU" altLang="hu-HU" sz="2600" kern="100" dirty="0">
                <a:latin typeface="+mn-lt"/>
              </a:rPr>
              <a:t>fogyatékosság nélkül élő társaik lehetőségeihez</a:t>
            </a:r>
            <a:br>
              <a:rPr lang="en-GB" sz="2600" kern="100" dirty="0">
                <a:latin typeface="+mn-lt"/>
              </a:rPr>
            </a:br>
            <a:r>
              <a:rPr lang="hu-HU" altLang="hu-HU" sz="2600" kern="100" dirty="0">
                <a:latin typeface="+mn-lt"/>
              </a:rPr>
              <a:t>Mára kellő műszaki megoldásokkal és társadalomszervezési (jogi) lehetőségekkel rendelkezünk ahhoz, hogy akadálymentes életet tudjunk biztosítani mindenkinek</a:t>
            </a:r>
            <a:endParaRPr lang="en-GB" sz="2600" kern="1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58654" y="1270716"/>
            <a:ext cx="11674691" cy="10723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12E4-45C0-81DF-F316-7698A0120A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E55B2F-8375-6B92-E7BA-753B11A7E83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BB0ED7B-35FA-46D4-0F45-4452D3CD434E}"/>
              </a:ext>
            </a:extLst>
          </p:cNvPr>
          <p:cNvSpPr>
            <a:spLocks noGrp="1"/>
          </p:cNvSpPr>
          <p:nvPr>
            <p:ph type="ctrTitle"/>
          </p:nvPr>
        </p:nvSpPr>
        <p:spPr>
          <a:xfrm>
            <a:off x="130629" y="2350894"/>
            <a:ext cx="11815948" cy="2671865"/>
          </a:xfrm>
        </p:spPr>
        <p:txBody>
          <a:bodyPr>
            <a:noAutofit/>
          </a:bodyPr>
          <a:lstStyle/>
          <a:p>
            <a:pPr algn="l">
              <a:lnSpc>
                <a:spcPts val="2800"/>
              </a:lnSpc>
              <a:spcAft>
                <a:spcPts val="600"/>
              </a:spcAft>
            </a:pPr>
            <a:r>
              <a:rPr lang="hu-HU" sz="2400" kern="100" dirty="0">
                <a:latin typeface="Calibri" panose="020F0502020204030204" pitchFamily="34" charset="0"/>
              </a:rPr>
              <a:t>A fogyatékossággal élőkkel szembeni negatív előítéletek részben abból fakadtak, hogy a társadalom a fogyatékosságot nem a tényleges jellemzőinek megfelelően, hanem egy erősen kiszínezett, szájról szájra terjedő formában érzékelte</a:t>
            </a:r>
            <a:br>
              <a:rPr lang="hu-HU" sz="2400" kern="100" dirty="0">
                <a:latin typeface="Calibri" panose="020F0502020204030204" pitchFamily="34" charset="0"/>
              </a:rPr>
            </a:br>
            <a:r>
              <a:rPr lang="hu-HU" sz="2400" kern="100" dirty="0">
                <a:latin typeface="Calibri" panose="020F0502020204030204" pitchFamily="34" charset="0"/>
              </a:rPr>
              <a:t>Az ipari forradalom után Angliában már megtaláljuk a foglalkozási rehabilitáció egy sajátos formáját: az 1690-es években már voltak manufaktúrák, ahol értelmi fogyatékosokat foglalkoztattak – de a cél korántsem volt azonos a mai rehabilitációs és esélyegyenlőségi célokkal, távolról sem volt nemes, inkább prózai: a manufaktúra termelési titkainak megőrzése</a:t>
            </a:r>
          </a:p>
        </p:txBody>
      </p:sp>
      <p:pic>
        <p:nvPicPr>
          <p:cNvPr id="5" name="Kép 4">
            <a:extLst>
              <a:ext uri="{FF2B5EF4-FFF2-40B4-BE49-F238E27FC236}">
                <a16:creationId xmlns:a16="http://schemas.microsoft.com/office/drawing/2014/main" id="{84636DB3-C6EE-0EEF-3D59-09AD91BA95B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DBA5938-59C1-C30D-DEAE-945BC325B74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C57970-3139-815E-DDAD-C5F8454A125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C58608-1433-CF73-EC68-D5AC599B62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86732E-0FD0-5B7D-5CD9-EC975E0A705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C962-2E38-C041-3B38-9FCA7F365EC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4E78B5-8545-B315-C97A-D975D6AE33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1430148-5CA1-CA3F-8C2C-950755941781}"/>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Középkor</a:t>
            </a:r>
          </a:p>
        </p:txBody>
      </p:sp>
    </p:spTree>
    <p:extLst>
      <p:ext uri="{BB962C8B-B14F-4D97-AF65-F5344CB8AC3E}">
        <p14:creationId xmlns:p14="http://schemas.microsoft.com/office/powerpoint/2010/main" val="133715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DFAF-6FBF-D22A-C7FC-61BDA7F701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3634C6-7B0C-2675-8029-A664975EF18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786294-39EC-EBFF-2ECD-DDD05E6B7D6C}"/>
              </a:ext>
            </a:extLst>
          </p:cNvPr>
          <p:cNvSpPr>
            <a:spLocks noGrp="1"/>
          </p:cNvSpPr>
          <p:nvPr>
            <p:ph type="ctrTitle"/>
          </p:nvPr>
        </p:nvSpPr>
        <p:spPr>
          <a:xfrm>
            <a:off x="203188" y="1836038"/>
            <a:ext cx="8243035" cy="3395374"/>
          </a:xfrm>
        </p:spPr>
        <p:txBody>
          <a:bodyPr>
            <a:noAutofit/>
          </a:bodyPr>
          <a:lstStyle/>
          <a:p>
            <a:pPr algn="l">
              <a:lnSpc>
                <a:spcPts val="2600"/>
              </a:lnSpc>
            </a:pPr>
            <a:r>
              <a:rPr lang="hu-HU" sz="2200" kern="100" dirty="0">
                <a:latin typeface="Calibri" panose="020F0502020204030204" pitchFamily="34" charset="0"/>
              </a:rPr>
              <a:t>Az értelmi fogyatékos gyermekek szervezett gondozása az újkorban, az 1700-as évek közepén kezdődött: Jacob </a:t>
            </a:r>
            <a:r>
              <a:rPr lang="hu-HU" sz="2200" kern="100" dirty="0" err="1">
                <a:latin typeface="Calibri" panose="020F0502020204030204" pitchFamily="34" charset="0"/>
              </a:rPr>
              <a:t>Rodrigues</a:t>
            </a:r>
            <a:r>
              <a:rPr lang="hu-HU" sz="2200" kern="100" dirty="0">
                <a:latin typeface="Calibri" panose="020F0502020204030204" pitchFamily="34" charset="0"/>
              </a:rPr>
              <a:t> Pereire, majd Jean Marc </a:t>
            </a:r>
            <a:r>
              <a:rPr lang="hu-HU" sz="2200" kern="100" dirty="0" err="1">
                <a:latin typeface="Calibri" panose="020F0502020204030204" pitchFamily="34" charset="0"/>
              </a:rPr>
              <a:t>Gaspard</a:t>
            </a:r>
            <a:r>
              <a:rPr lang="hu-HU" sz="2200" kern="100" dirty="0">
                <a:latin typeface="Calibri" panose="020F0502020204030204" pitchFamily="34" charset="0"/>
              </a:rPr>
              <a:t> </a:t>
            </a:r>
            <a:r>
              <a:rPr lang="hu-HU" sz="2200" kern="100" dirty="0" err="1">
                <a:latin typeface="Calibri" panose="020F0502020204030204" pitchFamily="34" charset="0"/>
              </a:rPr>
              <a:t>Itard</a:t>
            </a:r>
            <a:r>
              <a:rPr lang="hu-HU" sz="2200" kern="100" dirty="0">
                <a:latin typeface="Calibri" panose="020F0502020204030204" pitchFamily="34" charset="0"/>
              </a:rPr>
              <a:t> által </a:t>
            </a:r>
            <a:br>
              <a:rPr lang="hu-HU" sz="2200" kern="100" dirty="0">
                <a:latin typeface="Calibri" panose="020F0502020204030204" pitchFamily="34" charset="0"/>
              </a:rPr>
            </a:br>
            <a:r>
              <a:rPr lang="hu-HU" sz="2200" kern="100" dirty="0">
                <a:latin typeface="Calibri" panose="020F0502020204030204" pitchFamily="34" charset="0"/>
              </a:rPr>
              <a:t>Johann Jacob </a:t>
            </a:r>
            <a:r>
              <a:rPr lang="hu-HU" sz="2200" kern="100" dirty="0" err="1">
                <a:latin typeface="Calibri" panose="020F0502020204030204" pitchFamily="34" charset="0"/>
              </a:rPr>
              <a:t>Guggenbühl</a:t>
            </a:r>
            <a:r>
              <a:rPr lang="hu-HU" sz="2200" kern="100" dirty="0">
                <a:latin typeface="Calibri" panose="020F0502020204030204" pitchFamily="34" charset="0"/>
              </a:rPr>
              <a:t> alapította az első intézetet, az </a:t>
            </a:r>
            <a:r>
              <a:rPr lang="hu-HU" sz="2200" kern="100" dirty="0" err="1">
                <a:latin typeface="Calibri" panose="020F0502020204030204" pitchFamily="34" charset="0"/>
              </a:rPr>
              <a:t>Abendberget</a:t>
            </a:r>
            <a:r>
              <a:rPr lang="hu-HU" sz="2200" kern="100" dirty="0">
                <a:latin typeface="Calibri" panose="020F0502020204030204" pitchFamily="34" charset="0"/>
              </a:rPr>
              <a:t> </a:t>
            </a:r>
            <a:br>
              <a:rPr lang="hu-HU" sz="2200" kern="100" dirty="0">
                <a:latin typeface="Calibri" panose="020F0502020204030204" pitchFamily="34" charset="0"/>
              </a:rPr>
            </a:br>
            <a:r>
              <a:rPr lang="hu-HU" sz="2200" kern="100" dirty="0">
                <a:latin typeface="Calibri" panose="020F0502020204030204" pitchFamily="34" charset="0"/>
              </a:rPr>
              <a:t>Mind </a:t>
            </a:r>
            <a:r>
              <a:rPr lang="hu-HU" sz="2200" kern="100" dirty="0" err="1">
                <a:latin typeface="Calibri" panose="020F0502020204030204" pitchFamily="34" charset="0"/>
              </a:rPr>
              <a:t>Itard</a:t>
            </a:r>
            <a:r>
              <a:rPr lang="hu-HU" sz="2200" kern="100" dirty="0">
                <a:latin typeface="Calibri" panose="020F0502020204030204" pitchFamily="34" charset="0"/>
              </a:rPr>
              <a:t>, mind </a:t>
            </a:r>
            <a:r>
              <a:rPr lang="hu-HU" sz="2200" kern="100" dirty="0" err="1">
                <a:latin typeface="Calibri" panose="020F0502020204030204" pitchFamily="34" charset="0"/>
              </a:rPr>
              <a:t>Guggenbühl</a:t>
            </a:r>
            <a:r>
              <a:rPr lang="hu-HU" sz="2200" kern="100" dirty="0">
                <a:latin typeface="Calibri" panose="020F0502020204030204" pitchFamily="34" charset="0"/>
              </a:rPr>
              <a:t> igen ellenséges és provokatív társadalmi légkörben dolgozott. Az utóbbi következetesen egészséges és természetes légkörben nevelte a gondjaira bízott „lelkeket” </a:t>
            </a:r>
            <a:br>
              <a:rPr lang="hu-HU" sz="2200" kern="100" dirty="0">
                <a:latin typeface="Calibri" panose="020F0502020204030204" pitchFamily="34" charset="0"/>
              </a:rPr>
            </a:br>
            <a:r>
              <a:rPr lang="hu-HU" sz="2200" kern="100" dirty="0">
                <a:latin typeface="Calibri" panose="020F0502020204030204" pitchFamily="34" charset="0"/>
              </a:rPr>
              <a:t>Az első intézetet a nyugati féltekén Samuel </a:t>
            </a:r>
            <a:r>
              <a:rPr lang="hu-HU" sz="2200" kern="100" dirty="0" err="1">
                <a:latin typeface="Calibri" panose="020F0502020204030204" pitchFamily="34" charset="0"/>
              </a:rPr>
              <a:t>Gridley</a:t>
            </a:r>
            <a:r>
              <a:rPr lang="hu-HU" sz="2200" kern="100" dirty="0">
                <a:latin typeface="Calibri" panose="020F0502020204030204" pitchFamily="34" charset="0"/>
              </a:rPr>
              <a:t> </a:t>
            </a:r>
            <a:r>
              <a:rPr lang="hu-HU" sz="2200" kern="100" dirty="0" err="1">
                <a:latin typeface="Calibri" panose="020F0502020204030204" pitchFamily="34" charset="0"/>
              </a:rPr>
              <a:t>Howe</a:t>
            </a:r>
            <a:r>
              <a:rPr lang="hu-HU" sz="2200" kern="100" dirty="0">
                <a:latin typeface="Calibri" panose="020F0502020204030204" pitchFamily="34" charset="0"/>
              </a:rPr>
              <a:t> alapította Massachusettsben: New England </a:t>
            </a:r>
            <a:r>
              <a:rPr lang="hu-HU" sz="2200" kern="100" dirty="0" err="1">
                <a:latin typeface="Calibri" panose="020F0502020204030204" pitchFamily="34" charset="0"/>
              </a:rPr>
              <a:t>Asylum</a:t>
            </a:r>
            <a:r>
              <a:rPr lang="hu-HU" sz="2200" kern="100" dirty="0">
                <a:latin typeface="Calibri" panose="020F0502020204030204" pitchFamily="34" charset="0"/>
              </a:rPr>
              <a:t> </a:t>
            </a:r>
            <a:r>
              <a:rPr lang="hu-HU" sz="2200" kern="100" dirty="0" err="1">
                <a:latin typeface="Calibri" panose="020F0502020204030204" pitchFamily="34" charset="0"/>
              </a:rPr>
              <a:t>for</a:t>
            </a:r>
            <a:r>
              <a:rPr lang="hu-HU" sz="2200" kern="100" dirty="0">
                <a:latin typeface="Calibri" panose="020F0502020204030204" pitchFamily="34" charset="0"/>
              </a:rPr>
              <a:t> </a:t>
            </a:r>
            <a:r>
              <a:rPr lang="hu-HU" sz="2200" kern="100" dirty="0" err="1">
                <a:latin typeface="Calibri" panose="020F0502020204030204" pitchFamily="34" charset="0"/>
              </a:rPr>
              <a:t>the</a:t>
            </a:r>
            <a:r>
              <a:rPr lang="hu-HU" sz="2200" kern="100" dirty="0">
                <a:latin typeface="Calibri" panose="020F0502020204030204" pitchFamily="34" charset="0"/>
              </a:rPr>
              <a:t> </a:t>
            </a:r>
            <a:r>
              <a:rPr lang="hu-HU" sz="2200" kern="100" dirty="0" err="1">
                <a:latin typeface="Calibri" panose="020F0502020204030204" pitchFamily="34" charset="0"/>
              </a:rPr>
              <a:t>Blind</a:t>
            </a:r>
            <a:r>
              <a:rPr lang="hu-HU" sz="2200" kern="100" dirty="0">
                <a:latin typeface="Calibri" panose="020F0502020204030204" pitchFamily="34" charset="0"/>
              </a:rPr>
              <a:t> (ma Perkins </a:t>
            </a:r>
            <a:r>
              <a:rPr lang="hu-HU" sz="2200" kern="100" dirty="0" err="1">
                <a:latin typeface="Calibri" panose="020F0502020204030204" pitchFamily="34" charset="0"/>
              </a:rPr>
              <a:t>School</a:t>
            </a:r>
            <a:r>
              <a:rPr lang="hu-HU" sz="2200" kern="100" dirty="0">
                <a:latin typeface="Calibri" panose="020F0502020204030204" pitchFamily="34" charset="0"/>
              </a:rPr>
              <a:t> </a:t>
            </a:r>
            <a:r>
              <a:rPr lang="hu-HU" sz="2200" kern="100" dirty="0" err="1">
                <a:latin typeface="Calibri" panose="020F0502020204030204" pitchFamily="34" charset="0"/>
              </a:rPr>
              <a:t>for</a:t>
            </a:r>
            <a:r>
              <a:rPr lang="hu-HU" sz="2200" kern="100" dirty="0">
                <a:latin typeface="Calibri" panose="020F0502020204030204" pitchFamily="34" charset="0"/>
              </a:rPr>
              <a:t> </a:t>
            </a:r>
            <a:r>
              <a:rPr lang="hu-HU" sz="2200" kern="100" dirty="0" err="1">
                <a:latin typeface="Calibri" panose="020F0502020204030204" pitchFamily="34" charset="0"/>
              </a:rPr>
              <a:t>the</a:t>
            </a:r>
            <a:r>
              <a:rPr lang="hu-HU" sz="2200" kern="100" dirty="0">
                <a:latin typeface="Calibri" panose="020F0502020204030204" pitchFamily="34" charset="0"/>
              </a:rPr>
              <a:t> </a:t>
            </a:r>
            <a:r>
              <a:rPr lang="hu-HU" sz="2200" kern="100" dirty="0" err="1">
                <a:latin typeface="Calibri" panose="020F0502020204030204" pitchFamily="34" charset="0"/>
              </a:rPr>
              <a:t>Blind</a:t>
            </a:r>
            <a:r>
              <a:rPr lang="hu-HU" sz="2200" kern="100" dirty="0">
                <a:latin typeface="Calibri" panose="020F0502020204030204" pitchFamily="34" charset="0"/>
              </a:rPr>
              <a:t>)</a:t>
            </a:r>
          </a:p>
        </p:txBody>
      </p:sp>
      <p:pic>
        <p:nvPicPr>
          <p:cNvPr id="5" name="Kép 4">
            <a:extLst>
              <a:ext uri="{FF2B5EF4-FFF2-40B4-BE49-F238E27FC236}">
                <a16:creationId xmlns:a16="http://schemas.microsoft.com/office/drawing/2014/main" id="{038C1CBA-42BE-6456-64FA-ABF3547FA6F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59131D4-9A44-D942-1094-B976A731E9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F868A50-2218-356C-7275-4A4ADBCAC19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BDB59BB-53B7-710D-784C-2E68A167E4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55DADF-197A-24FB-9FB2-6FB7E2798B2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472DEDB-4545-A5F1-F4E9-7B539AD88E0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46CA12-7B6E-5F61-A62C-23E64FB4392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8DD590-FD06-3905-ECB3-824D9D691E53}"/>
              </a:ext>
            </a:extLst>
          </p:cNvPr>
          <p:cNvSpPr txBox="1">
            <a:spLocks/>
          </p:cNvSpPr>
          <p:nvPr/>
        </p:nvSpPr>
        <p:spPr>
          <a:xfrm>
            <a:off x="0" y="1025907"/>
            <a:ext cx="12353925" cy="718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Újkor</a:t>
            </a:r>
          </a:p>
        </p:txBody>
      </p:sp>
      <p:pic>
        <p:nvPicPr>
          <p:cNvPr id="16" name="Kép 15" descr="A képen kültéri, épület, ablak, ég látható&#10;&#10;Automatikusan generált leírás">
            <a:extLst>
              <a:ext uri="{FF2B5EF4-FFF2-40B4-BE49-F238E27FC236}">
                <a16:creationId xmlns:a16="http://schemas.microsoft.com/office/drawing/2014/main" id="{97ACBB86-DFDF-9797-A704-1017306E55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46032" y="1774022"/>
            <a:ext cx="3734899" cy="2659248"/>
          </a:xfrm>
          <a:prstGeom prst="rect">
            <a:avLst/>
          </a:prstGeom>
        </p:spPr>
      </p:pic>
      <p:sp>
        <p:nvSpPr>
          <p:cNvPr id="18" name="Szövegdoboz 17">
            <a:extLst>
              <a:ext uri="{FF2B5EF4-FFF2-40B4-BE49-F238E27FC236}">
                <a16:creationId xmlns:a16="http://schemas.microsoft.com/office/drawing/2014/main" id="{F5BE00C6-DEE3-A564-2707-8906C8C36A44}"/>
              </a:ext>
            </a:extLst>
          </p:cNvPr>
          <p:cNvSpPr txBox="1"/>
          <p:nvPr/>
        </p:nvSpPr>
        <p:spPr>
          <a:xfrm>
            <a:off x="9654700" y="1868164"/>
            <a:ext cx="2426231" cy="646331"/>
          </a:xfrm>
          <a:prstGeom prst="rect">
            <a:avLst/>
          </a:prstGeom>
          <a:noFill/>
        </p:spPr>
        <p:txBody>
          <a:bodyPr wrap="square">
            <a:spAutoFit/>
          </a:bodyPr>
          <a:lstStyle/>
          <a:p>
            <a:pPr algn="r"/>
            <a:r>
              <a:rPr lang="hu-HU" sz="1800" kern="100" dirty="0">
                <a:latin typeface="Calibri" panose="020F0502020204030204" pitchFamily="34" charset="0"/>
              </a:rPr>
              <a:t>New England </a:t>
            </a:r>
            <a:r>
              <a:rPr lang="hu-HU" sz="1800" kern="100" dirty="0" err="1">
                <a:latin typeface="Calibri" panose="020F0502020204030204" pitchFamily="34" charset="0"/>
              </a:rPr>
              <a:t>Asylum</a:t>
            </a:r>
            <a:r>
              <a:rPr lang="hu-HU" sz="1800" kern="100" dirty="0">
                <a:latin typeface="Calibri" panose="020F0502020204030204" pitchFamily="34" charset="0"/>
              </a:rPr>
              <a:t> </a:t>
            </a:r>
            <a:r>
              <a:rPr lang="hu-HU" sz="1800" kern="100" dirty="0" err="1">
                <a:latin typeface="Calibri" panose="020F0502020204030204" pitchFamily="34" charset="0"/>
              </a:rPr>
              <a:t>for</a:t>
            </a:r>
            <a:r>
              <a:rPr lang="hu-HU" sz="1800" kern="100" dirty="0">
                <a:latin typeface="Calibri" panose="020F0502020204030204" pitchFamily="34" charset="0"/>
              </a:rPr>
              <a:t> </a:t>
            </a:r>
            <a:r>
              <a:rPr lang="hu-HU" sz="1800" kern="100" dirty="0" err="1">
                <a:latin typeface="Calibri" panose="020F0502020204030204" pitchFamily="34" charset="0"/>
              </a:rPr>
              <a:t>the</a:t>
            </a:r>
            <a:r>
              <a:rPr lang="hu-HU" sz="1800" kern="100" dirty="0">
                <a:latin typeface="Calibri" panose="020F0502020204030204" pitchFamily="34" charset="0"/>
              </a:rPr>
              <a:t> </a:t>
            </a:r>
            <a:r>
              <a:rPr lang="hu-HU" sz="1800" kern="100" dirty="0" err="1">
                <a:latin typeface="Calibri" panose="020F0502020204030204" pitchFamily="34" charset="0"/>
              </a:rPr>
              <a:t>Blind</a:t>
            </a:r>
            <a:endParaRPr lang="hu-HU" dirty="0"/>
          </a:p>
        </p:txBody>
      </p:sp>
      <p:sp>
        <p:nvSpPr>
          <p:cNvPr id="20" name="Szövegdoboz 19">
            <a:extLst>
              <a:ext uri="{FF2B5EF4-FFF2-40B4-BE49-F238E27FC236}">
                <a16:creationId xmlns:a16="http://schemas.microsoft.com/office/drawing/2014/main" id="{0572FAD8-7E5A-1E73-5088-2E1D5DCD5E1F}"/>
              </a:ext>
            </a:extLst>
          </p:cNvPr>
          <p:cNvSpPr txBox="1"/>
          <p:nvPr/>
        </p:nvSpPr>
        <p:spPr>
          <a:xfrm>
            <a:off x="7596116" y="4489611"/>
            <a:ext cx="4595884" cy="1077218"/>
          </a:xfrm>
          <a:prstGeom prst="rect">
            <a:avLst/>
          </a:prstGeom>
          <a:noFill/>
        </p:spPr>
        <p:txBody>
          <a:bodyPr wrap="square">
            <a:spAutoFit/>
          </a:bodyPr>
          <a:lstStyle/>
          <a:p>
            <a:pPr algn="r"/>
            <a:r>
              <a:rPr lang="hu-HU" sz="1600" dirty="0"/>
              <a:t>https://aphmuseum.org/exhibits/online-exhibit/building-a-future-u-s-residential-schools-for-blind-and-visually-impaired-students/perkins-school-for-the-blind-ma/</a:t>
            </a:r>
          </a:p>
        </p:txBody>
      </p:sp>
    </p:spTree>
    <p:extLst>
      <p:ext uri="{BB962C8B-B14F-4D97-AF65-F5344CB8AC3E}">
        <p14:creationId xmlns:p14="http://schemas.microsoft.com/office/powerpoint/2010/main" val="152752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6D765-978B-94DA-732C-E368CE82B35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1FCB997-2D66-1B9E-F081-3317E7DA356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AA80B8-FDCD-7B6B-64AA-EF6864642D3F}"/>
              </a:ext>
            </a:extLst>
          </p:cNvPr>
          <p:cNvSpPr>
            <a:spLocks noGrp="1"/>
          </p:cNvSpPr>
          <p:nvPr>
            <p:ph type="ctrTitle"/>
          </p:nvPr>
        </p:nvSpPr>
        <p:spPr>
          <a:xfrm>
            <a:off x="152640" y="2112882"/>
            <a:ext cx="11772659" cy="2988553"/>
          </a:xfrm>
        </p:spPr>
        <p:txBody>
          <a:bodyPr>
            <a:noAutofit/>
          </a:bodyPr>
          <a:lstStyle/>
          <a:p>
            <a:pPr algn="l"/>
            <a:r>
              <a:rPr lang="hu-HU" sz="2400" kern="100" dirty="0">
                <a:latin typeface="Calibri" panose="020F0502020204030204" pitchFamily="34" charset="0"/>
              </a:rPr>
              <a:t>A gondoskodás az 1793-as francia alkotmánnyal vált jogi kötelezettséggé, amelynek 21. cikke alkotmányos szabállyá tette: „A közösség általi segítség szent kötelesség. A társadalom tartozik a szerencsétlen polgároknak megélhetését biztosítani, akár azáltal, hogy munkát szerez nekik, akár azáltal, hogy a megélhetéshez szükséges eszközöket biztosítja azoknak, akik nem képesek dolgozni” (https://alphahistory.com)</a:t>
            </a:r>
            <a:br>
              <a:rPr lang="hu-HU" sz="2400" kern="100" dirty="0">
                <a:latin typeface="Calibri" panose="020F0502020204030204" pitchFamily="34" charset="0"/>
              </a:rPr>
            </a:br>
            <a:r>
              <a:rPr lang="hu-HU" sz="2400" kern="100" dirty="0">
                <a:latin typeface="Calibri" panose="020F0502020204030204" pitchFamily="34" charset="0"/>
              </a:rPr>
              <a:t>Ez voltaképpen az a két feltétel, amely a mai napig elengedhetetlen a modern értelemben vett rehabilitáció kialakulásához: a fogyatékos személy áll a rehabilitációs folyamat középpontjában; és a társadalomnak alkotmányos felelősséget kell vállalnia a fogyatékos polgárokért</a:t>
            </a:r>
          </a:p>
        </p:txBody>
      </p:sp>
      <p:pic>
        <p:nvPicPr>
          <p:cNvPr id="5" name="Kép 4">
            <a:extLst>
              <a:ext uri="{FF2B5EF4-FFF2-40B4-BE49-F238E27FC236}">
                <a16:creationId xmlns:a16="http://schemas.microsoft.com/office/drawing/2014/main" id="{E1AF09EC-97A4-842C-4D24-2289E98C2C0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54FE040-5259-8FEE-0DB8-0F2CA9755A6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2E9088A-B992-02C9-7C01-3F7A14F3D26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1E78928-81D6-BACD-2F4E-FFAD55FFD8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4E691BC-1206-C068-4466-C37BA47CD66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9F0749-671E-2065-E14A-D4DD331F8E5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37B3C5C-E3AD-B028-26BD-6EDB19C95F2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00FF0EF-3BC9-75E6-26C7-1E8077357C4A}"/>
              </a:ext>
            </a:extLst>
          </p:cNvPr>
          <p:cNvSpPr txBox="1">
            <a:spLocks/>
          </p:cNvSpPr>
          <p:nvPr/>
        </p:nvSpPr>
        <p:spPr>
          <a:xfrm>
            <a:off x="152640" y="1025907"/>
            <a:ext cx="11772659" cy="842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Újkor</a:t>
            </a:r>
          </a:p>
        </p:txBody>
      </p:sp>
    </p:spTree>
    <p:extLst>
      <p:ext uri="{BB962C8B-B14F-4D97-AF65-F5344CB8AC3E}">
        <p14:creationId xmlns:p14="http://schemas.microsoft.com/office/powerpoint/2010/main" val="1116155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A287D-F00E-E854-C743-5EB31B6E9BC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479091-B6C3-401C-C0EB-F619BC649FC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22DAB37-2581-90F6-56DC-DDF6AD1DE025}"/>
              </a:ext>
            </a:extLst>
          </p:cNvPr>
          <p:cNvSpPr>
            <a:spLocks noGrp="1"/>
          </p:cNvSpPr>
          <p:nvPr>
            <p:ph type="ctrTitle"/>
          </p:nvPr>
        </p:nvSpPr>
        <p:spPr>
          <a:xfrm>
            <a:off x="205224" y="2039093"/>
            <a:ext cx="11781552" cy="3236220"/>
          </a:xfrm>
        </p:spPr>
        <p:txBody>
          <a:bodyPr>
            <a:noAutofit/>
          </a:bodyPr>
          <a:lstStyle/>
          <a:p>
            <a:pPr algn="l">
              <a:spcAft>
                <a:spcPts val="600"/>
              </a:spcAft>
            </a:pPr>
            <a:r>
              <a:rPr lang="hu-HU" sz="2600" kern="100" dirty="0">
                <a:latin typeface="Calibri" panose="020F0502020204030204" pitchFamily="34" charset="0"/>
              </a:rPr>
              <a:t>A rehabilitációs munka magja még mindig a gondozás volt, az áttörés a 20. században jött el – a két világháború hozta magával, a fogyatékossággal élők számának példátlan növekedését </a:t>
            </a:r>
            <a:br>
              <a:rPr lang="hu-HU" sz="2600" kern="100" dirty="0">
                <a:latin typeface="Calibri" panose="020F0502020204030204" pitchFamily="34" charset="0"/>
              </a:rPr>
            </a:br>
            <a:r>
              <a:rPr lang="hu-HU" sz="2600" kern="100" dirty="0">
                <a:latin typeface="Calibri" panose="020F0502020204030204" pitchFamily="34" charset="0"/>
              </a:rPr>
              <a:t>Ez vezetett a fogyatékossággal élők szövetkezeti mozgalmainak létrejöttéhez, a nagy gondozóintézetek létrehozásához több országban és a csoportos foglalkoztatás fejlesztéséhez az igényekre válaszul, különösen azokban az országokban, amelyek a legnagyobb veszteségeket szenvedték el a háborúban </a:t>
            </a:r>
            <a:br>
              <a:rPr lang="hu-HU" sz="2600" kern="100" dirty="0">
                <a:latin typeface="Calibri" panose="020F0502020204030204" pitchFamily="34" charset="0"/>
              </a:rPr>
            </a:br>
            <a:r>
              <a:rPr lang="hu-HU" sz="2600" kern="100" dirty="0">
                <a:latin typeface="Calibri" panose="020F0502020204030204" pitchFamily="34" charset="0"/>
              </a:rPr>
              <a:t>Egyesült Államok és Kanada: intézmények és pénzügyi támogatás a vakok számára már az 1910-es és 1920-as években</a:t>
            </a:r>
          </a:p>
        </p:txBody>
      </p:sp>
      <p:pic>
        <p:nvPicPr>
          <p:cNvPr id="5" name="Kép 4">
            <a:extLst>
              <a:ext uri="{FF2B5EF4-FFF2-40B4-BE49-F238E27FC236}">
                <a16:creationId xmlns:a16="http://schemas.microsoft.com/office/drawing/2014/main" id="{FEE82AE4-D158-DD20-3683-2FBAAFC74C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5B83E6-0D57-F2A1-8EB3-50A9FA7F7DA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31943A-569A-B32D-237A-00543100922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B7CAFF-B204-B67F-B1E4-8E96FC259A2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48DB51-7AA8-E91A-E464-1182EEB76A0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919F9B0-658E-3644-A17A-23EEB3A30BA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6F8DE2-F50D-40FC-EEB9-204DB89674D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B38A95D-6C29-D6CA-82DA-7C7AEB69E3CD}"/>
              </a:ext>
            </a:extLst>
          </p:cNvPr>
          <p:cNvSpPr txBox="1">
            <a:spLocks/>
          </p:cNvSpPr>
          <p:nvPr/>
        </p:nvSpPr>
        <p:spPr>
          <a:xfrm>
            <a:off x="117155" y="1065826"/>
            <a:ext cx="11631659" cy="842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Újkor</a:t>
            </a:r>
          </a:p>
        </p:txBody>
      </p:sp>
    </p:spTree>
    <p:extLst>
      <p:ext uri="{BB962C8B-B14F-4D97-AF65-F5344CB8AC3E}">
        <p14:creationId xmlns:p14="http://schemas.microsoft.com/office/powerpoint/2010/main" val="2107847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4BF2-2574-7B3F-D023-A66117CAC4E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D3ECECF-D10C-5A0C-1947-F319C0CB56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91D405-27EC-55D5-3922-E400510B0CA2}"/>
              </a:ext>
            </a:extLst>
          </p:cNvPr>
          <p:cNvSpPr>
            <a:spLocks noGrp="1"/>
          </p:cNvSpPr>
          <p:nvPr>
            <p:ph type="ctrTitle"/>
          </p:nvPr>
        </p:nvSpPr>
        <p:spPr>
          <a:xfrm>
            <a:off x="172235" y="1835301"/>
            <a:ext cx="11588731" cy="3464994"/>
          </a:xfrm>
        </p:spPr>
        <p:txBody>
          <a:bodyPr>
            <a:noAutofit/>
          </a:bodyPr>
          <a:lstStyle/>
          <a:p>
            <a:pPr algn="l">
              <a:lnSpc>
                <a:spcPts val="3000"/>
              </a:lnSpc>
            </a:pPr>
            <a:r>
              <a:rPr lang="hu-HU" sz="2600" kern="100" dirty="0">
                <a:latin typeface="Calibri" panose="020F0502020204030204" pitchFamily="34" charset="0"/>
              </a:rPr>
              <a:t>Első rehabilitációs törvényt: Egyesült Államok, 1919, és az államok már az 1920-as években szövetségi rehabilitációs programmal rendelkeztek </a:t>
            </a:r>
            <a:br>
              <a:rPr lang="hu-HU" sz="2600" kern="100" dirty="0">
                <a:latin typeface="Calibri" panose="020F0502020204030204" pitchFamily="34" charset="0"/>
              </a:rPr>
            </a:br>
            <a:r>
              <a:rPr lang="hu-HU" sz="2600" kern="100" dirty="0">
                <a:latin typeface="Calibri" panose="020F0502020204030204" pitchFamily="34" charset="0"/>
              </a:rPr>
              <a:t>Hollandiában 1919-ben hozták meg az első törvényt, amely szerint átmeneti vagy tartós munkaképtelenség esetén rokkantsági nyugdíjat fizettek, általában 52 hét után</a:t>
            </a:r>
            <a:br>
              <a:rPr lang="hu-HU" sz="2600" kern="100" dirty="0">
                <a:latin typeface="Calibri" panose="020F0502020204030204" pitchFamily="34" charset="0"/>
              </a:rPr>
            </a:br>
            <a:r>
              <a:rPr lang="hu-HU" sz="2600" kern="100" dirty="0">
                <a:latin typeface="Calibri" panose="020F0502020204030204" pitchFamily="34" charset="0"/>
              </a:rPr>
              <a:t>A második világháború után, 1945-ben hozták létre a háborús sebesültek rehabilitációs központját, amely később mintául szolgált a civilek ellátására szolgáló hasonló intézmények létrehozásához</a:t>
            </a:r>
            <a:br>
              <a:rPr lang="hu-HU" sz="2600" kern="100" dirty="0">
                <a:latin typeface="Calibri" panose="020F0502020204030204" pitchFamily="34" charset="0"/>
              </a:rPr>
            </a:br>
            <a:r>
              <a:rPr lang="hu-HU" sz="2600" kern="100" dirty="0">
                <a:latin typeface="Calibri" panose="020F0502020204030204" pitchFamily="34" charset="0"/>
              </a:rPr>
              <a:t>A két világháború közt Németországban egy ezzel teljesen ellentétes folyamat volt megfigyelhető, részben az eugenika által vezérelten</a:t>
            </a:r>
          </a:p>
        </p:txBody>
      </p:sp>
      <p:pic>
        <p:nvPicPr>
          <p:cNvPr id="5" name="Kép 4">
            <a:extLst>
              <a:ext uri="{FF2B5EF4-FFF2-40B4-BE49-F238E27FC236}">
                <a16:creationId xmlns:a16="http://schemas.microsoft.com/office/drawing/2014/main" id="{BCC5BD70-7217-2A75-2ACB-3FF53368B4F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551BD07-1BAA-59D7-6FE0-B7C3FAF79C9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DE02CE0-17B6-B9B8-5155-AEA379C31A3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A14E141-FCF4-3C70-F3DB-FEC0EA53B4B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53107EE-7E16-E443-3F39-A2379D2D7CC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F63E45E-9AAC-5AE3-0E65-44F6F9B35A2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F8E488B-1C93-3B3B-34EA-8368D034718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60173A7-F9A8-C16E-B289-EA9E589AF45A}"/>
              </a:ext>
            </a:extLst>
          </p:cNvPr>
          <p:cNvSpPr txBox="1">
            <a:spLocks/>
          </p:cNvSpPr>
          <p:nvPr/>
        </p:nvSpPr>
        <p:spPr>
          <a:xfrm>
            <a:off x="114300" y="1025907"/>
            <a:ext cx="11934825"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Újkor</a:t>
            </a:r>
          </a:p>
        </p:txBody>
      </p:sp>
    </p:spTree>
    <p:extLst>
      <p:ext uri="{BB962C8B-B14F-4D97-AF65-F5344CB8AC3E}">
        <p14:creationId xmlns:p14="http://schemas.microsoft.com/office/powerpoint/2010/main" val="151916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50BB1-2E33-75A7-206E-171C4444FB0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CEA927F-367E-2891-FD73-CF942C730CE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2B63390-FDC3-DE15-1084-8020A9D1E7A8}"/>
              </a:ext>
            </a:extLst>
          </p:cNvPr>
          <p:cNvSpPr>
            <a:spLocks noGrp="1"/>
          </p:cNvSpPr>
          <p:nvPr>
            <p:ph type="ctrTitle"/>
          </p:nvPr>
        </p:nvSpPr>
        <p:spPr>
          <a:xfrm>
            <a:off x="336818" y="2223543"/>
            <a:ext cx="11258073" cy="2531346"/>
          </a:xfrm>
        </p:spPr>
        <p:txBody>
          <a:bodyPr>
            <a:noAutofit/>
          </a:bodyPr>
          <a:lstStyle/>
          <a:p>
            <a:pPr algn="l">
              <a:lnSpc>
                <a:spcPts val="2600"/>
              </a:lnSpc>
              <a:spcAft>
                <a:spcPts val="600"/>
              </a:spcAft>
            </a:pPr>
            <a:r>
              <a:rPr lang="hu-HU" sz="2600" kern="100" dirty="0">
                <a:latin typeface="Calibri" panose="020F0502020204030204" pitchFamily="34" charset="0"/>
              </a:rPr>
              <a:t>A 20. század számos pozitív eredményt hozott a fogyatékossággal élők számára: a rehabilitáció folyamata az eredeti gondozás és segítségnyújtás helyett az önellátás, a függetlenség, az integráció és a befogadás irányába mozdult el </a:t>
            </a:r>
            <a:br>
              <a:rPr lang="hu-HU" sz="2600" kern="100" dirty="0">
                <a:latin typeface="Calibri" panose="020F0502020204030204" pitchFamily="34" charset="0"/>
              </a:rPr>
            </a:br>
            <a:r>
              <a:rPr lang="hu-HU" sz="2600" kern="100" dirty="0">
                <a:latin typeface="Calibri" panose="020F0502020204030204" pitchFamily="34" charset="0"/>
              </a:rPr>
              <a:t>Két mozgalom, amelyet érdemes itt megemlíteni: </a:t>
            </a:r>
            <a:br>
              <a:rPr lang="hu-HU" sz="2600" kern="100" dirty="0">
                <a:latin typeface="Calibri" panose="020F0502020204030204" pitchFamily="34" charset="0"/>
              </a:rPr>
            </a:br>
            <a:r>
              <a:rPr lang="hu-HU" sz="2600" kern="100" dirty="0">
                <a:latin typeface="Calibri" panose="020F0502020204030204" pitchFamily="34" charset="0"/>
              </a:rPr>
              <a:t>(1) az Önálló Élet Mozgalom; illetve</a:t>
            </a:r>
            <a:br>
              <a:rPr lang="hu-HU" sz="2600" kern="100" dirty="0">
                <a:latin typeface="Calibri" panose="020F0502020204030204" pitchFamily="34" charset="0"/>
              </a:rPr>
            </a:br>
            <a:r>
              <a:rPr lang="hu-HU" sz="2600" kern="100" dirty="0">
                <a:latin typeface="Calibri" panose="020F0502020204030204" pitchFamily="34" charset="0"/>
              </a:rPr>
              <a:t>(2) az értelmi fogyatékossággal élő emberek és szüleik által indított mozgalom az intézménytelenítésért</a:t>
            </a:r>
          </a:p>
        </p:txBody>
      </p:sp>
      <p:pic>
        <p:nvPicPr>
          <p:cNvPr id="5" name="Kép 4">
            <a:extLst>
              <a:ext uri="{FF2B5EF4-FFF2-40B4-BE49-F238E27FC236}">
                <a16:creationId xmlns:a16="http://schemas.microsoft.com/office/drawing/2014/main" id="{C2789955-C581-74D5-4A1D-18BB2C446A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C3A8A2-F6AB-9D38-1187-91BDE319461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C437CD-87A3-1A71-D3D7-CDEAC4263AAB}"/>
              </a:ext>
            </a:extLst>
          </p:cNvPr>
          <p:cNvPicPr>
            <a:picLocks noChangeAspect="1"/>
          </p:cNvPicPr>
          <p:nvPr/>
        </p:nvPicPr>
        <p:blipFill>
          <a:blip r:embed="rId5"/>
          <a:stretch>
            <a:fillRect/>
          </a:stretch>
        </p:blipFill>
        <p:spPr>
          <a:xfrm>
            <a:off x="680236" y="5636481"/>
            <a:ext cx="11156647" cy="512108"/>
          </a:xfrm>
          <a:prstGeom prst="rect">
            <a:avLst/>
          </a:prstGeom>
        </p:spPr>
      </p:pic>
      <p:pic>
        <p:nvPicPr>
          <p:cNvPr id="7" name="Kép 6">
            <a:extLst>
              <a:ext uri="{FF2B5EF4-FFF2-40B4-BE49-F238E27FC236}">
                <a16:creationId xmlns:a16="http://schemas.microsoft.com/office/drawing/2014/main" id="{DBFD8727-B630-4EEC-C123-A8E18AE1813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CBE9E6F-EB67-CE24-B17F-2A142EC5C49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06AA49F-84CB-581A-9B23-3935F041FE3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043FE1C-32FD-B4BE-0FBD-5553A0881DB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52082A-80A4-14C0-7B99-DC3F042DCBBA}"/>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in Újkor – a múlt század</a:t>
            </a:r>
          </a:p>
        </p:txBody>
      </p:sp>
    </p:spTree>
    <p:extLst>
      <p:ext uri="{BB962C8B-B14F-4D97-AF65-F5344CB8AC3E}">
        <p14:creationId xmlns:p14="http://schemas.microsoft.com/office/powerpoint/2010/main" val="1023325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89DC-7674-7223-59DE-1C73788E169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E004888-69D4-AA81-29D7-1853C8DA32A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A1D306A-9DBF-AF57-DDA1-D94F4EFA37AF}"/>
              </a:ext>
            </a:extLst>
          </p:cNvPr>
          <p:cNvSpPr>
            <a:spLocks noGrp="1"/>
          </p:cNvSpPr>
          <p:nvPr>
            <p:ph type="ctrTitle"/>
          </p:nvPr>
        </p:nvSpPr>
        <p:spPr>
          <a:xfrm>
            <a:off x="209550" y="2150513"/>
            <a:ext cx="11772900" cy="3073357"/>
          </a:xfrm>
        </p:spPr>
        <p:txBody>
          <a:bodyPr>
            <a:noAutofit/>
          </a:bodyPr>
          <a:lstStyle/>
          <a:p>
            <a:pPr algn="l"/>
            <a:r>
              <a:rPr lang="hu-HU" sz="2400" kern="100" dirty="0">
                <a:latin typeface="Calibri" panose="020F0502020204030204" pitchFamily="34" charset="0"/>
              </a:rPr>
              <a:t>Az önálló életvitel a fogyatékossággal élő emberek önrendelkezési joga; életfilozófia, életszemlélet; valamint az egyenértékű életvitel lehetősége</a:t>
            </a:r>
            <a:br>
              <a:rPr lang="hu-HU" sz="2400" kern="100" dirty="0">
                <a:latin typeface="Calibri" panose="020F0502020204030204" pitchFamily="34" charset="0"/>
              </a:rPr>
            </a:br>
            <a:r>
              <a:rPr lang="hu-HU" sz="2400" kern="100" dirty="0">
                <a:latin typeface="Calibri" panose="020F0502020204030204" pitchFamily="34" charset="0"/>
              </a:rPr>
              <a:t>Először is, a fogyatékossággal élő embereket fel kell hatalmazni arra, hogy önálló életvitelt akarjanak, és csak ezután fognak cselekedni ennek elérése érdekében. Az Önálló Élet Mozgalom tehát elsősorban a súlyos fogyatékossággal élő emberek mozgalma, akik nem tudnak személyes segítség nélkül élni </a:t>
            </a:r>
            <a:br>
              <a:rPr lang="hu-HU" sz="2400" kern="100" dirty="0">
                <a:latin typeface="Calibri" panose="020F0502020204030204" pitchFamily="34" charset="0"/>
              </a:rPr>
            </a:br>
            <a:r>
              <a:rPr lang="hu-HU" sz="2400" kern="100" dirty="0">
                <a:latin typeface="Calibri" panose="020F0502020204030204" pitchFamily="34" charset="0"/>
              </a:rPr>
              <a:t>A fogyatékos személynek helyes és teljes körű információkhoz kell hozzáférnie, hogy választani és dönteni tudjon, és hogy olyan helyzetben legyen, hogy megvásárolhassa az általa választott szolgáltatásokat. A társadalom felelőssége, hogy megteremtse ennek feltételeit</a:t>
            </a:r>
          </a:p>
        </p:txBody>
      </p:sp>
      <p:pic>
        <p:nvPicPr>
          <p:cNvPr id="5" name="Kép 4">
            <a:extLst>
              <a:ext uri="{FF2B5EF4-FFF2-40B4-BE49-F238E27FC236}">
                <a16:creationId xmlns:a16="http://schemas.microsoft.com/office/drawing/2014/main" id="{B99C9D33-B7FE-F15A-67F3-DCA9761C648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B939021-871F-3982-A6C0-5A3442B2834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8A6E8-C766-C9C6-EBCD-79BC1663FB8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9FC4B81-AEAF-DBBD-E262-B297974295F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7782DA6-F5FD-1ADA-9E1E-EB1D5674E81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9A186B8-E37C-2686-4120-F177235F4A5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514D40-B1E0-5B92-9E13-51B62C3E57F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D6B095-095E-5E66-7DC7-8916F50FD409}"/>
              </a:ext>
            </a:extLst>
          </p:cNvPr>
          <p:cNvSpPr txBox="1">
            <a:spLocks/>
          </p:cNvSpPr>
          <p:nvPr/>
        </p:nvSpPr>
        <p:spPr>
          <a:xfrm>
            <a:off x="303948" y="1350262"/>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az Önálló Élet Mozgalom </a:t>
            </a:r>
          </a:p>
        </p:txBody>
      </p:sp>
    </p:spTree>
    <p:extLst>
      <p:ext uri="{BB962C8B-B14F-4D97-AF65-F5344CB8AC3E}">
        <p14:creationId xmlns:p14="http://schemas.microsoft.com/office/powerpoint/2010/main" val="3609456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FE5E8-5ACA-49DB-7663-6266991152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8688A49-4BB1-0A9D-23BA-F7CD07428EC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EBB067-3A77-902C-55FF-28C50AE64B93}"/>
              </a:ext>
            </a:extLst>
          </p:cNvPr>
          <p:cNvSpPr>
            <a:spLocks noGrp="1"/>
          </p:cNvSpPr>
          <p:nvPr>
            <p:ph type="ctrTitle"/>
          </p:nvPr>
        </p:nvSpPr>
        <p:spPr>
          <a:xfrm>
            <a:off x="114300" y="1957264"/>
            <a:ext cx="11963400" cy="3221224"/>
          </a:xfrm>
        </p:spPr>
        <p:txBody>
          <a:bodyPr>
            <a:noAutofit/>
          </a:bodyPr>
          <a:lstStyle/>
          <a:p>
            <a:pPr algn="l">
              <a:lnSpc>
                <a:spcPts val="2300"/>
              </a:lnSpc>
            </a:pPr>
            <a:r>
              <a:rPr lang="hu-HU" sz="2400" kern="100" dirty="0">
                <a:latin typeface="Calibri" panose="020F0502020204030204" pitchFamily="34" charset="0"/>
              </a:rPr>
              <a:t>Az 1960-as évek növekvő polgárjogi mozgalma → a fogyatékossággal élők jobban érvényesítik jogaikat </a:t>
            </a:r>
            <a:br>
              <a:rPr lang="hu-HU" sz="2400" kern="100" dirty="0">
                <a:latin typeface="Calibri" panose="020F0502020204030204" pitchFamily="34" charset="0"/>
              </a:rPr>
            </a:br>
            <a:r>
              <a:rPr lang="hu-HU" sz="2400" kern="100" dirty="0">
                <a:latin typeface="Calibri" panose="020F0502020204030204" pitchFamily="34" charset="0"/>
              </a:rPr>
              <a:t>University of </a:t>
            </a:r>
            <a:r>
              <a:rPr lang="hu-HU" sz="2400" kern="100" dirty="0" err="1">
                <a:latin typeface="Calibri" panose="020F0502020204030204" pitchFamily="34" charset="0"/>
              </a:rPr>
              <a:t>California</a:t>
            </a:r>
            <a:r>
              <a:rPr lang="hu-HU" sz="2400" kern="100" dirty="0">
                <a:latin typeface="Calibri" panose="020F0502020204030204" pitchFamily="34" charset="0"/>
              </a:rPr>
              <a:t>, Berkeley: négy súlyosan fogyatékos fiatalember hozzáférése az épületekhez és a kollégiumokhoz szinte lehetetlen, az egyetemi kórházban helyezték el őket </a:t>
            </a:r>
            <a:br>
              <a:rPr lang="hu-HU" sz="2400" kern="100" dirty="0">
                <a:latin typeface="Calibri" panose="020F0502020204030204" pitchFamily="34" charset="0"/>
              </a:rPr>
            </a:br>
            <a:r>
              <a:rPr lang="hu-HU" sz="2400" kern="100" dirty="0">
                <a:latin typeface="Calibri" panose="020F0502020204030204" pitchFamily="34" charset="0"/>
              </a:rPr>
              <a:t>Egyikük küzdött elszigetelt, nevelőszülőkhöz kötött helyzete ellen, önállóan akart élni, személyi asszisztensekkel, diáktársaival egyenrangúan </a:t>
            </a:r>
            <a:br>
              <a:rPr lang="hu-HU" sz="2400" kern="100" dirty="0">
                <a:latin typeface="Calibri" panose="020F0502020204030204" pitchFamily="34" charset="0"/>
              </a:rPr>
            </a:br>
            <a:r>
              <a:rPr lang="hu-HU" sz="2400" kern="100" dirty="0">
                <a:latin typeface="Calibri" panose="020F0502020204030204" pitchFamily="34" charset="0"/>
              </a:rPr>
              <a:t>Sokan csatlakoztak a küzdelemhez – tízezrek szenvedtek a kirekesztő diszkriminációtól, a család és a bentlakásos intézmények paternalista gondozásától szerte az Egyesült Államokban </a:t>
            </a:r>
            <a:br>
              <a:rPr lang="hu-HU" sz="2400" kern="100" dirty="0">
                <a:latin typeface="Calibri" panose="020F0502020204030204" pitchFamily="34" charset="0"/>
              </a:rPr>
            </a:br>
            <a:r>
              <a:rPr lang="hu-HU" sz="2400" kern="100" dirty="0">
                <a:latin typeface="Calibri" panose="020F0502020204030204" pitchFamily="34" charset="0"/>
              </a:rPr>
              <a:t>Így kezdődött a polgárjogi mozgalom</a:t>
            </a:r>
            <a:br>
              <a:rPr lang="hu-HU" sz="2400" kern="100" dirty="0">
                <a:latin typeface="Calibri" panose="020F0502020204030204" pitchFamily="34" charset="0"/>
              </a:rPr>
            </a:br>
            <a:r>
              <a:rPr lang="hu-HU" sz="2400" kern="100" dirty="0">
                <a:latin typeface="Calibri" panose="020F0502020204030204" pitchFamily="34" charset="0"/>
              </a:rPr>
              <a:t>Az önálló életmód mozgalom egész Amerikában, később Európában, majd a világon is elindult</a:t>
            </a:r>
          </a:p>
        </p:txBody>
      </p:sp>
      <p:pic>
        <p:nvPicPr>
          <p:cNvPr id="5" name="Kép 4">
            <a:extLst>
              <a:ext uri="{FF2B5EF4-FFF2-40B4-BE49-F238E27FC236}">
                <a16:creationId xmlns:a16="http://schemas.microsoft.com/office/drawing/2014/main" id="{372473AF-F98E-E501-8609-BA68D4A78E8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5C51EFC-EE97-2A68-CBF1-1CBD2982314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C5A9A81-FFB4-DFA0-919B-6D98F4DC30C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CE3B67B-7387-0187-EC8C-F80074CDF80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21ED79F-647B-1265-D3F5-C4F513A112B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300770E-C2A6-E67B-D1E4-4D82809E37A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FF865CA-240A-E459-A8F8-7297528377D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9E75F01-7746-0FAB-1ED0-AA296ABA2A59}"/>
              </a:ext>
            </a:extLst>
          </p:cNvPr>
          <p:cNvSpPr txBox="1">
            <a:spLocks/>
          </p:cNvSpPr>
          <p:nvPr/>
        </p:nvSpPr>
        <p:spPr>
          <a:xfrm>
            <a:off x="381001" y="1223779"/>
            <a:ext cx="11344036"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az Önálló Élet Mozgalom </a:t>
            </a:r>
          </a:p>
        </p:txBody>
      </p:sp>
    </p:spTree>
    <p:extLst>
      <p:ext uri="{BB962C8B-B14F-4D97-AF65-F5344CB8AC3E}">
        <p14:creationId xmlns:p14="http://schemas.microsoft.com/office/powerpoint/2010/main" val="214650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FEE8-6E7C-6A85-08C1-3DC369F0BDD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B4159DB-C9BE-29A4-F64D-246B64F0482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7298E28-8D44-651B-EE11-9FCA8B69528F}"/>
              </a:ext>
            </a:extLst>
          </p:cNvPr>
          <p:cNvSpPr>
            <a:spLocks noGrp="1"/>
          </p:cNvSpPr>
          <p:nvPr>
            <p:ph type="ctrTitle"/>
          </p:nvPr>
        </p:nvSpPr>
        <p:spPr>
          <a:xfrm>
            <a:off x="229596" y="2123307"/>
            <a:ext cx="11732807" cy="2872305"/>
          </a:xfrm>
        </p:spPr>
        <p:txBody>
          <a:bodyPr>
            <a:noAutofit/>
          </a:bodyPr>
          <a:lstStyle/>
          <a:p>
            <a:pPr lvl="0" algn="l">
              <a:lnSpc>
                <a:spcPts val="2700"/>
              </a:lnSpc>
            </a:pPr>
            <a:r>
              <a:rPr lang="hu-HU" sz="2400" kern="100" dirty="0">
                <a:latin typeface="Calibri" panose="020F0502020204030204" pitchFamily="34" charset="0"/>
              </a:rPr>
              <a:t>Az Önálló Élet Központok létrehozása, funkciói:</a:t>
            </a:r>
            <a:br>
              <a:rPr lang="hu-HU" sz="2400" kern="100" dirty="0">
                <a:latin typeface="Calibri" panose="020F0502020204030204" pitchFamily="34" charset="0"/>
              </a:rPr>
            </a:br>
            <a:r>
              <a:rPr lang="hu-HU" sz="2400" kern="100" dirty="0">
                <a:latin typeface="Calibri" panose="020F0502020204030204" pitchFamily="34" charset="0"/>
              </a:rPr>
              <a:t>(1) személyes segítségnyújtási szolgáltatás szervezése közpénzből;</a:t>
            </a:r>
            <a:br>
              <a:rPr lang="hu-HU" sz="2400" kern="100" dirty="0">
                <a:latin typeface="Calibri" panose="020F0502020204030204" pitchFamily="34" charset="0"/>
              </a:rPr>
            </a:br>
            <a:r>
              <a:rPr lang="hu-HU" sz="2400" kern="100" dirty="0">
                <a:latin typeface="Calibri" panose="020F0502020204030204" pitchFamily="34" charset="0"/>
              </a:rPr>
              <a:t>(2) tanácsadás és támogatás az azt igénylőknek;</a:t>
            </a:r>
            <a:br>
              <a:rPr lang="hu-HU" sz="2400" kern="100" dirty="0">
                <a:latin typeface="Calibri" panose="020F0502020204030204" pitchFamily="34" charset="0"/>
              </a:rPr>
            </a:br>
            <a:r>
              <a:rPr lang="hu-HU" sz="2400" kern="100" dirty="0">
                <a:latin typeface="Calibri" panose="020F0502020204030204" pitchFamily="34" charset="0"/>
              </a:rPr>
              <a:t>(3) harc az egyenlő jogokért a diszkrimináció ellen tüntetésekkel, épületek, közlekedési eszközök blokádjával, stb.;</a:t>
            </a:r>
            <a:br>
              <a:rPr lang="hu-HU" sz="2400" kern="100" dirty="0">
                <a:latin typeface="Calibri" panose="020F0502020204030204" pitchFamily="34" charset="0"/>
              </a:rPr>
            </a:br>
            <a:r>
              <a:rPr lang="hu-HU" sz="2400" kern="100" dirty="0">
                <a:latin typeface="Calibri" panose="020F0502020204030204" pitchFamily="34" charset="0"/>
              </a:rPr>
              <a:t>(4) harc az integrált oktatásért, foglalkoztatásért, egyenlő bérezésért;</a:t>
            </a:r>
            <a:br>
              <a:rPr lang="hu-HU" sz="2400" kern="100" dirty="0">
                <a:latin typeface="Calibri" panose="020F0502020204030204" pitchFamily="34" charset="0"/>
              </a:rPr>
            </a:br>
            <a:r>
              <a:rPr lang="hu-HU" sz="2400" kern="100" dirty="0">
                <a:latin typeface="Calibri" panose="020F0502020204030204" pitchFamily="34" charset="0"/>
              </a:rPr>
              <a:t>(5) találkozók és fórumok szervezése a városok vezetőivel és politikusaival (</a:t>
            </a:r>
            <a:r>
              <a:rPr lang="hu-HU" sz="2400" kern="100" dirty="0" err="1">
                <a:effectLst/>
                <a:latin typeface="Calibri" panose="020F0502020204030204" pitchFamily="34" charset="0"/>
                <a:ea typeface="Calibri" panose="020F0502020204030204" pitchFamily="34" charset="0"/>
              </a:rPr>
              <a:t>Hutchison</a:t>
            </a:r>
            <a:r>
              <a:rPr lang="hu-HU" sz="2400" kern="100" dirty="0">
                <a:effectLst/>
                <a:latin typeface="Calibri" panose="020F0502020204030204" pitchFamily="34" charset="0"/>
                <a:ea typeface="Calibri" panose="020F0502020204030204" pitchFamily="34" charset="0"/>
              </a:rPr>
              <a:t> – </a:t>
            </a:r>
            <a:r>
              <a:rPr lang="hu-HU" sz="2400" kern="100" dirty="0" err="1">
                <a:effectLst/>
                <a:latin typeface="Calibri" panose="020F0502020204030204" pitchFamily="34" charset="0"/>
                <a:ea typeface="Calibri" panose="020F0502020204030204" pitchFamily="34" charset="0"/>
              </a:rPr>
              <a:t>Pedlar</a:t>
            </a:r>
            <a:r>
              <a:rPr lang="hu-HU" sz="2400" kern="100" dirty="0">
                <a:effectLst/>
                <a:latin typeface="Calibri" panose="020F0502020204030204" pitchFamily="34" charset="0"/>
                <a:ea typeface="Calibri" panose="020F0502020204030204" pitchFamily="34" charset="0"/>
              </a:rPr>
              <a:t>, 1999)</a:t>
            </a:r>
            <a:endParaRPr lang="hu-HU" sz="2400" dirty="0">
              <a:latin typeface="+mn-lt"/>
            </a:endParaRPr>
          </a:p>
        </p:txBody>
      </p:sp>
      <p:pic>
        <p:nvPicPr>
          <p:cNvPr id="5" name="Kép 4">
            <a:extLst>
              <a:ext uri="{FF2B5EF4-FFF2-40B4-BE49-F238E27FC236}">
                <a16:creationId xmlns:a16="http://schemas.microsoft.com/office/drawing/2014/main" id="{631AC4B9-BBE9-2784-037A-524224B2695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DD8C5EE-E370-8564-8F9A-3AD39960C5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0867E86-00EB-3B64-A4EC-56F3FFEB6CE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7A35DE8-6378-D8C1-ABC2-573066AE0A1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95B9085-C3DE-152D-9E13-95630F73F1D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CA2F5FD-72AA-A336-5A7D-FF3088DD800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C41651A-11C6-8052-7FFA-7B7D5365686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C1BD728-DBC9-5CDE-A73B-8FD91145C32D}"/>
              </a:ext>
            </a:extLst>
          </p:cNvPr>
          <p:cNvSpPr txBox="1">
            <a:spLocks/>
          </p:cNvSpPr>
          <p:nvPr/>
        </p:nvSpPr>
        <p:spPr>
          <a:xfrm>
            <a:off x="351338" y="1210048"/>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az Önálló Élet Mozgalom </a:t>
            </a:r>
          </a:p>
        </p:txBody>
      </p:sp>
    </p:spTree>
    <p:extLst>
      <p:ext uri="{BB962C8B-B14F-4D97-AF65-F5344CB8AC3E}">
        <p14:creationId xmlns:p14="http://schemas.microsoft.com/office/powerpoint/2010/main" val="6097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818A-AFA7-290E-38C4-1D4E6809EEE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10F838-8C97-700C-FC26-B7CF1A1A01E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71576B8-4FF4-5A13-003B-BE3FC37BD598}"/>
              </a:ext>
            </a:extLst>
          </p:cNvPr>
          <p:cNvSpPr>
            <a:spLocks noGrp="1"/>
          </p:cNvSpPr>
          <p:nvPr>
            <p:ph type="ctrTitle"/>
          </p:nvPr>
        </p:nvSpPr>
        <p:spPr>
          <a:xfrm>
            <a:off x="116774" y="1943917"/>
            <a:ext cx="11958452" cy="3353361"/>
          </a:xfrm>
        </p:spPr>
        <p:txBody>
          <a:bodyPr>
            <a:noAutofit/>
          </a:bodyPr>
          <a:lstStyle/>
          <a:p>
            <a:pPr algn="l">
              <a:lnSpc>
                <a:spcPts val="2500"/>
              </a:lnSpc>
            </a:pPr>
            <a:r>
              <a:rPr lang="hu-HU" sz="2400" kern="100" dirty="0">
                <a:latin typeface="Calibri" panose="020F0502020204030204" pitchFamily="34" charset="0"/>
              </a:rPr>
              <a:t>Az 1993-ban elfogadott amerikai fogyatékossági törvény (ADA): a fogyatékossággal élő emberek teljes jogú állampolgárok, és a fogyatékosságuk miatti megkülönböztetésük törvényellenes </a:t>
            </a:r>
            <a:br>
              <a:rPr lang="hu-HU" sz="2400" kern="100" dirty="0">
                <a:latin typeface="Calibri" panose="020F0502020204030204" pitchFamily="34" charset="0"/>
              </a:rPr>
            </a:br>
            <a:r>
              <a:rPr lang="hu-HU" sz="2400" kern="100" dirty="0">
                <a:latin typeface="Calibri" panose="020F0502020204030204" pitchFamily="34" charset="0"/>
              </a:rPr>
              <a:t>Mostanra több száz Önálló Élet Központ működik az Egyesült Államokban és szerte a világon.</a:t>
            </a:r>
            <a:br>
              <a:rPr lang="hu-HU" sz="2400" kern="100" dirty="0">
                <a:latin typeface="Calibri" panose="020F0502020204030204" pitchFamily="34" charset="0"/>
              </a:rPr>
            </a:br>
            <a:r>
              <a:rPr lang="hu-HU" sz="2400" kern="100" dirty="0">
                <a:latin typeface="Calibri" panose="020F0502020204030204" pitchFamily="34" charset="0"/>
              </a:rPr>
              <a:t>A mozgalom lényege, hogy a fogyatékossággal élő emberek átveszik az irányítást életük felett, olyan döntéseket hoznak, amelyekért ők a felelősek (ők tudják a legjobban, hogy mire van szükségük és mi a legjobb számukra – míg korábban mindig szakemberek vagy családtagok döntöttek helyettük, mert úgy gondolták, hogy nem képesek önállóan gondolkodni) </a:t>
            </a:r>
            <a:br>
              <a:rPr lang="hu-HU" sz="2400" kern="100" dirty="0">
                <a:latin typeface="Calibri" panose="020F0502020204030204" pitchFamily="34" charset="0"/>
              </a:rPr>
            </a:br>
            <a:r>
              <a:rPr lang="hu-HU" sz="2400" kern="100" dirty="0">
                <a:latin typeface="Calibri" panose="020F0502020204030204" pitchFamily="34" charset="0"/>
              </a:rPr>
              <a:t>Az önrendelkező, független élet azt jelenti, hogy mi döntjük el, mikor, hol és kitől kapjuk meg azt a személyes segítséget, amelyre a fogyatékosságunk miatt szükségünk van. Mi magunk határozzuk meg a prioritásainkat és mi magunk szervezzük az életünket</a:t>
            </a:r>
          </a:p>
        </p:txBody>
      </p:sp>
      <p:pic>
        <p:nvPicPr>
          <p:cNvPr id="5" name="Kép 4">
            <a:extLst>
              <a:ext uri="{FF2B5EF4-FFF2-40B4-BE49-F238E27FC236}">
                <a16:creationId xmlns:a16="http://schemas.microsoft.com/office/drawing/2014/main" id="{23FFB0B7-DA33-3BB6-A181-DD47A968688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2C4682D-C7C6-CEDE-735C-D4A81CCAD99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B41D2C3-6B12-5EA6-9FDE-79780CEDF3A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87E4A9C-C5EE-684F-BAC8-780E7D8D6E8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CE920D8-7A82-214F-C892-831D11E5312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3F66685-E45E-4589-6179-4B2164B3116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B494900-3CF0-2D39-379C-4C3F1403410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465754A-8F98-FF15-9CA7-CCB98A74A973}"/>
              </a:ext>
            </a:extLst>
          </p:cNvPr>
          <p:cNvSpPr txBox="1">
            <a:spLocks/>
          </p:cNvSpPr>
          <p:nvPr/>
        </p:nvSpPr>
        <p:spPr>
          <a:xfrm>
            <a:off x="213755" y="1199625"/>
            <a:ext cx="11623127"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az Önálló Élet Mozgalom </a:t>
            </a:r>
          </a:p>
        </p:txBody>
      </p:sp>
    </p:spTree>
    <p:extLst>
      <p:ext uri="{BB962C8B-B14F-4D97-AF65-F5344CB8AC3E}">
        <p14:creationId xmlns:p14="http://schemas.microsoft.com/office/powerpoint/2010/main" val="122967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77472" y="2210616"/>
            <a:ext cx="7823582" cy="1557423"/>
          </a:xfrm>
        </p:spPr>
        <p:txBody>
          <a:bodyPr>
            <a:noAutofit/>
          </a:bodyPr>
          <a:lstStyle/>
          <a:p>
            <a:pPr algn="l"/>
            <a:r>
              <a:rPr lang="hu-HU" altLang="hu-HU" sz="2400" kern="100" dirty="0">
                <a:latin typeface="+mn-lt"/>
              </a:rPr>
              <a:t>A civilizációk történetében igen rövid időszak (néhány évtized, legfeljebb egy évszázad), amikor a fogyatékossággal élők sajátos igényeire és szükségleteire a többségi társadalom és a jogalkotás figyelmet fordít</a:t>
            </a:r>
            <a:endParaRPr lang="en-GB" sz="2400" kern="1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58654" y="1139063"/>
            <a:ext cx="11674691" cy="10723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dirty="0">
              <a:latin typeface="+mn-lt"/>
            </a:endParaRPr>
          </a:p>
        </p:txBody>
      </p:sp>
      <p:pic>
        <p:nvPicPr>
          <p:cNvPr id="11" name="Kép 10" descr="Disability Rights Movement timeline on wall in the Parkway Central Library, Philadelphia">
            <a:extLst>
              <a:ext uri="{FF2B5EF4-FFF2-40B4-BE49-F238E27FC236}">
                <a16:creationId xmlns:a16="http://schemas.microsoft.com/office/drawing/2014/main" id="{88B5792C-AC31-0CF3-8A55-08CC092F8A3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82236" y="2261287"/>
            <a:ext cx="3932292" cy="2949219"/>
          </a:xfrm>
          <a:prstGeom prst="rect">
            <a:avLst/>
          </a:prstGeom>
          <a:noFill/>
          <a:ln>
            <a:noFill/>
          </a:ln>
        </p:spPr>
      </p:pic>
      <p:sp>
        <p:nvSpPr>
          <p:cNvPr id="14" name="Szövegdoboz 13">
            <a:extLst>
              <a:ext uri="{FF2B5EF4-FFF2-40B4-BE49-F238E27FC236}">
                <a16:creationId xmlns:a16="http://schemas.microsoft.com/office/drawing/2014/main" id="{63ABAA65-E69D-4279-79D6-DAADE6DF6CBC}"/>
              </a:ext>
            </a:extLst>
          </p:cNvPr>
          <p:cNvSpPr txBox="1"/>
          <p:nvPr/>
        </p:nvSpPr>
        <p:spPr>
          <a:xfrm>
            <a:off x="1745674" y="4173221"/>
            <a:ext cx="6388022" cy="646331"/>
          </a:xfrm>
          <a:prstGeom prst="rect">
            <a:avLst/>
          </a:prstGeom>
          <a:noFill/>
        </p:spPr>
        <p:txBody>
          <a:bodyPr wrap="square">
            <a:spAutoFit/>
          </a:bodyPr>
          <a:lstStyle/>
          <a:p>
            <a:pPr algn="r"/>
            <a:r>
              <a:rPr lang="hu-HU" dirty="0"/>
              <a:t>A </a:t>
            </a:r>
            <a:r>
              <a:rPr lang="en-US" dirty="0"/>
              <a:t>Disability Rights Movement</a:t>
            </a:r>
            <a:r>
              <a:rPr lang="hu-HU" dirty="0"/>
              <a:t> (A mozgalom a fogyatékossággal élők jogaiért) idővonala, </a:t>
            </a:r>
            <a:r>
              <a:rPr lang="en-US" dirty="0"/>
              <a:t>Philadelphia</a:t>
            </a:r>
            <a:r>
              <a:rPr lang="hu-HU" dirty="0"/>
              <a:t>,</a:t>
            </a:r>
            <a:r>
              <a:rPr lang="en-US" dirty="0"/>
              <a:t> Parkway Central Library</a:t>
            </a:r>
            <a:endParaRPr lang="hu-HU" dirty="0"/>
          </a:p>
        </p:txBody>
      </p:sp>
      <p:sp>
        <p:nvSpPr>
          <p:cNvPr id="15" name="Szövegdoboz 14">
            <a:extLst>
              <a:ext uri="{FF2B5EF4-FFF2-40B4-BE49-F238E27FC236}">
                <a16:creationId xmlns:a16="http://schemas.microsoft.com/office/drawing/2014/main" id="{2A89C8C0-089A-7B0E-19E4-8FE9B344BEDE}"/>
              </a:ext>
            </a:extLst>
          </p:cNvPr>
          <p:cNvSpPr txBox="1"/>
          <p:nvPr/>
        </p:nvSpPr>
        <p:spPr>
          <a:xfrm>
            <a:off x="4272601" y="4842365"/>
            <a:ext cx="6508938" cy="369332"/>
          </a:xfrm>
          <a:prstGeom prst="rect">
            <a:avLst/>
          </a:prstGeom>
          <a:noFill/>
        </p:spPr>
        <p:txBody>
          <a:bodyPr wrap="square">
            <a:spAutoFit/>
          </a:bodyPr>
          <a:lstStyle/>
          <a:p>
            <a:r>
              <a:rPr lang="hu-HU" dirty="0"/>
              <a:t>https://</a:t>
            </a:r>
            <a:r>
              <a:rPr lang="hu-HU" sz="1600" dirty="0"/>
              <a:t>disabilities</a:t>
            </a:r>
            <a:r>
              <a:rPr lang="hu-HU" dirty="0"/>
              <a:t>.temple.edu/resources/disability-rights-timeline</a:t>
            </a:r>
          </a:p>
        </p:txBody>
      </p:sp>
    </p:spTree>
    <p:extLst>
      <p:ext uri="{BB962C8B-B14F-4D97-AF65-F5344CB8AC3E}">
        <p14:creationId xmlns:p14="http://schemas.microsoft.com/office/powerpoint/2010/main" val="4281351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A443-753D-6B36-33AF-8E1236A5E38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B079085-EEB1-F2E5-F43D-F279BC002CC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8D818E-BB3E-41A9-F94B-23F16A9256A5}"/>
              </a:ext>
            </a:extLst>
          </p:cNvPr>
          <p:cNvSpPr>
            <a:spLocks noGrp="1"/>
          </p:cNvSpPr>
          <p:nvPr>
            <p:ph type="ctrTitle"/>
          </p:nvPr>
        </p:nvSpPr>
        <p:spPr>
          <a:xfrm>
            <a:off x="194733" y="1958365"/>
            <a:ext cx="11802533" cy="3295877"/>
          </a:xfrm>
        </p:spPr>
        <p:txBody>
          <a:bodyPr>
            <a:noAutofit/>
          </a:bodyPr>
          <a:lstStyle/>
          <a:p>
            <a:pPr algn="l">
              <a:lnSpc>
                <a:spcPts val="2500"/>
              </a:lnSpc>
              <a:spcAft>
                <a:spcPts val="600"/>
              </a:spcAft>
            </a:pPr>
            <a:r>
              <a:rPr lang="hu-HU" sz="2400" kern="100" dirty="0">
                <a:latin typeface="Calibri" panose="020F0502020204030204" pitchFamily="34" charset="0"/>
              </a:rPr>
              <a:t>A társadalom szerepe: az élet minden területén az egyenlő részvétel biztosítása jogszabályokkal, amelyek garantálják a lakhatáshoz, az egészségügyi ellátáshoz, a segédeszközökhöz, a személyes segítséghez, a mobilitáshoz, a kommunikációhoz, az információhoz, az oktatáshoz, a képzéshez, a foglalkoztatáshoz, a politikai tevékenységhez, az oktatáshoz stb. való jogot</a:t>
            </a:r>
            <a:br>
              <a:rPr lang="hu-HU" sz="2400" kern="100" dirty="0">
                <a:latin typeface="Calibri" panose="020F0502020204030204" pitchFamily="34" charset="0"/>
              </a:rPr>
            </a:br>
            <a:r>
              <a:rPr lang="hu-HU" sz="2400" kern="100" dirty="0">
                <a:latin typeface="Calibri" panose="020F0502020204030204" pitchFamily="34" charset="0"/>
              </a:rPr>
              <a:t>Az önálló életvitelt nagyon gyakran összekeverik és azonosítják az önellátással, ami a rehabilitáció célja, de messze nem azonos az önálló életvitellel. A fogyatékossággal élők önálló életvitele eltávolodott a hagyományos rehabilitációs megközelítéstől, amely megpróbálja a személyt a számára kialakított környezethez igazítani. A környezetet kell a fogyatékossággal élő személy igényeihez igazítani (kevésbé pénz, mint inkább figyelem kérdése)</a:t>
            </a:r>
          </a:p>
        </p:txBody>
      </p:sp>
      <p:pic>
        <p:nvPicPr>
          <p:cNvPr id="5" name="Kép 4">
            <a:extLst>
              <a:ext uri="{FF2B5EF4-FFF2-40B4-BE49-F238E27FC236}">
                <a16:creationId xmlns:a16="http://schemas.microsoft.com/office/drawing/2014/main" id="{57D20A6E-49C4-4733-EA46-D744C55683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AD88E1F-FBC7-C9AD-5BA1-A391086C2CF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7214B2-FDC8-62DF-4A54-DD53383B394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B29DC6F-4BAA-3662-66E2-70CA5281518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FF9331C-2BBA-4595-EC0C-D68E89AA5C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39585DC-149A-BE3E-8D91-A29DB09B462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170A337-47D9-3B69-AF7A-CCB9604E4BE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F2F05DF-F5CD-DE8E-D59F-10307C000BCE}"/>
              </a:ext>
            </a:extLst>
          </p:cNvPr>
          <p:cNvSpPr txBox="1">
            <a:spLocks/>
          </p:cNvSpPr>
          <p:nvPr/>
        </p:nvSpPr>
        <p:spPr>
          <a:xfrm>
            <a:off x="351338" y="1210048"/>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az Önálló Élet Mozgalom </a:t>
            </a:r>
          </a:p>
        </p:txBody>
      </p:sp>
    </p:spTree>
    <p:extLst>
      <p:ext uri="{BB962C8B-B14F-4D97-AF65-F5344CB8AC3E}">
        <p14:creationId xmlns:p14="http://schemas.microsoft.com/office/powerpoint/2010/main" val="102117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EE45-EC95-1EAE-9AC6-2D2A7617602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DABB07-EE58-C641-4606-A9593D83393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62A4C32-511F-1FD4-CE20-A581C586EB80}"/>
              </a:ext>
            </a:extLst>
          </p:cNvPr>
          <p:cNvSpPr>
            <a:spLocks noGrp="1"/>
          </p:cNvSpPr>
          <p:nvPr>
            <p:ph type="ctrTitle"/>
          </p:nvPr>
        </p:nvSpPr>
        <p:spPr>
          <a:xfrm>
            <a:off x="836611" y="1551209"/>
            <a:ext cx="4199906" cy="1877791"/>
          </a:xfrm>
        </p:spPr>
        <p:txBody>
          <a:bodyPr>
            <a:normAutofit fontScale="90000"/>
          </a:bodyPr>
          <a:lstStyle/>
          <a:p>
            <a:pPr algn="l"/>
            <a:r>
              <a:rPr lang="hu-HU" sz="4000" kern="100" dirty="0">
                <a:effectLst/>
                <a:latin typeface="Calibri" panose="020F0502020204030204" pitchFamily="34" charset="0"/>
                <a:ea typeface="Calibri" panose="020F0502020204030204" pitchFamily="34" charset="0"/>
              </a:rPr>
              <a:t>Egy</a:t>
            </a:r>
            <a:r>
              <a:rPr lang="en-GB" sz="4000" kern="100" dirty="0">
                <a:effectLst/>
                <a:latin typeface="Calibri" panose="020F0502020204030204" pitchFamily="34" charset="0"/>
                <a:ea typeface="Calibri" panose="020F0502020204030204" pitchFamily="34" charset="0"/>
              </a:rPr>
              <a:t> Independent Living Centre </a:t>
            </a:r>
            <a:r>
              <a:rPr lang="hu-HU" sz="4000" kern="100" dirty="0">
                <a:effectLst/>
                <a:latin typeface="Calibri" panose="020F0502020204030204" pitchFamily="34" charset="0"/>
                <a:ea typeface="Calibri" panose="020F0502020204030204" pitchFamily="34" charset="0"/>
              </a:rPr>
              <a:t>az Egyesült Királyságban</a:t>
            </a:r>
            <a:endParaRPr lang="en-US" sz="4000" dirty="0">
              <a:latin typeface="+mn-lt"/>
            </a:endParaRPr>
          </a:p>
        </p:txBody>
      </p:sp>
      <p:pic>
        <p:nvPicPr>
          <p:cNvPr id="5" name="Kép 4">
            <a:extLst>
              <a:ext uri="{FF2B5EF4-FFF2-40B4-BE49-F238E27FC236}">
                <a16:creationId xmlns:a16="http://schemas.microsoft.com/office/drawing/2014/main" id="{A2E34E6B-480E-8AAA-B4F8-63A0C869A38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AFBE8C-5AB5-42E5-A03B-3777D335F9E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284D4C3-5145-6EAE-105C-AF21C113EDE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4CA7D37-5E62-E285-CB16-D69A75E56E4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1B9F71D-F8D6-0A89-9A03-54C9014D98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BEC908-2657-6F41-C548-68DCDE94277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C0B9C9-3593-1E0D-351E-561C89AC1448}"/>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1" name="Kép 10" descr="Image 1">
            <a:extLst>
              <a:ext uri="{FF2B5EF4-FFF2-40B4-BE49-F238E27FC236}">
                <a16:creationId xmlns:a16="http://schemas.microsoft.com/office/drawing/2014/main" id="{534E88C5-359C-795D-727E-150283315DE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32985" y="1378600"/>
            <a:ext cx="5760720" cy="3839845"/>
          </a:xfrm>
          <a:prstGeom prst="rect">
            <a:avLst/>
          </a:prstGeom>
          <a:noFill/>
          <a:ln>
            <a:noFill/>
          </a:ln>
        </p:spPr>
      </p:pic>
      <p:sp>
        <p:nvSpPr>
          <p:cNvPr id="15" name="Szövegdoboz 14">
            <a:extLst>
              <a:ext uri="{FF2B5EF4-FFF2-40B4-BE49-F238E27FC236}">
                <a16:creationId xmlns:a16="http://schemas.microsoft.com/office/drawing/2014/main" id="{EA1477DA-9AF0-D0BA-C4C1-2C7D72D65D5F}"/>
              </a:ext>
            </a:extLst>
          </p:cNvPr>
          <p:cNvSpPr txBox="1"/>
          <p:nvPr/>
        </p:nvSpPr>
        <p:spPr>
          <a:xfrm>
            <a:off x="7767764" y="4849113"/>
            <a:ext cx="3254827"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https://www.lbhf.gov.uk</a:t>
            </a:r>
            <a:endParaRPr lang="hu-HU" dirty="0"/>
          </a:p>
        </p:txBody>
      </p:sp>
      <p:sp>
        <p:nvSpPr>
          <p:cNvPr id="14" name="Szövegdoboz 13">
            <a:extLst>
              <a:ext uri="{FF2B5EF4-FFF2-40B4-BE49-F238E27FC236}">
                <a16:creationId xmlns:a16="http://schemas.microsoft.com/office/drawing/2014/main" id="{AFEFED82-1B6B-E0BE-7CC5-2E3DC07CC94D}"/>
              </a:ext>
            </a:extLst>
          </p:cNvPr>
          <p:cNvSpPr txBox="1"/>
          <p:nvPr/>
        </p:nvSpPr>
        <p:spPr>
          <a:xfrm>
            <a:off x="307664" y="3858334"/>
            <a:ext cx="5257800" cy="1200329"/>
          </a:xfrm>
          <a:prstGeom prst="rect">
            <a:avLst/>
          </a:prstGeom>
          <a:noFill/>
        </p:spPr>
        <p:txBody>
          <a:bodyPr wrap="square">
            <a:spAutoFit/>
          </a:bodyPr>
          <a:lstStyle/>
          <a:p>
            <a:r>
              <a:rPr lang="hu-HU" dirty="0"/>
              <a:t>További információ:</a:t>
            </a:r>
          </a:p>
          <a:p>
            <a:r>
              <a:rPr lang="hu-HU" dirty="0"/>
              <a:t>https://www.youtube.com/watch?v=eF-7cdjQYDk;</a:t>
            </a:r>
          </a:p>
          <a:p>
            <a:r>
              <a:rPr lang="hu-HU" dirty="0"/>
              <a:t>https://www.youtube.com/watch?v=O9vmB4lkQv8; https://www.youtube.com/watch?v=MU84Rd2LHaU</a:t>
            </a:r>
          </a:p>
        </p:txBody>
      </p:sp>
    </p:spTree>
    <p:extLst>
      <p:ext uri="{BB962C8B-B14F-4D97-AF65-F5344CB8AC3E}">
        <p14:creationId xmlns:p14="http://schemas.microsoft.com/office/powerpoint/2010/main" val="2672618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E88E-2EFF-DF88-EBEC-C99ED45CBE4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B4853B0-CDD6-D591-E31E-ABEBBF139DD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A02D29D-346C-24DE-0BA8-6FDFAAAFBE29}"/>
              </a:ext>
            </a:extLst>
          </p:cNvPr>
          <p:cNvSpPr>
            <a:spLocks noGrp="1"/>
          </p:cNvSpPr>
          <p:nvPr>
            <p:ph type="ctrTitle"/>
          </p:nvPr>
        </p:nvSpPr>
        <p:spPr>
          <a:xfrm>
            <a:off x="192664" y="2439002"/>
            <a:ext cx="11806671" cy="2583757"/>
          </a:xfrm>
        </p:spPr>
        <p:txBody>
          <a:bodyPr>
            <a:noAutofit/>
          </a:bodyPr>
          <a:lstStyle/>
          <a:p>
            <a:pPr algn="l">
              <a:lnSpc>
                <a:spcPts val="2500"/>
              </a:lnSpc>
              <a:spcAft>
                <a:spcPts val="600"/>
              </a:spcAft>
            </a:pPr>
            <a:r>
              <a:rPr lang="hu-HU" sz="2600" kern="100" dirty="0">
                <a:latin typeface="Calibri" panose="020F0502020204030204" pitchFamily="34" charset="0"/>
              </a:rPr>
              <a:t>Az értelmi fogyatékossággal élő emberek és szüleik mozgalma az intézménytelenítésért a nagy, zárt intézmények lebontását és kisebb, emberi léptékű, humánusabb, az emberi jogokat jobban tiszteletben tartó életkörülmények létrehozását jelenti </a:t>
            </a:r>
            <a:br>
              <a:rPr lang="hu-HU" sz="2600" kern="100" dirty="0">
                <a:latin typeface="Calibri" panose="020F0502020204030204" pitchFamily="34" charset="0"/>
              </a:rPr>
            </a:br>
            <a:r>
              <a:rPr lang="hu-HU" sz="2600" kern="100" dirty="0">
                <a:latin typeface="Calibri" panose="020F0502020204030204" pitchFamily="34" charset="0"/>
              </a:rPr>
              <a:t>A fogyatékosság emberi jogi alapú megközelítése az egyenlőséget és a befogadást hangsúlyozza. Javasolja a fogyatékossággal élők intézeti elhelyezését lehetővé tevő törvények, valamint a beleegyezés nélküli kezelést és a fogyatékosságon </a:t>
            </a:r>
            <a:br>
              <a:rPr lang="hu-HU" sz="2600" kern="100" dirty="0">
                <a:latin typeface="Calibri" panose="020F0502020204030204" pitchFamily="34" charset="0"/>
              </a:rPr>
            </a:br>
            <a:r>
              <a:rPr lang="hu-HU" sz="2600" kern="100" dirty="0">
                <a:latin typeface="Calibri" panose="020F0502020204030204" pitchFamily="34" charset="0"/>
              </a:rPr>
              <a:t>alapuló fogva tartást lehetővé tevő mentálhigiénés jogszabályok fokozatos hatályon kívül helyezését</a:t>
            </a:r>
          </a:p>
        </p:txBody>
      </p:sp>
      <p:pic>
        <p:nvPicPr>
          <p:cNvPr id="5" name="Kép 4">
            <a:extLst>
              <a:ext uri="{FF2B5EF4-FFF2-40B4-BE49-F238E27FC236}">
                <a16:creationId xmlns:a16="http://schemas.microsoft.com/office/drawing/2014/main" id="{356EBC4A-B231-3530-49B8-9F558C08899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6BA7923-8941-028D-26DD-74B0789097B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6F6907F-8679-518A-4503-96E962351E2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5C4867-8AC8-6498-1F9C-8DC8D46FFDB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D6004EE-1311-A1F0-188D-78F71DC2E00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D6730C5-9475-7E21-9F38-F1057ABD2DA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C7DF7B1-17C5-8DFA-43DD-CD67DF83CF2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952E4D1-1C46-FDCE-31D0-D9C56625DFFA}"/>
              </a:ext>
            </a:extLst>
          </p:cNvPr>
          <p:cNvSpPr txBox="1">
            <a:spLocks/>
          </p:cNvSpPr>
          <p:nvPr/>
        </p:nvSpPr>
        <p:spPr>
          <a:xfrm>
            <a:off x="336818" y="1103876"/>
            <a:ext cx="11258073" cy="1102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Mozgalom az intézménytelenítésért</a:t>
            </a:r>
          </a:p>
        </p:txBody>
      </p:sp>
    </p:spTree>
    <p:extLst>
      <p:ext uri="{BB962C8B-B14F-4D97-AF65-F5344CB8AC3E}">
        <p14:creationId xmlns:p14="http://schemas.microsoft.com/office/powerpoint/2010/main" val="2073859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1C4F6-D1CE-27F8-4CCF-7774DB152DC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36059DF-8369-D0B2-E4A1-ADA01B0CDF4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89930F9-5F7C-E3A8-7225-121B0010CC76}"/>
              </a:ext>
            </a:extLst>
          </p:cNvPr>
          <p:cNvSpPr>
            <a:spLocks noGrp="1"/>
          </p:cNvSpPr>
          <p:nvPr>
            <p:ph type="ctrTitle"/>
          </p:nvPr>
        </p:nvSpPr>
        <p:spPr>
          <a:xfrm>
            <a:off x="135814" y="2363868"/>
            <a:ext cx="11701069" cy="2911445"/>
          </a:xfrm>
        </p:spPr>
        <p:txBody>
          <a:bodyPr>
            <a:noAutofit/>
          </a:bodyPr>
          <a:lstStyle/>
          <a:p>
            <a:pPr algn="l">
              <a:lnSpc>
                <a:spcPts val="2500"/>
              </a:lnSpc>
              <a:spcAft>
                <a:spcPts val="600"/>
              </a:spcAft>
            </a:pPr>
            <a:r>
              <a:rPr lang="hu-HU" sz="2600" kern="100" dirty="0">
                <a:latin typeface="Calibri" panose="020F0502020204030204" pitchFamily="34" charset="0"/>
              </a:rPr>
              <a:t>„A fogyatékossággal élő emberekről gyakran feltételezik, hogy nem képesek önállóan élni. Ez széles körben elterjedt tévhitekben gyökerezik, többek között abban, hogy a fogyatékossággal élő emberek nem képesek önállóan jó döntéseket hozni, és hogy intézményesített „különleges gondozásra” van szükségük.” ... „Sok esetben kulturális és vallási hiedelmek is táplálhatják ezt a megbélyegzést, valamint az eugenikai mozgalom történelmi hatása. Túl sokáig ezeket az érveket használták arra, hogy a fogyatékossággal élő embereket jogtalanul megfosszák szabadságuktól, és intézményi elhelyezésükkel elkülönítsék őket a közösség többi tagjától.” – Az Európai Parlament Szociális, Egészségügyi és Fenntartható Fejlődés Bizottsága</a:t>
            </a:r>
          </a:p>
        </p:txBody>
      </p:sp>
      <p:pic>
        <p:nvPicPr>
          <p:cNvPr id="5" name="Kép 4">
            <a:extLst>
              <a:ext uri="{FF2B5EF4-FFF2-40B4-BE49-F238E27FC236}">
                <a16:creationId xmlns:a16="http://schemas.microsoft.com/office/drawing/2014/main" id="{83B18493-257F-4EC8-EF35-78592255C6E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AD23269-EB0C-07C3-F8E5-3A15E05C301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58A614-3CB5-32E3-0E4E-F9B872C63A5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2D1FF36-E890-E1E9-C8B0-FF41FD0FAC3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82C8522-A2C2-EA46-9674-8F6D4D320D5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DF857FB-764A-C380-7AF3-479707062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6854DCE-B3A9-3EA7-0840-3C4E6AC5C27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99F205-3F95-A670-8F99-76E67B5E144F}"/>
              </a:ext>
            </a:extLst>
          </p:cNvPr>
          <p:cNvSpPr txBox="1">
            <a:spLocks/>
          </p:cNvSpPr>
          <p:nvPr/>
        </p:nvSpPr>
        <p:spPr>
          <a:xfrm>
            <a:off x="351338" y="1210048"/>
            <a:ext cx="11258073" cy="1088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Mozgalom az intézménytelenítésért</a:t>
            </a:r>
            <a:endParaRPr lang="hu-HU" dirty="0">
              <a:latin typeface="+mn-lt"/>
            </a:endParaRPr>
          </a:p>
        </p:txBody>
      </p:sp>
    </p:spTree>
    <p:extLst>
      <p:ext uri="{BB962C8B-B14F-4D97-AF65-F5344CB8AC3E}">
        <p14:creationId xmlns:p14="http://schemas.microsoft.com/office/powerpoint/2010/main" val="406371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CE092-9804-4DA7-A3B7-1C90B4EB64D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E0FA049-B93F-C9B9-3232-EEF1280A5D6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FCBCE47-CD95-63B5-BCBC-0E08DFBB8705}"/>
              </a:ext>
            </a:extLst>
          </p:cNvPr>
          <p:cNvSpPr>
            <a:spLocks noGrp="1"/>
          </p:cNvSpPr>
          <p:nvPr>
            <p:ph type="ctrTitle"/>
          </p:nvPr>
        </p:nvSpPr>
        <p:spPr>
          <a:xfrm>
            <a:off x="292484" y="2548624"/>
            <a:ext cx="11258073" cy="2580624"/>
          </a:xfrm>
        </p:spPr>
        <p:txBody>
          <a:bodyPr>
            <a:noAutofit/>
          </a:bodyPr>
          <a:lstStyle/>
          <a:p>
            <a:pPr algn="l">
              <a:lnSpc>
                <a:spcPts val="2700"/>
              </a:lnSpc>
            </a:pPr>
            <a:r>
              <a:rPr lang="hu-HU" sz="2600" kern="100" dirty="0">
                <a:latin typeface="Calibri" panose="020F0502020204030204" pitchFamily="34" charset="0"/>
              </a:rPr>
              <a:t>A bentlakásos intézményi szolgáltatások átalakítása csak egy eleme az olyan területeken végbemenő változások széles skálájának, mint az egészségügyi ellátás, a rehabilitáció, a támogató szolgáltatások, az oktatás és a foglalkoztatás, és fontos szerepet játszik a fogyatékosság társadalmi megítélésében is </a:t>
            </a:r>
            <a:br>
              <a:rPr lang="hu-HU" sz="2600" kern="100" dirty="0">
                <a:latin typeface="Calibri" panose="020F0502020204030204" pitchFamily="34" charset="0"/>
              </a:rPr>
            </a:br>
            <a:r>
              <a:rPr lang="hu-HU" sz="2600" kern="100" dirty="0">
                <a:latin typeface="Calibri" panose="020F0502020204030204" pitchFamily="34" charset="0"/>
              </a:rPr>
              <a:t>Egyszerűen nem elegendő az egyének kisebb intézményekbe, közösségi otthonokba vagy más közösségi intézményekbe való áthelyezése, és ez nem áll összhangban a nemzetközi jogi normákkal sem</a:t>
            </a:r>
          </a:p>
        </p:txBody>
      </p:sp>
      <p:pic>
        <p:nvPicPr>
          <p:cNvPr id="5" name="Kép 4">
            <a:extLst>
              <a:ext uri="{FF2B5EF4-FFF2-40B4-BE49-F238E27FC236}">
                <a16:creationId xmlns:a16="http://schemas.microsoft.com/office/drawing/2014/main" id="{B5B3966D-ACC2-86AD-1D49-F5E945ABAA3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E7CBB3E-79BF-920A-DA75-D55E472469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9476E8-EF03-0DC3-3E30-80B1676B6D1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E48D293-3F01-B14C-6FE4-D25631B8FAB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B1A3A7-2EE8-0DAC-15E2-5F3147E8E99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72A30BB-8ECE-31F4-BECA-B0FD3FE8785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5676B5-ABF6-A62A-07D3-262C42E9C4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C9F95E-5106-0663-D2AC-1B7807CA8F55}"/>
              </a:ext>
            </a:extLst>
          </p:cNvPr>
          <p:cNvSpPr txBox="1">
            <a:spLocks/>
          </p:cNvSpPr>
          <p:nvPr/>
        </p:nvSpPr>
        <p:spPr>
          <a:xfrm>
            <a:off x="351338" y="1210048"/>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Mozgalom az intézménytelenítésért</a:t>
            </a:r>
            <a:endParaRPr lang="hu-HU" dirty="0">
              <a:latin typeface="+mn-lt"/>
            </a:endParaRPr>
          </a:p>
        </p:txBody>
      </p:sp>
    </p:spTree>
    <p:extLst>
      <p:ext uri="{BB962C8B-B14F-4D97-AF65-F5344CB8AC3E}">
        <p14:creationId xmlns:p14="http://schemas.microsoft.com/office/powerpoint/2010/main" val="2458989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9E3A1-9FEE-3366-10C7-EA7CD2C052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74DCB8-57BE-C68A-52A5-3849B7F3995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CE08FDB-4E44-43B8-9095-A0648E153366}"/>
              </a:ext>
            </a:extLst>
          </p:cNvPr>
          <p:cNvSpPr>
            <a:spLocks noGrp="1"/>
          </p:cNvSpPr>
          <p:nvPr>
            <p:ph type="ctrTitle"/>
          </p:nvPr>
        </p:nvSpPr>
        <p:spPr>
          <a:xfrm>
            <a:off x="182088" y="2230932"/>
            <a:ext cx="11827823" cy="3085868"/>
          </a:xfrm>
        </p:spPr>
        <p:txBody>
          <a:bodyPr>
            <a:noAutofit/>
          </a:bodyPr>
          <a:lstStyle/>
          <a:p>
            <a:pPr algn="l">
              <a:lnSpc>
                <a:spcPts val="2400"/>
              </a:lnSpc>
            </a:pPr>
            <a:r>
              <a:rPr lang="hu-HU" sz="2400" kern="100" dirty="0">
                <a:latin typeface="Calibri" panose="020F0502020204030204" pitchFamily="34" charset="0"/>
              </a:rPr>
              <a:t>Az önálló életvitelért és az intézménytelenítésért indított mozgalmak eredményeként új nemzetközi jogszabályok születtek, és a fogyatékossággal élőkkel szembeni hozzáállás alapvetően megváltozott az egész modern világban, a társadalom egészének felelősségére helyezve a hangsúlyt</a:t>
            </a:r>
            <a:br>
              <a:rPr lang="hu-HU" sz="2400" kern="100" dirty="0">
                <a:latin typeface="Calibri" panose="020F0502020204030204" pitchFamily="34" charset="0"/>
              </a:rPr>
            </a:br>
            <a:r>
              <a:rPr lang="hu-HU" sz="2400" kern="100" dirty="0">
                <a:latin typeface="Calibri" panose="020F0502020204030204" pitchFamily="34" charset="0"/>
              </a:rPr>
              <a:t>1973: az Egyesült Államok kongresszusa rehabilitációs törvényt fogad el, amely tiltja a minősített fogyatékossággal élő személyek hátrányos megkülönböztetését </a:t>
            </a:r>
            <a:br>
              <a:rPr lang="hu-HU" sz="2400" kern="100" dirty="0">
                <a:latin typeface="Calibri" panose="020F0502020204030204" pitchFamily="34" charset="0"/>
              </a:rPr>
            </a:br>
            <a:r>
              <a:rPr lang="hu-HU" sz="2400" kern="100" dirty="0">
                <a:latin typeface="Calibri" panose="020F0502020204030204" pitchFamily="34" charset="0"/>
              </a:rPr>
              <a:t>1975. december 9.: az ENSZ Közgyűlése elfogadja a Fogyatékossággal élő személyek jogairól szóló nyilatkozatot, amely 13 pontban foglalja össze az őket megillető főbb jogokat (az emberi méltósághoz való jogtól kezdve a polgári és politikai jogokig, a kizsákmányolás minden formája elleni védelemig, a családban éléshez való jogig)</a:t>
            </a:r>
          </a:p>
        </p:txBody>
      </p:sp>
      <p:pic>
        <p:nvPicPr>
          <p:cNvPr id="5" name="Kép 4">
            <a:extLst>
              <a:ext uri="{FF2B5EF4-FFF2-40B4-BE49-F238E27FC236}">
                <a16:creationId xmlns:a16="http://schemas.microsoft.com/office/drawing/2014/main" id="{AB056F6C-BDF4-5B79-B579-8A53C71BE89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F4E36F-FC9B-6BD1-14BB-5B71C68B265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D60236-D5D4-D0EB-88E3-7F41C54092F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76D4CEE-F13C-B112-B2D9-062F1DC3141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DE7888-3B50-AC8C-9003-0137AC629E0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A5D1D9-78B9-B436-A885-E225ADF3FBD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57925D9-D34F-3BB0-EA08-2C1647A0DCA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077FCB-438D-B464-8183-35D67DCFFEDB}"/>
              </a:ext>
            </a:extLst>
          </p:cNvPr>
          <p:cNvSpPr txBox="1">
            <a:spLocks/>
          </p:cNvSpPr>
          <p:nvPr/>
        </p:nvSpPr>
        <p:spPr>
          <a:xfrm>
            <a:off x="303948" y="1218531"/>
            <a:ext cx="11258073" cy="101714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 diszkrimináció tilalma</a:t>
            </a:r>
            <a:endParaRPr lang="hu-HU" dirty="0">
              <a:latin typeface="+mn-lt"/>
            </a:endParaRPr>
          </a:p>
        </p:txBody>
      </p:sp>
    </p:spTree>
    <p:extLst>
      <p:ext uri="{BB962C8B-B14F-4D97-AF65-F5344CB8AC3E}">
        <p14:creationId xmlns:p14="http://schemas.microsoft.com/office/powerpoint/2010/main" val="64120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725E-D845-9533-5680-2522FD88D9F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238ACC-DD3B-5044-5250-601DED2C6C1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9D22BC-EC6F-1A7A-0A4A-03D4D7BDAB81}"/>
              </a:ext>
            </a:extLst>
          </p:cNvPr>
          <p:cNvSpPr>
            <a:spLocks noGrp="1"/>
          </p:cNvSpPr>
          <p:nvPr>
            <p:ph type="ctrTitle"/>
          </p:nvPr>
        </p:nvSpPr>
        <p:spPr>
          <a:xfrm>
            <a:off x="263192" y="2269039"/>
            <a:ext cx="11156648" cy="2487881"/>
          </a:xfrm>
        </p:spPr>
        <p:txBody>
          <a:bodyPr>
            <a:noAutofit/>
          </a:bodyPr>
          <a:lstStyle/>
          <a:p>
            <a:pPr algn="l">
              <a:lnSpc>
                <a:spcPts val="2600"/>
              </a:lnSpc>
            </a:pPr>
            <a:r>
              <a:rPr lang="hu-HU" sz="2600" kern="100" dirty="0">
                <a:latin typeface="Calibri" panose="020F0502020204030204" pitchFamily="34" charset="0"/>
              </a:rPr>
              <a:t>„A fogyatékossággal élők éve” az 1980-as évek elején </a:t>
            </a:r>
            <a:br>
              <a:rPr lang="hu-HU" sz="2600" kern="100" dirty="0">
                <a:latin typeface="Calibri" panose="020F0502020204030204" pitchFamily="34" charset="0"/>
              </a:rPr>
            </a:br>
            <a:r>
              <a:rPr lang="hu-HU" sz="2600" kern="100" dirty="0">
                <a:latin typeface="Calibri" panose="020F0502020204030204" pitchFamily="34" charset="0"/>
              </a:rPr>
              <a:t>Az Egyesült Nemzetek Szervezete az 1990-es évek első felében elfogadta a fogyatékossággal élők esélyegyenlőségére vonatkozó egységes </a:t>
            </a:r>
            <a:br>
              <a:rPr lang="hu-HU" sz="2600" kern="100" dirty="0">
                <a:latin typeface="Calibri" panose="020F0502020204030204" pitchFamily="34" charset="0"/>
              </a:rPr>
            </a:br>
            <a:r>
              <a:rPr lang="hu-HU" sz="2600" kern="100" dirty="0">
                <a:latin typeface="Calibri" panose="020F0502020204030204" pitchFamily="34" charset="0"/>
              </a:rPr>
              <a:t>szabályokat</a:t>
            </a:r>
            <a:br>
              <a:rPr lang="hu-HU" sz="2600" kern="100" dirty="0">
                <a:latin typeface="Calibri" panose="020F0502020204030204" pitchFamily="34" charset="0"/>
              </a:rPr>
            </a:br>
            <a:r>
              <a:rPr lang="hu-HU" sz="2600" kern="100" dirty="0">
                <a:latin typeface="Calibri" panose="020F0502020204030204" pitchFamily="34" charset="0"/>
              </a:rPr>
              <a:t>Bár ezek nem rendelkeznek kötelező jogi erővel, az egységes szabályok betartása a kormányok erős erkölcsi és politikai elkötelezettségét jelenti a fogyatékossággal élők egyenlő jogainak biztosítása iránt</a:t>
            </a:r>
          </a:p>
        </p:txBody>
      </p:sp>
      <p:pic>
        <p:nvPicPr>
          <p:cNvPr id="5" name="Kép 4">
            <a:extLst>
              <a:ext uri="{FF2B5EF4-FFF2-40B4-BE49-F238E27FC236}">
                <a16:creationId xmlns:a16="http://schemas.microsoft.com/office/drawing/2014/main" id="{8406DE95-353E-2303-08C3-9A16D9782E4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44B4C1-EE5B-91FD-5240-3816ECAAEFA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AB47AA9-73E8-BC0F-A766-4BA84092962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BA5A5A6-C36F-0DC1-4570-80D75ED1FF4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E7EB6A6-0528-0462-96A8-49FA40FFA85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A06DF75-03C1-DA35-C6BC-E5A64FA50BF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07CDB37-A313-E005-CFA7-9F1222F869E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001C233-A2D5-301E-70DB-6FD0FFC9F13E}"/>
              </a:ext>
            </a:extLst>
          </p:cNvPr>
          <p:cNvSpPr txBox="1">
            <a:spLocks/>
          </p:cNvSpPr>
          <p:nvPr/>
        </p:nvSpPr>
        <p:spPr>
          <a:xfrm>
            <a:off x="212479" y="1259571"/>
            <a:ext cx="11258073" cy="101443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 diszkrimináció tilalma</a:t>
            </a:r>
            <a:endParaRPr lang="hu-HU" sz="1050" dirty="0">
              <a:latin typeface="+mn-lt"/>
            </a:endParaRPr>
          </a:p>
        </p:txBody>
      </p:sp>
    </p:spTree>
    <p:extLst>
      <p:ext uri="{BB962C8B-B14F-4D97-AF65-F5344CB8AC3E}">
        <p14:creationId xmlns:p14="http://schemas.microsoft.com/office/powerpoint/2010/main" val="2306243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725E-D845-9533-5680-2522FD88D9F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238ACC-DD3B-5044-5250-601DED2C6C1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9D22BC-EC6F-1A7A-0A4A-03D4D7BDAB81}"/>
              </a:ext>
            </a:extLst>
          </p:cNvPr>
          <p:cNvSpPr>
            <a:spLocks noGrp="1"/>
          </p:cNvSpPr>
          <p:nvPr>
            <p:ph type="ctrTitle"/>
          </p:nvPr>
        </p:nvSpPr>
        <p:spPr>
          <a:xfrm>
            <a:off x="167968" y="2185060"/>
            <a:ext cx="11856063" cy="2990923"/>
          </a:xfrm>
        </p:spPr>
        <p:txBody>
          <a:bodyPr>
            <a:noAutofit/>
          </a:bodyPr>
          <a:lstStyle/>
          <a:p>
            <a:pPr algn="l">
              <a:lnSpc>
                <a:spcPts val="2500"/>
              </a:lnSpc>
            </a:pPr>
            <a:r>
              <a:rPr lang="hu-HU" sz="2600" kern="100" dirty="0">
                <a:latin typeface="Calibri" panose="020F0502020204030204" pitchFamily="34" charset="0"/>
              </a:rPr>
              <a:t>Az Egységes Szabályok összesen 22 pontban foglalják össze az emberi jogokat, négy nagy fejezetben, amelyek a fogyatékossággal élő személyek életének minden aspektusát lefedik: (1) az egyenlő részvétel biztosításának alapvető feltételei; (2) az egyenlő részvétel célterületei; (3) végrehajtási intézkedések; és (4) monitoring eszközök </a:t>
            </a:r>
            <a:br>
              <a:rPr lang="hu-HU" sz="2600" kern="100" dirty="0">
                <a:latin typeface="Calibri" panose="020F0502020204030204" pitchFamily="34" charset="0"/>
              </a:rPr>
            </a:br>
            <a:r>
              <a:rPr lang="hu-HU" sz="2600" kern="100" dirty="0">
                <a:latin typeface="Calibri" panose="020F0502020204030204" pitchFamily="34" charset="0"/>
              </a:rPr>
              <a:t>Az egyenlő részvétel biztosításának alapvető feltételei közé tartozik a tudatosítás, az egészségügyi ellátás, a rehabilitáció és a támogató szolgáltatások, míg az egyenlő részvétel nyolc célterülete a hozzáférhetőség, az oktatás, a foglalkoztatás, a biztos jövedelem és a szociális biztonság, a családi élet és a személyes integritás, a kultúra, a szabadidő és a sport, valamint a vallás</a:t>
            </a:r>
          </a:p>
        </p:txBody>
      </p:sp>
      <p:pic>
        <p:nvPicPr>
          <p:cNvPr id="5" name="Kép 4">
            <a:extLst>
              <a:ext uri="{FF2B5EF4-FFF2-40B4-BE49-F238E27FC236}">
                <a16:creationId xmlns:a16="http://schemas.microsoft.com/office/drawing/2014/main" id="{8406DE95-353E-2303-08C3-9A16D9782E4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44B4C1-EE5B-91FD-5240-3816ECAAEFA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AB47AA9-73E8-BC0F-A766-4BA84092962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BA5A5A6-C36F-0DC1-4570-80D75ED1FF4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E7EB6A6-0528-0462-96A8-49FA40FFA85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A06DF75-03C1-DA35-C6BC-E5A64FA50BF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07CDB37-A313-E005-CFA7-9F1222F869E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001C233-A2D5-301E-70DB-6FD0FFC9F13E}"/>
              </a:ext>
            </a:extLst>
          </p:cNvPr>
          <p:cNvSpPr txBox="1">
            <a:spLocks/>
          </p:cNvSpPr>
          <p:nvPr/>
        </p:nvSpPr>
        <p:spPr>
          <a:xfrm>
            <a:off x="303948" y="1215228"/>
            <a:ext cx="11258073" cy="101443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Haladó mozgalmak a fogyatékossággal élők helyzetének javítására – a diszkrimináció tilalma</a:t>
            </a:r>
            <a:endParaRPr lang="hu-HU" sz="1050" dirty="0">
              <a:latin typeface="+mn-lt"/>
            </a:endParaRPr>
          </a:p>
        </p:txBody>
      </p:sp>
    </p:spTree>
    <p:extLst>
      <p:ext uri="{BB962C8B-B14F-4D97-AF65-F5344CB8AC3E}">
        <p14:creationId xmlns:p14="http://schemas.microsoft.com/office/powerpoint/2010/main" val="2754700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35E5-4307-C4A6-4079-1CD4E86F06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481E7F7-ADB0-CD6F-FBB5-987494700DE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919FE3-1224-78D7-7C79-0BB58AF61AD7}"/>
              </a:ext>
            </a:extLst>
          </p:cNvPr>
          <p:cNvSpPr>
            <a:spLocks noGrp="1"/>
          </p:cNvSpPr>
          <p:nvPr>
            <p:ph type="ctrTitle"/>
          </p:nvPr>
        </p:nvSpPr>
        <p:spPr>
          <a:xfrm>
            <a:off x="422630" y="2602033"/>
            <a:ext cx="10997781" cy="2235006"/>
          </a:xfrm>
        </p:spPr>
        <p:txBody>
          <a:bodyPr>
            <a:noAutofit/>
          </a:bodyPr>
          <a:lstStyle/>
          <a:p>
            <a:pPr algn="l"/>
            <a:r>
              <a:rPr lang="hu-HU" sz="2800" kern="100" dirty="0">
                <a:latin typeface="Calibri" panose="020F0502020204030204" pitchFamily="34" charset="0"/>
              </a:rPr>
              <a:t>A fogyatékossággal élő emberek helyzetének történelmi változásai a fogyatékossági modellek fejlődésében tükröződnek. A szakirodalomban számos elméleti koncepciót mutattak be (</a:t>
            </a:r>
            <a:r>
              <a:rPr lang="hu-HU" sz="2800" kern="100" dirty="0" err="1">
                <a:latin typeface="Calibri" panose="020F0502020204030204" pitchFamily="34" charset="0"/>
              </a:rPr>
              <a:t>Buhalis</a:t>
            </a:r>
            <a:r>
              <a:rPr lang="hu-HU" sz="2800" kern="100" dirty="0">
                <a:latin typeface="Calibri" panose="020F0502020204030204" pitchFamily="34" charset="0"/>
              </a:rPr>
              <a:t> &amp; </a:t>
            </a:r>
            <a:r>
              <a:rPr lang="hu-HU" sz="2800" kern="100" dirty="0" err="1">
                <a:latin typeface="Calibri" panose="020F0502020204030204" pitchFamily="34" charset="0"/>
              </a:rPr>
              <a:t>Darcy</a:t>
            </a:r>
            <a:r>
              <a:rPr lang="hu-HU" sz="2800" kern="100" dirty="0">
                <a:latin typeface="Calibri" panose="020F0502020204030204" pitchFamily="34" charset="0"/>
              </a:rPr>
              <a:t> 2011; </a:t>
            </a:r>
            <a:r>
              <a:rPr lang="hu-HU" sz="2800" kern="100" dirty="0" err="1">
                <a:latin typeface="Calibri" panose="020F0502020204030204" pitchFamily="34" charset="0"/>
              </a:rPr>
              <a:t>Forrester</a:t>
            </a:r>
            <a:r>
              <a:rPr lang="hu-HU" sz="2800" kern="100" dirty="0">
                <a:latin typeface="Calibri" panose="020F0502020204030204" pitchFamily="34" charset="0"/>
              </a:rPr>
              <a:t> &amp; Davis 2011; Zajadacz, 2015), az etikai, az orvosi, a szociális modelltől kezdve a gazdasági modellen át a fogyatékosság földrajzi modelljéig</a:t>
            </a:r>
          </a:p>
        </p:txBody>
      </p:sp>
      <p:pic>
        <p:nvPicPr>
          <p:cNvPr id="5" name="Kép 4">
            <a:extLst>
              <a:ext uri="{FF2B5EF4-FFF2-40B4-BE49-F238E27FC236}">
                <a16:creationId xmlns:a16="http://schemas.microsoft.com/office/drawing/2014/main" id="{84A16B7D-512D-87C7-6A70-528AE0779CA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166CB9-3561-77A8-AF8A-79B0B9C3BF2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56B272-8146-194C-868D-A6DBFE81D5D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0EC1507-CCB9-47BD-0744-DA364FE27F7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DA2DEC-9D35-B434-5698-B92E53AB7E8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8F30A44-B09E-239D-1CEE-306288C4B0A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38DE051-8034-907E-6D8F-6ECDE6CDF8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45D03E5-2B75-AD50-3F22-CE217389FAB3}"/>
              </a:ext>
            </a:extLst>
          </p:cNvPr>
          <p:cNvSpPr txBox="1">
            <a:spLocks/>
          </p:cNvSpPr>
          <p:nvPr/>
        </p:nvSpPr>
        <p:spPr>
          <a:xfrm>
            <a:off x="336818" y="1272547"/>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helyzetének változása a történelem során – a fogyatékosság-modellek fejlődése </a:t>
            </a:r>
          </a:p>
        </p:txBody>
      </p:sp>
    </p:spTree>
    <p:extLst>
      <p:ext uri="{BB962C8B-B14F-4D97-AF65-F5344CB8AC3E}">
        <p14:creationId xmlns:p14="http://schemas.microsoft.com/office/powerpoint/2010/main" val="1553513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EEA4E-217B-986B-C76F-5657D3DFCC1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4C1B273-4F35-C1DF-AF06-A93D2C78DB9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268C00-BE63-881D-9627-1DE4541B486D}"/>
              </a:ext>
            </a:extLst>
          </p:cNvPr>
          <p:cNvSpPr>
            <a:spLocks noGrp="1"/>
          </p:cNvSpPr>
          <p:nvPr>
            <p:ph type="ctrTitle"/>
          </p:nvPr>
        </p:nvSpPr>
        <p:spPr>
          <a:xfrm>
            <a:off x="343197" y="2405528"/>
            <a:ext cx="11648778" cy="2869785"/>
          </a:xfrm>
        </p:spPr>
        <p:txBody>
          <a:bodyPr>
            <a:noAutofit/>
          </a:bodyPr>
          <a:lstStyle/>
          <a:p>
            <a:pPr algn="l">
              <a:lnSpc>
                <a:spcPts val="2700"/>
              </a:lnSpc>
            </a:pPr>
            <a:r>
              <a:rPr lang="hu-HU" sz="2800" kern="100" dirty="0">
                <a:latin typeface="Calibri" panose="020F0502020204030204" pitchFamily="34" charset="0"/>
              </a:rPr>
              <a:t>Az etikai modellben (</a:t>
            </a:r>
            <a:r>
              <a:rPr lang="hu-HU" sz="2800" kern="100" dirty="0" err="1">
                <a:latin typeface="Calibri" panose="020F0502020204030204" pitchFamily="34" charset="0"/>
              </a:rPr>
              <a:t>Goffman</a:t>
            </a:r>
            <a:r>
              <a:rPr lang="hu-HU" sz="2800" kern="100" dirty="0">
                <a:latin typeface="Calibri" panose="020F0502020204030204" pitchFamily="34" charset="0"/>
              </a:rPr>
              <a:t> 1963; </a:t>
            </a:r>
            <a:r>
              <a:rPr lang="hu-HU" sz="2800" kern="100" dirty="0" err="1">
                <a:latin typeface="Calibri" panose="020F0502020204030204" pitchFamily="34" charset="0"/>
              </a:rPr>
              <a:t>Imrie</a:t>
            </a:r>
            <a:r>
              <a:rPr lang="hu-HU" sz="2800" kern="100" dirty="0">
                <a:latin typeface="Calibri" panose="020F0502020204030204" pitchFamily="34" charset="0"/>
              </a:rPr>
              <a:t> 1997) a fogyatékosságot megbélyegzésként kezelték (a bűnökért járó büntetésként is) </a:t>
            </a:r>
            <a:br>
              <a:rPr lang="hu-HU" sz="2800" kern="100" dirty="0">
                <a:latin typeface="Calibri" panose="020F0502020204030204" pitchFamily="34" charset="0"/>
              </a:rPr>
            </a:br>
            <a:r>
              <a:rPr lang="hu-HU" sz="2800" kern="100" dirty="0">
                <a:latin typeface="Calibri" panose="020F0502020204030204" pitchFamily="34" charset="0"/>
              </a:rPr>
              <a:t>Az orvosi modell (</a:t>
            </a:r>
            <a:r>
              <a:rPr lang="hu-HU" sz="2800" kern="100" dirty="0" err="1">
                <a:latin typeface="Calibri" panose="020F0502020204030204" pitchFamily="34" charset="0"/>
              </a:rPr>
              <a:t>Parsons</a:t>
            </a:r>
            <a:r>
              <a:rPr lang="hu-HU" sz="2800" kern="100" dirty="0">
                <a:latin typeface="Calibri" panose="020F0502020204030204" pitchFamily="34" charset="0"/>
              </a:rPr>
              <a:t>, 1951; Hahn, 1986; </a:t>
            </a:r>
            <a:r>
              <a:rPr lang="hu-HU" sz="2800" kern="100" dirty="0" err="1">
                <a:latin typeface="Calibri" panose="020F0502020204030204" pitchFamily="34" charset="0"/>
              </a:rPr>
              <a:t>Bickenbach</a:t>
            </a:r>
            <a:r>
              <a:rPr lang="hu-HU" sz="2800" kern="100" dirty="0">
                <a:latin typeface="Calibri" panose="020F0502020204030204" pitchFamily="34" charset="0"/>
              </a:rPr>
              <a:t>, 1993; ICF, 2002; </a:t>
            </a:r>
            <a:r>
              <a:rPr lang="hu-HU" sz="2800" kern="100" dirty="0" err="1">
                <a:latin typeface="Calibri" panose="020F0502020204030204" pitchFamily="34" charset="0"/>
              </a:rPr>
              <a:t>Gaines</a:t>
            </a:r>
            <a:r>
              <a:rPr lang="hu-HU" sz="2800" kern="100" dirty="0">
                <a:latin typeface="Calibri" panose="020F0502020204030204" pitchFamily="34" charset="0"/>
              </a:rPr>
              <a:t>, 2004) viszont a fogyatékosságot funkcionális veszteségként, az egyénen belüli problémaként kezeli, amely orvosi beavatkozást vagy „javítást” igényel</a:t>
            </a:r>
            <a:br>
              <a:rPr lang="hu-HU" sz="2800" kern="100" dirty="0">
                <a:latin typeface="Calibri" panose="020F0502020204030204" pitchFamily="34" charset="0"/>
              </a:rPr>
            </a:br>
            <a:r>
              <a:rPr lang="hu-HU" sz="2800" kern="100" dirty="0">
                <a:latin typeface="Calibri" panose="020F0502020204030204" pitchFamily="34" charset="0"/>
              </a:rPr>
              <a:t>Az ezzel a modellel szembeni kritikák kiemelik, hogy hajlamos a fogyatékosság patologizálására, és figyelmen kívül hagyja a társadalmi és környezeti tényezőket (Shakespeare, 2013)</a:t>
            </a:r>
          </a:p>
        </p:txBody>
      </p:sp>
      <p:pic>
        <p:nvPicPr>
          <p:cNvPr id="5" name="Kép 4">
            <a:extLst>
              <a:ext uri="{FF2B5EF4-FFF2-40B4-BE49-F238E27FC236}">
                <a16:creationId xmlns:a16="http://schemas.microsoft.com/office/drawing/2014/main" id="{52A76697-82C3-4F8A-762D-C24EC4C72FC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29F2894-9448-8F83-72C6-9381972493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F89F0D-B85E-5D3B-53AA-135BC568D79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3D52AC9-65D7-8938-C365-EE11C7A3DC9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717E5A-5650-99D4-3EAB-69849FFAFFE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27742FC-2DA5-0D1A-BA41-D0A86616A37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2F43F1E-1323-B972-A570-EC45B838F12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04D95F-0EFC-CCEF-9F83-C8EA42FFF114}"/>
              </a:ext>
            </a:extLst>
          </p:cNvPr>
          <p:cNvSpPr txBox="1">
            <a:spLocks/>
          </p:cNvSpPr>
          <p:nvPr/>
        </p:nvSpPr>
        <p:spPr>
          <a:xfrm>
            <a:off x="343197" y="125798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helyzetének változása a történelem során – a fogyatékosság-modellek fejlődése </a:t>
            </a:r>
          </a:p>
        </p:txBody>
      </p:sp>
    </p:spTree>
    <p:extLst>
      <p:ext uri="{BB962C8B-B14F-4D97-AF65-F5344CB8AC3E}">
        <p14:creationId xmlns:p14="http://schemas.microsoft.com/office/powerpoint/2010/main" val="360972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7642" y="2323805"/>
            <a:ext cx="11994358" cy="2734858"/>
          </a:xfrm>
        </p:spPr>
        <p:txBody>
          <a:bodyPr>
            <a:noAutofit/>
          </a:bodyPr>
          <a:lstStyle/>
          <a:p>
            <a:pPr algn="l"/>
            <a:r>
              <a:rPr lang="hu-HU" sz="2600" kern="100" dirty="0">
                <a:latin typeface="Calibri" panose="020F0502020204030204" pitchFamily="34" charset="0"/>
              </a:rPr>
              <a:t>Az emberi társadalmak történelmének nagy részében legalábbis (többnyire negatív) előítéletek éltek a fogyatékossággal élőkkel szemben</a:t>
            </a:r>
            <a:br>
              <a:rPr lang="hu-HU" sz="2600" kern="100" dirty="0">
                <a:latin typeface="Calibri" panose="020F0502020204030204" pitchFamily="34" charset="0"/>
              </a:rPr>
            </a:br>
            <a:r>
              <a:rPr lang="hu-HU" sz="2600" kern="100" dirty="0">
                <a:effectLst/>
                <a:latin typeface="Calibri" panose="020F0502020204030204" pitchFamily="34" charset="0"/>
                <a:ea typeface="Calibri" panose="020F0502020204030204" pitchFamily="34" charset="0"/>
              </a:rPr>
              <a:t>Ma a fogyatékossággal élők azon problémájára figyelünk, hogy milyen nehézségekbe ütköznek az utazás során – évezredeken át a puszta létezésük mindennapi nehézség volt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Még rosszabb, hogy szenzációnak számított, ha valaki láthatóan fizikailag vagy szellemileg fogyatékos volt, l. a 19. század második felében és a 20. század első éveiben népszerűségük csúcsát elérő </a:t>
            </a:r>
            <a:r>
              <a:rPr lang="hu-HU" sz="2600" kern="100" dirty="0" err="1">
                <a:effectLst/>
                <a:latin typeface="Calibri" panose="020F0502020204030204" pitchFamily="34" charset="0"/>
                <a:ea typeface="Calibri" panose="020F0502020204030204" pitchFamily="34" charset="0"/>
              </a:rPr>
              <a:t>freak</a:t>
            </a:r>
            <a:r>
              <a:rPr lang="hu-HU" sz="2600" kern="100" dirty="0">
                <a:effectLst/>
                <a:latin typeface="Calibri" panose="020F0502020204030204" pitchFamily="34" charset="0"/>
                <a:ea typeface="Calibri" panose="020F0502020204030204" pitchFamily="34" charset="0"/>
              </a:rPr>
              <a:t> show-k intézményét (</a:t>
            </a:r>
            <a:r>
              <a:rPr lang="hu-HU" sz="2600" kern="100" dirty="0" err="1">
                <a:effectLst/>
                <a:latin typeface="Calibri" panose="020F0502020204030204" pitchFamily="34" charset="0"/>
                <a:ea typeface="Calibri" panose="020F0502020204030204" pitchFamily="34" charset="0"/>
              </a:rPr>
              <a:t>Putova</a:t>
            </a:r>
            <a:r>
              <a:rPr lang="hu-HU" sz="2600" kern="100" dirty="0">
                <a:effectLst/>
                <a:latin typeface="Calibri" panose="020F0502020204030204" pitchFamily="34" charset="0"/>
                <a:ea typeface="Calibri" panose="020F0502020204030204" pitchFamily="34" charset="0"/>
              </a:rPr>
              <a:t>, 2018; </a:t>
            </a:r>
            <a:r>
              <a:rPr lang="hu-HU" sz="2600" kern="100" dirty="0" err="1">
                <a:effectLst/>
                <a:latin typeface="Calibri" panose="020F0502020204030204" pitchFamily="34" charset="0"/>
                <a:ea typeface="Calibri" panose="020F0502020204030204" pitchFamily="34" charset="0"/>
              </a:rPr>
              <a:t>Kirkwood</a:t>
            </a:r>
            <a:r>
              <a:rPr lang="hu-HU" sz="2600" kern="100" dirty="0">
                <a:effectLst/>
                <a:latin typeface="Calibri" panose="020F0502020204030204" pitchFamily="34" charset="0"/>
                <a:ea typeface="Calibri" panose="020F0502020204030204" pitchFamily="34" charset="0"/>
              </a:rPr>
              <a:t>, 2017)</a:t>
            </a:r>
            <a:endParaRPr lang="hu-HU"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090004"/>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sz="1050"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C593-8F8A-ED35-F2AE-E5FAE138CD2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BB8C0B-AE77-019F-82F8-BEE8840C787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B05B972-5F87-6971-856C-2EB0890F2DA1}"/>
              </a:ext>
            </a:extLst>
          </p:cNvPr>
          <p:cNvSpPr>
            <a:spLocks noGrp="1"/>
          </p:cNvSpPr>
          <p:nvPr>
            <p:ph type="ctrTitle"/>
          </p:nvPr>
        </p:nvSpPr>
        <p:spPr>
          <a:xfrm>
            <a:off x="119895" y="2369999"/>
            <a:ext cx="11603252" cy="2778997"/>
          </a:xfrm>
        </p:spPr>
        <p:txBody>
          <a:bodyPr>
            <a:noAutofit/>
          </a:bodyPr>
          <a:lstStyle/>
          <a:p>
            <a:pPr algn="l">
              <a:lnSpc>
                <a:spcPts val="2700"/>
              </a:lnSpc>
              <a:spcAft>
                <a:spcPts val="600"/>
              </a:spcAft>
            </a:pPr>
            <a:r>
              <a:rPr lang="hu-HU" sz="2800" kern="100" dirty="0">
                <a:latin typeface="Calibri" panose="020F0502020204030204" pitchFamily="34" charset="0"/>
              </a:rPr>
              <a:t>Az orvosi modell kritikája nyomán alakult ki a fogyatékosság társadalmi modellje: az egyéni károsodásról a társadalom által létrehozott akadályokra helyezi át a hangsúlyt, amelyek megakadályozzák a fogyatékossággal élő emberek teljes körű részvételét és befogadását. A fogyatékosságot a társadalmi normákból, attitűdökből, valamint fizikai vagy szemléletbeli akadályokból eredő társadalmi konstrukciónak tekintik. E modell a társadalmi változás és az akadályok megszüntetésének szükségességét hangsúlyozza a teljes befogadás és részvétel lehetővé tétele érdekében (Oliver, 1990; Barnes &amp; </a:t>
            </a:r>
            <a:r>
              <a:rPr lang="hu-HU" sz="2800" kern="100" dirty="0" err="1">
                <a:latin typeface="Calibri" panose="020F0502020204030204" pitchFamily="34" charset="0"/>
              </a:rPr>
              <a:t>Mercer</a:t>
            </a:r>
            <a:r>
              <a:rPr lang="hu-HU" sz="2800" kern="100" dirty="0">
                <a:latin typeface="Calibri" panose="020F0502020204030204" pitchFamily="34" charset="0"/>
              </a:rPr>
              <a:t>, 2010)</a:t>
            </a:r>
          </a:p>
        </p:txBody>
      </p:sp>
      <p:pic>
        <p:nvPicPr>
          <p:cNvPr id="5" name="Kép 4">
            <a:extLst>
              <a:ext uri="{FF2B5EF4-FFF2-40B4-BE49-F238E27FC236}">
                <a16:creationId xmlns:a16="http://schemas.microsoft.com/office/drawing/2014/main" id="{3A0A1302-3EE7-1DF2-5C1F-6D8FC5CB292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4E1254-781E-88A7-F510-C44846E065C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AD6054F-FD9E-1E0E-4843-6DF9AE1852C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F4B5DC-87C4-2809-AF8E-A0B98E40981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0BD3F8B-4667-5205-2F21-62C57938C47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378DEB-5808-ED5F-A060-C28DCC61AFC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2B159F-C795-0FDE-AD30-6E9BFFC3F0F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A1CF37-70CA-CE14-A6D4-DE39F9EC9CF0}"/>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helyzetének változása a történelem során – a fogyatékosság-modellek fejlődése </a:t>
            </a:r>
          </a:p>
        </p:txBody>
      </p:sp>
    </p:spTree>
    <p:extLst>
      <p:ext uri="{BB962C8B-B14F-4D97-AF65-F5344CB8AC3E}">
        <p14:creationId xmlns:p14="http://schemas.microsoft.com/office/powerpoint/2010/main" val="4225199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3210-3BFC-14CC-496B-6C40706AA6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DFA421-E77C-F9EB-23CB-CECD430E3A5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D3A6F74-106B-D33D-FD04-2AB9AEB76EFC}"/>
              </a:ext>
            </a:extLst>
          </p:cNvPr>
          <p:cNvSpPr>
            <a:spLocks noGrp="1"/>
          </p:cNvSpPr>
          <p:nvPr>
            <p:ph type="ctrTitle"/>
          </p:nvPr>
        </p:nvSpPr>
        <p:spPr>
          <a:xfrm>
            <a:off x="223294" y="2148545"/>
            <a:ext cx="11745412" cy="3029389"/>
          </a:xfrm>
        </p:spPr>
        <p:txBody>
          <a:bodyPr>
            <a:noAutofit/>
          </a:bodyPr>
          <a:lstStyle/>
          <a:p>
            <a:pPr algn="l">
              <a:lnSpc>
                <a:spcPts val="2700"/>
              </a:lnSpc>
              <a:spcAft>
                <a:spcPts val="600"/>
              </a:spcAft>
            </a:pPr>
            <a:r>
              <a:rPr lang="hu-HU" sz="2800" kern="100" dirty="0">
                <a:latin typeface="Calibri" panose="020F0502020204030204" pitchFamily="34" charset="0"/>
              </a:rPr>
              <a:t>A fogyatékosság gazdasági modellje viszont az orvosi modell és a szociális modell működéséből levont következtetéseken alapul; e koncepció a fogyatékosságot a turisztikai piacon keresletet generáló különféle igények fényében mutatja be (</a:t>
            </a:r>
            <a:r>
              <a:rPr lang="hu-HU" sz="2800" kern="100" dirty="0" err="1">
                <a:latin typeface="Calibri" panose="020F0502020204030204" pitchFamily="34" charset="0"/>
              </a:rPr>
              <a:t>Forrester</a:t>
            </a:r>
            <a:r>
              <a:rPr lang="hu-HU" sz="2800" kern="100" dirty="0">
                <a:latin typeface="Calibri" panose="020F0502020204030204" pitchFamily="34" charset="0"/>
              </a:rPr>
              <a:t> &amp; Davis, 2011). A fogyatékossággal élők és az idősek igényeit a turisztikai szolgáltatások szegmentálása és személyre szabása szempontjából érzékeli. A modell azt is hangsúlyozza, hogy a fogyatékossággal élők teljes és egyenlő részvétele a társadalmi életben azt jelenti, hogy képesek a társadalmilag értékes szerepek betöltésére, különösen a munka területén </a:t>
            </a:r>
          </a:p>
        </p:txBody>
      </p:sp>
      <p:pic>
        <p:nvPicPr>
          <p:cNvPr id="5" name="Kép 4">
            <a:extLst>
              <a:ext uri="{FF2B5EF4-FFF2-40B4-BE49-F238E27FC236}">
                <a16:creationId xmlns:a16="http://schemas.microsoft.com/office/drawing/2014/main" id="{55D1A42E-B1A3-2117-4D5F-8632AF116E2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34ED123-B6E5-CC77-8E21-6F1CA07FF18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6B1CDA-6FBC-BD8B-27CF-E14B9D220C3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F8681A-8009-7F24-CDF0-0CBC80DADD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296A652-A664-3591-F58B-B304450FE4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0842379-F157-A487-BBBF-D953A30ABB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603F69-B33E-D4FE-8950-14EA7647FBD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83ECFD8-7A39-204B-5AD3-B04ED95A3B7E}"/>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helyzetének változása a történelem során – a fogyatékosság-modellek fejlődése </a:t>
            </a:r>
          </a:p>
        </p:txBody>
      </p:sp>
    </p:spTree>
    <p:extLst>
      <p:ext uri="{BB962C8B-B14F-4D97-AF65-F5344CB8AC3E}">
        <p14:creationId xmlns:p14="http://schemas.microsoft.com/office/powerpoint/2010/main" val="4151136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A6D23-11B4-D43B-7B8F-0AEFF739D90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61F1A95-9966-57FA-A2A5-ACBB7D0AB54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DA36A10-1337-BE54-956D-3953069BC9EF}"/>
              </a:ext>
            </a:extLst>
          </p:cNvPr>
          <p:cNvSpPr>
            <a:spLocks noGrp="1"/>
          </p:cNvSpPr>
          <p:nvPr>
            <p:ph type="ctrTitle"/>
          </p:nvPr>
        </p:nvSpPr>
        <p:spPr>
          <a:xfrm>
            <a:off x="104442" y="2240770"/>
            <a:ext cx="11751863" cy="3008211"/>
          </a:xfrm>
        </p:spPr>
        <p:txBody>
          <a:bodyPr>
            <a:noAutofit/>
          </a:bodyPr>
          <a:lstStyle/>
          <a:p>
            <a:pPr algn="l"/>
            <a:r>
              <a:rPr lang="hu-HU" sz="2400" kern="100" dirty="0">
                <a:latin typeface="Calibri" panose="020F0502020204030204" pitchFamily="34" charset="0"/>
              </a:rPr>
              <a:t>A fogyatékosság földrajzi (térbeli) modellje az eddig összegyűjtött (az orvosi és a szociális modellhez kapcsolódó) tapasztalatokat alkalmazza, és elsősorban a fogyatékossággal élő személyek és a földrajzi tér közötti kapcsolatra összpontosít (</a:t>
            </a:r>
            <a:r>
              <a:rPr lang="hu-HU" sz="2400" kern="100" dirty="0" err="1">
                <a:latin typeface="Calibri" panose="020F0502020204030204" pitchFamily="34" charset="0"/>
              </a:rPr>
              <a:t>Zajadacz</a:t>
            </a:r>
            <a:r>
              <a:rPr lang="hu-HU" sz="2400" kern="100" dirty="0">
                <a:latin typeface="Calibri" panose="020F0502020204030204" pitchFamily="34" charset="0"/>
              </a:rPr>
              <a:t>, 2015). A geográfusok a fogyatékosságot okozó tényezők természetét (fogyatékosságot okozó jellegét) összekapcsolják az emberi környezet társadalmi és térbeli aspektusaival, olyan megoldásokat támogatnak, amelyek „befogadóbbak”, és a fogyatékosság különböző fokozatait és típusait figyelembe véve biztosítják a hozzáférést a helyszínekhez és a teljes társadalmi élethez. A földrajzi modell célja továbbá a társadalmi modellhez kapcsolódó társadalmi „feszültségek” megszüntetése, amely a fogyatékosságot a társadalmi kirekesztés folyamataként kezeli (</a:t>
            </a:r>
            <a:r>
              <a:rPr lang="hu-HU" sz="2400" kern="100" dirty="0" err="1">
                <a:latin typeface="Calibri" panose="020F0502020204030204" pitchFamily="34" charset="0"/>
              </a:rPr>
              <a:t>Chouinard</a:t>
            </a:r>
            <a:r>
              <a:rPr lang="hu-HU" sz="2400" kern="100" dirty="0">
                <a:latin typeface="Calibri" panose="020F0502020204030204" pitchFamily="34" charset="0"/>
              </a:rPr>
              <a:t> </a:t>
            </a:r>
            <a:r>
              <a:rPr lang="hu-HU" sz="2400" kern="100" dirty="0" err="1">
                <a:latin typeface="Calibri" panose="020F0502020204030204" pitchFamily="34" charset="0"/>
              </a:rPr>
              <a:t>et</a:t>
            </a:r>
            <a:r>
              <a:rPr lang="hu-HU" sz="2400" kern="100" dirty="0">
                <a:latin typeface="Calibri" panose="020F0502020204030204" pitchFamily="34" charset="0"/>
              </a:rPr>
              <a:t> </a:t>
            </a:r>
            <a:r>
              <a:rPr lang="hu-HU" sz="2400" kern="100" dirty="0" err="1">
                <a:latin typeface="Calibri" panose="020F0502020204030204" pitchFamily="34" charset="0"/>
              </a:rPr>
              <a:t>al</a:t>
            </a:r>
            <a:r>
              <a:rPr lang="hu-HU" sz="2400" kern="100" dirty="0">
                <a:latin typeface="Calibri" panose="020F0502020204030204" pitchFamily="34" charset="0"/>
              </a:rPr>
              <a:t>., 2010)</a:t>
            </a:r>
          </a:p>
        </p:txBody>
      </p:sp>
      <p:pic>
        <p:nvPicPr>
          <p:cNvPr id="5" name="Kép 4">
            <a:extLst>
              <a:ext uri="{FF2B5EF4-FFF2-40B4-BE49-F238E27FC236}">
                <a16:creationId xmlns:a16="http://schemas.microsoft.com/office/drawing/2014/main" id="{CB930C3E-B711-50DE-37E4-E8AE0EE1F06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1157E32-25BC-A97A-DBF0-CC1AA96E32E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15534C-02B5-D54F-5710-A7FEBAD5E1B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4D5DF5B-2E97-055E-2EBF-1526F9775D5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876B39D-AE93-1B6F-6114-07BB98A8480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33F51E5-DCC1-8F0C-D48E-67C328DAFCA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082B92-90CA-DBA0-AA4B-F89A1B4A031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30D2416-0760-8379-DE8C-F90B3F2A595F}"/>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helyzetének változása a történelem során – a fogyatékosság-modellek fejlődése </a:t>
            </a:r>
          </a:p>
        </p:txBody>
      </p:sp>
    </p:spTree>
    <p:extLst>
      <p:ext uri="{BB962C8B-B14F-4D97-AF65-F5344CB8AC3E}">
        <p14:creationId xmlns:p14="http://schemas.microsoft.com/office/powerpoint/2010/main" val="2607346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C99BD-152E-CC68-964A-F22B575DDBD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5C4F648-2FB7-1B1A-0AF3-F3A2529CB46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FB1B81-BA68-BE18-F0C7-04E6D5F720EA}"/>
              </a:ext>
            </a:extLst>
          </p:cNvPr>
          <p:cNvSpPr>
            <a:spLocks noGrp="1"/>
          </p:cNvSpPr>
          <p:nvPr>
            <p:ph type="ctrTitle"/>
          </p:nvPr>
        </p:nvSpPr>
        <p:spPr>
          <a:xfrm>
            <a:off x="160680" y="2100245"/>
            <a:ext cx="11870640" cy="3157077"/>
          </a:xfrm>
        </p:spPr>
        <p:txBody>
          <a:bodyPr>
            <a:noAutofit/>
          </a:bodyPr>
          <a:lstStyle/>
          <a:p>
            <a:pPr algn="l"/>
            <a:r>
              <a:rPr lang="hu-HU" sz="2400" kern="100" dirty="0">
                <a:latin typeface="Calibri" panose="020F0502020204030204" pitchFamily="34" charset="0"/>
              </a:rPr>
              <a:t>A fogyatékosság földrajzi modellje abból indul ki, hogy a korlátozott képességeket egyrészt az egyéni feltételek (amelyek egy adott diszfunkcióhoz kapcsolódnak), másrészt az őket körülvevő fizikai és társadalmi környezet feltételei okozzák, amelyek a fogyatékossággal élő személy és környezete (társadalmi, fizikai) kapcsolatában fellépő korlátozásokat okozzák. A földrajzi modell paradigmája, hogy a fogyatékosság különböző típusaihoz és fokozataihoz kapcsolódó szükségleteket nem „különlegesnek”, hanem a mai társadalomban előforduló sokféle szükséglet egyikének tekinti. A központi gondolat az, hogy nem a „fogyatékosságokra” kell koncentrálni, hanem a különböző társadalmi szükségletekre, és a társadalmi, valamint fizikai) földrajzi környezetet ennek megfelelően kell alakítani (</a:t>
            </a:r>
            <a:r>
              <a:rPr lang="hu-HU" sz="2400" kern="100" dirty="0" err="1">
                <a:latin typeface="Calibri" panose="020F0502020204030204" pitchFamily="34" charset="0"/>
              </a:rPr>
              <a:t>Imrie</a:t>
            </a:r>
            <a:r>
              <a:rPr lang="hu-HU" sz="2400" kern="100" dirty="0">
                <a:latin typeface="Calibri" panose="020F0502020204030204" pitchFamily="34" charset="0"/>
              </a:rPr>
              <a:t>, 2012; Zajadacz, 2014)</a:t>
            </a:r>
          </a:p>
        </p:txBody>
      </p:sp>
      <p:pic>
        <p:nvPicPr>
          <p:cNvPr id="5" name="Kép 4">
            <a:extLst>
              <a:ext uri="{FF2B5EF4-FFF2-40B4-BE49-F238E27FC236}">
                <a16:creationId xmlns:a16="http://schemas.microsoft.com/office/drawing/2014/main" id="{59B9C96D-F3DD-9733-6553-4F1D2339BB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78C5B87-C711-F81C-C5C2-D142EA5CE97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03A8C8B-BDCF-5B0D-21E3-5EAD010F469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782A17-3353-AE7B-5975-C0F721DF628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F38F756-91A6-4D19-508E-4FB98F2FEC2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9618730-161F-D131-D010-4FBEC64E0F5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F5AEFA-D9FE-8834-174C-4F212CEEF44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7AD0406-450A-C07C-496C-8C17309E749C}"/>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helyzetének változása a történelem során – a fogyatékosság-modellek fejlődése </a:t>
            </a:r>
          </a:p>
        </p:txBody>
      </p:sp>
    </p:spTree>
    <p:extLst>
      <p:ext uri="{BB962C8B-B14F-4D97-AF65-F5344CB8AC3E}">
        <p14:creationId xmlns:p14="http://schemas.microsoft.com/office/powerpoint/2010/main" val="3357791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594C7-051C-3235-6557-31126137DF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831CF29-05E5-0AF0-51A3-EA5482D7996B}"/>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4513E39-FCBB-E02C-3E79-FBEA9F2062C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E562A8D-588E-BCFD-A8BD-5072CCD72AB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83ABE6-C3EA-7292-80C0-55F52298394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2291BB0-D5A7-AE97-8BA4-6010D72E5B1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A05BF74-0675-AA92-62E4-7C1DD0BC8F2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CAF88BD-7086-A1BA-424F-2FDA563B09C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6782BAD-773C-7B9C-F854-D8A92661CAD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A478437-A6B7-9E78-EC1B-3A90121ECE47}"/>
              </a:ext>
            </a:extLst>
          </p:cNvPr>
          <p:cNvSpPr txBox="1">
            <a:spLocks/>
          </p:cNvSpPr>
          <p:nvPr/>
        </p:nvSpPr>
        <p:spPr>
          <a:xfrm>
            <a:off x="351338" y="1149658"/>
            <a:ext cx="11258073" cy="1057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300" b="1" dirty="0">
                <a:latin typeface="+mn-lt"/>
              </a:rPr>
              <a:t>A fogyatékossági modellek fejlődése: a fogyatékossággal élők társadalmi kirekesztése, integrációja és </a:t>
            </a:r>
            <a:r>
              <a:rPr lang="hu-HU" sz="3200" b="1" dirty="0">
                <a:latin typeface="+mn-lt"/>
              </a:rPr>
              <a:t>befogadása</a:t>
            </a:r>
            <a:endParaRPr lang="hu-HU" sz="3300" b="1" dirty="0">
              <a:latin typeface="+mn-lt"/>
            </a:endParaRPr>
          </a:p>
        </p:txBody>
      </p:sp>
      <p:pic>
        <p:nvPicPr>
          <p:cNvPr id="15" name="Obraz 1" descr="Obraz zawierający krąg, wzór, design&#10;&#10;Opis wygenerowany automatycznie">
            <a:extLst>
              <a:ext uri="{FF2B5EF4-FFF2-40B4-BE49-F238E27FC236}">
                <a16:creationId xmlns:a16="http://schemas.microsoft.com/office/drawing/2014/main" id="{E6BF0902-D7DD-EA10-3D8F-4F460C6EB597}"/>
              </a:ext>
            </a:extLst>
          </p:cNvPr>
          <p:cNvPicPr>
            <a:picLocks noChangeAspect="1"/>
          </p:cNvPicPr>
          <p:nvPr/>
        </p:nvPicPr>
        <p:blipFill>
          <a:blip r:embed="rId10"/>
          <a:srcRect l="16961" t="22275" r="1629" b="2970"/>
          <a:stretch/>
        </p:blipFill>
        <p:spPr>
          <a:xfrm>
            <a:off x="1593216" y="2286000"/>
            <a:ext cx="9307096" cy="2736760"/>
          </a:xfrm>
          <a:prstGeom prst="rect">
            <a:avLst/>
          </a:prstGeom>
        </p:spPr>
      </p:pic>
    </p:spTree>
    <p:extLst>
      <p:ext uri="{BB962C8B-B14F-4D97-AF65-F5344CB8AC3E}">
        <p14:creationId xmlns:p14="http://schemas.microsoft.com/office/powerpoint/2010/main" val="2545865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1D5A9-1FEC-EB2D-F576-C00A3B8B533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7CE5A2B-013E-B6A6-EAA2-36D3F5B613E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AC946EB-9839-E62A-B3E1-EF7419E3D60E}"/>
              </a:ext>
            </a:extLst>
          </p:cNvPr>
          <p:cNvSpPr>
            <a:spLocks noGrp="1"/>
          </p:cNvSpPr>
          <p:nvPr>
            <p:ph type="ctrTitle"/>
          </p:nvPr>
        </p:nvSpPr>
        <p:spPr>
          <a:xfrm>
            <a:off x="128649" y="2206868"/>
            <a:ext cx="11934701" cy="3073723"/>
          </a:xfrm>
        </p:spPr>
        <p:txBody>
          <a:bodyPr>
            <a:noAutofit/>
          </a:bodyPr>
          <a:lstStyle/>
          <a:p>
            <a:pPr algn="l"/>
            <a:r>
              <a:rPr lang="hu-HU" sz="2200" kern="100" dirty="0">
                <a:latin typeface="Calibri" panose="020F0502020204030204" pitchFamily="34" charset="0"/>
              </a:rPr>
              <a:t>A kirekesztés az a folyamat, amely során egyének vagy csoportok aktívan kimaradnak egyes társadalmi, politikai vagy gazdasági tevékenységekből, lehetőségekből vagy terekből. A gyakorlatban a következőket jelenti: a hozzáférés vagy a részvétel szisztematikus megtagadása, a különböző szükségletek vagy hátterek figyelembevételének hiánya; társadalmi, gazdasági vagy politikai marginalizáció </a:t>
            </a:r>
            <a:br>
              <a:rPr lang="hu-HU" sz="2200" kern="100" dirty="0">
                <a:latin typeface="Calibri" panose="020F0502020204030204" pitchFamily="34" charset="0"/>
              </a:rPr>
            </a:br>
            <a:r>
              <a:rPr lang="hu-HU" sz="2200" kern="100" dirty="0">
                <a:latin typeface="Calibri" panose="020F0502020204030204" pitchFamily="34" charset="0"/>
              </a:rPr>
              <a:t>Az integráció a különböző háttérrel vagy jellemzőkkel rendelkező egyének vagy csoportok beillesztése a meglévő rendszerekbe, struktúrákba vagy környezetbe. E folyamat magában foglalja</a:t>
            </a:r>
            <a:br>
              <a:rPr lang="hu-HU" sz="2200" kern="100" dirty="0">
                <a:latin typeface="Calibri" panose="020F0502020204030204" pitchFamily="34" charset="0"/>
              </a:rPr>
            </a:br>
            <a:r>
              <a:rPr lang="hu-HU" sz="2200" kern="100" dirty="0">
                <a:latin typeface="Calibri" panose="020F0502020204030204" pitchFamily="34" charset="0"/>
              </a:rPr>
              <a:t>(1) az egyéneknek az általános környezetbe való beilleszkedésére való összpontosítást,</a:t>
            </a:r>
            <a:br>
              <a:rPr lang="hu-HU" sz="2200" kern="100" dirty="0">
                <a:latin typeface="Calibri" panose="020F0502020204030204" pitchFamily="34" charset="0"/>
              </a:rPr>
            </a:br>
            <a:r>
              <a:rPr lang="hu-HU" sz="2200" kern="100" dirty="0">
                <a:latin typeface="Calibri" panose="020F0502020204030204" pitchFamily="34" charset="0"/>
              </a:rPr>
              <a:t>(2) a meglévő rendszerek korlátozott módosítását vagy alkalmazkodását, és</a:t>
            </a:r>
            <a:br>
              <a:rPr lang="hu-HU" sz="2200" kern="100" dirty="0">
                <a:latin typeface="Calibri" panose="020F0502020204030204" pitchFamily="34" charset="0"/>
              </a:rPr>
            </a:br>
            <a:r>
              <a:rPr lang="hu-HU" sz="2200" kern="100" dirty="0">
                <a:latin typeface="Calibri" panose="020F0502020204030204" pitchFamily="34" charset="0"/>
              </a:rPr>
              <a:t>(3) a hangsúlyt a különböző egyének összehozására anélkül, hogy szükségszerűen foglalkoznának a mögöttes akadályokkal</a:t>
            </a:r>
          </a:p>
        </p:txBody>
      </p:sp>
      <p:pic>
        <p:nvPicPr>
          <p:cNvPr id="5" name="Kép 4">
            <a:extLst>
              <a:ext uri="{FF2B5EF4-FFF2-40B4-BE49-F238E27FC236}">
                <a16:creationId xmlns:a16="http://schemas.microsoft.com/office/drawing/2014/main" id="{6C0C6114-07AD-912C-2F09-9818F81CD89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65C5011-02B6-1C6F-5688-A4589D8C382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D498FD-385A-B08B-4AB8-333C88F056F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661CA-5C1D-F511-872C-8F3A7CD0AD5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7FA19D8-A32A-62B8-A387-6CDA0E6854D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74D7CD3-EA08-17EE-2C19-F8FE1838A16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E801F34-8379-3495-5C53-7A2197855B5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CCE737E-6F20-276F-AAB0-146C3DA3CBBE}"/>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fogyatékossági modellek fejlődése: a fogyatékossággal élők társadalmi kirekesztése, integrációja és befogadása</a:t>
            </a:r>
          </a:p>
        </p:txBody>
      </p:sp>
    </p:spTree>
    <p:extLst>
      <p:ext uri="{BB962C8B-B14F-4D97-AF65-F5344CB8AC3E}">
        <p14:creationId xmlns:p14="http://schemas.microsoft.com/office/powerpoint/2010/main" val="1761304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1D01-7445-9F54-9FCD-A96B113574F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55B232-A226-78D1-EA24-E6740D54039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FA21C23-8FA4-B83C-237A-B04182FB6964}"/>
              </a:ext>
            </a:extLst>
          </p:cNvPr>
          <p:cNvSpPr>
            <a:spLocks noGrp="1"/>
          </p:cNvSpPr>
          <p:nvPr>
            <p:ph type="ctrTitle"/>
          </p:nvPr>
        </p:nvSpPr>
        <p:spPr>
          <a:xfrm>
            <a:off x="104898" y="2102130"/>
            <a:ext cx="11982203" cy="3113686"/>
          </a:xfrm>
        </p:spPr>
        <p:txBody>
          <a:bodyPr>
            <a:noAutofit/>
          </a:bodyPr>
          <a:lstStyle/>
          <a:p>
            <a:pPr algn="l">
              <a:lnSpc>
                <a:spcPts val="2100"/>
              </a:lnSpc>
            </a:pPr>
            <a:r>
              <a:rPr lang="hu-HU" sz="2300" kern="100" dirty="0">
                <a:effectLst/>
                <a:latin typeface="Calibri" panose="020F0502020204030204" pitchFamily="34" charset="0"/>
                <a:ea typeface="Calibri" panose="020F0502020204030204" pitchFamily="34" charset="0"/>
                <a:cs typeface="Arial" panose="020B0604020202020204" pitchFamily="34" charset="0"/>
              </a:rPr>
              <a:t>Az inklúzió átfogóbb megközelítés, célja olyan környezet megteremtése, ahol minden személy, hátterétől vagy jellemzőitől függetlenül, megbecsülést és tiszteletet kap, mint a társadalom teljes értékű tagja. A befogadásra jellemző (1) a meglévő akadályok felszámolása és az esélyegyenlőség biztosítása mindenkinek, (2) a sokféleség és az egyéni különbségek elismerése és tisztelete, (3) annak tevőleges biztosítása, hogy mindenki igényeit figyelembe veszik és mindenkit meghallgatnak</a:t>
            </a:r>
            <a:br>
              <a:rPr lang="hu-HU" sz="2300" kern="100" dirty="0">
                <a:latin typeface="Calibri" panose="020F0502020204030204" pitchFamily="34" charset="0"/>
                <a:ea typeface="Calibri" panose="020F0502020204030204" pitchFamily="34" charset="0"/>
                <a:cs typeface="Arial" panose="020B0604020202020204" pitchFamily="34" charset="0"/>
              </a:rPr>
            </a:br>
            <a:r>
              <a:rPr lang="hu-HU" sz="2300" kern="100" dirty="0">
                <a:effectLst/>
                <a:latin typeface="Calibri" panose="020F0502020204030204" pitchFamily="34" charset="0"/>
                <a:ea typeface="Calibri" panose="020F0502020204030204" pitchFamily="34" charset="0"/>
                <a:cs typeface="Arial" panose="020B0604020202020204" pitchFamily="34" charset="0"/>
              </a:rPr>
              <a:t>Összefoglalva, a kirekesztés azt jelenti, hogy egyéneket és csoportokat kizárunk a részvételből, az integráció lényege a különféle egyének beemelése a létező rendszerekbe </a:t>
            </a:r>
            <a:r>
              <a:rPr lang="hu-HU" sz="2300" kern="100" dirty="0">
                <a:latin typeface="Calibri" panose="020F0502020204030204" pitchFamily="34" charset="0"/>
              </a:rPr>
              <a:t>a mögöttes akadályokkal való foglalkozás nélkül</a:t>
            </a:r>
            <a:r>
              <a:rPr lang="hu-HU" sz="2300" kern="100" dirty="0">
                <a:effectLst/>
                <a:latin typeface="Calibri" panose="020F0502020204030204" pitchFamily="34" charset="0"/>
                <a:ea typeface="Calibri" panose="020F0502020204030204" pitchFamily="34" charset="0"/>
                <a:cs typeface="Arial" panose="020B0604020202020204" pitchFamily="34" charset="0"/>
              </a:rPr>
              <a:t>, míg a befogadás célja olyan környezet megteremtése, amely akadálymentes, és mindenki számára hozzáférhető és támogató. A befogadás több, mint egyszerű asszimiláció, mivel a célja az értelmes részvétel, és mindenki számára a valahová tartozás érzését és támogatást biztosítani</a:t>
            </a:r>
            <a:endParaRPr lang="hu-HU" sz="2300" dirty="0">
              <a:latin typeface="+mn-lt"/>
            </a:endParaRPr>
          </a:p>
        </p:txBody>
      </p:sp>
      <p:pic>
        <p:nvPicPr>
          <p:cNvPr id="5" name="Kép 4">
            <a:extLst>
              <a:ext uri="{FF2B5EF4-FFF2-40B4-BE49-F238E27FC236}">
                <a16:creationId xmlns:a16="http://schemas.microsoft.com/office/drawing/2014/main" id="{EBBF8EEB-4A00-6859-C70B-12A545E8BFD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984DAA3-11EB-8895-066A-18181AF497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BE43DBE-2711-D004-F372-D8D507DA9CF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CE0F863-4FE6-B8B4-83F4-0B5A557AEAA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D7D15-AD49-604E-9232-EFE5C7B3AF2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1A049DD-C0EA-CBD9-B6BA-EBAA687C1CF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40541BD-5E17-8A48-4CCD-D1564DCC165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218F45B-6B92-C9A4-EC26-79CA7045800F}"/>
              </a:ext>
            </a:extLst>
          </p:cNvPr>
          <p:cNvSpPr txBox="1">
            <a:spLocks/>
          </p:cNvSpPr>
          <p:nvPr/>
        </p:nvSpPr>
        <p:spPr>
          <a:xfrm>
            <a:off x="30394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fogyatékossági modellek fejlődése: a fogyatékossággal élők társadalmi kirekesztése, integrációja és befogadása</a:t>
            </a:r>
          </a:p>
        </p:txBody>
      </p:sp>
    </p:spTree>
    <p:extLst>
      <p:ext uri="{BB962C8B-B14F-4D97-AF65-F5344CB8AC3E}">
        <p14:creationId xmlns:p14="http://schemas.microsoft.com/office/powerpoint/2010/main" val="383531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493D6-9053-3AB8-E639-5D831B4002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EF576FC-E3EB-7E40-AF8A-E8C651140EA2}"/>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BBB72A82-9306-B489-4061-1BDF1E479F3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FE33FD8-43BB-34F6-68DA-D705CE1297A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760A879-135F-4DD2-2A21-F0EA7143BDC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B6C1605-0C38-C5E8-08FE-CD73175EE53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2487F93-201B-D477-FA55-8BD9BE26F8C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67ADA27-3069-3EB1-A354-D46E54F08E3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EF9554-9E26-EAAC-1D5B-F0D9AC36CA39}"/>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6" name="Kép 8" descr="A képen ruházat, személy, mosoly, kültéri látható&#10;&#10;Automatikusan generált leírás">
            <a:extLst>
              <a:ext uri="{FF2B5EF4-FFF2-40B4-BE49-F238E27FC236}">
                <a16:creationId xmlns:a16="http://schemas.microsoft.com/office/drawing/2014/main" id="{341B26BA-57B5-2991-999D-E4DEECA366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584" y="1112427"/>
            <a:ext cx="4019242" cy="40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ép 2" descr="A képen Emberi arc, fekete-fehér, személy, portré látható&#10;&#10;Automatikusan generált leírás">
            <a:extLst>
              <a:ext uri="{FF2B5EF4-FFF2-40B4-BE49-F238E27FC236}">
                <a16:creationId xmlns:a16="http://schemas.microsoft.com/office/drawing/2014/main" id="{011CB259-7BF1-20AE-F4F3-DF7183ECA4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21275" y="1149658"/>
            <a:ext cx="2973616" cy="398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zövegdoboz 17">
            <a:extLst>
              <a:ext uri="{FF2B5EF4-FFF2-40B4-BE49-F238E27FC236}">
                <a16:creationId xmlns:a16="http://schemas.microsoft.com/office/drawing/2014/main" id="{63C430C5-965C-CF98-0B60-97485D05C375}"/>
              </a:ext>
            </a:extLst>
          </p:cNvPr>
          <p:cNvSpPr txBox="1"/>
          <p:nvPr/>
        </p:nvSpPr>
        <p:spPr>
          <a:xfrm>
            <a:off x="4272601" y="1746567"/>
            <a:ext cx="2973616" cy="923330"/>
          </a:xfrm>
          <a:prstGeom prst="rect">
            <a:avLst/>
          </a:prstGeom>
          <a:noFill/>
        </p:spPr>
        <p:txBody>
          <a:bodyPr wrap="square">
            <a:spAutoFit/>
          </a:bodyPr>
          <a:lstStyle/>
          <a:p>
            <a:r>
              <a:rPr lang="hu-HU" dirty="0"/>
              <a:t>https://telex.hu/eszkombajn/2021/09/25/muse-testverek-freak-show-albino</a:t>
            </a:r>
          </a:p>
        </p:txBody>
      </p:sp>
      <p:sp>
        <p:nvSpPr>
          <p:cNvPr id="19" name="Szövegdoboz 18">
            <a:extLst>
              <a:ext uri="{FF2B5EF4-FFF2-40B4-BE49-F238E27FC236}">
                <a16:creationId xmlns:a16="http://schemas.microsoft.com/office/drawing/2014/main" id="{8EE00604-2A1B-510F-8CF7-4DA0304ED08D}"/>
              </a:ext>
            </a:extLst>
          </p:cNvPr>
          <p:cNvSpPr txBox="1"/>
          <p:nvPr/>
        </p:nvSpPr>
        <p:spPr>
          <a:xfrm>
            <a:off x="5480332" y="3931339"/>
            <a:ext cx="2973616" cy="1200329"/>
          </a:xfrm>
          <a:prstGeom prst="rect">
            <a:avLst/>
          </a:prstGeom>
          <a:noFill/>
        </p:spPr>
        <p:txBody>
          <a:bodyPr wrap="square">
            <a:spAutoFit/>
          </a:bodyPr>
          <a:lstStyle/>
          <a:p>
            <a:pPr algn="r"/>
            <a:r>
              <a:rPr lang="hu-HU" altLang="hu-HU" sz="1800" dirty="0"/>
              <a:t>https://telex.hu/eszkombajn/2022/08/05/a-vilag-legcsunyabb-nojenek-szomoru-tortenete</a:t>
            </a:r>
          </a:p>
        </p:txBody>
      </p:sp>
    </p:spTree>
    <p:extLst>
      <p:ext uri="{BB962C8B-B14F-4D97-AF65-F5344CB8AC3E}">
        <p14:creationId xmlns:p14="http://schemas.microsoft.com/office/powerpoint/2010/main" val="54961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562E3-E8A3-70A9-2EEC-21663B20FDE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69BFDBF-FB84-05B3-2EEF-0F44BA2FFA23}"/>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431E042-0726-5D98-60E2-E9AA364213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BAC0BB-2E27-471B-1337-0E53F0C3F8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CC995F5-DFAF-8256-9B91-4B23BCF2570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B4F06EC-64BD-D316-53A7-F6CA673456A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61E60C0-4EA2-A700-FE19-33DA90CF594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C39184D-CF60-DE3C-B53F-325E1377AC5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BFE663E-3C66-A029-B8AB-C8C8F380444D}"/>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2" name="Kép 1" descr="A képen Emberi arc, fedett pályás, fekete-fehér, személy látható&#10;&#10;Automatikusan generált leírás">
            <a:extLst>
              <a:ext uri="{FF2B5EF4-FFF2-40B4-BE49-F238E27FC236}">
                <a16:creationId xmlns:a16="http://schemas.microsoft.com/office/drawing/2014/main" id="{502A7E89-D337-5AB3-2121-2AAA7DEC95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498" y="1177887"/>
            <a:ext cx="5178597" cy="3444977"/>
          </a:xfrm>
          <a:prstGeom prst="rect">
            <a:avLst/>
          </a:prstGeom>
        </p:spPr>
      </p:pic>
      <p:sp>
        <p:nvSpPr>
          <p:cNvPr id="3" name="Szövegdoboz 2">
            <a:extLst>
              <a:ext uri="{FF2B5EF4-FFF2-40B4-BE49-F238E27FC236}">
                <a16:creationId xmlns:a16="http://schemas.microsoft.com/office/drawing/2014/main" id="{D666F440-6795-F9C9-A099-D5985446498D}"/>
              </a:ext>
            </a:extLst>
          </p:cNvPr>
          <p:cNvSpPr txBox="1"/>
          <p:nvPr/>
        </p:nvSpPr>
        <p:spPr>
          <a:xfrm>
            <a:off x="88189" y="4669420"/>
            <a:ext cx="5528839" cy="646331"/>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https://www.dailymail.co.uk/news/article-4856604/Photos-display-19th-century-freak-shows.html</a:t>
            </a:r>
            <a:r>
              <a:rPr lang="en-GB" sz="1800" kern="100" dirty="0">
                <a:solidFill>
                  <a:srgbClr val="000000"/>
                </a:solidFill>
                <a:effectLst/>
                <a:latin typeface="Calibri" panose="020F0502020204030204" pitchFamily="34" charset="0"/>
                <a:ea typeface="Calibri" panose="020F0502020204030204" pitchFamily="34" charset="0"/>
              </a:rPr>
              <a:t> </a:t>
            </a:r>
            <a:endParaRPr lang="hu-HU" dirty="0"/>
          </a:p>
        </p:txBody>
      </p:sp>
      <p:pic>
        <p:nvPicPr>
          <p:cNvPr id="11" name="Kép 10" descr="A képen ruházat, személy, Emberi arc, mosoly látható&#10;&#10;Automatikusan generált leírás">
            <a:extLst>
              <a:ext uri="{FF2B5EF4-FFF2-40B4-BE49-F238E27FC236}">
                <a16:creationId xmlns:a16="http://schemas.microsoft.com/office/drawing/2014/main" id="{F29B0B7E-E0F8-AFC0-6E12-D4233240C8AF}"/>
              </a:ext>
            </a:extLst>
          </p:cNvPr>
          <p:cNvPicPr>
            <a:picLocks noChangeAspect="1"/>
          </p:cNvPicPr>
          <p:nvPr/>
        </p:nvPicPr>
        <p:blipFill>
          <a:blip r:embed="rId11"/>
          <a:stretch>
            <a:fillRect/>
          </a:stretch>
        </p:blipFill>
        <p:spPr>
          <a:xfrm>
            <a:off x="7744253" y="990565"/>
            <a:ext cx="4031291" cy="3870040"/>
          </a:xfrm>
          <a:prstGeom prst="rect">
            <a:avLst/>
          </a:prstGeom>
        </p:spPr>
      </p:pic>
      <p:sp>
        <p:nvSpPr>
          <p:cNvPr id="14" name="Cím 1">
            <a:extLst>
              <a:ext uri="{FF2B5EF4-FFF2-40B4-BE49-F238E27FC236}">
                <a16:creationId xmlns:a16="http://schemas.microsoft.com/office/drawing/2014/main" id="{0F50B740-801C-0AC4-2F0D-536771565DA8}"/>
              </a:ext>
            </a:extLst>
          </p:cNvPr>
          <p:cNvSpPr txBox="1">
            <a:spLocks/>
          </p:cNvSpPr>
          <p:nvPr/>
        </p:nvSpPr>
        <p:spPr>
          <a:xfrm>
            <a:off x="6391569" y="4916450"/>
            <a:ext cx="5562600" cy="3484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1800" kern="100" dirty="0">
                <a:latin typeface="Calibri" panose="020F0502020204030204" pitchFamily="34" charset="0"/>
                <a:cs typeface="+mn-cs"/>
              </a:rPr>
              <a:t>https://hu.wikipedia.org/wiki/Nick_Vujicic</a:t>
            </a:r>
          </a:p>
        </p:txBody>
      </p:sp>
    </p:spTree>
    <p:extLst>
      <p:ext uri="{BB962C8B-B14F-4D97-AF65-F5344CB8AC3E}">
        <p14:creationId xmlns:p14="http://schemas.microsoft.com/office/powerpoint/2010/main" val="401583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94290" y="2365951"/>
            <a:ext cx="12003419" cy="2845192"/>
          </a:xfrm>
        </p:spPr>
        <p:txBody>
          <a:bodyPr>
            <a:noAutofit/>
          </a:bodyPr>
          <a:lstStyle/>
          <a:p>
            <a:pPr algn="l">
              <a:lnSpc>
                <a:spcPts val="2300"/>
              </a:lnSpc>
            </a:pPr>
            <a:r>
              <a:rPr lang="hu-HU" sz="2500" kern="100" dirty="0">
                <a:effectLst/>
                <a:latin typeface="Calibri" panose="020F0502020204030204" pitchFamily="34" charset="0"/>
                <a:ea typeface="Calibri" panose="020F0502020204030204" pitchFamily="34" charset="0"/>
              </a:rPr>
              <a:t>A megaláztatás a múlt század elejéig általános volt a világban, és még ma sem mondhatjuk, hogy a fogyatékossággal élők helyzete megoldódott: a legtoleránsabb társadalmakban is élnek előítéletek a fogyatékossággal élőkkel szemben: ableizmus (Friedman, 2017)</a:t>
            </a:r>
            <a:br>
              <a:rPr lang="hu-HU" sz="2500" kern="100" dirty="0">
                <a:effectLst/>
                <a:latin typeface="Calibri" panose="020F0502020204030204" pitchFamily="34" charset="0"/>
                <a:ea typeface="Calibri" panose="020F0502020204030204" pitchFamily="34" charset="0"/>
              </a:rPr>
            </a:br>
            <a:r>
              <a:rPr lang="hu-HU" sz="2500" kern="100" dirty="0">
                <a:effectLst/>
                <a:latin typeface="Calibri" panose="020F0502020204030204" pitchFamily="34" charset="0"/>
                <a:ea typeface="Calibri" panose="020F0502020204030204" pitchFamily="34" charset="0"/>
              </a:rPr>
              <a:t>Egyes társadalmakban még ma is babonás előítéletek általában a kisebbségekkel szemben</a:t>
            </a:r>
            <a:br>
              <a:rPr lang="hu-HU" sz="2500" kern="100" dirty="0">
                <a:effectLst/>
                <a:latin typeface="Calibri" panose="020F0502020204030204" pitchFamily="34" charset="0"/>
                <a:ea typeface="Calibri" panose="020F0502020204030204" pitchFamily="34" charset="0"/>
              </a:rPr>
            </a:br>
            <a:r>
              <a:rPr lang="hu-HU" sz="2500" kern="100" dirty="0">
                <a:effectLst/>
                <a:latin typeface="Calibri" panose="020F0502020204030204" pitchFamily="34" charset="0"/>
                <a:ea typeface="Calibri" panose="020F0502020204030204" pitchFamily="34" charset="0"/>
              </a:rPr>
              <a:t>Még az akadálymentesítésben viszonylag fejlett társadalmakban is vannak nehézségek a közlekedésben és a mindennapi ügyintézésben</a:t>
            </a:r>
            <a:br>
              <a:rPr lang="hu-HU" sz="2500" kern="100" dirty="0">
                <a:effectLst/>
                <a:latin typeface="Calibri" panose="020F0502020204030204" pitchFamily="34" charset="0"/>
                <a:ea typeface="Calibri" panose="020F0502020204030204" pitchFamily="34" charset="0"/>
              </a:rPr>
            </a:br>
            <a:r>
              <a:rPr lang="hu-HU" sz="2500" kern="100" dirty="0">
                <a:effectLst/>
                <a:latin typeface="Calibri" panose="020F0502020204030204" pitchFamily="34" charset="0"/>
                <a:ea typeface="Calibri" panose="020F0502020204030204" pitchFamily="34" charset="0"/>
              </a:rPr>
              <a:t>Sok országban még mindig nem veszik figyelembe a fogyatékossággal élők igényeit új létesítményeket építésénél, régiek átépítésénél, közlekedési eszközök telepítésénél és akadálymentessé tételénél stb.</a:t>
            </a:r>
            <a:endParaRPr lang="hu-HU" sz="25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03948" y="1117465"/>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sz="1050" dirty="0">
              <a:latin typeface="+mn-lt"/>
            </a:endParaRPr>
          </a:p>
        </p:txBody>
      </p:sp>
    </p:spTree>
    <p:extLst>
      <p:ext uri="{BB962C8B-B14F-4D97-AF65-F5344CB8AC3E}">
        <p14:creationId xmlns:p14="http://schemas.microsoft.com/office/powerpoint/2010/main" val="44720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87152" y="2349749"/>
            <a:ext cx="11817693" cy="2781335"/>
          </a:xfrm>
        </p:spPr>
        <p:txBody>
          <a:bodyPr>
            <a:noAutofit/>
          </a:bodyPr>
          <a:lstStyle/>
          <a:p>
            <a:pPr algn="l"/>
            <a:r>
              <a:rPr lang="hu-HU" sz="2800" kern="100" dirty="0">
                <a:effectLst/>
                <a:latin typeface="Calibri" panose="020F0502020204030204" pitchFamily="34" charset="0"/>
                <a:ea typeface="Calibri" panose="020F0502020204030204" pitchFamily="34" charset="0"/>
              </a:rPr>
              <a:t>A történelem során a különböző korok és kultúrák sokféleképpen reagáltak a fogyatékosságra és a sérültségre (és az öregségre és a súlyos betegségekre)</a:t>
            </a:r>
            <a:br>
              <a:rPr lang="hu-HU" sz="2800" kern="100" dirty="0">
                <a:effectLst/>
                <a:latin typeface="Calibri" panose="020F0502020204030204" pitchFamily="34" charset="0"/>
                <a:ea typeface="Calibri" panose="020F0502020204030204" pitchFamily="34" charset="0"/>
              </a:rPr>
            </a:br>
            <a:r>
              <a:rPr lang="hu-HU" sz="2800" kern="100" dirty="0">
                <a:effectLst/>
                <a:latin typeface="Calibri" panose="020F0502020204030204" pitchFamily="34" charset="0"/>
                <a:ea typeface="Calibri" panose="020F0502020204030204" pitchFamily="34" charset="0"/>
              </a:rPr>
              <a:t>A fogyatékosságtörténeti szakirodalom meglehetősen „fogyatékos”, szegényes (</a:t>
            </a:r>
            <a:r>
              <a:rPr lang="hu-HU" sz="2800" kern="100" dirty="0" err="1">
                <a:effectLst/>
                <a:latin typeface="Calibri" panose="020F0502020204030204" pitchFamily="34" charset="0"/>
                <a:ea typeface="Calibri" panose="020F0502020204030204" pitchFamily="34" charset="0"/>
              </a:rPr>
              <a:t>Könczei</a:t>
            </a:r>
            <a:r>
              <a:rPr lang="hu-HU" sz="2800" kern="100" dirty="0">
                <a:effectLst/>
                <a:latin typeface="Calibri" panose="020F0502020204030204" pitchFamily="34" charset="0"/>
                <a:ea typeface="Calibri" panose="020F0502020204030204" pitchFamily="34" charset="0"/>
              </a:rPr>
              <a:t>, 2019), és többnyire kimerül az orvostörténetben, orvostanhallgatóknak szóló képeskönyvekben: a betegségtípusokról nyújt ismereteket, és olykor többé-kevésbé visszataszító képeket mutat be, sokszor öncélúan, a rémület kiváltására, tehát társadalomtudományos elemzés és értelmezés nélkül</a:t>
            </a:r>
            <a:endParaRPr lang="hu-HU" sz="28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1" y="1149658"/>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helyzete a történelem során – néhány gondolat elöljáróban</a:t>
            </a:r>
            <a:endParaRPr lang="hu-HU" dirty="0">
              <a:latin typeface="+mn-lt"/>
            </a:endParaRPr>
          </a:p>
        </p:txBody>
      </p:sp>
    </p:spTree>
    <p:extLst>
      <p:ext uri="{BB962C8B-B14F-4D97-AF65-F5344CB8AC3E}">
        <p14:creationId xmlns:p14="http://schemas.microsoft.com/office/powerpoint/2010/main" val="2460031538"/>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300D8-7DD6-4B42-8888-B3E4B29F34E1}">
  <ds:schemaRefs>
    <ds:schemaRef ds:uri="http://purl.org/dc/dcmitype/"/>
    <ds:schemaRef ds:uri="ac3ceeb6-1211-470d-a6dd-af8769819f37"/>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17a2ea1-2e58-4ebf-ba4c-e5f93253230e"/>
    <ds:schemaRef ds:uri="http://www.w3.org/XML/1998/namespace"/>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977</TotalTime>
  <Words>5588</Words>
  <Application>Microsoft Office PowerPoint</Application>
  <PresentationFormat>Szélesvásznú</PresentationFormat>
  <Paragraphs>128</Paragraphs>
  <Slides>56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56</vt:i4>
      </vt:variant>
    </vt:vector>
  </HeadingPairs>
  <TitlesOfParts>
    <vt:vector size="60" baseType="lpstr">
      <vt:lpstr>Arial</vt:lpstr>
      <vt:lpstr>Calibri</vt:lpstr>
      <vt:lpstr>Calibri Light</vt:lpstr>
      <vt:lpstr>Office-téma</vt:lpstr>
      <vt:lpstr>The development of the innovative educational method of accessible tourism in Central Europe 2022-2-HU01-KA220-HED-000099410</vt:lpstr>
      <vt:lpstr>3. A fogyatékossággal élők helyzete a történelem során, a társadalmak változó hozzáállása a fogyatékossághoz és a fogyatékossággal élőkhöz</vt:lpstr>
      <vt:lpstr>Minden társadalmat szemléletesen jellemez a fogyatékossággal élőkhöz fűződő viszonya A fejlett gazdaságokban a fogyatékossággal élők lehetőségei az életben, a foglalkoztatásban, az utazásban, a pihenésben, szolgáltatások igénybe vételében stb. egyformának vagy legalábbis közel azonosnak tűnnek fogyatékosság nélkül élő társaik lehetőségeihez Mára kellő műszaki megoldásokkal és társadalomszervezési (jogi) lehetőségekkel rendelkezünk ahhoz, hogy akadálymentes életet tudjunk biztosítani mindenkinek</vt:lpstr>
      <vt:lpstr>A civilizációk történetében igen rövid időszak (néhány évtized, legfeljebb egy évszázad), amikor a fogyatékossággal élők sajátos igényeire és szükségleteire a többségi társadalom és a jogalkotás figyelmet fordít</vt:lpstr>
      <vt:lpstr>Az emberi társadalmak történelmének nagy részében legalábbis (többnyire negatív) előítéletek éltek a fogyatékossággal élőkkel szemben Ma a fogyatékossággal élők azon problémájára figyelünk, hogy milyen nehézségekbe ütköznek az utazás során – évezredeken át a puszta létezésük mindennapi nehézség volt Még rosszabb, hogy szenzációnak számított, ha valaki láthatóan fizikailag vagy szellemileg fogyatékos volt, l. a 19. század második felében és a 20. század első éveiben népszerűségük csúcsát elérő freak show-k intézményét (Putova, 2018; Kirkwood, 2017)</vt:lpstr>
      <vt:lpstr>PowerPoint-bemutató</vt:lpstr>
      <vt:lpstr>PowerPoint-bemutató</vt:lpstr>
      <vt:lpstr>A megaláztatás a múlt század elejéig általános volt a világban, és még ma sem mondhatjuk, hogy a fogyatékossággal élők helyzete megoldódott: a legtoleránsabb társadalmakban is élnek előítéletek a fogyatékossággal élőkkel szemben: ableizmus (Friedman, 2017) Egyes társadalmakban még ma is babonás előítéletek általában a kisebbségekkel szemben Még az akadálymentesítésben viszonylag fejlett társadalmakban is vannak nehézségek a közlekedésben és a mindennapi ügyintézésben Sok országban még mindig nem veszik figyelembe a fogyatékossággal élők igényeit új létesítményeket építésénél, régiek átépítésénél, közlekedési eszközök telepítésénél és akadálymentessé tételénél stb.</vt:lpstr>
      <vt:lpstr>A történelem során a különböző korok és kultúrák sokféleképpen reagáltak a fogyatékosságra és a sérültségre (és az öregségre és a súlyos betegségekre) A fogyatékosságtörténeti szakirodalom meglehetősen „fogyatékos”, szegényes (Könczei, 2019), és többnyire kimerül az orvostörténetben, orvostanhallgatóknak szóló képeskönyvekben: a betegségtípusokról nyújt ismereteket, és olykor többé-kevésbé visszataszító képeket mutat be, sokszor öncélúan, a rémület kiváltására, tehát társadalomtudományos elemzés és értelmezés nélkül</vt:lpstr>
      <vt:lpstr>Nem sokat tudunk meg a régi korok a forrásaiból az adott korszak adott kultúrájában a fogyatékossággal élők mindennapjairól, a társadalom jellemző reakcióiról, így nem a saját értékeinkkel és normáinkkal, hanem a saját felfogásunkkal és előítéleteinkkel kell közelítenünk az adott korszak kultúráihoz, ami sok félreértésre adhat okot</vt:lpstr>
      <vt:lpstr>A testi vagy szellemi fogyatékossággal élő emberekhez való közösségi-társadalmi viszonyt a kor által az emberi testről és elméről kialakított kép határozza meg Ez a modern társadalmakban sincs másként: a fogyatékossággal élő embereket ritkán ismerik el vagy becsülik meg. A modern társadalmak tagjai számára – a média és a reklámok hatására – az egészség, a fiatalság, a függetlenség és a szépség a legfőbb értékek. A társadalom tagjainak mindennapi gondolkodásában az „ami szép, annak jónak kell lennie” sztereotípia működik, az „ami szép, az jó, ami jó, az szép” gondolata, amely a görög filozófiából ered, és a mai fogyasztói világ alakította ki, a következő kép szerint: csak az a jó, ami szép</vt:lpstr>
      <vt:lpstr>Bár a fogyatékosság problémája már az ókor óta ismert, széles körben elterjedt és súlyos formában csak a 20. század óta ismert, a 20. század közepe óta vált világméretű problémává:  (1) a régi időkben a fogyatékkal született vagy fogyatékossá vált emberek általában nem éltek hosszú életet, míg a mai orvostudomány hosszú és tartalmas életet tud adni azoknak, akiknek az ipari társadalmak előtt esélyük sem lett volna a túlélésre, és  (2) a modern kor sokféle módon hozza létre, termeli a fogyatékosságot (egészségtelen munkahelyek, egészségtelen életmód, veszélyes közlekedés, túlzott gyógyszerfogyasztás, káros vegyi anyagoknak való napi szintű kitettség stb.)</vt:lpstr>
      <vt:lpstr>A rehabilitációs megközelítés is csak néhány évtizede létezik. Az állatvilágban a sérült egyed az esetek túlnyomó többségében a „legerősebb túlélése” darwini elve miatt kihalásra van ítélve Az emberi társadalmat többek között az különbözteti meg az állatitól, hogy az ember által kiépített komplex (akadálymentes) rendszer lehetővé teszi számára olyan társadalmi intézmények működtetését, amelyekkel elkerülhetők az állati szinten említett következmények (Könczei, 2019; Farkas et al., 2022c)</vt:lpstr>
      <vt:lpstr>A fogyatékossággal élőkkel szembeni előítéletek legtávolabbi forrása feltehetően részben egy atavisztikus, ősi ösztön, amelytől még a „modern” ember sem tud mindig szabadulni  Egy további lehetséges magyarázat, hogy maga a fogyatékosság a legtöbb történelmi korban és a legtöbb kultúrában mélyen összefüggött a transzcendenciával: az őskortól a mai úgynevezett modern korig úgy vélték, hogy valahol a látható, kézzelfogható világon túl van az eredete – vagy még rosszabb esetben Isten „igazságos” büntetése valamilyen elkövetett bűnért  Az ősi ösztönök, pogány babonák, téves vallási meggyőződések és a fogyatékos ember mássága a nagy kultúrák dominanciája mellett és azzal kölcsönhatásban élnek (Könczei, 2019)</vt:lpstr>
      <vt:lpstr>Bár viszonylag kevés információ áll rendelkezésre arról, hogy az őskori emberek mennyi ideig éltek (túl kevés fosszilis emberi maradványhoz jutottak hozzá, a történészek számára így sokáig nehézséget jelentett, hogy megbecsüljék bármelyik csoport demográfiai adatait), nincs okunk feltételezni, hogy a fogyatékossággal élő egyéneknek sok esélyük volt a túlélésre a szervezett társadalmak és a minimális szintű ellátás előtti korokban A várható élettartamot korlátozó fő tényezők a csecsemőhalálozás és az alultápláltság vagy betegség okozta korai halálozás voltak  Még az őskor „modern” korszakában, a paleolitikumban és a neolitikumban is csak 20-33 év volt a várható élettartam, és nagyon magas volt a csecsemőhalandóság aránya – csak a legerősebbek maradhattak életben</vt:lpstr>
      <vt:lpstr>A mezopotámiai leletekben látható először, hogy a sebezhetőség és a fogyatékosság az emberi és társadalmi tudatban a legmélyebben kapcsolódik a transzcendencia kereséséhez Bár keveset tudunk a társadalom tagjainak a fogyatékos emberhez való viszonyáról és a közösségben elfoglalt helyéről, azt tudjuk, hogy nemcsak olajból és füstből próbálták megjósolni a jövőt, hanem „torzszülöttekből” is: ómennek, a jövőt megjósolni segítő jeleknek tekintették őket, és úgy gondolták, hogy a túlvilági erők befolyásolják őket: „Ha a fogyatékosságra nem volt racionális, evilági magyarázat, akkor valami túlvilági dolgot kerestek. Ha a fogyatékosság túlvilági eredetű, úgy tűnik, képes arra, amire a világi gondolkodás általában képtelen: a jövőbe látásra.” (Hegedüs et al., 2011)</vt:lpstr>
      <vt:lpstr>A Tóra nem csak azt írja elő az áldozatra vonatkozó alapszabályként, hogy csak hibátlan állatokat szabad feláldozni (Leviticus 22:21), a papok kötelességei ennél sokkal többről szólnak: „Az eljövendő nemzedékeken át nem közeledhet egyetlen hibás leszármazottad sem, hogy Istenének ételét felajánlja. Senki sem járulhat közel, akinek bármilyen hibája van: senki sem jöhet, aki vak vagy sánta, eltorzult vagy torz; senki sem, akinek nyomorék a lába vagy a keze, vagy aki púpos vagy törpe, vagy akinek bármilyen szemhibája van, vagy akinek gennyes vagy fekélyes sebe van, vagy sérült heréje van.” (Leviticus 21:17-20) Még rosszabb a lepra által rokkantak, a leprások esete – ha valakit ezzel „diagnosztizáltak”, azt rágalmazásért járó „gondviselési büntetésnek” tekintették, és a fertőzöttnek, mint tisztátalan embernek, a táboron kívül kellett élnie. Esetleges gyógyulása után bizonyos rituálék után visszatérhetett a közösségbe</vt:lpstr>
      <vt:lpstr>A kérdés az, hogy a fogyatékossággal élőkkel szembeni megvetés és súlyos előítélet volt-e az, ami kizárta őket a közösségből  A transzcendens kontextus és a parancsoló jelleg mellett a szöveg azt a rejtett jelentést is tartalmazza, hogy a fogyatékossággal élő, marginalizált, kirekesztett, nehéz helyzetben lévő embernek joga van a társadalom többi tagjával egyenlő emberi életet élni. Ez az alapja a segítségnyújtási kötelezettségnek</vt:lpstr>
      <vt:lpstr>Az ókori Egyiptomban az emberek egyáltalán nem vásári mutatványosként „tisztelték” a törpe embert, mint oly sok más kultúrában, hanem inkább pozitív emberi és isteni tulajdonságokkal hozták kapcsolatba  A törpe Khnumhotep a Kr. e. 22.-21. századból, a 6. dinasztia uralkodása idején rabszolga-felügyelő lehetett, azaz nem a társadalom peremén élt, sőt, fontos pozíciót bíztak rá</vt:lpstr>
      <vt:lpstr>Seneb, a Kr. e. 13. századból származó törpe nemcsak társadalmi rehabilitációs szempontból érdekes, a mai mércével mérve igen súlyos fogyatékossága miatt, hanem foglalkozási rehabilitációs szempontból is: ő volt a fáraó hatalmas textilgyárának vezetője, azaz fontos és elismert személyisége volt kora társadalmának, és számos címet viselt, köztük papi címet is. A fáraótól nemcsak hűségéért kapott különféle ajándékokat</vt:lpstr>
      <vt:lpstr>Az egészség az értékhierarchia csúcsán állt, az egészség és a teljesség volt a kor eszménye, nem tettek éles különbséget a test és a lélek egészsége között Az ókori görögök a szép testet a szép lélek közvetlen bizonyítékának tekintették: akit szépnek tartottak, az automatikusan jó ember volt, és a görögöknek volt is erre egy szavuk: „Kaloskagathos”, vagyis jó ránézni, tehát bizonyára jó ember Ezt a felfogást ma is követik, tudatosan vagy tudat alatt – a filmekben ábrázolt gonosztevőket általában a társadalom „csúnyának” tekinti, míg a hősöket általában „szépnek” tartják (www.eternalgoddess.co.uk)</vt:lpstr>
      <vt:lpstr>Az ókori Görögországban számos élethelyzet és tevékenység magában hordozta a súlyos és maradandó testi sérülés közvetlen lehetőségét, de a nehéz fizikai munkán kívül számos más módja is volt a rokkanttá válásnak: elsősorban a háború. Spártában a csatában súlyosan megsérült harcost közmegbecsülésben és tiszteletben tartották</vt:lpstr>
      <vt:lpstr>Hírhedt hagyomány, a fogyatékkal született gyermekek intézményi támogatásának ellentéte: a csecsemők „kiválasztása”  Platón: „... akik... nyomoréknak születnek, azokat... a hely rendje és módja szerint megközelíthetetlen, titkos helyre kell tenni” (Állam 460c) Arisztotelész sem helytelenítette ezt a kegyetlen gyakorlatot: „... egyetlen torzszülött gyermeket sem szabad felnevelni...” (Politika 1335b) Ellentmondás, de: a korabeli görög társadalom a fogyatékos csecsemőt nem tekintette igazán embernek, azaz végleges kizárása a társadalomból (megölése) a kor erkölcsi normái szerint nem számított emberi élet kioltásának (bár a „satnya” csecsemők tajgetoszi megölése csak mítosznak tűnik – https://www.science.org/content/article/ancient-greeks-didn-t-kill-weak-babies-new-study-argues)</vt:lpstr>
      <vt:lpstr>A korabeli görög kultúrában a fogyatékossághoz való viszony fontos aspektusa volt, hogy a testi fogyatékosságot szinte soha nem társították automatikusan alacsonyabb rendű személyiséggel  Sőt, volt egy hamisítatlan görög hős, aki súlyos testi fogyatékossága ellenére a mitológia teljes értékű polgára volt, és kovácsművészetével elkápráztatta istent és embert egyaránt: Héphaisztosz – bár fogyatékossága (főleg) isteni büntetés eredménye volt: újabb példa arra, hogy a görög gondolkodásban a fogyatékosság isteni büntetésből való levezetése látszólag örök emberi vonzalom</vt:lpstr>
      <vt:lpstr>Decimus Iunius Iuvenalis, egy Rómában széles körben ismert szatirikus gyakran idézett mondása: „ép testben ép lélek” – első olvasatra azt sugallhatja, hogy csak egészséges testben lehet egészséges a lélek, így ha valakinek testi fogyatékossága van, annak jellemhibái is lehetnek, de valójában semmi sem utal rá, hogy a római kultúra fogyatékosságellenes lett volna  Az eredeti Iuvenalis-idézet is ezt sugallja kontextusából kiragadva; ha az istenségekhez intézett invokáció egészét olvasnánk, nem is gondolnánk, hogy a testi fogyatékosság ellen szólt  Bár Vergiliustól is van egy sor: „Gratior est pulchro veniens a corpore virtus”, „szebb az erény, ha az szép testből származik”, Aeneis, v. 344), de ez is inkább a szépség és a harmónia dicsérete, mint a római kultúra fogyatékosságellenes attitűdjének jele</vt:lpstr>
      <vt:lpstr>A történelem talán legérdekesebb és legizgalmasabb korszaka a társadalmak fogyatékossággal kapcsolatos felfogása szempontjából a középkor (bár ezt valószínűleg csak az utókor találja érdekesnek és izgalmasnak, akik fogyatékossággal éltek ezekben a századokban, aligha) Mivel ez a korszak közelebb áll a jelenhez, valószínűleg sokkal több információval rendelkezünk a fogyatékossággal élők társadalmi megítéléséről, mint az ókorból</vt:lpstr>
      <vt:lpstr>A kor embere előszeretettel népesítette be közvetlen környezetét csodatévő lényekkel, és a fogyatékkal születés nem volt számukra meglepetés  A jó, szép, Istentől származik, tehát a nem szép, vagy éppen „torz” mögött a középkori ember gonosz túlvilági erőket vagy Isten büntetését sejtette  Dante Isteni Színjátékában (amely kiválóan bemutatja a középkori világképet és gondolkodást) az evilági súlyos jellemtelenség büntetése a pokolban a testi fogyatékosság, gyakran csonkítás (Az ókorban, a középkorban, de még az újkorban is gyakran csonkítással büntetett bizonyos főbenjáró bűnöket az igazságszolgáltatás)</vt:lpstr>
      <vt:lpstr>A fogyatékossággal élők, különösen a szellemi fogyatékossággal élők „gyógyítására” alkalmazott gyakorlatok ma már meglehetősen gyomorforgatónak tűnnek  Az egyik ilyen módszer a koponyalékelés volt, ahol valakit úgy kezeltek, hogy lyukat ütöttek a koponyájába, hogy a gonosz szellemek elhagyhassák a fejét</vt:lpstr>
      <vt:lpstr>A kora középkorban az emberek még mindig úgy hitték, hogy a folyadékok okozzák a mentális betegségeket, ezért a test egyensúlyának helyreállítása érdekében a vér kivonása gyakori orvosi kezelés volt, és a vérzést bármilyen formáját alkalmazták  A sokkterápia egy egyedülálló formája a középkorban: a mentálisan betegeket hideg vízbe dobták, hogy a sokk „észhez térítse őket”, vagy olyan szorosan megkötözték őket, hogy alig tudtak mozogni</vt:lpstr>
      <vt:lpstr>A fogyatékossággal élőkkel szembeni negatív előítéletek részben abból fakadtak, hogy a társadalom a fogyatékosságot nem a tényleges jellemzőinek megfelelően, hanem egy erősen kiszínezett, szájról szájra terjedő formában érzékelte Az ipari forradalom után Angliában már megtaláljuk a foglalkozási rehabilitáció egy sajátos formáját: az 1690-es években már voltak manufaktúrák, ahol értelmi fogyatékosokat foglalkoztattak – de a cél korántsem volt azonos a mai rehabilitációs és esélyegyenlőségi célokkal, távolról sem volt nemes, inkább prózai: a manufaktúra termelési titkainak megőrzése</vt:lpstr>
      <vt:lpstr>Az értelmi fogyatékos gyermekek szervezett gondozása az újkorban, az 1700-as évek közepén kezdődött: Jacob Rodrigues Pereire, majd Jean Marc Gaspard Itard által  Johann Jacob Guggenbühl alapította az első intézetet, az Abendberget  Mind Itard, mind Guggenbühl igen ellenséges és provokatív társadalmi légkörben dolgozott. Az utóbbi következetesen egészséges és természetes légkörben nevelte a gondjaira bízott „lelkeket”  Az első intézetet a nyugati féltekén Samuel Gridley Howe alapította Massachusettsben: New England Asylum for the Blind (ma Perkins School for the Blind)</vt:lpstr>
      <vt:lpstr>A gondoskodás az 1793-as francia alkotmánnyal vált jogi kötelezettséggé, amelynek 21. cikke alkotmányos szabállyá tette: „A közösség általi segítség szent kötelesség. A társadalom tartozik a szerencsétlen polgároknak megélhetését biztosítani, akár azáltal, hogy munkát szerez nekik, akár azáltal, hogy a megélhetéshez szükséges eszközöket biztosítja azoknak, akik nem képesek dolgozni” (https://alphahistory.com) Ez voltaképpen az a két feltétel, amely a mai napig elengedhetetlen a modern értelemben vett rehabilitáció kialakulásához: a fogyatékos személy áll a rehabilitációs folyamat középpontjában; és a társadalomnak alkotmányos felelősséget kell vállalnia a fogyatékos polgárokért</vt:lpstr>
      <vt:lpstr>A rehabilitációs munka magja még mindig a gondozás volt, az áttörés a 20. században jött el – a két világháború hozta magával, a fogyatékossággal élők számának példátlan növekedését  Ez vezetett a fogyatékossággal élők szövetkezeti mozgalmainak létrejöttéhez, a nagy gondozóintézetek létrehozásához több országban és a csoportos foglalkoztatás fejlesztéséhez az igényekre válaszul, különösen azokban az országokban, amelyek a legnagyobb veszteségeket szenvedték el a háborúban  Egyesült Államok és Kanada: intézmények és pénzügyi támogatás a vakok számára már az 1910-es és 1920-as években</vt:lpstr>
      <vt:lpstr>Első rehabilitációs törvényt: Egyesült Államok, 1919, és az államok már az 1920-as években szövetségi rehabilitációs programmal rendelkeztek  Hollandiában 1919-ben hozták meg az első törvényt, amely szerint átmeneti vagy tartós munkaképtelenség esetén rokkantsági nyugdíjat fizettek, általában 52 hét után A második világháború után, 1945-ben hozták létre a háborús sebesültek rehabilitációs központját, amely később mintául szolgált a civilek ellátására szolgáló hasonló intézmények létrehozásához A két világháború közt Németországban egy ezzel teljesen ellentétes folyamat volt megfigyelhető, részben az eugenika által vezérelten</vt:lpstr>
      <vt:lpstr>A 20. század számos pozitív eredményt hozott a fogyatékossággal élők számára: a rehabilitáció folyamata az eredeti gondozás és segítségnyújtás helyett az önellátás, a függetlenség, az integráció és a befogadás irányába mozdult el  Két mozgalom, amelyet érdemes itt megemlíteni:  (1) az Önálló Élet Mozgalom; illetve (2) az értelmi fogyatékossággal élő emberek és szüleik által indított mozgalom az intézménytelenítésért</vt:lpstr>
      <vt:lpstr>Az önálló életvitel a fogyatékossággal élő emberek önrendelkezési joga; életfilozófia, életszemlélet; valamint az egyenértékű életvitel lehetősége Először is, a fogyatékossággal élő embereket fel kell hatalmazni arra, hogy önálló életvitelt akarjanak, és csak ezután fognak cselekedni ennek elérése érdekében. Az Önálló Élet Mozgalom tehát elsősorban a súlyos fogyatékossággal élő emberek mozgalma, akik nem tudnak személyes segítség nélkül élni  A fogyatékos személynek helyes és teljes körű információkhoz kell hozzáférnie, hogy választani és dönteni tudjon, és hogy olyan helyzetben legyen, hogy megvásárolhassa az általa választott szolgáltatásokat. A társadalom felelőssége, hogy megteremtse ennek feltételeit</vt:lpstr>
      <vt:lpstr>Az 1960-as évek növekvő polgárjogi mozgalma → a fogyatékossággal élők jobban érvényesítik jogaikat  University of California, Berkeley: négy súlyosan fogyatékos fiatalember hozzáférése az épületekhez és a kollégiumokhoz szinte lehetetlen, az egyetemi kórházban helyezték el őket  Egyikük küzdött elszigetelt, nevelőszülőkhöz kötött helyzete ellen, önállóan akart élni, személyi asszisztensekkel, diáktársaival egyenrangúan  Sokan csatlakoztak a küzdelemhez – tízezrek szenvedtek a kirekesztő diszkriminációtól, a család és a bentlakásos intézmények paternalista gondozásától szerte az Egyesült Államokban  Így kezdődött a polgárjogi mozgalom Az önálló életmód mozgalom egész Amerikában, később Európában, majd a világon is elindult</vt:lpstr>
      <vt:lpstr>Az Önálló Élet Központok létrehozása, funkciói: (1) személyes segítségnyújtási szolgáltatás szervezése közpénzből; (2) tanácsadás és támogatás az azt igénylőknek; (3) harc az egyenlő jogokért a diszkrimináció ellen tüntetésekkel, épületek, közlekedési eszközök blokádjával, stb.; (4) harc az integrált oktatásért, foglalkoztatásért, egyenlő bérezésért; (5) találkozók és fórumok szervezése a városok vezetőivel és politikusaival (Hutchison – Pedlar, 1999)</vt:lpstr>
      <vt:lpstr>Az 1993-ban elfogadott amerikai fogyatékossági törvény (ADA): a fogyatékossággal élő emberek teljes jogú állampolgárok, és a fogyatékosságuk miatti megkülönböztetésük törvényellenes  Mostanra több száz Önálló Élet Központ működik az Egyesült Államokban és szerte a világon. A mozgalom lényege, hogy a fogyatékossággal élő emberek átveszik az irányítást életük felett, olyan döntéseket hoznak, amelyekért ők a felelősek (ők tudják a legjobban, hogy mire van szükségük és mi a legjobb számukra – míg korábban mindig szakemberek vagy családtagok döntöttek helyettük, mert úgy gondolták, hogy nem képesek önállóan gondolkodni)  Az önrendelkező, független élet azt jelenti, hogy mi döntjük el, mikor, hol és kitől kapjuk meg azt a személyes segítséget, amelyre a fogyatékosságunk miatt szükségünk van. Mi magunk határozzuk meg a prioritásainkat és mi magunk szervezzük az életünket</vt:lpstr>
      <vt:lpstr>A társadalom szerepe: az élet minden területén az egyenlő részvétel biztosítása jogszabályokkal, amelyek garantálják a lakhatáshoz, az egészségügyi ellátáshoz, a segédeszközökhöz, a személyes segítséghez, a mobilitáshoz, a kommunikációhoz, az információhoz, az oktatáshoz, a képzéshez, a foglalkoztatáshoz, a politikai tevékenységhez, az oktatáshoz stb. való jogot Az önálló életvitelt nagyon gyakran összekeverik és azonosítják az önellátással, ami a rehabilitáció célja, de messze nem azonos az önálló életvitellel. A fogyatékossággal élők önálló életvitele eltávolodott a hagyományos rehabilitációs megközelítéstől, amely megpróbálja a személyt a számára kialakított környezethez igazítani. A környezetet kell a fogyatékossággal élő személy igényeihez igazítani (kevésbé pénz, mint inkább figyelem kérdése)</vt:lpstr>
      <vt:lpstr>Egy Independent Living Centre az Egyesült Királyságban</vt:lpstr>
      <vt:lpstr>Az értelmi fogyatékossággal élő emberek és szüleik mozgalma az intézménytelenítésért a nagy, zárt intézmények lebontását és kisebb, emberi léptékű, humánusabb, az emberi jogokat jobban tiszteletben tartó életkörülmények létrehozását jelenti  A fogyatékosság emberi jogi alapú megközelítése az egyenlőséget és a befogadást hangsúlyozza. Javasolja a fogyatékossággal élők intézeti elhelyezését lehetővé tevő törvények, valamint a beleegyezés nélküli kezelést és a fogyatékosságon  alapuló fogva tartást lehetővé tevő mentálhigiénés jogszabályok fokozatos hatályon kívül helyezését</vt:lpstr>
      <vt:lpstr>„A fogyatékossággal élő emberekről gyakran feltételezik, hogy nem képesek önállóan élni. Ez széles körben elterjedt tévhitekben gyökerezik, többek között abban, hogy a fogyatékossággal élő emberek nem képesek önállóan jó döntéseket hozni, és hogy intézményesített „különleges gondozásra” van szükségük.” ... „Sok esetben kulturális és vallási hiedelmek is táplálhatják ezt a megbélyegzést, valamint az eugenikai mozgalom történelmi hatása. Túl sokáig ezeket az érveket használták arra, hogy a fogyatékossággal élő embereket jogtalanul megfosszák szabadságuktól, és intézményi elhelyezésükkel elkülönítsék őket a közösség többi tagjától.” – Az Európai Parlament Szociális, Egészségügyi és Fenntartható Fejlődés Bizottsága</vt:lpstr>
      <vt:lpstr>A bentlakásos intézményi szolgáltatások átalakítása csak egy eleme az olyan területeken végbemenő változások széles skálájának, mint az egészségügyi ellátás, a rehabilitáció, a támogató szolgáltatások, az oktatás és a foglalkoztatás, és fontos szerepet játszik a fogyatékosság társadalmi megítélésében is  Egyszerűen nem elegendő az egyének kisebb intézményekbe, közösségi otthonokba vagy más közösségi intézményekbe való áthelyezése, és ez nem áll összhangban a nemzetközi jogi normákkal sem</vt:lpstr>
      <vt:lpstr>Az önálló életvitelért és az intézménytelenítésért indított mozgalmak eredményeként új nemzetközi jogszabályok születtek, és a fogyatékossággal élőkkel szembeni hozzáállás alapvetően megváltozott az egész modern világban, a társadalom egészének felelősségére helyezve a hangsúlyt 1973: az Egyesült Államok kongresszusa rehabilitációs törvényt fogad el, amely tiltja a minősített fogyatékossággal élő személyek hátrányos megkülönböztetését  1975. december 9.: az ENSZ Közgyűlése elfogadja a Fogyatékossággal élő személyek jogairól szóló nyilatkozatot, amely 13 pontban foglalja össze az őket megillető főbb jogokat (az emberi méltósághoz való jogtól kezdve a polgári és politikai jogokig, a kizsákmányolás minden formája elleni védelemig, a családban éléshez való jogig)</vt:lpstr>
      <vt:lpstr>„A fogyatékossággal élők éve” az 1980-as évek elején  Az Egyesült Nemzetek Szervezete az 1990-es évek első felében elfogadta a fogyatékossággal élők esélyegyenlőségére vonatkozó egységes  szabályokat Bár ezek nem rendelkeznek kötelező jogi erővel, az egységes szabályok betartása a kormányok erős erkölcsi és politikai elkötelezettségét jelenti a fogyatékossággal élők egyenlő jogainak biztosítása iránt</vt:lpstr>
      <vt:lpstr>Az Egységes Szabályok összesen 22 pontban foglalják össze az emberi jogokat, négy nagy fejezetben, amelyek a fogyatékossággal élő személyek életének minden aspektusát lefedik: (1) az egyenlő részvétel biztosításának alapvető feltételei; (2) az egyenlő részvétel célterületei; (3) végrehajtási intézkedések; és (4) monitoring eszközök  Az egyenlő részvétel biztosításának alapvető feltételei közé tartozik a tudatosítás, az egészségügyi ellátás, a rehabilitáció és a támogató szolgáltatások, míg az egyenlő részvétel nyolc célterülete a hozzáférhetőség, az oktatás, a foglalkoztatás, a biztos jövedelem és a szociális biztonság, a családi élet és a személyes integritás, a kultúra, a szabadidő és a sport, valamint a vallás</vt:lpstr>
      <vt:lpstr>A fogyatékossággal élő emberek helyzetének történelmi változásai a fogyatékossági modellek fejlődésében tükröződnek. A szakirodalomban számos elméleti koncepciót mutattak be (Buhalis &amp; Darcy 2011; Forrester &amp; Davis 2011; Zajadacz, 2015), az etikai, az orvosi, a szociális modelltől kezdve a gazdasági modellen át a fogyatékosság földrajzi modelljéig</vt:lpstr>
      <vt:lpstr>Az etikai modellben (Goffman 1963; Imrie 1997) a fogyatékosságot megbélyegzésként kezelték (a bűnökért járó büntetésként is)  Az orvosi modell (Parsons, 1951; Hahn, 1986; Bickenbach, 1993; ICF, 2002; Gaines, 2004) viszont a fogyatékosságot funkcionális veszteségként, az egyénen belüli problémaként kezeli, amely orvosi beavatkozást vagy „javítást” igényel Az ezzel a modellel szembeni kritikák kiemelik, hogy hajlamos a fogyatékosság patologizálására, és figyelmen kívül hagyja a társadalmi és környezeti tényezőket (Shakespeare, 2013)</vt:lpstr>
      <vt:lpstr>Az orvosi modell kritikája nyomán alakult ki a fogyatékosság társadalmi modellje: az egyéni károsodásról a társadalom által létrehozott akadályokra helyezi át a hangsúlyt, amelyek megakadályozzák a fogyatékossággal élő emberek teljes körű részvételét és befogadását. A fogyatékosságot a társadalmi normákból, attitűdökből, valamint fizikai vagy szemléletbeli akadályokból eredő társadalmi konstrukciónak tekintik. E modell a társadalmi változás és az akadályok megszüntetésének szükségességét hangsúlyozza a teljes befogadás és részvétel lehetővé tétele érdekében (Oliver, 1990; Barnes &amp; Mercer, 2010)</vt:lpstr>
      <vt:lpstr>A fogyatékosság gazdasági modellje viszont az orvosi modell és a szociális modell működéséből levont következtetéseken alapul; e koncepció a fogyatékosságot a turisztikai piacon keresletet generáló különféle igények fényében mutatja be (Forrester &amp; Davis, 2011). A fogyatékossággal élők és az idősek igényeit a turisztikai szolgáltatások szegmentálása és személyre szabása szempontjából érzékeli. A modell azt is hangsúlyozza, hogy a fogyatékossággal élők teljes és egyenlő részvétele a társadalmi életben azt jelenti, hogy képesek a társadalmilag értékes szerepek betöltésére, különösen a munka területén </vt:lpstr>
      <vt:lpstr>A fogyatékosság földrajzi (térbeli) modellje az eddig összegyűjtött (az orvosi és a szociális modellhez kapcsolódó) tapasztalatokat alkalmazza, és elsősorban a fogyatékossággal élő személyek és a földrajzi tér közötti kapcsolatra összpontosít (Zajadacz, 2015). A geográfusok a fogyatékosságot okozó tényezők természetét (fogyatékosságot okozó jellegét) összekapcsolják az emberi környezet társadalmi és térbeli aspektusaival, olyan megoldásokat támogatnak, amelyek „befogadóbbak”, és a fogyatékosság különböző fokozatait és típusait figyelembe véve biztosítják a hozzáférést a helyszínekhez és a teljes társadalmi élethez. A földrajzi modell célja továbbá a társadalmi modellhez kapcsolódó társadalmi „feszültségek” megszüntetése, amely a fogyatékosságot a társadalmi kirekesztés folyamataként kezeli (Chouinard et al., 2010)</vt:lpstr>
      <vt:lpstr>A fogyatékosság földrajzi modellje abból indul ki, hogy a korlátozott képességeket egyrészt az egyéni feltételek (amelyek egy adott diszfunkcióhoz kapcsolódnak), másrészt az őket körülvevő fizikai és társadalmi környezet feltételei okozzák, amelyek a fogyatékossággal élő személy és környezete (társadalmi, fizikai) kapcsolatában fellépő korlátozásokat okozzák. A földrajzi modell paradigmája, hogy a fogyatékosság különböző típusaihoz és fokozataihoz kapcsolódó szükségleteket nem „különlegesnek”, hanem a mai társadalomban előforduló sokféle szükséglet egyikének tekinti. A központi gondolat az, hogy nem a „fogyatékosságokra” kell koncentrálni, hanem a különböző társadalmi szükségletekre, és a társadalmi, valamint fizikai) földrajzi környezetet ennek megfelelően kell alakítani (Imrie, 2012; Zajadacz, 2014)</vt:lpstr>
      <vt:lpstr>PowerPoint-bemutató</vt:lpstr>
      <vt:lpstr>A kirekesztés az a folyamat, amely során egyének vagy csoportok aktívan kimaradnak egyes társadalmi, politikai vagy gazdasági tevékenységekből, lehetőségekből vagy terekből. A gyakorlatban a következőket jelenti: a hozzáférés vagy a részvétel szisztematikus megtagadása, a különböző szükségletek vagy hátterek figyelembevételének hiánya; társadalmi, gazdasági vagy politikai marginalizáció  Az integráció a különböző háttérrel vagy jellemzőkkel rendelkező egyének vagy csoportok beillesztése a meglévő rendszerekbe, struktúrákba vagy környezetbe. E folyamat magában foglalja (1) az egyéneknek az általános környezetbe való beilleszkedésére való összpontosítást, (2) a meglévő rendszerek korlátozott módosítását vagy alkalmazkodását, és (3) a hangsúlyt a különböző egyének összehozására anélkül, hogy szükségszerűen foglalkoznának a mögöttes akadályokkal</vt:lpstr>
      <vt:lpstr>Az inklúzió átfogóbb megközelítés, célja olyan környezet megteremtése, ahol minden személy, hátterétől vagy jellemzőitől függetlenül, megbecsülést és tiszteletet kap, mint a társadalom teljes értékű tagja. A befogadásra jellemző (1) a meglévő akadályok felszámolása és az esélyegyenlőség biztosítása mindenkinek, (2) a sokféleség és az egyéni különbségek elismerése és tisztelete, (3) annak tevőleges biztosítása, hogy mindenki igényeit figyelembe veszik és mindenkit meghallgatnak Összefoglalva, a kirekesztés azt jelenti, hogy egyéneket és csoportokat kizárunk a részvételből, az integráció lényege a különféle egyének beemelése a létező rendszerekbe a mögöttes akadályokkal való foglalkozás nélkül, míg a befogadás célja olyan környezet megteremtése, amely akadálymentes, és mindenki számára hozzáférhető és támogató. A befogadás több, mint egyszerű asszimiláció, mivel a célja az értelmes részvétel, és mindenki számára a valahová tartozás érzését és támogatást biztosítani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9</cp:revision>
  <dcterms:created xsi:type="dcterms:W3CDTF">2024-05-21T07:28:22Z</dcterms:created>
  <dcterms:modified xsi:type="dcterms:W3CDTF">2025-06-04T15:11:25Z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