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8" r:id="rId6"/>
    <p:sldId id="257" r:id="rId7"/>
    <p:sldId id="259" r:id="rId8"/>
    <p:sldId id="260" r:id="rId9"/>
    <p:sldId id="261" r:id="rId10"/>
    <p:sldId id="262" r:id="rId11"/>
    <p:sldId id="263" r:id="rId12"/>
    <p:sldId id="264" r:id="rId13"/>
    <p:sldId id="265" r:id="rId14"/>
    <p:sldId id="266" r:id="rId15"/>
    <p:sldId id="267" r:id="rId16"/>
    <p:sldId id="287" r:id="rId17"/>
    <p:sldId id="268" r:id="rId18"/>
    <p:sldId id="269" r:id="rId19"/>
    <p:sldId id="270" r:id="rId20"/>
    <p:sldId id="288" r:id="rId21"/>
    <p:sldId id="289" r:id="rId22"/>
    <p:sldId id="271" r:id="rId23"/>
    <p:sldId id="290" r:id="rId24"/>
    <p:sldId id="272" r:id="rId25"/>
    <p:sldId id="291" r:id="rId26"/>
    <p:sldId id="273" r:id="rId27"/>
    <p:sldId id="274" r:id="rId28"/>
    <p:sldId id="275" r:id="rId29"/>
    <p:sldId id="276" r:id="rId30"/>
    <p:sldId id="292" r:id="rId31"/>
    <p:sldId id="293" r:id="rId32"/>
    <p:sldId id="294" r:id="rId33"/>
    <p:sldId id="277" r:id="rId34"/>
    <p:sldId id="297" r:id="rId35"/>
    <p:sldId id="295" r:id="rId36"/>
    <p:sldId id="296" r:id="rId37"/>
    <p:sldId id="298"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1" d="100"/>
          <a:sy n="81" d="100"/>
        </p:scale>
        <p:origin x="120" y="6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r. Raffay Zoltán" userId="3b1b2a3e-ec4a-4aa8-94e3-5e4ef067d11f" providerId="ADAL" clId="{E61D3F23-B420-46C7-8F71-ECF6E3139153}"/>
    <pc:docChg chg="undo custSel addSld delSld modSld">
      <pc:chgData name="Dr. Raffay Zoltán" userId="3b1b2a3e-ec4a-4aa8-94e3-5e4ef067d11f" providerId="ADAL" clId="{E61D3F23-B420-46C7-8F71-ECF6E3139153}" dt="2024-11-18T15:14:49.484" v="2109" actId="20577"/>
      <pc:docMkLst>
        <pc:docMk/>
      </pc:docMkLst>
      <pc:sldChg chg="modSp mod">
        <pc:chgData name="Dr. Raffay Zoltán" userId="3b1b2a3e-ec4a-4aa8-94e3-5e4ef067d11f" providerId="ADAL" clId="{E61D3F23-B420-46C7-8F71-ECF6E3139153}" dt="2024-11-06T10:48:17.921" v="1927" actId="790"/>
        <pc:sldMkLst>
          <pc:docMk/>
          <pc:sldMk cId="1441212110" sldId="257"/>
        </pc:sldMkLst>
      </pc:sldChg>
      <pc:sldChg chg="addSp modSp mod">
        <pc:chgData name="Dr. Raffay Zoltán" userId="3b1b2a3e-ec4a-4aa8-94e3-5e4ef067d11f" providerId="ADAL" clId="{E61D3F23-B420-46C7-8F71-ECF6E3139153}" dt="2024-11-18T15:14:49.484" v="2109" actId="20577"/>
        <pc:sldMkLst>
          <pc:docMk/>
          <pc:sldMk cId="1645023369" sldId="258"/>
        </pc:sldMkLst>
      </pc:sldChg>
      <pc:sldChg chg="modSp mod">
        <pc:chgData name="Dr. Raffay Zoltán" userId="3b1b2a3e-ec4a-4aa8-94e3-5e4ef067d11f" providerId="ADAL" clId="{E61D3F23-B420-46C7-8F71-ECF6E3139153}" dt="2024-11-06T10:48:21.481" v="1929" actId="790"/>
        <pc:sldMkLst>
          <pc:docMk/>
          <pc:sldMk cId="4239364104" sldId="259"/>
        </pc:sldMkLst>
      </pc:sldChg>
      <pc:sldChg chg="modSp mod">
        <pc:chgData name="Dr. Raffay Zoltán" userId="3b1b2a3e-ec4a-4aa8-94e3-5e4ef067d11f" providerId="ADAL" clId="{E61D3F23-B420-46C7-8F71-ECF6E3139153}" dt="2024-11-06T10:48:26.321" v="1931" actId="790"/>
        <pc:sldMkLst>
          <pc:docMk/>
          <pc:sldMk cId="3346443628" sldId="260"/>
        </pc:sldMkLst>
      </pc:sldChg>
      <pc:sldChg chg="addSp modSp mod">
        <pc:chgData name="Dr. Raffay Zoltán" userId="3b1b2a3e-ec4a-4aa8-94e3-5e4ef067d11f" providerId="ADAL" clId="{E61D3F23-B420-46C7-8F71-ECF6E3139153}" dt="2024-11-06T10:48:30.921" v="1933" actId="790"/>
        <pc:sldMkLst>
          <pc:docMk/>
          <pc:sldMk cId="3430837079" sldId="261"/>
        </pc:sldMkLst>
      </pc:sldChg>
      <pc:sldChg chg="modSp mod">
        <pc:chgData name="Dr. Raffay Zoltán" userId="3b1b2a3e-ec4a-4aa8-94e3-5e4ef067d11f" providerId="ADAL" clId="{E61D3F23-B420-46C7-8F71-ECF6E3139153}" dt="2024-11-06T10:48:34.241" v="1935" actId="790"/>
        <pc:sldMkLst>
          <pc:docMk/>
          <pc:sldMk cId="564408570" sldId="262"/>
        </pc:sldMkLst>
      </pc:sldChg>
      <pc:sldChg chg="modSp mod">
        <pc:chgData name="Dr. Raffay Zoltán" userId="3b1b2a3e-ec4a-4aa8-94e3-5e4ef067d11f" providerId="ADAL" clId="{E61D3F23-B420-46C7-8F71-ECF6E3139153}" dt="2024-11-06T10:48:39.811" v="1936" actId="790"/>
        <pc:sldMkLst>
          <pc:docMk/>
          <pc:sldMk cId="3544922091" sldId="263"/>
        </pc:sldMkLst>
      </pc:sldChg>
      <pc:sldChg chg="modSp mod">
        <pc:chgData name="Dr. Raffay Zoltán" userId="3b1b2a3e-ec4a-4aa8-94e3-5e4ef067d11f" providerId="ADAL" clId="{E61D3F23-B420-46C7-8F71-ECF6E3139153}" dt="2024-11-06T10:48:43.870" v="1938" actId="790"/>
        <pc:sldMkLst>
          <pc:docMk/>
          <pc:sldMk cId="1243646356" sldId="264"/>
        </pc:sldMkLst>
      </pc:sldChg>
      <pc:sldChg chg="addSp modSp mod">
        <pc:chgData name="Dr. Raffay Zoltán" userId="3b1b2a3e-ec4a-4aa8-94e3-5e4ef067d11f" providerId="ADAL" clId="{E61D3F23-B420-46C7-8F71-ECF6E3139153}" dt="2024-11-06T10:48:55.461" v="1942" actId="790"/>
        <pc:sldMkLst>
          <pc:docMk/>
          <pc:sldMk cId="345246902" sldId="265"/>
        </pc:sldMkLst>
      </pc:sldChg>
      <pc:sldChg chg="modSp mod">
        <pc:chgData name="Dr. Raffay Zoltán" userId="3b1b2a3e-ec4a-4aa8-94e3-5e4ef067d11f" providerId="ADAL" clId="{E61D3F23-B420-46C7-8F71-ECF6E3139153}" dt="2024-11-06T10:48:59.754" v="1944" actId="790"/>
        <pc:sldMkLst>
          <pc:docMk/>
          <pc:sldMk cId="701400920" sldId="266"/>
        </pc:sldMkLst>
      </pc:sldChg>
      <pc:sldChg chg="modSp mod">
        <pc:chgData name="Dr. Raffay Zoltán" userId="3b1b2a3e-ec4a-4aa8-94e3-5e4ef067d11f" providerId="ADAL" clId="{E61D3F23-B420-46C7-8F71-ECF6E3139153}" dt="2024-11-06T10:49:02.912" v="1946" actId="790"/>
        <pc:sldMkLst>
          <pc:docMk/>
          <pc:sldMk cId="1156935625" sldId="267"/>
        </pc:sldMkLst>
      </pc:sldChg>
      <pc:sldChg chg="modSp mod">
        <pc:chgData name="Dr. Raffay Zoltán" userId="3b1b2a3e-ec4a-4aa8-94e3-5e4ef067d11f" providerId="ADAL" clId="{E61D3F23-B420-46C7-8F71-ECF6E3139153}" dt="2024-11-06T10:49:10.139" v="1950" actId="790"/>
        <pc:sldMkLst>
          <pc:docMk/>
          <pc:sldMk cId="103878073" sldId="268"/>
        </pc:sldMkLst>
      </pc:sldChg>
      <pc:sldChg chg="modSp mod">
        <pc:chgData name="Dr. Raffay Zoltán" userId="3b1b2a3e-ec4a-4aa8-94e3-5e4ef067d11f" providerId="ADAL" clId="{E61D3F23-B420-46C7-8F71-ECF6E3139153}" dt="2024-11-06T10:49:13.960" v="1952" actId="790"/>
        <pc:sldMkLst>
          <pc:docMk/>
          <pc:sldMk cId="522182056" sldId="269"/>
        </pc:sldMkLst>
      </pc:sldChg>
      <pc:sldChg chg="modSp mod">
        <pc:chgData name="Dr. Raffay Zoltán" userId="3b1b2a3e-ec4a-4aa8-94e3-5e4ef067d11f" providerId="ADAL" clId="{E61D3F23-B420-46C7-8F71-ECF6E3139153}" dt="2024-11-06T10:49:16.938" v="1954" actId="790"/>
        <pc:sldMkLst>
          <pc:docMk/>
          <pc:sldMk cId="1039427102" sldId="270"/>
        </pc:sldMkLst>
      </pc:sldChg>
      <pc:sldChg chg="modSp mod">
        <pc:chgData name="Dr. Raffay Zoltán" userId="3b1b2a3e-ec4a-4aa8-94e3-5e4ef067d11f" providerId="ADAL" clId="{E61D3F23-B420-46C7-8F71-ECF6E3139153}" dt="2024-11-06T10:49:27.189" v="1960" actId="790"/>
        <pc:sldMkLst>
          <pc:docMk/>
          <pc:sldMk cId="1845054683" sldId="271"/>
        </pc:sldMkLst>
      </pc:sldChg>
      <pc:sldChg chg="modSp mod">
        <pc:chgData name="Dr. Raffay Zoltán" userId="3b1b2a3e-ec4a-4aa8-94e3-5e4ef067d11f" providerId="ADAL" clId="{E61D3F23-B420-46C7-8F71-ECF6E3139153}" dt="2024-11-06T10:49:32.621" v="1964" actId="790"/>
        <pc:sldMkLst>
          <pc:docMk/>
          <pc:sldMk cId="3851542808" sldId="272"/>
        </pc:sldMkLst>
      </pc:sldChg>
      <pc:sldChg chg="addSp delSp modSp mod">
        <pc:chgData name="Dr. Raffay Zoltán" userId="3b1b2a3e-ec4a-4aa8-94e3-5e4ef067d11f" providerId="ADAL" clId="{E61D3F23-B420-46C7-8F71-ECF6E3139153}" dt="2024-11-06T10:50:06.206" v="1974" actId="790"/>
        <pc:sldMkLst>
          <pc:docMk/>
          <pc:sldMk cId="3244903130" sldId="273"/>
        </pc:sldMkLst>
      </pc:sldChg>
      <pc:sldChg chg="modSp mod">
        <pc:chgData name="Dr. Raffay Zoltán" userId="3b1b2a3e-ec4a-4aa8-94e3-5e4ef067d11f" providerId="ADAL" clId="{E61D3F23-B420-46C7-8F71-ECF6E3139153}" dt="2024-11-06T10:50:10.301" v="1976" actId="790"/>
        <pc:sldMkLst>
          <pc:docMk/>
          <pc:sldMk cId="4007452779" sldId="274"/>
        </pc:sldMkLst>
      </pc:sldChg>
      <pc:sldChg chg="modSp mod">
        <pc:chgData name="Dr. Raffay Zoltán" userId="3b1b2a3e-ec4a-4aa8-94e3-5e4ef067d11f" providerId="ADAL" clId="{E61D3F23-B420-46C7-8F71-ECF6E3139153}" dt="2024-11-06T10:50:13.075" v="1978" actId="790"/>
        <pc:sldMkLst>
          <pc:docMk/>
          <pc:sldMk cId="711757742" sldId="275"/>
        </pc:sldMkLst>
      </pc:sldChg>
      <pc:sldChg chg="modSp mod">
        <pc:chgData name="Dr. Raffay Zoltán" userId="3b1b2a3e-ec4a-4aa8-94e3-5e4ef067d11f" providerId="ADAL" clId="{E61D3F23-B420-46C7-8F71-ECF6E3139153}" dt="2024-11-06T10:50:16.244" v="1980" actId="790"/>
        <pc:sldMkLst>
          <pc:docMk/>
          <pc:sldMk cId="1934764454" sldId="276"/>
        </pc:sldMkLst>
      </pc:sldChg>
      <pc:sldChg chg="modSp mod">
        <pc:chgData name="Dr. Raffay Zoltán" userId="3b1b2a3e-ec4a-4aa8-94e3-5e4ef067d11f" providerId="ADAL" clId="{E61D3F23-B420-46C7-8F71-ECF6E3139153}" dt="2024-11-06T10:50:42.431" v="1992" actId="790"/>
        <pc:sldMkLst>
          <pc:docMk/>
          <pc:sldMk cId="3586851712" sldId="277"/>
        </pc:sldMkLst>
      </pc:sldChg>
      <pc:sldChg chg="del">
        <pc:chgData name="Dr. Raffay Zoltán" userId="3b1b2a3e-ec4a-4aa8-94e3-5e4ef067d11f" providerId="ADAL" clId="{E61D3F23-B420-46C7-8F71-ECF6E3139153}" dt="2024-11-06T10:41:58.494" v="1770" actId="47"/>
        <pc:sldMkLst>
          <pc:docMk/>
          <pc:sldMk cId="2054138976" sldId="278"/>
        </pc:sldMkLst>
      </pc:sldChg>
      <pc:sldChg chg="del">
        <pc:chgData name="Dr. Raffay Zoltán" userId="3b1b2a3e-ec4a-4aa8-94e3-5e4ef067d11f" providerId="ADAL" clId="{E61D3F23-B420-46C7-8F71-ECF6E3139153}" dt="2024-11-06T10:41:58.494" v="1770" actId="47"/>
        <pc:sldMkLst>
          <pc:docMk/>
          <pc:sldMk cId="2752202708" sldId="279"/>
        </pc:sldMkLst>
      </pc:sldChg>
      <pc:sldChg chg="del">
        <pc:chgData name="Dr. Raffay Zoltán" userId="3b1b2a3e-ec4a-4aa8-94e3-5e4ef067d11f" providerId="ADAL" clId="{E61D3F23-B420-46C7-8F71-ECF6E3139153}" dt="2024-11-06T10:41:58.494" v="1770" actId="47"/>
        <pc:sldMkLst>
          <pc:docMk/>
          <pc:sldMk cId="2280178207" sldId="280"/>
        </pc:sldMkLst>
      </pc:sldChg>
      <pc:sldChg chg="del">
        <pc:chgData name="Dr. Raffay Zoltán" userId="3b1b2a3e-ec4a-4aa8-94e3-5e4ef067d11f" providerId="ADAL" clId="{E61D3F23-B420-46C7-8F71-ECF6E3139153}" dt="2024-11-06T10:41:58.494" v="1770" actId="47"/>
        <pc:sldMkLst>
          <pc:docMk/>
          <pc:sldMk cId="1115717518" sldId="281"/>
        </pc:sldMkLst>
      </pc:sldChg>
      <pc:sldChg chg="del">
        <pc:chgData name="Dr. Raffay Zoltán" userId="3b1b2a3e-ec4a-4aa8-94e3-5e4ef067d11f" providerId="ADAL" clId="{E61D3F23-B420-46C7-8F71-ECF6E3139153}" dt="2024-11-06T10:41:58.494" v="1770" actId="47"/>
        <pc:sldMkLst>
          <pc:docMk/>
          <pc:sldMk cId="3103418066" sldId="282"/>
        </pc:sldMkLst>
      </pc:sldChg>
      <pc:sldChg chg="del">
        <pc:chgData name="Dr. Raffay Zoltán" userId="3b1b2a3e-ec4a-4aa8-94e3-5e4ef067d11f" providerId="ADAL" clId="{E61D3F23-B420-46C7-8F71-ECF6E3139153}" dt="2024-11-06T10:41:58.494" v="1770" actId="47"/>
        <pc:sldMkLst>
          <pc:docMk/>
          <pc:sldMk cId="2691154121" sldId="283"/>
        </pc:sldMkLst>
      </pc:sldChg>
      <pc:sldChg chg="del">
        <pc:chgData name="Dr. Raffay Zoltán" userId="3b1b2a3e-ec4a-4aa8-94e3-5e4ef067d11f" providerId="ADAL" clId="{E61D3F23-B420-46C7-8F71-ECF6E3139153}" dt="2024-11-06T10:41:58.494" v="1770" actId="47"/>
        <pc:sldMkLst>
          <pc:docMk/>
          <pc:sldMk cId="987063092" sldId="284"/>
        </pc:sldMkLst>
      </pc:sldChg>
      <pc:sldChg chg="del">
        <pc:chgData name="Dr. Raffay Zoltán" userId="3b1b2a3e-ec4a-4aa8-94e3-5e4ef067d11f" providerId="ADAL" clId="{E61D3F23-B420-46C7-8F71-ECF6E3139153}" dt="2024-11-06T10:41:58.494" v="1770" actId="47"/>
        <pc:sldMkLst>
          <pc:docMk/>
          <pc:sldMk cId="2074207209" sldId="285"/>
        </pc:sldMkLst>
      </pc:sldChg>
      <pc:sldChg chg="del">
        <pc:chgData name="Dr. Raffay Zoltán" userId="3b1b2a3e-ec4a-4aa8-94e3-5e4ef067d11f" providerId="ADAL" clId="{E61D3F23-B420-46C7-8F71-ECF6E3139153}" dt="2024-11-06T10:41:58.494" v="1770" actId="47"/>
        <pc:sldMkLst>
          <pc:docMk/>
          <pc:sldMk cId="3584685412" sldId="286"/>
        </pc:sldMkLst>
      </pc:sldChg>
      <pc:sldChg chg="modSp add mod">
        <pc:chgData name="Dr. Raffay Zoltán" userId="3b1b2a3e-ec4a-4aa8-94e3-5e4ef067d11f" providerId="ADAL" clId="{E61D3F23-B420-46C7-8F71-ECF6E3139153}" dt="2024-11-06T10:49:06.524" v="1948" actId="790"/>
        <pc:sldMkLst>
          <pc:docMk/>
          <pc:sldMk cId="610250159" sldId="287"/>
        </pc:sldMkLst>
      </pc:sldChg>
      <pc:sldChg chg="modSp add del mod">
        <pc:chgData name="Dr. Raffay Zoltán" userId="3b1b2a3e-ec4a-4aa8-94e3-5e4ef067d11f" providerId="ADAL" clId="{E61D3F23-B420-46C7-8F71-ECF6E3139153}" dt="2024-11-06T08:36:12.751" v="548" actId="47"/>
        <pc:sldMkLst>
          <pc:docMk/>
          <pc:sldMk cId="2277682862" sldId="287"/>
        </pc:sldMkLst>
      </pc:sldChg>
      <pc:sldChg chg="addSp modSp add mod">
        <pc:chgData name="Dr. Raffay Zoltán" userId="3b1b2a3e-ec4a-4aa8-94e3-5e4ef067d11f" providerId="ADAL" clId="{E61D3F23-B420-46C7-8F71-ECF6E3139153}" dt="2024-11-06T10:49:20.470" v="1956" actId="790"/>
        <pc:sldMkLst>
          <pc:docMk/>
          <pc:sldMk cId="3397886498" sldId="288"/>
        </pc:sldMkLst>
      </pc:sldChg>
      <pc:sldChg chg="modSp add mod">
        <pc:chgData name="Dr. Raffay Zoltán" userId="3b1b2a3e-ec4a-4aa8-94e3-5e4ef067d11f" providerId="ADAL" clId="{E61D3F23-B420-46C7-8F71-ECF6E3139153}" dt="2024-11-06T10:49:24.121" v="1958" actId="790"/>
        <pc:sldMkLst>
          <pc:docMk/>
          <pc:sldMk cId="1271336166" sldId="289"/>
        </pc:sldMkLst>
      </pc:sldChg>
      <pc:sldChg chg="modSp add mod">
        <pc:chgData name="Dr. Raffay Zoltán" userId="3b1b2a3e-ec4a-4aa8-94e3-5e4ef067d11f" providerId="ADAL" clId="{E61D3F23-B420-46C7-8F71-ECF6E3139153}" dt="2024-11-06T10:49:29.868" v="1962" actId="790"/>
        <pc:sldMkLst>
          <pc:docMk/>
          <pc:sldMk cId="944197935" sldId="290"/>
        </pc:sldMkLst>
      </pc:sldChg>
      <pc:sldChg chg="modSp add mod">
        <pc:chgData name="Dr. Raffay Zoltán" userId="3b1b2a3e-ec4a-4aa8-94e3-5e4ef067d11f" providerId="ADAL" clId="{E61D3F23-B420-46C7-8F71-ECF6E3139153}" dt="2024-11-06T10:49:35.131" v="1966" actId="790"/>
        <pc:sldMkLst>
          <pc:docMk/>
          <pc:sldMk cId="1370792846" sldId="291"/>
        </pc:sldMkLst>
      </pc:sldChg>
      <pc:sldChg chg="modSp add mod">
        <pc:chgData name="Dr. Raffay Zoltán" userId="3b1b2a3e-ec4a-4aa8-94e3-5e4ef067d11f" providerId="ADAL" clId="{E61D3F23-B420-46C7-8F71-ECF6E3139153}" dt="2024-11-06T10:50:18.884" v="1982" actId="790"/>
        <pc:sldMkLst>
          <pc:docMk/>
          <pc:sldMk cId="1424198494" sldId="292"/>
        </pc:sldMkLst>
      </pc:sldChg>
      <pc:sldChg chg="modSp add mod">
        <pc:chgData name="Dr. Raffay Zoltán" userId="3b1b2a3e-ec4a-4aa8-94e3-5e4ef067d11f" providerId="ADAL" clId="{E61D3F23-B420-46C7-8F71-ECF6E3139153}" dt="2024-11-06T10:50:21.541" v="1984" actId="790"/>
        <pc:sldMkLst>
          <pc:docMk/>
          <pc:sldMk cId="3146150333" sldId="293"/>
        </pc:sldMkLst>
      </pc:sldChg>
      <pc:sldChg chg="modSp add mod">
        <pc:chgData name="Dr. Raffay Zoltán" userId="3b1b2a3e-ec4a-4aa8-94e3-5e4ef067d11f" providerId="ADAL" clId="{E61D3F23-B420-46C7-8F71-ECF6E3139153}" dt="2024-11-06T10:50:38.542" v="1990" actId="790"/>
        <pc:sldMkLst>
          <pc:docMk/>
          <pc:sldMk cId="33701464" sldId="294"/>
        </pc:sldMkLst>
      </pc:sldChg>
      <pc:sldChg chg="modSp add mod">
        <pc:chgData name="Dr. Raffay Zoltán" userId="3b1b2a3e-ec4a-4aa8-94e3-5e4ef067d11f" providerId="ADAL" clId="{E61D3F23-B420-46C7-8F71-ECF6E3139153}" dt="2024-11-06T10:50:48.277" v="1996" actId="790"/>
        <pc:sldMkLst>
          <pc:docMk/>
          <pc:sldMk cId="4194862708" sldId="295"/>
        </pc:sldMkLst>
      </pc:sldChg>
      <pc:sldChg chg="modSp add mod">
        <pc:chgData name="Dr. Raffay Zoltán" userId="3b1b2a3e-ec4a-4aa8-94e3-5e4ef067d11f" providerId="ADAL" clId="{E61D3F23-B420-46C7-8F71-ECF6E3139153}" dt="2024-11-06T10:50:50.838" v="1998" actId="790"/>
        <pc:sldMkLst>
          <pc:docMk/>
          <pc:sldMk cId="3261397479" sldId="296"/>
        </pc:sldMkLst>
      </pc:sldChg>
      <pc:sldChg chg="modSp add mod">
        <pc:chgData name="Dr. Raffay Zoltán" userId="3b1b2a3e-ec4a-4aa8-94e3-5e4ef067d11f" providerId="ADAL" clId="{E61D3F23-B420-46C7-8F71-ECF6E3139153}" dt="2024-11-06T10:50:45.513" v="1994" actId="790"/>
        <pc:sldMkLst>
          <pc:docMk/>
          <pc:sldMk cId="3734242810" sldId="297"/>
        </pc:sldMkLst>
      </pc:sldChg>
      <pc:sldChg chg="modSp add mod">
        <pc:chgData name="Dr. Raffay Zoltán" userId="3b1b2a3e-ec4a-4aa8-94e3-5e4ef067d11f" providerId="ADAL" clId="{E61D3F23-B420-46C7-8F71-ECF6E3139153}" dt="2024-11-06T10:50:53.376" v="2000" actId="790"/>
        <pc:sldMkLst>
          <pc:docMk/>
          <pc:sldMk cId="1215474822" sldId="298"/>
        </pc:sldMkLst>
      </pc:sldChg>
      <pc:sldChg chg="add del">
        <pc:chgData name="Dr. Raffay Zoltán" userId="3b1b2a3e-ec4a-4aa8-94e3-5e4ef067d11f" providerId="ADAL" clId="{E61D3F23-B420-46C7-8F71-ECF6E3139153}" dt="2024-11-06T10:46:12.360" v="1910" actId="47"/>
        <pc:sldMkLst>
          <pc:docMk/>
          <pc:sldMk cId="2342228779" sldId="299"/>
        </pc:sldMkLst>
      </pc:sldChg>
      <pc:sldChg chg="add del">
        <pc:chgData name="Dr. Raffay Zoltán" userId="3b1b2a3e-ec4a-4aa8-94e3-5e4ef067d11f" providerId="ADAL" clId="{E61D3F23-B420-46C7-8F71-ECF6E3139153}" dt="2024-11-06T10:46:13.117" v="1911" actId="47"/>
        <pc:sldMkLst>
          <pc:docMk/>
          <pc:sldMk cId="304702503" sldId="300"/>
        </pc:sldMkLst>
      </pc:sldChg>
    </pc:docChg>
  </pc:docChgLst>
  <pc:docChgLst>
    <pc:chgData name="Dr. Raffay Zoltán" userId="3b1b2a3e-ec4a-4aa8-94e3-5e4ef067d11f" providerId="ADAL" clId="{18C11806-0B35-4EEF-A061-2E01A47C3FB7}"/>
    <pc:docChg chg="undo custSel modSld">
      <pc:chgData name="Dr. Raffay Zoltán" userId="3b1b2a3e-ec4a-4aa8-94e3-5e4ef067d11f" providerId="ADAL" clId="{18C11806-0B35-4EEF-A061-2E01A47C3FB7}" dt="2024-11-04T15:46:18.242" v="9" actId="27636"/>
      <pc:docMkLst>
        <pc:docMk/>
      </pc:docMkLst>
      <pc:sldChg chg="modSp mod">
        <pc:chgData name="Dr. Raffay Zoltán" userId="3b1b2a3e-ec4a-4aa8-94e3-5e4ef067d11f" providerId="ADAL" clId="{18C11806-0B35-4EEF-A061-2E01A47C3FB7}" dt="2024-11-04T15:46:18.242" v="9" actId="27636"/>
        <pc:sldMkLst>
          <pc:docMk/>
          <pc:sldMk cId="1645023369" sldId="258"/>
        </pc:sldMkLst>
      </pc:sldChg>
    </pc:docChg>
  </pc:docChgLst>
  <pc:docChgLst>
    <pc:chgData name="Dr. Raffay Zoltán" userId="3b1b2a3e-ec4a-4aa8-94e3-5e4ef067d11f" providerId="ADAL" clId="{80377F48-4D0F-4849-AE15-99031FDAAE65}"/>
    <pc:docChg chg="modSld">
      <pc:chgData name="Dr. Raffay Zoltán" userId="3b1b2a3e-ec4a-4aa8-94e3-5e4ef067d11f" providerId="ADAL" clId="{80377F48-4D0F-4849-AE15-99031FDAAE65}" dt="2025-06-12T07:33:21.342" v="1" actId="20577"/>
      <pc:docMkLst>
        <pc:docMk/>
      </pc:docMkLst>
      <pc:sldChg chg="modSp mod">
        <pc:chgData name="Dr. Raffay Zoltán" userId="3b1b2a3e-ec4a-4aa8-94e3-5e4ef067d11f" providerId="ADAL" clId="{80377F48-4D0F-4849-AE15-99031FDAAE65}" dt="2025-06-12T07:33:21.342" v="1" actId="20577"/>
        <pc:sldMkLst>
          <pc:docMk/>
          <pc:sldMk cId="1645023369" sldId="258"/>
        </pc:sldMkLst>
        <pc:spChg chg="mod">
          <ac:chgData name="Dr. Raffay Zoltán" userId="3b1b2a3e-ec4a-4aa8-94e3-5e4ef067d11f" providerId="ADAL" clId="{80377F48-4D0F-4849-AE15-99031FDAAE65}" dt="2025-06-12T07:33:21.342" v="1" actId="20577"/>
          <ac:spMkLst>
            <pc:docMk/>
            <pc:sldMk cId="1645023369" sldId="258"/>
            <ac:spMk id="2" creationId="{D3584706-2332-2377-2C41-8BF037864DF1}"/>
          </ac:spMkLst>
        </pc:spChg>
      </pc:sldChg>
    </pc:docChg>
  </pc:docChgLst>
  <pc:docChgLst>
    <pc:chgData name="Dr. Raffay Zoltán" userId="3b1b2a3e-ec4a-4aa8-94e3-5e4ef067d11f" providerId="ADAL" clId="{B2E39C91-351F-4D25-AEE3-36ECC4C66C61}"/>
    <pc:docChg chg="undo custSel modSld">
      <pc:chgData name="Dr. Raffay Zoltán" userId="3b1b2a3e-ec4a-4aa8-94e3-5e4ef067d11f" providerId="ADAL" clId="{B2E39C91-351F-4D25-AEE3-36ECC4C66C61}" dt="2024-12-29T07:10:22.132" v="89" actId="20577"/>
      <pc:docMkLst>
        <pc:docMk/>
      </pc:docMkLst>
      <pc:sldChg chg="modSp mod">
        <pc:chgData name="Dr. Raffay Zoltán" userId="3b1b2a3e-ec4a-4aa8-94e3-5e4ef067d11f" providerId="ADAL" clId="{B2E39C91-351F-4D25-AEE3-36ECC4C66C61}" dt="2024-12-28T12:27:12.252" v="1" actId="790"/>
        <pc:sldMkLst>
          <pc:docMk/>
          <pc:sldMk cId="1441212110" sldId="257"/>
        </pc:sldMkLst>
      </pc:sldChg>
      <pc:sldChg chg="modSp mod">
        <pc:chgData name="Dr. Raffay Zoltán" userId="3b1b2a3e-ec4a-4aa8-94e3-5e4ef067d11f" providerId="ADAL" clId="{B2E39C91-351F-4D25-AEE3-36ECC4C66C61}" dt="2024-12-28T12:27:15.454" v="2" actId="790"/>
        <pc:sldMkLst>
          <pc:docMk/>
          <pc:sldMk cId="1645023369" sldId="258"/>
        </pc:sldMkLst>
      </pc:sldChg>
      <pc:sldChg chg="modSp mod">
        <pc:chgData name="Dr. Raffay Zoltán" userId="3b1b2a3e-ec4a-4aa8-94e3-5e4ef067d11f" providerId="ADAL" clId="{B2E39C91-351F-4D25-AEE3-36ECC4C66C61}" dt="2024-12-28T12:32:08.797" v="4" actId="20577"/>
        <pc:sldMkLst>
          <pc:docMk/>
          <pc:sldMk cId="4239364104" sldId="259"/>
        </pc:sldMkLst>
      </pc:sldChg>
      <pc:sldChg chg="modSp mod">
        <pc:chgData name="Dr. Raffay Zoltán" userId="3b1b2a3e-ec4a-4aa8-94e3-5e4ef067d11f" providerId="ADAL" clId="{B2E39C91-351F-4D25-AEE3-36ECC4C66C61}" dt="2024-12-28T12:42:30.947" v="8" actId="1076"/>
        <pc:sldMkLst>
          <pc:docMk/>
          <pc:sldMk cId="3346443628" sldId="260"/>
        </pc:sldMkLst>
      </pc:sldChg>
      <pc:sldChg chg="modSp mod">
        <pc:chgData name="Dr. Raffay Zoltán" userId="3b1b2a3e-ec4a-4aa8-94e3-5e4ef067d11f" providerId="ADAL" clId="{B2E39C91-351F-4D25-AEE3-36ECC4C66C61}" dt="2024-12-28T12:43:13.271" v="13" actId="14100"/>
        <pc:sldMkLst>
          <pc:docMk/>
          <pc:sldMk cId="564408570" sldId="262"/>
        </pc:sldMkLst>
      </pc:sldChg>
      <pc:sldChg chg="modSp mod">
        <pc:chgData name="Dr. Raffay Zoltán" userId="3b1b2a3e-ec4a-4aa8-94e3-5e4ef067d11f" providerId="ADAL" clId="{B2E39C91-351F-4D25-AEE3-36ECC4C66C61}" dt="2024-12-28T12:44:35.295" v="18" actId="14100"/>
        <pc:sldMkLst>
          <pc:docMk/>
          <pc:sldMk cId="1243646356" sldId="264"/>
        </pc:sldMkLst>
      </pc:sldChg>
      <pc:sldChg chg="modSp mod">
        <pc:chgData name="Dr. Raffay Zoltán" userId="3b1b2a3e-ec4a-4aa8-94e3-5e4ef067d11f" providerId="ADAL" clId="{B2E39C91-351F-4D25-AEE3-36ECC4C66C61}" dt="2024-12-28T12:45:15.626" v="21" actId="1076"/>
        <pc:sldMkLst>
          <pc:docMk/>
          <pc:sldMk cId="345246902" sldId="265"/>
        </pc:sldMkLst>
      </pc:sldChg>
      <pc:sldChg chg="modSp mod">
        <pc:chgData name="Dr. Raffay Zoltán" userId="3b1b2a3e-ec4a-4aa8-94e3-5e4ef067d11f" providerId="ADAL" clId="{B2E39C91-351F-4D25-AEE3-36ECC4C66C61}" dt="2024-12-28T12:45:55.249" v="30" actId="14100"/>
        <pc:sldMkLst>
          <pc:docMk/>
          <pc:sldMk cId="701400920" sldId="266"/>
        </pc:sldMkLst>
      </pc:sldChg>
      <pc:sldChg chg="modSp mod">
        <pc:chgData name="Dr. Raffay Zoltán" userId="3b1b2a3e-ec4a-4aa8-94e3-5e4ef067d11f" providerId="ADAL" clId="{B2E39C91-351F-4D25-AEE3-36ECC4C66C61}" dt="2024-12-29T07:10:22.132" v="89" actId="20577"/>
        <pc:sldMkLst>
          <pc:docMk/>
          <pc:sldMk cId="103878073" sldId="268"/>
        </pc:sldMkLst>
      </pc:sldChg>
      <pc:sldChg chg="modSp mod">
        <pc:chgData name="Dr. Raffay Zoltán" userId="3b1b2a3e-ec4a-4aa8-94e3-5e4ef067d11f" providerId="ADAL" clId="{B2E39C91-351F-4D25-AEE3-36ECC4C66C61}" dt="2024-12-28T12:48:02.291" v="33" actId="313"/>
        <pc:sldMkLst>
          <pc:docMk/>
          <pc:sldMk cId="1039427102" sldId="270"/>
        </pc:sldMkLst>
      </pc:sldChg>
      <pc:sldChg chg="modSp mod">
        <pc:chgData name="Dr. Raffay Zoltán" userId="3b1b2a3e-ec4a-4aa8-94e3-5e4ef067d11f" providerId="ADAL" clId="{B2E39C91-351F-4D25-AEE3-36ECC4C66C61}" dt="2024-12-28T12:51:16.470" v="51" actId="313"/>
        <pc:sldMkLst>
          <pc:docMk/>
          <pc:sldMk cId="1845054683" sldId="271"/>
        </pc:sldMkLst>
      </pc:sldChg>
      <pc:sldChg chg="modSp mod">
        <pc:chgData name="Dr. Raffay Zoltán" userId="3b1b2a3e-ec4a-4aa8-94e3-5e4ef067d11f" providerId="ADAL" clId="{B2E39C91-351F-4D25-AEE3-36ECC4C66C61}" dt="2024-12-28T12:54:29.473" v="56" actId="790"/>
        <pc:sldMkLst>
          <pc:docMk/>
          <pc:sldMk cId="3244903130" sldId="273"/>
        </pc:sldMkLst>
      </pc:sldChg>
      <pc:sldChg chg="modSp mod">
        <pc:chgData name="Dr. Raffay Zoltán" userId="3b1b2a3e-ec4a-4aa8-94e3-5e4ef067d11f" providerId="ADAL" clId="{B2E39C91-351F-4D25-AEE3-36ECC4C66C61}" dt="2024-12-28T12:55:05.901" v="59" actId="313"/>
        <pc:sldMkLst>
          <pc:docMk/>
          <pc:sldMk cId="4007452779" sldId="274"/>
        </pc:sldMkLst>
      </pc:sldChg>
      <pc:sldChg chg="modSp mod">
        <pc:chgData name="Dr. Raffay Zoltán" userId="3b1b2a3e-ec4a-4aa8-94e3-5e4ef067d11f" providerId="ADAL" clId="{B2E39C91-351F-4D25-AEE3-36ECC4C66C61}" dt="2024-12-28T12:57:45.166" v="70" actId="6549"/>
        <pc:sldMkLst>
          <pc:docMk/>
          <pc:sldMk cId="711757742" sldId="275"/>
        </pc:sldMkLst>
      </pc:sldChg>
      <pc:sldChg chg="modSp mod">
        <pc:chgData name="Dr. Raffay Zoltán" userId="3b1b2a3e-ec4a-4aa8-94e3-5e4ef067d11f" providerId="ADAL" clId="{B2E39C91-351F-4D25-AEE3-36ECC4C66C61}" dt="2024-12-28T12:58:36.628" v="81" actId="20578"/>
        <pc:sldMkLst>
          <pc:docMk/>
          <pc:sldMk cId="1934764454" sldId="276"/>
        </pc:sldMkLst>
      </pc:sldChg>
      <pc:sldChg chg="modSp mod">
        <pc:chgData name="Dr. Raffay Zoltán" userId="3b1b2a3e-ec4a-4aa8-94e3-5e4ef067d11f" providerId="ADAL" clId="{B2E39C91-351F-4D25-AEE3-36ECC4C66C61}" dt="2024-12-28T13:00:31.391" v="87" actId="20577"/>
        <pc:sldMkLst>
          <pc:docMk/>
          <pc:sldMk cId="3586851712" sldId="277"/>
        </pc:sldMkLst>
      </pc:sldChg>
      <pc:sldChg chg="modSp mod">
        <pc:chgData name="Dr. Raffay Zoltán" userId="3b1b2a3e-ec4a-4aa8-94e3-5e4ef067d11f" providerId="ADAL" clId="{B2E39C91-351F-4D25-AEE3-36ECC4C66C61}" dt="2024-12-28T12:49:05.553" v="39" actId="14100"/>
        <pc:sldMkLst>
          <pc:docMk/>
          <pc:sldMk cId="3397886498" sldId="288"/>
        </pc:sldMkLst>
      </pc:sldChg>
      <pc:sldChg chg="modSp mod">
        <pc:chgData name="Dr. Raffay Zoltán" userId="3b1b2a3e-ec4a-4aa8-94e3-5e4ef067d11f" providerId="ADAL" clId="{B2E39C91-351F-4D25-AEE3-36ECC4C66C61}" dt="2024-12-28T12:50:07.709" v="40" actId="20577"/>
        <pc:sldMkLst>
          <pc:docMk/>
          <pc:sldMk cId="1271336166" sldId="289"/>
        </pc:sldMkLst>
      </pc:sldChg>
      <pc:sldChg chg="modSp mod">
        <pc:chgData name="Dr. Raffay Zoltán" userId="3b1b2a3e-ec4a-4aa8-94e3-5e4ef067d11f" providerId="ADAL" clId="{B2E39C91-351F-4D25-AEE3-36ECC4C66C61}" dt="2024-12-28T12:51:56.764" v="53" actId="20577"/>
        <pc:sldMkLst>
          <pc:docMk/>
          <pc:sldMk cId="944197935" sldId="290"/>
        </pc:sldMkLst>
      </pc:sldChg>
      <pc:sldChg chg="modSp mod">
        <pc:chgData name="Dr. Raffay Zoltán" userId="3b1b2a3e-ec4a-4aa8-94e3-5e4ef067d11f" providerId="ADAL" clId="{B2E39C91-351F-4D25-AEE3-36ECC4C66C61}" dt="2024-12-28T12:53:31.635" v="54" actId="6549"/>
        <pc:sldMkLst>
          <pc:docMk/>
          <pc:sldMk cId="1370792846" sldId="291"/>
        </pc:sldMkLst>
      </pc:sldChg>
      <pc:sldChg chg="modSp mod">
        <pc:chgData name="Dr. Raffay Zoltán" userId="3b1b2a3e-ec4a-4aa8-94e3-5e4ef067d11f" providerId="ADAL" clId="{B2E39C91-351F-4D25-AEE3-36ECC4C66C61}" dt="2024-12-28T12:59:20.081" v="82" actId="1076"/>
        <pc:sldMkLst>
          <pc:docMk/>
          <pc:sldMk cId="3146150333" sldId="293"/>
        </pc:sldMkLst>
      </pc:sldChg>
    </pc:docChg>
  </pc:docChgLst>
  <pc:docChgLst>
    <pc:chgData name="Dr. Raffay Zoltán" userId="3b1b2a3e-ec4a-4aa8-94e3-5e4ef067d11f" providerId="ADAL" clId="{FCD74838-7F37-453E-8887-49FBA57E1FA5}"/>
    <pc:docChg chg="undo custSel modSld">
      <pc:chgData name="Dr. Raffay Zoltán" userId="3b1b2a3e-ec4a-4aa8-94e3-5e4ef067d11f" providerId="ADAL" clId="{FCD74838-7F37-453E-8887-49FBA57E1FA5}" dt="2025-01-13T17:53:09.937" v="93" actId="1076"/>
      <pc:docMkLst>
        <pc:docMk/>
      </pc:docMkLst>
      <pc:sldChg chg="modSp mod">
        <pc:chgData name="Dr. Raffay Zoltán" userId="3b1b2a3e-ec4a-4aa8-94e3-5e4ef067d11f" providerId="ADAL" clId="{FCD74838-7F37-453E-8887-49FBA57E1FA5}" dt="2025-01-13T17:48:35.401" v="32" actId="27636"/>
        <pc:sldMkLst>
          <pc:docMk/>
          <pc:sldMk cId="3794933049" sldId="256"/>
        </pc:sldMkLst>
      </pc:sldChg>
      <pc:sldChg chg="delSp modSp mod">
        <pc:chgData name="Dr. Raffay Zoltán" userId="3b1b2a3e-ec4a-4aa8-94e3-5e4ef067d11f" providerId="ADAL" clId="{FCD74838-7F37-453E-8887-49FBA57E1FA5}" dt="2025-01-13T17:48:55.347" v="35" actId="1076"/>
        <pc:sldMkLst>
          <pc:docMk/>
          <pc:sldMk cId="1441212110" sldId="257"/>
        </pc:sldMkLst>
      </pc:sldChg>
      <pc:sldChg chg="delSp modSp mod">
        <pc:chgData name="Dr. Raffay Zoltán" userId="3b1b2a3e-ec4a-4aa8-94e3-5e4ef067d11f" providerId="ADAL" clId="{FCD74838-7F37-453E-8887-49FBA57E1FA5}" dt="2025-01-13T17:49:05.941" v="38" actId="1076"/>
        <pc:sldMkLst>
          <pc:docMk/>
          <pc:sldMk cId="4239364104" sldId="259"/>
        </pc:sldMkLst>
      </pc:sldChg>
      <pc:sldChg chg="delSp modSp mod">
        <pc:chgData name="Dr. Raffay Zoltán" userId="3b1b2a3e-ec4a-4aa8-94e3-5e4ef067d11f" providerId="ADAL" clId="{FCD74838-7F37-453E-8887-49FBA57E1FA5}" dt="2025-01-13T17:49:19.049" v="41" actId="1076"/>
        <pc:sldMkLst>
          <pc:docMk/>
          <pc:sldMk cId="3346443628" sldId="260"/>
        </pc:sldMkLst>
      </pc:sldChg>
      <pc:sldChg chg="delSp modSp mod">
        <pc:chgData name="Dr. Raffay Zoltán" userId="3b1b2a3e-ec4a-4aa8-94e3-5e4ef067d11f" providerId="ADAL" clId="{FCD74838-7F37-453E-8887-49FBA57E1FA5}" dt="2025-01-13T17:49:32.275" v="45" actId="1076"/>
        <pc:sldMkLst>
          <pc:docMk/>
          <pc:sldMk cId="3430837079" sldId="261"/>
        </pc:sldMkLst>
      </pc:sldChg>
      <pc:sldChg chg="delSp modSp mod">
        <pc:chgData name="Dr. Raffay Zoltán" userId="3b1b2a3e-ec4a-4aa8-94e3-5e4ef067d11f" providerId="ADAL" clId="{FCD74838-7F37-453E-8887-49FBA57E1FA5}" dt="2025-01-13T17:49:40.485" v="46" actId="478"/>
        <pc:sldMkLst>
          <pc:docMk/>
          <pc:sldMk cId="564408570" sldId="262"/>
        </pc:sldMkLst>
      </pc:sldChg>
      <pc:sldChg chg="delSp mod">
        <pc:chgData name="Dr. Raffay Zoltán" userId="3b1b2a3e-ec4a-4aa8-94e3-5e4ef067d11f" providerId="ADAL" clId="{FCD74838-7F37-453E-8887-49FBA57E1FA5}" dt="2025-01-13T17:49:43.185" v="47" actId="478"/>
        <pc:sldMkLst>
          <pc:docMk/>
          <pc:sldMk cId="3544922091" sldId="263"/>
        </pc:sldMkLst>
      </pc:sldChg>
      <pc:sldChg chg="delSp mod">
        <pc:chgData name="Dr. Raffay Zoltán" userId="3b1b2a3e-ec4a-4aa8-94e3-5e4ef067d11f" providerId="ADAL" clId="{FCD74838-7F37-453E-8887-49FBA57E1FA5}" dt="2025-01-13T17:49:45.665" v="48" actId="478"/>
        <pc:sldMkLst>
          <pc:docMk/>
          <pc:sldMk cId="1243646356" sldId="264"/>
        </pc:sldMkLst>
      </pc:sldChg>
      <pc:sldChg chg="delSp mod">
        <pc:chgData name="Dr. Raffay Zoltán" userId="3b1b2a3e-ec4a-4aa8-94e3-5e4ef067d11f" providerId="ADAL" clId="{FCD74838-7F37-453E-8887-49FBA57E1FA5}" dt="2025-01-13T17:49:51.244" v="49" actId="478"/>
        <pc:sldMkLst>
          <pc:docMk/>
          <pc:sldMk cId="345246902" sldId="265"/>
        </pc:sldMkLst>
      </pc:sldChg>
      <pc:sldChg chg="delSp mod">
        <pc:chgData name="Dr. Raffay Zoltán" userId="3b1b2a3e-ec4a-4aa8-94e3-5e4ef067d11f" providerId="ADAL" clId="{FCD74838-7F37-453E-8887-49FBA57E1FA5}" dt="2025-01-13T17:49:56.045" v="50" actId="478"/>
        <pc:sldMkLst>
          <pc:docMk/>
          <pc:sldMk cId="701400920" sldId="266"/>
        </pc:sldMkLst>
      </pc:sldChg>
      <pc:sldChg chg="delSp modSp mod">
        <pc:chgData name="Dr. Raffay Zoltán" userId="3b1b2a3e-ec4a-4aa8-94e3-5e4ef067d11f" providerId="ADAL" clId="{FCD74838-7F37-453E-8887-49FBA57E1FA5}" dt="2025-01-13T17:50:11.837" v="53" actId="1076"/>
        <pc:sldMkLst>
          <pc:docMk/>
          <pc:sldMk cId="1156935625" sldId="267"/>
        </pc:sldMkLst>
      </pc:sldChg>
      <pc:sldChg chg="delSp mod">
        <pc:chgData name="Dr. Raffay Zoltán" userId="3b1b2a3e-ec4a-4aa8-94e3-5e4ef067d11f" providerId="ADAL" clId="{FCD74838-7F37-453E-8887-49FBA57E1FA5}" dt="2025-01-13T17:50:26.944" v="57" actId="478"/>
        <pc:sldMkLst>
          <pc:docMk/>
          <pc:sldMk cId="103878073" sldId="268"/>
        </pc:sldMkLst>
      </pc:sldChg>
      <pc:sldChg chg="delSp modSp mod">
        <pc:chgData name="Dr. Raffay Zoltán" userId="3b1b2a3e-ec4a-4aa8-94e3-5e4ef067d11f" providerId="ADAL" clId="{FCD74838-7F37-453E-8887-49FBA57E1FA5}" dt="2025-01-13T17:50:30.347" v="58" actId="478"/>
        <pc:sldMkLst>
          <pc:docMk/>
          <pc:sldMk cId="522182056" sldId="269"/>
        </pc:sldMkLst>
      </pc:sldChg>
      <pc:sldChg chg="delSp mod">
        <pc:chgData name="Dr. Raffay Zoltán" userId="3b1b2a3e-ec4a-4aa8-94e3-5e4ef067d11f" providerId="ADAL" clId="{FCD74838-7F37-453E-8887-49FBA57E1FA5}" dt="2025-01-13T17:50:32.960" v="59" actId="478"/>
        <pc:sldMkLst>
          <pc:docMk/>
          <pc:sldMk cId="1039427102" sldId="270"/>
        </pc:sldMkLst>
      </pc:sldChg>
      <pc:sldChg chg="delSp modSp mod">
        <pc:chgData name="Dr. Raffay Zoltán" userId="3b1b2a3e-ec4a-4aa8-94e3-5e4ef067d11f" providerId="ADAL" clId="{FCD74838-7F37-453E-8887-49FBA57E1FA5}" dt="2025-01-13T17:51:20.850" v="67" actId="1076"/>
        <pc:sldMkLst>
          <pc:docMk/>
          <pc:sldMk cId="1845054683" sldId="271"/>
        </pc:sldMkLst>
      </pc:sldChg>
      <pc:sldChg chg="delSp mod">
        <pc:chgData name="Dr. Raffay Zoltán" userId="3b1b2a3e-ec4a-4aa8-94e3-5e4ef067d11f" providerId="ADAL" clId="{FCD74838-7F37-453E-8887-49FBA57E1FA5}" dt="2025-01-13T17:51:40.924" v="71" actId="478"/>
        <pc:sldMkLst>
          <pc:docMk/>
          <pc:sldMk cId="3851542808" sldId="272"/>
        </pc:sldMkLst>
      </pc:sldChg>
      <pc:sldChg chg="delSp modSp mod">
        <pc:chgData name="Dr. Raffay Zoltán" userId="3b1b2a3e-ec4a-4aa8-94e3-5e4ef067d11f" providerId="ADAL" clId="{FCD74838-7F37-453E-8887-49FBA57E1FA5}" dt="2025-01-13T17:51:56.674" v="75" actId="1076"/>
        <pc:sldMkLst>
          <pc:docMk/>
          <pc:sldMk cId="3244903130" sldId="273"/>
        </pc:sldMkLst>
      </pc:sldChg>
      <pc:sldChg chg="delSp modSp mod">
        <pc:chgData name="Dr. Raffay Zoltán" userId="3b1b2a3e-ec4a-4aa8-94e3-5e4ef067d11f" providerId="ADAL" clId="{FCD74838-7F37-453E-8887-49FBA57E1FA5}" dt="2025-01-13T17:52:03.621" v="76" actId="478"/>
        <pc:sldMkLst>
          <pc:docMk/>
          <pc:sldMk cId="4007452779" sldId="274"/>
        </pc:sldMkLst>
      </pc:sldChg>
      <pc:sldChg chg="delSp modSp mod">
        <pc:chgData name="Dr. Raffay Zoltán" userId="3b1b2a3e-ec4a-4aa8-94e3-5e4ef067d11f" providerId="ADAL" clId="{FCD74838-7F37-453E-8887-49FBA57E1FA5}" dt="2025-01-13T17:52:06.113" v="77" actId="478"/>
        <pc:sldMkLst>
          <pc:docMk/>
          <pc:sldMk cId="711757742" sldId="275"/>
        </pc:sldMkLst>
      </pc:sldChg>
      <pc:sldChg chg="delSp modSp mod">
        <pc:chgData name="Dr. Raffay Zoltán" userId="3b1b2a3e-ec4a-4aa8-94e3-5e4ef067d11f" providerId="ADAL" clId="{FCD74838-7F37-453E-8887-49FBA57E1FA5}" dt="2025-01-13T17:52:27.736" v="81" actId="1076"/>
        <pc:sldMkLst>
          <pc:docMk/>
          <pc:sldMk cId="1934764454" sldId="276"/>
        </pc:sldMkLst>
      </pc:sldChg>
      <pc:sldChg chg="delSp modSp mod">
        <pc:chgData name="Dr. Raffay Zoltán" userId="3b1b2a3e-ec4a-4aa8-94e3-5e4ef067d11f" providerId="ADAL" clId="{FCD74838-7F37-453E-8887-49FBA57E1FA5}" dt="2025-01-13T17:52:53.539" v="87" actId="1076"/>
        <pc:sldMkLst>
          <pc:docMk/>
          <pc:sldMk cId="3586851712" sldId="277"/>
        </pc:sldMkLst>
      </pc:sldChg>
      <pc:sldChg chg="delSp modSp mod">
        <pc:chgData name="Dr. Raffay Zoltán" userId="3b1b2a3e-ec4a-4aa8-94e3-5e4ef067d11f" providerId="ADAL" clId="{FCD74838-7F37-453E-8887-49FBA57E1FA5}" dt="2025-01-13T17:50:21.469" v="56" actId="1076"/>
        <pc:sldMkLst>
          <pc:docMk/>
          <pc:sldMk cId="610250159" sldId="287"/>
        </pc:sldMkLst>
      </pc:sldChg>
      <pc:sldChg chg="delSp modSp mod">
        <pc:chgData name="Dr. Raffay Zoltán" userId="3b1b2a3e-ec4a-4aa8-94e3-5e4ef067d11f" providerId="ADAL" clId="{FCD74838-7F37-453E-8887-49FBA57E1FA5}" dt="2025-01-13T17:50:49.380" v="63" actId="1076"/>
        <pc:sldMkLst>
          <pc:docMk/>
          <pc:sldMk cId="3397886498" sldId="288"/>
        </pc:sldMkLst>
      </pc:sldChg>
      <pc:sldChg chg="delSp modSp mod">
        <pc:chgData name="Dr. Raffay Zoltán" userId="3b1b2a3e-ec4a-4aa8-94e3-5e4ef067d11f" providerId="ADAL" clId="{FCD74838-7F37-453E-8887-49FBA57E1FA5}" dt="2025-01-13T17:51:03.096" v="64" actId="478"/>
        <pc:sldMkLst>
          <pc:docMk/>
          <pc:sldMk cId="1271336166" sldId="289"/>
        </pc:sldMkLst>
      </pc:sldChg>
      <pc:sldChg chg="delSp modSp mod">
        <pc:chgData name="Dr. Raffay Zoltán" userId="3b1b2a3e-ec4a-4aa8-94e3-5e4ef067d11f" providerId="ADAL" clId="{FCD74838-7F37-453E-8887-49FBA57E1FA5}" dt="2025-01-13T17:51:35.110" v="70" actId="1076"/>
        <pc:sldMkLst>
          <pc:docMk/>
          <pc:sldMk cId="944197935" sldId="290"/>
        </pc:sldMkLst>
      </pc:sldChg>
      <pc:sldChg chg="delSp mod">
        <pc:chgData name="Dr. Raffay Zoltán" userId="3b1b2a3e-ec4a-4aa8-94e3-5e4ef067d11f" providerId="ADAL" clId="{FCD74838-7F37-453E-8887-49FBA57E1FA5}" dt="2025-01-13T17:51:43.158" v="72" actId="478"/>
        <pc:sldMkLst>
          <pc:docMk/>
          <pc:sldMk cId="1370792846" sldId="291"/>
        </pc:sldMkLst>
      </pc:sldChg>
      <pc:sldChg chg="delSp modSp mod">
        <pc:chgData name="Dr. Raffay Zoltán" userId="3b1b2a3e-ec4a-4aa8-94e3-5e4ef067d11f" providerId="ADAL" clId="{FCD74838-7F37-453E-8887-49FBA57E1FA5}" dt="2025-01-13T17:52:32.134" v="82" actId="478"/>
        <pc:sldMkLst>
          <pc:docMk/>
          <pc:sldMk cId="1424198494" sldId="292"/>
        </pc:sldMkLst>
      </pc:sldChg>
      <pc:sldChg chg="delSp modSp mod">
        <pc:chgData name="Dr. Raffay Zoltán" userId="3b1b2a3e-ec4a-4aa8-94e3-5e4ef067d11f" providerId="ADAL" clId="{FCD74838-7F37-453E-8887-49FBA57E1FA5}" dt="2025-01-13T17:52:34.437" v="83" actId="478"/>
        <pc:sldMkLst>
          <pc:docMk/>
          <pc:sldMk cId="3146150333" sldId="293"/>
        </pc:sldMkLst>
      </pc:sldChg>
      <pc:sldChg chg="delSp mod">
        <pc:chgData name="Dr. Raffay Zoltán" userId="3b1b2a3e-ec4a-4aa8-94e3-5e4ef067d11f" providerId="ADAL" clId="{FCD74838-7F37-453E-8887-49FBA57E1FA5}" dt="2025-01-13T17:52:36.009" v="84" actId="478"/>
        <pc:sldMkLst>
          <pc:docMk/>
          <pc:sldMk cId="33701464" sldId="294"/>
        </pc:sldMkLst>
      </pc:sldChg>
      <pc:sldChg chg="delSp modSp mod">
        <pc:chgData name="Dr. Raffay Zoltán" userId="3b1b2a3e-ec4a-4aa8-94e3-5e4ef067d11f" providerId="ADAL" clId="{FCD74838-7F37-453E-8887-49FBA57E1FA5}" dt="2025-01-13T17:52:57.645" v="89" actId="478"/>
        <pc:sldMkLst>
          <pc:docMk/>
          <pc:sldMk cId="4194862708" sldId="295"/>
        </pc:sldMkLst>
      </pc:sldChg>
      <pc:sldChg chg="delSp mod">
        <pc:chgData name="Dr. Raffay Zoltán" userId="3b1b2a3e-ec4a-4aa8-94e3-5e4ef067d11f" providerId="ADAL" clId="{FCD74838-7F37-453E-8887-49FBA57E1FA5}" dt="2025-01-13T17:52:58.844" v="90" actId="478"/>
        <pc:sldMkLst>
          <pc:docMk/>
          <pc:sldMk cId="3261397479" sldId="296"/>
        </pc:sldMkLst>
      </pc:sldChg>
      <pc:sldChg chg="delSp modSp mod">
        <pc:chgData name="Dr. Raffay Zoltán" userId="3b1b2a3e-ec4a-4aa8-94e3-5e4ef067d11f" providerId="ADAL" clId="{FCD74838-7F37-453E-8887-49FBA57E1FA5}" dt="2025-01-13T17:52:56.442" v="88" actId="478"/>
        <pc:sldMkLst>
          <pc:docMk/>
          <pc:sldMk cId="3734242810" sldId="297"/>
        </pc:sldMkLst>
      </pc:sldChg>
      <pc:sldChg chg="delSp modSp mod">
        <pc:chgData name="Dr. Raffay Zoltán" userId="3b1b2a3e-ec4a-4aa8-94e3-5e4ef067d11f" providerId="ADAL" clId="{FCD74838-7F37-453E-8887-49FBA57E1FA5}" dt="2025-01-13T17:53:09.937" v="93" actId="1076"/>
        <pc:sldMkLst>
          <pc:docMk/>
          <pc:sldMk cId="1215474822" sldId="298"/>
        </pc:sldMkLst>
      </pc:sldChg>
    </pc:docChg>
  </pc:docChgLst>
  <pc:docChgLst>
    <pc:chgData name="Dr. Raffay Zoltán" userId="3b1b2a3e-ec4a-4aa8-94e3-5e4ef067d11f" providerId="ADAL" clId="{8A55C2A1-C992-40F7-8F2A-161658A20BF8}"/>
    <pc:docChg chg="custSel modSld">
      <pc:chgData name="Dr. Raffay Zoltán" userId="3b1b2a3e-ec4a-4aa8-94e3-5e4ef067d11f" providerId="ADAL" clId="{8A55C2A1-C992-40F7-8F2A-161658A20BF8}" dt="2024-11-03T19:04:46.881" v="6" actId="14100"/>
      <pc:docMkLst>
        <pc:docMk/>
      </pc:docMkLst>
      <pc:sldChg chg="modSp mod">
        <pc:chgData name="Dr. Raffay Zoltán" userId="3b1b2a3e-ec4a-4aa8-94e3-5e4ef067d11f" providerId="ADAL" clId="{8A55C2A1-C992-40F7-8F2A-161658A20BF8}" dt="2024-11-03T19:04:46.881" v="6" actId="14100"/>
        <pc:sldMkLst>
          <pc:docMk/>
          <pc:sldMk cId="1645023369" sldId="258"/>
        </pc:sldMkLst>
      </pc:sldChg>
    </pc:docChg>
  </pc:docChgLst>
  <pc:docChgLst>
    <pc:chgData name="Dr. Raffay Zoltán" userId="3b1b2a3e-ec4a-4aa8-94e3-5e4ef067d11f" providerId="ADAL" clId="{1F8C5CC3-E44C-41F3-83ED-B873F8345DA2}"/>
    <pc:docChg chg="modSld">
      <pc:chgData name="Dr. Raffay Zoltán" userId="3b1b2a3e-ec4a-4aa8-94e3-5e4ef067d11f" providerId="ADAL" clId="{1F8C5CC3-E44C-41F3-83ED-B873F8345DA2}" dt="2024-11-19T08:54:10.413" v="2" actId="20577"/>
      <pc:docMkLst>
        <pc:docMk/>
      </pc:docMkLst>
      <pc:sldChg chg="modSp mod">
        <pc:chgData name="Dr. Raffay Zoltán" userId="3b1b2a3e-ec4a-4aa8-94e3-5e4ef067d11f" providerId="ADAL" clId="{1F8C5CC3-E44C-41F3-83ED-B873F8345DA2}" dt="2024-11-19T08:54:10.413" v="2" actId="20577"/>
        <pc:sldMkLst>
          <pc:docMk/>
          <pc:sldMk cId="944197935" sldId="290"/>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EB1861-CDD3-43B0-948F-3D6A6196CD54}"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E1292145-4760-4862-8F3F-CA8792AB9A64}">
      <dgm:prSet phldrT="[Text]" custT="1"/>
      <dgm:spPr/>
      <dgm:t>
        <a:bodyPr/>
        <a:lstStyle/>
        <a:p>
          <a:r>
            <a:rPr lang="en-GB" sz="2000" b="0" noProof="0" dirty="0">
              <a:latin typeface="+mn-lt"/>
            </a:rPr>
            <a:t> </a:t>
          </a:r>
          <a:r>
            <a:rPr lang="en-GB" sz="2000" b="0" noProof="0" dirty="0">
              <a:latin typeface="+mn-lt"/>
              <a:cs typeface="Times New Roman" panose="02020603050405020304" pitchFamily="18" charset="0"/>
            </a:rPr>
            <a:t>(1). Functional ability and disability</a:t>
          </a:r>
        </a:p>
      </dgm:t>
    </dgm:pt>
    <dgm:pt modelId="{BEA3C2E6-631A-4DEA-BF9B-1E1F3EF03BF3}" type="parTrans" cxnId="{3710EAEE-67F1-469E-8856-5CAB2F0F03C9}">
      <dgm:prSet/>
      <dgm:spPr/>
      <dgm:t>
        <a:bodyPr/>
        <a:lstStyle/>
        <a:p>
          <a:endParaRPr lang="en-US" sz="1200" b="0">
            <a:latin typeface="+mn-lt"/>
          </a:endParaRPr>
        </a:p>
      </dgm:t>
    </dgm:pt>
    <dgm:pt modelId="{AA4C49D9-6BB0-4A45-8A43-2E6BE0F19B39}" type="sibTrans" cxnId="{3710EAEE-67F1-469E-8856-5CAB2F0F03C9}">
      <dgm:prSet/>
      <dgm:spPr/>
      <dgm:t>
        <a:bodyPr/>
        <a:lstStyle/>
        <a:p>
          <a:endParaRPr lang="en-US" sz="1200" b="0">
            <a:latin typeface="+mn-lt"/>
          </a:endParaRPr>
        </a:p>
      </dgm:t>
    </dgm:pt>
    <dgm:pt modelId="{0C941B9A-7070-4D8F-8A9C-6DBDB20DB8AC}">
      <dgm:prSet phldrT="[Text]" custT="1"/>
      <dgm:spPr/>
      <dgm:t>
        <a:bodyPr/>
        <a:lstStyle/>
        <a:p>
          <a:r>
            <a:rPr lang="en-GB" sz="2000" b="0" noProof="0" dirty="0">
              <a:latin typeface="+mn-lt"/>
              <a:cs typeface="Times New Roman" panose="02020603050405020304" pitchFamily="18" charset="0"/>
            </a:rPr>
            <a:t>(a) Functions and structures of the body </a:t>
          </a:r>
        </a:p>
      </dgm:t>
    </dgm:pt>
    <dgm:pt modelId="{12ADAA78-87CD-40F5-917F-10E98CEDC6DE}" type="parTrans" cxnId="{1337903E-56B1-41E0-9687-9D8B082925B2}">
      <dgm:prSet/>
      <dgm:spPr/>
      <dgm:t>
        <a:bodyPr/>
        <a:lstStyle/>
        <a:p>
          <a:endParaRPr lang="en-US" sz="1200" b="0">
            <a:latin typeface="+mn-lt"/>
          </a:endParaRPr>
        </a:p>
      </dgm:t>
    </dgm:pt>
    <dgm:pt modelId="{72010986-FAA1-4434-9059-933FB4352457}" type="sibTrans" cxnId="{1337903E-56B1-41E0-9687-9D8B082925B2}">
      <dgm:prSet/>
      <dgm:spPr/>
      <dgm:t>
        <a:bodyPr/>
        <a:lstStyle/>
        <a:p>
          <a:endParaRPr lang="en-US" sz="1200" b="0">
            <a:latin typeface="+mn-lt"/>
          </a:endParaRPr>
        </a:p>
      </dgm:t>
    </dgm:pt>
    <dgm:pt modelId="{029220EA-0431-425C-9247-FC77005AB2FE}">
      <dgm:prSet phldrT="[Text]" custT="1"/>
      <dgm:spPr/>
      <dgm:t>
        <a:bodyPr/>
        <a:lstStyle/>
        <a:p>
          <a:r>
            <a:rPr lang="en-GB" sz="2000" b="0" noProof="0" dirty="0">
              <a:latin typeface="+mn-lt"/>
              <a:cs typeface="Times New Roman" panose="02020603050405020304" pitchFamily="18" charset="0"/>
            </a:rPr>
            <a:t>(b) Activities and participation</a:t>
          </a:r>
        </a:p>
      </dgm:t>
    </dgm:pt>
    <dgm:pt modelId="{22498FC7-9E56-4744-AD4C-EC71886AF0BD}" type="parTrans" cxnId="{499D3F51-E599-420A-9CBA-DCFE58857998}">
      <dgm:prSet/>
      <dgm:spPr/>
      <dgm:t>
        <a:bodyPr/>
        <a:lstStyle/>
        <a:p>
          <a:endParaRPr lang="en-US" sz="1200" b="0">
            <a:latin typeface="+mn-lt"/>
          </a:endParaRPr>
        </a:p>
      </dgm:t>
    </dgm:pt>
    <dgm:pt modelId="{ACA03651-429F-4D92-8298-16B7962AE49C}" type="sibTrans" cxnId="{499D3F51-E599-420A-9CBA-DCFE58857998}">
      <dgm:prSet/>
      <dgm:spPr/>
      <dgm:t>
        <a:bodyPr/>
        <a:lstStyle/>
        <a:p>
          <a:endParaRPr lang="en-US" sz="1200" b="0">
            <a:latin typeface="+mn-lt"/>
          </a:endParaRPr>
        </a:p>
      </dgm:t>
    </dgm:pt>
    <dgm:pt modelId="{2E5D8388-8A17-48B3-8D8B-E5B74868F38E}">
      <dgm:prSet phldrT="[Text]" custT="1"/>
      <dgm:spPr/>
      <dgm:t>
        <a:bodyPr/>
        <a:lstStyle/>
        <a:p>
          <a:r>
            <a:rPr lang="en-GB" sz="2000" b="0" noProof="0" dirty="0">
              <a:latin typeface="+mn-lt"/>
              <a:cs typeface="Times New Roman" panose="02020603050405020304" pitchFamily="18" charset="0"/>
            </a:rPr>
            <a:t>(2). Contextual (environmental) factors</a:t>
          </a:r>
        </a:p>
      </dgm:t>
    </dgm:pt>
    <dgm:pt modelId="{DDB274B5-F5C1-46EA-AF18-3B3A42288662}" type="parTrans" cxnId="{80CAE8A7-9EA7-43EF-9458-87C0DC0CC8DB}">
      <dgm:prSet/>
      <dgm:spPr/>
      <dgm:t>
        <a:bodyPr/>
        <a:lstStyle/>
        <a:p>
          <a:endParaRPr lang="en-US" sz="1200" b="0">
            <a:latin typeface="+mn-lt"/>
          </a:endParaRPr>
        </a:p>
      </dgm:t>
    </dgm:pt>
    <dgm:pt modelId="{59788BEA-3919-49CC-ACC0-816D12A5D7BC}" type="sibTrans" cxnId="{80CAE8A7-9EA7-43EF-9458-87C0DC0CC8DB}">
      <dgm:prSet/>
      <dgm:spPr/>
      <dgm:t>
        <a:bodyPr/>
        <a:lstStyle/>
        <a:p>
          <a:endParaRPr lang="en-US" sz="1200" b="0">
            <a:latin typeface="+mn-lt"/>
          </a:endParaRPr>
        </a:p>
      </dgm:t>
    </dgm:pt>
    <dgm:pt modelId="{F4882F6E-6CB4-43E0-A0AD-5A0B72E41EE1}">
      <dgm:prSet phldrT="[Text]" custT="1"/>
      <dgm:spPr/>
      <dgm:t>
        <a:bodyPr/>
        <a:lstStyle/>
        <a:p>
          <a:r>
            <a:rPr lang="en-GB" sz="2000" b="0" noProof="0" dirty="0">
              <a:latin typeface="+mn-lt"/>
              <a:cs typeface="Times New Roman" panose="02020603050405020304" pitchFamily="18" charset="0"/>
            </a:rPr>
            <a:t>(c) Environmental factors</a:t>
          </a:r>
        </a:p>
      </dgm:t>
    </dgm:pt>
    <dgm:pt modelId="{CCA745A7-BFB4-4CDA-B95D-E62417EB30B5}" type="parTrans" cxnId="{C629596B-7243-4102-9C5F-AA8BDABDA020}">
      <dgm:prSet/>
      <dgm:spPr/>
      <dgm:t>
        <a:bodyPr/>
        <a:lstStyle/>
        <a:p>
          <a:endParaRPr lang="en-US" sz="1200" b="0">
            <a:latin typeface="+mn-lt"/>
          </a:endParaRPr>
        </a:p>
      </dgm:t>
    </dgm:pt>
    <dgm:pt modelId="{DE74424A-8080-4514-9103-499970EDE4E2}" type="sibTrans" cxnId="{C629596B-7243-4102-9C5F-AA8BDABDA020}">
      <dgm:prSet/>
      <dgm:spPr/>
      <dgm:t>
        <a:bodyPr/>
        <a:lstStyle/>
        <a:p>
          <a:endParaRPr lang="en-US" sz="1200" b="0">
            <a:latin typeface="+mn-lt"/>
          </a:endParaRPr>
        </a:p>
      </dgm:t>
    </dgm:pt>
    <dgm:pt modelId="{4299E851-EF94-491D-AFAB-1A3779423991}">
      <dgm:prSet phldrT="[Text]" custT="1"/>
      <dgm:spPr/>
      <dgm:t>
        <a:bodyPr/>
        <a:lstStyle/>
        <a:p>
          <a:r>
            <a:rPr lang="en-GB" sz="2000" b="0" noProof="0" dirty="0">
              <a:latin typeface="+mn-lt"/>
              <a:cs typeface="Times New Roman" panose="02020603050405020304" pitchFamily="18" charset="0"/>
            </a:rPr>
            <a:t>(d) Personal factors</a:t>
          </a:r>
        </a:p>
      </dgm:t>
    </dgm:pt>
    <dgm:pt modelId="{964758CF-8F16-47A6-9E91-A0F9F2F48D06}" type="parTrans" cxnId="{CDDBF4CD-BFDC-4727-A8DE-9F6D7C5F6CAD}">
      <dgm:prSet/>
      <dgm:spPr/>
      <dgm:t>
        <a:bodyPr/>
        <a:lstStyle/>
        <a:p>
          <a:endParaRPr lang="en-US" sz="1200" b="0">
            <a:latin typeface="+mn-lt"/>
          </a:endParaRPr>
        </a:p>
      </dgm:t>
    </dgm:pt>
    <dgm:pt modelId="{DCEA50AE-B1D6-42F0-98BD-906BBDBA30CE}" type="sibTrans" cxnId="{CDDBF4CD-BFDC-4727-A8DE-9F6D7C5F6CAD}">
      <dgm:prSet/>
      <dgm:spPr/>
      <dgm:t>
        <a:bodyPr/>
        <a:lstStyle/>
        <a:p>
          <a:endParaRPr lang="en-US" sz="1200" b="0">
            <a:latin typeface="+mn-lt"/>
          </a:endParaRPr>
        </a:p>
      </dgm:t>
    </dgm:pt>
    <dgm:pt modelId="{2217622E-7C6E-42E7-A0A4-C799CA87FC68}" type="pres">
      <dgm:prSet presAssocID="{A4EB1861-CDD3-43B0-948F-3D6A6196CD54}" presName="Name0" presStyleCnt="0">
        <dgm:presLayoutVars>
          <dgm:dir/>
          <dgm:animLvl val="lvl"/>
          <dgm:resizeHandles val="exact"/>
        </dgm:presLayoutVars>
      </dgm:prSet>
      <dgm:spPr/>
    </dgm:pt>
    <dgm:pt modelId="{74D02365-82BE-4A22-8E0B-58DC1741FA1E}" type="pres">
      <dgm:prSet presAssocID="{E1292145-4760-4862-8F3F-CA8792AB9A64}" presName="linNode" presStyleCnt="0"/>
      <dgm:spPr/>
    </dgm:pt>
    <dgm:pt modelId="{B353E35A-AEE3-4074-9095-47062E5C83C3}" type="pres">
      <dgm:prSet presAssocID="{E1292145-4760-4862-8F3F-CA8792AB9A64}" presName="parentText" presStyleLbl="node1" presStyleIdx="0" presStyleCnt="2">
        <dgm:presLayoutVars>
          <dgm:chMax val="1"/>
          <dgm:bulletEnabled val="1"/>
        </dgm:presLayoutVars>
      </dgm:prSet>
      <dgm:spPr/>
    </dgm:pt>
    <dgm:pt modelId="{B89B14DA-3CBC-46A6-A4B4-50980221D2F9}" type="pres">
      <dgm:prSet presAssocID="{E1292145-4760-4862-8F3F-CA8792AB9A64}" presName="descendantText" presStyleLbl="alignAccFollowNode1" presStyleIdx="0" presStyleCnt="2">
        <dgm:presLayoutVars>
          <dgm:bulletEnabled val="1"/>
        </dgm:presLayoutVars>
      </dgm:prSet>
      <dgm:spPr/>
    </dgm:pt>
    <dgm:pt modelId="{FEAA20F6-D962-4B00-8980-3A861DFB9259}" type="pres">
      <dgm:prSet presAssocID="{AA4C49D9-6BB0-4A45-8A43-2E6BE0F19B39}" presName="sp" presStyleCnt="0"/>
      <dgm:spPr/>
    </dgm:pt>
    <dgm:pt modelId="{C2F93BCF-6154-448D-967A-1D00FC0092D5}" type="pres">
      <dgm:prSet presAssocID="{2E5D8388-8A17-48B3-8D8B-E5B74868F38E}" presName="linNode" presStyleCnt="0"/>
      <dgm:spPr/>
    </dgm:pt>
    <dgm:pt modelId="{6AAF579F-6D45-4507-9C14-CE23F6C7BC29}" type="pres">
      <dgm:prSet presAssocID="{2E5D8388-8A17-48B3-8D8B-E5B74868F38E}" presName="parentText" presStyleLbl="node1" presStyleIdx="1" presStyleCnt="2">
        <dgm:presLayoutVars>
          <dgm:chMax val="1"/>
          <dgm:bulletEnabled val="1"/>
        </dgm:presLayoutVars>
      </dgm:prSet>
      <dgm:spPr/>
    </dgm:pt>
    <dgm:pt modelId="{A3F25E7A-F182-415A-9DE1-3C7C4C6F06A9}" type="pres">
      <dgm:prSet presAssocID="{2E5D8388-8A17-48B3-8D8B-E5B74868F38E}" presName="descendantText" presStyleLbl="alignAccFollowNode1" presStyleIdx="1" presStyleCnt="2">
        <dgm:presLayoutVars>
          <dgm:bulletEnabled val="1"/>
        </dgm:presLayoutVars>
      </dgm:prSet>
      <dgm:spPr/>
    </dgm:pt>
  </dgm:ptLst>
  <dgm:cxnLst>
    <dgm:cxn modelId="{1337903E-56B1-41E0-9687-9D8B082925B2}" srcId="{E1292145-4760-4862-8F3F-CA8792AB9A64}" destId="{0C941B9A-7070-4D8F-8A9C-6DBDB20DB8AC}" srcOrd="0" destOrd="0" parTransId="{12ADAA78-87CD-40F5-917F-10E98CEDC6DE}" sibTransId="{72010986-FAA1-4434-9059-933FB4352457}"/>
    <dgm:cxn modelId="{C629596B-7243-4102-9C5F-AA8BDABDA020}" srcId="{2E5D8388-8A17-48B3-8D8B-E5B74868F38E}" destId="{F4882F6E-6CB4-43E0-A0AD-5A0B72E41EE1}" srcOrd="0" destOrd="0" parTransId="{CCA745A7-BFB4-4CDA-B95D-E62417EB30B5}" sibTransId="{DE74424A-8080-4514-9103-499970EDE4E2}"/>
    <dgm:cxn modelId="{499D3F51-E599-420A-9CBA-DCFE58857998}" srcId="{E1292145-4760-4862-8F3F-CA8792AB9A64}" destId="{029220EA-0431-425C-9247-FC77005AB2FE}" srcOrd="1" destOrd="0" parTransId="{22498FC7-9E56-4744-AD4C-EC71886AF0BD}" sibTransId="{ACA03651-429F-4D92-8298-16B7962AE49C}"/>
    <dgm:cxn modelId="{7CE35B59-1CAE-46D8-9E3A-094E4786382A}" type="presOf" srcId="{E1292145-4760-4862-8F3F-CA8792AB9A64}" destId="{B353E35A-AEE3-4074-9095-47062E5C83C3}" srcOrd="0" destOrd="0" presId="urn:microsoft.com/office/officeart/2005/8/layout/vList5"/>
    <dgm:cxn modelId="{1A3AF67A-EB13-41BD-9B3E-13AD4B51CF41}" type="presOf" srcId="{4299E851-EF94-491D-AFAB-1A3779423991}" destId="{A3F25E7A-F182-415A-9DE1-3C7C4C6F06A9}" srcOrd="0" destOrd="1" presId="urn:microsoft.com/office/officeart/2005/8/layout/vList5"/>
    <dgm:cxn modelId="{80CAE8A7-9EA7-43EF-9458-87C0DC0CC8DB}" srcId="{A4EB1861-CDD3-43B0-948F-3D6A6196CD54}" destId="{2E5D8388-8A17-48B3-8D8B-E5B74868F38E}" srcOrd="1" destOrd="0" parTransId="{DDB274B5-F5C1-46EA-AF18-3B3A42288662}" sibTransId="{59788BEA-3919-49CC-ACC0-816D12A5D7BC}"/>
    <dgm:cxn modelId="{4342ECB3-E3F7-4B12-BD2E-29E8DB737B54}" type="presOf" srcId="{0C941B9A-7070-4D8F-8A9C-6DBDB20DB8AC}" destId="{B89B14DA-3CBC-46A6-A4B4-50980221D2F9}" srcOrd="0" destOrd="0" presId="urn:microsoft.com/office/officeart/2005/8/layout/vList5"/>
    <dgm:cxn modelId="{6C214CBE-1C72-4C35-BE31-F0DA0B01B981}" type="presOf" srcId="{A4EB1861-CDD3-43B0-948F-3D6A6196CD54}" destId="{2217622E-7C6E-42E7-A0A4-C799CA87FC68}" srcOrd="0" destOrd="0" presId="urn:microsoft.com/office/officeart/2005/8/layout/vList5"/>
    <dgm:cxn modelId="{CDDBF4CD-BFDC-4727-A8DE-9F6D7C5F6CAD}" srcId="{2E5D8388-8A17-48B3-8D8B-E5B74868F38E}" destId="{4299E851-EF94-491D-AFAB-1A3779423991}" srcOrd="1" destOrd="0" parTransId="{964758CF-8F16-47A6-9E91-A0F9F2F48D06}" sibTransId="{DCEA50AE-B1D6-42F0-98BD-906BBDBA30CE}"/>
    <dgm:cxn modelId="{242EB6D0-D7B3-43F7-B7D5-6C677F71458B}" type="presOf" srcId="{2E5D8388-8A17-48B3-8D8B-E5B74868F38E}" destId="{6AAF579F-6D45-4507-9C14-CE23F6C7BC29}" srcOrd="0" destOrd="0" presId="urn:microsoft.com/office/officeart/2005/8/layout/vList5"/>
    <dgm:cxn modelId="{B823C7D8-59DC-409C-84AB-853594A2DBB6}" type="presOf" srcId="{F4882F6E-6CB4-43E0-A0AD-5A0B72E41EE1}" destId="{A3F25E7A-F182-415A-9DE1-3C7C4C6F06A9}" srcOrd="0" destOrd="0" presId="urn:microsoft.com/office/officeart/2005/8/layout/vList5"/>
    <dgm:cxn modelId="{85A739E3-AE35-474A-8A98-6D09C51DBAD9}" type="presOf" srcId="{029220EA-0431-425C-9247-FC77005AB2FE}" destId="{B89B14DA-3CBC-46A6-A4B4-50980221D2F9}" srcOrd="0" destOrd="1" presId="urn:microsoft.com/office/officeart/2005/8/layout/vList5"/>
    <dgm:cxn modelId="{3710EAEE-67F1-469E-8856-5CAB2F0F03C9}" srcId="{A4EB1861-CDD3-43B0-948F-3D6A6196CD54}" destId="{E1292145-4760-4862-8F3F-CA8792AB9A64}" srcOrd="0" destOrd="0" parTransId="{BEA3C2E6-631A-4DEA-BF9B-1E1F3EF03BF3}" sibTransId="{AA4C49D9-6BB0-4A45-8A43-2E6BE0F19B39}"/>
    <dgm:cxn modelId="{89D784AC-D0C6-44AA-B985-92EA0ED36502}" type="presParOf" srcId="{2217622E-7C6E-42E7-A0A4-C799CA87FC68}" destId="{74D02365-82BE-4A22-8E0B-58DC1741FA1E}" srcOrd="0" destOrd="0" presId="urn:microsoft.com/office/officeart/2005/8/layout/vList5"/>
    <dgm:cxn modelId="{B6E408B5-67AD-46D9-80AD-4157D93BDDA9}" type="presParOf" srcId="{74D02365-82BE-4A22-8E0B-58DC1741FA1E}" destId="{B353E35A-AEE3-4074-9095-47062E5C83C3}" srcOrd="0" destOrd="0" presId="urn:microsoft.com/office/officeart/2005/8/layout/vList5"/>
    <dgm:cxn modelId="{D52A9F48-3EE2-4585-839A-DB86CB6B507F}" type="presParOf" srcId="{74D02365-82BE-4A22-8E0B-58DC1741FA1E}" destId="{B89B14DA-3CBC-46A6-A4B4-50980221D2F9}" srcOrd="1" destOrd="0" presId="urn:microsoft.com/office/officeart/2005/8/layout/vList5"/>
    <dgm:cxn modelId="{2116782F-B7D7-4DC0-AB10-FEA967323437}" type="presParOf" srcId="{2217622E-7C6E-42E7-A0A4-C799CA87FC68}" destId="{FEAA20F6-D962-4B00-8980-3A861DFB9259}" srcOrd="1" destOrd="0" presId="urn:microsoft.com/office/officeart/2005/8/layout/vList5"/>
    <dgm:cxn modelId="{F98DEC75-14A2-4411-BFD3-AD9324991934}" type="presParOf" srcId="{2217622E-7C6E-42E7-A0A4-C799CA87FC68}" destId="{C2F93BCF-6154-448D-967A-1D00FC0092D5}" srcOrd="2" destOrd="0" presId="urn:microsoft.com/office/officeart/2005/8/layout/vList5"/>
    <dgm:cxn modelId="{B9A9CEED-D9AD-4B5F-85FB-1B67CEBCCA66}" type="presParOf" srcId="{C2F93BCF-6154-448D-967A-1D00FC0092D5}" destId="{6AAF579F-6D45-4507-9C14-CE23F6C7BC29}" srcOrd="0" destOrd="0" presId="urn:microsoft.com/office/officeart/2005/8/layout/vList5"/>
    <dgm:cxn modelId="{24B8CF98-089E-4C05-A40F-4A2BB9444CA5}" type="presParOf" srcId="{C2F93BCF-6154-448D-967A-1D00FC0092D5}" destId="{A3F25E7A-F182-415A-9DE1-3C7C4C6F06A9}" srcOrd="1" destOrd="0" presId="urn:microsoft.com/office/officeart/2005/8/layout/vList5"/>
  </dgm:cxnLst>
  <dgm:bg/>
  <dgm:whole>
    <a:ln>
      <a:solidFill>
        <a:schemeClr val="tx1"/>
      </a:solidFill>
    </a:ln>
  </dgm:whole>
  <dgm:extLst>
    <a:ext uri="http://schemas.microsoft.com/office/drawing/2008/diagram">
      <dsp:dataModelExt xmlns:dsp="http://schemas.microsoft.com/office/drawing/2008/diagram" relId="rId1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9B14DA-3CBC-46A6-A4B4-50980221D2F9}">
      <dsp:nvSpPr>
        <dsp:cNvPr id="0" name=""/>
        <dsp:cNvSpPr/>
      </dsp:nvSpPr>
      <dsp:spPr>
        <a:xfrm rot="5400000">
          <a:off x="4285339" y="-1638231"/>
          <a:ext cx="970906" cy="4490157"/>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GB" sz="2000" b="0" kern="1200" noProof="0" dirty="0">
              <a:latin typeface="+mn-lt"/>
              <a:cs typeface="Times New Roman" panose="02020603050405020304" pitchFamily="18" charset="0"/>
            </a:rPr>
            <a:t>(a) Functions and structures of the body </a:t>
          </a:r>
        </a:p>
        <a:p>
          <a:pPr marL="228600" lvl="1" indent="-228600" algn="l" defTabSz="889000">
            <a:lnSpc>
              <a:spcPct val="90000"/>
            </a:lnSpc>
            <a:spcBef>
              <a:spcPct val="0"/>
            </a:spcBef>
            <a:spcAft>
              <a:spcPct val="15000"/>
            </a:spcAft>
            <a:buChar char="•"/>
          </a:pPr>
          <a:r>
            <a:rPr lang="en-GB" sz="2000" b="0" kern="1200" noProof="0" dirty="0">
              <a:latin typeface="+mn-lt"/>
              <a:cs typeface="Times New Roman" panose="02020603050405020304" pitchFamily="18" charset="0"/>
            </a:rPr>
            <a:t>(b) Activities and participation</a:t>
          </a:r>
        </a:p>
      </dsp:txBody>
      <dsp:txXfrm rot="-5400000">
        <a:off x="2525714" y="168790"/>
        <a:ext cx="4442761" cy="876114"/>
      </dsp:txXfrm>
    </dsp:sp>
    <dsp:sp modelId="{B353E35A-AEE3-4074-9095-47062E5C83C3}">
      <dsp:nvSpPr>
        <dsp:cNvPr id="0" name=""/>
        <dsp:cNvSpPr/>
      </dsp:nvSpPr>
      <dsp:spPr>
        <a:xfrm>
          <a:off x="0" y="30"/>
          <a:ext cx="2525713" cy="121363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GB" sz="2000" b="0" kern="1200" noProof="0" dirty="0">
              <a:latin typeface="+mn-lt"/>
            </a:rPr>
            <a:t> </a:t>
          </a:r>
          <a:r>
            <a:rPr lang="en-GB" sz="2000" b="0" kern="1200" noProof="0" dirty="0">
              <a:latin typeface="+mn-lt"/>
              <a:cs typeface="Times New Roman" panose="02020603050405020304" pitchFamily="18" charset="0"/>
            </a:rPr>
            <a:t>(1). Functional ability and disability</a:t>
          </a:r>
        </a:p>
      </dsp:txBody>
      <dsp:txXfrm>
        <a:off x="59245" y="59275"/>
        <a:ext cx="2407223" cy="1095142"/>
      </dsp:txXfrm>
    </dsp:sp>
    <dsp:sp modelId="{A3F25E7A-F182-415A-9DE1-3C7C4C6F06A9}">
      <dsp:nvSpPr>
        <dsp:cNvPr id="0" name=""/>
        <dsp:cNvSpPr/>
      </dsp:nvSpPr>
      <dsp:spPr>
        <a:xfrm rot="5400000">
          <a:off x="4285339" y="-363917"/>
          <a:ext cx="970906" cy="4490157"/>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GB" sz="2000" b="0" kern="1200" noProof="0" dirty="0">
              <a:latin typeface="+mn-lt"/>
              <a:cs typeface="Times New Roman" panose="02020603050405020304" pitchFamily="18" charset="0"/>
            </a:rPr>
            <a:t>(c) Environmental factors</a:t>
          </a:r>
        </a:p>
        <a:p>
          <a:pPr marL="228600" lvl="1" indent="-228600" algn="l" defTabSz="889000">
            <a:lnSpc>
              <a:spcPct val="90000"/>
            </a:lnSpc>
            <a:spcBef>
              <a:spcPct val="0"/>
            </a:spcBef>
            <a:spcAft>
              <a:spcPct val="15000"/>
            </a:spcAft>
            <a:buChar char="•"/>
          </a:pPr>
          <a:r>
            <a:rPr lang="en-GB" sz="2000" b="0" kern="1200" noProof="0" dirty="0">
              <a:latin typeface="+mn-lt"/>
              <a:cs typeface="Times New Roman" panose="02020603050405020304" pitchFamily="18" charset="0"/>
            </a:rPr>
            <a:t>(d) Personal factors</a:t>
          </a:r>
        </a:p>
      </dsp:txBody>
      <dsp:txXfrm rot="-5400000">
        <a:off x="2525714" y="1443104"/>
        <a:ext cx="4442761" cy="876114"/>
      </dsp:txXfrm>
    </dsp:sp>
    <dsp:sp modelId="{6AAF579F-6D45-4507-9C14-CE23F6C7BC29}">
      <dsp:nvSpPr>
        <dsp:cNvPr id="0" name=""/>
        <dsp:cNvSpPr/>
      </dsp:nvSpPr>
      <dsp:spPr>
        <a:xfrm>
          <a:off x="0" y="1274344"/>
          <a:ext cx="2525713" cy="121363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GB" sz="2000" b="0" kern="1200" noProof="0" dirty="0">
              <a:latin typeface="+mn-lt"/>
              <a:cs typeface="Times New Roman" panose="02020603050405020304" pitchFamily="18" charset="0"/>
            </a:rPr>
            <a:t>(2). Contextual (environmental) factors</a:t>
          </a:r>
        </a:p>
      </dsp:txBody>
      <dsp:txXfrm>
        <a:off x="59245" y="1333589"/>
        <a:ext cx="2407223" cy="1095142"/>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AC5B930-EE42-3A06-476B-2ABAB8BEF65B}"/>
              </a:ext>
            </a:extLst>
          </p:cNvPr>
          <p:cNvSpPr>
            <a:spLocks noGrp="1"/>
          </p:cNvSpPr>
          <p:nvPr>
            <p:ph type="ctrTitle"/>
          </p:nvPr>
        </p:nvSpPr>
        <p:spPr>
          <a:xfrm>
            <a:off x="1524000" y="1122363"/>
            <a:ext cx="9144000" cy="2387600"/>
          </a:xfrm>
        </p:spPr>
        <p:txBody>
          <a:bodyPr anchor="b"/>
          <a:lstStyle>
            <a:lvl1pPr algn="ctr">
              <a:defRPr sz="6000"/>
            </a:lvl1pPr>
          </a:lstStyle>
          <a:p>
            <a:r>
              <a:rPr lang="hu-HU"/>
              <a:t>Mintacím szerkesztése</a:t>
            </a:r>
            <a:endParaRPr lang="en-US"/>
          </a:p>
        </p:txBody>
      </p:sp>
      <p:sp>
        <p:nvSpPr>
          <p:cNvPr id="3" name="Alcím 2">
            <a:extLst>
              <a:ext uri="{FF2B5EF4-FFF2-40B4-BE49-F238E27FC236}">
                <a16:creationId xmlns:a16="http://schemas.microsoft.com/office/drawing/2014/main" id="{784F89FC-EBE8-994B-711C-91FC39251F3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a:t>Kattintson ide az alcím mintájának szerkesztéséhez</a:t>
            </a:r>
            <a:endParaRPr lang="en-US"/>
          </a:p>
        </p:txBody>
      </p:sp>
      <p:sp>
        <p:nvSpPr>
          <p:cNvPr id="4" name="Dátum helye 3">
            <a:extLst>
              <a:ext uri="{FF2B5EF4-FFF2-40B4-BE49-F238E27FC236}">
                <a16:creationId xmlns:a16="http://schemas.microsoft.com/office/drawing/2014/main" id="{C3559D43-4ED1-2DDA-18EC-EB6677EA9DCA}"/>
              </a:ext>
            </a:extLst>
          </p:cNvPr>
          <p:cNvSpPr>
            <a:spLocks noGrp="1"/>
          </p:cNvSpPr>
          <p:nvPr>
            <p:ph type="dt" sz="half" idx="10"/>
          </p:nvPr>
        </p:nvSpPr>
        <p:spPr/>
        <p:txBody>
          <a:bodyPr/>
          <a:lstStyle/>
          <a:p>
            <a:fld id="{1DCA5FE7-0CCC-448B-9A8A-BCC2B79C7397}" type="datetimeFigureOut">
              <a:rPr lang="en-US" smtClean="0"/>
              <a:t>6/12/2025</a:t>
            </a:fld>
            <a:endParaRPr lang="en-US"/>
          </a:p>
        </p:txBody>
      </p:sp>
      <p:sp>
        <p:nvSpPr>
          <p:cNvPr id="5" name="Élőláb helye 4">
            <a:extLst>
              <a:ext uri="{FF2B5EF4-FFF2-40B4-BE49-F238E27FC236}">
                <a16:creationId xmlns:a16="http://schemas.microsoft.com/office/drawing/2014/main" id="{53867A64-5209-FE83-67AB-8C61BBDEF91A}"/>
              </a:ext>
            </a:extLst>
          </p:cNvPr>
          <p:cNvSpPr>
            <a:spLocks noGrp="1"/>
          </p:cNvSpPr>
          <p:nvPr>
            <p:ph type="ftr" sz="quarter" idx="11"/>
          </p:nvPr>
        </p:nvSpPr>
        <p:spPr/>
        <p:txBody>
          <a:bodyPr/>
          <a:lstStyle/>
          <a:p>
            <a:endParaRPr lang="en-US"/>
          </a:p>
        </p:txBody>
      </p:sp>
      <p:sp>
        <p:nvSpPr>
          <p:cNvPr id="6" name="Dia számának helye 5">
            <a:extLst>
              <a:ext uri="{FF2B5EF4-FFF2-40B4-BE49-F238E27FC236}">
                <a16:creationId xmlns:a16="http://schemas.microsoft.com/office/drawing/2014/main" id="{34F0C20C-18B7-BFFC-9B8A-81020EFBCF9C}"/>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1841074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BBFBF8D-1FE3-9C71-0645-8913D372B94D}"/>
              </a:ext>
            </a:extLst>
          </p:cNvPr>
          <p:cNvSpPr>
            <a:spLocks noGrp="1"/>
          </p:cNvSpPr>
          <p:nvPr>
            <p:ph type="title"/>
          </p:nvPr>
        </p:nvSpPr>
        <p:spPr/>
        <p:txBody>
          <a:bodyPr/>
          <a:lstStyle/>
          <a:p>
            <a:r>
              <a:rPr lang="hu-HU"/>
              <a:t>Mintacím szerkesztése</a:t>
            </a:r>
            <a:endParaRPr lang="en-US"/>
          </a:p>
        </p:txBody>
      </p:sp>
      <p:sp>
        <p:nvSpPr>
          <p:cNvPr id="3" name="Függőleges szöveg helye 2">
            <a:extLst>
              <a:ext uri="{FF2B5EF4-FFF2-40B4-BE49-F238E27FC236}">
                <a16:creationId xmlns:a16="http://schemas.microsoft.com/office/drawing/2014/main" id="{7BD6FDA9-234B-425D-200F-CE08E957E1EA}"/>
              </a:ext>
            </a:extLst>
          </p:cNvPr>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Dátum helye 3">
            <a:extLst>
              <a:ext uri="{FF2B5EF4-FFF2-40B4-BE49-F238E27FC236}">
                <a16:creationId xmlns:a16="http://schemas.microsoft.com/office/drawing/2014/main" id="{BDA9F751-462B-F69B-C0D6-70C5CA5DADCB}"/>
              </a:ext>
            </a:extLst>
          </p:cNvPr>
          <p:cNvSpPr>
            <a:spLocks noGrp="1"/>
          </p:cNvSpPr>
          <p:nvPr>
            <p:ph type="dt" sz="half" idx="10"/>
          </p:nvPr>
        </p:nvSpPr>
        <p:spPr/>
        <p:txBody>
          <a:bodyPr/>
          <a:lstStyle/>
          <a:p>
            <a:fld id="{1DCA5FE7-0CCC-448B-9A8A-BCC2B79C7397}" type="datetimeFigureOut">
              <a:rPr lang="en-US" smtClean="0"/>
              <a:t>6/12/2025</a:t>
            </a:fld>
            <a:endParaRPr lang="en-US"/>
          </a:p>
        </p:txBody>
      </p:sp>
      <p:sp>
        <p:nvSpPr>
          <p:cNvPr id="5" name="Élőláb helye 4">
            <a:extLst>
              <a:ext uri="{FF2B5EF4-FFF2-40B4-BE49-F238E27FC236}">
                <a16:creationId xmlns:a16="http://schemas.microsoft.com/office/drawing/2014/main" id="{822D1D8A-1A62-DFC7-F9C3-FC49E979DBAC}"/>
              </a:ext>
            </a:extLst>
          </p:cNvPr>
          <p:cNvSpPr>
            <a:spLocks noGrp="1"/>
          </p:cNvSpPr>
          <p:nvPr>
            <p:ph type="ftr" sz="quarter" idx="11"/>
          </p:nvPr>
        </p:nvSpPr>
        <p:spPr/>
        <p:txBody>
          <a:bodyPr/>
          <a:lstStyle/>
          <a:p>
            <a:endParaRPr lang="en-US"/>
          </a:p>
        </p:txBody>
      </p:sp>
      <p:sp>
        <p:nvSpPr>
          <p:cNvPr id="6" name="Dia számának helye 5">
            <a:extLst>
              <a:ext uri="{FF2B5EF4-FFF2-40B4-BE49-F238E27FC236}">
                <a16:creationId xmlns:a16="http://schemas.microsoft.com/office/drawing/2014/main" id="{C7077A38-5F47-1E13-9824-E33863E31E4A}"/>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15996159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a:extLst>
              <a:ext uri="{FF2B5EF4-FFF2-40B4-BE49-F238E27FC236}">
                <a16:creationId xmlns:a16="http://schemas.microsoft.com/office/drawing/2014/main" id="{0C803704-7AF8-5711-3FA4-E517E5C084A9}"/>
              </a:ext>
            </a:extLst>
          </p:cNvPr>
          <p:cNvSpPr>
            <a:spLocks noGrp="1"/>
          </p:cNvSpPr>
          <p:nvPr>
            <p:ph type="title" orient="vert"/>
          </p:nvPr>
        </p:nvSpPr>
        <p:spPr>
          <a:xfrm>
            <a:off x="8724900" y="365125"/>
            <a:ext cx="2628900" cy="5811838"/>
          </a:xfrm>
        </p:spPr>
        <p:txBody>
          <a:bodyPr vert="eaVert"/>
          <a:lstStyle/>
          <a:p>
            <a:r>
              <a:rPr lang="hu-HU"/>
              <a:t>Mintacím szerkesztése</a:t>
            </a:r>
            <a:endParaRPr lang="en-US"/>
          </a:p>
        </p:txBody>
      </p:sp>
      <p:sp>
        <p:nvSpPr>
          <p:cNvPr id="3" name="Függőleges szöveg helye 2">
            <a:extLst>
              <a:ext uri="{FF2B5EF4-FFF2-40B4-BE49-F238E27FC236}">
                <a16:creationId xmlns:a16="http://schemas.microsoft.com/office/drawing/2014/main" id="{E448AD98-0F92-3888-1D74-BD1BC540CACA}"/>
              </a:ext>
            </a:extLst>
          </p:cNvPr>
          <p:cNvSpPr>
            <a:spLocks noGrp="1"/>
          </p:cNvSpPr>
          <p:nvPr>
            <p:ph type="body" orient="vert" idx="1"/>
          </p:nvPr>
        </p:nvSpPr>
        <p:spPr>
          <a:xfrm>
            <a:off x="838200" y="365125"/>
            <a:ext cx="7734300" cy="5811838"/>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Dátum helye 3">
            <a:extLst>
              <a:ext uri="{FF2B5EF4-FFF2-40B4-BE49-F238E27FC236}">
                <a16:creationId xmlns:a16="http://schemas.microsoft.com/office/drawing/2014/main" id="{49D3ED75-F9D8-BCC3-B995-57EBFEF313BD}"/>
              </a:ext>
            </a:extLst>
          </p:cNvPr>
          <p:cNvSpPr>
            <a:spLocks noGrp="1"/>
          </p:cNvSpPr>
          <p:nvPr>
            <p:ph type="dt" sz="half" idx="10"/>
          </p:nvPr>
        </p:nvSpPr>
        <p:spPr/>
        <p:txBody>
          <a:bodyPr/>
          <a:lstStyle/>
          <a:p>
            <a:fld id="{1DCA5FE7-0CCC-448B-9A8A-BCC2B79C7397}" type="datetimeFigureOut">
              <a:rPr lang="en-US" smtClean="0"/>
              <a:t>6/12/2025</a:t>
            </a:fld>
            <a:endParaRPr lang="en-US"/>
          </a:p>
        </p:txBody>
      </p:sp>
      <p:sp>
        <p:nvSpPr>
          <p:cNvPr id="5" name="Élőláb helye 4">
            <a:extLst>
              <a:ext uri="{FF2B5EF4-FFF2-40B4-BE49-F238E27FC236}">
                <a16:creationId xmlns:a16="http://schemas.microsoft.com/office/drawing/2014/main" id="{ABB9FCF6-2228-795E-06F5-3A6FD68B5947}"/>
              </a:ext>
            </a:extLst>
          </p:cNvPr>
          <p:cNvSpPr>
            <a:spLocks noGrp="1"/>
          </p:cNvSpPr>
          <p:nvPr>
            <p:ph type="ftr" sz="quarter" idx="11"/>
          </p:nvPr>
        </p:nvSpPr>
        <p:spPr/>
        <p:txBody>
          <a:bodyPr/>
          <a:lstStyle/>
          <a:p>
            <a:endParaRPr lang="en-US"/>
          </a:p>
        </p:txBody>
      </p:sp>
      <p:sp>
        <p:nvSpPr>
          <p:cNvPr id="6" name="Dia számának helye 5">
            <a:extLst>
              <a:ext uri="{FF2B5EF4-FFF2-40B4-BE49-F238E27FC236}">
                <a16:creationId xmlns:a16="http://schemas.microsoft.com/office/drawing/2014/main" id="{D9EA2490-0200-ABFC-5B88-B10E5E7D3AB4}"/>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2798595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513B7831-DE52-D63E-24F0-3E702B0B192F}"/>
              </a:ext>
            </a:extLst>
          </p:cNvPr>
          <p:cNvSpPr>
            <a:spLocks noGrp="1"/>
          </p:cNvSpPr>
          <p:nvPr>
            <p:ph type="title"/>
          </p:nvPr>
        </p:nvSpPr>
        <p:spPr/>
        <p:txBody>
          <a:bodyPr/>
          <a:lstStyle/>
          <a:p>
            <a:r>
              <a:rPr lang="hu-HU"/>
              <a:t>Mintacím szerkesztése</a:t>
            </a:r>
            <a:endParaRPr lang="en-US"/>
          </a:p>
        </p:txBody>
      </p:sp>
      <p:sp>
        <p:nvSpPr>
          <p:cNvPr id="3" name="Tartalom helye 2">
            <a:extLst>
              <a:ext uri="{FF2B5EF4-FFF2-40B4-BE49-F238E27FC236}">
                <a16:creationId xmlns:a16="http://schemas.microsoft.com/office/drawing/2014/main" id="{222E2B7A-0D0F-8421-DCAF-E940F53E22E5}"/>
              </a:ext>
            </a:extLst>
          </p:cNvPr>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Dátum helye 3">
            <a:extLst>
              <a:ext uri="{FF2B5EF4-FFF2-40B4-BE49-F238E27FC236}">
                <a16:creationId xmlns:a16="http://schemas.microsoft.com/office/drawing/2014/main" id="{BFE53F9A-5780-72CC-5035-304884EAEC5A}"/>
              </a:ext>
            </a:extLst>
          </p:cNvPr>
          <p:cNvSpPr>
            <a:spLocks noGrp="1"/>
          </p:cNvSpPr>
          <p:nvPr>
            <p:ph type="dt" sz="half" idx="10"/>
          </p:nvPr>
        </p:nvSpPr>
        <p:spPr/>
        <p:txBody>
          <a:bodyPr/>
          <a:lstStyle/>
          <a:p>
            <a:fld id="{1DCA5FE7-0CCC-448B-9A8A-BCC2B79C7397}" type="datetimeFigureOut">
              <a:rPr lang="en-US" smtClean="0"/>
              <a:t>6/12/2025</a:t>
            </a:fld>
            <a:endParaRPr lang="en-US"/>
          </a:p>
        </p:txBody>
      </p:sp>
      <p:sp>
        <p:nvSpPr>
          <p:cNvPr id="5" name="Élőláb helye 4">
            <a:extLst>
              <a:ext uri="{FF2B5EF4-FFF2-40B4-BE49-F238E27FC236}">
                <a16:creationId xmlns:a16="http://schemas.microsoft.com/office/drawing/2014/main" id="{BDD56F3B-D0D5-E76C-0B1F-B16CBE99C33D}"/>
              </a:ext>
            </a:extLst>
          </p:cNvPr>
          <p:cNvSpPr>
            <a:spLocks noGrp="1"/>
          </p:cNvSpPr>
          <p:nvPr>
            <p:ph type="ftr" sz="quarter" idx="11"/>
          </p:nvPr>
        </p:nvSpPr>
        <p:spPr/>
        <p:txBody>
          <a:bodyPr/>
          <a:lstStyle/>
          <a:p>
            <a:endParaRPr lang="en-US"/>
          </a:p>
        </p:txBody>
      </p:sp>
      <p:sp>
        <p:nvSpPr>
          <p:cNvPr id="6" name="Dia számának helye 5">
            <a:extLst>
              <a:ext uri="{FF2B5EF4-FFF2-40B4-BE49-F238E27FC236}">
                <a16:creationId xmlns:a16="http://schemas.microsoft.com/office/drawing/2014/main" id="{0204B92B-3FB6-47EF-6549-EC0DACCFF49C}"/>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853031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8217CC8-7D80-716F-4613-BE4400FF4B93}"/>
              </a:ext>
            </a:extLst>
          </p:cNvPr>
          <p:cNvSpPr>
            <a:spLocks noGrp="1"/>
          </p:cNvSpPr>
          <p:nvPr>
            <p:ph type="title"/>
          </p:nvPr>
        </p:nvSpPr>
        <p:spPr>
          <a:xfrm>
            <a:off x="831850" y="1709738"/>
            <a:ext cx="10515600" cy="2852737"/>
          </a:xfrm>
        </p:spPr>
        <p:txBody>
          <a:bodyPr anchor="b"/>
          <a:lstStyle>
            <a:lvl1pPr>
              <a:defRPr sz="6000"/>
            </a:lvl1pPr>
          </a:lstStyle>
          <a:p>
            <a:r>
              <a:rPr lang="hu-HU"/>
              <a:t>Mintacím szerkesztése</a:t>
            </a:r>
            <a:endParaRPr lang="en-US"/>
          </a:p>
        </p:txBody>
      </p:sp>
      <p:sp>
        <p:nvSpPr>
          <p:cNvPr id="3" name="Szöveg helye 2">
            <a:extLst>
              <a:ext uri="{FF2B5EF4-FFF2-40B4-BE49-F238E27FC236}">
                <a16:creationId xmlns:a16="http://schemas.microsoft.com/office/drawing/2014/main" id="{DCB28146-CA59-AE8D-D80E-08840318ED3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a:t>Mintaszöveg szerkesztése</a:t>
            </a:r>
          </a:p>
        </p:txBody>
      </p:sp>
      <p:sp>
        <p:nvSpPr>
          <p:cNvPr id="4" name="Dátum helye 3">
            <a:extLst>
              <a:ext uri="{FF2B5EF4-FFF2-40B4-BE49-F238E27FC236}">
                <a16:creationId xmlns:a16="http://schemas.microsoft.com/office/drawing/2014/main" id="{198F8DE3-E697-CDA4-CCC2-2A84462732BD}"/>
              </a:ext>
            </a:extLst>
          </p:cNvPr>
          <p:cNvSpPr>
            <a:spLocks noGrp="1"/>
          </p:cNvSpPr>
          <p:nvPr>
            <p:ph type="dt" sz="half" idx="10"/>
          </p:nvPr>
        </p:nvSpPr>
        <p:spPr/>
        <p:txBody>
          <a:bodyPr/>
          <a:lstStyle/>
          <a:p>
            <a:fld id="{1DCA5FE7-0CCC-448B-9A8A-BCC2B79C7397}" type="datetimeFigureOut">
              <a:rPr lang="en-US" smtClean="0"/>
              <a:t>6/12/2025</a:t>
            </a:fld>
            <a:endParaRPr lang="en-US"/>
          </a:p>
        </p:txBody>
      </p:sp>
      <p:sp>
        <p:nvSpPr>
          <p:cNvPr id="5" name="Élőláb helye 4">
            <a:extLst>
              <a:ext uri="{FF2B5EF4-FFF2-40B4-BE49-F238E27FC236}">
                <a16:creationId xmlns:a16="http://schemas.microsoft.com/office/drawing/2014/main" id="{E82755C0-79D7-D8F5-B434-FDE734A13A27}"/>
              </a:ext>
            </a:extLst>
          </p:cNvPr>
          <p:cNvSpPr>
            <a:spLocks noGrp="1"/>
          </p:cNvSpPr>
          <p:nvPr>
            <p:ph type="ftr" sz="quarter" idx="11"/>
          </p:nvPr>
        </p:nvSpPr>
        <p:spPr/>
        <p:txBody>
          <a:bodyPr/>
          <a:lstStyle/>
          <a:p>
            <a:endParaRPr lang="en-US"/>
          </a:p>
        </p:txBody>
      </p:sp>
      <p:sp>
        <p:nvSpPr>
          <p:cNvPr id="6" name="Dia számának helye 5">
            <a:extLst>
              <a:ext uri="{FF2B5EF4-FFF2-40B4-BE49-F238E27FC236}">
                <a16:creationId xmlns:a16="http://schemas.microsoft.com/office/drawing/2014/main" id="{323BEC01-4462-0512-8B0C-8654B2445189}"/>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1013843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8DF81297-EF9E-BAF5-65F3-53B171A2671B}"/>
              </a:ext>
            </a:extLst>
          </p:cNvPr>
          <p:cNvSpPr>
            <a:spLocks noGrp="1"/>
          </p:cNvSpPr>
          <p:nvPr>
            <p:ph type="title"/>
          </p:nvPr>
        </p:nvSpPr>
        <p:spPr/>
        <p:txBody>
          <a:bodyPr/>
          <a:lstStyle/>
          <a:p>
            <a:r>
              <a:rPr lang="hu-HU"/>
              <a:t>Mintacím szerkesztése</a:t>
            </a:r>
            <a:endParaRPr lang="en-US"/>
          </a:p>
        </p:txBody>
      </p:sp>
      <p:sp>
        <p:nvSpPr>
          <p:cNvPr id="3" name="Tartalom helye 2">
            <a:extLst>
              <a:ext uri="{FF2B5EF4-FFF2-40B4-BE49-F238E27FC236}">
                <a16:creationId xmlns:a16="http://schemas.microsoft.com/office/drawing/2014/main" id="{F4192C14-66C2-5A0E-4316-2460D4A3C6CF}"/>
              </a:ext>
            </a:extLst>
          </p:cNvPr>
          <p:cNvSpPr>
            <a:spLocks noGrp="1"/>
          </p:cNvSpPr>
          <p:nvPr>
            <p:ph sz="half" idx="1"/>
          </p:nvPr>
        </p:nvSpPr>
        <p:spPr>
          <a:xfrm>
            <a:off x="838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Tartalom helye 3">
            <a:extLst>
              <a:ext uri="{FF2B5EF4-FFF2-40B4-BE49-F238E27FC236}">
                <a16:creationId xmlns:a16="http://schemas.microsoft.com/office/drawing/2014/main" id="{F3524303-6F69-87FA-A192-A7782691AC65}"/>
              </a:ext>
            </a:extLst>
          </p:cNvPr>
          <p:cNvSpPr>
            <a:spLocks noGrp="1"/>
          </p:cNvSpPr>
          <p:nvPr>
            <p:ph sz="half" idx="2"/>
          </p:nvPr>
        </p:nvSpPr>
        <p:spPr>
          <a:xfrm>
            <a:off x="6172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5" name="Dátum helye 4">
            <a:extLst>
              <a:ext uri="{FF2B5EF4-FFF2-40B4-BE49-F238E27FC236}">
                <a16:creationId xmlns:a16="http://schemas.microsoft.com/office/drawing/2014/main" id="{842ECC73-75CE-1EDE-C086-0891071BDCE2}"/>
              </a:ext>
            </a:extLst>
          </p:cNvPr>
          <p:cNvSpPr>
            <a:spLocks noGrp="1"/>
          </p:cNvSpPr>
          <p:nvPr>
            <p:ph type="dt" sz="half" idx="10"/>
          </p:nvPr>
        </p:nvSpPr>
        <p:spPr/>
        <p:txBody>
          <a:bodyPr/>
          <a:lstStyle/>
          <a:p>
            <a:fld id="{1DCA5FE7-0CCC-448B-9A8A-BCC2B79C7397}" type="datetimeFigureOut">
              <a:rPr lang="en-US" smtClean="0"/>
              <a:t>6/12/2025</a:t>
            </a:fld>
            <a:endParaRPr lang="en-US"/>
          </a:p>
        </p:txBody>
      </p:sp>
      <p:sp>
        <p:nvSpPr>
          <p:cNvPr id="6" name="Élőláb helye 5">
            <a:extLst>
              <a:ext uri="{FF2B5EF4-FFF2-40B4-BE49-F238E27FC236}">
                <a16:creationId xmlns:a16="http://schemas.microsoft.com/office/drawing/2014/main" id="{AE24CB62-DD06-C6AD-EA48-46E3A7EA70B7}"/>
              </a:ext>
            </a:extLst>
          </p:cNvPr>
          <p:cNvSpPr>
            <a:spLocks noGrp="1"/>
          </p:cNvSpPr>
          <p:nvPr>
            <p:ph type="ftr" sz="quarter" idx="11"/>
          </p:nvPr>
        </p:nvSpPr>
        <p:spPr/>
        <p:txBody>
          <a:bodyPr/>
          <a:lstStyle/>
          <a:p>
            <a:endParaRPr lang="en-US"/>
          </a:p>
        </p:txBody>
      </p:sp>
      <p:sp>
        <p:nvSpPr>
          <p:cNvPr id="7" name="Dia számának helye 6">
            <a:extLst>
              <a:ext uri="{FF2B5EF4-FFF2-40B4-BE49-F238E27FC236}">
                <a16:creationId xmlns:a16="http://schemas.microsoft.com/office/drawing/2014/main" id="{21B4C071-F7CA-23AA-F67B-5D20DFF232E1}"/>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14241805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9BF5EC32-FD37-750E-0001-DF73E5C45F27}"/>
              </a:ext>
            </a:extLst>
          </p:cNvPr>
          <p:cNvSpPr>
            <a:spLocks noGrp="1"/>
          </p:cNvSpPr>
          <p:nvPr>
            <p:ph type="title"/>
          </p:nvPr>
        </p:nvSpPr>
        <p:spPr>
          <a:xfrm>
            <a:off x="839788" y="365125"/>
            <a:ext cx="10515600" cy="1325563"/>
          </a:xfrm>
        </p:spPr>
        <p:txBody>
          <a:bodyPr/>
          <a:lstStyle/>
          <a:p>
            <a:r>
              <a:rPr lang="hu-HU"/>
              <a:t>Mintacím szerkesztése</a:t>
            </a:r>
            <a:endParaRPr lang="en-US"/>
          </a:p>
        </p:txBody>
      </p:sp>
      <p:sp>
        <p:nvSpPr>
          <p:cNvPr id="3" name="Szöveg helye 2">
            <a:extLst>
              <a:ext uri="{FF2B5EF4-FFF2-40B4-BE49-F238E27FC236}">
                <a16:creationId xmlns:a16="http://schemas.microsoft.com/office/drawing/2014/main" id="{F62ADBC2-7596-1C21-0152-BF9185E6CB6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a:extLst>
              <a:ext uri="{FF2B5EF4-FFF2-40B4-BE49-F238E27FC236}">
                <a16:creationId xmlns:a16="http://schemas.microsoft.com/office/drawing/2014/main" id="{4269CAB9-225B-6385-EE08-FFFB43F000E8}"/>
              </a:ext>
            </a:extLst>
          </p:cNvPr>
          <p:cNvSpPr>
            <a:spLocks noGrp="1"/>
          </p:cNvSpPr>
          <p:nvPr>
            <p:ph sz="half" idx="2"/>
          </p:nvPr>
        </p:nvSpPr>
        <p:spPr>
          <a:xfrm>
            <a:off x="839788" y="2505075"/>
            <a:ext cx="5157787"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5" name="Szöveg helye 4">
            <a:extLst>
              <a:ext uri="{FF2B5EF4-FFF2-40B4-BE49-F238E27FC236}">
                <a16:creationId xmlns:a16="http://schemas.microsoft.com/office/drawing/2014/main" id="{5202EA3C-86C9-0333-F2BF-943BBD4E587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a:extLst>
              <a:ext uri="{FF2B5EF4-FFF2-40B4-BE49-F238E27FC236}">
                <a16:creationId xmlns:a16="http://schemas.microsoft.com/office/drawing/2014/main" id="{A44E29DD-AB44-8361-D6EB-ED401B8F4F95}"/>
              </a:ext>
            </a:extLst>
          </p:cNvPr>
          <p:cNvSpPr>
            <a:spLocks noGrp="1"/>
          </p:cNvSpPr>
          <p:nvPr>
            <p:ph sz="quarter" idx="4"/>
          </p:nvPr>
        </p:nvSpPr>
        <p:spPr>
          <a:xfrm>
            <a:off x="6172200" y="2505075"/>
            <a:ext cx="5183188"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7" name="Dátum helye 6">
            <a:extLst>
              <a:ext uri="{FF2B5EF4-FFF2-40B4-BE49-F238E27FC236}">
                <a16:creationId xmlns:a16="http://schemas.microsoft.com/office/drawing/2014/main" id="{C5FB6833-2B05-2257-0628-1B0F5BD61072}"/>
              </a:ext>
            </a:extLst>
          </p:cNvPr>
          <p:cNvSpPr>
            <a:spLocks noGrp="1"/>
          </p:cNvSpPr>
          <p:nvPr>
            <p:ph type="dt" sz="half" idx="10"/>
          </p:nvPr>
        </p:nvSpPr>
        <p:spPr/>
        <p:txBody>
          <a:bodyPr/>
          <a:lstStyle/>
          <a:p>
            <a:fld id="{1DCA5FE7-0CCC-448B-9A8A-BCC2B79C7397}" type="datetimeFigureOut">
              <a:rPr lang="en-US" smtClean="0"/>
              <a:t>6/12/2025</a:t>
            </a:fld>
            <a:endParaRPr lang="en-US"/>
          </a:p>
        </p:txBody>
      </p:sp>
      <p:sp>
        <p:nvSpPr>
          <p:cNvPr id="8" name="Élőláb helye 7">
            <a:extLst>
              <a:ext uri="{FF2B5EF4-FFF2-40B4-BE49-F238E27FC236}">
                <a16:creationId xmlns:a16="http://schemas.microsoft.com/office/drawing/2014/main" id="{E847EDFF-5E73-18D3-C106-57CC216181A0}"/>
              </a:ext>
            </a:extLst>
          </p:cNvPr>
          <p:cNvSpPr>
            <a:spLocks noGrp="1"/>
          </p:cNvSpPr>
          <p:nvPr>
            <p:ph type="ftr" sz="quarter" idx="11"/>
          </p:nvPr>
        </p:nvSpPr>
        <p:spPr/>
        <p:txBody>
          <a:bodyPr/>
          <a:lstStyle/>
          <a:p>
            <a:endParaRPr lang="en-US"/>
          </a:p>
        </p:txBody>
      </p:sp>
      <p:sp>
        <p:nvSpPr>
          <p:cNvPr id="9" name="Dia számának helye 8">
            <a:extLst>
              <a:ext uri="{FF2B5EF4-FFF2-40B4-BE49-F238E27FC236}">
                <a16:creationId xmlns:a16="http://schemas.microsoft.com/office/drawing/2014/main" id="{BB8C2CCC-83C9-97AF-F824-4EB86960BA89}"/>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12810692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FEFE72DA-93A2-C9B7-CC5E-FEDF759378A7}"/>
              </a:ext>
            </a:extLst>
          </p:cNvPr>
          <p:cNvSpPr>
            <a:spLocks noGrp="1"/>
          </p:cNvSpPr>
          <p:nvPr>
            <p:ph type="title"/>
          </p:nvPr>
        </p:nvSpPr>
        <p:spPr/>
        <p:txBody>
          <a:bodyPr/>
          <a:lstStyle/>
          <a:p>
            <a:r>
              <a:rPr lang="hu-HU"/>
              <a:t>Mintacím szerkesztése</a:t>
            </a:r>
            <a:endParaRPr lang="en-US"/>
          </a:p>
        </p:txBody>
      </p:sp>
      <p:sp>
        <p:nvSpPr>
          <p:cNvPr id="3" name="Dátum helye 2">
            <a:extLst>
              <a:ext uri="{FF2B5EF4-FFF2-40B4-BE49-F238E27FC236}">
                <a16:creationId xmlns:a16="http://schemas.microsoft.com/office/drawing/2014/main" id="{A891242E-901C-43DC-89D8-71CD936C02B8}"/>
              </a:ext>
            </a:extLst>
          </p:cNvPr>
          <p:cNvSpPr>
            <a:spLocks noGrp="1"/>
          </p:cNvSpPr>
          <p:nvPr>
            <p:ph type="dt" sz="half" idx="10"/>
          </p:nvPr>
        </p:nvSpPr>
        <p:spPr/>
        <p:txBody>
          <a:bodyPr/>
          <a:lstStyle/>
          <a:p>
            <a:fld id="{1DCA5FE7-0CCC-448B-9A8A-BCC2B79C7397}" type="datetimeFigureOut">
              <a:rPr lang="en-US" smtClean="0"/>
              <a:t>6/12/2025</a:t>
            </a:fld>
            <a:endParaRPr lang="en-US"/>
          </a:p>
        </p:txBody>
      </p:sp>
      <p:sp>
        <p:nvSpPr>
          <p:cNvPr id="4" name="Élőláb helye 3">
            <a:extLst>
              <a:ext uri="{FF2B5EF4-FFF2-40B4-BE49-F238E27FC236}">
                <a16:creationId xmlns:a16="http://schemas.microsoft.com/office/drawing/2014/main" id="{50EA3B0E-D012-6AD8-9EF7-C40C24164C6E}"/>
              </a:ext>
            </a:extLst>
          </p:cNvPr>
          <p:cNvSpPr>
            <a:spLocks noGrp="1"/>
          </p:cNvSpPr>
          <p:nvPr>
            <p:ph type="ftr" sz="quarter" idx="11"/>
          </p:nvPr>
        </p:nvSpPr>
        <p:spPr/>
        <p:txBody>
          <a:bodyPr/>
          <a:lstStyle/>
          <a:p>
            <a:endParaRPr lang="en-US"/>
          </a:p>
        </p:txBody>
      </p:sp>
      <p:sp>
        <p:nvSpPr>
          <p:cNvPr id="5" name="Dia számának helye 4">
            <a:extLst>
              <a:ext uri="{FF2B5EF4-FFF2-40B4-BE49-F238E27FC236}">
                <a16:creationId xmlns:a16="http://schemas.microsoft.com/office/drawing/2014/main" id="{40DD9735-AF6B-CD22-DCCA-A2635B2848BD}"/>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3432771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a:extLst>
              <a:ext uri="{FF2B5EF4-FFF2-40B4-BE49-F238E27FC236}">
                <a16:creationId xmlns:a16="http://schemas.microsoft.com/office/drawing/2014/main" id="{7102F4A5-FB5D-4976-B3C9-8B15DC223EBB}"/>
              </a:ext>
            </a:extLst>
          </p:cNvPr>
          <p:cNvSpPr>
            <a:spLocks noGrp="1"/>
          </p:cNvSpPr>
          <p:nvPr>
            <p:ph type="dt" sz="half" idx="10"/>
          </p:nvPr>
        </p:nvSpPr>
        <p:spPr/>
        <p:txBody>
          <a:bodyPr/>
          <a:lstStyle/>
          <a:p>
            <a:fld id="{1DCA5FE7-0CCC-448B-9A8A-BCC2B79C7397}" type="datetimeFigureOut">
              <a:rPr lang="en-US" smtClean="0"/>
              <a:t>6/12/2025</a:t>
            </a:fld>
            <a:endParaRPr lang="en-US"/>
          </a:p>
        </p:txBody>
      </p:sp>
      <p:sp>
        <p:nvSpPr>
          <p:cNvPr id="3" name="Élőláb helye 2">
            <a:extLst>
              <a:ext uri="{FF2B5EF4-FFF2-40B4-BE49-F238E27FC236}">
                <a16:creationId xmlns:a16="http://schemas.microsoft.com/office/drawing/2014/main" id="{E90CE894-1CB2-8ED8-6F2D-100D38843817}"/>
              </a:ext>
            </a:extLst>
          </p:cNvPr>
          <p:cNvSpPr>
            <a:spLocks noGrp="1"/>
          </p:cNvSpPr>
          <p:nvPr>
            <p:ph type="ftr" sz="quarter" idx="11"/>
          </p:nvPr>
        </p:nvSpPr>
        <p:spPr/>
        <p:txBody>
          <a:bodyPr/>
          <a:lstStyle/>
          <a:p>
            <a:endParaRPr lang="en-US"/>
          </a:p>
        </p:txBody>
      </p:sp>
      <p:sp>
        <p:nvSpPr>
          <p:cNvPr id="4" name="Dia számának helye 3">
            <a:extLst>
              <a:ext uri="{FF2B5EF4-FFF2-40B4-BE49-F238E27FC236}">
                <a16:creationId xmlns:a16="http://schemas.microsoft.com/office/drawing/2014/main" id="{EBB69F0F-BF1B-0366-A4F8-D493A23A149D}"/>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422228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640720D2-D654-415F-68C4-C7AE7A174284}"/>
              </a:ext>
            </a:extLst>
          </p:cNvPr>
          <p:cNvSpPr>
            <a:spLocks noGrp="1"/>
          </p:cNvSpPr>
          <p:nvPr>
            <p:ph type="title"/>
          </p:nvPr>
        </p:nvSpPr>
        <p:spPr>
          <a:xfrm>
            <a:off x="839788" y="457200"/>
            <a:ext cx="3932237" cy="1600200"/>
          </a:xfrm>
        </p:spPr>
        <p:txBody>
          <a:bodyPr anchor="b"/>
          <a:lstStyle>
            <a:lvl1pPr>
              <a:defRPr sz="3200"/>
            </a:lvl1pPr>
          </a:lstStyle>
          <a:p>
            <a:r>
              <a:rPr lang="hu-HU"/>
              <a:t>Mintacím szerkesztése</a:t>
            </a:r>
            <a:endParaRPr lang="en-US"/>
          </a:p>
        </p:txBody>
      </p:sp>
      <p:sp>
        <p:nvSpPr>
          <p:cNvPr id="3" name="Tartalom helye 2">
            <a:extLst>
              <a:ext uri="{FF2B5EF4-FFF2-40B4-BE49-F238E27FC236}">
                <a16:creationId xmlns:a16="http://schemas.microsoft.com/office/drawing/2014/main" id="{6EB14331-C192-EE9D-B294-9D9614606B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Szöveg helye 3">
            <a:extLst>
              <a:ext uri="{FF2B5EF4-FFF2-40B4-BE49-F238E27FC236}">
                <a16:creationId xmlns:a16="http://schemas.microsoft.com/office/drawing/2014/main" id="{17B212FC-CB31-9B9F-2D00-75C51AC97C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a:extLst>
              <a:ext uri="{FF2B5EF4-FFF2-40B4-BE49-F238E27FC236}">
                <a16:creationId xmlns:a16="http://schemas.microsoft.com/office/drawing/2014/main" id="{C1506CCA-43AF-CA58-CA67-9E893F9E922A}"/>
              </a:ext>
            </a:extLst>
          </p:cNvPr>
          <p:cNvSpPr>
            <a:spLocks noGrp="1"/>
          </p:cNvSpPr>
          <p:nvPr>
            <p:ph type="dt" sz="half" idx="10"/>
          </p:nvPr>
        </p:nvSpPr>
        <p:spPr/>
        <p:txBody>
          <a:bodyPr/>
          <a:lstStyle/>
          <a:p>
            <a:fld id="{1DCA5FE7-0CCC-448B-9A8A-BCC2B79C7397}" type="datetimeFigureOut">
              <a:rPr lang="en-US" smtClean="0"/>
              <a:t>6/12/2025</a:t>
            </a:fld>
            <a:endParaRPr lang="en-US"/>
          </a:p>
        </p:txBody>
      </p:sp>
      <p:sp>
        <p:nvSpPr>
          <p:cNvPr id="6" name="Élőláb helye 5">
            <a:extLst>
              <a:ext uri="{FF2B5EF4-FFF2-40B4-BE49-F238E27FC236}">
                <a16:creationId xmlns:a16="http://schemas.microsoft.com/office/drawing/2014/main" id="{C1A6A8D6-DE7A-E890-3960-C3C68B3902A2}"/>
              </a:ext>
            </a:extLst>
          </p:cNvPr>
          <p:cNvSpPr>
            <a:spLocks noGrp="1"/>
          </p:cNvSpPr>
          <p:nvPr>
            <p:ph type="ftr" sz="quarter" idx="11"/>
          </p:nvPr>
        </p:nvSpPr>
        <p:spPr/>
        <p:txBody>
          <a:bodyPr/>
          <a:lstStyle/>
          <a:p>
            <a:endParaRPr lang="en-US"/>
          </a:p>
        </p:txBody>
      </p:sp>
      <p:sp>
        <p:nvSpPr>
          <p:cNvPr id="7" name="Dia számának helye 6">
            <a:extLst>
              <a:ext uri="{FF2B5EF4-FFF2-40B4-BE49-F238E27FC236}">
                <a16:creationId xmlns:a16="http://schemas.microsoft.com/office/drawing/2014/main" id="{2140EE53-6130-97E6-64D4-6E4685DE4859}"/>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2664391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27F3592-3D81-C7F6-BBC6-78C7042CF122}"/>
              </a:ext>
            </a:extLst>
          </p:cNvPr>
          <p:cNvSpPr>
            <a:spLocks noGrp="1"/>
          </p:cNvSpPr>
          <p:nvPr>
            <p:ph type="title"/>
          </p:nvPr>
        </p:nvSpPr>
        <p:spPr>
          <a:xfrm>
            <a:off x="839788" y="457200"/>
            <a:ext cx="3932237" cy="1600200"/>
          </a:xfrm>
        </p:spPr>
        <p:txBody>
          <a:bodyPr anchor="b"/>
          <a:lstStyle>
            <a:lvl1pPr>
              <a:defRPr sz="3200"/>
            </a:lvl1pPr>
          </a:lstStyle>
          <a:p>
            <a:r>
              <a:rPr lang="hu-HU"/>
              <a:t>Mintacím szerkesztése</a:t>
            </a:r>
            <a:endParaRPr lang="en-US"/>
          </a:p>
        </p:txBody>
      </p:sp>
      <p:sp>
        <p:nvSpPr>
          <p:cNvPr id="3" name="Kép helye 2">
            <a:extLst>
              <a:ext uri="{FF2B5EF4-FFF2-40B4-BE49-F238E27FC236}">
                <a16:creationId xmlns:a16="http://schemas.microsoft.com/office/drawing/2014/main" id="{925A614B-2751-26BB-1CB8-8433660A6A7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Szöveg helye 3">
            <a:extLst>
              <a:ext uri="{FF2B5EF4-FFF2-40B4-BE49-F238E27FC236}">
                <a16:creationId xmlns:a16="http://schemas.microsoft.com/office/drawing/2014/main" id="{8164BE02-5B06-A988-1210-7D24361DC6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a:extLst>
              <a:ext uri="{FF2B5EF4-FFF2-40B4-BE49-F238E27FC236}">
                <a16:creationId xmlns:a16="http://schemas.microsoft.com/office/drawing/2014/main" id="{AEBD885B-546A-B029-16C4-9E403BEB16E3}"/>
              </a:ext>
            </a:extLst>
          </p:cNvPr>
          <p:cNvSpPr>
            <a:spLocks noGrp="1"/>
          </p:cNvSpPr>
          <p:nvPr>
            <p:ph type="dt" sz="half" idx="10"/>
          </p:nvPr>
        </p:nvSpPr>
        <p:spPr/>
        <p:txBody>
          <a:bodyPr/>
          <a:lstStyle/>
          <a:p>
            <a:fld id="{1DCA5FE7-0CCC-448B-9A8A-BCC2B79C7397}" type="datetimeFigureOut">
              <a:rPr lang="en-US" smtClean="0"/>
              <a:t>6/12/2025</a:t>
            </a:fld>
            <a:endParaRPr lang="en-US"/>
          </a:p>
        </p:txBody>
      </p:sp>
      <p:sp>
        <p:nvSpPr>
          <p:cNvPr id="6" name="Élőláb helye 5">
            <a:extLst>
              <a:ext uri="{FF2B5EF4-FFF2-40B4-BE49-F238E27FC236}">
                <a16:creationId xmlns:a16="http://schemas.microsoft.com/office/drawing/2014/main" id="{6864DAF4-E929-2360-9196-0673266EEEB7}"/>
              </a:ext>
            </a:extLst>
          </p:cNvPr>
          <p:cNvSpPr>
            <a:spLocks noGrp="1"/>
          </p:cNvSpPr>
          <p:nvPr>
            <p:ph type="ftr" sz="quarter" idx="11"/>
          </p:nvPr>
        </p:nvSpPr>
        <p:spPr/>
        <p:txBody>
          <a:bodyPr/>
          <a:lstStyle/>
          <a:p>
            <a:endParaRPr lang="en-US"/>
          </a:p>
        </p:txBody>
      </p:sp>
      <p:sp>
        <p:nvSpPr>
          <p:cNvPr id="7" name="Dia számának helye 6">
            <a:extLst>
              <a:ext uri="{FF2B5EF4-FFF2-40B4-BE49-F238E27FC236}">
                <a16:creationId xmlns:a16="http://schemas.microsoft.com/office/drawing/2014/main" id="{40F6C006-C17B-2BC1-2C98-3C0BFFF7C019}"/>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2526810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a:extLst>
              <a:ext uri="{FF2B5EF4-FFF2-40B4-BE49-F238E27FC236}">
                <a16:creationId xmlns:a16="http://schemas.microsoft.com/office/drawing/2014/main" id="{F645EBCF-4DCB-FE4C-CC6A-2C995AB027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u-HU"/>
              <a:t>Mintacím szerkesztése</a:t>
            </a:r>
            <a:endParaRPr lang="en-US"/>
          </a:p>
        </p:txBody>
      </p:sp>
      <p:sp>
        <p:nvSpPr>
          <p:cNvPr id="3" name="Szöveg helye 2">
            <a:extLst>
              <a:ext uri="{FF2B5EF4-FFF2-40B4-BE49-F238E27FC236}">
                <a16:creationId xmlns:a16="http://schemas.microsoft.com/office/drawing/2014/main" id="{DB263B22-BEA6-4376-4B06-913F84B980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Dátum helye 3">
            <a:extLst>
              <a:ext uri="{FF2B5EF4-FFF2-40B4-BE49-F238E27FC236}">
                <a16:creationId xmlns:a16="http://schemas.microsoft.com/office/drawing/2014/main" id="{E2891BCD-8D77-06EB-5D6E-945498A76A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CA5FE7-0CCC-448B-9A8A-BCC2B79C7397}" type="datetimeFigureOut">
              <a:rPr lang="en-US" smtClean="0"/>
              <a:t>6/12/2025</a:t>
            </a:fld>
            <a:endParaRPr lang="en-US"/>
          </a:p>
        </p:txBody>
      </p:sp>
      <p:sp>
        <p:nvSpPr>
          <p:cNvPr id="5" name="Élőláb helye 4">
            <a:extLst>
              <a:ext uri="{FF2B5EF4-FFF2-40B4-BE49-F238E27FC236}">
                <a16:creationId xmlns:a16="http://schemas.microsoft.com/office/drawing/2014/main" id="{2B9B4675-6930-FE15-F4C7-560EFF1E2B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Dia számának helye 5">
            <a:extLst>
              <a:ext uri="{FF2B5EF4-FFF2-40B4-BE49-F238E27FC236}">
                <a16:creationId xmlns:a16="http://schemas.microsoft.com/office/drawing/2014/main" id="{6A14ED0A-5AED-3585-15A5-1FE7C6C3F6D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5D35CB-5EE9-48D1-9C44-7DAF4C1BA0B7}" type="slidenum">
              <a:rPr lang="en-US" smtClean="0"/>
              <a:t>‹#›</a:t>
            </a:fld>
            <a:endParaRPr lang="en-US"/>
          </a:p>
        </p:txBody>
      </p:sp>
    </p:spTree>
    <p:extLst>
      <p:ext uri="{BB962C8B-B14F-4D97-AF65-F5344CB8AC3E}">
        <p14:creationId xmlns:p14="http://schemas.microsoft.com/office/powerpoint/2010/main" val="3247491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2.jpg"/><Relationship Id="rId4" Type="http://schemas.openxmlformats.org/officeDocument/2006/relationships/image" Target="../media/image3.png"/><Relationship Id="rId9" Type="http://schemas.openxmlformats.org/officeDocument/2006/relationships/image" Target="../media/image10.png"/></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0.png"/></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0.png"/></Relationships>
</file>

<file path=ppt/slides/_rels/slide1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0.png"/></Relationships>
</file>

<file path=ppt/slides/_rels/slide1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0.png"/></Relationships>
</file>

<file path=ppt/slides/_rels/slide1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0.png"/></Relationships>
</file>

<file path=ppt/slides/_rels/slide1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0.png"/></Relationships>
</file>

<file path=ppt/slides/_rels/slide1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3.png"/><Relationship Id="rId4" Type="http://schemas.openxmlformats.org/officeDocument/2006/relationships/image" Target="../media/image3.png"/><Relationship Id="rId9" Type="http://schemas.openxmlformats.org/officeDocument/2006/relationships/image" Target="../media/image10.png"/></Relationships>
</file>

<file path=ppt/slides/_rels/slide1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0.png"/></Relationships>
</file>

<file path=ppt/slides/_rels/slide1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0.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jpg"/><Relationship Id="rId4" Type="http://schemas.openxmlformats.org/officeDocument/2006/relationships/image" Target="../media/image3.png"/><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0.png"/></Relationships>
</file>

<file path=ppt/slides/_rels/slide2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0.png"/></Relationships>
</file>

<file path=ppt/slides/_rels/slide2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0.png"/></Relationships>
</file>

<file path=ppt/slides/_rels/slide2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diagramColors" Target="../diagrams/colors1.xml"/><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diagramQuickStyle" Target="../diagrams/quickStyle1.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diagramLayout" Target="../diagrams/layout1.xml"/><Relationship Id="rId5" Type="http://schemas.openxmlformats.org/officeDocument/2006/relationships/image" Target="../media/image4.png"/><Relationship Id="rId10" Type="http://schemas.openxmlformats.org/officeDocument/2006/relationships/diagramData" Target="../diagrams/data1.xml"/><Relationship Id="rId4" Type="http://schemas.openxmlformats.org/officeDocument/2006/relationships/image" Target="../media/image3.png"/><Relationship Id="rId9" Type="http://schemas.openxmlformats.org/officeDocument/2006/relationships/image" Target="../media/image10.png"/><Relationship Id="rId14" Type="http://schemas.microsoft.com/office/2007/relationships/diagramDrawing" Target="../diagrams/drawing1.xml"/></Relationships>
</file>

<file path=ppt/slides/_rels/slide2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0.png"/></Relationships>
</file>

<file path=ppt/slides/_rels/slide2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0.png"/></Relationships>
</file>

<file path=ppt/slides/_rels/slide2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0.png"/></Relationships>
</file>

<file path=ppt/slides/_rels/slide2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0.png"/></Relationships>
</file>

<file path=ppt/slides/_rels/slide2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0.png"/></Relationships>
</file>

<file path=ppt/slides/_rels/slide2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0.png"/></Relationships>
</file>

<file path=ppt/slides/_rels/slide3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0.png"/></Relationships>
</file>

<file path=ppt/slides/_rels/slide3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0.png"/></Relationships>
</file>

<file path=ppt/slides/_rels/slide3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0.png"/></Relationships>
</file>

<file path=ppt/slides/_rels/slide3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0.png"/></Relationships>
</file>

<file path=ppt/slides/_rels/slide3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1.png"/><Relationship Id="rId4" Type="http://schemas.openxmlformats.org/officeDocument/2006/relationships/image" Target="../media/image3.png"/><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ép 5">
            <a:extLst>
              <a:ext uri="{FF2B5EF4-FFF2-40B4-BE49-F238E27FC236}">
                <a16:creationId xmlns:a16="http://schemas.microsoft.com/office/drawing/2014/main" id="{A1057E74-6607-7AF9-FE50-47B062F452EA}"/>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EAFFC7EF-1843-81DF-280D-8BEF44216F38}"/>
              </a:ext>
            </a:extLst>
          </p:cNvPr>
          <p:cNvSpPr>
            <a:spLocks noGrp="1"/>
          </p:cNvSpPr>
          <p:nvPr>
            <p:ph type="ctrTitle"/>
          </p:nvPr>
        </p:nvSpPr>
        <p:spPr>
          <a:xfrm>
            <a:off x="1524000" y="1400175"/>
            <a:ext cx="9143999" cy="1562100"/>
          </a:xfrm>
        </p:spPr>
        <p:txBody>
          <a:bodyPr>
            <a:normAutofit fontScale="90000"/>
          </a:bodyPr>
          <a:lstStyle/>
          <a:p>
            <a:r>
              <a:rPr lang="en-GB" sz="3600" b="1" dirty="0">
                <a:latin typeface="+mn-lt"/>
              </a:rPr>
              <a:t>The development of the innovative educational method of ACCESSIBLE tourism in Central Europe</a:t>
            </a:r>
            <a:br>
              <a:rPr lang="hu-HU" sz="3600" b="1" dirty="0">
                <a:latin typeface="+mn-lt"/>
              </a:rPr>
            </a:br>
            <a:r>
              <a:rPr lang="hu-HU" sz="3100" b="1" dirty="0">
                <a:latin typeface="+mn-lt"/>
              </a:rPr>
              <a:t>2022-2-HU01-KA220-HED-000099410</a:t>
            </a:r>
            <a:endParaRPr lang="en-US" dirty="0">
              <a:latin typeface="+mn-lt"/>
            </a:endParaRPr>
          </a:p>
        </p:txBody>
      </p:sp>
      <p:pic>
        <p:nvPicPr>
          <p:cNvPr id="5" name="Kép 4">
            <a:extLst>
              <a:ext uri="{FF2B5EF4-FFF2-40B4-BE49-F238E27FC236}">
                <a16:creationId xmlns:a16="http://schemas.microsoft.com/office/drawing/2014/main" id="{F0232B86-ECBA-6BAD-CF3A-C7E760D6B54B}"/>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392547FF-FB64-BA72-8C2E-797372234A55}"/>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3E4B16A7-7B3F-5712-22EB-AD317A727EDE}"/>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396283EF-A4CE-F9EA-77BD-AB9433A40202}"/>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0028CD2A-42B5-D628-1DAF-0DBC4F88183E}"/>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D01C1516-3C9E-66E8-BDDA-42C6977220F8}"/>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1" name="Kép 10">
            <a:extLst>
              <a:ext uri="{FF2B5EF4-FFF2-40B4-BE49-F238E27FC236}">
                <a16:creationId xmlns:a16="http://schemas.microsoft.com/office/drawing/2014/main" id="{BDEA42DE-B55C-AA51-F473-71F7B5C46FC3}"/>
              </a:ext>
            </a:extLst>
          </p:cNvPr>
          <p:cNvPicPr>
            <a:picLocks noChangeAspect="1"/>
          </p:cNvPicPr>
          <p:nvPr/>
        </p:nvPicPr>
        <p:blipFill>
          <a:blip r:embed="rId9"/>
          <a:stretch>
            <a:fillRect/>
          </a:stretch>
        </p:blipFill>
        <p:spPr>
          <a:xfrm>
            <a:off x="4745779" y="2884637"/>
            <a:ext cx="2102696" cy="2099401"/>
          </a:xfrm>
          <a:prstGeom prst="rect">
            <a:avLst/>
          </a:prstGeom>
        </p:spPr>
      </p:pic>
    </p:spTree>
    <p:extLst>
      <p:ext uri="{BB962C8B-B14F-4D97-AF65-F5344CB8AC3E}">
        <p14:creationId xmlns:p14="http://schemas.microsoft.com/office/powerpoint/2010/main" val="37949330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E433DA-42D1-56A0-C1FE-D8AF66ED4271}"/>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C9B0BAFD-5E27-BDB8-7C27-277E49C1D5A7}"/>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86371E34-6705-145A-177D-CBDE446B12B1}"/>
              </a:ext>
            </a:extLst>
          </p:cNvPr>
          <p:cNvSpPr>
            <a:spLocks noGrp="1"/>
          </p:cNvSpPr>
          <p:nvPr>
            <p:ph type="ctrTitle"/>
          </p:nvPr>
        </p:nvSpPr>
        <p:spPr>
          <a:xfrm>
            <a:off x="466963" y="2173014"/>
            <a:ext cx="7003098" cy="1219689"/>
          </a:xfrm>
        </p:spPr>
        <p:txBody>
          <a:bodyPr>
            <a:noAutofit/>
          </a:bodyPr>
          <a:lstStyle/>
          <a:p>
            <a:pPr algn="l"/>
            <a:r>
              <a:rPr lang="en-GB" sz="2400" i="1" kern="100" dirty="0">
                <a:effectLst/>
                <a:latin typeface="Calibri" panose="020F0502020204030204" pitchFamily="34" charset="0"/>
                <a:ea typeface="Calibri" panose="020F0502020204030204" pitchFamily="34" charset="0"/>
              </a:rPr>
              <a:t>Medical perspective (end of the 19</a:t>
            </a:r>
            <a:r>
              <a:rPr lang="en-GB" sz="2400" i="1" kern="100" baseline="30000" dirty="0">
                <a:effectLst/>
                <a:latin typeface="Calibri" panose="020F0502020204030204" pitchFamily="34" charset="0"/>
                <a:ea typeface="Calibri" panose="020F0502020204030204" pitchFamily="34" charset="0"/>
              </a:rPr>
              <a:t>th</a:t>
            </a:r>
            <a:r>
              <a:rPr lang="en-GB" sz="2400" i="1" kern="100" dirty="0">
                <a:effectLst/>
                <a:latin typeface="Calibri" panose="020F0502020204030204" pitchFamily="34" charset="0"/>
                <a:ea typeface="Calibri" panose="020F0502020204030204" pitchFamily="34" charset="0"/>
              </a:rPr>
              <a:t> century)</a:t>
            </a:r>
            <a:r>
              <a:rPr lang="en-GB" sz="2400" kern="100" dirty="0">
                <a:effectLst/>
                <a:latin typeface="Calibri" panose="020F0502020204030204" pitchFamily="34" charset="0"/>
                <a:ea typeface="Calibri" panose="020F0502020204030204" pitchFamily="34" charset="0"/>
              </a:rPr>
              <a:t>: disability is linked to ill-health, in this period abnormal biological functioning is linked to disability</a:t>
            </a:r>
            <a:endParaRPr lang="en-US" sz="2400" dirty="0">
              <a:latin typeface="+mn-lt"/>
            </a:endParaRPr>
          </a:p>
        </p:txBody>
      </p:sp>
      <p:pic>
        <p:nvPicPr>
          <p:cNvPr id="5" name="Kép 4">
            <a:extLst>
              <a:ext uri="{FF2B5EF4-FFF2-40B4-BE49-F238E27FC236}">
                <a16:creationId xmlns:a16="http://schemas.microsoft.com/office/drawing/2014/main" id="{F2FF6F5B-0C3C-CAC9-378E-DDA776694F60}"/>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E63A4BBA-13A7-EF67-B851-4769A89CE957}"/>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84F79626-69EC-AF4D-EAE1-B5F8A703609E}"/>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A9FDF9B7-F9AB-409D-8482-0B2F2E517613}"/>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7BF417D1-80F9-F5C7-B4FD-056493D1E45A}"/>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F2182B67-D07D-5EA8-51CA-8479DD03ACD9}"/>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506744A9-D9EA-979C-23CA-1DEE75A17D00}"/>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EE58BF91-7E31-F7C8-32E8-CF5E2511E036}"/>
              </a:ext>
            </a:extLst>
          </p:cNvPr>
          <p:cNvSpPr txBox="1">
            <a:spLocks/>
          </p:cNvSpPr>
          <p:nvPr/>
        </p:nvSpPr>
        <p:spPr>
          <a:xfrm>
            <a:off x="466963" y="1331323"/>
            <a:ext cx="8240835" cy="647669"/>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Definitions of disability in historical context </a:t>
            </a:r>
          </a:p>
        </p:txBody>
      </p:sp>
      <p:pic>
        <p:nvPicPr>
          <p:cNvPr id="14" name="Kép 13" descr="A képen kültéri, fa, szobor, épület látható&#10;&#10;Automatikusan generált leírás">
            <a:extLst>
              <a:ext uri="{FF2B5EF4-FFF2-40B4-BE49-F238E27FC236}">
                <a16:creationId xmlns:a16="http://schemas.microsoft.com/office/drawing/2014/main" id="{489758B1-8369-88D5-9401-5B6F343AD0F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200216" y="976073"/>
            <a:ext cx="2711458" cy="4281249"/>
          </a:xfrm>
          <a:prstGeom prst="rect">
            <a:avLst/>
          </a:prstGeom>
        </p:spPr>
      </p:pic>
      <p:sp>
        <p:nvSpPr>
          <p:cNvPr id="16" name="Szövegdoboz 15">
            <a:extLst>
              <a:ext uri="{FF2B5EF4-FFF2-40B4-BE49-F238E27FC236}">
                <a16:creationId xmlns:a16="http://schemas.microsoft.com/office/drawing/2014/main" id="{6BF1FBCC-DC9F-7549-87B2-813FB9AC9A20}"/>
              </a:ext>
            </a:extLst>
          </p:cNvPr>
          <p:cNvSpPr txBox="1"/>
          <p:nvPr/>
        </p:nvSpPr>
        <p:spPr>
          <a:xfrm>
            <a:off x="3047011" y="3564551"/>
            <a:ext cx="6097978" cy="1692771"/>
          </a:xfrm>
          <a:prstGeom prst="rect">
            <a:avLst/>
          </a:prstGeom>
          <a:noFill/>
        </p:spPr>
        <p:txBody>
          <a:bodyPr wrap="square">
            <a:spAutoFit/>
          </a:bodyPr>
          <a:lstStyle/>
          <a:p>
            <a:pPr algn="r"/>
            <a:r>
              <a:rPr lang="en-GB" dirty="0"/>
              <a:t>Fawcett Memorial, Vauxhall Park, Vauxhall, Henry Fawcett (1833-1884) was a blind academic, statesman and postmaster-general who campaigned for public open spaces. The statue shown here was demolished in the early 1960s</a:t>
            </a:r>
          </a:p>
          <a:p>
            <a:pPr algn="r"/>
            <a:r>
              <a:rPr lang="en-GB" sz="1600" dirty="0"/>
              <a:t>https://historicengland.org.uk/research/inclusive-heritage/disability-history/1832-1914/</a:t>
            </a:r>
          </a:p>
        </p:txBody>
      </p:sp>
    </p:spTree>
    <p:extLst>
      <p:ext uri="{BB962C8B-B14F-4D97-AF65-F5344CB8AC3E}">
        <p14:creationId xmlns:p14="http://schemas.microsoft.com/office/powerpoint/2010/main" val="3452469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9BBEA4-0869-29C8-5C6A-FF5AC475BF1A}"/>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8D2F124E-340B-D395-5A6A-D02BD6C3425A}"/>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BD9FE855-F74A-6C57-C7AB-7EDF6272CCF0}"/>
              </a:ext>
            </a:extLst>
          </p:cNvPr>
          <p:cNvSpPr>
            <a:spLocks noGrp="1"/>
          </p:cNvSpPr>
          <p:nvPr>
            <p:ph type="ctrTitle"/>
          </p:nvPr>
        </p:nvSpPr>
        <p:spPr>
          <a:xfrm>
            <a:off x="273132" y="2260977"/>
            <a:ext cx="11451904" cy="2531592"/>
          </a:xfrm>
        </p:spPr>
        <p:txBody>
          <a:bodyPr>
            <a:noAutofit/>
          </a:bodyPr>
          <a:lstStyle/>
          <a:p>
            <a:pPr algn="l"/>
            <a:r>
              <a:rPr lang="en-GB" sz="2400" i="1" kern="100" dirty="0">
                <a:effectLst/>
                <a:latin typeface="Calibri" panose="020F0502020204030204" pitchFamily="34" charset="0"/>
                <a:ea typeface="Calibri" panose="020F0502020204030204" pitchFamily="34" charset="0"/>
              </a:rPr>
              <a:t>The pre-civil rights perspective (early to mid-20</a:t>
            </a:r>
            <a:r>
              <a:rPr lang="en-GB" sz="2400" i="1" kern="100" baseline="30000" dirty="0">
                <a:effectLst/>
                <a:latin typeface="Calibri" panose="020F0502020204030204" pitchFamily="34" charset="0"/>
                <a:ea typeface="Calibri" panose="020F0502020204030204" pitchFamily="34" charset="0"/>
              </a:rPr>
              <a:t>th</a:t>
            </a:r>
            <a:r>
              <a:rPr lang="en-GB" sz="2400" i="1" kern="100" dirty="0">
                <a:effectLst/>
                <a:latin typeface="Calibri" panose="020F0502020204030204" pitchFamily="34" charset="0"/>
                <a:ea typeface="Calibri" panose="020F0502020204030204" pitchFamily="34" charset="0"/>
              </a:rPr>
              <a:t> century)</a:t>
            </a:r>
            <a:r>
              <a:rPr lang="en-GB" sz="2400" kern="100" dirty="0">
                <a:effectLst/>
                <a:latin typeface="Calibri" panose="020F0502020204030204" pitchFamily="34" charset="0"/>
                <a:ea typeface="Calibri" panose="020F0502020204030204" pitchFamily="34" charset="0"/>
              </a:rPr>
              <a:t>: the general view of disability as a </a:t>
            </a:r>
            <a:r>
              <a:rPr lang="en-GB" sz="2400" kern="100" dirty="0">
                <a:latin typeface="Calibri" panose="020F0502020204030204" pitchFamily="34" charset="0"/>
              </a:rPr>
              <a:t>functional</a:t>
            </a:r>
            <a:r>
              <a:rPr lang="en-GB" sz="2400" kern="100" dirty="0">
                <a:effectLst/>
                <a:latin typeface="Calibri" panose="020F0502020204030204" pitchFamily="34" charset="0"/>
                <a:ea typeface="Calibri" panose="020F0502020204030204" pitchFamily="34" charset="0"/>
              </a:rPr>
              <a:t> disability emerged, and it was then collectively addressed in policy</a:t>
            </a:r>
            <a:br>
              <a:rPr lang="en-GB" sz="2400" kern="100" dirty="0">
                <a:effectLst/>
                <a:latin typeface="Calibri" panose="020F0502020204030204" pitchFamily="34" charset="0"/>
                <a:ea typeface="Calibri" panose="020F0502020204030204" pitchFamily="34" charset="0"/>
              </a:rPr>
            </a:br>
            <a:r>
              <a:rPr lang="en-GB" sz="2400" kern="100" dirty="0">
                <a:effectLst/>
                <a:latin typeface="Calibri" panose="020F0502020204030204" pitchFamily="34" charset="0"/>
                <a:ea typeface="Calibri" panose="020F0502020204030204" pitchFamily="34" charset="0"/>
              </a:rPr>
              <a:t>Discrimination during this period, with the result that some people with disabilities were excluded from access to common services</a:t>
            </a:r>
            <a:br>
              <a:rPr lang="en-GB" sz="2400" kern="100" dirty="0">
                <a:effectLst/>
                <a:latin typeface="Calibri" panose="020F0502020204030204" pitchFamily="34" charset="0"/>
                <a:ea typeface="Calibri" panose="020F0502020204030204" pitchFamily="34" charset="0"/>
              </a:rPr>
            </a:br>
            <a:r>
              <a:rPr lang="en-GB" sz="2400" kern="100" dirty="0">
                <a:effectLst/>
                <a:latin typeface="Calibri" panose="020F0502020204030204" pitchFamily="34" charset="0"/>
                <a:ea typeface="Calibri" panose="020F0502020204030204" pitchFamily="34" charset="0"/>
              </a:rPr>
              <a:t>In fact, statutory support schemes were introduced for them, based on medical diagnoses for individuals. The judgements were not always uniform, leading to disagreements, e.g. about whether or not someone was fit for work</a:t>
            </a:r>
            <a:endParaRPr lang="en-GB" sz="2400" dirty="0">
              <a:latin typeface="+mn-lt"/>
            </a:endParaRPr>
          </a:p>
        </p:txBody>
      </p:sp>
      <p:pic>
        <p:nvPicPr>
          <p:cNvPr id="5" name="Kép 4">
            <a:extLst>
              <a:ext uri="{FF2B5EF4-FFF2-40B4-BE49-F238E27FC236}">
                <a16:creationId xmlns:a16="http://schemas.microsoft.com/office/drawing/2014/main" id="{47899687-4457-3EE4-DB61-5B0C73880F1F}"/>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CF2C15A2-F4DE-A119-A874-ABEA7EA4579D}"/>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0148ACA9-094E-ACB5-ED4E-275AC8537830}"/>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E1B86012-D71F-F9BB-849B-DC43CB944D50}"/>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95BF431D-0EC4-898C-E151-F8C6DEFC3B4F}"/>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4D44711A-0917-9337-A51F-60177309D92E}"/>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49DBC891-F36E-EE1A-13DE-EA2323DA78EA}"/>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4D11DD48-B8F9-5D4B-D310-3F67EB61AA4D}"/>
              </a:ext>
            </a:extLst>
          </p:cNvPr>
          <p:cNvSpPr txBox="1">
            <a:spLocks/>
          </p:cNvSpPr>
          <p:nvPr/>
        </p:nvSpPr>
        <p:spPr>
          <a:xfrm>
            <a:off x="466963" y="1400625"/>
            <a:ext cx="11258073" cy="64766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Definitions of disability in historical context</a:t>
            </a:r>
            <a:endParaRPr lang="en-GB" dirty="0">
              <a:latin typeface="+mn-lt"/>
            </a:endParaRPr>
          </a:p>
        </p:txBody>
      </p:sp>
    </p:spTree>
    <p:extLst>
      <p:ext uri="{BB962C8B-B14F-4D97-AF65-F5344CB8AC3E}">
        <p14:creationId xmlns:p14="http://schemas.microsoft.com/office/powerpoint/2010/main" val="7014009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CF3588-C500-D1E4-763C-B426F40BE704}"/>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B2F10A89-B2E0-4970-286C-FFC71E90FB2D}"/>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57B8FCFD-2AD7-32F5-CAE0-77B2EBA27400}"/>
              </a:ext>
            </a:extLst>
          </p:cNvPr>
          <p:cNvSpPr>
            <a:spLocks noGrp="1"/>
          </p:cNvSpPr>
          <p:nvPr>
            <p:ph type="ctrTitle"/>
          </p:nvPr>
        </p:nvSpPr>
        <p:spPr>
          <a:xfrm>
            <a:off x="597110" y="2302586"/>
            <a:ext cx="10822730" cy="2425160"/>
          </a:xfrm>
        </p:spPr>
        <p:txBody>
          <a:bodyPr>
            <a:noAutofit/>
          </a:bodyPr>
          <a:lstStyle/>
          <a:p>
            <a:pPr algn="l"/>
            <a:r>
              <a:rPr lang="en-GB" sz="2400" i="1" kern="100" dirty="0">
                <a:effectLst/>
                <a:latin typeface="Calibri" panose="020F0502020204030204" pitchFamily="34" charset="0"/>
                <a:ea typeface="Calibri" panose="020F0502020204030204" pitchFamily="34" charset="0"/>
              </a:rPr>
              <a:t>Civil rights perspective (second half of the 20</a:t>
            </a:r>
            <a:r>
              <a:rPr lang="en-GB" sz="2400" i="1" kern="100" baseline="30000" dirty="0">
                <a:effectLst/>
                <a:latin typeface="Calibri" panose="020F0502020204030204" pitchFamily="34" charset="0"/>
                <a:ea typeface="Calibri" panose="020F0502020204030204" pitchFamily="34" charset="0"/>
              </a:rPr>
              <a:t>th</a:t>
            </a:r>
            <a:r>
              <a:rPr lang="en-GB" sz="2400" i="1" kern="100" dirty="0">
                <a:effectLst/>
                <a:latin typeface="Calibri" panose="020F0502020204030204" pitchFamily="34" charset="0"/>
                <a:ea typeface="Calibri" panose="020F0502020204030204" pitchFamily="34" charset="0"/>
              </a:rPr>
              <a:t> century)</a:t>
            </a:r>
            <a:r>
              <a:rPr lang="en-GB" sz="2400" kern="100" dirty="0">
                <a:effectLst/>
                <a:latin typeface="Calibri" panose="020F0502020204030204" pitchFamily="34" charset="0"/>
                <a:ea typeface="Calibri" panose="020F0502020204030204" pitchFamily="34" charset="0"/>
              </a:rPr>
              <a:t>: exclusion and discrimination of this group recognised</a:t>
            </a:r>
            <a:br>
              <a:rPr lang="en-GB" sz="2400" kern="100" dirty="0">
                <a:effectLst/>
                <a:latin typeface="Calibri" panose="020F0502020204030204" pitchFamily="34" charset="0"/>
                <a:ea typeface="Calibri" panose="020F0502020204030204" pitchFamily="34" charset="0"/>
              </a:rPr>
            </a:br>
            <a:r>
              <a:rPr lang="en-GB" sz="2400" kern="100" dirty="0">
                <a:effectLst/>
                <a:latin typeface="Calibri" panose="020F0502020204030204" pitchFamily="34" charset="0"/>
                <a:ea typeface="Calibri" panose="020F0502020204030204" pitchFamily="34" charset="0"/>
              </a:rPr>
              <a:t>Efforts made to give people with disabilities equal access to public buildings, public transport and education. Civil rights legislation to end discrimination against people with disabilities and to ensure accessibility in all areas. Underpinning these efforts is the view that disability disadvantage is to some extent not a biological deficiency but a social discrimination</a:t>
            </a:r>
            <a:endParaRPr lang="en-GB" sz="2400" dirty="0">
              <a:latin typeface="+mn-lt"/>
            </a:endParaRPr>
          </a:p>
        </p:txBody>
      </p:sp>
      <p:pic>
        <p:nvPicPr>
          <p:cNvPr id="5" name="Kép 4">
            <a:extLst>
              <a:ext uri="{FF2B5EF4-FFF2-40B4-BE49-F238E27FC236}">
                <a16:creationId xmlns:a16="http://schemas.microsoft.com/office/drawing/2014/main" id="{1D52E084-44F8-0227-8FB8-9BCA99CF2CD4}"/>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56F204A3-662C-A031-6D1F-A4E85D69D309}"/>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541434E8-36CC-6250-BBE3-BE0A25A8CEAF}"/>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74D32A46-2885-DAA7-A71C-0D6B412E38E0}"/>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E58F2407-421D-385B-035A-243EA0F74FB9}"/>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22399065-319B-611C-3859-0DC072EA4157}"/>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33D6D668-D081-31E8-486F-7FC6FFD800F7}"/>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927D9FAE-7CE5-B413-E62F-F4464F9FC011}"/>
              </a:ext>
            </a:extLst>
          </p:cNvPr>
          <p:cNvSpPr txBox="1">
            <a:spLocks/>
          </p:cNvSpPr>
          <p:nvPr/>
        </p:nvSpPr>
        <p:spPr>
          <a:xfrm>
            <a:off x="379438" y="1371154"/>
            <a:ext cx="11258073" cy="61821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Definitions of disability in historical context</a:t>
            </a:r>
            <a:endParaRPr lang="en-GB" sz="1050" dirty="0">
              <a:latin typeface="+mn-lt"/>
            </a:endParaRPr>
          </a:p>
        </p:txBody>
      </p:sp>
    </p:spTree>
    <p:extLst>
      <p:ext uri="{BB962C8B-B14F-4D97-AF65-F5344CB8AC3E}">
        <p14:creationId xmlns:p14="http://schemas.microsoft.com/office/powerpoint/2010/main" val="11569356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44F854-BF2E-3BEF-555E-972C4E4FEFE1}"/>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DA253955-E479-1F9E-576D-FB8B6A4515CD}"/>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7B1B4F7D-25A8-57DA-5BA8-E60C78C9AC74}"/>
              </a:ext>
            </a:extLst>
          </p:cNvPr>
          <p:cNvSpPr>
            <a:spLocks noGrp="1"/>
          </p:cNvSpPr>
          <p:nvPr>
            <p:ph type="ctrTitle"/>
          </p:nvPr>
        </p:nvSpPr>
        <p:spPr>
          <a:xfrm>
            <a:off x="597110" y="2302586"/>
            <a:ext cx="10822730" cy="2425160"/>
          </a:xfrm>
        </p:spPr>
        <p:txBody>
          <a:bodyPr>
            <a:noAutofit/>
          </a:bodyPr>
          <a:lstStyle/>
          <a:p>
            <a:pPr algn="l"/>
            <a:r>
              <a:rPr lang="en-GB" sz="2400" i="1" kern="100" dirty="0">
                <a:effectLst/>
                <a:latin typeface="Calibri" panose="020F0502020204030204" pitchFamily="34" charset="0"/>
                <a:ea typeface="Calibri" panose="020F0502020204030204" pitchFamily="34" charset="0"/>
              </a:rPr>
              <a:t>Ethical perspective</a:t>
            </a:r>
            <a:r>
              <a:rPr lang="en-GB" sz="2400" kern="100" dirty="0">
                <a:effectLst/>
                <a:latin typeface="Calibri" panose="020F0502020204030204" pitchFamily="34" charset="0"/>
                <a:ea typeface="Calibri" panose="020F0502020204030204" pitchFamily="34" charset="0"/>
              </a:rPr>
              <a:t>: this aspect refers to the fact that disability has different meanings in different contexts, its extent also varies according to the context, and this often creates ethical difficulties (e.g., in cases where employment is involved and the individual concerned would like to work)</a:t>
            </a:r>
            <a:br>
              <a:rPr lang="en-GB" sz="2400" kern="100" dirty="0">
                <a:effectLst/>
                <a:latin typeface="Calibri" panose="020F0502020204030204" pitchFamily="34" charset="0"/>
                <a:ea typeface="Calibri" panose="020F0502020204030204" pitchFamily="34" charset="0"/>
              </a:rPr>
            </a:br>
            <a:r>
              <a:rPr lang="en-GB" sz="2400" kern="100" dirty="0">
                <a:effectLst/>
                <a:latin typeface="Calibri" panose="020F0502020204030204" pitchFamily="34" charset="0"/>
                <a:ea typeface="Calibri" panose="020F0502020204030204" pitchFamily="34" charset="0"/>
              </a:rPr>
              <a:t>The question concerns whether the individual (regardless of the existence or severity of the disability) has been subjected to disability discrimination and whether his or her right to fair social opportunities has been violated</a:t>
            </a:r>
            <a:endParaRPr lang="en-GB" sz="2400" dirty="0">
              <a:latin typeface="+mn-lt"/>
            </a:endParaRPr>
          </a:p>
        </p:txBody>
      </p:sp>
      <p:pic>
        <p:nvPicPr>
          <p:cNvPr id="5" name="Kép 4">
            <a:extLst>
              <a:ext uri="{FF2B5EF4-FFF2-40B4-BE49-F238E27FC236}">
                <a16:creationId xmlns:a16="http://schemas.microsoft.com/office/drawing/2014/main" id="{7E81DF25-B1FC-D793-44E7-BC2443152130}"/>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30467F82-F91A-40B1-493D-49B7E1AC87E7}"/>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DF32087F-DA9D-30E2-0C7F-BC59FA29285B}"/>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528AE6EC-4F8A-C960-49C0-2B4B4C81A7DB}"/>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6BB78202-1728-8663-B906-57BB92AA9EF0}"/>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DA91459C-DFF7-12BF-9A7D-A0CC15310E42}"/>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785811D5-A1FE-FEE1-43F5-701AEDE04736}"/>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E61CF558-E313-86DA-81F8-66EAAF9B8A9B}"/>
              </a:ext>
            </a:extLst>
          </p:cNvPr>
          <p:cNvSpPr txBox="1">
            <a:spLocks/>
          </p:cNvSpPr>
          <p:nvPr/>
        </p:nvSpPr>
        <p:spPr>
          <a:xfrm>
            <a:off x="466963" y="1576043"/>
            <a:ext cx="11258073" cy="61821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Definitions of disability in historical context</a:t>
            </a:r>
            <a:endParaRPr lang="en-GB" sz="1050" dirty="0">
              <a:latin typeface="+mn-lt"/>
            </a:endParaRPr>
          </a:p>
        </p:txBody>
      </p:sp>
    </p:spTree>
    <p:extLst>
      <p:ext uri="{BB962C8B-B14F-4D97-AF65-F5344CB8AC3E}">
        <p14:creationId xmlns:p14="http://schemas.microsoft.com/office/powerpoint/2010/main" val="6102501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14F22B-FB09-1C58-E37E-712DAF08B2AF}"/>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4C4431A6-8FF2-C9AF-F1AF-5B7D9CFCC89C}"/>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23C5B3AB-6B8C-B70E-49B9-A279F79D1F39}"/>
              </a:ext>
            </a:extLst>
          </p:cNvPr>
          <p:cNvSpPr>
            <a:spLocks noGrp="1"/>
          </p:cNvSpPr>
          <p:nvPr>
            <p:ph type="ctrTitle"/>
          </p:nvPr>
        </p:nvSpPr>
        <p:spPr>
          <a:xfrm>
            <a:off x="597109" y="2444695"/>
            <a:ext cx="10997782" cy="2478389"/>
          </a:xfrm>
        </p:spPr>
        <p:txBody>
          <a:bodyPr>
            <a:noAutofit/>
          </a:bodyPr>
          <a:lstStyle/>
          <a:p>
            <a:pPr algn="l"/>
            <a:r>
              <a:rPr lang="en-GB" sz="2400" kern="100" dirty="0">
                <a:solidFill>
                  <a:srgbClr val="000000"/>
                </a:solidFill>
                <a:effectLst/>
                <a:latin typeface="Calibri" panose="020F0502020204030204" pitchFamily="34" charset="0"/>
                <a:ea typeface="Times New Roman" panose="02020603050405020304" pitchFamily="18" charset="0"/>
              </a:rPr>
              <a:t>Adopted in 200</a:t>
            </a:r>
            <a:r>
              <a:rPr lang="hu-HU" sz="2400" kern="100">
                <a:solidFill>
                  <a:srgbClr val="000000"/>
                </a:solidFill>
                <a:effectLst/>
                <a:latin typeface="Calibri" panose="020F0502020204030204" pitchFamily="34" charset="0"/>
                <a:ea typeface="Times New Roman" panose="02020603050405020304" pitchFamily="18" charset="0"/>
              </a:rPr>
              <a:t>6</a:t>
            </a:r>
            <a:r>
              <a:rPr lang="en-GB" sz="2400" kern="100">
                <a:solidFill>
                  <a:srgbClr val="000000"/>
                </a:solidFill>
                <a:effectLst/>
                <a:latin typeface="Calibri" panose="020F0502020204030204" pitchFamily="34" charset="0"/>
                <a:ea typeface="Times New Roman" panose="02020603050405020304" pitchFamily="18" charset="0"/>
              </a:rPr>
              <a:t>, </a:t>
            </a:r>
            <a:r>
              <a:rPr lang="en-GB" sz="2400" kern="100" dirty="0">
                <a:solidFill>
                  <a:srgbClr val="000000"/>
                </a:solidFill>
                <a:effectLst/>
                <a:latin typeface="Calibri" panose="020F0502020204030204" pitchFamily="34" charset="0"/>
                <a:ea typeface="Times New Roman" panose="02020603050405020304" pitchFamily="18" charset="0"/>
              </a:rPr>
              <a:t>binding on EU Member States, part of the EU legal order</a:t>
            </a:r>
            <a:br>
              <a:rPr lang="en-GB" sz="2400" kern="100" dirty="0">
                <a:solidFill>
                  <a:srgbClr val="000000"/>
                </a:solidFill>
                <a:effectLst/>
                <a:latin typeface="Calibri" panose="020F0502020204030204" pitchFamily="34" charset="0"/>
                <a:ea typeface="Times New Roman" panose="02020603050405020304" pitchFamily="18" charset="0"/>
              </a:rPr>
            </a:br>
            <a:r>
              <a:rPr lang="en-GB" sz="2400" kern="100" dirty="0">
                <a:solidFill>
                  <a:srgbClr val="000000"/>
                </a:solidFill>
                <a:effectLst/>
                <a:latin typeface="Calibri" panose="020F0502020204030204" pitchFamily="34" charset="0"/>
                <a:ea typeface="Times New Roman" panose="02020603050405020304" pitchFamily="18" charset="0"/>
              </a:rPr>
              <a:t>According to the UN Convention on the Rights of Persons with Disabilities, a person with a disability is any person who has a long-term physical, mental, intellectual or sensory impairment which, together with a number of other barriers, may limit that person’s full, effective and equal participation in society. The Convention aims to ensure that persons with disabilities have the same right as all other persons to the enjoyment of the highest attainable standard of health</a:t>
            </a:r>
            <a:endParaRPr lang="en-GB" sz="2400" dirty="0">
              <a:latin typeface="+mn-lt"/>
            </a:endParaRPr>
          </a:p>
        </p:txBody>
      </p:sp>
      <p:pic>
        <p:nvPicPr>
          <p:cNvPr id="5" name="Kép 4">
            <a:extLst>
              <a:ext uri="{FF2B5EF4-FFF2-40B4-BE49-F238E27FC236}">
                <a16:creationId xmlns:a16="http://schemas.microsoft.com/office/drawing/2014/main" id="{A07119A6-27B8-D2B9-7993-7E78A1CB05F0}"/>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60C45687-D737-F64B-9EE3-5FA1142E4F7A}"/>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C9ABBA73-84FA-0A45-4F88-B966A51C5279}"/>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A943602E-D781-1F91-A460-5FF608BDEC95}"/>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31819892-8A3B-5D0F-62FB-B232D415E73D}"/>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0796F424-92C4-D216-80FF-B0E2647CDF7C}"/>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EADD6F36-F657-6551-B67F-90B12D111ACF}"/>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ACAA7E1E-DC71-AF27-CBF5-FEFDFF261943}"/>
              </a:ext>
            </a:extLst>
          </p:cNvPr>
          <p:cNvSpPr txBox="1">
            <a:spLocks/>
          </p:cNvSpPr>
          <p:nvPr/>
        </p:nvSpPr>
        <p:spPr>
          <a:xfrm>
            <a:off x="336818" y="1207168"/>
            <a:ext cx="11258073" cy="116561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Definition by the UN Convention on the Rights of Persons with Disabilities</a:t>
            </a:r>
          </a:p>
        </p:txBody>
      </p:sp>
    </p:spTree>
    <p:extLst>
      <p:ext uri="{BB962C8B-B14F-4D97-AF65-F5344CB8AC3E}">
        <p14:creationId xmlns:p14="http://schemas.microsoft.com/office/powerpoint/2010/main" val="1038780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245AA3-A41D-DBE1-CAC3-31FB50D9DA24}"/>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983BE45B-1BA1-BB37-2278-CC580D4351E8}"/>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566C95DB-3E24-9A43-8126-BA4560744D4A}"/>
              </a:ext>
            </a:extLst>
          </p:cNvPr>
          <p:cNvSpPr>
            <a:spLocks noGrp="1"/>
          </p:cNvSpPr>
          <p:nvPr>
            <p:ph type="ctrTitle"/>
          </p:nvPr>
        </p:nvSpPr>
        <p:spPr>
          <a:xfrm>
            <a:off x="521620" y="2384807"/>
            <a:ext cx="11203416" cy="2261261"/>
          </a:xfrm>
        </p:spPr>
        <p:txBody>
          <a:bodyPr>
            <a:noAutofit/>
          </a:bodyPr>
          <a:lstStyle/>
          <a:p>
            <a:pPr algn="l"/>
            <a:r>
              <a:rPr lang="en-GB" sz="2600" kern="100" dirty="0">
                <a:solidFill>
                  <a:srgbClr val="000000"/>
                </a:solidFill>
                <a:effectLst/>
                <a:latin typeface="Calibri" panose="020F0502020204030204" pitchFamily="34" charset="0"/>
                <a:ea typeface="Times New Roman" panose="02020603050405020304" pitchFamily="18" charset="0"/>
              </a:rPr>
              <a:t>Disability has many different approaches and forms; in many cases the term is not clearly defined, because by disability we do not only mean mobility impairment, visual impairment, hearing impairment, developmental disability, intellectual disability,</a:t>
            </a:r>
            <a:r>
              <a:rPr lang="en-GB" sz="2600" kern="100" dirty="0">
                <a:effectLst/>
                <a:latin typeface="Calibri" panose="020F0502020204030204" pitchFamily="34" charset="0"/>
                <a:ea typeface="Calibri" panose="020F0502020204030204" pitchFamily="34" charset="0"/>
              </a:rPr>
              <a:t> learning disability or disability related to a long-term health condition – people can also have invisible disabilities such as allergies, or we should mention the elderly</a:t>
            </a:r>
            <a:endParaRPr lang="en-GB" sz="2600" dirty="0">
              <a:latin typeface="+mn-lt"/>
            </a:endParaRPr>
          </a:p>
        </p:txBody>
      </p:sp>
      <p:pic>
        <p:nvPicPr>
          <p:cNvPr id="5" name="Kép 4">
            <a:extLst>
              <a:ext uri="{FF2B5EF4-FFF2-40B4-BE49-F238E27FC236}">
                <a16:creationId xmlns:a16="http://schemas.microsoft.com/office/drawing/2014/main" id="{2AD2975D-F5C7-0434-CD5D-153035347532}"/>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96E440E8-1F40-0893-E3A3-D08E510E9CDE}"/>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ACF3B1F3-EEE5-1440-22A1-86423B77A295}"/>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56D0B4F1-53F4-76AA-F838-5197775687C4}"/>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CF42DB9A-20D5-8B72-C6A1-6769016361CE}"/>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A2D31790-ADF3-6775-1285-2F8FFA954346}"/>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AC3BC3B6-5A80-E621-FA7C-EB0A5E6A7DE5}"/>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A2B654CB-9169-C7ED-C987-A77B8DCD585E}"/>
              </a:ext>
            </a:extLst>
          </p:cNvPr>
          <p:cNvSpPr txBox="1">
            <a:spLocks/>
          </p:cNvSpPr>
          <p:nvPr/>
        </p:nvSpPr>
        <p:spPr>
          <a:xfrm>
            <a:off x="466963" y="1292253"/>
            <a:ext cx="11258073" cy="64766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Definitions of disability – closing remarks</a:t>
            </a:r>
            <a:endParaRPr lang="en-GB" dirty="0">
              <a:latin typeface="+mn-lt"/>
            </a:endParaRPr>
          </a:p>
        </p:txBody>
      </p:sp>
    </p:spTree>
    <p:extLst>
      <p:ext uri="{BB962C8B-B14F-4D97-AF65-F5344CB8AC3E}">
        <p14:creationId xmlns:p14="http://schemas.microsoft.com/office/powerpoint/2010/main" val="5221820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6C2E29-2977-06E7-FCF6-34B7B3145F53}"/>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D156F2F1-DBA8-C7A6-70F6-BC052B93D4E2}"/>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90F5D7B2-E134-76F8-BED9-1D297C43D29F}"/>
              </a:ext>
            </a:extLst>
          </p:cNvPr>
          <p:cNvSpPr>
            <a:spLocks noGrp="1"/>
          </p:cNvSpPr>
          <p:nvPr>
            <p:ph type="ctrTitle"/>
          </p:nvPr>
        </p:nvSpPr>
        <p:spPr>
          <a:xfrm>
            <a:off x="578810" y="2051675"/>
            <a:ext cx="11258073" cy="3106317"/>
          </a:xfrm>
        </p:spPr>
        <p:txBody>
          <a:bodyPr>
            <a:noAutofit/>
          </a:bodyPr>
          <a:lstStyle/>
          <a:p>
            <a:pPr algn="l"/>
            <a:r>
              <a:rPr lang="en-GB" sz="2400" kern="100" dirty="0">
                <a:effectLst/>
                <a:latin typeface="Calibri" panose="020F0502020204030204" pitchFamily="34" charset="0"/>
                <a:ea typeface="Calibri" panose="020F0502020204030204" pitchFamily="34" charset="0"/>
              </a:rPr>
              <a:t>The elderly are more vulnerable to developing some form of disability in old age due to their age (</a:t>
            </a:r>
            <a:r>
              <a:rPr lang="en-GB" sz="2400" kern="100" dirty="0" err="1">
                <a:effectLst/>
                <a:latin typeface="Calibri" panose="020F0502020204030204" pitchFamily="34" charset="0"/>
                <a:ea typeface="Calibri" panose="020F0502020204030204" pitchFamily="34" charset="0"/>
              </a:rPr>
              <a:t>Zsarnóczky</a:t>
            </a:r>
            <a:r>
              <a:rPr lang="en-GB" sz="2400" kern="100" dirty="0">
                <a:effectLst/>
                <a:latin typeface="Calibri" panose="020F0502020204030204" pitchFamily="34" charset="0"/>
                <a:ea typeface="Calibri" panose="020F0502020204030204" pitchFamily="34" charset="0"/>
              </a:rPr>
              <a:t>, 2018)</a:t>
            </a:r>
            <a:br>
              <a:rPr lang="en-GB" sz="2400" kern="100" dirty="0">
                <a:effectLst/>
                <a:latin typeface="Calibri" panose="020F0502020204030204" pitchFamily="34" charset="0"/>
                <a:ea typeface="Calibri" panose="020F0502020204030204" pitchFamily="34" charset="0"/>
              </a:rPr>
            </a:br>
            <a:r>
              <a:rPr lang="en-GB" sz="2400" kern="100" dirty="0">
                <a:effectLst/>
                <a:latin typeface="Calibri" panose="020F0502020204030204" pitchFamily="34" charset="0"/>
                <a:ea typeface="Calibri" panose="020F0502020204030204" pitchFamily="34" charset="0"/>
              </a:rPr>
              <a:t>According to the European Commission (EC, 2010), more than one third of people aged 75 and over are affected by a disability that limits them to some extent, and this proportion is expected to increase as the EU population ages. This is why the European Commission</a:t>
            </a:r>
            <a:r>
              <a:rPr lang="hu-HU" sz="2400" kern="100" dirty="0">
                <a:effectLst/>
                <a:latin typeface="Calibri" panose="020F0502020204030204" pitchFamily="34" charset="0"/>
                <a:ea typeface="Calibri" panose="020F0502020204030204" pitchFamily="34" charset="0"/>
              </a:rPr>
              <a:t>’</a:t>
            </a:r>
            <a:r>
              <a:rPr lang="en-GB" sz="2400" kern="100" dirty="0">
                <a:effectLst/>
                <a:latin typeface="Calibri" panose="020F0502020204030204" pitchFamily="34" charset="0"/>
                <a:ea typeface="Calibri" panose="020F0502020204030204" pitchFamily="34" charset="0"/>
              </a:rPr>
              <a:t>s Disability Strategy sets out the </a:t>
            </a:r>
            <a:r>
              <a:rPr lang="en-GB" sz="2400" kern="100" dirty="0">
                <a:solidFill>
                  <a:srgbClr val="000000"/>
                </a:solidFill>
                <a:effectLst/>
                <a:latin typeface="Calibri" panose="020F0502020204030204" pitchFamily="34" charset="0"/>
                <a:ea typeface="Times New Roman" panose="02020603050405020304" pitchFamily="18" charset="0"/>
              </a:rPr>
              <a:t>goal of enabling people with disabilities to enjoy their rights and participate in society – to be achieved through the following priorities: accessibility, participation, equality, employment, education and training, social protection, health and external action</a:t>
            </a:r>
            <a:endParaRPr lang="en-GB" sz="2400" dirty="0">
              <a:latin typeface="+mn-lt"/>
            </a:endParaRPr>
          </a:p>
        </p:txBody>
      </p:sp>
      <p:pic>
        <p:nvPicPr>
          <p:cNvPr id="5" name="Kép 4">
            <a:extLst>
              <a:ext uri="{FF2B5EF4-FFF2-40B4-BE49-F238E27FC236}">
                <a16:creationId xmlns:a16="http://schemas.microsoft.com/office/drawing/2014/main" id="{384E87F5-AE73-91B9-F967-3481EC0A04DF}"/>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D274402E-10AD-1909-AFE9-B978DA3E10D6}"/>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3D174D72-4793-2CA1-EBD3-6C5AAF964AA4}"/>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7444BB80-4C6C-6357-7227-30CE2DA98640}"/>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AAB2D79E-E91A-F5DF-3881-0171C20FA787}"/>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2DF8291E-64D7-B2D7-5115-29B79B824685}"/>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2E2E4933-3A07-3CED-3E93-BD4CBEF7D04B}"/>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240F6271-1968-C711-2B60-AAD858D984A6}"/>
              </a:ext>
            </a:extLst>
          </p:cNvPr>
          <p:cNvSpPr txBox="1">
            <a:spLocks/>
          </p:cNvSpPr>
          <p:nvPr/>
        </p:nvSpPr>
        <p:spPr>
          <a:xfrm>
            <a:off x="466963" y="1400625"/>
            <a:ext cx="11258073" cy="64766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Definitions of disability – closing remarks</a:t>
            </a:r>
            <a:endParaRPr lang="en-GB" sz="1050" dirty="0">
              <a:latin typeface="+mn-lt"/>
            </a:endParaRPr>
          </a:p>
        </p:txBody>
      </p:sp>
    </p:spTree>
    <p:extLst>
      <p:ext uri="{BB962C8B-B14F-4D97-AF65-F5344CB8AC3E}">
        <p14:creationId xmlns:p14="http://schemas.microsoft.com/office/powerpoint/2010/main" val="10394271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764467-9558-4F29-D647-792E1410DA99}"/>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A41C6C8B-50A2-DDA7-3F3B-DE923D1A08EA}"/>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4BA575EE-B6D1-1185-B11C-B54BD8C852AF}"/>
              </a:ext>
            </a:extLst>
          </p:cNvPr>
          <p:cNvSpPr>
            <a:spLocks noGrp="1"/>
          </p:cNvSpPr>
          <p:nvPr>
            <p:ph type="ctrTitle"/>
          </p:nvPr>
        </p:nvSpPr>
        <p:spPr>
          <a:xfrm>
            <a:off x="216312" y="2138629"/>
            <a:ext cx="5928960" cy="2992456"/>
          </a:xfrm>
        </p:spPr>
        <p:txBody>
          <a:bodyPr>
            <a:noAutofit/>
          </a:bodyPr>
          <a:lstStyle/>
          <a:p>
            <a:pPr algn="l"/>
            <a:r>
              <a:rPr lang="en-GB" sz="2400" kern="100" dirty="0">
                <a:solidFill>
                  <a:srgbClr val="000000"/>
                </a:solidFill>
                <a:effectLst/>
                <a:latin typeface="Calibri" panose="020F0502020204030204" pitchFamily="34" charset="0"/>
                <a:ea typeface="Times New Roman" panose="02020603050405020304" pitchFamily="18" charset="0"/>
              </a:rPr>
              <a:t>There are many different approaches to the concept of disability, and its</a:t>
            </a:r>
            <a:r>
              <a:rPr lang="en-GB" sz="2400" kern="100" dirty="0">
                <a:effectLst/>
                <a:latin typeface="Calibri" panose="020F0502020204030204" pitchFamily="34" charset="0"/>
                <a:ea typeface="Calibri" panose="020F0502020204030204" pitchFamily="34" charset="0"/>
              </a:rPr>
              <a:t> meaning has changed over time. The following standard definition can be adopted as a valid definition for our purpose: </a:t>
            </a:r>
            <a:r>
              <a:rPr lang="en-GB" sz="2400" i="1" kern="100" dirty="0">
                <a:effectLst/>
                <a:latin typeface="Calibri" panose="020F0502020204030204" pitchFamily="34" charset="0"/>
                <a:ea typeface="Calibri" panose="020F0502020204030204" pitchFamily="34" charset="0"/>
              </a:rPr>
              <a:t>disability refers to a physical or mental condition that refers to some kind of physical or mental impairment of an individual, and as a result, the individual faces barriers in their daily life</a:t>
            </a:r>
            <a:r>
              <a:rPr lang="en-GB" sz="2400" kern="100" dirty="0">
                <a:effectLst/>
                <a:latin typeface="Calibri" panose="020F0502020204030204" pitchFamily="34" charset="0"/>
                <a:ea typeface="Calibri" panose="020F0502020204030204" pitchFamily="34" charset="0"/>
              </a:rPr>
              <a:t> (</a:t>
            </a:r>
            <a:r>
              <a:rPr lang="en-GB" sz="2400" kern="100" dirty="0" err="1">
                <a:effectLst/>
                <a:latin typeface="Calibri" panose="020F0502020204030204" pitchFamily="34" charset="0"/>
                <a:ea typeface="Calibri" panose="020F0502020204030204" pitchFamily="34" charset="0"/>
              </a:rPr>
              <a:t>Zsarnóczky</a:t>
            </a:r>
            <a:r>
              <a:rPr lang="en-GB" sz="2400" kern="100" dirty="0">
                <a:effectLst/>
                <a:latin typeface="Calibri" panose="020F0502020204030204" pitchFamily="34" charset="0"/>
                <a:ea typeface="Calibri" panose="020F0502020204030204" pitchFamily="34" charset="0"/>
              </a:rPr>
              <a:t>, 2017)</a:t>
            </a:r>
            <a:endParaRPr lang="en-GB" sz="2400" dirty="0">
              <a:latin typeface="+mn-lt"/>
            </a:endParaRPr>
          </a:p>
        </p:txBody>
      </p:sp>
      <p:pic>
        <p:nvPicPr>
          <p:cNvPr id="5" name="Kép 4">
            <a:extLst>
              <a:ext uri="{FF2B5EF4-FFF2-40B4-BE49-F238E27FC236}">
                <a16:creationId xmlns:a16="http://schemas.microsoft.com/office/drawing/2014/main" id="{9D043370-90B7-919F-67F6-BB47C0306C06}"/>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73BCDCFB-802C-080A-3F43-006A1211DFAE}"/>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619EA093-A550-4780-7104-0C439B288196}"/>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86DC49A5-8C03-13F2-B7FE-22534CEF5C1B}"/>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97C94DF7-120C-CECB-86EE-822C7FF53DE3}"/>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5CFBCDE8-532B-1C7A-CC45-DBE42503C25E}"/>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AC3330C0-F50C-9B80-E46D-6714737A6D19}"/>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7A91DA4A-4CCA-8C15-416F-E53A32C42402}"/>
              </a:ext>
            </a:extLst>
          </p:cNvPr>
          <p:cNvSpPr txBox="1">
            <a:spLocks/>
          </p:cNvSpPr>
          <p:nvPr/>
        </p:nvSpPr>
        <p:spPr>
          <a:xfrm>
            <a:off x="191825" y="913890"/>
            <a:ext cx="4572000" cy="1082830"/>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Definitions of disability – closing remarks</a:t>
            </a:r>
            <a:endParaRPr lang="en-GB" sz="1050" dirty="0">
              <a:latin typeface="+mn-lt"/>
            </a:endParaRPr>
          </a:p>
        </p:txBody>
      </p:sp>
      <p:pic>
        <p:nvPicPr>
          <p:cNvPr id="14" name="Kép 13" descr="A képen szöveg, képernyőkép, Betűtípus, szám látható&#10;&#10;Automatikusan generált leírás">
            <a:extLst>
              <a:ext uri="{FF2B5EF4-FFF2-40B4-BE49-F238E27FC236}">
                <a16:creationId xmlns:a16="http://schemas.microsoft.com/office/drawing/2014/main" id="{7CEC7EE3-E661-6C6A-FE34-549FB0A731F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096000" y="1898738"/>
            <a:ext cx="5867400" cy="3314700"/>
          </a:xfrm>
          <a:prstGeom prst="rect">
            <a:avLst/>
          </a:prstGeom>
        </p:spPr>
      </p:pic>
      <p:sp>
        <p:nvSpPr>
          <p:cNvPr id="16" name="Szövegdoboz 15">
            <a:extLst>
              <a:ext uri="{FF2B5EF4-FFF2-40B4-BE49-F238E27FC236}">
                <a16:creationId xmlns:a16="http://schemas.microsoft.com/office/drawing/2014/main" id="{F630A1BA-1F99-0037-46B9-AFC78A87DCA2}"/>
              </a:ext>
            </a:extLst>
          </p:cNvPr>
          <p:cNvSpPr txBox="1"/>
          <p:nvPr/>
        </p:nvSpPr>
        <p:spPr>
          <a:xfrm>
            <a:off x="6391569" y="1133380"/>
            <a:ext cx="5714264" cy="830997"/>
          </a:xfrm>
          <a:prstGeom prst="rect">
            <a:avLst/>
          </a:prstGeom>
          <a:noFill/>
        </p:spPr>
        <p:txBody>
          <a:bodyPr wrap="square">
            <a:spAutoFit/>
          </a:bodyPr>
          <a:lstStyle/>
          <a:p>
            <a:pPr algn="r"/>
            <a:r>
              <a:rPr lang="hu-HU" sz="1600" dirty="0"/>
              <a:t>https://www.researchgate.net/publication/264422652_Disability-Aware_Software_Engineering_for_Improved_System_Accessibility_and_Usability/figures?lo=1</a:t>
            </a:r>
          </a:p>
        </p:txBody>
      </p:sp>
    </p:spTree>
    <p:extLst>
      <p:ext uri="{BB962C8B-B14F-4D97-AF65-F5344CB8AC3E}">
        <p14:creationId xmlns:p14="http://schemas.microsoft.com/office/powerpoint/2010/main" val="33978864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257B91-B7CA-3755-2C35-3948051D2031}"/>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DD15D135-7F18-CB91-4874-928183CB5E9E}"/>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2449C3B5-5225-2CE6-119F-AF64E0F00B96}"/>
              </a:ext>
            </a:extLst>
          </p:cNvPr>
          <p:cNvSpPr>
            <a:spLocks noGrp="1"/>
          </p:cNvSpPr>
          <p:nvPr>
            <p:ph type="ctrTitle"/>
          </p:nvPr>
        </p:nvSpPr>
        <p:spPr>
          <a:xfrm>
            <a:off x="106879" y="2145939"/>
            <a:ext cx="11730004" cy="2959797"/>
          </a:xfrm>
        </p:spPr>
        <p:txBody>
          <a:bodyPr>
            <a:noAutofit/>
          </a:bodyPr>
          <a:lstStyle/>
          <a:p>
            <a:pPr algn="l">
              <a:lnSpc>
                <a:spcPts val="2880"/>
              </a:lnSpc>
              <a:spcAft>
                <a:spcPts val="800"/>
              </a:spcAft>
              <a:tabLst>
                <a:tab pos="1343660" algn="l"/>
              </a:tabLst>
            </a:pPr>
            <a:r>
              <a:rPr lang="en-GB" sz="2600" kern="100" dirty="0">
                <a:effectLst/>
                <a:latin typeface="Calibri" panose="020F0502020204030204" pitchFamily="34" charset="0"/>
                <a:ea typeface="Calibri" panose="020F0502020204030204" pitchFamily="34" charset="0"/>
                <a:cs typeface="Calibri" panose="020F0502020204030204" pitchFamily="34" charset="0"/>
              </a:rPr>
              <a:t>Not a simple task: there are several different categorisations based on the perspective used to group these individuals. If a medical diagnosis is used, then a statistical data set calculated in the current situation must take into </a:t>
            </a:r>
            <a:r>
              <a:rPr lang="en-GB" sz="2600"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account the fact that at any time a disability may potentially develop for some individuals, so </a:t>
            </a:r>
            <a:r>
              <a:rPr lang="en-GB" sz="2600" kern="100" dirty="0">
                <a:effectLst/>
                <a:latin typeface="Calibri" panose="020F0502020204030204" pitchFamily="34" charset="0"/>
                <a:ea typeface="Calibri" panose="020F0502020204030204" pitchFamily="34" charset="0"/>
                <a:cs typeface="Calibri" panose="020F0502020204030204" pitchFamily="34" charset="0"/>
              </a:rPr>
              <a:t>there may be situations where this classification is not valid for the time being, but may occur in the future</a:t>
            </a:r>
            <a:br>
              <a:rPr lang="en-GB" sz="2600" kern="100" dirty="0">
                <a:effectLst/>
                <a:latin typeface="Calibri" panose="020F0502020204030204" pitchFamily="34" charset="0"/>
                <a:ea typeface="Calibri" panose="020F0502020204030204" pitchFamily="34" charset="0"/>
                <a:cs typeface="Arial" panose="020B0604020202020204" pitchFamily="34" charset="0"/>
              </a:rPr>
            </a:br>
            <a:r>
              <a:rPr lang="en-GB" sz="2600" kern="100" dirty="0">
                <a:effectLst/>
                <a:latin typeface="Calibri" panose="020F0502020204030204" pitchFamily="34" charset="0"/>
                <a:ea typeface="Calibri" panose="020F0502020204030204" pitchFamily="34" charset="0"/>
                <a:cs typeface="Arial" panose="020B0604020202020204" pitchFamily="34" charset="0"/>
              </a:rPr>
              <a:t>D</a:t>
            </a:r>
            <a:r>
              <a:rPr lang="en-GB" sz="2600" kern="100" dirty="0">
                <a:effectLst/>
                <a:latin typeface="Calibri" panose="020F0502020204030204" pitchFamily="34" charset="0"/>
                <a:ea typeface="Calibri" panose="020F0502020204030204" pitchFamily="34" charset="0"/>
              </a:rPr>
              <a:t>isability is not a condition but a process, which may be progressive, static or intermittent Disability can arise in different situations and stages of life: at birth, in childhood or adulthood, in relation to an injury, or as a result of genetic conditions</a:t>
            </a:r>
            <a:endParaRPr lang="en-GB" sz="2600" dirty="0">
              <a:latin typeface="+mn-lt"/>
            </a:endParaRPr>
          </a:p>
        </p:txBody>
      </p:sp>
      <p:pic>
        <p:nvPicPr>
          <p:cNvPr id="5" name="Kép 4">
            <a:extLst>
              <a:ext uri="{FF2B5EF4-FFF2-40B4-BE49-F238E27FC236}">
                <a16:creationId xmlns:a16="http://schemas.microsoft.com/office/drawing/2014/main" id="{918B7068-B736-AE58-D721-63B9FB4B01AA}"/>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542AAA0-2C91-5677-123E-C64B13836C69}"/>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F98D0C2E-3D5C-32DA-DE90-5A44F0E95EE8}"/>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51F81808-5010-42E7-58A4-33F39B606543}"/>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4C5CD4D8-3540-14B1-959B-F7D8D6CDD97D}"/>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6F528676-6123-49DF-8A77-DF52856D9C5F}"/>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91E72C83-0561-9505-2AD7-788FD362CA81}"/>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7B2F2E35-C2A7-98E7-589C-B01C896F3B63}"/>
              </a:ext>
            </a:extLst>
          </p:cNvPr>
          <p:cNvSpPr txBox="1">
            <a:spLocks/>
          </p:cNvSpPr>
          <p:nvPr/>
        </p:nvSpPr>
        <p:spPr>
          <a:xfrm>
            <a:off x="466962" y="1283332"/>
            <a:ext cx="11258073" cy="647669"/>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Classification of people with disabilities – preliminary thoughts</a:t>
            </a:r>
          </a:p>
        </p:txBody>
      </p:sp>
    </p:spTree>
    <p:extLst>
      <p:ext uri="{BB962C8B-B14F-4D97-AF65-F5344CB8AC3E}">
        <p14:creationId xmlns:p14="http://schemas.microsoft.com/office/powerpoint/2010/main" val="12713361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1B4C10-A947-8D0D-7B15-8DCE7FA03644}"/>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26790195-274C-FF44-8650-F23C98F28DF4}"/>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D714E4A9-46B9-8AD9-E96A-D532D89297DB}"/>
              </a:ext>
            </a:extLst>
          </p:cNvPr>
          <p:cNvSpPr>
            <a:spLocks noGrp="1"/>
          </p:cNvSpPr>
          <p:nvPr>
            <p:ph type="ctrTitle"/>
          </p:nvPr>
        </p:nvSpPr>
        <p:spPr>
          <a:xfrm>
            <a:off x="242142" y="1956915"/>
            <a:ext cx="11949858" cy="3318398"/>
          </a:xfrm>
        </p:spPr>
        <p:txBody>
          <a:bodyPr>
            <a:noAutofit/>
          </a:bodyPr>
          <a:lstStyle/>
          <a:p>
            <a:pPr algn="l">
              <a:lnSpc>
                <a:spcPts val="2300"/>
              </a:lnSpc>
              <a:tabLst>
                <a:tab pos="1343660" algn="l"/>
              </a:tabLst>
            </a:pPr>
            <a:r>
              <a:rPr lang="en-GB" sz="2200" kern="100" dirty="0">
                <a:effectLst/>
                <a:latin typeface="Calibri" panose="020F0502020204030204" pitchFamily="34" charset="0"/>
                <a:ea typeface="Calibri" panose="020F0502020204030204" pitchFamily="34" charset="0"/>
                <a:cs typeface="Calibri" panose="020F0502020204030204" pitchFamily="34" charset="0"/>
              </a:rPr>
              <a:t>Most common and familiar classification: four basic types of disability</a:t>
            </a:r>
            <a:r>
              <a:rPr lang="hu-HU" sz="2200" kern="100" dirty="0">
                <a:effectLst/>
                <a:latin typeface="Calibri" panose="020F0502020204030204" pitchFamily="34" charset="0"/>
                <a:ea typeface="Calibri" panose="020F0502020204030204" pitchFamily="34" charset="0"/>
                <a:cs typeface="Calibri" panose="020F0502020204030204" pitchFamily="34" charset="0"/>
              </a:rPr>
              <a:t> –</a:t>
            </a:r>
            <a:r>
              <a:rPr lang="en-GB" sz="2200" kern="100" dirty="0">
                <a:effectLst/>
                <a:latin typeface="Calibri" panose="020F0502020204030204" pitchFamily="34" charset="0"/>
                <a:ea typeface="Calibri" panose="020F0502020204030204" pitchFamily="34" charset="0"/>
                <a:cs typeface="Calibri" panose="020F0502020204030204" pitchFamily="34" charset="0"/>
              </a:rPr>
              <a:t> physical, intellectual,</a:t>
            </a:r>
            <a:r>
              <a:rPr lang="en-GB" sz="2200"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mental and sensory (not necessarily</a:t>
            </a:r>
            <a:r>
              <a:rPr lang="en-GB" sz="2200" kern="100" dirty="0">
                <a:effectLst/>
                <a:latin typeface="Calibri" panose="020F0502020204030204" pitchFamily="34" charset="0"/>
                <a:ea typeface="Calibri" panose="020F0502020204030204" pitchFamily="34" charset="0"/>
                <a:cs typeface="Calibri" panose="020F0502020204030204" pitchFamily="34" charset="0"/>
              </a:rPr>
              <a:t> coinciding with groupings found in the literature)</a:t>
            </a:r>
            <a:br>
              <a:rPr lang="en-GB" sz="2200" kern="100" dirty="0">
                <a:effectLst/>
                <a:latin typeface="Calibri" panose="020F0502020204030204" pitchFamily="34" charset="0"/>
                <a:ea typeface="Calibri" panose="020F0502020204030204" pitchFamily="34" charset="0"/>
                <a:cs typeface="Arial" panose="020B0604020202020204" pitchFamily="34" charset="0"/>
              </a:rPr>
            </a:br>
            <a:r>
              <a:rPr lang="en-GB" sz="2200" kern="100" dirty="0">
                <a:effectLst/>
                <a:latin typeface="Calibri" panose="020F0502020204030204" pitchFamily="34" charset="0"/>
                <a:ea typeface="Calibri" panose="020F0502020204030204" pitchFamily="34" charset="0"/>
                <a:cs typeface="Arial" panose="020B0604020202020204" pitchFamily="34" charset="0"/>
              </a:rPr>
              <a:t>(1) </a:t>
            </a:r>
            <a:r>
              <a:rPr lang="en-GB" sz="2200" kern="100" dirty="0">
                <a:effectLst/>
                <a:latin typeface="Calibri" panose="020F0502020204030204" pitchFamily="34" charset="0"/>
                <a:ea typeface="Calibri" panose="020F0502020204030204" pitchFamily="34" charset="0"/>
                <a:cs typeface="Calibri" panose="020F0502020204030204" pitchFamily="34" charset="0"/>
              </a:rPr>
              <a:t>A physical disability is a condition affecting a part of a person’s body that impairs or limits physical functioning or mobility (caused by genetics, disease or injury): people with mobility impairments</a:t>
            </a:r>
            <a:br>
              <a:rPr lang="en-GB" sz="2200" kern="100" dirty="0">
                <a:effectLst/>
                <a:latin typeface="Calibri" panose="020F0502020204030204" pitchFamily="34" charset="0"/>
                <a:ea typeface="Calibri" panose="020F0502020204030204" pitchFamily="34" charset="0"/>
                <a:cs typeface="Arial" panose="020B0604020202020204" pitchFamily="34" charset="0"/>
              </a:rPr>
            </a:br>
            <a:r>
              <a:rPr lang="en-GB" sz="2200" kern="100" dirty="0">
                <a:effectLst/>
                <a:latin typeface="Calibri" panose="020F0502020204030204" pitchFamily="34" charset="0"/>
                <a:ea typeface="Calibri" panose="020F0502020204030204" pitchFamily="34" charset="0"/>
                <a:cs typeface="Arial" panose="020B0604020202020204" pitchFamily="34" charset="0"/>
              </a:rPr>
              <a:t>(2) </a:t>
            </a:r>
            <a:r>
              <a:rPr lang="en-GB" sz="2200" kern="100" dirty="0">
                <a:effectLst/>
                <a:latin typeface="Calibri" panose="020F0502020204030204" pitchFamily="34" charset="0"/>
                <a:ea typeface="Calibri" panose="020F0502020204030204" pitchFamily="34" charset="0"/>
                <a:cs typeface="Calibri" panose="020F0502020204030204" pitchFamily="34" charset="0"/>
              </a:rPr>
              <a:t>People with intellectual disabilities have difficulties with self-care, safety, communication and social interaction. Causes can be genetics, illness, injury. It includes e.g.</a:t>
            </a:r>
            <a:r>
              <a:rPr lang="en-GB" sz="2200" kern="100" dirty="0">
                <a:latin typeface="Calibri" panose="020F0502020204030204" pitchFamily="34" charset="0"/>
                <a:ea typeface="Calibri" panose="020F0502020204030204" pitchFamily="34" charset="0"/>
                <a:cs typeface="Calibri" panose="020F0502020204030204" pitchFamily="34" charset="0"/>
              </a:rPr>
              <a:t> </a:t>
            </a:r>
            <a:r>
              <a:rPr lang="en-GB" sz="2200" kern="100" dirty="0">
                <a:effectLst/>
                <a:latin typeface="Calibri" panose="020F0502020204030204" pitchFamily="34" charset="0"/>
                <a:ea typeface="Calibri" panose="020F0502020204030204" pitchFamily="34" charset="0"/>
                <a:cs typeface="Calibri" panose="020F0502020204030204" pitchFamily="34" charset="0"/>
              </a:rPr>
              <a:t>deficits in speech and language skills</a:t>
            </a:r>
            <a:br>
              <a:rPr lang="en-GB" sz="2200" kern="100" dirty="0">
                <a:effectLst/>
                <a:latin typeface="Calibri" panose="020F0502020204030204" pitchFamily="34" charset="0"/>
                <a:ea typeface="Calibri" panose="020F0502020204030204" pitchFamily="34" charset="0"/>
                <a:cs typeface="Arial" panose="020B0604020202020204" pitchFamily="34" charset="0"/>
              </a:rPr>
            </a:br>
            <a:r>
              <a:rPr lang="en-GB" sz="2200" kern="100" dirty="0">
                <a:effectLst/>
                <a:latin typeface="Calibri" panose="020F0502020204030204" pitchFamily="34" charset="0"/>
                <a:ea typeface="Calibri" panose="020F0502020204030204" pitchFamily="34" charset="0"/>
                <a:cs typeface="Arial" panose="020B0604020202020204" pitchFamily="34" charset="0"/>
              </a:rPr>
              <a:t>(3) </a:t>
            </a:r>
            <a:r>
              <a:rPr lang="en-GB" sz="2200" kern="100" dirty="0">
                <a:effectLst/>
                <a:latin typeface="Calibri" panose="020F0502020204030204" pitchFamily="34" charset="0"/>
                <a:ea typeface="Calibri" panose="020F0502020204030204" pitchFamily="34" charset="0"/>
                <a:cs typeface="Calibri" panose="020F0502020204030204" pitchFamily="34" charset="0"/>
              </a:rPr>
              <a:t>Mental disability: disorders of thought, emotion and behaviour. It may be caused mainly by brain injury or abnormal neurological development. It can include bipolar disorder, depression, schizophrenia and bulimia</a:t>
            </a:r>
            <a:br>
              <a:rPr lang="en-GB" sz="2200" kern="100" dirty="0">
                <a:effectLst/>
                <a:latin typeface="Calibri" panose="020F0502020204030204" pitchFamily="34" charset="0"/>
                <a:ea typeface="Calibri" panose="020F0502020204030204" pitchFamily="34" charset="0"/>
                <a:cs typeface="Arial" panose="020B0604020202020204" pitchFamily="34" charset="0"/>
              </a:rPr>
            </a:br>
            <a:r>
              <a:rPr lang="en-GB" sz="2200" kern="100" dirty="0">
                <a:effectLst/>
                <a:latin typeface="Calibri" panose="020F0502020204030204" pitchFamily="34" charset="0"/>
                <a:ea typeface="Calibri" panose="020F0502020204030204" pitchFamily="34" charset="0"/>
                <a:cs typeface="Arial" panose="020B0604020202020204" pitchFamily="34" charset="0"/>
              </a:rPr>
              <a:t>(4) </a:t>
            </a:r>
            <a:r>
              <a:rPr lang="en-GB" sz="2200" kern="100" dirty="0">
                <a:effectLst/>
                <a:latin typeface="Calibri" panose="020F0502020204030204" pitchFamily="34" charset="0"/>
                <a:ea typeface="Calibri" panose="020F0502020204030204" pitchFamily="34" charset="0"/>
              </a:rPr>
              <a:t>A sensory disability affects a person</a:t>
            </a:r>
            <a:r>
              <a:rPr lang="hu-HU" sz="2200" kern="100" dirty="0">
                <a:effectLst/>
                <a:latin typeface="Calibri" panose="020F0502020204030204" pitchFamily="34" charset="0"/>
                <a:ea typeface="Calibri" panose="020F0502020204030204" pitchFamily="34" charset="0"/>
              </a:rPr>
              <a:t>’</a:t>
            </a:r>
            <a:r>
              <a:rPr lang="en-GB" sz="2200" kern="100" dirty="0">
                <a:effectLst/>
                <a:latin typeface="Calibri" panose="020F0502020204030204" pitchFamily="34" charset="0"/>
                <a:ea typeface="Calibri" panose="020F0502020204030204" pitchFamily="34" charset="0"/>
              </a:rPr>
              <a:t>s hearing, sight, touch, smell or taste. This includes autism spectrum disorder, blindness and hearing loss</a:t>
            </a:r>
            <a:endParaRPr lang="en-GB" sz="2200" dirty="0">
              <a:latin typeface="+mn-lt"/>
            </a:endParaRPr>
          </a:p>
        </p:txBody>
      </p:sp>
      <p:pic>
        <p:nvPicPr>
          <p:cNvPr id="5" name="Kép 4">
            <a:extLst>
              <a:ext uri="{FF2B5EF4-FFF2-40B4-BE49-F238E27FC236}">
                <a16:creationId xmlns:a16="http://schemas.microsoft.com/office/drawing/2014/main" id="{7DACEEB3-B1ED-43D2-1B42-2333B2F3F11C}"/>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BBF25678-D4D6-25D5-E883-F18A8EC7A72D}"/>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9DD5917F-A6C0-03D0-1A50-90D72E9090AD}"/>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7BE69145-5849-5FC1-5105-BAE99136BD9D}"/>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C695EFAE-3145-E765-7223-F94456105525}"/>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B89D676C-695C-5544-2FB0-98508E08E383}"/>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F8EFBE98-C35E-F6E4-9FBD-FB41448B603D}"/>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10658064-EAA7-C06A-15F7-066C3724F68F}"/>
              </a:ext>
            </a:extLst>
          </p:cNvPr>
          <p:cNvSpPr txBox="1">
            <a:spLocks/>
          </p:cNvSpPr>
          <p:nvPr/>
        </p:nvSpPr>
        <p:spPr>
          <a:xfrm>
            <a:off x="466961" y="1264466"/>
            <a:ext cx="11258073" cy="57836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Classification of people with disabilities – approaches</a:t>
            </a:r>
          </a:p>
        </p:txBody>
      </p:sp>
    </p:spTree>
    <p:extLst>
      <p:ext uri="{BB962C8B-B14F-4D97-AF65-F5344CB8AC3E}">
        <p14:creationId xmlns:p14="http://schemas.microsoft.com/office/powerpoint/2010/main" val="18450546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48ABEE-DC8D-2E6B-8DE3-3D8D10A8BE87}"/>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91EE7AC-E53B-26D6-B02D-8530557B7BB5}"/>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D3584706-2332-2377-2C41-8BF037864DF1}"/>
              </a:ext>
            </a:extLst>
          </p:cNvPr>
          <p:cNvSpPr>
            <a:spLocks noGrp="1"/>
          </p:cNvSpPr>
          <p:nvPr>
            <p:ph type="ctrTitle"/>
          </p:nvPr>
        </p:nvSpPr>
        <p:spPr>
          <a:xfrm>
            <a:off x="108221" y="1177076"/>
            <a:ext cx="7382493" cy="1611112"/>
          </a:xfrm>
        </p:spPr>
        <p:txBody>
          <a:bodyPr>
            <a:normAutofit/>
          </a:bodyPr>
          <a:lstStyle/>
          <a:p>
            <a:r>
              <a:rPr lang="hu-HU" sz="3600" b="1" dirty="0">
                <a:latin typeface="+mn-lt"/>
              </a:rPr>
              <a:t>2</a:t>
            </a:r>
            <a:r>
              <a:rPr lang="en-GB" sz="3600" b="1">
                <a:latin typeface="+mn-lt"/>
              </a:rPr>
              <a:t>. </a:t>
            </a:r>
            <a:r>
              <a:rPr lang="en-GB" sz="3600" b="1" dirty="0">
                <a:latin typeface="+mn-lt"/>
              </a:rPr>
              <a:t>Definition and types of disabilities. Characterising the demand for accessible tourism</a:t>
            </a:r>
          </a:p>
        </p:txBody>
      </p:sp>
      <p:pic>
        <p:nvPicPr>
          <p:cNvPr id="5" name="Kép 4">
            <a:extLst>
              <a:ext uri="{FF2B5EF4-FFF2-40B4-BE49-F238E27FC236}">
                <a16:creationId xmlns:a16="http://schemas.microsoft.com/office/drawing/2014/main" id="{FF5E0CCE-2A20-6396-D36B-BD8F8B929BF3}"/>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2E32F42-8EBE-345E-BB2C-BF3BC3668D52}"/>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09AAEBB0-DD53-8C66-69D8-96B3485D0DBB}"/>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03254CF8-EB11-6871-8F31-2E6BF68DBD40}"/>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B89935F4-B551-A19F-94E4-9EB265C6F5CE}"/>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F446311E-E342-D386-C975-7CA355B112D2}"/>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1" name="Kép 10">
            <a:extLst>
              <a:ext uri="{FF2B5EF4-FFF2-40B4-BE49-F238E27FC236}">
                <a16:creationId xmlns:a16="http://schemas.microsoft.com/office/drawing/2014/main" id="{A398960F-9A40-A5BB-919E-8C53534909F5}"/>
              </a:ext>
            </a:extLst>
          </p:cNvPr>
          <p:cNvPicPr>
            <a:picLocks noChangeAspect="1"/>
          </p:cNvPicPr>
          <p:nvPr/>
        </p:nvPicPr>
        <p:blipFill>
          <a:blip r:embed="rId9"/>
          <a:stretch>
            <a:fillRect/>
          </a:stretch>
        </p:blipFill>
        <p:spPr>
          <a:xfrm>
            <a:off x="4781405" y="2896513"/>
            <a:ext cx="2102696" cy="2099401"/>
          </a:xfrm>
          <a:prstGeom prst="rect">
            <a:avLst/>
          </a:prstGeom>
        </p:spPr>
      </p:pic>
      <p:pic>
        <p:nvPicPr>
          <p:cNvPr id="12" name="Kép 11" descr="A képen bicikli, kerék, személy, jármű látható&#10;&#10;Automatikusan generált leírás">
            <a:extLst>
              <a:ext uri="{FF2B5EF4-FFF2-40B4-BE49-F238E27FC236}">
                <a16:creationId xmlns:a16="http://schemas.microsoft.com/office/drawing/2014/main" id="{9F921142-DCDC-4AA1-CFC0-AA0D30F362F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359781" y="965465"/>
            <a:ext cx="4723998" cy="3878810"/>
          </a:xfrm>
          <a:prstGeom prst="rect">
            <a:avLst/>
          </a:prstGeom>
        </p:spPr>
      </p:pic>
      <p:sp>
        <p:nvSpPr>
          <p:cNvPr id="14" name="Szövegdoboz 13">
            <a:extLst>
              <a:ext uri="{FF2B5EF4-FFF2-40B4-BE49-F238E27FC236}">
                <a16:creationId xmlns:a16="http://schemas.microsoft.com/office/drawing/2014/main" id="{C88228B4-9E33-19F9-B886-4B3ABF27616E}"/>
              </a:ext>
            </a:extLst>
          </p:cNvPr>
          <p:cNvSpPr txBox="1"/>
          <p:nvPr/>
        </p:nvSpPr>
        <p:spPr>
          <a:xfrm>
            <a:off x="8093376" y="4838078"/>
            <a:ext cx="3256807" cy="276999"/>
          </a:xfrm>
          <a:prstGeom prst="rect">
            <a:avLst/>
          </a:prstGeom>
          <a:noFill/>
        </p:spPr>
        <p:txBody>
          <a:bodyPr wrap="square">
            <a:spAutoFit/>
          </a:bodyPr>
          <a:lstStyle/>
          <a:p>
            <a:r>
              <a:rPr lang="hu-HU" sz="1200" dirty="0"/>
              <a:t>https://wecapable.com/types-of-disabilities-list/</a:t>
            </a:r>
          </a:p>
        </p:txBody>
      </p:sp>
    </p:spTree>
    <p:extLst>
      <p:ext uri="{BB962C8B-B14F-4D97-AF65-F5344CB8AC3E}">
        <p14:creationId xmlns:p14="http://schemas.microsoft.com/office/powerpoint/2010/main" val="16450233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BAB422-586D-324B-9825-E60B59A4CEE1}"/>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323C1F99-08E2-DA74-BBE2-223316E3F338}"/>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D2D5BDC9-1185-516B-2E36-1800C70700CA}"/>
              </a:ext>
            </a:extLst>
          </p:cNvPr>
          <p:cNvSpPr>
            <a:spLocks noGrp="1"/>
          </p:cNvSpPr>
          <p:nvPr>
            <p:ph type="ctrTitle"/>
          </p:nvPr>
        </p:nvSpPr>
        <p:spPr>
          <a:xfrm>
            <a:off x="121069" y="1857585"/>
            <a:ext cx="11949858" cy="3318398"/>
          </a:xfrm>
        </p:spPr>
        <p:txBody>
          <a:bodyPr>
            <a:noAutofit/>
          </a:bodyPr>
          <a:lstStyle/>
          <a:p>
            <a:pPr algn="l">
              <a:lnSpc>
                <a:spcPts val="2300"/>
              </a:lnSpc>
            </a:pPr>
            <a:r>
              <a:rPr lang="en-GB" sz="2200" kern="100" dirty="0">
                <a:effectLst/>
                <a:latin typeface="Calibri" panose="020F0502020204030204" pitchFamily="34" charset="0"/>
                <a:ea typeface="Calibri" panose="020F0502020204030204" pitchFamily="34" charset="0"/>
                <a:cs typeface="Calibri" panose="020F0502020204030204" pitchFamily="34" charset="0"/>
              </a:rPr>
              <a:t>Another approach with four main categories of disability: visually impaired, hearing impaired, mobility impaired and cognitively impaired (Crow, 2008)</a:t>
            </a:r>
            <a:br>
              <a:rPr lang="en-GB" sz="2200" kern="100" dirty="0">
                <a:effectLst/>
                <a:latin typeface="Calibri" panose="020F0502020204030204" pitchFamily="34" charset="0"/>
                <a:ea typeface="Calibri" panose="020F0502020204030204" pitchFamily="34" charset="0"/>
                <a:cs typeface="Arial" panose="020B0604020202020204" pitchFamily="34" charset="0"/>
              </a:rPr>
            </a:br>
            <a:r>
              <a:rPr lang="en-GB" sz="2200" kern="100" dirty="0">
                <a:effectLst/>
                <a:latin typeface="Calibri" panose="020F0502020204030204" pitchFamily="34" charset="0"/>
                <a:ea typeface="Calibri" panose="020F0502020204030204" pitchFamily="34" charset="0"/>
                <a:cs typeface="Calibri" panose="020F0502020204030204" pitchFamily="34" charset="0"/>
              </a:rPr>
              <a:t>(1) Visual impairment – three types: total blindness, low vision and colour blindness</a:t>
            </a:r>
            <a:br>
              <a:rPr lang="en-GB" sz="2200" kern="100" dirty="0">
                <a:effectLst/>
                <a:latin typeface="Calibri" panose="020F0502020204030204" pitchFamily="34" charset="0"/>
                <a:ea typeface="Calibri" panose="020F0502020204030204" pitchFamily="34" charset="0"/>
                <a:cs typeface="Arial" panose="020B0604020202020204" pitchFamily="34" charset="0"/>
              </a:rPr>
            </a:br>
            <a:r>
              <a:rPr lang="en-GB" sz="2200" kern="100" dirty="0">
                <a:effectLst/>
                <a:latin typeface="Calibri" panose="020F0502020204030204" pitchFamily="34" charset="0"/>
                <a:ea typeface="Calibri" panose="020F0502020204030204" pitchFamily="34" charset="0"/>
                <a:cs typeface="Arial" panose="020B0604020202020204" pitchFamily="34" charset="0"/>
              </a:rPr>
              <a:t>(2) </a:t>
            </a:r>
            <a:r>
              <a:rPr lang="en-GB" sz="2200" kern="100" dirty="0">
                <a:effectLst/>
                <a:latin typeface="Calibri" panose="020F0502020204030204" pitchFamily="34" charset="0"/>
                <a:ea typeface="Calibri" panose="020F0502020204030204" pitchFamily="34" charset="0"/>
                <a:cs typeface="Calibri" panose="020F0502020204030204" pitchFamily="34" charset="0"/>
              </a:rPr>
              <a:t>People with hearing loss may have a reduced ability to hear certain frequencies (pitches) and may have hearing difficulties</a:t>
            </a:r>
            <a:br>
              <a:rPr lang="en-GB" sz="2200" kern="100" dirty="0">
                <a:effectLst/>
                <a:latin typeface="Calibri" panose="020F0502020204030204" pitchFamily="34" charset="0"/>
                <a:ea typeface="Calibri" panose="020F0502020204030204" pitchFamily="34" charset="0"/>
                <a:cs typeface="Arial" panose="020B0604020202020204" pitchFamily="34" charset="0"/>
              </a:rPr>
            </a:br>
            <a:r>
              <a:rPr lang="en-GB" sz="2200" kern="100" dirty="0">
                <a:effectLst/>
                <a:latin typeface="Calibri" panose="020F0502020204030204" pitchFamily="34" charset="0"/>
                <a:ea typeface="Calibri" panose="020F0502020204030204" pitchFamily="34" charset="0"/>
                <a:cs typeface="Arial" panose="020B0604020202020204" pitchFamily="34" charset="0"/>
              </a:rPr>
              <a:t>(3) </a:t>
            </a:r>
            <a:r>
              <a:rPr lang="en-GB" sz="2200" kern="100" dirty="0">
                <a:effectLst/>
                <a:latin typeface="Calibri" panose="020F0502020204030204" pitchFamily="34" charset="0"/>
                <a:ea typeface="Calibri" panose="020F0502020204030204" pitchFamily="34" charset="0"/>
                <a:cs typeface="Calibri" panose="020F0502020204030204" pitchFamily="34" charset="0"/>
              </a:rPr>
              <a:t>People with motor impairments are people with physical or locomotor disabilities who face a range of difficulties in carrying out their activities, depending on the severity and type of impairment. A wide range of conditions </a:t>
            </a:r>
            <a:r>
              <a:rPr lang="hu-HU" sz="2200" kern="100" dirty="0">
                <a:effectLst/>
                <a:latin typeface="Calibri" panose="020F0502020204030204" pitchFamily="34" charset="0"/>
                <a:ea typeface="Calibri" panose="020F0502020204030204" pitchFamily="34" charset="0"/>
                <a:cs typeface="Calibri" panose="020F0502020204030204" pitchFamily="34" charset="0"/>
              </a:rPr>
              <a:t>is</a:t>
            </a:r>
            <a:r>
              <a:rPr lang="en-GB" sz="2200" kern="100" dirty="0">
                <a:effectLst/>
                <a:latin typeface="Calibri" panose="020F0502020204030204" pitchFamily="34" charset="0"/>
                <a:ea typeface="Calibri" panose="020F0502020204030204" pitchFamily="34" charset="0"/>
                <a:cs typeface="Calibri" panose="020F0502020204030204" pitchFamily="34" charset="0"/>
              </a:rPr>
              <a:t> associated with motor disabilities, e.g., some people in this group have limited use of their hands, others have no use of their hands at all</a:t>
            </a:r>
            <a:br>
              <a:rPr lang="en-GB" sz="2200" kern="100" dirty="0">
                <a:effectLst/>
                <a:latin typeface="Calibri" panose="020F0502020204030204" pitchFamily="34" charset="0"/>
                <a:ea typeface="Calibri" panose="020F0502020204030204" pitchFamily="34" charset="0"/>
                <a:cs typeface="Arial" panose="020B0604020202020204" pitchFamily="34" charset="0"/>
              </a:rPr>
            </a:br>
            <a:r>
              <a:rPr lang="en-GB" sz="2200" kern="100" dirty="0">
                <a:effectLst/>
                <a:latin typeface="Calibri" panose="020F0502020204030204" pitchFamily="34" charset="0"/>
                <a:ea typeface="Calibri" panose="020F0502020204030204" pitchFamily="34" charset="0"/>
                <a:cs typeface="Arial" panose="020B0604020202020204" pitchFamily="34" charset="0"/>
              </a:rPr>
              <a:t>(4) </a:t>
            </a:r>
            <a:r>
              <a:rPr lang="en-GB" sz="2200" kern="100" dirty="0">
                <a:effectLst/>
                <a:latin typeface="Calibri" panose="020F0502020204030204" pitchFamily="34" charset="0"/>
                <a:ea typeface="Calibri" panose="020F0502020204030204" pitchFamily="34" charset="0"/>
              </a:rPr>
              <a:t>For people with cognitive impairments, memory, perception, problem solving and conceptualisation can be challenging –</a:t>
            </a:r>
            <a:r>
              <a:rPr lang="hu-HU" sz="2200" kern="100" dirty="0">
                <a:effectLst/>
                <a:latin typeface="Calibri" panose="020F0502020204030204" pitchFamily="34" charset="0"/>
                <a:ea typeface="Calibri" panose="020F0502020204030204" pitchFamily="34" charset="0"/>
              </a:rPr>
              <a:t> </a:t>
            </a:r>
            <a:r>
              <a:rPr lang="en-GB" sz="2200" kern="100" dirty="0">
                <a:effectLst/>
                <a:latin typeface="Calibri" panose="020F0502020204030204" pitchFamily="34" charset="0"/>
                <a:ea typeface="Calibri" panose="020F0502020204030204" pitchFamily="34" charset="0"/>
              </a:rPr>
              <a:t>autism, brain injury, epilepsy, mental or neurological impairments</a:t>
            </a:r>
            <a:endParaRPr lang="en-GB" sz="2200" dirty="0">
              <a:latin typeface="+mn-lt"/>
            </a:endParaRPr>
          </a:p>
        </p:txBody>
      </p:sp>
      <p:pic>
        <p:nvPicPr>
          <p:cNvPr id="5" name="Kép 4">
            <a:extLst>
              <a:ext uri="{FF2B5EF4-FFF2-40B4-BE49-F238E27FC236}">
                <a16:creationId xmlns:a16="http://schemas.microsoft.com/office/drawing/2014/main" id="{F019CF8A-1A86-DF1E-ED0D-02FA7DD67494}"/>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E09AFCB1-25D5-AA4F-93CD-5A72047B63A8}"/>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438EE5BE-6D9A-3B27-3B01-FD7F45F47408}"/>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01191805-25C3-08F6-33FD-73E79C6FCC0B}"/>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F4C62C4C-DA60-E491-7D55-D1E9DD7DCEC0}"/>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AF58F082-2E41-EA57-1E63-CD818AE84C7C}"/>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720F9B5C-6866-22A7-FBA0-6F7CCD591116}"/>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7674120A-99F4-8CED-7526-5857A1BA313F}"/>
              </a:ext>
            </a:extLst>
          </p:cNvPr>
          <p:cNvSpPr txBox="1">
            <a:spLocks/>
          </p:cNvSpPr>
          <p:nvPr/>
        </p:nvSpPr>
        <p:spPr>
          <a:xfrm>
            <a:off x="303948" y="1229553"/>
            <a:ext cx="11258073" cy="57836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Classification of people with disabilities – approaches</a:t>
            </a:r>
          </a:p>
        </p:txBody>
      </p:sp>
    </p:spTree>
    <p:extLst>
      <p:ext uri="{BB962C8B-B14F-4D97-AF65-F5344CB8AC3E}">
        <p14:creationId xmlns:p14="http://schemas.microsoft.com/office/powerpoint/2010/main" val="9441979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7F9060-7FCB-EFDA-63EF-3FA498595F8C}"/>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853FAE5A-9CEC-ED8A-7802-286118588576}"/>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21162F4B-3FB9-6521-7BC4-FB1FF36F4F63}"/>
              </a:ext>
            </a:extLst>
          </p:cNvPr>
          <p:cNvSpPr>
            <a:spLocks noGrp="1"/>
          </p:cNvSpPr>
          <p:nvPr>
            <p:ph type="ctrTitle"/>
          </p:nvPr>
        </p:nvSpPr>
        <p:spPr>
          <a:xfrm>
            <a:off x="426294" y="2066911"/>
            <a:ext cx="11197316" cy="2793548"/>
          </a:xfrm>
        </p:spPr>
        <p:txBody>
          <a:bodyPr>
            <a:noAutofit/>
          </a:bodyPr>
          <a:lstStyle/>
          <a:p>
            <a:pPr algn="l"/>
            <a:r>
              <a:rPr lang="en-GB" sz="2800" kern="100" dirty="0">
                <a:effectLst/>
                <a:latin typeface="Calibri" panose="020F0502020204030204" pitchFamily="34" charset="0"/>
                <a:ea typeface="Calibri" panose="020F0502020204030204" pitchFamily="34" charset="0"/>
              </a:rPr>
              <a:t>Disability is a condition or function in which an individual is at a significant disadvantage compared to his or her normal level of functioning</a:t>
            </a:r>
            <a:br>
              <a:rPr lang="en-GB" sz="2800" kern="100" dirty="0">
                <a:effectLst/>
                <a:latin typeface="Calibri" panose="020F0502020204030204" pitchFamily="34" charset="0"/>
                <a:ea typeface="Calibri" panose="020F0502020204030204" pitchFamily="34" charset="0"/>
              </a:rPr>
            </a:br>
            <a:r>
              <a:rPr lang="en-GB" sz="2800" kern="100" dirty="0">
                <a:effectLst/>
                <a:latin typeface="Calibri" panose="020F0502020204030204" pitchFamily="34" charset="0"/>
                <a:ea typeface="Calibri" panose="020F0502020204030204" pitchFamily="34" charset="0"/>
              </a:rPr>
              <a:t>The term refers to individual functioning, including physical impairment, sensory impairment, cognitive impairment, intellectual impairment, mental impairment and various types of chronic illness. A disability may affect organs or parts of the body, but it may also affect a person’s participation in different aspects of his or her life</a:t>
            </a:r>
            <a:endParaRPr lang="en-GB" sz="2800" dirty="0">
              <a:latin typeface="+mn-lt"/>
            </a:endParaRPr>
          </a:p>
        </p:txBody>
      </p:sp>
      <p:pic>
        <p:nvPicPr>
          <p:cNvPr id="5" name="Kép 4">
            <a:extLst>
              <a:ext uri="{FF2B5EF4-FFF2-40B4-BE49-F238E27FC236}">
                <a16:creationId xmlns:a16="http://schemas.microsoft.com/office/drawing/2014/main" id="{986924CA-55C1-3543-623A-6791870A5D7A}"/>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C21CE274-AC52-2851-A72D-D41F052E2EAC}"/>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A117D0D1-9F16-41C4-7080-7F40FF1C6486}"/>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8C56302E-AEA4-0E6B-6BE1-DC062C612582}"/>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961071D8-A620-3A6E-9477-1442CFF439A9}"/>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A2B57EAD-8134-2D4B-2211-C4612F33A67E}"/>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B6382F84-4DFF-512F-F942-FC12F0E6BA07}"/>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F1D1F680-3998-26D9-1098-F7FC6AFC4755}"/>
              </a:ext>
            </a:extLst>
          </p:cNvPr>
          <p:cNvSpPr txBox="1">
            <a:spLocks/>
          </p:cNvSpPr>
          <p:nvPr/>
        </p:nvSpPr>
        <p:spPr>
          <a:xfrm>
            <a:off x="365537" y="1273606"/>
            <a:ext cx="11258073" cy="57836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Classification of people with disabilities – WHO</a:t>
            </a:r>
          </a:p>
        </p:txBody>
      </p:sp>
    </p:spTree>
    <p:extLst>
      <p:ext uri="{BB962C8B-B14F-4D97-AF65-F5344CB8AC3E}">
        <p14:creationId xmlns:p14="http://schemas.microsoft.com/office/powerpoint/2010/main" val="38515428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6CEE4A-BB02-C609-B816-CA464F67B398}"/>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F80B5E7A-AEB0-EAF4-A6A5-D8D143F9AA20}"/>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7CD1BF91-3CFD-BFF6-2A66-E9701EE6FFA5}"/>
              </a:ext>
            </a:extLst>
          </p:cNvPr>
          <p:cNvSpPr>
            <a:spLocks noGrp="1"/>
          </p:cNvSpPr>
          <p:nvPr>
            <p:ph type="ctrTitle"/>
          </p:nvPr>
        </p:nvSpPr>
        <p:spPr>
          <a:xfrm>
            <a:off x="118753" y="1920563"/>
            <a:ext cx="11954493" cy="3384164"/>
          </a:xfrm>
        </p:spPr>
        <p:txBody>
          <a:bodyPr>
            <a:noAutofit/>
          </a:bodyPr>
          <a:lstStyle/>
          <a:p>
            <a:pPr algn="l">
              <a:lnSpc>
                <a:spcPts val="2400"/>
              </a:lnSpc>
            </a:pPr>
            <a:r>
              <a:rPr lang="en-GB" sz="2400" kern="100" dirty="0">
                <a:effectLst/>
                <a:latin typeface="Calibri" panose="020F0502020204030204" pitchFamily="34" charset="0"/>
                <a:ea typeface="Calibri" panose="020F0502020204030204" pitchFamily="34" charset="0"/>
              </a:rPr>
              <a:t>2001: WHO published the International Classification of Functioning, Disability and Health (ICF). Primary aim: a useful tool for describing the health status of the population and for international use. Intended to be a standardised common framework to enable communication about health and health care across different disciplines around the world</a:t>
            </a:r>
            <a:br>
              <a:rPr lang="en-GB" sz="2400" kern="100" dirty="0">
                <a:effectLst/>
                <a:latin typeface="Calibri" panose="020F0502020204030204" pitchFamily="34" charset="0"/>
                <a:ea typeface="Calibri" panose="020F0502020204030204" pitchFamily="34" charset="0"/>
              </a:rPr>
            </a:br>
            <a:r>
              <a:rPr lang="en-GB" sz="2400" kern="100" dirty="0">
                <a:effectLst/>
                <a:latin typeface="Calibri" panose="020F0502020204030204" pitchFamily="34" charset="0"/>
                <a:ea typeface="Calibri" panose="020F0502020204030204" pitchFamily="34" charset="0"/>
              </a:rPr>
              <a:t>ICF is a systematic grouping of people with different health conditions, distinguishing between the concepts of functionality and disability</a:t>
            </a:r>
            <a:br>
              <a:rPr lang="en-GB" sz="2400" kern="100" dirty="0">
                <a:effectLst/>
                <a:latin typeface="Calibri" panose="020F0502020204030204" pitchFamily="34" charset="0"/>
                <a:ea typeface="Calibri" panose="020F0502020204030204" pitchFamily="34" charset="0"/>
              </a:rPr>
            </a:br>
            <a:r>
              <a:rPr lang="en-GB" sz="2400" kern="100" dirty="0">
                <a:effectLst/>
                <a:latin typeface="Calibri" panose="020F0502020204030204" pitchFamily="34" charset="0"/>
                <a:ea typeface="Calibri" panose="020F0502020204030204" pitchFamily="34" charset="0"/>
              </a:rPr>
              <a:t>(1) Functionality: umbrella term including all bodily functions, activities and participation</a:t>
            </a:r>
            <a:br>
              <a:rPr lang="en-GB" sz="2400" kern="100" dirty="0">
                <a:effectLst/>
                <a:latin typeface="Calibri" panose="020F0502020204030204" pitchFamily="34" charset="0"/>
                <a:ea typeface="Calibri" panose="020F0502020204030204" pitchFamily="34" charset="0"/>
              </a:rPr>
            </a:br>
            <a:r>
              <a:rPr lang="en-GB" sz="2400" kern="100" dirty="0">
                <a:effectLst/>
                <a:latin typeface="Calibri" panose="020F0502020204030204" pitchFamily="34" charset="0"/>
                <a:ea typeface="Calibri" panose="020F0502020204030204" pitchFamily="34" charset="0"/>
              </a:rPr>
              <a:t>(2) Disability: also an umbrella term that refers to impairments, activity limitations or participation restrictions</a:t>
            </a:r>
            <a:br>
              <a:rPr lang="en-GB" sz="2400" kern="100" dirty="0">
                <a:effectLst/>
                <a:latin typeface="Calibri" panose="020F0502020204030204" pitchFamily="34" charset="0"/>
                <a:ea typeface="Calibri" panose="020F0502020204030204" pitchFamily="34" charset="0"/>
              </a:rPr>
            </a:br>
            <a:r>
              <a:rPr lang="en-GB" sz="2400" kern="100" dirty="0">
                <a:effectLst/>
                <a:latin typeface="Calibri" panose="020F0502020204030204" pitchFamily="34" charset="0"/>
                <a:ea typeface="Calibri" panose="020F0502020204030204" pitchFamily="34" charset="0"/>
              </a:rPr>
              <a:t>ICF is not just about people with disabilities: a universal classification of health-related conditions</a:t>
            </a:r>
            <a:endParaRPr lang="en-GB" sz="2400" dirty="0">
              <a:latin typeface="+mn-lt"/>
            </a:endParaRPr>
          </a:p>
        </p:txBody>
      </p:sp>
      <p:pic>
        <p:nvPicPr>
          <p:cNvPr id="5" name="Kép 4">
            <a:extLst>
              <a:ext uri="{FF2B5EF4-FFF2-40B4-BE49-F238E27FC236}">
                <a16:creationId xmlns:a16="http://schemas.microsoft.com/office/drawing/2014/main" id="{2C1D59E8-F644-7210-8743-B286A5895253}"/>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A8FE519E-BED1-04D2-77AF-1DA0066401E5}"/>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855CE991-3393-1EF9-1C7F-8EF78CF2567D}"/>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B3998B14-CEDB-0959-2C1F-68717F69D605}"/>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E4074483-517E-5839-CD8E-8523E2C91780}"/>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9FEF7CCD-8F37-6441-D0AA-F7504722DC90}"/>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C954CAED-3C91-BA22-021E-6842393C289C}"/>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95E0A8DF-F17E-6DF9-13B2-50B766232A2E}"/>
              </a:ext>
            </a:extLst>
          </p:cNvPr>
          <p:cNvSpPr txBox="1">
            <a:spLocks/>
          </p:cNvSpPr>
          <p:nvPr/>
        </p:nvSpPr>
        <p:spPr>
          <a:xfrm>
            <a:off x="365537" y="1273606"/>
            <a:ext cx="11258073" cy="57836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Classification of people with disabilities – WHO</a:t>
            </a:r>
          </a:p>
        </p:txBody>
      </p:sp>
    </p:spTree>
    <p:extLst>
      <p:ext uri="{BB962C8B-B14F-4D97-AF65-F5344CB8AC3E}">
        <p14:creationId xmlns:p14="http://schemas.microsoft.com/office/powerpoint/2010/main" val="13707928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335814-B1BB-B8D4-4A22-6A58C0713A08}"/>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DE1EDDC8-64E8-D53F-3AD9-A414BD55999C}"/>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10E1A3FC-B1E0-B682-ABF0-BBCAA6D59062}"/>
              </a:ext>
            </a:extLst>
          </p:cNvPr>
          <p:cNvSpPr>
            <a:spLocks noGrp="1"/>
          </p:cNvSpPr>
          <p:nvPr>
            <p:ph type="ctrTitle"/>
          </p:nvPr>
        </p:nvSpPr>
        <p:spPr>
          <a:xfrm>
            <a:off x="172501" y="1972042"/>
            <a:ext cx="4673406" cy="3118445"/>
          </a:xfrm>
        </p:spPr>
        <p:txBody>
          <a:bodyPr>
            <a:noAutofit/>
          </a:bodyPr>
          <a:lstStyle/>
          <a:p>
            <a:pPr algn="l"/>
            <a:r>
              <a:rPr lang="en-GB" sz="2400" kern="100" dirty="0">
                <a:effectLst/>
                <a:latin typeface="Calibri" panose="020F0502020204030204" pitchFamily="34" charset="0"/>
                <a:ea typeface="Calibri" panose="020F0502020204030204" pitchFamily="34" charset="0"/>
              </a:rPr>
              <a:t>2 defining parts: </a:t>
            </a:r>
            <a:r>
              <a:rPr lang="en-GB" sz="2400" i="1" kern="100" dirty="0">
                <a:effectLst/>
                <a:latin typeface="Calibri" panose="020F0502020204030204" pitchFamily="34" charset="0"/>
                <a:ea typeface="Calibri" panose="020F0502020204030204" pitchFamily="34" charset="0"/>
              </a:rPr>
              <a:t>functional ability and disability (1) </a:t>
            </a:r>
            <a:r>
              <a:rPr lang="en-GB" sz="2400" kern="100" dirty="0">
                <a:effectLst/>
                <a:latin typeface="Calibri" panose="020F0502020204030204" pitchFamily="34" charset="0"/>
                <a:ea typeface="Calibri" panose="020F0502020204030204" pitchFamily="34" charset="0"/>
              </a:rPr>
              <a:t>and </a:t>
            </a:r>
            <a:r>
              <a:rPr lang="en-GB" sz="2400" i="1" kern="100" dirty="0">
                <a:effectLst/>
                <a:latin typeface="Calibri" panose="020F0502020204030204" pitchFamily="34" charset="0"/>
                <a:ea typeface="Calibri" panose="020F0502020204030204" pitchFamily="34" charset="0"/>
              </a:rPr>
              <a:t>contextual (environmental) factors (2)</a:t>
            </a:r>
            <a:r>
              <a:rPr lang="en-GB" sz="2400" kern="100" dirty="0">
                <a:effectLst/>
                <a:latin typeface="Calibri" panose="020F0502020204030204" pitchFamily="34" charset="0"/>
                <a:ea typeface="Calibri" panose="020F0502020204030204" pitchFamily="34" charset="0"/>
              </a:rPr>
              <a:t>. The latter refers to the whole context of an individual’s life, factors that may affect the health status of the individual. The classification further divides the two main categories into two subdivisions (ICF, 2001)</a:t>
            </a:r>
            <a:endParaRPr lang="en-GB" sz="2400" dirty="0">
              <a:latin typeface="+mn-lt"/>
            </a:endParaRPr>
          </a:p>
        </p:txBody>
      </p:sp>
      <p:pic>
        <p:nvPicPr>
          <p:cNvPr id="5" name="Kép 4">
            <a:extLst>
              <a:ext uri="{FF2B5EF4-FFF2-40B4-BE49-F238E27FC236}">
                <a16:creationId xmlns:a16="http://schemas.microsoft.com/office/drawing/2014/main" id="{7262BF8F-9571-FA8E-C83F-56026CA665F7}"/>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3A02D788-99EB-8735-C1FF-94D8CEF14133}"/>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3316CF4C-98CB-DDFD-C259-CEFA9934020C}"/>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69B145A7-080F-E963-360F-20500168A800}"/>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3C4FFDBF-CB0C-4716-7074-9540504F4654}"/>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54619979-EA5D-6F6C-BCAB-F40C42059C31}"/>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89DB3D79-4702-F7A0-959E-C6F0C4782219}"/>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43058871-402B-7C78-5BC5-4122F4499D39}"/>
              </a:ext>
            </a:extLst>
          </p:cNvPr>
          <p:cNvSpPr txBox="1">
            <a:spLocks/>
          </p:cNvSpPr>
          <p:nvPr/>
        </p:nvSpPr>
        <p:spPr>
          <a:xfrm>
            <a:off x="303948" y="1308753"/>
            <a:ext cx="11258073" cy="68895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Classification of people with disabilities – WHO</a:t>
            </a:r>
          </a:p>
        </p:txBody>
      </p:sp>
      <p:graphicFrame>
        <p:nvGraphicFramePr>
          <p:cNvPr id="19" name="Diagram 18">
            <a:extLst>
              <a:ext uri="{FF2B5EF4-FFF2-40B4-BE49-F238E27FC236}">
                <a16:creationId xmlns:a16="http://schemas.microsoft.com/office/drawing/2014/main" id="{1D34E1FA-D610-4D4A-77B6-61CB028E8EC3}"/>
              </a:ext>
            </a:extLst>
          </p:cNvPr>
          <p:cNvGraphicFramePr/>
          <p:nvPr>
            <p:extLst>
              <p:ext uri="{D42A27DB-BD31-4B8C-83A1-F6EECF244321}">
                <p14:modId xmlns:p14="http://schemas.microsoft.com/office/powerpoint/2010/main" val="2778684675"/>
              </p:ext>
            </p:extLst>
          </p:nvPr>
        </p:nvGraphicFramePr>
        <p:xfrm>
          <a:off x="4914872" y="2097037"/>
          <a:ext cx="7015871" cy="2488008"/>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21" name="Szövegdoboz 20">
            <a:extLst>
              <a:ext uri="{FF2B5EF4-FFF2-40B4-BE49-F238E27FC236}">
                <a16:creationId xmlns:a16="http://schemas.microsoft.com/office/drawing/2014/main" id="{EB05AD94-4603-264A-D75E-A575B9DD52E8}"/>
              </a:ext>
            </a:extLst>
          </p:cNvPr>
          <p:cNvSpPr txBox="1"/>
          <p:nvPr/>
        </p:nvSpPr>
        <p:spPr>
          <a:xfrm>
            <a:off x="5921521" y="4769349"/>
            <a:ext cx="6097978" cy="369332"/>
          </a:xfrm>
          <a:prstGeom prst="rect">
            <a:avLst/>
          </a:prstGeom>
          <a:noFill/>
        </p:spPr>
        <p:txBody>
          <a:bodyPr wrap="square">
            <a:spAutoFit/>
          </a:bodyPr>
          <a:lstStyle/>
          <a:p>
            <a:pPr algn="r"/>
            <a:r>
              <a:rPr lang="en-GB" sz="1800" kern="100" dirty="0">
                <a:effectLst/>
                <a:latin typeface="Calibri" panose="020F0502020204030204" pitchFamily="34" charset="0"/>
                <a:ea typeface="Calibri" panose="020F0502020204030204" pitchFamily="34" charset="0"/>
              </a:rPr>
              <a:t>Source: by the authors, based on ICF, 2001</a:t>
            </a:r>
            <a:endParaRPr lang="en-GB" dirty="0"/>
          </a:p>
        </p:txBody>
      </p:sp>
    </p:spTree>
    <p:extLst>
      <p:ext uri="{BB962C8B-B14F-4D97-AF65-F5344CB8AC3E}">
        <p14:creationId xmlns:p14="http://schemas.microsoft.com/office/powerpoint/2010/main" val="32449031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49C9B9-1FDC-F9D0-933F-50E37D505A5C}"/>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F3FF538D-2986-D717-C118-097F7645D846}"/>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74AE1EA3-C7CF-D3E9-EC8B-DD6A71DA010E}"/>
              </a:ext>
            </a:extLst>
          </p:cNvPr>
          <p:cNvSpPr>
            <a:spLocks noGrp="1"/>
          </p:cNvSpPr>
          <p:nvPr>
            <p:ph type="ctrTitle"/>
          </p:nvPr>
        </p:nvSpPr>
        <p:spPr>
          <a:xfrm>
            <a:off x="93022" y="1802146"/>
            <a:ext cx="12005953" cy="3521988"/>
          </a:xfrm>
        </p:spPr>
        <p:txBody>
          <a:bodyPr>
            <a:noAutofit/>
          </a:bodyPr>
          <a:lstStyle/>
          <a:p>
            <a:pPr marL="449580" algn="l">
              <a:lnSpc>
                <a:spcPts val="2500"/>
              </a:lnSpc>
            </a:pPr>
            <a:r>
              <a:rPr lang="en-GB" sz="2400" kern="100" dirty="0">
                <a:effectLst/>
                <a:latin typeface="Calibri" panose="020F0502020204030204" pitchFamily="34" charset="0"/>
                <a:ea typeface="Calibri" panose="020F0502020204030204" pitchFamily="34" charset="0"/>
                <a:cs typeface="Calibri" panose="020F0502020204030204" pitchFamily="34" charset="0"/>
              </a:rPr>
              <a:t>(a) Body function: physiological (including psychological) functions of the body systems; structures: anatomical parts of the body (such as organs, limbs and their components). In both cases, the damage (deviation/loss) is significant</a:t>
            </a:r>
            <a:br>
              <a:rPr lang="en-GB" sz="2400" kern="100" dirty="0">
                <a:effectLst/>
                <a:latin typeface="Calibri" panose="020F0502020204030204" pitchFamily="34" charset="0"/>
                <a:ea typeface="Calibri" panose="020F0502020204030204" pitchFamily="34" charset="0"/>
                <a:cs typeface="Arial" panose="020B0604020202020204" pitchFamily="34" charset="0"/>
              </a:rPr>
            </a:br>
            <a:r>
              <a:rPr lang="en-GB" sz="2400" kern="100" dirty="0">
                <a:effectLst/>
                <a:latin typeface="Calibri" panose="020F0502020204030204" pitchFamily="34" charset="0"/>
                <a:ea typeface="Calibri" panose="020F0502020204030204" pitchFamily="34" charset="0"/>
                <a:cs typeface="Calibri" panose="020F0502020204030204" pitchFamily="34" charset="0"/>
              </a:rPr>
              <a:t>(b) Activities and participation: an individual cannot participate in or perform an activity</a:t>
            </a:r>
            <a:br>
              <a:rPr lang="en-GB" sz="2400" kern="100" dirty="0">
                <a:effectLst/>
                <a:latin typeface="Calibri" panose="020F0502020204030204" pitchFamily="34" charset="0"/>
                <a:ea typeface="Calibri" panose="020F0502020204030204" pitchFamily="34" charset="0"/>
                <a:cs typeface="Arial" panose="020B0604020202020204" pitchFamily="34" charset="0"/>
              </a:rPr>
            </a:br>
            <a:r>
              <a:rPr lang="en-GB" sz="2400" kern="100" dirty="0">
                <a:effectLst/>
                <a:latin typeface="Calibri" panose="020F0502020204030204" pitchFamily="34" charset="0"/>
                <a:ea typeface="Calibri" panose="020F0502020204030204" pitchFamily="34" charset="0"/>
                <a:cs typeface="Calibri" panose="020F0502020204030204" pitchFamily="34" charset="0"/>
              </a:rPr>
              <a:t>(c) Environmental factors: physical, social and attitudinal factors in which people live. Generally external factors, independent of individuals. They can have positive or negative effects on an individual’s health</a:t>
            </a:r>
            <a:br>
              <a:rPr lang="en-GB" sz="2400" kern="100" dirty="0">
                <a:effectLst/>
                <a:latin typeface="Calibri" panose="020F0502020204030204" pitchFamily="34" charset="0"/>
                <a:ea typeface="Calibri" panose="020F0502020204030204" pitchFamily="34" charset="0"/>
                <a:cs typeface="Arial" panose="020B0604020202020204" pitchFamily="34" charset="0"/>
              </a:rPr>
            </a:br>
            <a:r>
              <a:rPr lang="en-GB" sz="2400" kern="100" dirty="0">
                <a:effectLst/>
                <a:latin typeface="Calibri" panose="020F0502020204030204" pitchFamily="34" charset="0"/>
                <a:ea typeface="Calibri" panose="020F0502020204030204" pitchFamily="34" charset="0"/>
                <a:cs typeface="Calibri" panose="020F0502020204030204" pitchFamily="34" charset="0"/>
              </a:rPr>
              <a:t>(d) Personal factors: specific background of the individual</a:t>
            </a:r>
            <a:r>
              <a:rPr lang="hu-HU" sz="2400" kern="100" dirty="0">
                <a:effectLst/>
                <a:latin typeface="Calibri" panose="020F0502020204030204" pitchFamily="34" charset="0"/>
                <a:ea typeface="Calibri" panose="020F0502020204030204" pitchFamily="34" charset="0"/>
                <a:cs typeface="Calibri" panose="020F0502020204030204" pitchFamily="34" charset="0"/>
              </a:rPr>
              <a:t>’</a:t>
            </a:r>
            <a:r>
              <a:rPr lang="en-GB" sz="2400" kern="100" dirty="0">
                <a:effectLst/>
                <a:latin typeface="Calibri" panose="020F0502020204030204" pitchFamily="34" charset="0"/>
                <a:ea typeface="Calibri" panose="020F0502020204030204" pitchFamily="34" charset="0"/>
                <a:cs typeface="Calibri" panose="020F0502020204030204" pitchFamily="34" charset="0"/>
              </a:rPr>
              <a:t>s lifestyle referring to characteristics that are not necessarily part of the health status assessment: fitness, lifestyle, habits, upbringing, education, etc. These factors may play a role at any level of disability</a:t>
            </a:r>
            <a:endParaRPr lang="en-GB" sz="2400" dirty="0">
              <a:latin typeface="+mn-lt"/>
            </a:endParaRPr>
          </a:p>
        </p:txBody>
      </p:sp>
      <p:pic>
        <p:nvPicPr>
          <p:cNvPr id="5" name="Kép 4">
            <a:extLst>
              <a:ext uri="{FF2B5EF4-FFF2-40B4-BE49-F238E27FC236}">
                <a16:creationId xmlns:a16="http://schemas.microsoft.com/office/drawing/2014/main" id="{AB33FEC7-1E2F-499C-3DB9-03BB4718CB91}"/>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5048A6DA-FFFF-AF84-C91F-E38428A25D40}"/>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BC832173-6D37-8CCE-A5A0-B9A314EA2B0B}"/>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40DEEF6A-53A9-3C58-78B0-FA9F867A807C}"/>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2892532E-7A0C-4F1B-BE34-47E0C86A1D8F}"/>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F2A4A1E4-630C-0173-15D1-CBFB1A92C1A4}"/>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D5CC5933-CA10-DFEC-DFE0-B0E3E39F6301}"/>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595E14F4-A5F8-8181-AEE1-466921B81637}"/>
              </a:ext>
            </a:extLst>
          </p:cNvPr>
          <p:cNvSpPr txBox="1">
            <a:spLocks/>
          </p:cNvSpPr>
          <p:nvPr/>
        </p:nvSpPr>
        <p:spPr>
          <a:xfrm>
            <a:off x="466963" y="1223780"/>
            <a:ext cx="11258073" cy="578366"/>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Classification of people with disabilities – WHO</a:t>
            </a:r>
          </a:p>
        </p:txBody>
      </p:sp>
    </p:spTree>
    <p:extLst>
      <p:ext uri="{BB962C8B-B14F-4D97-AF65-F5344CB8AC3E}">
        <p14:creationId xmlns:p14="http://schemas.microsoft.com/office/powerpoint/2010/main" val="40074527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C52C1E-99DF-0FC9-8056-B38D552F1F77}"/>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6D2A3AA-F368-C8E4-D21A-60E51BAE26FF}"/>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D91DC4E6-F46C-BC08-C5E1-6A77316F971E}"/>
              </a:ext>
            </a:extLst>
          </p:cNvPr>
          <p:cNvSpPr>
            <a:spLocks noGrp="1"/>
          </p:cNvSpPr>
          <p:nvPr>
            <p:ph type="ctrTitle"/>
          </p:nvPr>
        </p:nvSpPr>
        <p:spPr>
          <a:xfrm>
            <a:off x="83125" y="1813874"/>
            <a:ext cx="12017829" cy="3403355"/>
          </a:xfrm>
        </p:spPr>
        <p:txBody>
          <a:bodyPr>
            <a:noAutofit/>
          </a:bodyPr>
          <a:lstStyle/>
          <a:p>
            <a:pPr algn="l">
              <a:lnSpc>
                <a:spcPts val="2600"/>
              </a:lnSpc>
            </a:pPr>
            <a:r>
              <a:rPr lang="en-GB" sz="2400" kern="100" dirty="0">
                <a:effectLst/>
                <a:latin typeface="Calibri" panose="020F0502020204030204" pitchFamily="34" charset="0"/>
                <a:ea typeface="Calibri" panose="020F0502020204030204" pitchFamily="34" charset="0"/>
                <a:cs typeface="Calibri" panose="020F0502020204030204" pitchFamily="34" charset="0"/>
              </a:rPr>
              <a:t>It codes individuals in terms of their health status so that problem solving and interventions are not just for the individual but have an impact on society and the attitudinal behaviour of society</a:t>
            </a:r>
            <a:br>
              <a:rPr lang="en-GB" sz="2400" kern="100" dirty="0">
                <a:effectLst/>
                <a:latin typeface="Calibri" panose="020F0502020204030204" pitchFamily="34" charset="0"/>
                <a:ea typeface="Calibri" panose="020F0502020204030204" pitchFamily="34" charset="0"/>
                <a:cs typeface="Calibri" panose="020F0502020204030204" pitchFamily="34" charset="0"/>
              </a:rPr>
            </a:br>
            <a:r>
              <a:rPr lang="en-GB" sz="2400" kern="100" dirty="0">
                <a:effectLst/>
                <a:latin typeface="Calibri" panose="020F0502020204030204" pitchFamily="34" charset="0"/>
                <a:ea typeface="Calibri" panose="020F0502020204030204" pitchFamily="34" charset="0"/>
                <a:cs typeface="Calibri" panose="020F0502020204030204" pitchFamily="34" charset="0"/>
              </a:rPr>
              <a:t>Any intervention programme created for these groups can be used to assess whether the programme has been effective. Implications of using the ICF in intervention can be as follows (</a:t>
            </a:r>
            <a:r>
              <a:rPr lang="en-GB" sz="2400" kern="100" dirty="0" err="1">
                <a:effectLst/>
                <a:latin typeface="Calibri" panose="020F0502020204030204" pitchFamily="34" charset="0"/>
                <a:ea typeface="Calibri" panose="020F0502020204030204" pitchFamily="34" charset="0"/>
                <a:cs typeface="Calibri" panose="020F0502020204030204" pitchFamily="34" charset="0"/>
              </a:rPr>
              <a:t>Bornman</a:t>
            </a:r>
            <a:r>
              <a:rPr lang="en-GB" sz="2400" kern="100" dirty="0">
                <a:effectLst/>
                <a:latin typeface="Calibri" panose="020F0502020204030204" pitchFamily="34" charset="0"/>
                <a:ea typeface="Calibri" panose="020F0502020204030204" pitchFamily="34" charset="0"/>
                <a:cs typeface="Calibri" panose="020F0502020204030204" pitchFamily="34" charset="0"/>
              </a:rPr>
              <a:t>, 2004):</a:t>
            </a:r>
            <a:br>
              <a:rPr lang="en-GB" sz="2400" kern="100" dirty="0">
                <a:effectLst/>
                <a:latin typeface="Calibri" panose="020F0502020204030204" pitchFamily="34" charset="0"/>
                <a:ea typeface="Calibri" panose="020F0502020204030204" pitchFamily="34" charset="0"/>
                <a:cs typeface="Arial" panose="020B0604020202020204" pitchFamily="34" charset="0"/>
              </a:rPr>
            </a:br>
            <a:r>
              <a:rPr lang="en-GB" sz="2400" kern="100" dirty="0">
                <a:effectLst/>
                <a:latin typeface="Calibri" panose="020F0502020204030204" pitchFamily="34" charset="0"/>
                <a:ea typeface="Calibri" panose="020F0502020204030204" pitchFamily="34" charset="0"/>
                <a:cs typeface="Arial" panose="020B0604020202020204" pitchFamily="34" charset="0"/>
              </a:rPr>
              <a:t>(1) </a:t>
            </a:r>
            <a:r>
              <a:rPr lang="en-GB" sz="2400" kern="100" dirty="0">
                <a:effectLst/>
                <a:latin typeface="Calibri" panose="020F0502020204030204" pitchFamily="34" charset="0"/>
                <a:ea typeface="Calibri" panose="020F0502020204030204" pitchFamily="34" charset="0"/>
                <a:cs typeface="Calibri" panose="020F0502020204030204" pitchFamily="34" charset="0"/>
              </a:rPr>
              <a:t>by highlighting the strengths of people with disabilities, it focuses on their participation in their specific social environment, helping them to interact with others</a:t>
            </a:r>
            <a:br>
              <a:rPr lang="en-GB" sz="2400" kern="100" dirty="0">
                <a:effectLst/>
                <a:latin typeface="Calibri" panose="020F0502020204030204" pitchFamily="34" charset="0"/>
                <a:ea typeface="Calibri" panose="020F0502020204030204" pitchFamily="34" charset="0"/>
                <a:cs typeface="Arial" panose="020B0604020202020204" pitchFamily="34" charset="0"/>
              </a:rPr>
            </a:br>
            <a:r>
              <a:rPr lang="en-GB" sz="2400" kern="100" dirty="0">
                <a:effectLst/>
                <a:latin typeface="Calibri" panose="020F0502020204030204" pitchFamily="34" charset="0"/>
                <a:ea typeface="Calibri" panose="020F0502020204030204" pitchFamily="34" charset="0"/>
                <a:cs typeface="Arial" panose="020B0604020202020204" pitchFamily="34" charset="0"/>
              </a:rPr>
              <a:t>(2) it </a:t>
            </a:r>
            <a:r>
              <a:rPr lang="en-GB" sz="2400" kern="100" dirty="0">
                <a:effectLst/>
                <a:latin typeface="Calibri" panose="020F0502020204030204" pitchFamily="34" charset="0"/>
                <a:ea typeface="Calibri" panose="020F0502020204030204" pitchFamily="34" charset="0"/>
                <a:cs typeface="Calibri" panose="020F0502020204030204" pitchFamily="34" charset="0"/>
              </a:rPr>
              <a:t>contributes to wider participation through targeted programmes for members of a society</a:t>
            </a:r>
            <a:br>
              <a:rPr lang="en-GB" sz="2400" kern="100" dirty="0">
                <a:effectLst/>
                <a:latin typeface="Calibri" panose="020F0502020204030204" pitchFamily="34" charset="0"/>
                <a:ea typeface="Calibri" panose="020F0502020204030204" pitchFamily="34" charset="0"/>
                <a:cs typeface="Arial" panose="020B0604020202020204" pitchFamily="34" charset="0"/>
              </a:rPr>
            </a:br>
            <a:r>
              <a:rPr lang="en-GB" sz="2400" kern="100" dirty="0">
                <a:effectLst/>
                <a:latin typeface="Calibri" panose="020F0502020204030204" pitchFamily="34" charset="0"/>
                <a:ea typeface="Calibri" panose="020F0502020204030204" pitchFamily="34" charset="0"/>
                <a:cs typeface="Arial" panose="020B0604020202020204" pitchFamily="34" charset="0"/>
              </a:rPr>
              <a:t>(3) </a:t>
            </a:r>
            <a:r>
              <a:rPr lang="en-GB" sz="2400" kern="100" dirty="0">
                <a:effectLst/>
                <a:latin typeface="Calibri" panose="020F0502020204030204" pitchFamily="34" charset="0"/>
                <a:ea typeface="Calibri" panose="020F0502020204030204" pitchFamily="34" charset="0"/>
              </a:rPr>
              <a:t>it focuses on environmental factors to promote awareness, social inclusion and improve attitudes towards disability</a:t>
            </a:r>
            <a:endParaRPr lang="en-GB" sz="2400" dirty="0">
              <a:latin typeface="+mn-lt"/>
            </a:endParaRPr>
          </a:p>
        </p:txBody>
      </p:sp>
      <p:pic>
        <p:nvPicPr>
          <p:cNvPr id="5" name="Kép 4">
            <a:extLst>
              <a:ext uri="{FF2B5EF4-FFF2-40B4-BE49-F238E27FC236}">
                <a16:creationId xmlns:a16="http://schemas.microsoft.com/office/drawing/2014/main" id="{67470BC7-1177-1F86-6EBF-3330CF397C8A}"/>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4D8B68E7-96B8-45C4-3D28-07DBD7E2A935}"/>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53332606-0BE2-1EDD-9AD6-29A6688D01A2}"/>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CA2ADE51-B768-FCD8-0580-FDCDAF71A2E8}"/>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25545236-DEE6-FABC-008E-9EA6F8AC4BB4}"/>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0A101B41-BC28-608E-9092-88330A9425B1}"/>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D7B1EFF9-5D65-2758-978F-8E4E4BA2CC44}"/>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4896E3E3-56FA-573F-6479-8E758F94A71E}"/>
              </a:ext>
            </a:extLst>
          </p:cNvPr>
          <p:cNvSpPr txBox="1">
            <a:spLocks/>
          </p:cNvSpPr>
          <p:nvPr/>
        </p:nvSpPr>
        <p:spPr>
          <a:xfrm>
            <a:off x="463004" y="1169586"/>
            <a:ext cx="11258073" cy="69009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The benefits of WHO’s ICF classification</a:t>
            </a:r>
          </a:p>
        </p:txBody>
      </p:sp>
    </p:spTree>
    <p:extLst>
      <p:ext uri="{BB962C8B-B14F-4D97-AF65-F5344CB8AC3E}">
        <p14:creationId xmlns:p14="http://schemas.microsoft.com/office/powerpoint/2010/main" val="7117577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8087FA-EEEB-18E3-E6C2-F4ED884FD472}"/>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7C8D6820-4DA7-8C87-EE66-AA4758B0382D}"/>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52D31DF7-2226-37A4-9D9C-227D54023D02}"/>
              </a:ext>
            </a:extLst>
          </p:cNvPr>
          <p:cNvSpPr>
            <a:spLocks noGrp="1"/>
          </p:cNvSpPr>
          <p:nvPr>
            <p:ph type="ctrTitle"/>
          </p:nvPr>
        </p:nvSpPr>
        <p:spPr>
          <a:xfrm>
            <a:off x="449283" y="2223027"/>
            <a:ext cx="11293433" cy="2989541"/>
          </a:xfrm>
        </p:spPr>
        <p:txBody>
          <a:bodyPr>
            <a:noAutofit/>
          </a:bodyPr>
          <a:lstStyle/>
          <a:p>
            <a:pPr algn="l"/>
            <a:r>
              <a:rPr lang="en-GB" sz="2600" kern="100" dirty="0">
                <a:effectLst/>
                <a:latin typeface="Calibri" panose="020F0502020204030204" pitchFamily="34" charset="0"/>
                <a:ea typeface="Calibri" panose="020F0502020204030204" pitchFamily="34" charset="0"/>
              </a:rPr>
              <a:t>Two types of orientation towards disability: </a:t>
            </a:r>
            <a:r>
              <a:rPr lang="en-GB" sz="2600" kern="100" dirty="0">
                <a:latin typeface="Calibri" panose="020F0502020204030204" pitchFamily="34" charset="0"/>
                <a:ea typeface="Calibri" panose="020F0502020204030204" pitchFamily="34" charset="0"/>
              </a:rPr>
              <a:t>‘</a:t>
            </a:r>
            <a:r>
              <a:rPr lang="en-GB" sz="2600" kern="100" dirty="0">
                <a:effectLst/>
                <a:latin typeface="Calibri" panose="020F0502020204030204" pitchFamily="34" charset="0"/>
                <a:ea typeface="Calibri" panose="020F0502020204030204" pitchFamily="34" charset="0"/>
              </a:rPr>
              <a:t>cultural majority</a:t>
            </a:r>
            <a:r>
              <a:rPr lang="en-GB" sz="2600" kern="100" dirty="0">
                <a:latin typeface="Calibri" panose="020F0502020204030204" pitchFamily="34" charset="0"/>
                <a:ea typeface="Calibri" panose="020F0502020204030204" pitchFamily="34" charset="0"/>
              </a:rPr>
              <a:t>’</a:t>
            </a:r>
            <a:r>
              <a:rPr lang="en-GB" sz="2600" kern="100" dirty="0">
                <a:effectLst/>
                <a:latin typeface="Calibri" panose="020F0502020204030204" pitchFamily="34" charset="0"/>
                <a:ea typeface="Calibri" panose="020F0502020204030204" pitchFamily="34" charset="0"/>
              </a:rPr>
              <a:t> orientation and minority or </a:t>
            </a:r>
            <a:r>
              <a:rPr lang="en-GB" sz="2600" kern="100" dirty="0">
                <a:latin typeface="Calibri" panose="020F0502020204030204" pitchFamily="34" charset="0"/>
                <a:ea typeface="Calibri" panose="020F0502020204030204" pitchFamily="34" charset="0"/>
              </a:rPr>
              <a:t>‘</a:t>
            </a:r>
            <a:r>
              <a:rPr lang="en-GB" sz="2600" kern="100" dirty="0">
                <a:effectLst/>
                <a:latin typeface="Calibri" panose="020F0502020204030204" pitchFamily="34" charset="0"/>
                <a:ea typeface="Calibri" panose="020F0502020204030204" pitchFamily="34" charset="0"/>
              </a:rPr>
              <a:t>subcultural’ orientation (Darling, 2003)</a:t>
            </a:r>
            <a:br>
              <a:rPr lang="en-GB" sz="2600" kern="100" dirty="0">
                <a:effectLst/>
                <a:latin typeface="Calibri" panose="020F0502020204030204" pitchFamily="34" charset="0"/>
                <a:ea typeface="Calibri" panose="020F0502020204030204" pitchFamily="34" charset="0"/>
              </a:rPr>
            </a:br>
            <a:r>
              <a:rPr lang="en-GB" sz="2600" kern="100" dirty="0">
                <a:effectLst/>
                <a:latin typeface="Calibri" panose="020F0502020204030204" pitchFamily="34" charset="0"/>
                <a:ea typeface="Calibri" panose="020F0502020204030204" pitchFamily="34" charset="0"/>
              </a:rPr>
              <a:t>The </a:t>
            </a:r>
            <a:r>
              <a:rPr lang="en-GB" sz="2600" kern="100" dirty="0">
                <a:latin typeface="Calibri" panose="020F0502020204030204" pitchFamily="34" charset="0"/>
                <a:ea typeface="Calibri" panose="020F0502020204030204" pitchFamily="34" charset="0"/>
              </a:rPr>
              <a:t>‘</a:t>
            </a:r>
            <a:r>
              <a:rPr lang="en-GB" sz="2600" kern="100" dirty="0">
                <a:effectLst/>
                <a:latin typeface="Calibri" panose="020F0502020204030204" pitchFamily="34" charset="0"/>
                <a:ea typeface="Calibri" panose="020F0502020204030204" pitchFamily="34" charset="0"/>
              </a:rPr>
              <a:t>cultural majority’ orientation refers to the acceptance of and/or access to generally </a:t>
            </a:r>
            <a:r>
              <a:rPr lang="en-GB" sz="2600" kern="100" dirty="0">
                <a:latin typeface="Calibri" panose="020F0502020204030204" pitchFamily="34" charset="0"/>
              </a:rPr>
              <a:t>accepted norms of appearance and ability on the part of the individual</a:t>
            </a:r>
            <a:br>
              <a:rPr lang="en-GB" sz="2600" kern="100" dirty="0">
                <a:latin typeface="Calibri" panose="020F0502020204030204" pitchFamily="34" charset="0"/>
              </a:rPr>
            </a:br>
            <a:r>
              <a:rPr lang="en-GB" sz="2600" kern="100" dirty="0">
                <a:latin typeface="Calibri" panose="020F0502020204030204" pitchFamily="34" charset="0"/>
              </a:rPr>
              <a:t>Minority or ‘subcultural</a:t>
            </a:r>
            <a:r>
              <a:rPr lang="hu-HU" sz="2600" kern="100" dirty="0">
                <a:effectLst/>
                <a:latin typeface="Calibri" panose="020F0502020204030204" pitchFamily="34" charset="0"/>
                <a:ea typeface="Calibri" panose="020F0502020204030204" pitchFamily="34" charset="0"/>
              </a:rPr>
              <a:t>’</a:t>
            </a:r>
            <a:r>
              <a:rPr lang="en-GB" sz="2600" kern="100" dirty="0">
                <a:effectLst/>
                <a:latin typeface="Calibri" panose="020F0502020204030204" pitchFamily="34" charset="0"/>
                <a:ea typeface="Calibri" panose="020F0502020204030204" pitchFamily="34" charset="0"/>
              </a:rPr>
              <a:t> orientation is based on the value of diversity on the part of people with disabilities, i.e. it implies acceptance that alternative norms (special cases) exist alongside majority norms. In this form of orientation, an individual may choose to reject mainstream norms and prioritise their disability identity</a:t>
            </a:r>
            <a:endParaRPr lang="en-GB" sz="2600" dirty="0">
              <a:latin typeface="+mn-lt"/>
            </a:endParaRPr>
          </a:p>
        </p:txBody>
      </p:sp>
      <p:pic>
        <p:nvPicPr>
          <p:cNvPr id="5" name="Kép 4">
            <a:extLst>
              <a:ext uri="{FF2B5EF4-FFF2-40B4-BE49-F238E27FC236}">
                <a16:creationId xmlns:a16="http://schemas.microsoft.com/office/drawing/2014/main" id="{C48FAE55-F76E-4FF8-C51E-CB165C824C56}"/>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AB77C3B6-85DB-2183-5573-961A1C123B4A}"/>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48209254-C772-C997-2162-4D13BD9561AD}"/>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691FA647-71AB-9E6A-F6E4-1D24DDE0828A}"/>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9C73AF30-48C6-DEB9-87D3-9AD0E23DDF44}"/>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371D9DC8-C2C1-EDC9-36A0-9EB555B480B0}"/>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1946B760-DE52-959F-60D0-8C6598F067C2}"/>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31681A61-D803-2706-F8AD-9CDB73212006}"/>
              </a:ext>
            </a:extLst>
          </p:cNvPr>
          <p:cNvSpPr txBox="1">
            <a:spLocks/>
          </p:cNvSpPr>
          <p:nvPr/>
        </p:nvSpPr>
        <p:spPr>
          <a:xfrm>
            <a:off x="158338" y="1149658"/>
            <a:ext cx="11875324" cy="1018793"/>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Identity consciousness of people with disabilities in the literature, typology</a:t>
            </a:r>
          </a:p>
        </p:txBody>
      </p:sp>
    </p:spTree>
    <p:extLst>
      <p:ext uri="{BB962C8B-B14F-4D97-AF65-F5344CB8AC3E}">
        <p14:creationId xmlns:p14="http://schemas.microsoft.com/office/powerpoint/2010/main" val="19347644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0561BC-F54B-AAF8-4451-B1431E519758}"/>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565DF31-BBBD-6D3B-F88C-186553069104}"/>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F472E0CD-5F0F-0C74-FFA8-518EA6512C36}"/>
              </a:ext>
            </a:extLst>
          </p:cNvPr>
          <p:cNvSpPr>
            <a:spLocks noGrp="1"/>
          </p:cNvSpPr>
          <p:nvPr>
            <p:ph type="ctrTitle"/>
          </p:nvPr>
        </p:nvSpPr>
        <p:spPr>
          <a:xfrm>
            <a:off x="680236" y="2465572"/>
            <a:ext cx="9987763" cy="1988899"/>
          </a:xfrm>
        </p:spPr>
        <p:txBody>
          <a:bodyPr>
            <a:noAutofit/>
          </a:bodyPr>
          <a:lstStyle/>
          <a:p>
            <a:pPr algn="l"/>
            <a:r>
              <a:rPr lang="en-GB" sz="2600" kern="100" dirty="0">
                <a:effectLst/>
                <a:latin typeface="Calibri" panose="020F0502020204030204" pitchFamily="34" charset="0"/>
                <a:ea typeface="Calibri" panose="020F0502020204030204" pitchFamily="34" charset="0"/>
              </a:rPr>
              <a:t>Based on the two orientations above, Darling (2003) defined a typology of identity consciousness of people with disabilities, which may change over time (people may go through these processes), but basically fall into one or the other category at a given time, as they place themselves in society, as they orient themselves, as they inform themselves in society</a:t>
            </a:r>
            <a:endParaRPr lang="en-GB" sz="2600" dirty="0">
              <a:latin typeface="+mn-lt"/>
            </a:endParaRPr>
          </a:p>
        </p:txBody>
      </p:sp>
      <p:pic>
        <p:nvPicPr>
          <p:cNvPr id="5" name="Kép 4">
            <a:extLst>
              <a:ext uri="{FF2B5EF4-FFF2-40B4-BE49-F238E27FC236}">
                <a16:creationId xmlns:a16="http://schemas.microsoft.com/office/drawing/2014/main" id="{E3B38BF7-3A09-1DFE-A5A4-A70F619FC83D}"/>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287ACF98-A542-6A7A-320A-FC8893FDA801}"/>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494D291B-F8E6-71F3-AA63-F1D4B178B8DD}"/>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F849DC01-490D-2DE9-B3F1-289637A9DC98}"/>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73DB15DC-C02A-5F2D-7C16-8D84B2FB3723}"/>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00713F44-57D9-A775-42DF-F7C75E514324}"/>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6C259055-51EC-0701-9FAC-C835206F18B9}"/>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2D00A7B3-7A00-4C54-C966-5C7BE9776245}"/>
              </a:ext>
            </a:extLst>
          </p:cNvPr>
          <p:cNvSpPr txBox="1">
            <a:spLocks/>
          </p:cNvSpPr>
          <p:nvPr/>
        </p:nvSpPr>
        <p:spPr>
          <a:xfrm>
            <a:off x="158338" y="1149658"/>
            <a:ext cx="11875324" cy="1018793"/>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Identity consciousness of people with disabilities in the literature, typology</a:t>
            </a:r>
          </a:p>
        </p:txBody>
      </p:sp>
    </p:spTree>
    <p:extLst>
      <p:ext uri="{BB962C8B-B14F-4D97-AF65-F5344CB8AC3E}">
        <p14:creationId xmlns:p14="http://schemas.microsoft.com/office/powerpoint/2010/main" val="14241984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E78F33-AE6E-7650-DF39-6CE84AB38372}"/>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2E694175-81B1-EF7D-9FAA-3B3D4E781C15}"/>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AD45486F-D0F2-7D6B-A446-CB266BCD56D7}"/>
              </a:ext>
            </a:extLst>
          </p:cNvPr>
          <p:cNvSpPr>
            <a:spLocks noGrp="1"/>
          </p:cNvSpPr>
          <p:nvPr>
            <p:ph type="ctrTitle"/>
          </p:nvPr>
        </p:nvSpPr>
        <p:spPr>
          <a:xfrm>
            <a:off x="343197" y="2367111"/>
            <a:ext cx="11156647" cy="2655647"/>
          </a:xfrm>
        </p:spPr>
        <p:txBody>
          <a:bodyPr>
            <a:noAutofit/>
          </a:bodyPr>
          <a:lstStyle/>
          <a:p>
            <a:pPr algn="l"/>
            <a:r>
              <a:rPr lang="en-GB" sz="2600" kern="100" dirty="0">
                <a:effectLst/>
                <a:latin typeface="Calibri" panose="020F0502020204030204" pitchFamily="34" charset="0"/>
                <a:ea typeface="Calibri" panose="020F0502020204030204" pitchFamily="34" charset="0"/>
              </a:rPr>
              <a:t>By the Danish author Bank-Mikkelsen, who in 1969 stated “</a:t>
            </a:r>
            <a:r>
              <a:rPr lang="en-GB" sz="2600" i="1" kern="100" dirty="0">
                <a:effectLst/>
                <a:latin typeface="Calibri" panose="020F0502020204030204" pitchFamily="34" charset="0"/>
                <a:ea typeface="Calibri" panose="020F0502020204030204" pitchFamily="34" charset="0"/>
              </a:rPr>
              <a:t>...to enable people with intellectual disabilities to achieve an existence which is as close as possible to normal living conditions”</a:t>
            </a:r>
            <a:r>
              <a:rPr lang="en-GB" sz="2600" kern="100" dirty="0">
                <a:effectLst/>
                <a:latin typeface="Calibri" panose="020F0502020204030204" pitchFamily="34" charset="0"/>
                <a:ea typeface="Calibri" panose="020F0502020204030204" pitchFamily="34" charset="0"/>
              </a:rPr>
              <a:t> (Disability Studies Glossary, 2009)</a:t>
            </a:r>
            <a:br>
              <a:rPr lang="en-GB" sz="2600" kern="100" dirty="0">
                <a:effectLst/>
                <a:latin typeface="Calibri" panose="020F0502020204030204" pitchFamily="34" charset="0"/>
                <a:ea typeface="Calibri" panose="020F0502020204030204" pitchFamily="34" charset="0"/>
              </a:rPr>
            </a:br>
            <a:r>
              <a:rPr lang="en-GB" sz="2600" kern="100" dirty="0">
                <a:effectLst/>
                <a:latin typeface="Calibri" panose="020F0502020204030204" pitchFamily="34" charset="0"/>
                <a:ea typeface="Calibri" panose="020F0502020204030204" pitchFamily="34" charset="0"/>
              </a:rPr>
              <a:t>This has given rise to an overarching theoretical concept that disability should increasingly be seen as a normal form of human life. In addition, the so-called “affirmation model” has emerged in the literature, according to which disability should be seen as part of a positive social process (Darling, 2003)</a:t>
            </a:r>
            <a:endParaRPr lang="en-GB" sz="2600" dirty="0">
              <a:latin typeface="+mn-lt"/>
            </a:endParaRPr>
          </a:p>
        </p:txBody>
      </p:sp>
      <p:pic>
        <p:nvPicPr>
          <p:cNvPr id="5" name="Kép 4">
            <a:extLst>
              <a:ext uri="{FF2B5EF4-FFF2-40B4-BE49-F238E27FC236}">
                <a16:creationId xmlns:a16="http://schemas.microsoft.com/office/drawing/2014/main" id="{9509A011-8132-2B3D-014B-E20D8D15C21B}"/>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652A6FA4-F27A-8EE1-8B84-936874DBC601}"/>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FE56CB5B-ECAC-773E-5000-1CC15DF19C08}"/>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F8711F36-9774-66D4-D307-AB816FB18AD1}"/>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FAB8F5E0-4DC5-6458-5D93-78DC8800466A}"/>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F20D7189-F304-CF8A-EC5C-D9BCACE7F141}"/>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E5A19671-B4E2-0939-5D79-9D6B49CE1965}"/>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61FCF5A1-41C1-A56E-B96F-6BB2D977E63B}"/>
              </a:ext>
            </a:extLst>
          </p:cNvPr>
          <p:cNvSpPr txBox="1">
            <a:spLocks/>
          </p:cNvSpPr>
          <p:nvPr/>
        </p:nvSpPr>
        <p:spPr>
          <a:xfrm>
            <a:off x="158338" y="1293426"/>
            <a:ext cx="11875324" cy="1018793"/>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Identity consciousness of people with disabilities – the concept of normalisation</a:t>
            </a:r>
          </a:p>
        </p:txBody>
      </p:sp>
    </p:spTree>
    <p:extLst>
      <p:ext uri="{BB962C8B-B14F-4D97-AF65-F5344CB8AC3E}">
        <p14:creationId xmlns:p14="http://schemas.microsoft.com/office/powerpoint/2010/main" val="31461503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892790-C915-268F-8158-707C68FACD6D}"/>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B078B27B-09D8-4201-8B0F-11681D7B4809}"/>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20FBE43E-A50D-B308-D42D-F5874D469E82}"/>
              </a:ext>
            </a:extLst>
          </p:cNvPr>
          <p:cNvSpPr>
            <a:spLocks noGrp="1"/>
          </p:cNvSpPr>
          <p:nvPr>
            <p:ph type="ctrTitle"/>
          </p:nvPr>
        </p:nvSpPr>
        <p:spPr>
          <a:xfrm>
            <a:off x="597110" y="2168452"/>
            <a:ext cx="10494444" cy="3007532"/>
          </a:xfrm>
        </p:spPr>
        <p:txBody>
          <a:bodyPr>
            <a:noAutofit/>
          </a:bodyPr>
          <a:lstStyle/>
          <a:p>
            <a:pPr algn="l">
              <a:lnSpc>
                <a:spcPts val="2600"/>
              </a:lnSpc>
            </a:pPr>
            <a:r>
              <a:rPr lang="en-GB" sz="2400" kern="100" dirty="0">
                <a:effectLst/>
                <a:latin typeface="Calibri" panose="020F0502020204030204" pitchFamily="34" charset="0"/>
                <a:ea typeface="Calibri" panose="020F0502020204030204" pitchFamily="34" charset="0"/>
                <a:cs typeface="Calibri" panose="020F0502020204030204" pitchFamily="34" charset="0"/>
              </a:rPr>
              <a:t>Darling (2003) distinguishes the following categories in which an individual with a disability can be classified based on their identification with each type: </a:t>
            </a:r>
            <a:br>
              <a:rPr lang="en-GB" sz="2400" kern="100" dirty="0">
                <a:effectLst/>
                <a:latin typeface="Calibri" panose="020F0502020204030204" pitchFamily="34" charset="0"/>
                <a:ea typeface="Calibri" panose="020F0502020204030204" pitchFamily="34" charset="0"/>
                <a:cs typeface="Arial" panose="020B0604020202020204" pitchFamily="34" charset="0"/>
              </a:rPr>
            </a:br>
            <a:r>
              <a:rPr lang="en-GB" sz="2400" kern="100" dirty="0">
                <a:effectLst/>
                <a:latin typeface="Calibri" panose="020F0502020204030204" pitchFamily="34" charset="0"/>
                <a:ea typeface="Calibri" panose="020F0502020204030204" pitchFamily="34" charset="0"/>
                <a:cs typeface="Calibri" panose="020F0502020204030204" pitchFamily="34" charset="0"/>
              </a:rPr>
              <a:t>normalisers;</a:t>
            </a:r>
            <a:br>
              <a:rPr lang="en-GB" sz="2400" kern="100" dirty="0">
                <a:effectLst/>
                <a:latin typeface="Calibri" panose="020F0502020204030204" pitchFamily="34" charset="0"/>
                <a:ea typeface="Calibri" panose="020F0502020204030204" pitchFamily="34" charset="0"/>
                <a:cs typeface="Calibri" panose="020F0502020204030204" pitchFamily="34" charset="0"/>
              </a:rPr>
            </a:br>
            <a:r>
              <a:rPr lang="en-GB" sz="2400" kern="100" dirty="0">
                <a:effectLst/>
                <a:latin typeface="Calibri" panose="020F0502020204030204" pitchFamily="34" charset="0"/>
                <a:ea typeface="Calibri" panose="020F0502020204030204" pitchFamily="34" charset="0"/>
                <a:cs typeface="Calibri" panose="020F0502020204030204" pitchFamily="34" charset="0"/>
              </a:rPr>
              <a:t>crusaders;</a:t>
            </a:r>
            <a:br>
              <a:rPr lang="en-GB" sz="2400" kern="100" dirty="0">
                <a:effectLst/>
                <a:latin typeface="Calibri" panose="020F0502020204030204" pitchFamily="34" charset="0"/>
                <a:ea typeface="Calibri" panose="020F0502020204030204" pitchFamily="34" charset="0"/>
                <a:cs typeface="Calibri" panose="020F0502020204030204" pitchFamily="34" charset="0"/>
              </a:rPr>
            </a:br>
            <a:r>
              <a:rPr lang="en-GB" sz="2400" kern="100" dirty="0">
                <a:effectLst/>
                <a:latin typeface="Calibri" panose="020F0502020204030204" pitchFamily="34" charset="0"/>
                <a:ea typeface="Calibri" panose="020F0502020204030204" pitchFamily="34" charset="0"/>
                <a:cs typeface="Calibri" panose="020F0502020204030204" pitchFamily="34" charset="0"/>
              </a:rPr>
              <a:t>affirmers;</a:t>
            </a:r>
            <a:br>
              <a:rPr lang="en-GB" sz="2400" kern="100" dirty="0">
                <a:effectLst/>
                <a:latin typeface="Calibri" panose="020F0502020204030204" pitchFamily="34" charset="0"/>
                <a:ea typeface="Calibri" panose="020F0502020204030204" pitchFamily="34" charset="0"/>
                <a:cs typeface="Calibri" panose="020F0502020204030204" pitchFamily="34" charset="0"/>
              </a:rPr>
            </a:br>
            <a:r>
              <a:rPr lang="en-GB" sz="2400" kern="100" dirty="0">
                <a:effectLst/>
                <a:latin typeface="Calibri" panose="020F0502020204030204" pitchFamily="34" charset="0"/>
                <a:ea typeface="Calibri" panose="020F0502020204030204" pitchFamily="34" charset="0"/>
                <a:cs typeface="Calibri" panose="020F0502020204030204" pitchFamily="34" charset="0"/>
              </a:rPr>
              <a:t>situational identifiers;</a:t>
            </a:r>
            <a:br>
              <a:rPr lang="en-GB" sz="2400" kern="100" dirty="0">
                <a:effectLst/>
                <a:latin typeface="Calibri" panose="020F0502020204030204" pitchFamily="34" charset="0"/>
                <a:ea typeface="Calibri" panose="020F0502020204030204" pitchFamily="34" charset="0"/>
                <a:cs typeface="Calibri" panose="020F0502020204030204" pitchFamily="34" charset="0"/>
              </a:rPr>
            </a:br>
            <a:r>
              <a:rPr lang="en-GB" sz="2400" kern="100" dirty="0">
                <a:effectLst/>
                <a:latin typeface="Calibri" panose="020F0502020204030204" pitchFamily="34" charset="0"/>
                <a:ea typeface="Calibri" panose="020F0502020204030204" pitchFamily="34" charset="0"/>
                <a:cs typeface="Calibri" panose="020F0502020204030204" pitchFamily="34" charset="0"/>
              </a:rPr>
              <a:t>rejectors;</a:t>
            </a:r>
            <a:br>
              <a:rPr lang="en-GB" sz="2400" kern="100" dirty="0">
                <a:effectLst/>
                <a:latin typeface="Calibri" panose="020F0502020204030204" pitchFamily="34" charset="0"/>
                <a:ea typeface="Calibri" panose="020F0502020204030204" pitchFamily="34" charset="0"/>
                <a:cs typeface="Calibri" panose="020F0502020204030204" pitchFamily="34" charset="0"/>
              </a:rPr>
            </a:br>
            <a:r>
              <a:rPr lang="en-GB" sz="2400" kern="100" dirty="0">
                <a:latin typeface="Calibri" panose="020F0502020204030204" pitchFamily="34" charset="0"/>
                <a:cs typeface="Calibri" panose="020F0502020204030204" pitchFamily="34" charset="0"/>
              </a:rPr>
              <a:t>apathetic;</a:t>
            </a:r>
            <a:br>
              <a:rPr lang="en-GB" sz="2400" kern="100" dirty="0">
                <a:latin typeface="Calibri" panose="020F0502020204030204" pitchFamily="34" charset="0"/>
                <a:cs typeface="Calibri" panose="020F0502020204030204" pitchFamily="34" charset="0"/>
              </a:rPr>
            </a:br>
            <a:r>
              <a:rPr lang="en-GB" sz="2400" kern="100" dirty="0">
                <a:latin typeface="Calibri" panose="020F0502020204030204" pitchFamily="34" charset="0"/>
                <a:cs typeface="Calibri" panose="020F0502020204030204" pitchFamily="34" charset="0"/>
              </a:rPr>
              <a:t>isolated reinforcers</a:t>
            </a:r>
          </a:p>
        </p:txBody>
      </p:sp>
      <p:pic>
        <p:nvPicPr>
          <p:cNvPr id="5" name="Kép 4">
            <a:extLst>
              <a:ext uri="{FF2B5EF4-FFF2-40B4-BE49-F238E27FC236}">
                <a16:creationId xmlns:a16="http://schemas.microsoft.com/office/drawing/2014/main" id="{4C79B3A0-065C-9FB9-244A-4DAD1A538ED9}"/>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8A38E735-9673-BB02-A11E-9961000CF8B2}"/>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3B20CA69-672B-27B4-139F-079DBC2F352E}"/>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88A633D9-E586-6D0A-8543-1EB5FBD365EA}"/>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B2C23F19-24E9-3628-F923-F35880BA369C}"/>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8AC5F510-68A4-33C9-8C9D-AE666265E428}"/>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B02397E7-DCFB-B4B1-7F86-39B0D7C5CF2F}"/>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B94A8CB3-62A3-5ECB-26FD-0297DE8BB2CB}"/>
              </a:ext>
            </a:extLst>
          </p:cNvPr>
          <p:cNvSpPr txBox="1">
            <a:spLocks/>
          </p:cNvSpPr>
          <p:nvPr/>
        </p:nvSpPr>
        <p:spPr>
          <a:xfrm>
            <a:off x="158338" y="1149658"/>
            <a:ext cx="11875324" cy="1018793"/>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Identity consciousness of people with disabilities in the literature, typology</a:t>
            </a:r>
          </a:p>
        </p:txBody>
      </p:sp>
    </p:spTree>
    <p:extLst>
      <p:ext uri="{BB962C8B-B14F-4D97-AF65-F5344CB8AC3E}">
        <p14:creationId xmlns:p14="http://schemas.microsoft.com/office/powerpoint/2010/main" val="337014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ép 5">
            <a:extLst>
              <a:ext uri="{FF2B5EF4-FFF2-40B4-BE49-F238E27FC236}">
                <a16:creationId xmlns:a16="http://schemas.microsoft.com/office/drawing/2014/main" id="{A1057E74-6607-7AF9-FE50-47B062F452EA}"/>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EAFFC7EF-1843-81DF-280D-8BEF44216F38}"/>
              </a:ext>
            </a:extLst>
          </p:cNvPr>
          <p:cNvSpPr>
            <a:spLocks noGrp="1"/>
          </p:cNvSpPr>
          <p:nvPr>
            <p:ph type="ctrTitle"/>
          </p:nvPr>
        </p:nvSpPr>
        <p:spPr>
          <a:xfrm>
            <a:off x="771016" y="2044913"/>
            <a:ext cx="10576692" cy="2834095"/>
          </a:xfrm>
        </p:spPr>
        <p:txBody>
          <a:bodyPr>
            <a:noAutofit/>
          </a:bodyPr>
          <a:lstStyle/>
          <a:p>
            <a:pPr algn="l"/>
            <a:r>
              <a:rPr lang="en-GB" sz="2400" kern="100" dirty="0">
                <a:solidFill>
                  <a:srgbClr val="000000"/>
                </a:solidFill>
                <a:effectLst/>
                <a:latin typeface="Calibri" panose="020F0502020204030204" pitchFamily="34" charset="0"/>
                <a:ea typeface="Times New Roman" panose="02020603050405020304" pitchFamily="18" charset="0"/>
              </a:rPr>
              <a:t>The concept of disability has preoccupied researchers for decades, with numerous small and large-scale studies being conducted in an attempt to develop a definition that provides a comprehensive, global description of disability (</a:t>
            </a:r>
            <a:r>
              <a:rPr lang="en-GB" sz="2400" kern="100" dirty="0" err="1">
                <a:solidFill>
                  <a:srgbClr val="000000"/>
                </a:solidFill>
                <a:effectLst/>
                <a:latin typeface="Calibri" panose="020F0502020204030204" pitchFamily="34" charset="0"/>
                <a:ea typeface="Times New Roman" panose="02020603050405020304" pitchFamily="18" charset="0"/>
              </a:rPr>
              <a:t>Grövnik</a:t>
            </a:r>
            <a:r>
              <a:rPr lang="en-GB" sz="2400" kern="100" dirty="0">
                <a:solidFill>
                  <a:srgbClr val="000000"/>
                </a:solidFill>
                <a:effectLst/>
                <a:latin typeface="Calibri" panose="020F0502020204030204" pitchFamily="34" charset="0"/>
                <a:ea typeface="Times New Roman" panose="02020603050405020304" pitchFamily="18" charset="0"/>
              </a:rPr>
              <a:t>, 2009)</a:t>
            </a:r>
            <a:br>
              <a:rPr lang="en-GB" sz="2400" kern="100" dirty="0">
                <a:solidFill>
                  <a:srgbClr val="000000"/>
                </a:solidFill>
                <a:effectLst/>
                <a:latin typeface="Calibri" panose="020F0502020204030204" pitchFamily="34" charset="0"/>
                <a:ea typeface="Times New Roman" panose="02020603050405020304" pitchFamily="18" charset="0"/>
              </a:rPr>
            </a:br>
            <a:r>
              <a:rPr lang="en-GB" sz="2400" kern="100" dirty="0">
                <a:solidFill>
                  <a:srgbClr val="000000"/>
                </a:solidFill>
                <a:effectLst/>
                <a:latin typeface="Calibri" panose="020F0502020204030204" pitchFamily="34" charset="0"/>
                <a:ea typeface="Times New Roman" panose="02020603050405020304" pitchFamily="18" charset="0"/>
              </a:rPr>
              <a:t>The problem of developing a single definition comes from the fact that there are three different approaches to the concept:</a:t>
            </a:r>
            <a:br>
              <a:rPr lang="en-GB" sz="2400" kern="100" dirty="0">
                <a:solidFill>
                  <a:srgbClr val="000000"/>
                </a:solidFill>
                <a:effectLst/>
                <a:latin typeface="Calibri" panose="020F0502020204030204" pitchFamily="34" charset="0"/>
                <a:ea typeface="Times New Roman" panose="02020603050405020304" pitchFamily="18" charset="0"/>
              </a:rPr>
            </a:br>
            <a:r>
              <a:rPr lang="en-GB" sz="2400" kern="100" dirty="0">
                <a:solidFill>
                  <a:srgbClr val="000000"/>
                </a:solidFill>
                <a:effectLst/>
                <a:latin typeface="Calibri" panose="020F0502020204030204" pitchFamily="34" charset="0"/>
                <a:ea typeface="Times New Roman" panose="02020603050405020304" pitchFamily="18" charset="0"/>
              </a:rPr>
              <a:t>(1) disability as a functional limitation,</a:t>
            </a:r>
            <a:br>
              <a:rPr lang="en-GB" sz="2400" kern="100" dirty="0">
                <a:solidFill>
                  <a:srgbClr val="000000"/>
                </a:solidFill>
                <a:effectLst/>
                <a:latin typeface="Calibri" panose="020F0502020204030204" pitchFamily="34" charset="0"/>
                <a:ea typeface="Times New Roman" panose="02020603050405020304" pitchFamily="18" charset="0"/>
              </a:rPr>
            </a:br>
            <a:r>
              <a:rPr lang="en-GB" sz="2400" kern="100" dirty="0">
                <a:solidFill>
                  <a:srgbClr val="000000"/>
                </a:solidFill>
                <a:effectLst/>
                <a:latin typeface="Calibri" panose="020F0502020204030204" pitchFamily="34" charset="0"/>
                <a:ea typeface="Times New Roman" panose="02020603050405020304" pitchFamily="18" charset="0"/>
              </a:rPr>
              <a:t>(2) disability as an administrative definition, and</a:t>
            </a:r>
            <a:br>
              <a:rPr lang="en-GB" sz="2400" kern="100" dirty="0">
                <a:solidFill>
                  <a:srgbClr val="000000"/>
                </a:solidFill>
                <a:effectLst/>
                <a:latin typeface="Calibri" panose="020F0502020204030204" pitchFamily="34" charset="0"/>
                <a:ea typeface="Times New Roman" panose="02020603050405020304" pitchFamily="18" charset="0"/>
              </a:rPr>
            </a:br>
            <a:r>
              <a:rPr lang="en-GB" sz="2400" kern="100" dirty="0">
                <a:solidFill>
                  <a:srgbClr val="000000"/>
                </a:solidFill>
                <a:effectLst/>
                <a:latin typeface="Calibri" panose="020F0502020204030204" pitchFamily="34" charset="0"/>
                <a:ea typeface="Times New Roman" panose="02020603050405020304" pitchFamily="18" charset="0"/>
              </a:rPr>
              <a:t>(3) disability as a subjective definition</a:t>
            </a:r>
            <a:endParaRPr lang="en-GB" sz="2400" dirty="0">
              <a:latin typeface="+mn-lt"/>
            </a:endParaRPr>
          </a:p>
        </p:txBody>
      </p:sp>
      <p:pic>
        <p:nvPicPr>
          <p:cNvPr id="5" name="Kép 4">
            <a:extLst>
              <a:ext uri="{FF2B5EF4-FFF2-40B4-BE49-F238E27FC236}">
                <a16:creationId xmlns:a16="http://schemas.microsoft.com/office/drawing/2014/main" id="{F0232B86-ECBA-6BAD-CF3A-C7E760D6B54B}"/>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392547FF-FB64-BA72-8C2E-797372234A55}"/>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3E4B16A7-7B3F-5712-22EB-AD317A727EDE}"/>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396283EF-A4CE-F9EA-77BD-AB9433A40202}"/>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0028CD2A-42B5-D628-1DAF-0DBC4F88183E}"/>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D01C1516-3C9E-66E8-BDDA-42C6977220F8}"/>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B5308A82-8E70-9D95-41AE-046D1314702E}"/>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AB622915-AE14-3290-A1E1-908608A0E015}"/>
              </a:ext>
            </a:extLst>
          </p:cNvPr>
          <p:cNvSpPr txBox="1">
            <a:spLocks/>
          </p:cNvSpPr>
          <p:nvPr/>
        </p:nvSpPr>
        <p:spPr>
          <a:xfrm>
            <a:off x="466963" y="1466546"/>
            <a:ext cx="11258073" cy="57836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The concept of disability</a:t>
            </a:r>
            <a:endParaRPr lang="en-US" sz="3600" b="1" dirty="0">
              <a:latin typeface="+mn-lt"/>
            </a:endParaRPr>
          </a:p>
        </p:txBody>
      </p:sp>
    </p:spTree>
    <p:extLst>
      <p:ext uri="{BB962C8B-B14F-4D97-AF65-F5344CB8AC3E}">
        <p14:creationId xmlns:p14="http://schemas.microsoft.com/office/powerpoint/2010/main" val="14412121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05B2AA-786C-0183-A2A9-47A3E2C63DEF}"/>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6969CB8A-DF48-3BCF-ED46-9A9CF0A39C74}"/>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5299D119-7F58-2228-23F4-67BE8B737539}"/>
              </a:ext>
            </a:extLst>
          </p:cNvPr>
          <p:cNvSpPr>
            <a:spLocks noGrp="1"/>
          </p:cNvSpPr>
          <p:nvPr>
            <p:ph type="ctrTitle"/>
          </p:nvPr>
        </p:nvSpPr>
        <p:spPr>
          <a:xfrm>
            <a:off x="265214" y="2423897"/>
            <a:ext cx="11661568" cy="2536258"/>
          </a:xfrm>
        </p:spPr>
        <p:txBody>
          <a:bodyPr>
            <a:noAutofit/>
          </a:bodyPr>
          <a:lstStyle/>
          <a:p>
            <a:pPr lvl="0" algn="l">
              <a:lnSpc>
                <a:spcPts val="2800"/>
              </a:lnSpc>
            </a:pPr>
            <a:r>
              <a:rPr lang="en-GB" sz="2600" kern="100" dirty="0">
                <a:effectLst/>
                <a:latin typeface="Calibri" panose="020F0502020204030204" pitchFamily="34" charset="0"/>
                <a:ea typeface="Calibri" panose="020F0502020204030204" pitchFamily="34" charset="0"/>
                <a:cs typeface="Calibri" panose="020F0502020204030204" pitchFamily="34" charset="0"/>
              </a:rPr>
              <a:t>Normalisers: people who accept the norms of the majority society and more or less succeed in developing a way of life in which the majority society lives. They are those whose disability is usually not very visible</a:t>
            </a:r>
            <a:r>
              <a:rPr lang="hu-HU" sz="2600" kern="100" dirty="0">
                <a:effectLst/>
                <a:latin typeface="Calibri" panose="020F0502020204030204" pitchFamily="34" charset="0"/>
                <a:ea typeface="Calibri" panose="020F0502020204030204" pitchFamily="34" charset="0"/>
                <a:cs typeface="Calibri" panose="020F0502020204030204" pitchFamily="34" charset="0"/>
              </a:rPr>
              <a:t>;</a:t>
            </a:r>
            <a:r>
              <a:rPr lang="en-GB" sz="2600" kern="100" dirty="0">
                <a:effectLst/>
                <a:latin typeface="Calibri" panose="020F0502020204030204" pitchFamily="34" charset="0"/>
                <a:ea typeface="Calibri" panose="020F0502020204030204" pitchFamily="34" charset="0"/>
                <a:cs typeface="Calibri" panose="020F0502020204030204" pitchFamily="34" charset="0"/>
              </a:rPr>
              <a:t> they may even choose to present themselves as </a:t>
            </a:r>
            <a:r>
              <a:rPr lang="en-GB" sz="2600" kern="100" dirty="0">
                <a:effectLst/>
                <a:latin typeface="Calibri" panose="020F0502020204030204" pitchFamily="34" charset="0"/>
                <a:ea typeface="Calibri" panose="020F0502020204030204" pitchFamily="34" charset="0"/>
              </a:rPr>
              <a:t>“</a:t>
            </a:r>
            <a:r>
              <a:rPr lang="en-GB" sz="2600" kern="100" dirty="0">
                <a:effectLst/>
                <a:latin typeface="Calibri" panose="020F0502020204030204" pitchFamily="34" charset="0"/>
                <a:ea typeface="Calibri" panose="020F0502020204030204" pitchFamily="34" charset="0"/>
                <a:cs typeface="Calibri" panose="020F0502020204030204" pitchFamily="34" charset="0"/>
              </a:rPr>
              <a:t>normal” </a:t>
            </a:r>
            <a:br>
              <a:rPr lang="en-GB" sz="2600" kern="100" dirty="0">
                <a:effectLst/>
                <a:latin typeface="Calibri" panose="020F0502020204030204" pitchFamily="34" charset="0"/>
                <a:ea typeface="Calibri" panose="020F0502020204030204" pitchFamily="34" charset="0"/>
                <a:cs typeface="Arial" panose="020B0604020202020204" pitchFamily="34" charset="0"/>
              </a:rPr>
            </a:br>
            <a:r>
              <a:rPr lang="en-GB" sz="2600" kern="100" dirty="0">
                <a:effectLst/>
                <a:latin typeface="Calibri" panose="020F0502020204030204" pitchFamily="34" charset="0"/>
                <a:ea typeface="Calibri" panose="020F0502020204030204" pitchFamily="34" charset="0"/>
                <a:cs typeface="Calibri" panose="020F0502020204030204" pitchFamily="34" charset="0"/>
              </a:rPr>
              <a:t>Crusaders: those who accept the norms of the cultural majority but do not have access to a normalised way of life. Therefore, they become involved in the disability subculture, primarily for self-advocacy and social change</a:t>
            </a:r>
            <a:endParaRPr lang="en-GB" sz="2600" dirty="0">
              <a:latin typeface="+mn-lt"/>
            </a:endParaRPr>
          </a:p>
        </p:txBody>
      </p:sp>
      <p:pic>
        <p:nvPicPr>
          <p:cNvPr id="5" name="Kép 4">
            <a:extLst>
              <a:ext uri="{FF2B5EF4-FFF2-40B4-BE49-F238E27FC236}">
                <a16:creationId xmlns:a16="http://schemas.microsoft.com/office/drawing/2014/main" id="{8F062FFE-2F80-EB12-E672-F1DB6169184E}"/>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F4B48733-2889-E822-52EC-FCB184A59640}"/>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0F7BEE55-2E1C-F6BF-AB1C-F76A68A99FD2}"/>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229EEB23-60AC-BAB9-F70A-ECD4CFEE5624}"/>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646B824E-7B73-3D48-7997-1E3993F7585C}"/>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6F95072A-E6FE-479B-3D36-D25E347F69B5}"/>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6F655A5B-66A8-A174-E52C-356EE1C62D67}"/>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41D8F96C-94FB-9547-EE5E-E6357F3BB0C0}"/>
              </a:ext>
            </a:extLst>
          </p:cNvPr>
          <p:cNvSpPr txBox="1">
            <a:spLocks/>
          </p:cNvSpPr>
          <p:nvPr/>
        </p:nvSpPr>
        <p:spPr>
          <a:xfrm>
            <a:off x="384443" y="1118769"/>
            <a:ext cx="11258073" cy="12338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Darling’s categories of the disabled based on their self-identification </a:t>
            </a:r>
          </a:p>
        </p:txBody>
      </p:sp>
    </p:spTree>
    <p:extLst>
      <p:ext uri="{BB962C8B-B14F-4D97-AF65-F5344CB8AC3E}">
        <p14:creationId xmlns:p14="http://schemas.microsoft.com/office/powerpoint/2010/main" val="35868517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FCD94D-7DFA-BD1B-DE1F-0D3BEA10775B}"/>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25179651-E046-3096-3187-55BC4FBF1C4A}"/>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385DBC7E-AA17-0E6C-631C-5C71A8A22561}"/>
              </a:ext>
            </a:extLst>
          </p:cNvPr>
          <p:cNvSpPr>
            <a:spLocks noGrp="1"/>
          </p:cNvSpPr>
          <p:nvPr>
            <p:ph type="ctrTitle"/>
          </p:nvPr>
        </p:nvSpPr>
        <p:spPr>
          <a:xfrm>
            <a:off x="427775" y="2349087"/>
            <a:ext cx="11506926" cy="2513187"/>
          </a:xfrm>
        </p:spPr>
        <p:txBody>
          <a:bodyPr>
            <a:noAutofit/>
          </a:bodyPr>
          <a:lstStyle/>
          <a:p>
            <a:pPr lvl="0" algn="l">
              <a:lnSpc>
                <a:spcPts val="2900"/>
              </a:lnSpc>
            </a:pPr>
            <a:r>
              <a:rPr lang="en-GB" sz="2600" kern="100" dirty="0">
                <a:effectLst/>
                <a:latin typeface="Calibri" panose="020F0502020204030204" pitchFamily="34" charset="0"/>
                <a:ea typeface="Calibri" panose="020F0502020204030204" pitchFamily="34" charset="0"/>
              </a:rPr>
              <a:t>Affirmers: individuals who identify with the disability subculture in order to achieve their goals. In contrast to the previous category, their identification is strong, they see their disability as their own, their primary identity</a:t>
            </a:r>
            <a:br>
              <a:rPr lang="en-GB" sz="2600" kern="100" dirty="0">
                <a:effectLst/>
                <a:latin typeface="Calibri" panose="020F0502020204030204" pitchFamily="34" charset="0"/>
                <a:ea typeface="Calibri" panose="020F0502020204030204" pitchFamily="34" charset="0"/>
              </a:rPr>
            </a:br>
            <a:r>
              <a:rPr lang="en-GB" sz="2600" kern="100" dirty="0">
                <a:effectLst/>
                <a:latin typeface="Calibri" panose="020F0502020204030204" pitchFamily="34" charset="0"/>
                <a:ea typeface="Calibri" panose="020F0502020204030204" pitchFamily="34" charset="0"/>
                <a:cs typeface="Calibri" panose="020F0502020204030204" pitchFamily="34" charset="0"/>
              </a:rPr>
              <a:t>Situational identifiers: individuals who are able to maintain multiple identities at the same time, depending on which one suits them. Sometimes they accept the majority norms, other times they accept the subculture</a:t>
            </a:r>
            <a:endParaRPr lang="en-GB" sz="2600" dirty="0">
              <a:latin typeface="+mn-lt"/>
            </a:endParaRPr>
          </a:p>
        </p:txBody>
      </p:sp>
      <p:pic>
        <p:nvPicPr>
          <p:cNvPr id="5" name="Kép 4">
            <a:extLst>
              <a:ext uri="{FF2B5EF4-FFF2-40B4-BE49-F238E27FC236}">
                <a16:creationId xmlns:a16="http://schemas.microsoft.com/office/drawing/2014/main" id="{03411B94-760B-3836-E502-2F24B677BAAA}"/>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549793B3-177B-63F3-174A-CF982E3FFB4B}"/>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D1A0D9F6-66E4-C8A3-26EA-018AAC199594}"/>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FB550065-2D71-C164-8F8C-A5555B123B3C}"/>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F9679E43-67B5-6177-A85C-6B3C7DD45794}"/>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65026C0A-F84C-B7E0-5C65-B69183436193}"/>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D689FA88-5A5D-3815-2E20-CF7126FDC2ED}"/>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9E01F9A0-C78A-2CBB-A56B-A683B8EEE2EA}"/>
              </a:ext>
            </a:extLst>
          </p:cNvPr>
          <p:cNvSpPr txBox="1">
            <a:spLocks/>
          </p:cNvSpPr>
          <p:nvPr/>
        </p:nvSpPr>
        <p:spPr>
          <a:xfrm>
            <a:off x="466962" y="1115287"/>
            <a:ext cx="11258073" cy="12338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Darling’s categories of the disabled based on their self-identification </a:t>
            </a:r>
          </a:p>
        </p:txBody>
      </p:sp>
    </p:spTree>
    <p:extLst>
      <p:ext uri="{BB962C8B-B14F-4D97-AF65-F5344CB8AC3E}">
        <p14:creationId xmlns:p14="http://schemas.microsoft.com/office/powerpoint/2010/main" val="37342428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79AC19-2666-7D73-1765-0BFAE0BC67E6}"/>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06C3C59C-D75C-622B-0C8A-713328975E86}"/>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FA836A50-DF21-2E70-8329-F6FF06ACDA07}"/>
              </a:ext>
            </a:extLst>
          </p:cNvPr>
          <p:cNvSpPr>
            <a:spLocks noGrp="1"/>
          </p:cNvSpPr>
          <p:nvPr>
            <p:ph type="ctrTitle"/>
          </p:nvPr>
        </p:nvSpPr>
        <p:spPr>
          <a:xfrm>
            <a:off x="187144" y="2349088"/>
            <a:ext cx="11817707" cy="2685878"/>
          </a:xfrm>
        </p:spPr>
        <p:txBody>
          <a:bodyPr>
            <a:noAutofit/>
          </a:bodyPr>
          <a:lstStyle/>
          <a:p>
            <a:pPr lvl="0" algn="l">
              <a:lnSpc>
                <a:spcPts val="2800"/>
              </a:lnSpc>
            </a:pPr>
            <a:r>
              <a:rPr lang="en-GB" sz="2500" kern="100" dirty="0">
                <a:latin typeface="Calibri" panose="020F0502020204030204" pitchFamily="34" charset="0"/>
                <a:cs typeface="Calibri" panose="020F0502020204030204" pitchFamily="34" charset="0"/>
              </a:rPr>
              <a:t>Rejectors: people </a:t>
            </a:r>
            <a:r>
              <a:rPr lang="en-GB" sz="2500" kern="100" dirty="0">
                <a:effectLst/>
                <a:latin typeface="Calibri" panose="020F0502020204030204" pitchFamily="34" charset="0"/>
                <a:ea typeface="Calibri" panose="020F0502020204030204" pitchFamily="34" charset="0"/>
                <a:cs typeface="Calibri" panose="020F0502020204030204" pitchFamily="34" charset="0"/>
              </a:rPr>
              <a:t>who desire normalisation but cannot achieve it, but who also lack access to a disability subculture. They may be illiterate or live in poverty or isolated areas. Such individuals are more likely to be exposed to the norms of the majority culture</a:t>
            </a:r>
            <a:br>
              <a:rPr lang="en-GB" sz="2500" kern="100" dirty="0">
                <a:effectLst/>
                <a:latin typeface="Calibri" panose="020F0502020204030204" pitchFamily="34" charset="0"/>
                <a:ea typeface="Calibri" panose="020F0502020204030204" pitchFamily="34" charset="0"/>
                <a:cs typeface="Arial" panose="020B0604020202020204" pitchFamily="34" charset="0"/>
              </a:rPr>
            </a:br>
            <a:r>
              <a:rPr lang="en-GB" sz="2500" kern="100" dirty="0">
                <a:effectLst/>
                <a:latin typeface="Calibri" panose="020F0502020204030204" pitchFamily="34" charset="0"/>
                <a:ea typeface="Calibri" panose="020F0502020204030204" pitchFamily="34" charset="0"/>
                <a:cs typeface="Calibri" panose="020F0502020204030204" pitchFamily="34" charset="0"/>
              </a:rPr>
              <a:t>Apathetic: individuals who remain apathetic or completely uninformed. Individuals who suffer from a serious mental illness or learning disability are most likely to be included</a:t>
            </a:r>
            <a:br>
              <a:rPr lang="en-GB" sz="2500" kern="100" dirty="0">
                <a:effectLst/>
                <a:latin typeface="Calibri" panose="020F0502020204030204" pitchFamily="34" charset="0"/>
                <a:ea typeface="Calibri" panose="020F0502020204030204" pitchFamily="34" charset="0"/>
                <a:cs typeface="Arial" panose="020B0604020202020204" pitchFamily="34" charset="0"/>
              </a:rPr>
            </a:br>
            <a:r>
              <a:rPr lang="en-GB" sz="2500" kern="100" dirty="0">
                <a:effectLst/>
                <a:latin typeface="Calibri" panose="020F0502020204030204" pitchFamily="34" charset="0"/>
                <a:ea typeface="Calibri" panose="020F0502020204030204" pitchFamily="34" charset="0"/>
              </a:rPr>
              <a:t>Isolated reinforcers: people who have no access to the disability subculture. As soon as they become aware of it, they are likely to join the disability subculture</a:t>
            </a:r>
            <a:endParaRPr lang="en-GB" sz="2500" dirty="0">
              <a:latin typeface="+mn-lt"/>
            </a:endParaRPr>
          </a:p>
        </p:txBody>
      </p:sp>
      <p:pic>
        <p:nvPicPr>
          <p:cNvPr id="5" name="Kép 4">
            <a:extLst>
              <a:ext uri="{FF2B5EF4-FFF2-40B4-BE49-F238E27FC236}">
                <a16:creationId xmlns:a16="http://schemas.microsoft.com/office/drawing/2014/main" id="{050E122D-D450-4116-4C8F-5EFF0E141048}"/>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6E89C6A1-1776-FDB4-CB49-905D942753C8}"/>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D1F33284-278B-A014-599E-87BB09150657}"/>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8E922E67-A5DF-608B-6E76-AD481A6534A6}"/>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4058F154-AA06-CA15-647D-C3EAB03B5A20}"/>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553235CA-DC3B-6FF7-B7B3-3D8EC2CAF19B}"/>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33F98E19-D322-167B-A8C9-16BC26F1B73A}"/>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E183F229-DE38-4CAC-71C4-2C4708D50E15}"/>
              </a:ext>
            </a:extLst>
          </p:cNvPr>
          <p:cNvSpPr txBox="1">
            <a:spLocks/>
          </p:cNvSpPr>
          <p:nvPr/>
        </p:nvSpPr>
        <p:spPr>
          <a:xfrm>
            <a:off x="466962" y="1115287"/>
            <a:ext cx="11258073" cy="12338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Darling’s categories of the disabled based on their self-identification </a:t>
            </a:r>
          </a:p>
        </p:txBody>
      </p:sp>
    </p:spTree>
    <p:extLst>
      <p:ext uri="{BB962C8B-B14F-4D97-AF65-F5344CB8AC3E}">
        <p14:creationId xmlns:p14="http://schemas.microsoft.com/office/powerpoint/2010/main" val="41948627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82DC59-BBD0-C673-60AB-9DDEDAD4BDCD}"/>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0144C7F5-5A42-0014-F359-286859E594FD}"/>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1D07D5A4-3B7F-339A-4968-F672FABAC62C}"/>
              </a:ext>
            </a:extLst>
          </p:cNvPr>
          <p:cNvSpPr>
            <a:spLocks noGrp="1"/>
          </p:cNvSpPr>
          <p:nvPr>
            <p:ph type="ctrTitle"/>
          </p:nvPr>
        </p:nvSpPr>
        <p:spPr>
          <a:xfrm>
            <a:off x="344384" y="1848773"/>
            <a:ext cx="11075456" cy="3390638"/>
          </a:xfrm>
        </p:spPr>
        <p:txBody>
          <a:bodyPr>
            <a:noAutofit/>
          </a:bodyPr>
          <a:lstStyle/>
          <a:p>
            <a:pPr algn="l"/>
            <a:r>
              <a:rPr lang="en-GB" sz="2400" kern="100" dirty="0">
                <a:effectLst/>
                <a:latin typeface="Calibri" panose="020F0502020204030204" pitchFamily="34" charset="0"/>
                <a:ea typeface="Calibri" panose="020F0502020204030204" pitchFamily="34" charset="0"/>
              </a:rPr>
              <a:t>There are several different classifications of people with disabilities</a:t>
            </a:r>
            <a:br>
              <a:rPr lang="en-GB" sz="2400" kern="100" dirty="0">
                <a:effectLst/>
                <a:latin typeface="Calibri" panose="020F0502020204030204" pitchFamily="34" charset="0"/>
                <a:ea typeface="Calibri" panose="020F0502020204030204" pitchFamily="34" charset="0"/>
              </a:rPr>
            </a:br>
            <a:r>
              <a:rPr lang="en-GB" sz="2400" kern="100" dirty="0">
                <a:effectLst/>
                <a:latin typeface="Calibri" panose="020F0502020204030204" pitchFamily="34" charset="0"/>
                <a:ea typeface="Calibri" panose="020F0502020204030204" pitchFamily="34" charset="0"/>
              </a:rPr>
              <a:t>People with disabilities do not form a large homogeneous group; they are individuals with a variety of unique characteristics (</a:t>
            </a:r>
            <a:r>
              <a:rPr lang="en-GB" sz="2400" kern="100" dirty="0" err="1">
                <a:effectLst/>
                <a:latin typeface="Calibri" panose="020F0502020204030204" pitchFamily="34" charset="0"/>
                <a:ea typeface="Calibri" panose="020F0502020204030204" pitchFamily="34" charset="0"/>
              </a:rPr>
              <a:t>Zsarnóczky</a:t>
            </a:r>
            <a:r>
              <a:rPr lang="en-GB" sz="2400" kern="100" dirty="0">
                <a:effectLst/>
                <a:latin typeface="Calibri" panose="020F0502020204030204" pitchFamily="34" charset="0"/>
                <a:ea typeface="Calibri" panose="020F0502020204030204" pitchFamily="34" charset="0"/>
              </a:rPr>
              <a:t>, 2017)</a:t>
            </a:r>
            <a:br>
              <a:rPr lang="en-GB" sz="2400" kern="100" dirty="0">
                <a:effectLst/>
                <a:latin typeface="Calibri" panose="020F0502020204030204" pitchFamily="34" charset="0"/>
                <a:ea typeface="Calibri" panose="020F0502020204030204" pitchFamily="34" charset="0"/>
              </a:rPr>
            </a:br>
            <a:r>
              <a:rPr lang="en-GB" sz="2400" kern="100" dirty="0">
                <a:effectLst/>
                <a:latin typeface="Calibri" panose="020F0502020204030204" pitchFamily="34" charset="0"/>
                <a:ea typeface="Calibri" panose="020F0502020204030204" pitchFamily="34" charset="0"/>
              </a:rPr>
              <a:t>There are many types of disability and many consequences for the socialisation of individuals in society</a:t>
            </a:r>
            <a:br>
              <a:rPr lang="en-GB" sz="2400" kern="100" dirty="0">
                <a:effectLst/>
                <a:latin typeface="Calibri" panose="020F0502020204030204" pitchFamily="34" charset="0"/>
                <a:ea typeface="Calibri" panose="020F0502020204030204" pitchFamily="34" charset="0"/>
              </a:rPr>
            </a:br>
            <a:r>
              <a:rPr lang="en-GB" sz="2400" kern="100" dirty="0">
                <a:effectLst/>
                <a:latin typeface="Calibri" panose="020F0502020204030204" pitchFamily="34" charset="0"/>
                <a:ea typeface="Calibri" panose="020F0502020204030204" pitchFamily="34" charset="0"/>
              </a:rPr>
              <a:t>Very important to have a positive social attitude and to apply policies appropriately in order to improve the situation and living conditions of people with disabilities in society</a:t>
            </a:r>
            <a:br>
              <a:rPr lang="en-GB" sz="2400" kern="100" dirty="0">
                <a:effectLst/>
                <a:latin typeface="Calibri" panose="020F0502020204030204" pitchFamily="34" charset="0"/>
                <a:ea typeface="Calibri" panose="020F0502020204030204" pitchFamily="34" charset="0"/>
              </a:rPr>
            </a:br>
            <a:r>
              <a:rPr lang="en-GB" sz="2400" kern="100" dirty="0">
                <a:effectLst/>
                <a:latin typeface="Calibri" panose="020F0502020204030204" pitchFamily="34" charset="0"/>
                <a:ea typeface="Calibri" panose="020F0502020204030204" pitchFamily="34" charset="0"/>
              </a:rPr>
              <a:t>Many different subgroups can be defined: the terms used should not be stigmatising or discriminatory, but should encourage educational, health and social policy efforts appropriate to the condition</a:t>
            </a:r>
            <a:endParaRPr lang="en-GB" sz="2400" dirty="0">
              <a:latin typeface="+mn-lt"/>
            </a:endParaRPr>
          </a:p>
        </p:txBody>
      </p:sp>
      <p:pic>
        <p:nvPicPr>
          <p:cNvPr id="5" name="Kép 4">
            <a:extLst>
              <a:ext uri="{FF2B5EF4-FFF2-40B4-BE49-F238E27FC236}">
                <a16:creationId xmlns:a16="http://schemas.microsoft.com/office/drawing/2014/main" id="{6C3BF4F2-4AFB-701B-10BB-A861F04C75EB}"/>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B0591BF6-7A8F-392A-D58A-143CA7760637}"/>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8B44367D-9EAE-52EA-671D-BD6CFB90D790}"/>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FBB9079B-7357-FB3D-4F9F-A82B8E218D21}"/>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345D4D25-A446-A180-CE2D-CD47F1EA4456}"/>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28814C00-CF08-C7BD-FADA-62D027D9F03A}"/>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FF697D77-BF09-86B5-9355-8B95ECC93B24}"/>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EF00406A-6041-8255-5713-097FB9225065}"/>
              </a:ext>
            </a:extLst>
          </p:cNvPr>
          <p:cNvSpPr txBox="1">
            <a:spLocks/>
          </p:cNvSpPr>
          <p:nvPr/>
        </p:nvSpPr>
        <p:spPr>
          <a:xfrm>
            <a:off x="466962" y="1115287"/>
            <a:ext cx="11258073" cy="68405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Classification of people with disabilities – closing remarks</a:t>
            </a:r>
          </a:p>
        </p:txBody>
      </p:sp>
    </p:spTree>
    <p:extLst>
      <p:ext uri="{BB962C8B-B14F-4D97-AF65-F5344CB8AC3E}">
        <p14:creationId xmlns:p14="http://schemas.microsoft.com/office/powerpoint/2010/main" val="32613974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97894D-7CD5-2D4E-3760-913E6BE5A414}"/>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321B3985-7063-1F43-6E54-BB97225551EC}"/>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69A83C27-0EF0-9FA4-06CF-2C9ACD6F3E26}"/>
              </a:ext>
            </a:extLst>
          </p:cNvPr>
          <p:cNvSpPr>
            <a:spLocks noGrp="1"/>
          </p:cNvSpPr>
          <p:nvPr>
            <p:ph type="ctrTitle"/>
          </p:nvPr>
        </p:nvSpPr>
        <p:spPr>
          <a:xfrm>
            <a:off x="308185" y="1767433"/>
            <a:ext cx="11575625" cy="3408550"/>
          </a:xfrm>
        </p:spPr>
        <p:txBody>
          <a:bodyPr>
            <a:noAutofit/>
          </a:bodyPr>
          <a:lstStyle/>
          <a:p>
            <a:pPr algn="l"/>
            <a:r>
              <a:rPr lang="en-GB" sz="2400" kern="100" dirty="0">
                <a:effectLst/>
                <a:latin typeface="Calibri" panose="020F0502020204030204" pitchFamily="34" charset="0"/>
                <a:ea typeface="Calibri" panose="020F0502020204030204" pitchFamily="34" charset="0"/>
              </a:rPr>
              <a:t>Given that the focus of this course is on the participation of people with disabilities in tourism, the specific target groups of accessible tourism should be considered</a:t>
            </a:r>
            <a:br>
              <a:rPr lang="en-GB" sz="2400" kern="100" dirty="0">
                <a:latin typeface="Calibri" panose="020F0502020204030204" pitchFamily="34" charset="0"/>
                <a:ea typeface="Calibri" panose="020F0502020204030204" pitchFamily="34" charset="0"/>
              </a:rPr>
            </a:br>
            <a:r>
              <a:rPr lang="en-GB" sz="2400" kern="100" dirty="0">
                <a:effectLst/>
                <a:latin typeface="Calibri" panose="020F0502020204030204" pitchFamily="34" charset="0"/>
                <a:ea typeface="Calibri" panose="020F0502020204030204" pitchFamily="34" charset="0"/>
              </a:rPr>
              <a:t>It is important to note from the perspective of accessible tourism that the following </a:t>
            </a:r>
            <a:r>
              <a:rPr lang="en-GB" sz="2400" i="1" kern="100" dirty="0">
                <a:effectLst/>
                <a:latin typeface="Calibri" panose="020F0502020204030204" pitchFamily="34" charset="0"/>
                <a:ea typeface="Calibri" panose="020F0502020204030204" pitchFamily="34" charset="0"/>
              </a:rPr>
              <a:t>4 basic categories</a:t>
            </a:r>
            <a:r>
              <a:rPr lang="en-GB" sz="2400" kern="100" dirty="0">
                <a:effectLst/>
                <a:latin typeface="Calibri" panose="020F0502020204030204" pitchFamily="34" charset="0"/>
                <a:ea typeface="Calibri" panose="020F0502020204030204" pitchFamily="34" charset="0"/>
              </a:rPr>
              <a:t> (disabilities) are distinguished for the participation of disabled individuals in tourism:</a:t>
            </a:r>
            <a:br>
              <a:rPr lang="en-GB" sz="2400" kern="100" dirty="0">
                <a:effectLst/>
                <a:latin typeface="Calibri" panose="020F0502020204030204" pitchFamily="34" charset="0"/>
                <a:ea typeface="Calibri" panose="020F0502020204030204" pitchFamily="34" charset="0"/>
              </a:rPr>
            </a:br>
            <a:r>
              <a:rPr lang="en-GB" sz="2400" kern="100" dirty="0">
                <a:effectLst/>
                <a:latin typeface="Calibri" panose="020F0502020204030204" pitchFamily="34" charset="0"/>
                <a:ea typeface="Calibri" panose="020F0502020204030204" pitchFamily="34" charset="0"/>
              </a:rPr>
              <a:t>(1) sensory (visual, hearing),</a:t>
            </a:r>
            <a:br>
              <a:rPr lang="en-GB" sz="2400" kern="100" dirty="0">
                <a:effectLst/>
                <a:latin typeface="Calibri" panose="020F0502020204030204" pitchFamily="34" charset="0"/>
                <a:ea typeface="Calibri" panose="020F0502020204030204" pitchFamily="34" charset="0"/>
              </a:rPr>
            </a:br>
            <a:r>
              <a:rPr lang="en-GB" sz="2400" kern="100" dirty="0">
                <a:effectLst/>
                <a:latin typeface="Calibri" panose="020F0502020204030204" pitchFamily="34" charset="0"/>
                <a:ea typeface="Calibri" panose="020F0502020204030204" pitchFamily="34" charset="0"/>
              </a:rPr>
              <a:t>(2) communication (speech-related impairments),</a:t>
            </a:r>
            <a:br>
              <a:rPr lang="en-GB" sz="2400" kern="100" dirty="0">
                <a:effectLst/>
                <a:latin typeface="Calibri" panose="020F0502020204030204" pitchFamily="34" charset="0"/>
                <a:ea typeface="Calibri" panose="020F0502020204030204" pitchFamily="34" charset="0"/>
              </a:rPr>
            </a:br>
            <a:r>
              <a:rPr lang="en-GB" sz="2400" kern="100" dirty="0">
                <a:effectLst/>
                <a:latin typeface="Calibri" panose="020F0502020204030204" pitchFamily="34" charset="0"/>
                <a:ea typeface="Calibri" panose="020F0502020204030204" pitchFamily="34" charset="0"/>
              </a:rPr>
              <a:t>(3) physical (mobility, temporary disability, age-related disability) and</a:t>
            </a:r>
            <a:br>
              <a:rPr lang="en-GB" sz="2400" kern="100" dirty="0">
                <a:effectLst/>
                <a:latin typeface="Calibri" panose="020F0502020204030204" pitchFamily="34" charset="0"/>
                <a:ea typeface="Calibri" panose="020F0502020204030204" pitchFamily="34" charset="0"/>
              </a:rPr>
            </a:br>
            <a:r>
              <a:rPr lang="en-GB" sz="2400" kern="100" dirty="0">
                <a:effectLst/>
                <a:latin typeface="Calibri" panose="020F0502020204030204" pitchFamily="34" charset="0"/>
                <a:ea typeface="Calibri" panose="020F0502020204030204" pitchFamily="34" charset="0"/>
              </a:rPr>
              <a:t>(4) intellectual (or psychosocial)</a:t>
            </a:r>
            <a:br>
              <a:rPr lang="en-GB" sz="2400" kern="100" dirty="0">
                <a:effectLst/>
                <a:latin typeface="Calibri" panose="020F0502020204030204" pitchFamily="34" charset="0"/>
                <a:ea typeface="Calibri" panose="020F0502020204030204" pitchFamily="34" charset="0"/>
              </a:rPr>
            </a:br>
            <a:r>
              <a:rPr lang="en-GB" sz="2400" kern="100" dirty="0">
                <a:effectLst/>
                <a:latin typeface="Calibri" panose="020F0502020204030204" pitchFamily="34" charset="0"/>
                <a:ea typeface="Calibri" panose="020F0502020204030204" pitchFamily="34" charset="0"/>
              </a:rPr>
              <a:t>In addition to these 4 basic categories, there is also a so-called multiple disability</a:t>
            </a:r>
            <a:endParaRPr lang="en-GB" sz="2400" dirty="0">
              <a:latin typeface="+mn-lt"/>
            </a:endParaRPr>
          </a:p>
        </p:txBody>
      </p:sp>
      <p:pic>
        <p:nvPicPr>
          <p:cNvPr id="5" name="Kép 4">
            <a:extLst>
              <a:ext uri="{FF2B5EF4-FFF2-40B4-BE49-F238E27FC236}">
                <a16:creationId xmlns:a16="http://schemas.microsoft.com/office/drawing/2014/main" id="{39A2A921-8DF9-2BDC-FB05-CDBD7DB42E23}"/>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352E2C8F-1089-E94D-91B5-4B3EB02F6D8E}"/>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8A0D6BA3-4582-9CCD-62DE-34B8C7B9A8B2}"/>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33E308B1-71EA-63C3-271C-E7C3556F8918}"/>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F29E1C5A-F4B6-2B6A-E002-4DFA0AB66572}"/>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A6739538-884D-DC91-856E-B20C948FE16E}"/>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2BBB7579-9ED4-B210-5CD6-9FD944EEB017}"/>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9222BCCF-AF1B-B0C2-F2AF-71AC668D2BD4}"/>
              </a:ext>
            </a:extLst>
          </p:cNvPr>
          <p:cNvSpPr txBox="1">
            <a:spLocks/>
          </p:cNvSpPr>
          <p:nvPr/>
        </p:nvSpPr>
        <p:spPr>
          <a:xfrm>
            <a:off x="466960" y="1131086"/>
            <a:ext cx="11258073" cy="68405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Classification of people with disabilities – closing remarks</a:t>
            </a:r>
          </a:p>
        </p:txBody>
      </p:sp>
    </p:spTree>
    <p:extLst>
      <p:ext uri="{BB962C8B-B14F-4D97-AF65-F5344CB8AC3E}">
        <p14:creationId xmlns:p14="http://schemas.microsoft.com/office/powerpoint/2010/main" val="12154748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E3C29-7D88-E21D-73CD-02346B170549}"/>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18EBE9F-FDD2-2BF9-3380-DA6DCA5DD250}"/>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717711F3-B6B6-5626-F025-0F609DF71F4F}"/>
              </a:ext>
            </a:extLst>
          </p:cNvPr>
          <p:cNvSpPr>
            <a:spLocks noGrp="1"/>
          </p:cNvSpPr>
          <p:nvPr>
            <p:ph type="ctrTitle"/>
          </p:nvPr>
        </p:nvSpPr>
        <p:spPr>
          <a:xfrm>
            <a:off x="152399" y="2067851"/>
            <a:ext cx="11887200" cy="3081145"/>
          </a:xfrm>
        </p:spPr>
        <p:txBody>
          <a:bodyPr>
            <a:noAutofit/>
          </a:bodyPr>
          <a:lstStyle/>
          <a:p>
            <a:pPr algn="l"/>
            <a:r>
              <a:rPr lang="en-GB" sz="2400" kern="100" dirty="0">
                <a:solidFill>
                  <a:srgbClr val="000000"/>
                </a:solidFill>
                <a:effectLst/>
                <a:latin typeface="Calibri" panose="020F0502020204030204" pitchFamily="34" charset="0"/>
                <a:ea typeface="Times New Roman" panose="02020603050405020304" pitchFamily="18" charset="0"/>
              </a:rPr>
              <a:t>(1) disability as a functional limitation: most widespread</a:t>
            </a:r>
            <a:br>
              <a:rPr lang="en-GB" sz="2400" kern="100" dirty="0">
                <a:solidFill>
                  <a:srgbClr val="000000"/>
                </a:solidFill>
                <a:effectLst/>
                <a:latin typeface="Calibri" panose="020F0502020204030204" pitchFamily="34" charset="0"/>
                <a:ea typeface="Times New Roman" panose="02020603050405020304" pitchFamily="18" charset="0"/>
              </a:rPr>
            </a:br>
            <a:r>
              <a:rPr lang="en-GB" sz="2400" kern="100" dirty="0">
                <a:solidFill>
                  <a:srgbClr val="000000"/>
                </a:solidFill>
                <a:effectLst/>
                <a:latin typeface="Calibri" panose="020F0502020204030204" pitchFamily="34" charset="0"/>
                <a:ea typeface="Times New Roman" panose="02020603050405020304" pitchFamily="18" charset="0"/>
              </a:rPr>
              <a:t>(</a:t>
            </a:r>
            <a:r>
              <a:rPr lang="hu-HU" sz="2400" kern="100" dirty="0">
                <a:solidFill>
                  <a:srgbClr val="000000"/>
                </a:solidFill>
                <a:effectLst/>
                <a:latin typeface="Calibri" panose="020F0502020204030204" pitchFamily="34" charset="0"/>
                <a:ea typeface="Times New Roman" panose="02020603050405020304" pitchFamily="18" charset="0"/>
              </a:rPr>
              <a:t>2</a:t>
            </a:r>
            <a:r>
              <a:rPr lang="en-GB" sz="2400" kern="100" dirty="0">
                <a:solidFill>
                  <a:srgbClr val="000000"/>
                </a:solidFill>
                <a:effectLst/>
                <a:latin typeface="Calibri" panose="020F0502020204030204" pitchFamily="34" charset="0"/>
                <a:ea typeface="Times New Roman" panose="02020603050405020304" pitchFamily="18" charset="0"/>
              </a:rPr>
              <a:t>) </a:t>
            </a:r>
            <a:r>
              <a:rPr lang="en-GB" sz="2400"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disability as an administrative definition: legal or administrative definition of disability, which derives from the distribution of welfare benefits, i.e. the group of people in society who are entitled to receive state support for this purpose. It is about individuals who are legally recognised as disabled and who receive various care services and/or benefits</a:t>
            </a:r>
            <a:br>
              <a:rPr lang="en-GB" sz="2400"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r>
              <a:rPr lang="en-GB" sz="2400" kern="100" dirty="0">
                <a:solidFill>
                  <a:srgbClr val="000000"/>
                </a:solidFill>
                <a:effectLst/>
                <a:latin typeface="Calibri" panose="020F0502020204030204" pitchFamily="34" charset="0"/>
                <a:ea typeface="Times New Roman" panose="02020603050405020304" pitchFamily="18" charset="0"/>
              </a:rPr>
              <a:t>(3) </a:t>
            </a:r>
            <a:r>
              <a:rPr lang="en-GB" sz="2400"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disability as a subjective definition: it refers to individuals who perceive themselves as disabled, a kind of voluntarily defined subjective disability</a:t>
            </a:r>
            <a:br>
              <a:rPr lang="en-GB" sz="2400"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r>
              <a:rPr lang="en-GB" sz="2400"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Research and statistics show that these approaches result in different figures for the number of people with disabilities, depending on which approach is taken (</a:t>
            </a:r>
            <a:r>
              <a:rPr lang="en-GB" sz="2400" kern="1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Grövnik</a:t>
            </a:r>
            <a:r>
              <a:rPr lang="en-GB" sz="2400"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2009)</a:t>
            </a:r>
            <a:endParaRPr lang="en-GB" sz="2400" dirty="0">
              <a:latin typeface="+mn-lt"/>
            </a:endParaRPr>
          </a:p>
        </p:txBody>
      </p:sp>
      <p:pic>
        <p:nvPicPr>
          <p:cNvPr id="5" name="Kép 4">
            <a:extLst>
              <a:ext uri="{FF2B5EF4-FFF2-40B4-BE49-F238E27FC236}">
                <a16:creationId xmlns:a16="http://schemas.microsoft.com/office/drawing/2014/main" id="{91B0CC2C-158C-34CE-8CDB-4935266A13E6}"/>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25BB3FE-6C92-9A5E-3971-AB3BEC9A0C0A}"/>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A7A68158-E6C0-41F7-DE86-63A4D25F41F3}"/>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6F7D4F0B-C43D-D444-E1BD-AB72A6EDEB6F}"/>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52B92344-0581-6BCB-CC4F-41942EB52512}"/>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9371F714-E3D9-983A-1253-95E8E5FDCF5B}"/>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88A1AAEC-1AB9-6B7F-7712-0560FF3411C3}"/>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4ECAD8B9-2FE6-7B96-F5C5-78D8683AE85D}"/>
              </a:ext>
            </a:extLst>
          </p:cNvPr>
          <p:cNvSpPr txBox="1">
            <a:spLocks/>
          </p:cNvSpPr>
          <p:nvPr/>
        </p:nvSpPr>
        <p:spPr>
          <a:xfrm>
            <a:off x="303948" y="1412062"/>
            <a:ext cx="11258073" cy="57836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Different approaches to disability</a:t>
            </a:r>
          </a:p>
        </p:txBody>
      </p:sp>
    </p:spTree>
    <p:extLst>
      <p:ext uri="{BB962C8B-B14F-4D97-AF65-F5344CB8AC3E}">
        <p14:creationId xmlns:p14="http://schemas.microsoft.com/office/powerpoint/2010/main" val="42393641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B809F8-13A8-F961-C9B7-906A3E7CA8BA}"/>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7C87BAC6-6379-3E2A-B834-2CE10E0CB04D}"/>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A660AE4F-F7FA-F9E1-F376-BF015C86E044}"/>
              </a:ext>
            </a:extLst>
          </p:cNvPr>
          <p:cNvSpPr>
            <a:spLocks noGrp="1"/>
          </p:cNvSpPr>
          <p:nvPr>
            <p:ph type="ctrTitle"/>
          </p:nvPr>
        </p:nvSpPr>
        <p:spPr>
          <a:xfrm>
            <a:off x="152399" y="1979254"/>
            <a:ext cx="11887200" cy="3079408"/>
          </a:xfrm>
        </p:spPr>
        <p:txBody>
          <a:bodyPr>
            <a:noAutofit/>
          </a:bodyPr>
          <a:lstStyle/>
          <a:p>
            <a:pPr algn="l"/>
            <a:r>
              <a:rPr lang="en-GB" sz="2400" kern="100" dirty="0">
                <a:solidFill>
                  <a:srgbClr val="000000"/>
                </a:solidFill>
                <a:effectLst/>
                <a:latin typeface="Calibri" panose="020F0502020204030204" pitchFamily="34" charset="0"/>
                <a:ea typeface="Times New Roman" panose="02020603050405020304" pitchFamily="18" charset="0"/>
              </a:rPr>
              <a:t>An evolution over the decades</a:t>
            </a:r>
            <a:br>
              <a:rPr lang="en-GB" sz="2400" kern="100" dirty="0">
                <a:solidFill>
                  <a:srgbClr val="000000"/>
                </a:solidFill>
                <a:effectLst/>
                <a:latin typeface="Calibri" panose="020F0502020204030204" pitchFamily="34" charset="0"/>
                <a:ea typeface="Times New Roman" panose="02020603050405020304" pitchFamily="18" charset="0"/>
              </a:rPr>
            </a:br>
            <a:r>
              <a:rPr lang="en-GB" sz="2400" kern="100" dirty="0">
                <a:solidFill>
                  <a:srgbClr val="000000"/>
                </a:solidFill>
                <a:effectLst/>
                <a:latin typeface="Calibri" panose="020F0502020204030204" pitchFamily="34" charset="0"/>
                <a:ea typeface="Times New Roman" panose="02020603050405020304" pitchFamily="18" charset="0"/>
              </a:rPr>
              <a:t>As public policy has changed, the meaning behind the term has evolved depending on different social and cultural contexts (Francis – Silvers, 2016)</a:t>
            </a:r>
            <a:br>
              <a:rPr lang="en-GB" sz="2400" kern="100" dirty="0">
                <a:solidFill>
                  <a:srgbClr val="000000"/>
                </a:solidFill>
                <a:effectLst/>
                <a:latin typeface="Calibri" panose="020F0502020204030204" pitchFamily="34" charset="0"/>
                <a:ea typeface="Times New Roman" panose="02020603050405020304" pitchFamily="18" charset="0"/>
              </a:rPr>
            </a:br>
            <a:r>
              <a:rPr lang="en-GB" sz="2400" kern="100" dirty="0">
                <a:solidFill>
                  <a:srgbClr val="000000"/>
                </a:solidFill>
                <a:latin typeface="Calibri" panose="020F0502020204030204" pitchFamily="34" charset="0"/>
                <a:ea typeface="Times New Roman" panose="02020603050405020304" pitchFamily="18" charset="0"/>
              </a:rPr>
              <a:t>O</a:t>
            </a:r>
            <a:r>
              <a:rPr lang="en-GB" sz="2400" kern="100" dirty="0">
                <a:solidFill>
                  <a:srgbClr val="000000"/>
                </a:solidFill>
                <a:effectLst/>
                <a:latin typeface="Calibri" panose="020F0502020204030204" pitchFamily="34" charset="0"/>
                <a:ea typeface="Times New Roman" panose="02020603050405020304" pitchFamily="18" charset="0"/>
              </a:rPr>
              <a:t>nce a common view: it is for doctors to determine disability – the approach to disability is now a more common and controversial topic, which has changed with the emergence of civil rights protection</a:t>
            </a:r>
            <a:br>
              <a:rPr lang="en-GB" sz="2400" kern="100" dirty="0">
                <a:solidFill>
                  <a:srgbClr val="000000"/>
                </a:solidFill>
                <a:effectLst/>
                <a:latin typeface="Calibri" panose="020F0502020204030204" pitchFamily="34" charset="0"/>
                <a:ea typeface="Times New Roman" panose="02020603050405020304" pitchFamily="18" charset="0"/>
              </a:rPr>
            </a:br>
            <a:r>
              <a:rPr lang="en-GB" sz="2400" kern="100" dirty="0">
                <a:solidFill>
                  <a:srgbClr val="000000"/>
                </a:solidFill>
                <a:effectLst/>
                <a:latin typeface="Calibri" panose="020F0502020204030204" pitchFamily="34" charset="0"/>
                <a:ea typeface="Times New Roman" panose="02020603050405020304" pitchFamily="18" charset="0"/>
              </a:rPr>
              <a:t>Today, the most controversial issue is no longer who counts as disabled, but whether or not persons limited in some way in their ability to exercise their rights are able to do so, and whether or not fair access is provided to these persons</a:t>
            </a:r>
            <a:endParaRPr lang="en-GB" sz="2400" dirty="0">
              <a:latin typeface="+mn-lt"/>
            </a:endParaRPr>
          </a:p>
        </p:txBody>
      </p:sp>
      <p:pic>
        <p:nvPicPr>
          <p:cNvPr id="5" name="Kép 4">
            <a:extLst>
              <a:ext uri="{FF2B5EF4-FFF2-40B4-BE49-F238E27FC236}">
                <a16:creationId xmlns:a16="http://schemas.microsoft.com/office/drawing/2014/main" id="{114A33BB-7C3A-EA62-EDC6-27178C78054A}"/>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D7B6952-5A82-70E1-56BE-4AB60384E0F3}"/>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395FC8BB-081E-8B26-9159-E609211129E8}"/>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ED5101C0-88A0-733E-8C20-2D508B4A1AD1}"/>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82995BCC-5EDE-DDC3-C7C7-9A5263F82143}"/>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9D2F43F2-8F26-B0EE-DAF8-939D2D3EAA85}"/>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A23CE48F-2ABA-0EFF-98F9-87E7C94BD764}"/>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42BE1121-22DE-D248-B078-AD9435B02DFA}"/>
              </a:ext>
            </a:extLst>
          </p:cNvPr>
          <p:cNvSpPr txBox="1">
            <a:spLocks/>
          </p:cNvSpPr>
          <p:nvPr/>
        </p:nvSpPr>
        <p:spPr>
          <a:xfrm>
            <a:off x="152399" y="1398781"/>
            <a:ext cx="11258073" cy="64766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The changing meaning of disability</a:t>
            </a:r>
          </a:p>
        </p:txBody>
      </p:sp>
    </p:spTree>
    <p:extLst>
      <p:ext uri="{BB962C8B-B14F-4D97-AF65-F5344CB8AC3E}">
        <p14:creationId xmlns:p14="http://schemas.microsoft.com/office/powerpoint/2010/main" val="33464436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F16C1F-3AF1-1EE8-3EEB-82D3C8CBDA4C}"/>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09CADFC0-C11A-931D-1BC8-2C58DF9A8CDD}"/>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F9C86D83-AD95-329A-750A-E801A8E8383D}"/>
              </a:ext>
            </a:extLst>
          </p:cNvPr>
          <p:cNvSpPr>
            <a:spLocks noGrp="1"/>
          </p:cNvSpPr>
          <p:nvPr>
            <p:ph type="ctrTitle"/>
          </p:nvPr>
        </p:nvSpPr>
        <p:spPr>
          <a:xfrm>
            <a:off x="142768" y="1982936"/>
            <a:ext cx="6115791" cy="3057814"/>
          </a:xfrm>
        </p:spPr>
        <p:txBody>
          <a:bodyPr>
            <a:noAutofit/>
          </a:bodyPr>
          <a:lstStyle/>
          <a:p>
            <a:pPr algn="l"/>
            <a:r>
              <a:rPr lang="en-GB" sz="2400" kern="100" dirty="0">
                <a:solidFill>
                  <a:srgbClr val="000000"/>
                </a:solidFill>
                <a:effectLst/>
                <a:latin typeface="Calibri" panose="020F0502020204030204" pitchFamily="34" charset="0"/>
                <a:ea typeface="Times New Roman" panose="02020603050405020304" pitchFamily="18" charset="0"/>
              </a:rPr>
              <a:t>According to the World Health Organization, </a:t>
            </a:r>
            <a:r>
              <a:rPr lang="en-GB" sz="1800" kern="100" dirty="0">
                <a:solidFill>
                  <a:srgbClr val="000000"/>
                </a:solidFill>
                <a:effectLst/>
                <a:latin typeface="Calibri" panose="020F0502020204030204" pitchFamily="34" charset="0"/>
                <a:ea typeface="Times New Roman" panose="02020603050405020304" pitchFamily="18" charset="0"/>
              </a:rPr>
              <a:t>‘</a:t>
            </a:r>
            <a:r>
              <a:rPr lang="en-GB" sz="2400" kern="100" dirty="0">
                <a:solidFill>
                  <a:srgbClr val="000000"/>
                </a:solidFill>
                <a:effectLst/>
                <a:latin typeface="Calibri" panose="020F0502020204030204" pitchFamily="34" charset="0"/>
                <a:ea typeface="Times New Roman" panose="02020603050405020304" pitchFamily="18" charset="0"/>
              </a:rPr>
              <a:t>disability’ is an umbrella term used to describe and identify impairments resulting from illness and injury,</a:t>
            </a:r>
            <a:r>
              <a:rPr lang="en-GB" sz="2400" kern="100" dirty="0">
                <a:effectLst/>
                <a:latin typeface="Calibri" panose="020F0502020204030204" pitchFamily="34" charset="0"/>
                <a:ea typeface="Calibri" panose="020F0502020204030204" pitchFamily="34" charset="0"/>
              </a:rPr>
              <a:t> physical as well as mental or emotional functional limitations/disabilities. The WHO definition distinguishes three concepts, differing in level and content: impairment, disability and handicap</a:t>
            </a:r>
            <a:endParaRPr lang="en-GB" sz="2400" dirty="0">
              <a:latin typeface="+mn-lt"/>
            </a:endParaRPr>
          </a:p>
        </p:txBody>
      </p:sp>
      <p:pic>
        <p:nvPicPr>
          <p:cNvPr id="5" name="Kép 4">
            <a:extLst>
              <a:ext uri="{FF2B5EF4-FFF2-40B4-BE49-F238E27FC236}">
                <a16:creationId xmlns:a16="http://schemas.microsoft.com/office/drawing/2014/main" id="{8C5D42D4-4521-5A41-6F2B-E43D2216E7D3}"/>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9AAE0CB0-69D9-98F8-567A-E6D437A545C7}"/>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BB18A039-07D8-379C-1EDF-4B8D3F836C82}"/>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82A16BE3-A261-B168-7766-6EFA75040E0A}"/>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5DFB2F94-58EE-65AB-1F74-57CD75DEA502}"/>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6E012B0A-3944-A3EE-2EA5-CEE015523EC4}"/>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E236EAE2-86EC-7D1A-2DAE-E4ACAD2B90AA}"/>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4F5737C5-0431-2522-584F-E2A2DE56BC3B}"/>
              </a:ext>
            </a:extLst>
          </p:cNvPr>
          <p:cNvSpPr txBox="1">
            <a:spLocks/>
          </p:cNvSpPr>
          <p:nvPr/>
        </p:nvSpPr>
        <p:spPr>
          <a:xfrm>
            <a:off x="421309" y="1294834"/>
            <a:ext cx="11258073" cy="64766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The definition of disability by the WHO</a:t>
            </a:r>
          </a:p>
        </p:txBody>
      </p:sp>
      <p:pic>
        <p:nvPicPr>
          <p:cNvPr id="14" name="Kép 13">
            <a:extLst>
              <a:ext uri="{FF2B5EF4-FFF2-40B4-BE49-F238E27FC236}">
                <a16:creationId xmlns:a16="http://schemas.microsoft.com/office/drawing/2014/main" id="{EEDEACC6-B33F-F122-8120-D64088CA0AF3}"/>
              </a:ext>
            </a:extLst>
          </p:cNvPr>
          <p:cNvPicPr>
            <a:picLocks noChangeAspect="1"/>
          </p:cNvPicPr>
          <p:nvPr/>
        </p:nvPicPr>
        <p:blipFill>
          <a:blip r:embed="rId10"/>
          <a:stretch>
            <a:fillRect/>
          </a:stretch>
        </p:blipFill>
        <p:spPr>
          <a:xfrm>
            <a:off x="6391569" y="2087227"/>
            <a:ext cx="5334804" cy="2584112"/>
          </a:xfrm>
          <a:prstGeom prst="rect">
            <a:avLst/>
          </a:prstGeom>
        </p:spPr>
      </p:pic>
      <p:sp>
        <p:nvSpPr>
          <p:cNvPr id="16" name="Szövegdoboz 15">
            <a:extLst>
              <a:ext uri="{FF2B5EF4-FFF2-40B4-BE49-F238E27FC236}">
                <a16:creationId xmlns:a16="http://schemas.microsoft.com/office/drawing/2014/main" id="{6CAEDD37-7B14-62FA-02A3-AFF47237536A}"/>
              </a:ext>
            </a:extLst>
          </p:cNvPr>
          <p:cNvSpPr txBox="1"/>
          <p:nvPr/>
        </p:nvSpPr>
        <p:spPr>
          <a:xfrm>
            <a:off x="6391570" y="4869999"/>
            <a:ext cx="5543132" cy="369332"/>
          </a:xfrm>
          <a:prstGeom prst="rect">
            <a:avLst/>
          </a:prstGeom>
          <a:noFill/>
        </p:spPr>
        <p:txBody>
          <a:bodyPr wrap="square">
            <a:spAutoFit/>
          </a:bodyPr>
          <a:lstStyle/>
          <a:p>
            <a:r>
              <a:rPr lang="hu-HU" dirty="0"/>
              <a:t>https://www.who.int/health-topics/disability#tab=tab_1</a:t>
            </a:r>
          </a:p>
        </p:txBody>
      </p:sp>
    </p:spTree>
    <p:extLst>
      <p:ext uri="{BB962C8B-B14F-4D97-AF65-F5344CB8AC3E}">
        <p14:creationId xmlns:p14="http://schemas.microsoft.com/office/powerpoint/2010/main" val="34308370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C134C4-DC5A-E6DB-632B-2F71E8A5AFE3}"/>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04967D01-823F-F0D9-4190-D63A8A64EB23}"/>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0D7E8DA3-00AB-A41C-C4E4-1E9632649FD7}"/>
              </a:ext>
            </a:extLst>
          </p:cNvPr>
          <p:cNvSpPr>
            <a:spLocks noGrp="1"/>
          </p:cNvSpPr>
          <p:nvPr>
            <p:ph type="ctrTitle"/>
          </p:nvPr>
        </p:nvSpPr>
        <p:spPr>
          <a:xfrm>
            <a:off x="166254" y="2173639"/>
            <a:ext cx="11686953" cy="2822112"/>
          </a:xfrm>
        </p:spPr>
        <p:txBody>
          <a:bodyPr>
            <a:noAutofit/>
          </a:bodyPr>
          <a:lstStyle/>
          <a:p>
            <a:pPr lvl="0" algn="l">
              <a:lnSpc>
                <a:spcPts val="2900"/>
              </a:lnSpc>
            </a:pPr>
            <a:r>
              <a:rPr lang="en-GB" sz="2600" kern="100" dirty="0">
                <a:effectLst/>
                <a:latin typeface="Calibri" panose="020F0502020204030204" pitchFamily="34" charset="0"/>
                <a:ea typeface="Calibri" panose="020F0502020204030204" pitchFamily="34" charset="0"/>
                <a:cs typeface="Calibri" panose="020F0502020204030204" pitchFamily="34" charset="0"/>
              </a:rPr>
              <a:t>Impairment refers to any abnormality or deficiency in the psychological or physiological structure or role of a person (health impairment)</a:t>
            </a:r>
            <a:br>
              <a:rPr lang="en-GB" sz="2600" kern="100" dirty="0">
                <a:effectLst/>
                <a:latin typeface="Calibri" panose="020F0502020204030204" pitchFamily="34" charset="0"/>
                <a:ea typeface="Calibri" panose="020F0502020204030204" pitchFamily="34" charset="0"/>
                <a:cs typeface="Calibri" panose="020F0502020204030204" pitchFamily="34" charset="0"/>
              </a:rPr>
            </a:br>
            <a:r>
              <a:rPr lang="en-GB" sz="2600" kern="100" dirty="0">
                <a:effectLst/>
                <a:latin typeface="Calibri" panose="020F0502020204030204" pitchFamily="34" charset="0"/>
                <a:ea typeface="Calibri" panose="020F0502020204030204" pitchFamily="34" charset="0"/>
                <a:cs typeface="Calibri" panose="020F0502020204030204" pitchFamily="34" charset="0"/>
              </a:rPr>
              <a:t>Disability refers to a person’s reduced ability to do certain activities: transport, self-care, work, learning, etc.</a:t>
            </a:r>
            <a:br>
              <a:rPr lang="en-GB" sz="2600" kern="100" dirty="0">
                <a:effectLst/>
                <a:latin typeface="Calibri" panose="020F0502020204030204" pitchFamily="34" charset="0"/>
                <a:ea typeface="Calibri" panose="020F0502020204030204" pitchFamily="34" charset="0"/>
                <a:cs typeface="Arial" panose="020B0604020202020204" pitchFamily="34" charset="0"/>
              </a:rPr>
            </a:br>
            <a:r>
              <a:rPr lang="en-GB" sz="2600" kern="100" dirty="0">
                <a:effectLst/>
                <a:latin typeface="Calibri" panose="020F0502020204030204" pitchFamily="34" charset="0"/>
                <a:ea typeface="Calibri" panose="020F0502020204030204" pitchFamily="34" charset="0"/>
              </a:rPr>
              <a:t>Handicap: a social disadvantage resulting from an impairment or disability that limits or hinders an individual</a:t>
            </a:r>
            <a:r>
              <a:rPr lang="hu-HU" sz="2600" kern="100" dirty="0">
                <a:effectLst/>
                <a:latin typeface="Calibri" panose="020F0502020204030204" pitchFamily="34" charset="0"/>
                <a:ea typeface="Calibri" panose="020F0502020204030204" pitchFamily="34" charset="0"/>
              </a:rPr>
              <a:t>’</a:t>
            </a:r>
            <a:r>
              <a:rPr lang="en-GB" sz="2600" kern="100" dirty="0">
                <a:effectLst/>
                <a:latin typeface="Calibri" panose="020F0502020204030204" pitchFamily="34" charset="0"/>
                <a:ea typeface="Calibri" panose="020F0502020204030204" pitchFamily="34" charset="0"/>
              </a:rPr>
              <a:t>s daily life. Disadvantage is in fact the socialisation of the impairment or disability</a:t>
            </a:r>
            <a:endParaRPr lang="en-GB" sz="2600" dirty="0">
              <a:latin typeface="+mn-lt"/>
            </a:endParaRPr>
          </a:p>
        </p:txBody>
      </p:sp>
      <p:pic>
        <p:nvPicPr>
          <p:cNvPr id="5" name="Kép 4">
            <a:extLst>
              <a:ext uri="{FF2B5EF4-FFF2-40B4-BE49-F238E27FC236}">
                <a16:creationId xmlns:a16="http://schemas.microsoft.com/office/drawing/2014/main" id="{EAE87E94-8573-DDB9-2B99-83EAC7A36A92}"/>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6F874A9-2FDA-4155-A409-C206EDD0BAE7}"/>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40DE921C-C131-287B-A802-2E34ADCB43D4}"/>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8921DCFA-4877-E531-32EE-B9096186FAC2}"/>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0DFBDEC8-8896-3264-CFC9-7CF58DF42DA8}"/>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52C33A4E-5063-226E-3E6A-CAB4466FCCE4}"/>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74A10B7C-6CE6-AC2F-85AD-9B5A451D2C61}"/>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DDEADD2F-2DD5-BF21-0A78-DBD6B4D65653}"/>
              </a:ext>
            </a:extLst>
          </p:cNvPr>
          <p:cNvSpPr txBox="1">
            <a:spLocks/>
          </p:cNvSpPr>
          <p:nvPr/>
        </p:nvSpPr>
        <p:spPr>
          <a:xfrm>
            <a:off x="466963" y="1314387"/>
            <a:ext cx="11258073" cy="71952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The definition of disability by the WHO</a:t>
            </a:r>
          </a:p>
        </p:txBody>
      </p:sp>
    </p:spTree>
    <p:extLst>
      <p:ext uri="{BB962C8B-B14F-4D97-AF65-F5344CB8AC3E}">
        <p14:creationId xmlns:p14="http://schemas.microsoft.com/office/powerpoint/2010/main" val="5644085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C63EB5-3EB1-4151-41F7-DEC489F2D062}"/>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F1F2DBA9-E475-3B1C-C27D-06CF070DFBBF}"/>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F4F449E7-14BD-73FC-8D1F-019861A48EB1}"/>
              </a:ext>
            </a:extLst>
          </p:cNvPr>
          <p:cNvSpPr>
            <a:spLocks noGrp="1"/>
          </p:cNvSpPr>
          <p:nvPr>
            <p:ph type="ctrTitle"/>
          </p:nvPr>
        </p:nvSpPr>
        <p:spPr>
          <a:xfrm>
            <a:off x="182087" y="1873620"/>
            <a:ext cx="11827824" cy="3365790"/>
          </a:xfrm>
        </p:spPr>
        <p:txBody>
          <a:bodyPr>
            <a:noAutofit/>
          </a:bodyPr>
          <a:lstStyle/>
          <a:p>
            <a:pPr algn="l"/>
            <a:r>
              <a:rPr lang="en-GB" sz="2400" kern="100" dirty="0">
                <a:solidFill>
                  <a:srgbClr val="000000"/>
                </a:solidFill>
                <a:effectLst/>
                <a:latin typeface="Calibri" panose="020F0502020204030204" pitchFamily="34" charset="0"/>
                <a:ea typeface="Times New Roman" panose="02020603050405020304" pitchFamily="18" charset="0"/>
              </a:rPr>
              <a:t>Several descriptive models of disability since the 1970s</a:t>
            </a:r>
            <a:br>
              <a:rPr lang="en-GB" sz="2400" kern="100" dirty="0">
                <a:solidFill>
                  <a:srgbClr val="000000"/>
                </a:solidFill>
                <a:effectLst/>
                <a:latin typeface="Calibri" panose="020F0502020204030204" pitchFamily="34" charset="0"/>
                <a:ea typeface="Times New Roman" panose="02020603050405020304" pitchFamily="18" charset="0"/>
              </a:rPr>
            </a:br>
            <a:r>
              <a:rPr lang="en-GB" sz="2400" kern="100" dirty="0">
                <a:solidFill>
                  <a:srgbClr val="000000"/>
                </a:solidFill>
                <a:effectLst/>
                <a:latin typeface="Calibri" panose="020F0502020204030204" pitchFamily="34" charset="0"/>
                <a:ea typeface="Times New Roman" panose="02020603050405020304" pitchFamily="18" charset="0"/>
              </a:rPr>
              <a:t>Medical approaches were followed the social model of disability, which strongly criticises the medical model, considering it outdated and oppressive (Beaudry, 2016)</a:t>
            </a:r>
            <a:br>
              <a:rPr lang="en-GB" sz="2400" kern="100" dirty="0">
                <a:solidFill>
                  <a:srgbClr val="000000"/>
                </a:solidFill>
                <a:effectLst/>
                <a:latin typeface="Calibri" panose="020F0502020204030204" pitchFamily="34" charset="0"/>
                <a:ea typeface="Times New Roman" panose="02020603050405020304" pitchFamily="18" charset="0"/>
              </a:rPr>
            </a:br>
            <a:r>
              <a:rPr lang="en-GB" sz="2400" kern="100" dirty="0">
                <a:solidFill>
                  <a:srgbClr val="000000"/>
                </a:solidFill>
                <a:effectLst/>
                <a:latin typeface="Calibri" panose="020F0502020204030204" pitchFamily="34" charset="0"/>
                <a:ea typeface="Times New Roman" panose="02020603050405020304" pitchFamily="18" charset="0"/>
              </a:rPr>
              <a:t>According to the latter model, environmental factors contributing to disability should also be taken into account</a:t>
            </a:r>
            <a:br>
              <a:rPr lang="en-GB" sz="2400" kern="100" dirty="0">
                <a:solidFill>
                  <a:srgbClr val="000000"/>
                </a:solidFill>
                <a:latin typeface="Calibri" panose="020F0502020204030204" pitchFamily="34" charset="0"/>
                <a:ea typeface="Times New Roman" panose="02020603050405020304" pitchFamily="18" charset="0"/>
              </a:rPr>
            </a:br>
            <a:r>
              <a:rPr lang="en-GB" sz="2400" kern="100" dirty="0">
                <a:solidFill>
                  <a:srgbClr val="000000"/>
                </a:solidFill>
                <a:effectLst/>
                <a:latin typeface="Calibri" panose="020F0502020204030204" pitchFamily="34" charset="0"/>
                <a:ea typeface="Times New Roman" panose="02020603050405020304" pitchFamily="18" charset="0"/>
              </a:rPr>
              <a:t>Social model of disability formulated by scientists distinguishes between social exclusion resulting from disability and impairment resulting from physical limitation. Disability is now defined not only in functional terms but also in terms of the limitation of activity caused by a social factor. In this approach, the focus is not on physical disability but on participation in activities (Shakespeare, 2010)</a:t>
            </a:r>
            <a:endParaRPr lang="en-GB" sz="2400" dirty="0">
              <a:latin typeface="+mn-lt"/>
            </a:endParaRPr>
          </a:p>
        </p:txBody>
      </p:sp>
      <p:pic>
        <p:nvPicPr>
          <p:cNvPr id="5" name="Kép 4">
            <a:extLst>
              <a:ext uri="{FF2B5EF4-FFF2-40B4-BE49-F238E27FC236}">
                <a16:creationId xmlns:a16="http://schemas.microsoft.com/office/drawing/2014/main" id="{2B6C61A8-1FB8-D9C3-6DFE-F24999240526}"/>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5B68B4B4-BAFD-021E-5DCA-4214D72BE76F}"/>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137CDA6B-C3F1-0C9F-6907-CE29C9D74FAD}"/>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4A46AB25-6672-CDEC-72CD-C03A587BFC62}"/>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2286F647-A51F-CC25-0879-1936991B5050}"/>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91FC7190-0268-CF13-7929-C5B3288E4F15}"/>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D88D1FAA-8D7D-41C4-DA59-71F9EA5575A6}"/>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C7D2BDDE-D812-61A3-52B9-DFC427598618}"/>
              </a:ext>
            </a:extLst>
          </p:cNvPr>
          <p:cNvSpPr txBox="1">
            <a:spLocks/>
          </p:cNvSpPr>
          <p:nvPr/>
        </p:nvSpPr>
        <p:spPr>
          <a:xfrm>
            <a:off x="466963" y="1173964"/>
            <a:ext cx="11258073" cy="66375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Descriptive models of disability</a:t>
            </a:r>
            <a:endParaRPr lang="en-US" sz="3600" b="1" dirty="0">
              <a:latin typeface="+mn-lt"/>
            </a:endParaRPr>
          </a:p>
        </p:txBody>
      </p:sp>
    </p:spTree>
    <p:extLst>
      <p:ext uri="{BB962C8B-B14F-4D97-AF65-F5344CB8AC3E}">
        <p14:creationId xmlns:p14="http://schemas.microsoft.com/office/powerpoint/2010/main" val="35449220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894AE6-BC9F-2BDF-BC52-8DCDB14CB0D6}"/>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87233E3-B528-2911-4BB5-9ABAF63E552B}"/>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F63BFAA7-95EC-CBD4-3376-B6CFB837FF11}"/>
              </a:ext>
            </a:extLst>
          </p:cNvPr>
          <p:cNvSpPr>
            <a:spLocks noGrp="1"/>
          </p:cNvSpPr>
          <p:nvPr>
            <p:ph type="ctrTitle"/>
          </p:nvPr>
        </p:nvSpPr>
        <p:spPr>
          <a:xfrm>
            <a:off x="466963" y="2254232"/>
            <a:ext cx="11156647" cy="2408079"/>
          </a:xfrm>
        </p:spPr>
        <p:txBody>
          <a:bodyPr>
            <a:noAutofit/>
          </a:bodyPr>
          <a:lstStyle/>
          <a:p>
            <a:pPr algn="l"/>
            <a:r>
              <a:rPr lang="en-GB" sz="2400" kern="100" dirty="0">
                <a:solidFill>
                  <a:srgbClr val="000000"/>
                </a:solidFill>
                <a:effectLst/>
                <a:latin typeface="Calibri" panose="020F0502020204030204" pitchFamily="34" charset="0"/>
                <a:ea typeface="Times New Roman" panose="02020603050405020304" pitchFamily="18" charset="0"/>
              </a:rPr>
              <a:t>Depending on the perspective taken:</a:t>
            </a:r>
            <a:br>
              <a:rPr lang="en-GB" sz="2400" kern="100" dirty="0">
                <a:solidFill>
                  <a:srgbClr val="000000"/>
                </a:solidFill>
                <a:effectLst/>
                <a:latin typeface="Calibri" panose="020F0502020204030204" pitchFamily="34" charset="0"/>
                <a:ea typeface="Times New Roman" panose="02020603050405020304" pitchFamily="18" charset="0"/>
              </a:rPr>
            </a:br>
            <a:r>
              <a:rPr lang="hu-HU" sz="2400" kern="100" dirty="0">
                <a:solidFill>
                  <a:srgbClr val="000000"/>
                </a:solidFill>
                <a:effectLst/>
                <a:latin typeface="Calibri" panose="020F0502020204030204" pitchFamily="34" charset="0"/>
                <a:ea typeface="Times New Roman" panose="02020603050405020304" pitchFamily="18" charset="0"/>
              </a:rPr>
              <a:t>- </a:t>
            </a:r>
            <a:r>
              <a:rPr lang="en-GB" sz="2400" kern="100" dirty="0">
                <a:solidFill>
                  <a:srgbClr val="000000"/>
                </a:solidFill>
                <a:effectLst/>
                <a:latin typeface="Calibri" panose="020F0502020204030204" pitchFamily="34" charset="0"/>
                <a:ea typeface="Times New Roman" panose="02020603050405020304" pitchFamily="18" charset="0"/>
              </a:rPr>
              <a:t>the naturalistic view sees disability as a biological trait</a:t>
            </a:r>
            <a:br>
              <a:rPr lang="en-GB" sz="2400" kern="100" dirty="0">
                <a:solidFill>
                  <a:srgbClr val="000000"/>
                </a:solidFill>
                <a:effectLst/>
                <a:latin typeface="Calibri" panose="020F0502020204030204" pitchFamily="34" charset="0"/>
                <a:ea typeface="Times New Roman" panose="02020603050405020304" pitchFamily="18" charset="0"/>
              </a:rPr>
            </a:br>
            <a:r>
              <a:rPr lang="hu-HU" sz="2400" kern="100" dirty="0">
                <a:solidFill>
                  <a:srgbClr val="000000"/>
                </a:solidFill>
                <a:effectLst/>
                <a:latin typeface="Calibri" panose="020F0502020204030204" pitchFamily="34" charset="0"/>
                <a:ea typeface="Times New Roman" panose="02020603050405020304" pitchFamily="18" charset="0"/>
              </a:rPr>
              <a:t>- </a:t>
            </a:r>
            <a:r>
              <a:rPr lang="en-GB" sz="2400" kern="100" dirty="0">
                <a:solidFill>
                  <a:srgbClr val="000000"/>
                </a:solidFill>
                <a:effectLst/>
                <a:latin typeface="Calibri" panose="020F0502020204030204" pitchFamily="34" charset="0"/>
                <a:ea typeface="Times New Roman" panose="02020603050405020304" pitchFamily="18" charset="0"/>
              </a:rPr>
              <a:t>constructivist view sees disability as a partially socially constructed phenomenon</a:t>
            </a:r>
            <a:br>
              <a:rPr lang="en-GB" sz="2400" kern="100" dirty="0">
                <a:solidFill>
                  <a:srgbClr val="000000"/>
                </a:solidFill>
                <a:effectLst/>
                <a:latin typeface="Calibri" panose="020F0502020204030204" pitchFamily="34" charset="0"/>
                <a:ea typeface="Times New Roman" panose="02020603050405020304" pitchFamily="18" charset="0"/>
              </a:rPr>
            </a:br>
            <a:r>
              <a:rPr lang="en-GB" sz="2400" kern="100" dirty="0">
                <a:solidFill>
                  <a:srgbClr val="000000"/>
                </a:solidFill>
                <a:effectLst/>
                <a:latin typeface="Calibri" panose="020F0502020204030204" pitchFamily="34" charset="0"/>
                <a:ea typeface="Times New Roman" panose="02020603050405020304" pitchFamily="18" charset="0"/>
              </a:rPr>
              <a:t>In addition, there is a new concept in the literature, the concept of marginalised functioning (Jenkins &amp; Webster, 2021): it refers to the relationship between the physical abilities of an individual and their social (mental) world. This concept aims to combine physical and psychological factors when talking about disability</a:t>
            </a:r>
            <a:endParaRPr lang="en-GB" sz="2400" dirty="0">
              <a:latin typeface="+mn-lt"/>
            </a:endParaRPr>
          </a:p>
        </p:txBody>
      </p:sp>
      <p:pic>
        <p:nvPicPr>
          <p:cNvPr id="5" name="Kép 4">
            <a:extLst>
              <a:ext uri="{FF2B5EF4-FFF2-40B4-BE49-F238E27FC236}">
                <a16:creationId xmlns:a16="http://schemas.microsoft.com/office/drawing/2014/main" id="{AF02AAEE-08E4-8A4B-B07F-E2320EAA6B11}"/>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AE3C0298-B600-3BE1-CDF4-E5680BA17FEF}"/>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C6DE008D-C323-7255-2811-D53DD29CE87B}"/>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5AF5599F-3525-9717-1F56-E18A672B9AFF}"/>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5917B972-2371-C956-C4F8-08E245E563C8}"/>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C2B68C0F-B367-B003-E9FB-E542C798A1F4}"/>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9BFD5B49-C8EF-F614-69E5-13679F026D7F}"/>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DD0C1CD0-6B3E-AE21-3785-6CDCE3EA6A1A}"/>
              </a:ext>
            </a:extLst>
          </p:cNvPr>
          <p:cNvSpPr txBox="1">
            <a:spLocks/>
          </p:cNvSpPr>
          <p:nvPr/>
        </p:nvSpPr>
        <p:spPr>
          <a:xfrm>
            <a:off x="466963" y="1273606"/>
            <a:ext cx="11258073" cy="64766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Present two existing views on physical disability</a:t>
            </a:r>
          </a:p>
        </p:txBody>
      </p:sp>
    </p:spTree>
    <p:extLst>
      <p:ext uri="{BB962C8B-B14F-4D97-AF65-F5344CB8AC3E}">
        <p14:creationId xmlns:p14="http://schemas.microsoft.com/office/powerpoint/2010/main" val="1243646356"/>
      </p:ext>
    </p:extLst>
  </p:cSld>
  <p:clrMapOvr>
    <a:masterClrMapping/>
  </p:clrMapOvr>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um" ma:contentTypeID="0x0101004835BEBF49BD8A41ABD81494AB850FBB" ma:contentTypeVersion="18" ma:contentTypeDescription="Új dokumentum létrehozása." ma:contentTypeScope="" ma:versionID="f3e65672e42cbc845ab901b6d481cd60">
  <xsd:schema xmlns:xsd="http://www.w3.org/2001/XMLSchema" xmlns:xs="http://www.w3.org/2001/XMLSchema" xmlns:p="http://schemas.microsoft.com/office/2006/metadata/properties" xmlns:ns3="ac3ceeb6-1211-470d-a6dd-af8769819f37" xmlns:ns4="817a2ea1-2e58-4ebf-ba4c-e5f93253230e" targetNamespace="http://schemas.microsoft.com/office/2006/metadata/properties" ma:root="true" ma:fieldsID="7d282fa127a18400ae4fd6fe787681a3" ns3:_="" ns4:_="">
    <xsd:import namespace="ac3ceeb6-1211-470d-a6dd-af8769819f37"/>
    <xsd:import namespace="817a2ea1-2e58-4ebf-ba4c-e5f93253230e"/>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4:SharedWithUsers" minOccurs="0"/>
                <xsd:element ref="ns4:SharedWithDetails" minOccurs="0"/>
                <xsd:element ref="ns4:SharingHintHash" minOccurs="0"/>
                <xsd:element ref="ns3:MediaServiceAutoKeyPoints" minOccurs="0"/>
                <xsd:element ref="ns3:MediaServiceKeyPoints" minOccurs="0"/>
                <xsd:element ref="ns3:MediaServiceOCR" minOccurs="0"/>
                <xsd:element ref="ns3:MediaServiceGenerationTime" minOccurs="0"/>
                <xsd:element ref="ns3:MediaServiceEventHashCode" minOccurs="0"/>
                <xsd:element ref="ns3:MediaServiceLocation" minOccurs="0"/>
                <xsd:element ref="ns3:MediaLengthInSeconds"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3ceeb6-1211-470d-a6dd-af8769819f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17a2ea1-2e58-4ebf-ba4c-e5f93253230e" elementFormDefault="qualified">
    <xsd:import namespace="http://schemas.microsoft.com/office/2006/documentManagement/types"/>
    <xsd:import namespace="http://schemas.microsoft.com/office/infopath/2007/PartnerControls"/>
    <xsd:element name="SharedWithUsers" ma:index="12" nillable="true" ma:displayName="Résztvevők"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Megosztva részletekkel" ma:internalName="SharedWithDetails" ma:readOnly="true">
      <xsd:simpleType>
        <xsd:restriction base="dms:Note">
          <xsd:maxLength value="255"/>
        </xsd:restriction>
      </xsd:simpleType>
    </xsd:element>
    <xsd:element name="SharingHintHash" ma:index="14" nillable="true" ma:displayName="Megosztási tipp kivonata"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artalomtípus"/>
        <xsd:element ref="dc:title" minOccurs="0" maxOccurs="1" ma:index="4" ma:displayName="Cím"/>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ac3ceeb6-1211-470d-a6dd-af8769819f37" xsi:nil="true"/>
  </documentManagement>
</p:properties>
</file>

<file path=customXml/itemProps1.xml><?xml version="1.0" encoding="utf-8"?>
<ds:datastoreItem xmlns:ds="http://schemas.openxmlformats.org/officeDocument/2006/customXml" ds:itemID="{058CEC23-CE56-4E6C-B26C-EC1A0CA8FAC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c3ceeb6-1211-470d-a6dd-af8769819f37"/>
    <ds:schemaRef ds:uri="817a2ea1-2e58-4ebf-ba4c-e5f93253230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2980A00-AB08-4E4F-AD9F-99BAABAED251}">
  <ds:schemaRefs>
    <ds:schemaRef ds:uri="http://schemas.microsoft.com/sharepoint/v3/contenttype/forms"/>
  </ds:schemaRefs>
</ds:datastoreItem>
</file>

<file path=customXml/itemProps3.xml><?xml version="1.0" encoding="utf-8"?>
<ds:datastoreItem xmlns:ds="http://schemas.openxmlformats.org/officeDocument/2006/customXml" ds:itemID="{BA2300D8-7DD6-4B42-8888-B3E4B29F34E1}">
  <ds:schemaRefs>
    <ds:schemaRef ds:uri="http://schemas.microsoft.com/office/infopath/2007/PartnerControls"/>
    <ds:schemaRef ds:uri="http://purl.org/dc/elements/1.1/"/>
    <ds:schemaRef ds:uri="http://schemas.microsoft.com/office/2006/metadata/properties"/>
    <ds:schemaRef ds:uri="http://purl.org/dc/dcmitype/"/>
    <ds:schemaRef ds:uri="http://purl.org/dc/terms/"/>
    <ds:schemaRef ds:uri="http://schemas.microsoft.com/office/2006/documentManagement/types"/>
    <ds:schemaRef ds:uri="http://www.w3.org/XML/1998/namespace"/>
    <ds:schemaRef ds:uri="http://schemas.openxmlformats.org/package/2006/metadata/core-properties"/>
    <ds:schemaRef ds:uri="817a2ea1-2e58-4ebf-ba4c-e5f93253230e"/>
    <ds:schemaRef ds:uri="ac3ceeb6-1211-470d-a6dd-af8769819f37"/>
  </ds:schemaRefs>
</ds:datastoreItem>
</file>

<file path=docProps/app.xml><?xml version="1.0" encoding="utf-8"?>
<Properties xmlns="http://schemas.openxmlformats.org/officeDocument/2006/extended-properties" xmlns:vt="http://schemas.openxmlformats.org/officeDocument/2006/docPropsVTypes">
  <TotalTime>285</TotalTime>
  <Words>3640</Words>
  <Application>Microsoft Office PowerPoint</Application>
  <PresentationFormat>Szélesvásznú</PresentationFormat>
  <Paragraphs>78</Paragraphs>
  <Slides>34</Slides>
  <Notes>0</Notes>
  <HiddenSlides>0</HiddenSlides>
  <MMClips>0</MMClips>
  <ScaleCrop>false</ScaleCrop>
  <HeadingPairs>
    <vt:vector size="6" baseType="variant">
      <vt:variant>
        <vt:lpstr>Használt betűtípusok</vt:lpstr>
      </vt:variant>
      <vt:variant>
        <vt:i4>3</vt:i4>
      </vt:variant>
      <vt:variant>
        <vt:lpstr>Téma</vt:lpstr>
      </vt:variant>
      <vt:variant>
        <vt:i4>1</vt:i4>
      </vt:variant>
      <vt:variant>
        <vt:lpstr>Diacímek</vt:lpstr>
      </vt:variant>
      <vt:variant>
        <vt:i4>34</vt:i4>
      </vt:variant>
    </vt:vector>
  </HeadingPairs>
  <TitlesOfParts>
    <vt:vector size="38" baseType="lpstr">
      <vt:lpstr>Arial</vt:lpstr>
      <vt:lpstr>Calibri</vt:lpstr>
      <vt:lpstr>Calibri Light</vt:lpstr>
      <vt:lpstr>Office-téma</vt:lpstr>
      <vt:lpstr>The development of the innovative educational method of ACCESSIBLE tourism in Central Europe 2022-2-HU01-KA220-HED-000099410</vt:lpstr>
      <vt:lpstr>2. Definition and types of disabilities. Characterising the demand for accessible tourism</vt:lpstr>
      <vt:lpstr>The concept of disability has preoccupied researchers for decades, with numerous small and large-scale studies being conducted in an attempt to develop a definition that provides a comprehensive, global description of disability (Grövnik, 2009) The problem of developing a single definition comes from the fact that there are three different approaches to the concept: (1) disability as a functional limitation, (2) disability as an administrative definition, and (3) disability as a subjective definition</vt:lpstr>
      <vt:lpstr>(1) disability as a functional limitation: most widespread (2) disability as an administrative definition: legal or administrative definition of disability, which derives from the distribution of welfare benefits, i.e. the group of people in society who are entitled to receive state support for this purpose. It is about individuals who are legally recognised as disabled and who receive various care services and/or benefits (3) disability as a subjective definition: it refers to individuals who perceive themselves as disabled, a kind of voluntarily defined subjective disability Research and statistics show that these approaches result in different figures for the number of people with disabilities, depending on which approach is taken (Grövnik, 2009)</vt:lpstr>
      <vt:lpstr>An evolution over the decades As public policy has changed, the meaning behind the term has evolved depending on different social and cultural contexts (Francis – Silvers, 2016) Once a common view: it is for doctors to determine disability – the approach to disability is now a more common and controversial topic, which has changed with the emergence of civil rights protection Today, the most controversial issue is no longer who counts as disabled, but whether or not persons limited in some way in their ability to exercise their rights are able to do so, and whether or not fair access is provided to these persons</vt:lpstr>
      <vt:lpstr>According to the World Health Organization, ‘disability’ is an umbrella term used to describe and identify impairments resulting from illness and injury, physical as well as mental or emotional functional limitations/disabilities. The WHO definition distinguishes three concepts, differing in level and content: impairment, disability and handicap</vt:lpstr>
      <vt:lpstr>Impairment refers to any abnormality or deficiency in the psychological or physiological structure or role of a person (health impairment) Disability refers to a person’s reduced ability to do certain activities: transport, self-care, work, learning, etc. Handicap: a social disadvantage resulting from an impairment or disability that limits or hinders an individual’s daily life. Disadvantage is in fact the socialisation of the impairment or disability</vt:lpstr>
      <vt:lpstr>Several descriptive models of disability since the 1970s Medical approaches were followed the social model of disability, which strongly criticises the medical model, considering it outdated and oppressive (Beaudry, 2016) According to the latter model, environmental factors contributing to disability should also be taken into account Social model of disability formulated by scientists distinguishes between social exclusion resulting from disability and impairment resulting from physical limitation. Disability is now defined not only in functional terms but also in terms of the limitation of activity caused by a social factor. In this approach, the focus is not on physical disability but on participation in activities (Shakespeare, 2010)</vt:lpstr>
      <vt:lpstr>Depending on the perspective taken: - the naturalistic view sees disability as a biological trait - constructivist view sees disability as a partially socially constructed phenomenon In addition, there is a new concept in the literature, the concept of marginalised functioning (Jenkins &amp; Webster, 2021): it refers to the relationship between the physical abilities of an individual and their social (mental) world. This concept aims to combine physical and psychological factors when talking about disability</vt:lpstr>
      <vt:lpstr>Medical perspective (end of the 19th century): disability is linked to ill-health, in this period abnormal biological functioning is linked to disability</vt:lpstr>
      <vt:lpstr>The pre-civil rights perspective (early to mid-20th century): the general view of disability as a functional disability emerged, and it was then collectively addressed in policy Discrimination during this period, with the result that some people with disabilities were excluded from access to common services In fact, statutory support schemes were introduced for them, based on medical diagnoses for individuals. The judgements were not always uniform, leading to disagreements, e.g. about whether or not someone was fit for work</vt:lpstr>
      <vt:lpstr>Civil rights perspective (second half of the 20th century): exclusion and discrimination of this group recognised Efforts made to give people with disabilities equal access to public buildings, public transport and education. Civil rights legislation to end discrimination against people with disabilities and to ensure accessibility in all areas. Underpinning these efforts is the view that disability disadvantage is to some extent not a biological deficiency but a social discrimination</vt:lpstr>
      <vt:lpstr>Ethical perspective: this aspect refers to the fact that disability has different meanings in different contexts, its extent also varies according to the context, and this often creates ethical difficulties (e.g., in cases where employment is involved and the individual concerned would like to work) The question concerns whether the individual (regardless of the existence or severity of the disability) has been subjected to disability discrimination and whether his or her right to fair social opportunities has been violated</vt:lpstr>
      <vt:lpstr>Adopted in 2006, binding on EU Member States, part of the EU legal order According to the UN Convention on the Rights of Persons with Disabilities, a person with a disability is any person who has a long-term physical, mental, intellectual or sensory impairment which, together with a number of other barriers, may limit that person’s full, effective and equal participation in society. The Convention aims to ensure that persons with disabilities have the same right as all other persons to the enjoyment of the highest attainable standard of health</vt:lpstr>
      <vt:lpstr>Disability has many different approaches and forms; in many cases the term is not clearly defined, because by disability we do not only mean mobility impairment, visual impairment, hearing impairment, developmental disability, intellectual disability, learning disability or disability related to a long-term health condition – people can also have invisible disabilities such as allergies, or we should mention the elderly</vt:lpstr>
      <vt:lpstr>The elderly are more vulnerable to developing some form of disability in old age due to their age (Zsarnóczky, 2018) According to the European Commission (EC, 2010), more than one third of people aged 75 and over are affected by a disability that limits them to some extent, and this proportion is expected to increase as the EU population ages. This is why the European Commission’s Disability Strategy sets out the goal of enabling people with disabilities to enjoy their rights and participate in society – to be achieved through the following priorities: accessibility, participation, equality, employment, education and training, social protection, health and external action</vt:lpstr>
      <vt:lpstr>There are many different approaches to the concept of disability, and its meaning has changed over time. The following standard definition can be adopted as a valid definition for our purpose: disability refers to a physical or mental condition that refers to some kind of physical or mental impairment of an individual, and as a result, the individual faces barriers in their daily life (Zsarnóczky, 2017)</vt:lpstr>
      <vt:lpstr>Not a simple task: there are several different categorisations based on the perspective used to group these individuals. If a medical diagnosis is used, then a statistical data set calculated in the current situation must take into account the fact that at any time a disability may potentially develop for some individuals, so there may be situations where this classification is not valid for the time being, but may occur in the future Disability is not a condition but a process, which may be progressive, static or intermittent Disability can arise in different situations and stages of life: at birth, in childhood or adulthood, in relation to an injury, or as a result of genetic conditions</vt:lpstr>
      <vt:lpstr>Most common and familiar classification: four basic types of disability – physical, intellectual, mental and sensory (not necessarily coinciding with groupings found in the literature) (1) A physical disability is a condition affecting a part of a person’s body that impairs or limits physical functioning or mobility (caused by genetics, disease or injury): people with mobility impairments (2) People with intellectual disabilities have difficulties with self-care, safety, communication and social interaction. Causes can be genetics, illness, injury. It includes e.g. deficits in speech and language skills (3) Mental disability: disorders of thought, emotion and behaviour. It may be caused mainly by brain injury or abnormal neurological development. It can include bipolar disorder, depression, schizophrenia and bulimia (4) A sensory disability affects a person’s hearing, sight, touch, smell or taste. This includes autism spectrum disorder, blindness and hearing loss</vt:lpstr>
      <vt:lpstr>Another approach with four main categories of disability: visually impaired, hearing impaired, mobility impaired and cognitively impaired (Crow, 2008) (1) Visual impairment – three types: total blindness, low vision and colour blindness (2) People with hearing loss may have a reduced ability to hear certain frequencies (pitches) and may have hearing difficulties (3) People with motor impairments are people with physical or locomotor disabilities who face a range of difficulties in carrying out their activities, depending on the severity and type of impairment. A wide range of conditions is associated with motor disabilities, e.g., some people in this group have limited use of their hands, others have no use of their hands at all (4) For people with cognitive impairments, memory, perception, problem solving and conceptualisation can be challenging – autism, brain injury, epilepsy, mental or neurological impairments</vt:lpstr>
      <vt:lpstr>Disability is a condition or function in which an individual is at a significant disadvantage compared to his or her normal level of functioning The term refers to individual functioning, including physical impairment, sensory impairment, cognitive impairment, intellectual impairment, mental impairment and various types of chronic illness. A disability may affect organs or parts of the body, but it may also affect a person’s participation in different aspects of his or her life</vt:lpstr>
      <vt:lpstr>2001: WHO published the International Classification of Functioning, Disability and Health (ICF). Primary aim: a useful tool for describing the health status of the population and for international use. Intended to be a standardised common framework to enable communication about health and health care across different disciplines around the world ICF is a systematic grouping of people with different health conditions, distinguishing between the concepts of functionality and disability (1) Functionality: umbrella term including all bodily functions, activities and participation (2) Disability: also an umbrella term that refers to impairments, activity limitations or participation restrictions ICF is not just about people with disabilities: a universal classification of health-related conditions</vt:lpstr>
      <vt:lpstr>2 defining parts: functional ability and disability (1) and contextual (environmental) factors (2). The latter refers to the whole context of an individual’s life, factors that may affect the health status of the individual. The classification further divides the two main categories into two subdivisions (ICF, 2001)</vt:lpstr>
      <vt:lpstr>(a) Body function: physiological (including psychological) functions of the body systems; structures: anatomical parts of the body (such as organs, limbs and their components). In both cases, the damage (deviation/loss) is significant (b) Activities and participation: an individual cannot participate in or perform an activity (c) Environmental factors: physical, social and attitudinal factors in which people live. Generally external factors, independent of individuals. They can have positive or negative effects on an individual’s health (d) Personal factors: specific background of the individual’s lifestyle referring to characteristics that are not necessarily part of the health status assessment: fitness, lifestyle, habits, upbringing, education, etc. These factors may play a role at any level of disability</vt:lpstr>
      <vt:lpstr>It codes individuals in terms of their health status so that problem solving and interventions are not just for the individual but have an impact on society and the attitudinal behaviour of society Any intervention programme created for these groups can be used to assess whether the programme has been effective. Implications of using the ICF in intervention can be as follows (Bornman, 2004): (1) by highlighting the strengths of people with disabilities, it focuses on their participation in their specific social environment, helping them to interact with others (2) it contributes to wider participation through targeted programmes for members of a society (3) it focuses on environmental factors to promote awareness, social inclusion and improve attitudes towards disability</vt:lpstr>
      <vt:lpstr>Two types of orientation towards disability: ‘cultural majority’ orientation and minority or ‘subcultural’ orientation (Darling, 2003) The ‘cultural majority’ orientation refers to the acceptance of and/or access to generally accepted norms of appearance and ability on the part of the individual Minority or ‘subcultural’ orientation is based on the value of diversity on the part of people with disabilities, i.e. it implies acceptance that alternative norms (special cases) exist alongside majority norms. In this form of orientation, an individual may choose to reject mainstream norms and prioritise their disability identity</vt:lpstr>
      <vt:lpstr>Based on the two orientations above, Darling (2003) defined a typology of identity consciousness of people with disabilities, which may change over time (people may go through these processes), but basically fall into one or the other category at a given time, as they place themselves in society, as they orient themselves, as they inform themselves in society</vt:lpstr>
      <vt:lpstr>By the Danish author Bank-Mikkelsen, who in 1969 stated “...to enable people with intellectual disabilities to achieve an existence which is as close as possible to normal living conditions” (Disability Studies Glossary, 2009) This has given rise to an overarching theoretical concept that disability should increasingly be seen as a normal form of human life. In addition, the so-called “affirmation model” has emerged in the literature, according to which disability should be seen as part of a positive social process (Darling, 2003)</vt:lpstr>
      <vt:lpstr>Darling (2003) distinguishes the following categories in which an individual with a disability can be classified based on their identification with each type:  normalisers; crusaders; affirmers; situational identifiers; rejectors; apathetic; isolated reinforcers</vt:lpstr>
      <vt:lpstr>Normalisers: people who accept the norms of the majority society and more or less succeed in developing a way of life in which the majority society lives. They are those whose disability is usually not very visible; they may even choose to present themselves as “normal”  Crusaders: those who accept the norms of the cultural majority but do not have access to a normalised way of life. Therefore, they become involved in the disability subculture, primarily for self-advocacy and social change</vt:lpstr>
      <vt:lpstr>Affirmers: individuals who identify with the disability subculture in order to achieve their goals. In contrast to the previous category, their identification is strong, they see their disability as their own, their primary identity Situational identifiers: individuals who are able to maintain multiple identities at the same time, depending on which one suits them. Sometimes they accept the majority norms, other times they accept the subculture</vt:lpstr>
      <vt:lpstr>Rejectors: people who desire normalisation but cannot achieve it, but who also lack access to a disability subculture. They may be illiterate or live in poverty or isolated areas. Such individuals are more likely to be exposed to the norms of the majority culture Apathetic: individuals who remain apathetic or completely uninformed. Individuals who suffer from a serious mental illness or learning disability are most likely to be included Isolated reinforcers: people who have no access to the disability subculture. As soon as they become aware of it, they are likely to join the disability subculture</vt:lpstr>
      <vt:lpstr>There are several different classifications of people with disabilities People with disabilities do not form a large homogeneous group; they are individuals with a variety of unique characteristics (Zsarnóczky, 2017) There are many types of disability and many consequences for the socialisation of individuals in society Very important to have a positive social attitude and to apply policies appropriately in order to improve the situation and living conditions of people with disabilities in society Many different subgroups can be defined: the terms used should not be stigmatising or discriminatory, but should encourage educational, health and social policy efforts appropriate to the condition</vt:lpstr>
      <vt:lpstr>Given that the focus of this course is on the participation of people with disabilities in tourism, the specific target groups of accessible tourism should be considered It is important to note from the perspective of accessible tourism that the following 4 basic categories (disabilities) are distinguished for the participation of disabled individuals in tourism: (1) sensory (visual, hearing), (2) communication (speech-related impairments), (3) physical (mobility, temporary disability, age-related disability) and (4) intellectual (or psychosocial) In addition to these 4 basic categories, there is also a so-called multiple disability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development of the innovative educational method of ACCESSIBLE tourism in Central Europe 2022-2-HU01-KA220-HED-000099410</dc:title>
  <dc:creator>Nagy-Véber Veronika</dc:creator>
  <cp:lastModifiedBy>Dr. Raffay Zoltán</cp:lastModifiedBy>
  <cp:revision>5</cp:revision>
  <dcterms:created xsi:type="dcterms:W3CDTF">2024-05-21T07:28:22Z</dcterms:created>
  <dcterms:modified xsi:type="dcterms:W3CDTF">2025-06-12T07:33:24Z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0x0101004835BEBF49BD8A41ABD81494AB850FBB</vt:lpwstr>
  </property>
</Properties>
</file>