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87" r:id="rId17"/>
    <p:sldId id="268" r:id="rId18"/>
    <p:sldId id="269" r:id="rId19"/>
    <p:sldId id="270" r:id="rId20"/>
    <p:sldId id="288" r:id="rId21"/>
    <p:sldId id="289" r:id="rId22"/>
    <p:sldId id="271" r:id="rId23"/>
    <p:sldId id="290" r:id="rId24"/>
    <p:sldId id="272" r:id="rId25"/>
    <p:sldId id="291" r:id="rId26"/>
    <p:sldId id="273" r:id="rId27"/>
    <p:sldId id="274" r:id="rId28"/>
    <p:sldId id="275" r:id="rId29"/>
    <p:sldId id="276" r:id="rId30"/>
    <p:sldId id="292" r:id="rId31"/>
    <p:sldId id="293" r:id="rId32"/>
    <p:sldId id="294" r:id="rId33"/>
    <p:sldId id="277" r:id="rId34"/>
    <p:sldId id="297" r:id="rId35"/>
    <p:sldId id="295" r:id="rId36"/>
    <p:sldId id="296" r:id="rId37"/>
    <p:sldId id="298" r:id="rId38"/>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B1861-CDD3-43B0-948F-3D6A6196CD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292145-4760-4862-8F3F-CA8792AB9A64}">
      <dgm:prSet phldrT="[Text]" custT="1"/>
      <dgm:spPr/>
      <dgm:t>
        <a:bodyPr/>
        <a:lstStyle/>
        <a:p>
          <a:r>
            <a:rPr lang="hr" sz="2000" b="0" noProof="0" dirty="0">
              <a:latin typeface="+mn-lt"/>
            </a:rPr>
            <a:t> </a:t>
          </a:r>
          <a:r>
            <a:rPr lang="hr" sz="2000" b="0" noProof="0" dirty="0">
              <a:latin typeface="+mn-lt"/>
              <a:cs typeface="Times New Roman" panose="02020603050405020304" pitchFamily="18" charset="0"/>
            </a:rPr>
            <a:t>(1). Funkcionalna sposobnost i invaliditet</a:t>
          </a:r>
        </a:p>
      </dgm:t>
    </dgm:pt>
    <dgm:pt modelId="{BEA3C2E6-631A-4DEA-BF9B-1E1F3EF03BF3}" type="parTrans" cxnId="{3710EAEE-67F1-469E-8856-5CAB2F0F03C9}">
      <dgm:prSet/>
      <dgm:spPr/>
      <dgm:t>
        <a:bodyPr/>
        <a:lstStyle/>
        <a:p>
          <a:endParaRPr lang="en-US" sz="1200" b="0">
            <a:latin typeface="+mn-lt"/>
          </a:endParaRPr>
        </a:p>
      </dgm:t>
    </dgm:pt>
    <dgm:pt modelId="{AA4C49D9-6BB0-4A45-8A43-2E6BE0F19B39}" type="sibTrans" cxnId="{3710EAEE-67F1-469E-8856-5CAB2F0F03C9}">
      <dgm:prSet/>
      <dgm:spPr/>
      <dgm:t>
        <a:bodyPr/>
        <a:lstStyle/>
        <a:p>
          <a:endParaRPr lang="en-US" sz="1200" b="0">
            <a:latin typeface="+mn-lt"/>
          </a:endParaRPr>
        </a:p>
      </dgm:t>
    </dgm:pt>
    <dgm:pt modelId="{0C941B9A-7070-4D8F-8A9C-6DBDB20DB8AC}">
      <dgm:prSet phldrT="[Text]" custT="1"/>
      <dgm:spPr/>
      <dgm:t>
        <a:bodyPr/>
        <a:lstStyle/>
        <a:p>
          <a:r>
            <a:rPr lang="hr" sz="2000" b="0" noProof="0" dirty="0">
              <a:latin typeface="+mn-lt"/>
              <a:cs typeface="Times New Roman" panose="02020603050405020304" pitchFamily="18" charset="0"/>
            </a:rPr>
            <a:t>(a) Funkcije i strukture tijela</a:t>
          </a:r>
        </a:p>
      </dgm:t>
    </dgm:pt>
    <dgm:pt modelId="{12ADAA78-87CD-40F5-917F-10E98CEDC6DE}" type="parTrans" cxnId="{1337903E-56B1-41E0-9687-9D8B082925B2}">
      <dgm:prSet/>
      <dgm:spPr/>
      <dgm:t>
        <a:bodyPr/>
        <a:lstStyle/>
        <a:p>
          <a:endParaRPr lang="en-US" sz="1200" b="0">
            <a:latin typeface="+mn-lt"/>
          </a:endParaRPr>
        </a:p>
      </dgm:t>
    </dgm:pt>
    <dgm:pt modelId="{72010986-FAA1-4434-9059-933FB4352457}" type="sibTrans" cxnId="{1337903E-56B1-41E0-9687-9D8B082925B2}">
      <dgm:prSet/>
      <dgm:spPr/>
      <dgm:t>
        <a:bodyPr/>
        <a:lstStyle/>
        <a:p>
          <a:endParaRPr lang="en-US" sz="1200" b="0">
            <a:latin typeface="+mn-lt"/>
          </a:endParaRPr>
        </a:p>
      </dgm:t>
    </dgm:pt>
    <dgm:pt modelId="{029220EA-0431-425C-9247-FC77005AB2FE}">
      <dgm:prSet phldrT="[Text]" custT="1"/>
      <dgm:spPr/>
      <dgm:t>
        <a:bodyPr/>
        <a:lstStyle/>
        <a:p>
          <a:r>
            <a:rPr lang="hr" sz="2000" b="0" noProof="0" dirty="0">
              <a:latin typeface="+mn-lt"/>
              <a:cs typeface="Times New Roman" panose="02020603050405020304" pitchFamily="18" charset="0"/>
            </a:rPr>
            <a:t>(b) Aktivnosti i sudjelovanje</a:t>
          </a:r>
        </a:p>
      </dgm:t>
    </dgm:pt>
    <dgm:pt modelId="{22498FC7-9E56-4744-AD4C-EC71886AF0BD}" type="parTrans" cxnId="{499D3F51-E599-420A-9CBA-DCFE58857998}">
      <dgm:prSet/>
      <dgm:spPr/>
      <dgm:t>
        <a:bodyPr/>
        <a:lstStyle/>
        <a:p>
          <a:endParaRPr lang="en-US" sz="1200" b="0">
            <a:latin typeface="+mn-lt"/>
          </a:endParaRPr>
        </a:p>
      </dgm:t>
    </dgm:pt>
    <dgm:pt modelId="{ACA03651-429F-4D92-8298-16B7962AE49C}" type="sibTrans" cxnId="{499D3F51-E599-420A-9CBA-DCFE58857998}">
      <dgm:prSet/>
      <dgm:spPr/>
      <dgm:t>
        <a:bodyPr/>
        <a:lstStyle/>
        <a:p>
          <a:endParaRPr lang="en-US" sz="1200" b="0">
            <a:latin typeface="+mn-lt"/>
          </a:endParaRPr>
        </a:p>
      </dgm:t>
    </dgm:pt>
    <dgm:pt modelId="{2E5D8388-8A17-48B3-8D8B-E5B74868F38E}">
      <dgm:prSet phldrT="[Text]" custT="1"/>
      <dgm:spPr/>
      <dgm:t>
        <a:bodyPr/>
        <a:lstStyle/>
        <a:p>
          <a:r>
            <a:rPr lang="hr" sz="2000" b="0" noProof="0" dirty="0">
              <a:latin typeface="+mn-lt"/>
              <a:cs typeface="Times New Roman" panose="02020603050405020304" pitchFamily="18" charset="0"/>
            </a:rPr>
            <a:t>(2). Kontekstualni (okolišni) čimbenici</a:t>
          </a:r>
        </a:p>
      </dgm:t>
    </dgm:pt>
    <dgm:pt modelId="{DDB274B5-F5C1-46EA-AF18-3B3A42288662}" type="parTrans" cxnId="{80CAE8A7-9EA7-43EF-9458-87C0DC0CC8DB}">
      <dgm:prSet/>
      <dgm:spPr/>
      <dgm:t>
        <a:bodyPr/>
        <a:lstStyle/>
        <a:p>
          <a:endParaRPr lang="en-US" sz="1200" b="0">
            <a:latin typeface="+mn-lt"/>
          </a:endParaRPr>
        </a:p>
      </dgm:t>
    </dgm:pt>
    <dgm:pt modelId="{59788BEA-3919-49CC-ACC0-816D12A5D7BC}" type="sibTrans" cxnId="{80CAE8A7-9EA7-43EF-9458-87C0DC0CC8DB}">
      <dgm:prSet/>
      <dgm:spPr/>
      <dgm:t>
        <a:bodyPr/>
        <a:lstStyle/>
        <a:p>
          <a:endParaRPr lang="en-US" sz="1200" b="0">
            <a:latin typeface="+mn-lt"/>
          </a:endParaRPr>
        </a:p>
      </dgm:t>
    </dgm:pt>
    <dgm:pt modelId="{F4882F6E-6CB4-43E0-A0AD-5A0B72E41EE1}">
      <dgm:prSet phldrT="[Text]" custT="1"/>
      <dgm:spPr/>
      <dgm:t>
        <a:bodyPr/>
        <a:lstStyle/>
        <a:p>
          <a:r>
            <a:rPr lang="hr" sz="2000" b="0" noProof="0" dirty="0">
              <a:latin typeface="+mn-lt"/>
              <a:cs typeface="Times New Roman" panose="02020603050405020304" pitchFamily="18" charset="0"/>
            </a:rPr>
            <a:t>(c) Čimbenici okoliša</a:t>
          </a:r>
        </a:p>
      </dgm:t>
    </dgm:pt>
    <dgm:pt modelId="{CCA745A7-BFB4-4CDA-B95D-E62417EB30B5}" type="parTrans" cxnId="{C629596B-7243-4102-9C5F-AA8BDABDA020}">
      <dgm:prSet/>
      <dgm:spPr/>
      <dgm:t>
        <a:bodyPr/>
        <a:lstStyle/>
        <a:p>
          <a:endParaRPr lang="en-US" sz="1200" b="0">
            <a:latin typeface="+mn-lt"/>
          </a:endParaRPr>
        </a:p>
      </dgm:t>
    </dgm:pt>
    <dgm:pt modelId="{DE74424A-8080-4514-9103-499970EDE4E2}" type="sibTrans" cxnId="{C629596B-7243-4102-9C5F-AA8BDABDA020}">
      <dgm:prSet/>
      <dgm:spPr/>
      <dgm:t>
        <a:bodyPr/>
        <a:lstStyle/>
        <a:p>
          <a:endParaRPr lang="en-US" sz="1200" b="0">
            <a:latin typeface="+mn-lt"/>
          </a:endParaRPr>
        </a:p>
      </dgm:t>
    </dgm:pt>
    <dgm:pt modelId="{4299E851-EF94-491D-AFAB-1A3779423991}">
      <dgm:prSet phldrT="[Text]" custT="1"/>
      <dgm:spPr/>
      <dgm:t>
        <a:bodyPr/>
        <a:lstStyle/>
        <a:p>
          <a:r>
            <a:rPr lang="hr" sz="2000" b="0" noProof="0" dirty="0">
              <a:latin typeface="+mn-lt"/>
              <a:cs typeface="Times New Roman" panose="02020603050405020304" pitchFamily="18" charset="0"/>
            </a:rPr>
            <a:t>(d) Osobni faktori</a:t>
          </a:r>
        </a:p>
      </dgm:t>
    </dgm:pt>
    <dgm:pt modelId="{964758CF-8F16-47A6-9E91-A0F9F2F48D06}" type="parTrans" cxnId="{CDDBF4CD-BFDC-4727-A8DE-9F6D7C5F6CAD}">
      <dgm:prSet/>
      <dgm:spPr/>
      <dgm:t>
        <a:bodyPr/>
        <a:lstStyle/>
        <a:p>
          <a:endParaRPr lang="en-US" sz="1200" b="0">
            <a:latin typeface="+mn-lt"/>
          </a:endParaRPr>
        </a:p>
      </dgm:t>
    </dgm:pt>
    <dgm:pt modelId="{DCEA50AE-B1D6-42F0-98BD-906BBDBA30CE}" type="sibTrans" cxnId="{CDDBF4CD-BFDC-4727-A8DE-9F6D7C5F6CAD}">
      <dgm:prSet/>
      <dgm:spPr/>
      <dgm:t>
        <a:bodyPr/>
        <a:lstStyle/>
        <a:p>
          <a:endParaRPr lang="en-US" sz="1200" b="0">
            <a:latin typeface="+mn-lt"/>
          </a:endParaRPr>
        </a:p>
      </dgm:t>
    </dgm:pt>
    <dgm:pt modelId="{2217622E-7C6E-42E7-A0A4-C799CA87FC68}" type="pres">
      <dgm:prSet presAssocID="{A4EB1861-CDD3-43B0-948F-3D6A6196CD54}" presName="Name0" presStyleCnt="0">
        <dgm:presLayoutVars>
          <dgm:dir/>
          <dgm:animLvl val="lvl"/>
          <dgm:resizeHandles val="exact"/>
        </dgm:presLayoutVars>
      </dgm:prSet>
      <dgm:spPr/>
    </dgm:pt>
    <dgm:pt modelId="{74D02365-82BE-4A22-8E0B-58DC1741FA1E}" type="pres">
      <dgm:prSet presAssocID="{E1292145-4760-4862-8F3F-CA8792AB9A64}" presName="linNode" presStyleCnt="0"/>
      <dgm:spPr/>
    </dgm:pt>
    <dgm:pt modelId="{B353E35A-AEE3-4074-9095-47062E5C83C3}" type="pres">
      <dgm:prSet presAssocID="{E1292145-4760-4862-8F3F-CA8792AB9A64}" presName="parentText" presStyleLbl="node1" presStyleIdx="0" presStyleCnt="2">
        <dgm:presLayoutVars>
          <dgm:chMax val="1"/>
          <dgm:bulletEnabled val="1"/>
        </dgm:presLayoutVars>
      </dgm:prSet>
      <dgm:spPr/>
    </dgm:pt>
    <dgm:pt modelId="{B89B14DA-3CBC-46A6-A4B4-50980221D2F9}" type="pres">
      <dgm:prSet presAssocID="{E1292145-4760-4862-8F3F-CA8792AB9A64}" presName="descendantText" presStyleLbl="alignAccFollowNode1" presStyleIdx="0" presStyleCnt="2">
        <dgm:presLayoutVars>
          <dgm:bulletEnabled val="1"/>
        </dgm:presLayoutVars>
      </dgm:prSet>
      <dgm:spPr/>
    </dgm:pt>
    <dgm:pt modelId="{FEAA20F6-D962-4B00-8980-3A861DFB9259}" type="pres">
      <dgm:prSet presAssocID="{AA4C49D9-6BB0-4A45-8A43-2E6BE0F19B39}" presName="sp" presStyleCnt="0"/>
      <dgm:spPr/>
    </dgm:pt>
    <dgm:pt modelId="{C2F93BCF-6154-448D-967A-1D00FC0092D5}" type="pres">
      <dgm:prSet presAssocID="{2E5D8388-8A17-48B3-8D8B-E5B74868F38E}" presName="linNode" presStyleCnt="0"/>
      <dgm:spPr/>
    </dgm:pt>
    <dgm:pt modelId="{6AAF579F-6D45-4507-9C14-CE23F6C7BC29}" type="pres">
      <dgm:prSet presAssocID="{2E5D8388-8A17-48B3-8D8B-E5B74868F38E}" presName="parentText" presStyleLbl="node1" presStyleIdx="1" presStyleCnt="2">
        <dgm:presLayoutVars>
          <dgm:chMax val="1"/>
          <dgm:bulletEnabled val="1"/>
        </dgm:presLayoutVars>
      </dgm:prSet>
      <dgm:spPr/>
    </dgm:pt>
    <dgm:pt modelId="{A3F25E7A-F182-415A-9DE1-3C7C4C6F06A9}" type="pres">
      <dgm:prSet presAssocID="{2E5D8388-8A17-48B3-8D8B-E5B74868F38E}" presName="descendantText" presStyleLbl="alignAccFollowNode1" presStyleIdx="1" presStyleCnt="2">
        <dgm:presLayoutVars>
          <dgm:bulletEnabled val="1"/>
        </dgm:presLayoutVars>
      </dgm:prSet>
      <dgm:spPr/>
    </dgm:pt>
  </dgm:ptLst>
  <dgm:cxnLst>
    <dgm:cxn modelId="{1337903E-56B1-41E0-9687-9D8B082925B2}" srcId="{E1292145-4760-4862-8F3F-CA8792AB9A64}" destId="{0C941B9A-7070-4D8F-8A9C-6DBDB20DB8AC}" srcOrd="0" destOrd="0" parTransId="{12ADAA78-87CD-40F5-917F-10E98CEDC6DE}" sibTransId="{72010986-FAA1-4434-9059-933FB4352457}"/>
    <dgm:cxn modelId="{C629596B-7243-4102-9C5F-AA8BDABDA020}" srcId="{2E5D8388-8A17-48B3-8D8B-E5B74868F38E}" destId="{F4882F6E-6CB4-43E0-A0AD-5A0B72E41EE1}" srcOrd="0" destOrd="0" parTransId="{CCA745A7-BFB4-4CDA-B95D-E62417EB30B5}" sibTransId="{DE74424A-8080-4514-9103-499970EDE4E2}"/>
    <dgm:cxn modelId="{499D3F51-E599-420A-9CBA-DCFE58857998}" srcId="{E1292145-4760-4862-8F3F-CA8792AB9A64}" destId="{029220EA-0431-425C-9247-FC77005AB2FE}" srcOrd="1" destOrd="0" parTransId="{22498FC7-9E56-4744-AD4C-EC71886AF0BD}" sibTransId="{ACA03651-429F-4D92-8298-16B7962AE49C}"/>
    <dgm:cxn modelId="{7CE35B59-1CAE-46D8-9E3A-094E4786382A}" type="presOf" srcId="{E1292145-4760-4862-8F3F-CA8792AB9A64}" destId="{B353E35A-AEE3-4074-9095-47062E5C83C3}" srcOrd="0" destOrd="0" presId="urn:microsoft.com/office/officeart/2005/8/layout/vList5"/>
    <dgm:cxn modelId="{1A3AF67A-EB13-41BD-9B3E-13AD4B51CF41}" type="presOf" srcId="{4299E851-EF94-491D-AFAB-1A3779423991}" destId="{A3F25E7A-F182-415A-9DE1-3C7C4C6F06A9}" srcOrd="0" destOrd="1" presId="urn:microsoft.com/office/officeart/2005/8/layout/vList5"/>
    <dgm:cxn modelId="{80CAE8A7-9EA7-43EF-9458-87C0DC0CC8DB}" srcId="{A4EB1861-CDD3-43B0-948F-3D6A6196CD54}" destId="{2E5D8388-8A17-48B3-8D8B-E5B74868F38E}" srcOrd="1" destOrd="0" parTransId="{DDB274B5-F5C1-46EA-AF18-3B3A42288662}" sibTransId="{59788BEA-3919-49CC-ACC0-816D12A5D7BC}"/>
    <dgm:cxn modelId="{4342ECB3-E3F7-4B12-BD2E-29E8DB737B54}" type="presOf" srcId="{0C941B9A-7070-4D8F-8A9C-6DBDB20DB8AC}" destId="{B89B14DA-3CBC-46A6-A4B4-50980221D2F9}" srcOrd="0" destOrd="0" presId="urn:microsoft.com/office/officeart/2005/8/layout/vList5"/>
    <dgm:cxn modelId="{6C214CBE-1C72-4C35-BE31-F0DA0B01B981}" type="presOf" srcId="{A4EB1861-CDD3-43B0-948F-3D6A6196CD54}" destId="{2217622E-7C6E-42E7-A0A4-C799CA87FC68}" srcOrd="0" destOrd="0" presId="urn:microsoft.com/office/officeart/2005/8/layout/vList5"/>
    <dgm:cxn modelId="{CDDBF4CD-BFDC-4727-A8DE-9F6D7C5F6CAD}" srcId="{2E5D8388-8A17-48B3-8D8B-E5B74868F38E}" destId="{4299E851-EF94-491D-AFAB-1A3779423991}" srcOrd="1" destOrd="0" parTransId="{964758CF-8F16-47A6-9E91-A0F9F2F48D06}" sibTransId="{DCEA50AE-B1D6-42F0-98BD-906BBDBA30CE}"/>
    <dgm:cxn modelId="{242EB6D0-D7B3-43F7-B7D5-6C677F71458B}" type="presOf" srcId="{2E5D8388-8A17-48B3-8D8B-E5B74868F38E}" destId="{6AAF579F-6D45-4507-9C14-CE23F6C7BC29}" srcOrd="0" destOrd="0" presId="urn:microsoft.com/office/officeart/2005/8/layout/vList5"/>
    <dgm:cxn modelId="{B823C7D8-59DC-409C-84AB-853594A2DBB6}" type="presOf" srcId="{F4882F6E-6CB4-43E0-A0AD-5A0B72E41EE1}" destId="{A3F25E7A-F182-415A-9DE1-3C7C4C6F06A9}" srcOrd="0" destOrd="0" presId="urn:microsoft.com/office/officeart/2005/8/layout/vList5"/>
    <dgm:cxn modelId="{85A739E3-AE35-474A-8A98-6D09C51DBAD9}" type="presOf" srcId="{029220EA-0431-425C-9247-FC77005AB2FE}" destId="{B89B14DA-3CBC-46A6-A4B4-50980221D2F9}" srcOrd="0" destOrd="1" presId="urn:microsoft.com/office/officeart/2005/8/layout/vList5"/>
    <dgm:cxn modelId="{3710EAEE-67F1-469E-8856-5CAB2F0F03C9}" srcId="{A4EB1861-CDD3-43B0-948F-3D6A6196CD54}" destId="{E1292145-4760-4862-8F3F-CA8792AB9A64}" srcOrd="0" destOrd="0" parTransId="{BEA3C2E6-631A-4DEA-BF9B-1E1F3EF03BF3}" sibTransId="{AA4C49D9-6BB0-4A45-8A43-2E6BE0F19B39}"/>
    <dgm:cxn modelId="{89D784AC-D0C6-44AA-B985-92EA0ED36502}" type="presParOf" srcId="{2217622E-7C6E-42E7-A0A4-C799CA87FC68}" destId="{74D02365-82BE-4A22-8E0B-58DC1741FA1E}" srcOrd="0" destOrd="0" presId="urn:microsoft.com/office/officeart/2005/8/layout/vList5"/>
    <dgm:cxn modelId="{B6E408B5-67AD-46D9-80AD-4157D93BDDA9}" type="presParOf" srcId="{74D02365-82BE-4A22-8E0B-58DC1741FA1E}" destId="{B353E35A-AEE3-4074-9095-47062E5C83C3}" srcOrd="0" destOrd="0" presId="urn:microsoft.com/office/officeart/2005/8/layout/vList5"/>
    <dgm:cxn modelId="{D52A9F48-3EE2-4585-839A-DB86CB6B507F}" type="presParOf" srcId="{74D02365-82BE-4A22-8E0B-58DC1741FA1E}" destId="{B89B14DA-3CBC-46A6-A4B4-50980221D2F9}" srcOrd="1" destOrd="0" presId="urn:microsoft.com/office/officeart/2005/8/layout/vList5"/>
    <dgm:cxn modelId="{2116782F-B7D7-4DC0-AB10-FEA967323437}" type="presParOf" srcId="{2217622E-7C6E-42E7-A0A4-C799CA87FC68}" destId="{FEAA20F6-D962-4B00-8980-3A861DFB9259}" srcOrd="1" destOrd="0" presId="urn:microsoft.com/office/officeart/2005/8/layout/vList5"/>
    <dgm:cxn modelId="{F98DEC75-14A2-4411-BFD3-AD9324991934}" type="presParOf" srcId="{2217622E-7C6E-42E7-A0A4-C799CA87FC68}" destId="{C2F93BCF-6154-448D-967A-1D00FC0092D5}" srcOrd="2" destOrd="0" presId="urn:microsoft.com/office/officeart/2005/8/layout/vList5"/>
    <dgm:cxn modelId="{B9A9CEED-D9AD-4B5F-85FB-1B67CEBCCA66}" type="presParOf" srcId="{C2F93BCF-6154-448D-967A-1D00FC0092D5}" destId="{6AAF579F-6D45-4507-9C14-CE23F6C7BC29}" srcOrd="0" destOrd="0" presId="urn:microsoft.com/office/officeart/2005/8/layout/vList5"/>
    <dgm:cxn modelId="{24B8CF98-089E-4C05-A40F-4A2BB9444CA5}" type="presParOf" srcId="{C2F93BCF-6154-448D-967A-1D00FC0092D5}" destId="{A3F25E7A-F182-415A-9DE1-3C7C4C6F06A9}" srcOrd="1" destOrd="0" presId="urn:microsoft.com/office/officeart/2005/8/layout/vList5"/>
  </dgm:cxnLst>
  <dgm:bg/>
  <dgm:whole>
    <a:ln>
      <a:solidFill>
        <a:schemeClr val="tx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B14DA-3CBC-46A6-A4B4-50980221D2F9}">
      <dsp:nvSpPr>
        <dsp:cNvPr id="0" name=""/>
        <dsp:cNvSpPr/>
      </dsp:nvSpPr>
      <dsp:spPr>
        <a:xfrm rot="5400000">
          <a:off x="4285339" y="-1638231"/>
          <a:ext cx="970906" cy="4490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hr" sz="2000" b="0" kern="1200" noProof="0" dirty="0">
              <a:latin typeface="+mn-lt"/>
              <a:cs typeface="Times New Roman" panose="02020603050405020304" pitchFamily="18" charset="0"/>
            </a:rPr>
            <a:t>(a) Funkcije i strukture tijela</a:t>
          </a:r>
        </a:p>
        <a:p>
          <a:pPr marL="228600" lvl="1" indent="-228600" algn="l" defTabSz="889000">
            <a:lnSpc>
              <a:spcPct val="90000"/>
            </a:lnSpc>
            <a:spcBef>
              <a:spcPct val="0"/>
            </a:spcBef>
            <a:spcAft>
              <a:spcPct val="15000"/>
            </a:spcAft>
            <a:buChar char="•"/>
          </a:pPr>
          <a:r>
            <a:rPr lang="hr" sz="2000" b="0" kern="1200" noProof="0" dirty="0">
              <a:latin typeface="+mn-lt"/>
              <a:cs typeface="Times New Roman" panose="02020603050405020304" pitchFamily="18" charset="0"/>
            </a:rPr>
            <a:t>(b) Aktivnosti i sudjelovanje</a:t>
          </a:r>
        </a:p>
      </dsp:txBody>
      <dsp:txXfrm rot="-5400000">
        <a:off x="2525714" y="168790"/>
        <a:ext cx="4442761" cy="876114"/>
      </dsp:txXfrm>
    </dsp:sp>
    <dsp:sp modelId="{B353E35A-AEE3-4074-9095-47062E5C83C3}">
      <dsp:nvSpPr>
        <dsp:cNvPr id="0" name=""/>
        <dsp:cNvSpPr/>
      </dsp:nvSpPr>
      <dsp:spPr>
        <a:xfrm>
          <a:off x="0" y="30"/>
          <a:ext cx="2525713" cy="1213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r" sz="2000" b="0" kern="1200" noProof="0" dirty="0">
              <a:latin typeface="+mn-lt"/>
            </a:rPr>
            <a:t> </a:t>
          </a:r>
          <a:r>
            <a:rPr lang="hr" sz="2000" b="0" kern="1200" noProof="0" dirty="0">
              <a:latin typeface="+mn-lt"/>
              <a:cs typeface="Times New Roman" panose="02020603050405020304" pitchFamily="18" charset="0"/>
            </a:rPr>
            <a:t>(1). Funkcionalna sposobnost i invaliditet</a:t>
          </a:r>
        </a:p>
      </dsp:txBody>
      <dsp:txXfrm>
        <a:off x="59245" y="59275"/>
        <a:ext cx="2407223" cy="1095142"/>
      </dsp:txXfrm>
    </dsp:sp>
    <dsp:sp modelId="{A3F25E7A-F182-415A-9DE1-3C7C4C6F06A9}">
      <dsp:nvSpPr>
        <dsp:cNvPr id="0" name=""/>
        <dsp:cNvSpPr/>
      </dsp:nvSpPr>
      <dsp:spPr>
        <a:xfrm rot="5400000">
          <a:off x="4285339" y="-363917"/>
          <a:ext cx="970906" cy="4490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hr" sz="2000" b="0" kern="1200" noProof="0" dirty="0">
              <a:latin typeface="+mn-lt"/>
              <a:cs typeface="Times New Roman" panose="02020603050405020304" pitchFamily="18" charset="0"/>
            </a:rPr>
            <a:t>(c) Čimbenici okoliša</a:t>
          </a:r>
        </a:p>
        <a:p>
          <a:pPr marL="228600" lvl="1" indent="-228600" algn="l" defTabSz="889000">
            <a:lnSpc>
              <a:spcPct val="90000"/>
            </a:lnSpc>
            <a:spcBef>
              <a:spcPct val="0"/>
            </a:spcBef>
            <a:spcAft>
              <a:spcPct val="15000"/>
            </a:spcAft>
            <a:buChar char="•"/>
          </a:pPr>
          <a:r>
            <a:rPr lang="hr" sz="2000" b="0" kern="1200" noProof="0" dirty="0">
              <a:latin typeface="+mn-lt"/>
              <a:cs typeface="Times New Roman" panose="02020603050405020304" pitchFamily="18" charset="0"/>
            </a:rPr>
            <a:t>(d) Osobni faktori</a:t>
          </a:r>
        </a:p>
      </dsp:txBody>
      <dsp:txXfrm rot="-5400000">
        <a:off x="2525714" y="1443104"/>
        <a:ext cx="4442761" cy="876114"/>
      </dsp:txXfrm>
    </dsp:sp>
    <dsp:sp modelId="{6AAF579F-6D45-4507-9C14-CE23F6C7BC29}">
      <dsp:nvSpPr>
        <dsp:cNvPr id="0" name=""/>
        <dsp:cNvSpPr/>
      </dsp:nvSpPr>
      <dsp:spPr>
        <a:xfrm>
          <a:off x="0" y="1274344"/>
          <a:ext cx="2525713" cy="1213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r" sz="2000" b="0" kern="1200" noProof="0" dirty="0">
              <a:latin typeface="+mn-lt"/>
              <a:cs typeface="Times New Roman" panose="02020603050405020304" pitchFamily="18" charset="0"/>
            </a:rPr>
            <a:t>(2). Kontekstualni (okolišni) čimbenici</a:t>
          </a:r>
        </a:p>
      </dsp:txBody>
      <dsp:txXfrm>
        <a:off x="59245" y="1333589"/>
        <a:ext cx="2407223" cy="10951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10.png"/><Relationship Id="rId14" Type="http://schemas.microsoft.com/office/2007/relationships/diagramDrawing" Target="../diagrams/drawing1.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2247900"/>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r>
              <a:rPr lang="hu-HU" sz="3600" b="1" dirty="0">
                <a:latin typeface="+mn-lt"/>
              </a:rPr>
              <a:t> </a:t>
            </a:r>
            <a:br>
              <a:rPr lang="en-GB" sz="3600" dirty="0">
                <a:latin typeface="+mn-lt"/>
              </a:rPr>
            </a:b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466963" y="2173014"/>
            <a:ext cx="7003098" cy="1219689"/>
          </a:xfrm>
        </p:spPr>
        <p:txBody>
          <a:bodyPr>
            <a:noAutofit/>
          </a:bodyPr>
          <a:lstStyle/>
          <a:p>
            <a:pPr algn="l"/>
            <a:r>
              <a:rPr lang="hr" sz="2400" i="1" kern="100" dirty="0">
                <a:effectLst/>
                <a:latin typeface="Calibri" panose="020F0502020204030204" pitchFamily="34" charset="0"/>
                <a:ea typeface="Calibri" panose="020F0502020204030204" pitchFamily="34" charset="0"/>
              </a:rPr>
              <a:t>Medicinska perspektiva (kraj 19. stoljeća)</a:t>
            </a:r>
            <a:r>
              <a:rPr lang="hr" sz="2400" kern="100" dirty="0">
                <a:effectLst/>
                <a:latin typeface="Calibri" panose="020F0502020204030204" pitchFamily="34" charset="0"/>
                <a:ea typeface="Calibri" panose="020F0502020204030204" pitchFamily="34" charset="0"/>
              </a:rPr>
              <a:t>: invaliditet je povezan s lošim zdravljem, a u ovom razdoblju abnormalno biološko funkcioniranje povezano je s invaliditetom</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BAA68C54-4CF3-B581-C2A8-DE726B2BFD35}"/>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466963" y="1331323"/>
            <a:ext cx="8240835" cy="6476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u povijesnom kontekstu</a:t>
            </a:r>
          </a:p>
        </p:txBody>
      </p:sp>
      <p:pic>
        <p:nvPicPr>
          <p:cNvPr id="14" name="Kép 13" descr="A képen kültéri, fa, szobor, épület látható&#10;&#10;Automatikusan generált leírás">
            <a:extLst>
              <a:ext uri="{FF2B5EF4-FFF2-40B4-BE49-F238E27FC236}">
                <a16:creationId xmlns:a16="http://schemas.microsoft.com/office/drawing/2014/main" id="{489758B1-8369-88D5-9401-5B6F343AD0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25425" y="982529"/>
            <a:ext cx="2711458" cy="4281249"/>
          </a:xfrm>
          <a:prstGeom prst="rect">
            <a:avLst/>
          </a:prstGeom>
        </p:spPr>
      </p:pic>
      <p:sp>
        <p:nvSpPr>
          <p:cNvPr id="16" name="Szövegdoboz 15">
            <a:extLst>
              <a:ext uri="{FF2B5EF4-FFF2-40B4-BE49-F238E27FC236}">
                <a16:creationId xmlns:a16="http://schemas.microsoft.com/office/drawing/2014/main" id="{6BF1FBCC-DC9F-7549-87B2-813FB9AC9A20}"/>
              </a:ext>
            </a:extLst>
          </p:cNvPr>
          <p:cNvSpPr txBox="1"/>
          <p:nvPr/>
        </p:nvSpPr>
        <p:spPr>
          <a:xfrm>
            <a:off x="3027447" y="3839619"/>
            <a:ext cx="6097978" cy="1384995"/>
          </a:xfrm>
          <a:prstGeom prst="rect">
            <a:avLst/>
          </a:prstGeom>
          <a:noFill/>
        </p:spPr>
        <p:txBody>
          <a:bodyPr wrap="square">
            <a:spAutoFit/>
          </a:bodyPr>
          <a:lstStyle/>
          <a:p>
            <a:pPr algn="r"/>
            <a:r>
              <a:rPr lang="hr" dirty="0"/>
              <a:t>Fawcett Memorial, Vauxhall Park, Vauxhall, Henry Fawcett (1833.-1884.) bio je slijepi akademik, državnik i generalni upravitelj pošte koji se zalagao za javne otvorene prostore. Ovdje prikazani kip srušen je početkom 1960-ih godina</a:t>
            </a:r>
          </a:p>
          <a:p>
            <a:pPr algn="r"/>
            <a:r>
              <a:rPr lang="hr" sz="1200" dirty="0"/>
              <a:t>https://historicengland.org.uk/research/inclusive-heritage/disability-history/1832-1914/</a:t>
            </a:r>
          </a:p>
        </p:txBody>
      </p:sp>
    </p:spTree>
    <p:extLst>
      <p:ext uri="{BB962C8B-B14F-4D97-AF65-F5344CB8AC3E}">
        <p14:creationId xmlns:p14="http://schemas.microsoft.com/office/powerpoint/2010/main" val="34524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73132" y="2260977"/>
            <a:ext cx="11258073" cy="2531592"/>
          </a:xfrm>
        </p:spPr>
        <p:txBody>
          <a:bodyPr>
            <a:noAutofit/>
          </a:bodyPr>
          <a:lstStyle/>
          <a:p>
            <a:pPr algn="l"/>
            <a:r>
              <a:rPr lang="hr" sz="2400" i="1" kern="100" dirty="0">
                <a:effectLst/>
                <a:latin typeface="Calibri" panose="020F0502020204030204" pitchFamily="34" charset="0"/>
                <a:ea typeface="Calibri" panose="020F0502020204030204" pitchFamily="34" charset="0"/>
              </a:rPr>
              <a:t>Perspektiva prije građanskih prava (početak do sredine 20. stoljeća)</a:t>
            </a:r>
            <a:r>
              <a:rPr lang="hr" sz="2400" kern="100" dirty="0">
                <a:effectLst/>
                <a:latin typeface="Calibri" panose="020F0502020204030204" pitchFamily="34" charset="0"/>
                <a:ea typeface="Calibri" panose="020F0502020204030204" pitchFamily="34" charset="0"/>
              </a:rPr>
              <a:t>: pojavio se opći pogled na invaliditet kao funkcionalni invaliditet, a zatim je kolektivno obrađen u politici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Diskriminacija tijekom ovog razdoblja, rezultat je isključenje </a:t>
            </a:r>
            <a:r>
              <a:rPr lang="hr" sz="2400" kern="100" dirty="0">
                <a:latin typeface="Calibri" panose="020F0502020204030204" pitchFamily="34" charset="0"/>
                <a:ea typeface="Calibri" panose="020F0502020204030204" pitchFamily="34" charset="0"/>
              </a:rPr>
              <a:t>osoba s invaliditetom </a:t>
            </a:r>
            <a:r>
              <a:rPr lang="hr" sz="2400" kern="100" dirty="0">
                <a:effectLst/>
                <a:latin typeface="Calibri" panose="020F0502020204030204" pitchFamily="34" charset="0"/>
                <a:ea typeface="Calibri" panose="020F0502020204030204" pitchFamily="34" charset="0"/>
              </a:rPr>
              <a:t>iz</a:t>
            </a:r>
            <a:r>
              <a:rPr lang="hr" sz="2400" kern="100" dirty="0">
                <a:latin typeface="Calibri" panose="020F0502020204030204" pitchFamily="34" charset="0"/>
                <a:ea typeface="Calibri" panose="020F0502020204030204" pitchFamily="34" charset="0"/>
              </a:rPr>
              <a:t> </a:t>
            </a:r>
            <a:r>
              <a:rPr lang="hr" sz="2400" kern="100" dirty="0">
                <a:effectLst/>
                <a:latin typeface="Calibri" panose="020F0502020204030204" pitchFamily="34" charset="0"/>
                <a:ea typeface="Calibri" panose="020F0502020204030204" pitchFamily="34" charset="0"/>
              </a:rPr>
              <a:t>pristupa zajedničkim uslugama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Štoviše, za njih su uvedeni zakonski propisani programi potpore koji se temelje na medicinskim dijagnozama za pojedince. Prosudbe nisu uvijek bile ujednačene, što je dovelo do neslaganja, npr. o tome je li netko sposoban za rad ili nije</a:t>
            </a:r>
            <a:endParaRPr lang="en-GB" sz="2400" dirty="0">
              <a:latin typeface="+mn-lt"/>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F278374F-6FD7-A6B0-17B4-549945F26800}"/>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u povijesnom kontekstu</a:t>
            </a:r>
            <a:endParaRPr lang="en-GB"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597110" y="2302586"/>
            <a:ext cx="10822730" cy="2425160"/>
          </a:xfrm>
        </p:spPr>
        <p:txBody>
          <a:bodyPr>
            <a:noAutofit/>
          </a:bodyPr>
          <a:lstStyle/>
          <a:p>
            <a:pPr algn="l"/>
            <a:r>
              <a:rPr lang="hr" sz="2400" i="1" kern="100" dirty="0">
                <a:effectLst/>
                <a:latin typeface="Calibri" panose="020F0502020204030204" pitchFamily="34" charset="0"/>
                <a:ea typeface="Calibri" panose="020F0502020204030204" pitchFamily="34" charset="0"/>
              </a:rPr>
              <a:t>Perspektiva građanskih prava (druga polovica 20. stoljeća)</a:t>
            </a:r>
            <a:r>
              <a:rPr lang="hr" sz="2400" kern="100" dirty="0">
                <a:effectLst/>
                <a:latin typeface="Calibri" panose="020F0502020204030204" pitchFamily="34" charset="0"/>
                <a:ea typeface="Calibri" panose="020F0502020204030204" pitchFamily="34" charset="0"/>
              </a:rPr>
              <a:t>: priznanje isključenosti i diskriminacije ove skupine </a:t>
            </a:r>
            <a:br>
              <a:rPr lang="hr"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Uloženi su napori da se osobama s invaliditetom omogući jednak pristup javnim zgradama, javnom prijevozu i obrazovanju. Zakonodavstvo o građanskim pravima za zaustavljanje diskriminacije osoba s invaliditetom i osiguranje pristupačnosti u svim područjima. U pozadini ovih nastojanja nalazi se gledište da nepovoljan položaj osoba s invaliditetom u određenoj mjeri nije biološki nedostatak, već društvena diskriminacija</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E34AA0D6-119C-1711-FA65-FAC6B1D3B55D}"/>
              </a:ext>
            </a:extLst>
          </p:cNvPr>
          <p:cNvSpPr txBox="1">
            <a:spLocks/>
          </p:cNvSpPr>
          <p:nvPr/>
        </p:nvSpPr>
        <p:spPr>
          <a:xfrm>
            <a:off x="597109" y="1404007"/>
            <a:ext cx="10648824" cy="567212"/>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466963" y="1398781"/>
            <a:ext cx="11258073" cy="618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u povijesnom kontekstu</a:t>
            </a:r>
            <a:endParaRPr lang="en-GB" sz="1050" dirty="0">
              <a:latin typeface="+mn-lt"/>
            </a:endParaRPr>
          </a:p>
        </p:txBody>
      </p:sp>
    </p:spTree>
    <p:extLst>
      <p:ext uri="{BB962C8B-B14F-4D97-AF65-F5344CB8AC3E}">
        <p14:creationId xmlns:p14="http://schemas.microsoft.com/office/powerpoint/2010/main" val="115693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F854-BF2E-3BEF-555E-972C4E4FEF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253955-E479-1F9E-576D-FB8B6A4515C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1B4F7D-25A8-57DA-5BA8-E60C78C9AC74}"/>
              </a:ext>
            </a:extLst>
          </p:cNvPr>
          <p:cNvSpPr>
            <a:spLocks noGrp="1"/>
          </p:cNvSpPr>
          <p:nvPr>
            <p:ph type="ctrTitle"/>
          </p:nvPr>
        </p:nvSpPr>
        <p:spPr>
          <a:xfrm>
            <a:off x="597110" y="2302586"/>
            <a:ext cx="10822730" cy="2425160"/>
          </a:xfrm>
        </p:spPr>
        <p:txBody>
          <a:bodyPr>
            <a:noAutofit/>
          </a:bodyPr>
          <a:lstStyle/>
          <a:p>
            <a:pPr algn="l"/>
            <a:r>
              <a:rPr lang="hr" sz="2400" i="1" kern="100" dirty="0">
                <a:effectLst/>
                <a:latin typeface="Calibri" panose="020F0502020204030204" pitchFamily="34" charset="0"/>
                <a:ea typeface="Calibri" panose="020F0502020204030204" pitchFamily="34" charset="0"/>
              </a:rPr>
              <a:t>Etička perspektiva</a:t>
            </a:r>
            <a:r>
              <a:rPr lang="hr" sz="2400" kern="100" dirty="0">
                <a:effectLst/>
                <a:latin typeface="Calibri" panose="020F0502020204030204" pitchFamily="34" charset="0"/>
                <a:ea typeface="Calibri" panose="020F0502020204030204" pitchFamily="34" charset="0"/>
              </a:rPr>
              <a:t>: ovaj se aspekt odnosi na činjenicu da invaliditet ima različita značenja u različitim kontekstima, njegov opseg također varira ovisno o kontekstu, a to često stvara etičke poteškoće (npr. u slučajevima kada je uključeno zapošljavanje i dotični pojedinac želi raditi)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Postavlja se pitanje je li pojedinac (bez obzira na postojanje ili težinu invaliditeta) bio izložen diskriminaciji zbog svog invaliditeta i je li njegovo ili njezino pravo na pravedne socijalne mogućnosti prekršeno</a:t>
            </a:r>
            <a:endParaRPr lang="en-GB" sz="2400" dirty="0">
              <a:latin typeface="+mn-lt"/>
            </a:endParaRPr>
          </a:p>
        </p:txBody>
      </p:sp>
      <p:pic>
        <p:nvPicPr>
          <p:cNvPr id="5" name="Kép 4">
            <a:extLst>
              <a:ext uri="{FF2B5EF4-FFF2-40B4-BE49-F238E27FC236}">
                <a16:creationId xmlns:a16="http://schemas.microsoft.com/office/drawing/2014/main" id="{7E81DF25-B1FC-D793-44E7-BC244315213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0467F82-F91A-40B1-493D-49B7E1AC87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32087F-DA9D-30E2-0C7F-BC59FA2928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28AE6EC-4F8A-C960-49C0-2B4B4C81A7D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BB78202-1728-8663-B906-57BB92AA9EF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A91459C-DFF7-12BF-9A7D-A0CC15310E42}"/>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F39E67A8-E68B-7038-89E5-31995CC2F7E5}"/>
              </a:ext>
            </a:extLst>
          </p:cNvPr>
          <p:cNvSpPr txBox="1">
            <a:spLocks/>
          </p:cNvSpPr>
          <p:nvPr/>
        </p:nvSpPr>
        <p:spPr>
          <a:xfrm>
            <a:off x="597109" y="1404007"/>
            <a:ext cx="10648824" cy="567212"/>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785811D5-A1FE-FEE1-43F5-701AEDE0473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61CF558-E313-86DA-81F8-66EAAF9B8A9B}"/>
              </a:ext>
            </a:extLst>
          </p:cNvPr>
          <p:cNvSpPr txBox="1">
            <a:spLocks/>
          </p:cNvSpPr>
          <p:nvPr/>
        </p:nvSpPr>
        <p:spPr>
          <a:xfrm>
            <a:off x="466963" y="1398781"/>
            <a:ext cx="11258073" cy="618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u povijesnom kontekstu</a:t>
            </a:r>
            <a:endParaRPr lang="en-GB" sz="1050" dirty="0">
              <a:latin typeface="+mn-lt"/>
            </a:endParaRPr>
          </a:p>
        </p:txBody>
      </p:sp>
    </p:spTree>
    <p:extLst>
      <p:ext uri="{BB962C8B-B14F-4D97-AF65-F5344CB8AC3E}">
        <p14:creationId xmlns:p14="http://schemas.microsoft.com/office/powerpoint/2010/main" val="61025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597109" y="2444695"/>
            <a:ext cx="10997782" cy="2478389"/>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Usvojena 2007. godine, obvezujuća za države članice EU-a, dio pravnog poretka EU-a</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Prema Konvenciji UN-a o pravima osoba s invaliditetom, osoba s invaliditetom je svaka osoba koja ima dugotrajno fizičko, mentalno, intelektualno ili osjetilno oštećenje koje, zajedno s nizom drugih prepreka, može ograničiti potpuno, učinkovito i ravnopravno sudjelovanje te osobe u društvu. Konvencija ima za cilj osigurati da osobe s invaliditetom imaju jednako pravo kao i sve druge osobe na uživanje najvišeg mogućeg standarda zdravlja</a:t>
            </a:r>
            <a:endParaRPr lang="en-GB"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2859787E-071E-C799-7EF9-F99591022577}"/>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336818" y="1207168"/>
            <a:ext cx="11258073" cy="1165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Definicija prema Konvenciji UN-a o pravima osoba s invaliditetom</a:t>
            </a:r>
          </a:p>
        </p:txBody>
      </p:sp>
    </p:spTree>
    <p:extLst>
      <p:ext uri="{BB962C8B-B14F-4D97-AF65-F5344CB8AC3E}">
        <p14:creationId xmlns:p14="http://schemas.microsoft.com/office/powerpoint/2010/main" val="10387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597110" y="2205965"/>
            <a:ext cx="10822730" cy="2261261"/>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Invaliditet ima mnogo različitih pristupa i oblika; u mnogim slučajevima pojam nije jasno definiran, jer pod invaliditetom ne podrazumijevamo samo oštećenje pokretljivosti, oštećenje vida, oštećenje sluha, razvojno oštećenje, intelektualno oštećenje, </a:t>
            </a:r>
            <a:r>
              <a:rPr lang="hr" sz="2400" kern="100" dirty="0">
                <a:effectLst/>
                <a:latin typeface="Calibri" panose="020F0502020204030204" pitchFamily="34" charset="0"/>
                <a:ea typeface="Calibri" panose="020F0502020204030204" pitchFamily="34" charset="0"/>
              </a:rPr>
              <a:t>teškoće učenja ili invaliditet povezan s dugotrajnim zdravstvenim stanjem – ljudi također mogu imati nevidljive smetnje kao što su alergije, a treba spomenuti i starije osobe</a:t>
            </a:r>
            <a:endParaRPr lang="en-GB" sz="24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149BBFC2-9545-5238-38BC-6D2BBE59C46A}"/>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292253"/>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 završne riječi</a:t>
            </a:r>
            <a:endParaRPr lang="en-GB" dirty="0">
              <a:latin typeface="+mn-lt"/>
            </a:endParaRPr>
          </a:p>
        </p:txBody>
      </p:sp>
    </p:spTree>
    <p:extLst>
      <p:ext uri="{BB962C8B-B14F-4D97-AF65-F5344CB8AC3E}">
        <p14:creationId xmlns:p14="http://schemas.microsoft.com/office/powerpoint/2010/main" val="52218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578810" y="2051675"/>
            <a:ext cx="11258073" cy="3106317"/>
          </a:xfrm>
        </p:spPr>
        <p:txBody>
          <a:bodyPr>
            <a:noAutofit/>
          </a:bodyPr>
          <a:lstStyle/>
          <a:p>
            <a:pPr algn="l"/>
            <a:r>
              <a:rPr lang="hr" sz="2400" kern="100" dirty="0">
                <a:effectLst/>
                <a:latin typeface="Calibri" panose="020F0502020204030204" pitchFamily="34" charset="0"/>
                <a:ea typeface="Calibri" panose="020F0502020204030204" pitchFamily="34" charset="0"/>
              </a:rPr>
              <a:t>Stariji su zbog svoje dobi ranjiviji na razvoj nekog oblika invaliditeta u starijoj dobi (Zsarnóczky , 2018)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Prema Europskoj komisiji (EK, 2010), više od jedne trećine ljudi u dobi od 75 i više godina ima invaliditet koji ih u određenoj mjeri ograničava, a očekuje se da će se taj udio povećavati kako stanovništvo EU-a stari. Zbog toga Strategija Europske komisije o osobama s invaliditetom postavlja kao </a:t>
            </a:r>
            <a:r>
              <a:rPr lang="hr" sz="2400" kern="100" dirty="0">
                <a:solidFill>
                  <a:srgbClr val="000000"/>
                </a:solidFill>
                <a:effectLst/>
                <a:latin typeface="Calibri" panose="020F0502020204030204" pitchFamily="34" charset="0"/>
                <a:ea typeface="Times New Roman" panose="02020603050405020304" pitchFamily="18" charset="0"/>
              </a:rPr>
              <a:t>cilj pružanje mogućnosti osobama s invaliditetom da uživaju svoja prava i sudjeluju u društvu – što treba postići kroz sljedeće prioritete: pristupačnost, sudjelovanje, jednakost, zapošljavanje, obrazovanje i osposobljavanje, socijalna zaštita, zdravlje i vanjsko djelovanje</a:t>
            </a:r>
            <a:endParaRPr lang="en-GB" sz="24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F339104D-C7C9-481D-4A2C-B5EB4735B278}"/>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 završne riječi</a:t>
            </a:r>
            <a:endParaRPr lang="en-GB" sz="1050" dirty="0">
              <a:latin typeface="+mn-lt"/>
            </a:endParaRPr>
          </a:p>
        </p:txBody>
      </p:sp>
    </p:spTree>
    <p:extLst>
      <p:ext uri="{BB962C8B-B14F-4D97-AF65-F5344CB8AC3E}">
        <p14:creationId xmlns:p14="http://schemas.microsoft.com/office/powerpoint/2010/main" val="103942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4467-9558-4F29-D647-792E1410DA9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41C6C8B-50A2-DDA7-3F3B-DE923D1A08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BA575EE-B6D1-1185-B11C-B54BD8C852AF}"/>
              </a:ext>
            </a:extLst>
          </p:cNvPr>
          <p:cNvSpPr>
            <a:spLocks noGrp="1"/>
          </p:cNvSpPr>
          <p:nvPr>
            <p:ph type="ctrTitle"/>
          </p:nvPr>
        </p:nvSpPr>
        <p:spPr>
          <a:xfrm>
            <a:off x="216312" y="2309529"/>
            <a:ext cx="5928960" cy="2992456"/>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Postoji mnogo različitih pristupa pojmu invaliditeta, a njegovo se </a:t>
            </a:r>
            <a:r>
              <a:rPr lang="hr" sz="2400" kern="100" dirty="0">
                <a:effectLst/>
                <a:latin typeface="Calibri" panose="020F0502020204030204" pitchFamily="34" charset="0"/>
                <a:ea typeface="Calibri" panose="020F0502020204030204" pitchFamily="34" charset="0"/>
              </a:rPr>
              <a:t>značenje mijenjalo tijekom vremena. Sljedeća standardna definicija može se usvojiti kao valjana za </a:t>
            </a:r>
            <a:r>
              <a:rPr lang="hr" sz="2400" kern="100" dirty="0">
                <a:latin typeface="Calibri" panose="020F0502020204030204" pitchFamily="34" charset="0"/>
                <a:ea typeface="Calibri" panose="020F0502020204030204" pitchFamily="34" charset="0"/>
              </a:rPr>
              <a:t>ovu</a:t>
            </a:r>
            <a:r>
              <a:rPr lang="hr" sz="2400" kern="100" dirty="0">
                <a:effectLst/>
                <a:latin typeface="Calibri" panose="020F0502020204030204" pitchFamily="34" charset="0"/>
                <a:ea typeface="Calibri" panose="020F0502020204030204" pitchFamily="34" charset="0"/>
              </a:rPr>
              <a:t> svrhu: </a:t>
            </a:r>
            <a:r>
              <a:rPr lang="hr" sz="2400" i="1" kern="100" dirty="0">
                <a:effectLst/>
                <a:latin typeface="Calibri" panose="020F0502020204030204" pitchFamily="34" charset="0"/>
                <a:ea typeface="Calibri" panose="020F0502020204030204" pitchFamily="34" charset="0"/>
              </a:rPr>
              <a:t>invaliditet se odnosi na fizičko ili mentalno stanje koje se odnosi na neku vrstu fizičkog ili mentalnog oštećenja pojedinca, a kao rezultat, pojedinac se suočava s preprekama u svom svakodnevnom životu </a:t>
            </a:r>
            <a:r>
              <a:rPr lang="hr" sz="2400" kern="100" dirty="0">
                <a:effectLst/>
                <a:latin typeface="Calibri" panose="020F0502020204030204" pitchFamily="34" charset="0"/>
                <a:ea typeface="Calibri" panose="020F0502020204030204" pitchFamily="34" charset="0"/>
              </a:rPr>
              <a:t>(Zsarnóczky, 2017)</a:t>
            </a:r>
            <a:endParaRPr lang="en-GB" sz="2400" dirty="0">
              <a:latin typeface="+mn-lt"/>
            </a:endParaRPr>
          </a:p>
        </p:txBody>
      </p:sp>
      <p:pic>
        <p:nvPicPr>
          <p:cNvPr id="5" name="Kép 4">
            <a:extLst>
              <a:ext uri="{FF2B5EF4-FFF2-40B4-BE49-F238E27FC236}">
                <a16:creationId xmlns:a16="http://schemas.microsoft.com/office/drawing/2014/main" id="{9D043370-90B7-919F-67F6-BB47C0306C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3BCDCFB-802C-080A-3F43-006A1211DF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19EA093-A550-4780-7104-0C439B28819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6DC49A5-8C03-13F2-B7FE-22534CEF5C1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7C94DF7-120C-CECB-86EE-822C7FF53DE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CFBCDE8-532B-1C7A-CC45-DBE42503C25E}"/>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B5B27ED7-A19A-0003-2A2E-9DA4CDAAA82A}"/>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AC3330C0-F50C-9B80-E46D-6714737A6D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91DA4A-4CCA-8C15-416F-E53A32C42402}"/>
              </a:ext>
            </a:extLst>
          </p:cNvPr>
          <p:cNvSpPr txBox="1">
            <a:spLocks/>
          </p:cNvSpPr>
          <p:nvPr/>
        </p:nvSpPr>
        <p:spPr>
          <a:xfrm>
            <a:off x="191825" y="913890"/>
            <a:ext cx="4572000" cy="10828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Definicije invaliditeta – završne riječi</a:t>
            </a:r>
            <a:endParaRPr lang="en-GB" sz="1050" dirty="0">
              <a:latin typeface="+mn-lt"/>
            </a:endParaRPr>
          </a:p>
        </p:txBody>
      </p:sp>
      <p:pic>
        <p:nvPicPr>
          <p:cNvPr id="14" name="Kép 13" descr="A képen szöveg, képernyőkép, Betűtípus, szám látható&#10;&#10;Automatikusan generált leírás">
            <a:extLst>
              <a:ext uri="{FF2B5EF4-FFF2-40B4-BE49-F238E27FC236}">
                <a16:creationId xmlns:a16="http://schemas.microsoft.com/office/drawing/2014/main" id="{7CEC7EE3-E661-6C6A-FE34-549FB0A731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8433" y="1912821"/>
            <a:ext cx="5867400" cy="3314700"/>
          </a:xfrm>
          <a:prstGeom prst="rect">
            <a:avLst/>
          </a:prstGeom>
        </p:spPr>
      </p:pic>
      <p:sp>
        <p:nvSpPr>
          <p:cNvPr id="16" name="Szövegdoboz 15">
            <a:extLst>
              <a:ext uri="{FF2B5EF4-FFF2-40B4-BE49-F238E27FC236}">
                <a16:creationId xmlns:a16="http://schemas.microsoft.com/office/drawing/2014/main" id="{F630A1BA-1F99-0037-46B9-AFC78A87DCA2}"/>
              </a:ext>
            </a:extLst>
          </p:cNvPr>
          <p:cNvSpPr txBox="1"/>
          <p:nvPr/>
        </p:nvSpPr>
        <p:spPr>
          <a:xfrm>
            <a:off x="5977183" y="1451477"/>
            <a:ext cx="6128650" cy="461665"/>
          </a:xfrm>
          <a:prstGeom prst="rect">
            <a:avLst/>
          </a:prstGeom>
          <a:noFill/>
        </p:spPr>
        <p:txBody>
          <a:bodyPr wrap="square">
            <a:spAutoFit/>
          </a:bodyPr>
          <a:lstStyle/>
          <a:p>
            <a:pPr algn="r"/>
            <a:r>
              <a:rPr lang="hr" sz="1200" dirty="0"/>
              <a:t>https://www.researchgate.net/publication/264422652_Disability-Aware_Software_Engineering_for_Improved_System_Accessibility_and_Usability/figures?lo=1</a:t>
            </a:r>
          </a:p>
        </p:txBody>
      </p:sp>
    </p:spTree>
    <p:extLst>
      <p:ext uri="{BB962C8B-B14F-4D97-AF65-F5344CB8AC3E}">
        <p14:creationId xmlns:p14="http://schemas.microsoft.com/office/powerpoint/2010/main" val="339788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7B91-B7CA-3755-2C35-3948051D203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D15D135-7F18-CB91-4874-928183CB5E9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449C3B5-5225-2CE6-119F-AF64E0F00B96}"/>
              </a:ext>
            </a:extLst>
          </p:cNvPr>
          <p:cNvSpPr>
            <a:spLocks noGrp="1"/>
          </p:cNvSpPr>
          <p:nvPr>
            <p:ph type="ctrTitle"/>
          </p:nvPr>
        </p:nvSpPr>
        <p:spPr>
          <a:xfrm>
            <a:off x="106879" y="2306359"/>
            <a:ext cx="11730004" cy="2959797"/>
          </a:xfrm>
        </p:spPr>
        <p:txBody>
          <a:bodyPr>
            <a:noAutofit/>
          </a:bodyPr>
          <a:lstStyle/>
          <a:p>
            <a:pPr algn="l">
              <a:lnSpc>
                <a:spcPts val="2880"/>
              </a:lnSpc>
              <a:spcAft>
                <a:spcPts val="800"/>
              </a:spcAft>
              <a:tabLst>
                <a:tab pos="1343660" algn="l"/>
              </a:tabLst>
            </a:pPr>
            <a:r>
              <a:rPr lang="hr" sz="2400" kern="100" dirty="0">
                <a:effectLst/>
                <a:latin typeface="Calibri" panose="020F0502020204030204" pitchFamily="34" charset="0"/>
                <a:ea typeface="Calibri" panose="020F0502020204030204" pitchFamily="34" charset="0"/>
                <a:cs typeface="Calibri" panose="020F0502020204030204" pitchFamily="34" charset="0"/>
              </a:rPr>
              <a:t>Nije jednostavan zadatak: postoji nekoliko različitih kategorizacija na temelju perspektive koja se koristi za grupiranje tih pojedinaca. Ako se koristi medicinska dijagnoza, tada skup statističkih podataka izračunat u trenutnoj situaciji mora uzeti u obzir </a:t>
            </a:r>
            <a:r>
              <a:rPr lang="hr"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činjenicu da se u bilo kojem trenutku kod nekih pojedinaca može potencijalno razviti invaliditet, tako da </a:t>
            </a:r>
            <a:r>
              <a:rPr lang="hr" sz="2400" kern="100" dirty="0">
                <a:effectLst/>
                <a:latin typeface="Calibri" panose="020F0502020204030204" pitchFamily="34" charset="0"/>
                <a:ea typeface="Calibri" panose="020F0502020204030204" pitchFamily="34" charset="0"/>
                <a:cs typeface="Calibri" panose="020F0502020204030204" pitchFamily="34" charset="0"/>
              </a:rPr>
              <a:t>su moguće situacije u kojima ova klasifikacija trenutno nije važeća, ali se može pojaviti u budućnosti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HR" sz="2400" kern="100" dirty="0">
                <a:effectLst/>
                <a:latin typeface="Calibri" panose="020F0502020204030204" pitchFamily="34" charset="0"/>
                <a:ea typeface="Calibri" panose="020F0502020204030204" pitchFamily="34" charset="0"/>
                <a:cs typeface="Arial" panose="020B0604020202020204" pitchFamily="34" charset="0"/>
              </a:rPr>
              <a:t>I</a:t>
            </a:r>
            <a:r>
              <a:rPr lang="hr" sz="2400" kern="100" dirty="0">
                <a:effectLst/>
                <a:latin typeface="Calibri" panose="020F0502020204030204" pitchFamily="34" charset="0"/>
                <a:ea typeface="Calibri" panose="020F0502020204030204" pitchFamily="34" charset="0"/>
              </a:rPr>
              <a:t>nvaliditet nije stanje nego proces, koji može biti progresivan, statičan ili povremen</a:t>
            </a:r>
            <a:br>
              <a:rPr lang="hr" sz="2400" kern="100" dirty="0">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Invaliditet se može pojaviti u različitim situacijama i razdobljima života: pri rođenju, u djetinjstvu ili u odrasloj dobi, kao posljedica ozljede ili kao rezultat genetskih uvjeta</a:t>
            </a:r>
            <a:endParaRPr lang="en-GB" sz="2400" dirty="0">
              <a:latin typeface="+mn-lt"/>
            </a:endParaRPr>
          </a:p>
        </p:txBody>
      </p:sp>
      <p:pic>
        <p:nvPicPr>
          <p:cNvPr id="5" name="Kép 4">
            <a:extLst>
              <a:ext uri="{FF2B5EF4-FFF2-40B4-BE49-F238E27FC236}">
                <a16:creationId xmlns:a16="http://schemas.microsoft.com/office/drawing/2014/main" id="{918B7068-B736-AE58-D721-63B9FB4B01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542AAA0-2C91-5677-123E-C64B13836C6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98D0C2E-3D5C-32DA-DE90-5A44F0E95E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1F81808-5010-42E7-58A4-33F39B60654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C5CD4D8-3540-14B1-959B-F7D8D6CDD97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528676-6123-49DF-8A77-DF52856D9C5F}"/>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1F74423C-CDF1-577E-A73D-54DBE49F14F5}"/>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91E72C83-0561-9505-2AD7-788FD362CA8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B2F2E35-C2A7-98E7-589C-B01C896F3B63}"/>
              </a:ext>
            </a:extLst>
          </p:cNvPr>
          <p:cNvSpPr txBox="1">
            <a:spLocks/>
          </p:cNvSpPr>
          <p:nvPr/>
        </p:nvSpPr>
        <p:spPr>
          <a:xfrm>
            <a:off x="466962" y="1283332"/>
            <a:ext cx="11258073" cy="6476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prethodna razmišljanja</a:t>
            </a:r>
          </a:p>
        </p:txBody>
      </p:sp>
    </p:spTree>
    <p:extLst>
      <p:ext uri="{BB962C8B-B14F-4D97-AF65-F5344CB8AC3E}">
        <p14:creationId xmlns:p14="http://schemas.microsoft.com/office/powerpoint/2010/main" val="127133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0" y="2026273"/>
            <a:ext cx="12192000" cy="3318398"/>
          </a:xfrm>
        </p:spPr>
        <p:txBody>
          <a:bodyPr>
            <a:noAutofit/>
          </a:bodyPr>
          <a:lstStyle/>
          <a:p>
            <a:pPr algn="l">
              <a:lnSpc>
                <a:spcPts val="2300"/>
              </a:lnSpc>
              <a:tabLst>
                <a:tab pos="1343660" algn="l"/>
              </a:tabLst>
            </a:pPr>
            <a:r>
              <a:rPr lang="hr" sz="2200" kern="100" dirty="0">
                <a:effectLst/>
                <a:latin typeface="Calibri" panose="020F0502020204030204" pitchFamily="34" charset="0"/>
                <a:ea typeface="Calibri" panose="020F0502020204030204" pitchFamily="34" charset="0"/>
                <a:cs typeface="Calibri" panose="020F0502020204030204" pitchFamily="34" charset="0"/>
              </a:rPr>
              <a:t>Najčešća i najpoznatija klasifikacija: četiri osnovna tipa invaliditeta - tjelesni, intelektualni, </a:t>
            </a:r>
            <a:r>
              <a:rPr lang="hr"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mentalni i osjetilni (ne moraju </a:t>
            </a:r>
            <a:r>
              <a:rPr lang="hr" sz="2200" kern="100" dirty="0">
                <a:effectLst/>
                <a:latin typeface="Calibri" panose="020F0502020204030204" pitchFamily="34" charset="0"/>
                <a:ea typeface="Calibri" panose="020F0502020204030204" pitchFamily="34" charset="0"/>
                <a:cs typeface="Calibri" panose="020F0502020204030204" pitchFamily="34" charset="0"/>
              </a:rPr>
              <a:t>se podudarati s grupiranjima koja se nalaze u literaturi)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(1) </a:t>
            </a:r>
            <a:r>
              <a:rPr lang="hr" sz="2200" kern="100" dirty="0">
                <a:effectLst/>
                <a:latin typeface="Calibri" panose="020F0502020204030204" pitchFamily="34" charset="0"/>
                <a:ea typeface="Calibri" panose="020F0502020204030204" pitchFamily="34" charset="0"/>
                <a:cs typeface="Calibri" panose="020F0502020204030204" pitchFamily="34" charset="0"/>
              </a:rPr>
              <a:t>Tjelesni invaliditet je stanje koje utječe na dio tijela osobe koje oštećuje ili ograničava fizičko funkcioniranje ili pokretljivost (uzrokovano genetikom, bolešću ili ozljedom) - osobe s poteškoćama u kretanju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(2) </a:t>
            </a:r>
            <a:r>
              <a:rPr lang="hr" sz="2200" kern="100" dirty="0">
                <a:effectLst/>
                <a:latin typeface="Calibri" panose="020F0502020204030204" pitchFamily="34" charset="0"/>
                <a:ea typeface="Calibri" panose="020F0502020204030204" pitchFamily="34" charset="0"/>
                <a:cs typeface="Calibri" panose="020F0502020204030204" pitchFamily="34" charset="0"/>
              </a:rPr>
              <a:t>Osobe s intelektualnim teškoćama imaju poteškoće sa samozbrinjavanjem, sigurnošću, komunikacijom i društvenom interakcijom. Uzroci mogu biti genetika, bolest, ozljeda. To uključuje npr.</a:t>
            </a:r>
            <a:r>
              <a:rPr lang="hr" sz="2200" kern="100" dirty="0">
                <a:latin typeface="Calibri" panose="020F0502020204030204" pitchFamily="34" charset="0"/>
                <a:ea typeface="Calibri" panose="020F0502020204030204" pitchFamily="34" charset="0"/>
                <a:cs typeface="Calibri" panose="020F0502020204030204" pitchFamily="34" charset="0"/>
              </a:rPr>
              <a:t> </a:t>
            </a:r>
            <a:r>
              <a:rPr lang="hr" sz="2200" kern="100" dirty="0">
                <a:effectLst/>
                <a:latin typeface="Calibri" panose="020F0502020204030204" pitchFamily="34" charset="0"/>
                <a:ea typeface="Calibri" panose="020F0502020204030204" pitchFamily="34" charset="0"/>
                <a:cs typeface="Calibri" panose="020F0502020204030204" pitchFamily="34" charset="0"/>
              </a:rPr>
              <a:t>nedostatke u govornim i jezičnim vještinama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(3) </a:t>
            </a:r>
            <a:r>
              <a:rPr lang="hr" sz="2200" kern="100" dirty="0">
                <a:effectLst/>
                <a:latin typeface="Calibri" panose="020F0502020204030204" pitchFamily="34" charset="0"/>
                <a:ea typeface="Calibri" panose="020F0502020204030204" pitchFamily="34" charset="0"/>
                <a:cs typeface="Calibri" panose="020F0502020204030204" pitchFamily="34" charset="0"/>
              </a:rPr>
              <a:t>Mentalni invaliditet: poremećaji mišljenja, emocija i ponašanja. Može biti uzrokovana uglavnom ozljedom mozga ili abnormalnim neurološkim razvojem. Može uključivati bipolarni poremećaj, depresiju, </a:t>
            </a:r>
            <a:r>
              <a:rPr lang="hr" sz="2200" kern="100" dirty="0">
                <a:latin typeface="Calibri" panose="020F0502020204030204" pitchFamily="34" charset="0"/>
                <a:ea typeface="Calibri" panose="020F0502020204030204" pitchFamily="34" charset="0"/>
                <a:cs typeface="Calibri" panose="020F0502020204030204" pitchFamily="34" charset="0"/>
              </a:rPr>
              <a:t>sh</a:t>
            </a:r>
            <a:r>
              <a:rPr lang="hr" sz="2200" kern="100" dirty="0">
                <a:effectLst/>
                <a:latin typeface="Calibri" panose="020F0502020204030204" pitchFamily="34" charset="0"/>
                <a:ea typeface="Calibri" panose="020F0502020204030204" pitchFamily="34" charset="0"/>
                <a:cs typeface="Calibri" panose="020F0502020204030204" pitchFamily="34" charset="0"/>
              </a:rPr>
              <a:t>izofreniju i bulimiju</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(4) </a:t>
            </a:r>
            <a:r>
              <a:rPr lang="hr" sz="2200" kern="100" dirty="0">
                <a:effectLst/>
                <a:latin typeface="Calibri" panose="020F0502020204030204" pitchFamily="34" charset="0"/>
                <a:ea typeface="Calibri" panose="020F0502020204030204" pitchFamily="34" charset="0"/>
              </a:rPr>
              <a:t>Senzorni invaliditet utječe na sluh, vid, dodir, miris ili okus osobe. To uključuje poremećaj iz spektra autizma, sljepoću i gubitak sluha</a:t>
            </a:r>
            <a:endParaRPr lang="en-GB" sz="22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F99F9162-9464-9394-8167-A1CDAEB7119D}"/>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466962" y="999715"/>
            <a:ext cx="11258073"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b="1" dirty="0">
                <a:latin typeface="+mn-lt"/>
              </a:rPr>
              <a:t>Klasifikacija osoba s invaliditetom – pristupi</a:t>
            </a:r>
          </a:p>
        </p:txBody>
      </p:sp>
    </p:spTree>
    <p:extLst>
      <p:ext uri="{BB962C8B-B14F-4D97-AF65-F5344CB8AC3E}">
        <p14:creationId xmlns:p14="http://schemas.microsoft.com/office/powerpoint/2010/main" val="184505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08221" y="1177076"/>
            <a:ext cx="7382493" cy="1611112"/>
          </a:xfrm>
        </p:spPr>
        <p:txBody>
          <a:bodyPr>
            <a:normAutofit/>
          </a:bodyPr>
          <a:lstStyle/>
          <a:p>
            <a:r>
              <a:rPr lang="hr" sz="3600" b="1" dirty="0">
                <a:latin typeface="+mn-lt"/>
              </a:rPr>
              <a:t>3. Definicije i vrste invaliditeta. Obilježja potražnje za pristupačnim turizmom</a:t>
            </a:r>
            <a:endParaRPr lang="en-GB"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pic>
        <p:nvPicPr>
          <p:cNvPr id="12" name="Kép 11" descr="A képen bicikli, kerék, személy, jármű látható&#10;&#10;Automatikusan generált leírás">
            <a:extLst>
              <a:ext uri="{FF2B5EF4-FFF2-40B4-BE49-F238E27FC236}">
                <a16:creationId xmlns:a16="http://schemas.microsoft.com/office/drawing/2014/main" id="{9F921142-DCDC-4AA1-CFC0-AA0D30F362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9781" y="965465"/>
            <a:ext cx="4723998" cy="3878810"/>
          </a:xfrm>
          <a:prstGeom prst="rect">
            <a:avLst/>
          </a:prstGeom>
        </p:spPr>
      </p:pic>
      <p:sp>
        <p:nvSpPr>
          <p:cNvPr id="14" name="Szövegdoboz 13">
            <a:extLst>
              <a:ext uri="{FF2B5EF4-FFF2-40B4-BE49-F238E27FC236}">
                <a16:creationId xmlns:a16="http://schemas.microsoft.com/office/drawing/2014/main" id="{C88228B4-9E33-19F9-B886-4B3ABF27616E}"/>
              </a:ext>
            </a:extLst>
          </p:cNvPr>
          <p:cNvSpPr txBox="1"/>
          <p:nvPr/>
        </p:nvSpPr>
        <p:spPr>
          <a:xfrm>
            <a:off x="8093376" y="4838078"/>
            <a:ext cx="3256807" cy="276999"/>
          </a:xfrm>
          <a:prstGeom prst="rect">
            <a:avLst/>
          </a:prstGeom>
          <a:noFill/>
        </p:spPr>
        <p:txBody>
          <a:bodyPr wrap="square">
            <a:spAutoFit/>
          </a:bodyPr>
          <a:lstStyle/>
          <a:p>
            <a:r>
              <a:rPr lang="hr" sz="1200" dirty="0"/>
              <a:t>https://wecapable.com/types-of-disabilities-list/</a:t>
            </a:r>
          </a:p>
        </p:txBody>
      </p:sp>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B422-586D-324B-9825-E60B59A4CE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23C1F99-08E2-DA74-BBE2-223316E3F33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2D5BDC9-1185-516B-2E36-1800C70700CA}"/>
              </a:ext>
            </a:extLst>
          </p:cNvPr>
          <p:cNvSpPr>
            <a:spLocks noGrp="1"/>
          </p:cNvSpPr>
          <p:nvPr>
            <p:ph type="ctrTitle"/>
          </p:nvPr>
        </p:nvSpPr>
        <p:spPr>
          <a:xfrm>
            <a:off x="121069" y="2001963"/>
            <a:ext cx="11949858" cy="3318398"/>
          </a:xfrm>
        </p:spPr>
        <p:txBody>
          <a:bodyPr>
            <a:noAutofit/>
          </a:bodyPr>
          <a:lstStyle/>
          <a:p>
            <a:pPr algn="l">
              <a:lnSpc>
                <a:spcPts val="2300"/>
              </a:lnSpc>
            </a:pPr>
            <a:r>
              <a:rPr lang="hr" sz="2200" kern="100" dirty="0">
                <a:effectLst/>
                <a:latin typeface="Calibri" panose="020F0502020204030204" pitchFamily="34" charset="0"/>
                <a:ea typeface="Calibri" panose="020F0502020204030204" pitchFamily="34" charset="0"/>
                <a:cs typeface="Calibri" panose="020F0502020204030204" pitchFamily="34" charset="0"/>
              </a:rPr>
              <a:t>Drugi pristup s četiri glavne kategorije invaliditeta: oštećenje vida, oštećenje sluha, oštećenje pokretljivosti i kognitivno oštećenje (Crow, 2008)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Calibri" panose="020F0502020204030204" pitchFamily="34" charset="0"/>
              </a:rPr>
              <a:t>(1) Oštećenje vida – tri vrste: potpuna sljepoća, slabovidnost i daltonizam</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(2) </a:t>
            </a:r>
            <a:r>
              <a:rPr lang="hr" sz="2200" kern="100" dirty="0">
                <a:effectLst/>
                <a:latin typeface="Calibri" panose="020F0502020204030204" pitchFamily="34" charset="0"/>
                <a:ea typeface="Calibri" panose="020F0502020204030204" pitchFamily="34" charset="0"/>
                <a:cs typeface="Calibri" panose="020F0502020204030204" pitchFamily="34" charset="0"/>
              </a:rPr>
              <a:t>Osobe s gubitkom sluha mogu imaju smanjenu sposobnost čuti određene frekvencije (tonove) i mogu imati poteškoće sa sluhom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(3) </a:t>
            </a:r>
            <a:r>
              <a:rPr lang="hr" sz="2200" kern="100" dirty="0">
                <a:effectLst/>
                <a:latin typeface="Calibri" panose="020F0502020204030204" pitchFamily="34" charset="0"/>
                <a:ea typeface="Calibri" panose="020F0502020204030204" pitchFamily="34" charset="0"/>
                <a:cs typeface="Calibri" panose="020F0502020204030204" pitchFamily="34" charset="0"/>
              </a:rPr>
              <a:t>Osobe s motoričkim oštećenjima su osobe s tjelesnim ili lokomotornim oštećenjima koje se suočavaju s nizom poteškoća u obavljanju svojih aktivnosti, ovisno o težini i vrsti oštećenja. Širok raspon stanja povezan je s motoričkim poteškoćama, npr. neki ljudi u ovoj skupini imaju ograničenu mogućnost korištenja ruku, dok ih drugi uopće ne koriste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(4) </a:t>
            </a:r>
            <a:r>
              <a:rPr lang="hr" sz="2200" kern="100" dirty="0">
                <a:effectLst/>
                <a:latin typeface="Calibri" panose="020F0502020204030204" pitchFamily="34" charset="0"/>
                <a:ea typeface="Calibri" panose="020F0502020204030204" pitchFamily="34" charset="0"/>
              </a:rPr>
              <a:t>Za osobe s kognitivnim oštećenjima, pamćenje, percepcija, rješavanje problema i konceptualizacija mogu biti izazovni – autizam, ozljeda mozga, epilepsija, mentalna ili neurološka oštećenja</a:t>
            </a:r>
            <a:endParaRPr lang="en-GB" sz="2200" dirty="0">
              <a:latin typeface="+mn-lt"/>
            </a:endParaRPr>
          </a:p>
        </p:txBody>
      </p:sp>
      <p:pic>
        <p:nvPicPr>
          <p:cNvPr id="5" name="Kép 4">
            <a:extLst>
              <a:ext uri="{FF2B5EF4-FFF2-40B4-BE49-F238E27FC236}">
                <a16:creationId xmlns:a16="http://schemas.microsoft.com/office/drawing/2014/main" id="{F019CF8A-1A86-DF1E-ED0D-02FA7DD674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9AFCB1-25D5-AA4F-93CD-5A72047B63A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8EE5BE-6D9A-3B27-3B01-FD7F45F4740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1191805-25C3-08F6-33FD-73E79C6FCC0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4C62C4C-DA60-E491-7D55-D1E9DD7DCEC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F58F082-2E41-EA57-1E63-CD818AE84C7C}"/>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EC8DD575-A4F2-640C-F1A0-98C769B71EC8}"/>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720F9B5C-6866-22A7-FBA0-6F7CCD59111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74120A-99F4-8CED-7526-5857A1BA313F}"/>
              </a:ext>
            </a:extLst>
          </p:cNvPr>
          <p:cNvSpPr txBox="1">
            <a:spLocks/>
          </p:cNvSpPr>
          <p:nvPr/>
        </p:nvSpPr>
        <p:spPr>
          <a:xfrm>
            <a:off x="466962" y="1176177"/>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pristupi</a:t>
            </a:r>
          </a:p>
        </p:txBody>
      </p:sp>
    </p:spTree>
    <p:extLst>
      <p:ext uri="{BB962C8B-B14F-4D97-AF65-F5344CB8AC3E}">
        <p14:creationId xmlns:p14="http://schemas.microsoft.com/office/powerpoint/2010/main" val="94419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240632" y="1894375"/>
            <a:ext cx="11710736" cy="2793548"/>
          </a:xfrm>
        </p:spPr>
        <p:txBody>
          <a:bodyPr>
            <a:noAutofit/>
          </a:bodyPr>
          <a:lstStyle/>
          <a:p>
            <a:pPr algn="l"/>
            <a:r>
              <a:rPr lang="hr" sz="2400" kern="100" dirty="0">
                <a:effectLst/>
                <a:latin typeface="Calibri" panose="020F0502020204030204" pitchFamily="34" charset="0"/>
                <a:ea typeface="Calibri" panose="020F0502020204030204" pitchFamily="34" charset="0"/>
              </a:rPr>
              <a:t>Invaliditet je stanje ili funkcija u kojoj je pojedinac u znatno nepovoljnijem položaju u usporedbi s njegovom ili njezinom normalnom razinom funkcioniranja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Izraz se odnosi na individualno funkcioniranje, uključujući tjelesno oštećenje, oštećenje osjetila, kognitivno oštećenje, intelektualno oštećenje, mentalno oštećenje i razne vrste kroničnih bolesti. Invaliditet može utjecati na organe ili dijelove tijela, ali također može utjecati na sudjelovanje osobe u različitim aspektima njegovog ili njenog života</a:t>
            </a:r>
            <a:endParaRPr lang="en-GB" sz="24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F6EFACC7-0B55-370B-1ADB-58F9FD3C9841}"/>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WHO</a:t>
            </a:r>
          </a:p>
        </p:txBody>
      </p:sp>
    </p:spTree>
    <p:extLst>
      <p:ext uri="{BB962C8B-B14F-4D97-AF65-F5344CB8AC3E}">
        <p14:creationId xmlns:p14="http://schemas.microsoft.com/office/powerpoint/2010/main" val="385154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EE4A-BB02-C609-B816-CA464F67B39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80B5E7A-AEB0-EAF4-A6A5-D8D143F9AA2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CD1BF91-3CFD-BFF6-2A66-E9701EE6FFA5}"/>
              </a:ext>
            </a:extLst>
          </p:cNvPr>
          <p:cNvSpPr>
            <a:spLocks noGrp="1"/>
          </p:cNvSpPr>
          <p:nvPr>
            <p:ph type="ctrTitle"/>
          </p:nvPr>
        </p:nvSpPr>
        <p:spPr>
          <a:xfrm>
            <a:off x="118753" y="1920563"/>
            <a:ext cx="11954493" cy="3384164"/>
          </a:xfrm>
        </p:spPr>
        <p:txBody>
          <a:bodyPr>
            <a:noAutofit/>
          </a:bodyPr>
          <a:lstStyle/>
          <a:p>
            <a:pPr algn="l">
              <a:lnSpc>
                <a:spcPts val="2400"/>
              </a:lnSpc>
            </a:pPr>
            <a:r>
              <a:rPr lang="hr" sz="2400" kern="100" dirty="0">
                <a:effectLst/>
                <a:latin typeface="Calibri" panose="020F0502020204030204" pitchFamily="34" charset="0"/>
                <a:ea typeface="Calibri" panose="020F0502020204030204" pitchFamily="34" charset="0"/>
              </a:rPr>
              <a:t>2001. godina: SZO objavljulje Međunarodnu klasifikaciju funkcioniranja, invaliditeta i zdravlja (ICF). Primarni cilj: koristan alat za opisivanje zdravstvenog stanja stanovništva i za međunarodnu upotrebu. Zamišljen kao standardizirani zajednički okvir za omogućavanje komunikacije o zdravlju i zdravstvenoj skrbi u različitim disciplinama diljem svijeta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ICF je sustavno grupiranje ljudi s različitim zdravstvenim stanjima, razlikujući koncepte funkcionalnosti i invaliditeta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(1) Funkcionalnost: krovni pojam uključujući sve tjelesne funkcije, aktivnosti i sudjelovanje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(2) Invaliditet: također krovni pojam koji se odnosi na oštećenja, ograničenja aktivnosti ili ograničenja sudjelovanja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ICF se ne odnosi samo na osobe s invaliditetom, on je univerzalna klasifikacija stanja povezanih sa zdravljem</a:t>
            </a:r>
            <a:endParaRPr lang="en-GB" sz="2400" dirty="0">
              <a:latin typeface="+mn-lt"/>
            </a:endParaRPr>
          </a:p>
        </p:txBody>
      </p:sp>
      <p:pic>
        <p:nvPicPr>
          <p:cNvPr id="5" name="Kép 4">
            <a:extLst>
              <a:ext uri="{FF2B5EF4-FFF2-40B4-BE49-F238E27FC236}">
                <a16:creationId xmlns:a16="http://schemas.microsoft.com/office/drawing/2014/main" id="{2C1D59E8-F644-7210-8743-B286A589525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FE519E-BED1-04D2-77AF-1DA0066401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CE991-3393-1EF9-1C7F-8EF78CF2567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3998B14-CEDB-0959-2C1F-68717F69D6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4074483-517E-5839-CD8E-8523E2C9178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FEF7CCD-8F37-6441-D0AA-F7504722DC90}"/>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447A420-383F-6313-5B6E-C53850F111D2}"/>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C954CAED-3C91-BA22-021E-6842393C289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E0A8DF-F17E-6DF9-13B2-50B766232A2E}"/>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WHO</a:t>
            </a:r>
          </a:p>
        </p:txBody>
      </p:sp>
    </p:spTree>
    <p:extLst>
      <p:ext uri="{BB962C8B-B14F-4D97-AF65-F5344CB8AC3E}">
        <p14:creationId xmlns:p14="http://schemas.microsoft.com/office/powerpoint/2010/main" val="137079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0E1A3FC-B1E0-B682-ABF0-BBCAA6D59062}"/>
              </a:ext>
            </a:extLst>
          </p:cNvPr>
          <p:cNvSpPr>
            <a:spLocks noGrp="1"/>
          </p:cNvSpPr>
          <p:nvPr>
            <p:ph type="ctrTitle"/>
          </p:nvPr>
        </p:nvSpPr>
        <p:spPr>
          <a:xfrm>
            <a:off x="172501" y="1972042"/>
            <a:ext cx="4673406" cy="3118445"/>
          </a:xfrm>
        </p:spPr>
        <p:txBody>
          <a:bodyPr>
            <a:noAutofit/>
          </a:bodyPr>
          <a:lstStyle/>
          <a:p>
            <a:pPr algn="l"/>
            <a:r>
              <a:rPr lang="hr" sz="2400" kern="100" dirty="0">
                <a:effectLst/>
                <a:latin typeface="Calibri" panose="020F0502020204030204" pitchFamily="34" charset="0"/>
                <a:ea typeface="Calibri" panose="020F0502020204030204" pitchFamily="34" charset="0"/>
              </a:rPr>
              <a:t>Dva definirajuća dijela: </a:t>
            </a:r>
            <a:r>
              <a:rPr lang="hr" sz="2400" i="1" kern="100" dirty="0">
                <a:effectLst/>
                <a:latin typeface="Calibri" panose="020F0502020204030204" pitchFamily="34" charset="0"/>
                <a:ea typeface="Calibri" panose="020F0502020204030204" pitchFamily="34" charset="0"/>
              </a:rPr>
              <a:t>funkcionalna sposobnost i invaliditet (1) </a:t>
            </a:r>
            <a:r>
              <a:rPr lang="hr" sz="2400" kern="100" dirty="0">
                <a:effectLst/>
                <a:latin typeface="Calibri" panose="020F0502020204030204" pitchFamily="34" charset="0"/>
                <a:ea typeface="Calibri" panose="020F0502020204030204" pitchFamily="34" charset="0"/>
              </a:rPr>
              <a:t>i </a:t>
            </a:r>
            <a:r>
              <a:rPr lang="hr" sz="2400" i="1" kern="100" dirty="0">
                <a:effectLst/>
                <a:latin typeface="Calibri" panose="020F0502020204030204" pitchFamily="34" charset="0"/>
                <a:ea typeface="Calibri" panose="020F0502020204030204" pitchFamily="34" charset="0"/>
              </a:rPr>
              <a:t>kontekstualni (okolišni) čimbenici (2)</a:t>
            </a:r>
            <a:r>
              <a:rPr lang="hr" sz="2400" kern="100" dirty="0">
                <a:effectLst/>
                <a:latin typeface="Calibri" panose="020F0502020204030204" pitchFamily="34" charset="0"/>
                <a:ea typeface="Calibri" panose="020F0502020204030204" pitchFamily="34" charset="0"/>
              </a:rPr>
              <a:t>. Potonje se odnosi na cijeli kontekst života pojedinca, faktore koji mogu utjecati na zdravstveno stanje pojedinca. Klasifikacija dalje dijeli dvije glavne kategorije u dvije potpodjele (ICF, 2001)</a:t>
            </a:r>
            <a:endParaRPr lang="en-GB" sz="2400" dirty="0">
              <a:latin typeface="+mn-lt"/>
            </a:endParaRPr>
          </a:p>
        </p:txBody>
      </p:sp>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14ABC8A2-DA14-953E-650B-15AEA9B2CA36}"/>
              </a:ext>
            </a:extLst>
          </p:cNvPr>
          <p:cNvSpPr txBox="1">
            <a:spLocks/>
          </p:cNvSpPr>
          <p:nvPr/>
        </p:nvSpPr>
        <p:spPr>
          <a:xfrm>
            <a:off x="597109" y="1404006"/>
            <a:ext cx="10648824" cy="508727"/>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466963" y="1223779"/>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WHO</a:t>
            </a:r>
          </a:p>
        </p:txBody>
      </p:sp>
      <p:graphicFrame>
        <p:nvGraphicFramePr>
          <p:cNvPr id="19" name="Diagram 18">
            <a:extLst>
              <a:ext uri="{FF2B5EF4-FFF2-40B4-BE49-F238E27FC236}">
                <a16:creationId xmlns:a16="http://schemas.microsoft.com/office/drawing/2014/main" id="{1D34E1FA-D610-4D4A-77B6-61CB028E8EC3}"/>
              </a:ext>
            </a:extLst>
          </p:cNvPr>
          <p:cNvGraphicFramePr/>
          <p:nvPr>
            <p:extLst>
              <p:ext uri="{D42A27DB-BD31-4B8C-83A1-F6EECF244321}">
                <p14:modId xmlns:p14="http://schemas.microsoft.com/office/powerpoint/2010/main" val="2778684675"/>
              </p:ext>
            </p:extLst>
          </p:nvPr>
        </p:nvGraphicFramePr>
        <p:xfrm>
          <a:off x="4914872" y="2097037"/>
          <a:ext cx="7015871" cy="24880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Szövegdoboz 20">
            <a:extLst>
              <a:ext uri="{FF2B5EF4-FFF2-40B4-BE49-F238E27FC236}">
                <a16:creationId xmlns:a16="http://schemas.microsoft.com/office/drawing/2014/main" id="{EB05AD94-4603-264A-D75E-A575B9DD52E8}"/>
              </a:ext>
            </a:extLst>
          </p:cNvPr>
          <p:cNvSpPr txBox="1"/>
          <p:nvPr/>
        </p:nvSpPr>
        <p:spPr>
          <a:xfrm>
            <a:off x="5921521" y="4769349"/>
            <a:ext cx="6097978" cy="369332"/>
          </a:xfrm>
          <a:prstGeom prst="rect">
            <a:avLst/>
          </a:prstGeom>
          <a:noFill/>
        </p:spPr>
        <p:txBody>
          <a:bodyPr wrap="square">
            <a:spAutoFit/>
          </a:bodyPr>
          <a:lstStyle/>
          <a:p>
            <a:pPr algn="r"/>
            <a:r>
              <a:rPr lang="hr" sz="1800" kern="100" dirty="0">
                <a:effectLst/>
                <a:latin typeface="Calibri" panose="020F0502020204030204" pitchFamily="34" charset="0"/>
                <a:ea typeface="Calibri" panose="020F0502020204030204" pitchFamily="34" charset="0"/>
              </a:rPr>
              <a:t>Izvor: prema ICF, 2001</a:t>
            </a:r>
            <a:endParaRPr lang="hu-HU" dirty="0"/>
          </a:p>
        </p:txBody>
      </p:sp>
    </p:spTree>
    <p:extLst>
      <p:ext uri="{BB962C8B-B14F-4D97-AF65-F5344CB8AC3E}">
        <p14:creationId xmlns:p14="http://schemas.microsoft.com/office/powerpoint/2010/main" val="324490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93023" y="1869213"/>
            <a:ext cx="12005953" cy="3186642"/>
          </a:xfrm>
        </p:spPr>
        <p:txBody>
          <a:bodyPr>
            <a:noAutofit/>
          </a:bodyPr>
          <a:lstStyle/>
          <a:p>
            <a:pPr marL="449580" algn="l">
              <a:lnSpc>
                <a:spcPts val="2500"/>
              </a:lnSpc>
            </a:pPr>
            <a:r>
              <a:rPr lang="hr" sz="2200" kern="100" dirty="0">
                <a:effectLst/>
                <a:latin typeface="Calibri" panose="020F0502020204030204" pitchFamily="34" charset="0"/>
                <a:ea typeface="Calibri" panose="020F0502020204030204" pitchFamily="34" charset="0"/>
                <a:cs typeface="Calibri" panose="020F0502020204030204" pitchFamily="34" charset="0"/>
              </a:rPr>
              <a:t>(a) Tjelesne funkcije: fiziološke (uključujući psihološke) funkcije tjelesnih sustava; strukture: anatomski dijelovi tijela (kao što su organi, udovi i njihovi dijelovi). U oba slučaja, šteta (odstupanje/gubitak) je značajna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Calibri" panose="020F0502020204030204" pitchFamily="34" charset="0"/>
              </a:rPr>
              <a:t>(b) Aktivnosti i sudjelovanje: pojedinac ne može sudjelovati u aktivnosti ili </a:t>
            </a:r>
            <a:r>
              <a:rPr lang="hr" sz="2200" kern="100" dirty="0">
                <a:latin typeface="Calibri" panose="020F0502020204030204" pitchFamily="34" charset="0"/>
                <a:ea typeface="Calibri" panose="020F0502020204030204" pitchFamily="34" charset="0"/>
                <a:cs typeface="Calibri" panose="020F0502020204030204" pitchFamily="34" charset="0"/>
              </a:rPr>
              <a:t>ju </a:t>
            </a:r>
            <a:r>
              <a:rPr lang="hr" sz="2200" kern="100" dirty="0">
                <a:effectLst/>
                <a:latin typeface="Calibri" panose="020F0502020204030204" pitchFamily="34" charset="0"/>
                <a:ea typeface="Calibri" panose="020F0502020204030204" pitchFamily="34" charset="0"/>
                <a:cs typeface="Calibri" panose="020F0502020204030204" pitchFamily="34" charset="0"/>
              </a:rPr>
              <a:t>obavljati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Calibri" panose="020F0502020204030204" pitchFamily="34" charset="0"/>
              </a:rPr>
              <a:t>(c) Čimbenici okoline: fizički, društveni čimbenici i čimbenici stava s kojima ljudi žive. Općenito vanjski čimbenici, neovisni o pojedincima. Mogu imati pozitivne ili negativne učinke na zdravlje pojedinca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Calibri" panose="020F0502020204030204" pitchFamily="34" charset="0"/>
              </a:rPr>
              <a:t>(d) Osobni čimbenici: specifična pozadina životnog stila pojedinca koja se odnosi na karakteristike koje nisu nužno dio procjene zdravstvenog stanja: kondicija, stil života, navike, odgoj, obrazovanje itd. Ovi čimbenici mogu imati ulogu na bilo kojoj razini invaliditeta</a:t>
            </a:r>
            <a:endParaRPr lang="en-GB" sz="22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23BF32E-5BD6-89C5-32C2-DDF126B214F2}"/>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80"/>
            <a:ext cx="11258073" cy="57836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WHO</a:t>
            </a:r>
          </a:p>
        </p:txBody>
      </p:sp>
    </p:spTree>
    <p:extLst>
      <p:ext uri="{BB962C8B-B14F-4D97-AF65-F5344CB8AC3E}">
        <p14:creationId xmlns:p14="http://schemas.microsoft.com/office/powerpoint/2010/main" val="400745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207816" y="1983922"/>
            <a:ext cx="11776365" cy="3265068"/>
          </a:xfrm>
        </p:spPr>
        <p:txBody>
          <a:bodyPr>
            <a:noAutofit/>
          </a:bodyPr>
          <a:lstStyle/>
          <a:p>
            <a:pPr algn="l">
              <a:lnSpc>
                <a:spcPct val="107000"/>
              </a:lnSpc>
              <a:spcAft>
                <a:spcPts val="600"/>
              </a:spcAft>
            </a:pPr>
            <a:r>
              <a:rPr lang="hr" sz="2200" kern="100" dirty="0">
                <a:effectLst/>
                <a:latin typeface="Calibri" panose="020F0502020204030204" pitchFamily="34" charset="0"/>
                <a:ea typeface="Calibri" panose="020F0502020204030204" pitchFamily="34" charset="0"/>
                <a:cs typeface="Calibri" panose="020F0502020204030204" pitchFamily="34" charset="0"/>
              </a:rPr>
              <a:t>Kodira pojedince u smislu njihovog zdravstvenog statusa tako da rješavanje problema i intervencije nisu vezane samo za pojedinca, već imaju utjecaj na društvo i ponašanje društva</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hr" sz="2200" kern="100" dirty="0">
                <a:effectLst/>
                <a:latin typeface="Calibri" panose="020F0502020204030204" pitchFamily="34" charset="0"/>
                <a:ea typeface="Calibri" panose="020F0502020204030204" pitchFamily="34" charset="0"/>
                <a:cs typeface="Calibri" panose="020F0502020204030204" pitchFamily="34" charset="0"/>
              </a:rPr>
              <a:t>Svaki program intervencije izrađen za te skupine može se koristiti za procjenu je li program bio učinkovit. Implikacije korištenja ICF-a u intervenciji mogu biti sljedeće (BORNMAN, 2004):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(1) </a:t>
            </a:r>
            <a:r>
              <a:rPr lang="hr" sz="2200" kern="100" dirty="0">
                <a:effectLst/>
                <a:latin typeface="Calibri" panose="020F0502020204030204" pitchFamily="34" charset="0"/>
                <a:ea typeface="Calibri" panose="020F0502020204030204" pitchFamily="34" charset="0"/>
                <a:cs typeface="Calibri" panose="020F0502020204030204" pitchFamily="34" charset="0"/>
              </a:rPr>
              <a:t>isticanjem snaga osoba s invaliditetom, usredotočuje se na njihovo sudjelovanje u njihovom specifičnom društvenom okruženju, pomažući im u interakciji s drugima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(2) </a:t>
            </a:r>
            <a:r>
              <a:rPr lang="hr" sz="2200" kern="100" dirty="0">
                <a:effectLst/>
                <a:latin typeface="Calibri" panose="020F0502020204030204" pitchFamily="34" charset="0"/>
                <a:ea typeface="Calibri" panose="020F0502020204030204" pitchFamily="34" charset="0"/>
                <a:cs typeface="Calibri" panose="020F0502020204030204" pitchFamily="34" charset="0"/>
              </a:rPr>
              <a:t>doprinosi širem sudjelovanju kroz ciljane programe za članove društva </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hr" sz="2200" kern="100" dirty="0">
                <a:effectLst/>
                <a:latin typeface="Calibri" panose="020F0502020204030204" pitchFamily="34" charset="0"/>
                <a:ea typeface="Calibri" panose="020F0502020204030204" pitchFamily="34" charset="0"/>
                <a:cs typeface="Arial" panose="020B0604020202020204" pitchFamily="34" charset="0"/>
              </a:rPr>
              <a:t>(3) </a:t>
            </a:r>
            <a:r>
              <a:rPr lang="hr" sz="2200" kern="100" dirty="0">
                <a:effectLst/>
                <a:latin typeface="Calibri" panose="020F0502020204030204" pitchFamily="34" charset="0"/>
                <a:ea typeface="Calibri" panose="020F0502020204030204" pitchFamily="34" charset="0"/>
              </a:rPr>
              <a:t>usredotočuje se na čimbenike okoliša i pomaže u promicanju svijesti, društvene uključenosti i poboljšanju stavova prema invaliditetu</a:t>
            </a:r>
            <a:endParaRPr lang="en-GB" sz="2200" dirty="0">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B2D0E45E-D96A-F745-199E-3D53B0545269}"/>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6963" y="1249823"/>
            <a:ext cx="11258073" cy="6900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Prednosti WHO-ove ICF klasifikacije</a:t>
            </a:r>
          </a:p>
        </p:txBody>
      </p:sp>
    </p:spTree>
    <p:extLst>
      <p:ext uri="{BB962C8B-B14F-4D97-AF65-F5344CB8AC3E}">
        <p14:creationId xmlns:p14="http://schemas.microsoft.com/office/powerpoint/2010/main" val="711757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87FA-EEEB-18E3-E6C2-F4ED884FD4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D6820-4DA7-8C87-EE66-AA4758B038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D31DF7-2226-37A4-9D9C-227D54023D02}"/>
              </a:ext>
            </a:extLst>
          </p:cNvPr>
          <p:cNvSpPr>
            <a:spLocks noGrp="1"/>
          </p:cNvSpPr>
          <p:nvPr>
            <p:ph type="ctrTitle"/>
          </p:nvPr>
        </p:nvSpPr>
        <p:spPr>
          <a:xfrm>
            <a:off x="449283" y="2168451"/>
            <a:ext cx="11293433" cy="2854308"/>
          </a:xfrm>
        </p:spPr>
        <p:txBody>
          <a:bodyPr>
            <a:noAutofit/>
          </a:bodyPr>
          <a:lstStyle/>
          <a:p>
            <a:pPr algn="l"/>
            <a:r>
              <a:rPr lang="hr" sz="2400" kern="100" dirty="0">
                <a:effectLst/>
                <a:latin typeface="Calibri" panose="020F0502020204030204" pitchFamily="34" charset="0"/>
                <a:ea typeface="Calibri" panose="020F0502020204030204" pitchFamily="34" charset="0"/>
              </a:rPr>
              <a:t>Dvije vrste orijentacije prema invaliditetu: orijentacija „kulturne većine”</a:t>
            </a:r>
            <a:r>
              <a:rPr lang="hr" sz="2400" kern="100" dirty="0">
                <a:latin typeface="Calibri" panose="020F0502020204030204" pitchFamily="34" charset="0"/>
                <a:ea typeface="Calibri" panose="020F0502020204030204" pitchFamily="34" charset="0"/>
              </a:rPr>
              <a:t> </a:t>
            </a:r>
            <a:r>
              <a:rPr lang="hr" sz="2400" kern="100" dirty="0">
                <a:effectLst/>
                <a:latin typeface="Calibri" panose="020F0502020204030204" pitchFamily="34" charset="0"/>
                <a:ea typeface="Calibri" panose="020F0502020204030204" pitchFamily="34" charset="0"/>
              </a:rPr>
              <a:t>i orijentacija manjine ili „subkulture” (Darling, 2003)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Orijentacija „kulturne većine” odnosi se na prihvaćanje i/ili pristup općeprihvaćenim normama izgleda i sposobnosti na strani pojedinca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Orijentacija manjine ili </a:t>
            </a:r>
            <a:r>
              <a:rPr lang="hr" sz="1800" kern="100" dirty="0">
                <a:effectLst/>
                <a:latin typeface="Calibri" panose="020F0502020204030204" pitchFamily="34" charset="0"/>
                <a:ea typeface="Calibri" panose="020F0502020204030204" pitchFamily="34" charset="0"/>
              </a:rPr>
              <a:t>„ </a:t>
            </a:r>
            <a:r>
              <a:rPr lang="hr" sz="2400" kern="100" dirty="0">
                <a:effectLst/>
                <a:latin typeface="Calibri" panose="020F0502020204030204" pitchFamily="34" charset="0"/>
                <a:ea typeface="Calibri" panose="020F0502020204030204" pitchFamily="34" charset="0"/>
              </a:rPr>
              <a:t>subkulture“ temelji se na vrijednosti različitosti osoba s invaliditetom, tj. podrazumijeva prihvaćanje situacije u kojoj alternativne norme (posebni slučajevi) postoje uz većinske norme. U ovom obliku orijentacije, pojedinac može odlučiti odbaciti uvriježene norme i dati prednost svom identitetu s invaliditetom</a:t>
            </a:r>
            <a:endParaRPr lang="en-GB" sz="2400" dirty="0">
              <a:latin typeface="+mn-lt"/>
            </a:endParaRPr>
          </a:p>
        </p:txBody>
      </p:sp>
      <p:pic>
        <p:nvPicPr>
          <p:cNvPr id="5" name="Kép 4">
            <a:extLst>
              <a:ext uri="{FF2B5EF4-FFF2-40B4-BE49-F238E27FC236}">
                <a16:creationId xmlns:a16="http://schemas.microsoft.com/office/drawing/2014/main" id="{C48FAE55-F76E-4FF8-C51E-CB165C824C5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B77C3B6-85DB-2183-5573-961A1C123B4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8209254-C772-C997-2162-4D13BD9561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1FA647-71AB-9E6A-F6E4-1D24DDE0828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73AF30-48C6-DEB9-87D3-9AD0E23DDF4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1D9DC8-C2C1-EDC9-36A0-9EB555B480B0}"/>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56A5689C-DBF9-1A96-3B93-8F59236C2F0E}"/>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1946B760-DE52-959F-60D0-8C6598F067C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681A61-D803-2706-F8AD-9CDB73212006}"/>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Svijest o identitetu osoba s invaliditetom u literaturi, tipologija</a:t>
            </a:r>
          </a:p>
        </p:txBody>
      </p:sp>
    </p:spTree>
    <p:extLst>
      <p:ext uri="{BB962C8B-B14F-4D97-AF65-F5344CB8AC3E}">
        <p14:creationId xmlns:p14="http://schemas.microsoft.com/office/powerpoint/2010/main" val="1934764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61BC-F54B-AAF8-4451-B1431E5197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565DF31-BBBD-6D3B-F88C-18655306910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72E0CD-5F0F-0C74-FFA8-518EA6512C36}"/>
              </a:ext>
            </a:extLst>
          </p:cNvPr>
          <p:cNvSpPr>
            <a:spLocks noGrp="1"/>
          </p:cNvSpPr>
          <p:nvPr>
            <p:ph type="ctrTitle"/>
          </p:nvPr>
        </p:nvSpPr>
        <p:spPr>
          <a:xfrm>
            <a:off x="680236" y="2465572"/>
            <a:ext cx="9987763" cy="1877791"/>
          </a:xfrm>
        </p:spPr>
        <p:txBody>
          <a:bodyPr>
            <a:noAutofit/>
          </a:bodyPr>
          <a:lstStyle/>
          <a:p>
            <a:pPr algn="l"/>
            <a:r>
              <a:rPr lang="hr" sz="2400" kern="100" dirty="0">
                <a:effectLst/>
                <a:latin typeface="Calibri" panose="020F0502020204030204" pitchFamily="34" charset="0"/>
                <a:ea typeface="Calibri" panose="020F0502020204030204" pitchFamily="34" charset="0"/>
              </a:rPr>
              <a:t>Na temelju dvije spomenute orijentacije, Darling (2003) je definirao tipologiju svijesti o identitetu osoba s invaliditetom, koja se može mijenjati tijekom vremena (ljudi mogu prolaziti kroz te procese), ali u osnovi spada u jednu ili drugu kategoriju u određenom trenutku, kako se postavljaju u društvo, kako se orijentiraju, kako se informiraju u društvu</a:t>
            </a:r>
            <a:endParaRPr lang="en-GB" sz="2400" dirty="0">
              <a:latin typeface="+mn-lt"/>
            </a:endParaRPr>
          </a:p>
        </p:txBody>
      </p:sp>
      <p:pic>
        <p:nvPicPr>
          <p:cNvPr id="5" name="Kép 4">
            <a:extLst>
              <a:ext uri="{FF2B5EF4-FFF2-40B4-BE49-F238E27FC236}">
                <a16:creationId xmlns:a16="http://schemas.microsoft.com/office/drawing/2014/main" id="{E3B38BF7-3A09-1DFE-A5A4-A70F619FC83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7ACF98-A542-6A7A-320A-FC8893FDA8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4D291B-F8E6-71F3-AA63-F1D4B178B8D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849DC01-490D-2DE9-B3F1-289637A9DC9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3DB15DC-C02A-5F2D-7C16-8D84B2FB37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0713F44-57D9-A775-42DF-F7C75E514324}"/>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6CD1E1EE-40A5-E521-5545-57009E4358E9}"/>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6C259055-51EC-0701-9FAC-C835206F18B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D00A7B3-7A00-4C54-C966-5C7BE9776245}"/>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Svijest o identitetu osoba s invaliditetom u literaturi, tipologija</a:t>
            </a:r>
          </a:p>
        </p:txBody>
      </p:sp>
    </p:spTree>
    <p:extLst>
      <p:ext uri="{BB962C8B-B14F-4D97-AF65-F5344CB8AC3E}">
        <p14:creationId xmlns:p14="http://schemas.microsoft.com/office/powerpoint/2010/main" val="142419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8F33-AE6E-7650-DF39-6CE84AB383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E694175-81B1-EF7D-9FAA-3B3D4E781C1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45486F-D0F2-7D6B-A446-CB266BCD56D7}"/>
              </a:ext>
            </a:extLst>
          </p:cNvPr>
          <p:cNvSpPr>
            <a:spLocks noGrp="1"/>
          </p:cNvSpPr>
          <p:nvPr>
            <p:ph type="ctrTitle"/>
          </p:nvPr>
        </p:nvSpPr>
        <p:spPr>
          <a:xfrm>
            <a:off x="343197" y="2367112"/>
            <a:ext cx="11156647" cy="2468256"/>
          </a:xfrm>
        </p:spPr>
        <p:txBody>
          <a:bodyPr>
            <a:noAutofit/>
          </a:bodyPr>
          <a:lstStyle/>
          <a:p>
            <a:pPr algn="l"/>
            <a:r>
              <a:rPr lang="hr" sz="2400" kern="100" dirty="0">
                <a:effectLst/>
                <a:latin typeface="Calibri" panose="020F0502020204030204" pitchFamily="34" charset="0"/>
                <a:ea typeface="Calibri" panose="020F0502020204030204" pitchFamily="34" charset="0"/>
              </a:rPr>
              <a:t>Danski autor Bank-Mikkelsena je 1969. godine izjavio sljedeće: "</a:t>
            </a:r>
            <a:r>
              <a:rPr lang="hr" sz="2400" i="1" kern="100" dirty="0">
                <a:effectLst/>
                <a:latin typeface="Calibri" panose="020F0502020204030204" pitchFamily="34" charset="0"/>
                <a:ea typeface="Calibri" panose="020F0502020204030204" pitchFamily="34" charset="0"/>
              </a:rPr>
              <a:t>...omogućiti osobama s intelektualnim teškoćama ostvarenje egzistencije koja je što bliža normalnim životnim uvjetima" </a:t>
            </a:r>
            <a:r>
              <a:rPr lang="hr" sz="2400" kern="100" dirty="0">
                <a:effectLst/>
                <a:latin typeface="Calibri" panose="020F0502020204030204" pitchFamily="34" charset="0"/>
                <a:ea typeface="Calibri" panose="020F0502020204030204" pitchFamily="34" charset="0"/>
              </a:rPr>
              <a:t>(Disability Studies Glossary, 2009)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To je dovelo do definiranja sveobuhvatnog teorijskog koncepta da se invaliditet sve više treba promatrati kao normalan oblik ljudskog života. Osim toga, u literaturi se pojavio tzv. “afirmacijski model” prema kojem invaliditet treba promatrati kao dio pozitivnog društvenog procesa (Darling, 2003)</a:t>
            </a:r>
            <a:endParaRPr lang="en-GB" sz="2400" dirty="0">
              <a:latin typeface="+mn-lt"/>
            </a:endParaRPr>
          </a:p>
        </p:txBody>
      </p:sp>
      <p:pic>
        <p:nvPicPr>
          <p:cNvPr id="5" name="Kép 4">
            <a:extLst>
              <a:ext uri="{FF2B5EF4-FFF2-40B4-BE49-F238E27FC236}">
                <a16:creationId xmlns:a16="http://schemas.microsoft.com/office/drawing/2014/main" id="{9509A011-8132-2B3D-014B-E20D8D15C21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52A6FA4-F27A-8EE1-8B84-936874DBC6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E56CB5B-ECAC-773E-5000-1CC15DF19C0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8711F36-9774-66D4-D307-AB816FB18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AB8F5E0-4DC5-6458-5D93-78DC8800466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0D7189-F304-CF8A-EC5C-D9BCACE7F141}"/>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2CCA9069-1F99-1DF8-0BED-DD15E9DEB4FE}"/>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E5A19671-B4E2-0939-5D79-9D6B49CE196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1FCF5A1-41C1-A56E-B96F-6BB2D977E63B}"/>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Svijest o identitetu osoba s invaliditetom – koncept normalizacije</a:t>
            </a:r>
          </a:p>
        </p:txBody>
      </p:sp>
    </p:spTree>
    <p:extLst>
      <p:ext uri="{BB962C8B-B14F-4D97-AF65-F5344CB8AC3E}">
        <p14:creationId xmlns:p14="http://schemas.microsoft.com/office/powerpoint/2010/main" val="314615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92790-C915-268F-8158-707C68FACD6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078B27B-09D8-4201-8B0F-11681D7B480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0FBE43E-A50D-B308-D42D-F5874D469E82}"/>
              </a:ext>
            </a:extLst>
          </p:cNvPr>
          <p:cNvSpPr>
            <a:spLocks noGrp="1"/>
          </p:cNvSpPr>
          <p:nvPr>
            <p:ph type="ctrTitle"/>
          </p:nvPr>
        </p:nvSpPr>
        <p:spPr>
          <a:xfrm>
            <a:off x="597110" y="2168452"/>
            <a:ext cx="10494444" cy="3007532"/>
          </a:xfrm>
        </p:spPr>
        <p:txBody>
          <a:bodyPr>
            <a:noAutofit/>
          </a:bodyPr>
          <a:lstStyle/>
          <a:p>
            <a:pPr algn="l">
              <a:lnSpc>
                <a:spcPts val="26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Darling (2003) razlikuje sljedeće kategorije u koje se osobe s invaliditetom mogu klasificirati na temelju njihove identifikacije sa svakom vrstom: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normalizatori;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križari;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afirmatori;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situacijski identifikatori;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odbijači;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latin typeface="Calibri" panose="020F0502020204030204" pitchFamily="34" charset="0"/>
                <a:cs typeface="Calibri" panose="020F0502020204030204" pitchFamily="34" charset="0"/>
              </a:rPr>
              <a:t>apatični; </a:t>
            </a:r>
            <a:br>
              <a:rPr lang="en-GB" sz="2400" kern="100" dirty="0">
                <a:latin typeface="Calibri" panose="020F0502020204030204" pitchFamily="34" charset="0"/>
                <a:cs typeface="Calibri" panose="020F0502020204030204" pitchFamily="34" charset="0"/>
              </a:rPr>
            </a:br>
            <a:r>
              <a:rPr lang="hr" sz="2400" kern="100" dirty="0">
                <a:latin typeface="Calibri" panose="020F0502020204030204" pitchFamily="34" charset="0"/>
                <a:cs typeface="Calibri" panose="020F0502020204030204" pitchFamily="34" charset="0"/>
              </a:rPr>
              <a:t>izolirani pojačivači</a:t>
            </a:r>
          </a:p>
        </p:txBody>
      </p:sp>
      <p:pic>
        <p:nvPicPr>
          <p:cNvPr id="5" name="Kép 4">
            <a:extLst>
              <a:ext uri="{FF2B5EF4-FFF2-40B4-BE49-F238E27FC236}">
                <a16:creationId xmlns:a16="http://schemas.microsoft.com/office/drawing/2014/main" id="{4C79B3A0-065C-9FB9-244A-4DAD1A538ED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A38E735-9673-BB02-A11E-9961000CF8B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B20CA69-672B-27B4-139F-079DBC2F352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A633D9-E586-6D0A-8543-1EB5FBD365E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2C23F19-24E9-3628-F923-F35880BA36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AC5F510-68A4-33C9-8C9D-AE666265E428}"/>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6A83F677-C26C-2185-9178-9DE605F8E871}"/>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B02397E7-DCFB-B4B1-7F86-39B0D7C5CF2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4A8CB3-62A3-5ECB-26FD-0297DE8BB2CB}"/>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Svijest o identitetu osoba s invaliditetom u literaturi, tipologija</a:t>
            </a:r>
          </a:p>
        </p:txBody>
      </p:sp>
    </p:spTree>
    <p:extLst>
      <p:ext uri="{BB962C8B-B14F-4D97-AF65-F5344CB8AC3E}">
        <p14:creationId xmlns:p14="http://schemas.microsoft.com/office/powerpoint/2010/main" val="3370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771016" y="2044913"/>
            <a:ext cx="10576692" cy="2834095"/>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Koncept invaliditeta zaokuplja istraživače desetljećima, s brojnim manje i više opsežnim studijama koje se provode u pokušaju da se razvije definicija koja pruža sveobuhvatan, globalni opis invaliditeta (Grövnik, 2009)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Problem razvoja jedinstvene definicije proizlazi iz činjenice da postoje tri različita pristupa pojmu: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(1) invaliditet kao funkcionalno ograničenje,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(2) invaliditet kao administrativna definicija i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(3) invaliditet kao subjektivna definicija</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E7C3043-A183-EDE2-FAD2-1CCDF3F11BF3}"/>
              </a:ext>
            </a:extLst>
          </p:cNvPr>
          <p:cNvSpPr txBox="1">
            <a:spLocks/>
          </p:cNvSpPr>
          <p:nvPr/>
        </p:nvSpPr>
        <p:spPr>
          <a:xfrm>
            <a:off x="597109" y="1404007"/>
            <a:ext cx="10648824" cy="574986"/>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400625"/>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Koncept invaliditeta</a:t>
            </a:r>
            <a:endParaRPr lang="en-US" sz="3600" b="1"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B2AA-786C-0183-A2A9-47A3E2C63D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969CB8A-DF48-3BCF-ED46-9A9CF0A39C7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99D119-7F58-2228-23F4-67BE8B737539}"/>
              </a:ext>
            </a:extLst>
          </p:cNvPr>
          <p:cNvSpPr>
            <a:spLocks noGrp="1"/>
          </p:cNvSpPr>
          <p:nvPr>
            <p:ph type="ctrTitle"/>
          </p:nvPr>
        </p:nvSpPr>
        <p:spPr>
          <a:xfrm>
            <a:off x="265214" y="2423897"/>
            <a:ext cx="11661568" cy="2536258"/>
          </a:xfrm>
        </p:spPr>
        <p:txBody>
          <a:bodyPr>
            <a:noAutofit/>
          </a:bodyPr>
          <a:lstStyle/>
          <a:p>
            <a:pPr lvl="0" algn="l">
              <a:lnSpc>
                <a:spcPct val="107000"/>
              </a:lnSpc>
              <a:spcAft>
                <a:spcPts val="600"/>
              </a:spcAft>
            </a:pPr>
            <a:r>
              <a:rPr lang="hr" sz="2400" kern="100" dirty="0">
                <a:effectLst/>
                <a:latin typeface="Calibri" panose="020F0502020204030204" pitchFamily="34" charset="0"/>
                <a:ea typeface="Calibri" panose="020F0502020204030204" pitchFamily="34" charset="0"/>
                <a:cs typeface="Calibri" panose="020F0502020204030204" pitchFamily="34" charset="0"/>
              </a:rPr>
              <a:t>Normalizatori: ljudi koji prihvaćaju norme većinskog društva i više ili manje uspijevaju razviti način života u kojem živi većinsko društvo. To su oni čiji invaliditet obično nije jako vidljiv, čak se mogu odlučiti prikazati kao </a:t>
            </a:r>
            <a:r>
              <a:rPr lang="hr" sz="2400" kern="100" dirty="0">
                <a:effectLst/>
                <a:latin typeface="Calibri" panose="020F0502020204030204" pitchFamily="34" charset="0"/>
                <a:ea typeface="Calibri" panose="020F0502020204030204" pitchFamily="34" charset="0"/>
              </a:rPr>
              <a:t>„</a:t>
            </a:r>
            <a:r>
              <a:rPr lang="hr" sz="2400" kern="100" dirty="0">
                <a:effectLst/>
                <a:latin typeface="Calibri" panose="020F0502020204030204" pitchFamily="34" charset="0"/>
                <a:ea typeface="Calibri" panose="020F0502020204030204" pitchFamily="34" charset="0"/>
                <a:cs typeface="Calibri" panose="020F0502020204030204" pitchFamily="34" charset="0"/>
              </a:rPr>
              <a:t>normalni“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Križari: oni koji prihvaćaju norme kulturne većine, ali nemaju pristup normaliziranom načinu života. Stoga se uključuju u subkulturu osoba s invaliditetom, prvenstveno radi samozastupanja i društvenih promjena</a:t>
            </a:r>
            <a:endParaRPr lang="en-GB" sz="2400" dirty="0">
              <a:latin typeface="+mn-lt"/>
            </a:endParaRPr>
          </a:p>
        </p:txBody>
      </p:sp>
      <p:pic>
        <p:nvPicPr>
          <p:cNvPr id="5" name="Kép 4">
            <a:extLst>
              <a:ext uri="{FF2B5EF4-FFF2-40B4-BE49-F238E27FC236}">
                <a16:creationId xmlns:a16="http://schemas.microsoft.com/office/drawing/2014/main" id="{8F062FFE-2F80-EB12-E672-F1DB6169184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4B48733-2889-E822-52EC-FCB184A596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BEE55-2E1C-F6BF-AB1C-F76A68A99F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29EEB23-60AC-BAB9-F70A-ECD4CFEE56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6B824E-7B73-3D48-7997-1E3993F758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95072A-E6FE-479B-3D36-D25E347F69B5}"/>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3DD435D3-CE9D-EC13-7A54-B7151894EE4D}"/>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6F655A5B-66A8-A174-E52C-356EE1C62D6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D8F96C-94FB-9547-EE5E-E6357F3BB0C0}"/>
              </a:ext>
            </a:extLst>
          </p:cNvPr>
          <p:cNvSpPr txBox="1">
            <a:spLocks/>
          </p:cNvSpPr>
          <p:nvPr/>
        </p:nvSpPr>
        <p:spPr>
          <a:xfrm>
            <a:off x="466962" y="111528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Darlingove kategorije osoba s invaliditetom na temelju njihove samoidentifikacije</a:t>
            </a:r>
          </a:p>
        </p:txBody>
      </p:sp>
    </p:spTree>
    <p:extLst>
      <p:ext uri="{BB962C8B-B14F-4D97-AF65-F5344CB8AC3E}">
        <p14:creationId xmlns:p14="http://schemas.microsoft.com/office/powerpoint/2010/main" val="358685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D94D-7DFA-BD1B-DE1F-0D3BEA1077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5179651-E046-3096-3187-55BC4FBF1C4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85DBC7E-AA17-0E6C-631C-5C71A8A22561}"/>
              </a:ext>
            </a:extLst>
          </p:cNvPr>
          <p:cNvSpPr>
            <a:spLocks noGrp="1"/>
          </p:cNvSpPr>
          <p:nvPr>
            <p:ph type="ctrTitle"/>
          </p:nvPr>
        </p:nvSpPr>
        <p:spPr>
          <a:xfrm>
            <a:off x="427775" y="2349087"/>
            <a:ext cx="11506926" cy="2513187"/>
          </a:xfrm>
        </p:spPr>
        <p:txBody>
          <a:bodyPr>
            <a:noAutofit/>
          </a:bodyPr>
          <a:lstStyle/>
          <a:p>
            <a:pPr lvl="0" algn="l">
              <a:lnSpc>
                <a:spcPct val="107000"/>
              </a:lnSpc>
              <a:spcAft>
                <a:spcPts val="600"/>
              </a:spcAft>
            </a:pPr>
            <a:r>
              <a:rPr lang="hr" sz="2400" kern="100" dirty="0">
                <a:effectLst/>
                <a:latin typeface="Calibri" panose="020F0502020204030204" pitchFamily="34" charset="0"/>
                <a:ea typeface="Calibri" panose="020F0502020204030204" pitchFamily="34" charset="0"/>
              </a:rPr>
              <a:t>Afirmatori: pojedinci koji se identificiraju sa supkulturom osoba s invaliditetom kako bi postigli svoje ciljeve. Za razliku od prethodne kategorije, njihova je identifikacija snažna, svoj invaliditet doživljavaju kao vlastiti, primarni identitet</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Situacijski identifikatori: osobe koje su u stanju zadržati više identiteta istovremeno, ovisno o tome koji im odgovara. Ponekad prihvaćaju većinske norme, a u drugim trenucima prihvaćaju supkulturu</a:t>
            </a:r>
            <a:endParaRPr lang="en-GB" sz="2400" dirty="0">
              <a:latin typeface="+mn-lt"/>
            </a:endParaRPr>
          </a:p>
        </p:txBody>
      </p:sp>
      <p:pic>
        <p:nvPicPr>
          <p:cNvPr id="5" name="Kép 4">
            <a:extLst>
              <a:ext uri="{FF2B5EF4-FFF2-40B4-BE49-F238E27FC236}">
                <a16:creationId xmlns:a16="http://schemas.microsoft.com/office/drawing/2014/main" id="{03411B94-760B-3836-E502-2F24B677BA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9793B3-177B-63F3-174A-CF982E3FFB4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1A0D9F6-66E4-C8A3-26EA-018AAC19959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550065-2D71-C164-8F8C-A5555B123B3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9679E43-67B5-6177-A85C-6B3C7DD4579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026C0A-F84C-B7E0-5C65-B69183436193}"/>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4095C0A6-E66D-7F78-FB39-0AB1ED5B0870}"/>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D689FA88-5A5D-3815-2E20-CF7126FDC2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E01F9A0-C78A-2CBB-A56B-A683B8EEE2EA}"/>
              </a:ext>
            </a:extLst>
          </p:cNvPr>
          <p:cNvSpPr txBox="1">
            <a:spLocks/>
          </p:cNvSpPr>
          <p:nvPr/>
        </p:nvSpPr>
        <p:spPr>
          <a:xfrm>
            <a:off x="466962" y="111528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Darlingove kategorije osoba s invaliditetom na temelju njihove samoidentifikacije</a:t>
            </a:r>
          </a:p>
        </p:txBody>
      </p:sp>
    </p:spTree>
    <p:extLst>
      <p:ext uri="{BB962C8B-B14F-4D97-AF65-F5344CB8AC3E}">
        <p14:creationId xmlns:p14="http://schemas.microsoft.com/office/powerpoint/2010/main" val="3734242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AC19-2666-7D73-1765-0BFAE0BC67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6C3C59C-D75C-622B-0C8A-713328975E8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836A50-DF21-2E70-8329-F6FF06ACDA07}"/>
              </a:ext>
            </a:extLst>
          </p:cNvPr>
          <p:cNvSpPr>
            <a:spLocks noGrp="1"/>
          </p:cNvSpPr>
          <p:nvPr>
            <p:ph type="ctrTitle"/>
          </p:nvPr>
        </p:nvSpPr>
        <p:spPr>
          <a:xfrm>
            <a:off x="187144" y="2349087"/>
            <a:ext cx="11817707" cy="2781997"/>
          </a:xfrm>
        </p:spPr>
        <p:txBody>
          <a:bodyPr>
            <a:noAutofit/>
          </a:bodyPr>
          <a:lstStyle/>
          <a:p>
            <a:pPr lvl="0" algn="l">
              <a:lnSpc>
                <a:spcPct val="107000"/>
              </a:lnSpc>
              <a:spcAft>
                <a:spcPts val="600"/>
              </a:spcAft>
            </a:pPr>
            <a:r>
              <a:rPr lang="hr" sz="2400" kern="100" dirty="0">
                <a:latin typeface="Calibri" panose="020F0502020204030204" pitchFamily="34" charset="0"/>
                <a:cs typeface="Calibri" panose="020F0502020204030204" pitchFamily="34" charset="0"/>
              </a:rPr>
              <a:t>Odbijači: ljudi </a:t>
            </a:r>
            <a:r>
              <a:rPr lang="hr" sz="2400" kern="100" dirty="0">
                <a:effectLst/>
                <a:latin typeface="Calibri" panose="020F0502020204030204" pitchFamily="34" charset="0"/>
                <a:ea typeface="Calibri" panose="020F0502020204030204" pitchFamily="34" charset="0"/>
                <a:cs typeface="Calibri" panose="020F0502020204030204" pitchFamily="34" charset="0"/>
              </a:rPr>
              <a:t>koji žele normalizaciju, ali ju ne mogu postići, ali također nemaju pristup subkulturi osoba s invaliditetom. Mogu biti nepismeni ili živjeti u siromaštvu ili izoliranim područjima. Takvi će pojedinci vjerojatnije biti izloženi normama većinske kulture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Apatični: pojedinci koji ostaju apatični ili potpuno neinformirani. N</a:t>
            </a:r>
            <a:r>
              <a:rPr lang="hr" sz="2400" kern="100" dirty="0">
                <a:latin typeface="Calibri" panose="020F0502020204030204" pitchFamily="34" charset="0"/>
                <a:ea typeface="Calibri" panose="020F0502020204030204" pitchFamily="34" charset="0"/>
                <a:cs typeface="Calibri" panose="020F0502020204030204" pitchFamily="34" charset="0"/>
              </a:rPr>
              <a:t>ajvjerojatnije će biti uključeni p</a:t>
            </a:r>
            <a:r>
              <a:rPr lang="hr" sz="2400" kern="100" dirty="0">
                <a:effectLst/>
                <a:latin typeface="Calibri" panose="020F0502020204030204" pitchFamily="34" charset="0"/>
                <a:ea typeface="Calibri" panose="020F0502020204030204" pitchFamily="34" charset="0"/>
                <a:cs typeface="Calibri" panose="020F0502020204030204" pitchFamily="34" charset="0"/>
              </a:rPr>
              <a:t>ojedinci koji pate od ozbiljne mentalne bolesti ili poteškoća u učenju</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rPr>
              <a:t>Izolirani pojačivači: ljudi koji nemaju pristup subkulturi osoba s invaliditetom. Čim toga postanu svjesni, vjerojatno će se pridružiti subkulturi osoba s invaliditetom</a:t>
            </a:r>
            <a:endParaRPr lang="en-GB" sz="2400" dirty="0">
              <a:latin typeface="+mn-lt"/>
            </a:endParaRPr>
          </a:p>
        </p:txBody>
      </p:sp>
      <p:pic>
        <p:nvPicPr>
          <p:cNvPr id="5" name="Kép 4">
            <a:extLst>
              <a:ext uri="{FF2B5EF4-FFF2-40B4-BE49-F238E27FC236}">
                <a16:creationId xmlns:a16="http://schemas.microsoft.com/office/drawing/2014/main" id="{050E122D-D450-4116-4C8F-5EFF0E14104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89C6A1-1776-FDB4-CB49-905D942753C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1F33284-278B-A014-599E-87BB091506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922E67-A5DF-608B-6E76-AD481A6534A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058F154-AA06-CA15-647D-C3EAB03B5A2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53235CA-DC3B-6FF7-B7B3-3D8EC2CAF19B}"/>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6A71A919-1BE2-ED58-A6F9-7C445470C5C4}"/>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33F98E19-D322-167B-A8C9-16BC26F1B73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183F229-DE38-4CAC-71C4-2C4708D50E15}"/>
              </a:ext>
            </a:extLst>
          </p:cNvPr>
          <p:cNvSpPr txBox="1">
            <a:spLocks/>
          </p:cNvSpPr>
          <p:nvPr/>
        </p:nvSpPr>
        <p:spPr>
          <a:xfrm>
            <a:off x="466962" y="111528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Darlingove kategorije osoba s invaliditetom na temelju njihove samoidentifikacije</a:t>
            </a:r>
          </a:p>
        </p:txBody>
      </p:sp>
    </p:spTree>
    <p:extLst>
      <p:ext uri="{BB962C8B-B14F-4D97-AF65-F5344CB8AC3E}">
        <p14:creationId xmlns:p14="http://schemas.microsoft.com/office/powerpoint/2010/main" val="419486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2DC59-BBD0-C673-60AB-9DDEDAD4BDC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44C7F5-5A42-0014-F359-286859E594F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D07D5A4-3B7F-339A-4968-F672FABAC62C}"/>
              </a:ext>
            </a:extLst>
          </p:cNvPr>
          <p:cNvSpPr>
            <a:spLocks noGrp="1"/>
          </p:cNvSpPr>
          <p:nvPr>
            <p:ph type="ctrTitle"/>
          </p:nvPr>
        </p:nvSpPr>
        <p:spPr>
          <a:xfrm>
            <a:off x="344384" y="1848773"/>
            <a:ext cx="11075456" cy="3390638"/>
          </a:xfrm>
        </p:spPr>
        <p:txBody>
          <a:bodyPr>
            <a:noAutofit/>
          </a:bodyPr>
          <a:lstStyle/>
          <a:p>
            <a:pPr algn="l"/>
            <a:r>
              <a:rPr lang="hr" sz="2400" kern="100" dirty="0">
                <a:effectLst/>
                <a:latin typeface="Calibri" panose="020F0502020204030204" pitchFamily="34" charset="0"/>
                <a:ea typeface="Calibri" panose="020F0502020204030204" pitchFamily="34" charset="0"/>
              </a:rPr>
              <a:t>Postoji nekoliko različitih klasifikacija osoba s invaliditetom</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Osobe s invaliditetom ne čine veliku homogenu skupinu; oni su pojedinci s nizom jedinstvenih karakteristika (Zsarnóczky, 2017)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Postoje mnoge vrste invaliditeta i mnoge posljedice za socijalizaciju pojedinaca u društvu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Vrlo je važno imati pozitivan društveni stav i prikladnu primjenu politika kako bi se poboljšala situacija i životni uvjeti osoba s invaliditetom u društvu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Mogu se definirati brojne različite podskupine: korišteni pojmovi ne bi trebali biti stigmatizirajući ili diskriminirajući, već bi trebali poticati napore obrazovne, zdravstvene i socijalne politike primjerene stanju</a:t>
            </a:r>
            <a:endParaRPr lang="en-GB" sz="2400" dirty="0">
              <a:latin typeface="+mn-lt"/>
            </a:endParaRPr>
          </a:p>
        </p:txBody>
      </p:sp>
      <p:pic>
        <p:nvPicPr>
          <p:cNvPr id="5" name="Kép 4">
            <a:extLst>
              <a:ext uri="{FF2B5EF4-FFF2-40B4-BE49-F238E27FC236}">
                <a16:creationId xmlns:a16="http://schemas.microsoft.com/office/drawing/2014/main" id="{6C3BF4F2-4AFB-701B-10BB-A861F04C75E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0591BF6-7A8F-392A-D58A-143CA776063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44367D-9EAE-52EA-671D-BD6CFB90D79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B9079B-7357-FB3D-4F9F-A82B8E218D2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45D4D25-A446-A180-CE2D-CD47F1EA445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814C00-CF08-C7BD-FADA-62D027D9F03A}"/>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57EF4474-57C4-B781-D651-4665BFB5FB40}"/>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FF697D77-BF09-86B5-9355-8B95ECC93B2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F00406A-6041-8255-5713-097FB9225065}"/>
              </a:ext>
            </a:extLst>
          </p:cNvPr>
          <p:cNvSpPr txBox="1">
            <a:spLocks/>
          </p:cNvSpPr>
          <p:nvPr/>
        </p:nvSpPr>
        <p:spPr>
          <a:xfrm>
            <a:off x="466962" y="1115287"/>
            <a:ext cx="11258073" cy="68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Klasifikacija osoba s invaliditetom – završne riječi</a:t>
            </a:r>
          </a:p>
        </p:txBody>
      </p:sp>
    </p:spTree>
    <p:extLst>
      <p:ext uri="{BB962C8B-B14F-4D97-AF65-F5344CB8AC3E}">
        <p14:creationId xmlns:p14="http://schemas.microsoft.com/office/powerpoint/2010/main" val="326139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7894D-7CD5-2D4E-3760-913E6BE5A41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21B3985-7063-1F43-6E54-BB97225551E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9A83C27-0EF0-9FA4-06CF-2C9ACD6F3E26}"/>
              </a:ext>
            </a:extLst>
          </p:cNvPr>
          <p:cNvSpPr>
            <a:spLocks noGrp="1"/>
          </p:cNvSpPr>
          <p:nvPr>
            <p:ph type="ctrTitle"/>
          </p:nvPr>
        </p:nvSpPr>
        <p:spPr>
          <a:xfrm>
            <a:off x="308185" y="1767433"/>
            <a:ext cx="11575625" cy="3408550"/>
          </a:xfrm>
        </p:spPr>
        <p:txBody>
          <a:bodyPr>
            <a:noAutofit/>
          </a:bodyPr>
          <a:lstStyle/>
          <a:p>
            <a:pPr algn="l"/>
            <a:r>
              <a:rPr lang="hr" sz="2400" kern="100" dirty="0">
                <a:effectLst/>
                <a:latin typeface="Calibri" panose="020F0502020204030204" pitchFamily="34" charset="0"/>
                <a:ea typeface="Calibri" panose="020F0502020204030204" pitchFamily="34" charset="0"/>
              </a:rPr>
              <a:t>S obzirom na to da je fokus ovog kolegija na sudjelovanju osoba s invaliditetom u turizmu, treba razmotriti specifične ciljne skupine pristupačnog turizma</a:t>
            </a:r>
            <a:br>
              <a:rPr lang="en-GB" sz="2400" kern="100" dirty="0">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Važno je napomenuti da se </a:t>
            </a:r>
            <a:r>
              <a:rPr lang="hr" sz="2400" kern="100" dirty="0">
                <a:latin typeface="Calibri" panose="020F0502020204030204" pitchFamily="34" charset="0"/>
                <a:ea typeface="Calibri" panose="020F0502020204030204" pitchFamily="34" charset="0"/>
              </a:rPr>
              <a:t>iz perspektive pristupačnog turizma </a:t>
            </a:r>
            <a:r>
              <a:rPr lang="hr" sz="2400" kern="100" dirty="0">
                <a:effectLst/>
                <a:latin typeface="Calibri" panose="020F0502020204030204" pitchFamily="34" charset="0"/>
                <a:ea typeface="Calibri" panose="020F0502020204030204" pitchFamily="34" charset="0"/>
              </a:rPr>
              <a:t>razlikuju </a:t>
            </a:r>
            <a:r>
              <a:rPr lang="hr" sz="2400" kern="100">
                <a:effectLst/>
                <a:latin typeface="Calibri" panose="020F0502020204030204" pitchFamily="34" charset="0"/>
                <a:ea typeface="Calibri" panose="020F0502020204030204" pitchFamily="34" charset="0"/>
              </a:rPr>
              <a:t>sljedeće </a:t>
            </a:r>
            <a:r>
              <a:rPr lang="hr" sz="2400" i="1" kern="100">
                <a:effectLst/>
                <a:latin typeface="Calibri" panose="020F0502020204030204" pitchFamily="34" charset="0"/>
                <a:ea typeface="Calibri" panose="020F0502020204030204" pitchFamily="34" charset="0"/>
              </a:rPr>
              <a:t>četiri </a:t>
            </a:r>
            <a:r>
              <a:rPr lang="hr" sz="2400" i="1" kern="100" dirty="0">
                <a:effectLst/>
                <a:latin typeface="Calibri" panose="020F0502020204030204" pitchFamily="34" charset="0"/>
                <a:ea typeface="Calibri" panose="020F0502020204030204" pitchFamily="34" charset="0"/>
              </a:rPr>
              <a:t>osnovne kategorije (invaliditeta) </a:t>
            </a:r>
            <a:r>
              <a:rPr lang="hr" sz="2400" kern="100" dirty="0">
                <a:effectLst/>
                <a:latin typeface="Calibri" panose="020F0502020204030204" pitchFamily="34" charset="0"/>
                <a:ea typeface="Calibri" panose="020F0502020204030204" pitchFamily="34" charset="0"/>
              </a:rPr>
              <a:t>za sudjelovanje osoba s invaliditetom u turizmu: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(1) osjetilna (vidni, slušni),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(2) komunikacijska (govorni poremećaji),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(3) tjelesna (pokretljivost, privremeno ograničenje, invaliditet povezan s godinama) i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(4) intelektualna (ili psihosocijalna)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Osim ove četiri osnovne kategorije, postojo i tzv. </a:t>
            </a:r>
            <a:r>
              <a:rPr lang="hr-HR" sz="2400" kern="100" dirty="0">
                <a:effectLst/>
                <a:latin typeface="Calibri" panose="020F0502020204030204" pitchFamily="34" charset="0"/>
                <a:ea typeface="Calibri" panose="020F0502020204030204" pitchFamily="34" charset="0"/>
              </a:rPr>
              <a:t>v</a:t>
            </a:r>
            <a:r>
              <a:rPr lang="hr" sz="2400" kern="100" dirty="0">
                <a:effectLst/>
                <a:latin typeface="Calibri" panose="020F0502020204030204" pitchFamily="34" charset="0"/>
                <a:ea typeface="Calibri" panose="020F0502020204030204" pitchFamily="34" charset="0"/>
              </a:rPr>
              <a:t>išestruka oštećenja</a:t>
            </a:r>
            <a:endParaRPr lang="en-GB" sz="2400" dirty="0">
              <a:latin typeface="+mn-lt"/>
            </a:endParaRPr>
          </a:p>
        </p:txBody>
      </p:sp>
      <p:pic>
        <p:nvPicPr>
          <p:cNvPr id="5" name="Kép 4">
            <a:extLst>
              <a:ext uri="{FF2B5EF4-FFF2-40B4-BE49-F238E27FC236}">
                <a16:creationId xmlns:a16="http://schemas.microsoft.com/office/drawing/2014/main" id="{39A2A921-8DF9-2BDC-FB05-CDBD7DB42E2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52E2C8F-1089-E94D-91B5-4B3EB02F6D8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A0D6BA3-4582-9CCD-62DE-34B8C7B9A8B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3E308B1-71EA-63C3-271C-E7C3556F891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9E1C5A-F4B6-2B6A-E002-4DFA0AB6657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739538-884D-DC91-856E-B20C948FE16E}"/>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887C4739-1FD6-21F5-206D-BD8737E1AB1B}"/>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2BBB7579-9ED4-B210-5CD6-9FD944EEB01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22BCCF-AF1B-B0C2-F2AF-71AC668D2BD4}"/>
              </a:ext>
            </a:extLst>
          </p:cNvPr>
          <p:cNvSpPr txBox="1">
            <a:spLocks/>
          </p:cNvSpPr>
          <p:nvPr/>
        </p:nvSpPr>
        <p:spPr>
          <a:xfrm>
            <a:off x="466962" y="1115287"/>
            <a:ext cx="11258073" cy="68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a:latin typeface="+mn-lt"/>
              </a:rPr>
              <a:t>Klasifikacija osoba s invaliditetom – završne riječi</a:t>
            </a:r>
          </a:p>
        </p:txBody>
      </p:sp>
    </p:spTree>
    <p:extLst>
      <p:ext uri="{BB962C8B-B14F-4D97-AF65-F5344CB8AC3E}">
        <p14:creationId xmlns:p14="http://schemas.microsoft.com/office/powerpoint/2010/main" val="121547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52399" y="2067851"/>
            <a:ext cx="11887200" cy="3081145"/>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(1) invaliditet kao funkcionalno ograničenje: najraširenije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(2) </a:t>
            </a:r>
            <a:r>
              <a:rPr lang="hr"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invaliditet kao administrativna definicija: zakonska ili administrativna definicija invaliditeta, koja proizlazi iz raspodjele socijalnih naknada, tj. skupina ljudi u društvu koji imaju pravo na primanje državne potpore za ovu svrhu. Riječ je o pojedincima koji su zakonski priznati kao osobe s invaliditetom i koji primaju razne usluge skrbi i/ili koristi </a:t>
            </a:r>
            <a:b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r" sz="2400" kern="100" dirty="0">
                <a:solidFill>
                  <a:srgbClr val="000000"/>
                </a:solidFill>
                <a:effectLst/>
                <a:latin typeface="Calibri" panose="020F0502020204030204" pitchFamily="34" charset="0"/>
                <a:ea typeface="Times New Roman" panose="02020603050405020304" pitchFamily="18" charset="0"/>
              </a:rPr>
              <a:t>(3) </a:t>
            </a:r>
            <a:r>
              <a:rPr lang="hr"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invaliditet kao subjektivna definicija: odnosi se na pojedince koji sebe doživljavaju kao osobe s invalidditetom, vrsta dobrovoljno definiranog subjektivnog invaliditeta </a:t>
            </a:r>
            <a:b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r"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Istraživanja i statistike pokazuju da ovi pristupi rezultiraju različitim brojkama o broju osoba s invaliditetom, ovisno o pristupu koji se koristi (Grövnik, 2009)</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817EB965-FC6C-6C51-0EA6-2B02BADA2C21}"/>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33436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Različiti pristupi invalidnosti</a:t>
            </a: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52399" y="2051677"/>
            <a:ext cx="11887200" cy="3079408"/>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Evolucija tijekom desetljeća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Kako se javna politika mijenjala, značenje ovog pojma evoluiralo je ovisno o različitim društvenim i kulturnim kontekstima (Francis i Silvers, 2016)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latin typeface="Calibri" panose="020F0502020204030204" pitchFamily="34" charset="0"/>
                <a:ea typeface="Times New Roman" panose="02020603050405020304" pitchFamily="18" charset="0"/>
              </a:rPr>
              <a:t>Nekoć uobičajeno </a:t>
            </a:r>
            <a:r>
              <a:rPr lang="hr" sz="2400" kern="100" dirty="0">
                <a:solidFill>
                  <a:srgbClr val="000000"/>
                </a:solidFill>
                <a:effectLst/>
                <a:latin typeface="Calibri" panose="020F0502020204030204" pitchFamily="34" charset="0"/>
                <a:ea typeface="Times New Roman" panose="02020603050405020304" pitchFamily="18" charset="0"/>
              </a:rPr>
              <a:t>gledište: na liječnicima je da utvrde invaliditet – pristup invaliditetu sada </a:t>
            </a:r>
            <a:r>
              <a:rPr lang="hr" sz="2400" kern="100" dirty="0">
                <a:solidFill>
                  <a:srgbClr val="000000"/>
                </a:solidFill>
                <a:latin typeface="Calibri" panose="020F0502020204030204" pitchFamily="34" charset="0"/>
                <a:ea typeface="Times New Roman" panose="02020603050405020304" pitchFamily="18" charset="0"/>
              </a:rPr>
              <a:t>je</a:t>
            </a:r>
            <a:r>
              <a:rPr lang="hr" sz="2400" kern="100" dirty="0">
                <a:solidFill>
                  <a:srgbClr val="000000"/>
                </a:solidFill>
                <a:effectLst/>
                <a:latin typeface="Calibri" panose="020F0502020204030204" pitchFamily="34" charset="0"/>
                <a:ea typeface="Times New Roman" panose="02020603050405020304" pitchFamily="18" charset="0"/>
              </a:rPr>
              <a:t> uobičajenija i kontroverznija tema, koja se promijenila s pojavom zaštite građanskih prava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Danas, najkontroverznije pitanje više nije vezano uz to tko ima invaliditet, već jesu li ili nisu osobe koje su na neki način ograničene u svojoj sposobnosti da ostvaruju svoja prava to u mogućnosti činiti i je li tim osobama osiguran pravičan pristup</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18571F6C-32AB-22F6-D48E-B44F2E471F27}"/>
              </a:ext>
            </a:extLst>
          </p:cNvPr>
          <p:cNvSpPr txBox="1">
            <a:spLocks/>
          </p:cNvSpPr>
          <p:nvPr/>
        </p:nvSpPr>
        <p:spPr>
          <a:xfrm>
            <a:off x="597109" y="1404007"/>
            <a:ext cx="10648824" cy="64767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27360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Promjenjivo značenje invaliditeta</a:t>
            </a: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42768" y="1982936"/>
            <a:ext cx="6115791" cy="3057814"/>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Prema Svjetskoj zdravstvenoj organizaciji, </a:t>
            </a:r>
            <a:r>
              <a:rPr lang="hr" sz="1800" kern="100" dirty="0">
                <a:solidFill>
                  <a:srgbClr val="000000"/>
                </a:solidFill>
                <a:effectLst/>
                <a:latin typeface="Calibri" panose="020F0502020204030204" pitchFamily="34" charset="0"/>
                <a:ea typeface="Times New Roman" panose="02020603050405020304" pitchFamily="18" charset="0"/>
              </a:rPr>
              <a:t>„</a:t>
            </a:r>
            <a:r>
              <a:rPr lang="hr" sz="2400" kern="100" dirty="0">
                <a:solidFill>
                  <a:srgbClr val="000000"/>
                </a:solidFill>
                <a:effectLst/>
                <a:latin typeface="Calibri" panose="020F0502020204030204" pitchFamily="34" charset="0"/>
                <a:ea typeface="Times New Roman" panose="02020603050405020304" pitchFamily="18" charset="0"/>
              </a:rPr>
              <a:t>invaliditet” je krovni pojam koji se koristi za opisivanje i identificiranje oštećenja koja su posljedica bolesti i ozljeda, </a:t>
            </a:r>
            <a:r>
              <a:rPr lang="hr" sz="2400" kern="100" dirty="0">
                <a:effectLst/>
                <a:latin typeface="Calibri" panose="020F0502020204030204" pitchFamily="34" charset="0"/>
                <a:ea typeface="Calibri" panose="020F0502020204030204" pitchFamily="34" charset="0"/>
              </a:rPr>
              <a:t>fizičkih, kao i mentalnih ili emocionalnih funkcionalnih ograničenja/invaliditeta</a:t>
            </a:r>
            <a:br>
              <a:rPr lang="hr"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Definicija SZO-a izdvaja tri pojma, koji se razlikuju po razini i sadržaju: oštećenje, invaliditet i hendikep</a:t>
            </a:r>
            <a:endParaRPr lang="en-GB"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AB83D2B8-56D6-38F1-5AE8-8D8A489E6D78}"/>
              </a:ext>
            </a:extLst>
          </p:cNvPr>
          <p:cNvSpPr txBox="1">
            <a:spLocks/>
          </p:cNvSpPr>
          <p:nvPr/>
        </p:nvSpPr>
        <p:spPr>
          <a:xfrm>
            <a:off x="597109" y="1404007"/>
            <a:ext cx="10648824" cy="654838"/>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3" y="131727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Definicija invaliditeta prema SZO-u</a:t>
            </a:r>
          </a:p>
        </p:txBody>
      </p:sp>
      <p:pic>
        <p:nvPicPr>
          <p:cNvPr id="14" name="Kép 13">
            <a:extLst>
              <a:ext uri="{FF2B5EF4-FFF2-40B4-BE49-F238E27FC236}">
                <a16:creationId xmlns:a16="http://schemas.microsoft.com/office/drawing/2014/main" id="{EEDEACC6-B33F-F122-8120-D64088CA0AF3}"/>
              </a:ext>
            </a:extLst>
          </p:cNvPr>
          <p:cNvPicPr>
            <a:picLocks noChangeAspect="1"/>
          </p:cNvPicPr>
          <p:nvPr/>
        </p:nvPicPr>
        <p:blipFill>
          <a:blip r:embed="rId10"/>
          <a:stretch>
            <a:fillRect/>
          </a:stretch>
        </p:blipFill>
        <p:spPr>
          <a:xfrm>
            <a:off x="6391569" y="2087227"/>
            <a:ext cx="5334804" cy="2584112"/>
          </a:xfrm>
          <a:prstGeom prst="rect">
            <a:avLst/>
          </a:prstGeom>
        </p:spPr>
      </p:pic>
      <p:sp>
        <p:nvSpPr>
          <p:cNvPr id="16" name="Szövegdoboz 15">
            <a:extLst>
              <a:ext uri="{FF2B5EF4-FFF2-40B4-BE49-F238E27FC236}">
                <a16:creationId xmlns:a16="http://schemas.microsoft.com/office/drawing/2014/main" id="{6CAEDD37-7B14-62FA-02A3-AFF47237536A}"/>
              </a:ext>
            </a:extLst>
          </p:cNvPr>
          <p:cNvSpPr txBox="1"/>
          <p:nvPr/>
        </p:nvSpPr>
        <p:spPr>
          <a:xfrm>
            <a:off x="6391570" y="4869999"/>
            <a:ext cx="5543132" cy="369332"/>
          </a:xfrm>
          <a:prstGeom prst="rect">
            <a:avLst/>
          </a:prstGeom>
          <a:noFill/>
        </p:spPr>
        <p:txBody>
          <a:bodyPr wrap="square">
            <a:spAutoFit/>
          </a:bodyPr>
          <a:lstStyle/>
          <a:p>
            <a:r>
              <a:rPr lang="hr" dirty="0"/>
              <a:t>https://www.who.int/health-topics/disability#tab=tab_1</a:t>
            </a:r>
          </a:p>
        </p:txBody>
      </p:sp>
    </p:spTree>
    <p:extLst>
      <p:ext uri="{BB962C8B-B14F-4D97-AF65-F5344CB8AC3E}">
        <p14:creationId xmlns:p14="http://schemas.microsoft.com/office/powerpoint/2010/main" val="3430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18006" y="2248850"/>
            <a:ext cx="11840446" cy="2822112"/>
          </a:xfrm>
        </p:spPr>
        <p:txBody>
          <a:bodyPr>
            <a:noAutofit/>
          </a:bodyPr>
          <a:lstStyle/>
          <a:p>
            <a:pPr lvl="0" algn="l">
              <a:lnSpc>
                <a:spcPct val="107000"/>
              </a:lnSpc>
              <a:spcAft>
                <a:spcPts val="600"/>
              </a:spcAft>
            </a:pPr>
            <a:r>
              <a:rPr lang="hr" sz="2400" kern="100" dirty="0">
                <a:effectLst/>
                <a:latin typeface="Calibri" panose="020F0502020204030204" pitchFamily="34" charset="0"/>
                <a:ea typeface="Calibri" panose="020F0502020204030204" pitchFamily="34" charset="0"/>
                <a:cs typeface="Calibri" panose="020F0502020204030204" pitchFamily="34" charset="0"/>
              </a:rPr>
              <a:t>Oštećenje se odnosi na bilo koju abnormalnost ili nedostatak u psihološkoj ili fiziološkoj strukturi ili ulozi osobe (oštećenje zdravlja)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Invaliditet se odnosi na smanjenu sposobnost osobe da obavlja određene aktivnosti: prijevoz, samozbrinjavanje, rad, učenje itd.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rPr>
              <a:t>Hendikep: društveni nedostatak koji proizlazi iz oštećenja ili invaliditeta koji ograničava ili koči svakodnevni život pojedinca. Nedostatak je zapravo socijalizacija oštećenja ili invaliditeta</a:t>
            </a:r>
            <a:endParaRPr lang="en-GB"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C30CAA6C-43E0-03E7-4495-93D00DB200B5}"/>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314387"/>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Definicija invaliditeta prema SZO-u</a:t>
            </a: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2087" y="1873620"/>
            <a:ext cx="11827824" cy="3365790"/>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Nekoliko deskriptivnih modela invaliditeta od 1970-ih godina</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Medicinske pristup</a:t>
            </a:r>
            <a:r>
              <a:rPr lang="hr" sz="2400" kern="100" dirty="0">
                <a:solidFill>
                  <a:srgbClr val="000000"/>
                </a:solidFill>
                <a:latin typeface="Calibri" panose="020F0502020204030204" pitchFamily="34" charset="0"/>
                <a:ea typeface="Times New Roman" panose="02020603050405020304" pitchFamily="18" charset="0"/>
              </a:rPr>
              <a:t>e slijedio je</a:t>
            </a:r>
            <a:r>
              <a:rPr lang="hr" sz="2400" kern="100" dirty="0">
                <a:solidFill>
                  <a:srgbClr val="000000"/>
                </a:solidFill>
                <a:effectLst/>
                <a:latin typeface="Calibri" panose="020F0502020204030204" pitchFamily="34" charset="0"/>
                <a:ea typeface="Times New Roman" panose="02020603050405020304" pitchFamily="18" charset="0"/>
              </a:rPr>
              <a:t> socijalni model invaliditeta, koji snažno kritizira medicinski model, smatrajući ga zastarjelim i opresivnim (Beaudry, 2016)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Prema potonjem modelu, treba uzeti u obzir i </a:t>
            </a:r>
            <a:r>
              <a:rPr lang="hr" sz="2400" kern="100" dirty="0">
                <a:solidFill>
                  <a:srgbClr val="000000"/>
                </a:solidFill>
                <a:latin typeface="Calibri" panose="020F0502020204030204" pitchFamily="34" charset="0"/>
                <a:ea typeface="Times New Roman" panose="02020603050405020304" pitchFamily="18" charset="0"/>
              </a:rPr>
              <a:t>okolišne </a:t>
            </a:r>
            <a:r>
              <a:rPr lang="hr" sz="2400" kern="100" dirty="0">
                <a:solidFill>
                  <a:srgbClr val="000000"/>
                </a:solidFill>
                <a:effectLst/>
                <a:latin typeface="Calibri" panose="020F0502020204030204" pitchFamily="34" charset="0"/>
                <a:ea typeface="Times New Roman" panose="02020603050405020304" pitchFamily="18" charset="0"/>
              </a:rPr>
              <a:t>čimbenike koji pridonose invaliditetu  Društveni model invaliditeta kojeg su formulirali znanstvenici razlikuje društvenu isključenost koja je posljedica invaliditeta i oštećenja koja proizlaze iz tjelesnog ograničenja. Invaliditet se sada definira ne samo u funkcionalnom smislu, već i u smislu ograničenja aktivnosti uzrokovanog društvenim faktorom. U ovom pristupu fokus nije na tjelesnoj nesposobnosti, već na sudjelovanju u aktivnostima (Shakespeare, 2010)</a:t>
            </a:r>
            <a:endParaRPr lang="en-GB"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D3B9BCCD-5C65-D52D-921B-917B729C1F45}"/>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173964"/>
            <a:ext cx="11258073" cy="663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Deskriptivni modeli invaliditeta</a:t>
            </a:r>
            <a:endParaRPr lang="en-US" sz="3600" b="1"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466963" y="2254232"/>
            <a:ext cx="10952877" cy="2408079"/>
          </a:xfrm>
        </p:spPr>
        <p:txBody>
          <a:bodyPr>
            <a:noAutofit/>
          </a:bodyPr>
          <a:lstStyle/>
          <a:p>
            <a:pPr algn="l"/>
            <a:r>
              <a:rPr lang="hr" sz="2400" kern="100" dirty="0">
                <a:solidFill>
                  <a:srgbClr val="000000"/>
                </a:solidFill>
                <a:effectLst/>
                <a:latin typeface="Calibri" panose="020F0502020204030204" pitchFamily="34" charset="0"/>
                <a:ea typeface="Times New Roman" panose="02020603050405020304" pitchFamily="18" charset="0"/>
              </a:rPr>
              <a:t>Ovisno o odabranoj perspektivi: </a:t>
            </a:r>
            <a:br>
              <a:rPr lang="en-GB" sz="2400" kern="100" dirty="0">
                <a:solidFill>
                  <a:srgbClr val="000000"/>
                </a:solidFill>
                <a:effectLst/>
                <a:latin typeface="Calibri" panose="020F0502020204030204" pitchFamily="34" charset="0"/>
                <a:ea typeface="Times New Roman" panose="02020603050405020304" pitchFamily="18" charset="0"/>
              </a:rPr>
            </a:br>
            <a:r>
              <a:rPr lang="hr-HR" sz="2400" kern="100" dirty="0">
                <a:solidFill>
                  <a:srgbClr val="000000"/>
                </a:solidFill>
                <a:effectLst/>
                <a:latin typeface="Calibri" panose="020F0502020204030204" pitchFamily="34" charset="0"/>
                <a:ea typeface="Times New Roman" panose="02020603050405020304" pitchFamily="18" charset="0"/>
              </a:rPr>
              <a:t>- </a:t>
            </a:r>
            <a:r>
              <a:rPr lang="hr" sz="2400" kern="100" dirty="0">
                <a:solidFill>
                  <a:srgbClr val="000000"/>
                </a:solidFill>
                <a:effectLst/>
                <a:latin typeface="Calibri" panose="020F0502020204030204" pitchFamily="34" charset="0"/>
                <a:ea typeface="Times New Roman" panose="02020603050405020304" pitchFamily="18" charset="0"/>
              </a:rPr>
              <a:t>naturalističko stajalište invaliditet vidi kao biološku osobinu </a:t>
            </a:r>
            <a:br>
              <a:rPr lang="en-GB" sz="2400" kern="100" dirty="0">
                <a:solidFill>
                  <a:srgbClr val="000000"/>
                </a:solidFill>
                <a:effectLst/>
                <a:latin typeface="Calibri" panose="020F0502020204030204" pitchFamily="34" charset="0"/>
                <a:ea typeface="Times New Roman" panose="02020603050405020304" pitchFamily="18" charset="0"/>
              </a:rPr>
            </a:br>
            <a:r>
              <a:rPr lang="hr-HR" sz="2400" kern="100" dirty="0">
                <a:solidFill>
                  <a:srgbClr val="000000"/>
                </a:solidFill>
                <a:effectLst/>
                <a:latin typeface="Calibri" panose="020F0502020204030204" pitchFamily="34" charset="0"/>
                <a:ea typeface="Times New Roman" panose="02020603050405020304" pitchFamily="18" charset="0"/>
              </a:rPr>
              <a:t>- </a:t>
            </a:r>
            <a:r>
              <a:rPr lang="hr" sz="2400" kern="100" dirty="0">
                <a:solidFill>
                  <a:srgbClr val="000000"/>
                </a:solidFill>
                <a:effectLst/>
                <a:latin typeface="Calibri" panose="020F0502020204030204" pitchFamily="34" charset="0"/>
                <a:ea typeface="Times New Roman" panose="02020603050405020304" pitchFamily="18" charset="0"/>
              </a:rPr>
              <a:t>konstruktivističko stajalište invaliditet vidi kao djelomično društveno konstruiran fenomen </a:t>
            </a:r>
            <a:br>
              <a:rPr lang="en-GB" sz="2400" kern="100" dirty="0">
                <a:solidFill>
                  <a:srgbClr val="000000"/>
                </a:solidFill>
                <a:effectLst/>
                <a:latin typeface="Calibri" panose="020F0502020204030204" pitchFamily="34" charset="0"/>
                <a:ea typeface="Times New Roman" panose="02020603050405020304" pitchFamily="18" charset="0"/>
              </a:rPr>
            </a:br>
            <a:r>
              <a:rPr lang="hr" sz="2400" kern="100" dirty="0">
                <a:solidFill>
                  <a:srgbClr val="000000"/>
                </a:solidFill>
                <a:effectLst/>
                <a:latin typeface="Calibri" panose="020F0502020204030204" pitchFamily="34" charset="0"/>
                <a:ea typeface="Times New Roman" panose="02020603050405020304" pitchFamily="18" charset="0"/>
              </a:rPr>
              <a:t>Osim toga, u literaturi postoji novi koncept – koncept marginaliziranog funkcioniranja (Jenkins i Webster, 2021) koji se odnosi na odnos između fizičkih sposobnosti pojedinca i njegovog društvenog (duševnog) svijeta. Ovaj koncept ima za cilj kombinirati fizičke i psihičke faktore kada se govori o invaliditetu</a:t>
            </a:r>
            <a:endParaRPr lang="en-GB" sz="24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2F47DB23-6AFC-FA65-B93E-FF0ECA120BE3}"/>
              </a:ext>
            </a:extLst>
          </p:cNvPr>
          <p:cNvSpPr txBox="1">
            <a:spLocks/>
          </p:cNvSpPr>
          <p:nvPr/>
        </p:nvSpPr>
        <p:spPr>
          <a:xfrm>
            <a:off x="597109" y="1404006"/>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466963" y="127360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Dva postojeća pogleda na tjelesni invaliditet</a:t>
            </a:r>
          </a:p>
        </p:txBody>
      </p:sp>
    </p:spTree>
    <p:extLst>
      <p:ext uri="{BB962C8B-B14F-4D97-AF65-F5344CB8AC3E}">
        <p14:creationId xmlns:p14="http://schemas.microsoft.com/office/powerpoint/2010/main" val="124364635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817a2ea1-2e58-4ebf-ba4c-e5f93253230e"/>
    <ds:schemaRef ds:uri="ac3ceeb6-1211-470d-a6dd-af8769819f37"/>
  </ds:schemaRefs>
</ds:datastoreItem>
</file>

<file path=docProps/app.xml><?xml version="1.0" encoding="utf-8"?>
<Properties xmlns="http://schemas.openxmlformats.org/officeDocument/2006/extended-properties" xmlns:vt="http://schemas.openxmlformats.org/officeDocument/2006/docPropsVTypes">
  <TotalTime>493</TotalTime>
  <Words>3285</Words>
  <Application>Microsoft Office PowerPoint</Application>
  <PresentationFormat>Szélesvásznú</PresentationFormat>
  <Paragraphs>78</Paragraphs>
  <Slides>34</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34</vt:i4>
      </vt:variant>
    </vt:vector>
  </HeadingPairs>
  <TitlesOfParts>
    <vt:vector size="38" baseType="lpstr">
      <vt:lpstr>Arial</vt:lpstr>
      <vt:lpstr>Calibri</vt:lpstr>
      <vt:lpstr>Calibri Light</vt:lpstr>
      <vt:lpstr>Office-téma</vt:lpstr>
      <vt:lpstr>The development of the innovative educational method of ACCESSIBLE tourism in Central Europe 2022-2-HU01-KA220-HED-000099410  </vt:lpstr>
      <vt:lpstr>3. Definicije i vrste invaliditeta. Obilježja potražnje za pristupačnim turizmom</vt:lpstr>
      <vt:lpstr>Koncept invaliditeta zaokuplja istraživače desetljećima, s brojnim manje i više opsežnim studijama koje se provode u pokušaju da se razvije definicija koja pruža sveobuhvatan, globalni opis invaliditeta (Grövnik, 2009)  Problem razvoja jedinstvene definicije proizlazi iz činjenice da postoje tri različita pristupa pojmu:  (1) invaliditet kao funkcionalno ograničenje,  (2) invaliditet kao administrativna definicija i  (3) invaliditet kao subjektivna definicija</vt:lpstr>
      <vt:lpstr>(1) invaliditet kao funkcionalno ograničenje: najraširenije  (2) invaliditet kao administrativna definicija: zakonska ili administrativna definicija invaliditeta, koja proizlazi iz raspodjele socijalnih naknada, tj. skupina ljudi u društvu koji imaju pravo na primanje državne potpore za ovu svrhu. Riječ je o pojedincima koji su zakonski priznati kao osobe s invaliditetom i koji primaju razne usluge skrbi i/ili koristi  (3) invaliditet kao subjektivna definicija: odnosi se na pojedince koji sebe doživljavaju kao osobe s invalidditetom, vrsta dobrovoljno definiranog subjektivnog invaliditeta  Istraživanja i statistike pokazuju da ovi pristupi rezultiraju različitim brojkama o broju osoba s invaliditetom, ovisno o pristupu koji se koristi (Grövnik, 2009)</vt:lpstr>
      <vt:lpstr>Evolucija tijekom desetljeća  Kako se javna politika mijenjala, značenje ovog pojma evoluiralo je ovisno o različitim društvenim i kulturnim kontekstima (Francis i Silvers, 2016)  Nekoć uobičajeno gledište: na liječnicima je da utvrde invaliditet – pristup invaliditetu sada je uobičajenija i kontroverznija tema, koja se promijenila s pojavom zaštite građanskih prava  Danas, najkontroverznije pitanje više nije vezano uz to tko ima invaliditet, već jesu li ili nisu osobe koje su na neki način ograničene u svojoj sposobnosti da ostvaruju svoja prava to u mogućnosti činiti i je li tim osobama osiguran pravičan pristup</vt:lpstr>
      <vt:lpstr>Prema Svjetskoj zdravstvenoj organizaciji, „invaliditet” je krovni pojam koji se koristi za opisivanje i identificiranje oštećenja koja su posljedica bolesti i ozljeda, fizičkih, kao i mentalnih ili emocionalnih funkcionalnih ograničenja/invaliditeta Definicija SZO-a izdvaja tri pojma, koji se razlikuju po razini i sadržaju: oštećenje, invaliditet i hendikep</vt:lpstr>
      <vt:lpstr>Oštećenje se odnosi na bilo koju abnormalnost ili nedostatak u psihološkoj ili fiziološkoj strukturi ili ulozi osobe (oštećenje zdravlja)  Invaliditet se odnosi na smanjenu sposobnost osobe da obavlja određene aktivnosti: prijevoz, samozbrinjavanje, rad, učenje itd.  Hendikep: društveni nedostatak koji proizlazi iz oštećenja ili invaliditeta koji ograničava ili koči svakodnevni život pojedinca. Nedostatak je zapravo socijalizacija oštećenja ili invaliditeta</vt:lpstr>
      <vt:lpstr>Nekoliko deskriptivnih modela invaliditeta od 1970-ih godina Medicinske pristupe slijedio je socijalni model invaliditeta, koji snažno kritizira medicinski model, smatrajući ga zastarjelim i opresivnim (Beaudry, 2016)  Prema potonjem modelu, treba uzeti u obzir i okolišne čimbenike koji pridonose invaliditetu  Društveni model invaliditeta kojeg su formulirali znanstvenici razlikuje društvenu isključenost koja je posljedica invaliditeta i oštećenja koja proizlaze iz tjelesnog ograničenja. Invaliditet se sada definira ne samo u funkcionalnom smislu, već i u smislu ograničenja aktivnosti uzrokovanog društvenim faktorom. U ovom pristupu fokus nije na tjelesnoj nesposobnosti, već na sudjelovanju u aktivnostima (Shakespeare, 2010)</vt:lpstr>
      <vt:lpstr>Ovisno o odabranoj perspektivi:  - naturalističko stajalište invaliditet vidi kao biološku osobinu  - konstruktivističko stajalište invaliditet vidi kao djelomično društveno konstruiran fenomen  Osim toga, u literaturi postoji novi koncept – koncept marginaliziranog funkcioniranja (Jenkins i Webster, 2021) koji se odnosi na odnos između fizičkih sposobnosti pojedinca i njegovog društvenog (duševnog) svijeta. Ovaj koncept ima za cilj kombinirati fizičke i psihičke faktore kada se govori o invaliditetu</vt:lpstr>
      <vt:lpstr>Medicinska perspektiva (kraj 19. stoljeća): invaliditet je povezan s lošim zdravljem, a u ovom razdoblju abnormalno biološko funkcioniranje povezano je s invaliditetom</vt:lpstr>
      <vt:lpstr>Perspektiva prije građanskih prava (početak do sredine 20. stoljeća): pojavio se opći pogled na invaliditet kao funkcionalni invaliditet, a zatim je kolektivno obrađen u politici  Diskriminacija tijekom ovog razdoblja, rezultat je isključenje osoba s invaliditetom iz pristupa zajedničkim uslugama  Štoviše, za njih su uvedeni zakonski propisani programi potpore koji se temelje na medicinskim dijagnozama za pojedince. Prosudbe nisu uvijek bile ujednačene, što je dovelo do neslaganja, npr. o tome je li netko sposoban za rad ili nije</vt:lpstr>
      <vt:lpstr>Perspektiva građanskih prava (druga polovica 20. stoljeća): priznanje isključenosti i diskriminacije ove skupine  Uloženi su napori da se osobama s invaliditetom omogući jednak pristup javnim zgradama, javnom prijevozu i obrazovanju. Zakonodavstvo o građanskim pravima za zaustavljanje diskriminacije osoba s invaliditetom i osiguranje pristupačnosti u svim područjima. U pozadini ovih nastojanja nalazi se gledište da nepovoljan položaj osoba s invaliditetom u određenoj mjeri nije biološki nedostatak, već društvena diskriminacija</vt:lpstr>
      <vt:lpstr>Etička perspektiva: ovaj se aspekt odnosi na činjenicu da invaliditet ima različita značenja u različitim kontekstima, njegov opseg također varira ovisno o kontekstu, a to često stvara etičke poteškoće (npr. u slučajevima kada je uključeno zapošljavanje i dotični pojedinac želi raditi)  Postavlja se pitanje je li pojedinac (bez obzira na postojanje ili težinu invaliditeta) bio izložen diskriminaciji zbog svog invaliditeta i je li njegovo ili njezino pravo na pravedne socijalne mogućnosti prekršeno</vt:lpstr>
      <vt:lpstr>Usvojena 2007. godine, obvezujuća za države članice EU-a, dio pravnog poretka EU-a Prema Konvenciji UN-a o pravima osoba s invaliditetom, osoba s invaliditetom je svaka osoba koja ima dugotrajno fizičko, mentalno, intelektualno ili osjetilno oštećenje koje, zajedno s nizom drugih prepreka, može ograničiti potpuno, učinkovito i ravnopravno sudjelovanje te osobe u društvu. Konvencija ima za cilj osigurati da osobe s invaliditetom imaju jednako pravo kao i sve druge osobe na uživanje najvišeg mogućeg standarda zdravlja</vt:lpstr>
      <vt:lpstr>Invaliditet ima mnogo različitih pristupa i oblika; u mnogim slučajevima pojam nije jasno definiran, jer pod invaliditetom ne podrazumijevamo samo oštećenje pokretljivosti, oštećenje vida, oštećenje sluha, razvojno oštećenje, intelektualno oštećenje, teškoće učenja ili invaliditet povezan s dugotrajnim zdravstvenim stanjem – ljudi također mogu imati nevidljive smetnje kao što su alergije, a treba spomenuti i starije osobe</vt:lpstr>
      <vt:lpstr>Stariji su zbog svoje dobi ranjiviji na razvoj nekog oblika invaliditeta u starijoj dobi (Zsarnóczky , 2018)  Prema Europskoj komisiji (EK, 2010), više od jedne trećine ljudi u dobi od 75 i više godina ima invaliditet koji ih u određenoj mjeri ograničava, a očekuje se da će se taj udio povećavati kako stanovništvo EU-a stari. Zbog toga Strategija Europske komisije o osobama s invaliditetom postavlja kao cilj pružanje mogućnosti osobama s invaliditetom da uživaju svoja prava i sudjeluju u društvu – što treba postići kroz sljedeće prioritete: pristupačnost, sudjelovanje, jednakost, zapošljavanje, obrazovanje i osposobljavanje, socijalna zaštita, zdravlje i vanjsko djelovanje</vt:lpstr>
      <vt:lpstr>Postoji mnogo različitih pristupa pojmu invaliditeta, a njegovo se značenje mijenjalo tijekom vremena. Sljedeća standardna definicija može se usvojiti kao valjana za ovu svrhu: invaliditet se odnosi na fizičko ili mentalno stanje koje se odnosi na neku vrstu fizičkog ili mentalnog oštećenja pojedinca, a kao rezultat, pojedinac se suočava s preprekama u svom svakodnevnom životu (Zsarnóczky, 2017)</vt:lpstr>
      <vt:lpstr>Nije jednostavan zadatak: postoji nekoliko različitih kategorizacija na temelju perspektive koja se koristi za grupiranje tih pojedinaca. Ako se koristi medicinska dijagnoza, tada skup statističkih podataka izračunat u trenutnoj situaciji mora uzeti u obzir činjenicu da se u bilo kojem trenutku kod nekih pojedinaca može potencijalno razviti invaliditet, tako da su moguće situacije u kojima ova klasifikacija trenutno nije važeća, ali se može pojaviti u budućnosti  Invaliditet nije stanje nego proces, koji može biti progresivan, statičan ili povremen Invaliditet se može pojaviti u različitim situacijama i razdobljima života: pri rođenju, u djetinjstvu ili u odrasloj dobi, kao posljedica ozljede ili kao rezultat genetskih uvjeta</vt:lpstr>
      <vt:lpstr>Najčešća i najpoznatija klasifikacija: četiri osnovna tipa invaliditeta - tjelesni, intelektualni, mentalni i osjetilni (ne moraju se podudarati s grupiranjima koja se nalaze u literaturi)  (1) Tjelesni invaliditet je stanje koje utječe na dio tijela osobe koje oštećuje ili ograničava fizičko funkcioniranje ili pokretljivost (uzrokovano genetikom, bolešću ili ozljedom) - osobe s poteškoćama u kretanju  (2) Osobe s intelektualnim teškoćama imaju poteškoće sa samozbrinjavanjem, sigurnošću, komunikacijom i društvenom interakcijom. Uzroci mogu biti genetika, bolest, ozljeda. To uključuje npr. nedostatke u govornim i jezičnim vještinama  (3) Mentalni invaliditet: poremećaji mišljenja, emocija i ponašanja. Može biti uzrokovana uglavnom ozljedom mozga ili abnormalnim neurološkim razvojem. Može uključivati bipolarni poremećaj, depresiju, shizofreniju i bulimiju (4) Senzorni invaliditet utječe na sluh, vid, dodir, miris ili okus osobe. To uključuje poremećaj iz spektra autizma, sljepoću i gubitak sluha</vt:lpstr>
      <vt:lpstr>Drugi pristup s četiri glavne kategorije invaliditeta: oštećenje vida, oštećenje sluha, oštećenje pokretljivosti i kognitivno oštećenje (Crow, 2008)  (1) Oštećenje vida – tri vrste: potpuna sljepoća, slabovidnost i daltonizam (2) Osobe s gubitkom sluha mogu imaju smanjenu sposobnost čuti određene frekvencije (tonove) i mogu imati poteškoće sa sluhom  (3) Osobe s motoričkim oštećenjima su osobe s tjelesnim ili lokomotornim oštećenjima koje se suočavaju s nizom poteškoća u obavljanju svojih aktivnosti, ovisno o težini i vrsti oštećenja. Širok raspon stanja povezan je s motoričkim poteškoćama, npr. neki ljudi u ovoj skupini imaju ograničenu mogućnost korištenja ruku, dok ih drugi uopće ne koriste  (4) Za osobe s kognitivnim oštećenjima, pamćenje, percepcija, rješavanje problema i konceptualizacija mogu biti izazovni – autizam, ozljeda mozga, epilepsija, mentalna ili neurološka oštećenja</vt:lpstr>
      <vt:lpstr>Invaliditet je stanje ili funkcija u kojoj je pojedinac u znatno nepovoljnijem položaju u usporedbi s njegovom ili njezinom normalnom razinom funkcioniranja Izraz se odnosi na individualno funkcioniranje, uključujući tjelesno oštećenje, oštećenje osjetila, kognitivno oštećenje, intelektualno oštećenje, mentalno oštećenje i razne vrste kroničnih bolesti. Invaliditet može utjecati na organe ili dijelove tijela, ali također može utjecati na sudjelovanje osobe u različitim aspektima njegovog ili njenog života</vt:lpstr>
      <vt:lpstr>2001. godina: SZO objavljulje Međunarodnu klasifikaciju funkcioniranja, invaliditeta i zdravlja (ICF). Primarni cilj: koristan alat za opisivanje zdravstvenog stanja stanovništva i za međunarodnu upotrebu. Zamišljen kao standardizirani zajednički okvir za omogućavanje komunikacije o zdravlju i zdravstvenoj skrbi u različitim disciplinama diljem svijeta  ICF je sustavno grupiranje ljudi s različitim zdravstvenim stanjima, razlikujući koncepte funkcionalnosti i invaliditeta  (1) Funkcionalnost: krovni pojam uključujući sve tjelesne funkcije, aktivnosti i sudjelovanje  (2) Invaliditet: također krovni pojam koji se odnosi na oštećenja, ograničenja aktivnosti ili ograničenja sudjelovanja  ICF se ne odnosi samo na osobe s invaliditetom, on je univerzalna klasifikacija stanja povezanih sa zdravljem</vt:lpstr>
      <vt:lpstr>Dva definirajuća dijela: funkcionalna sposobnost i invaliditet (1) i kontekstualni (okolišni) čimbenici (2). Potonje se odnosi na cijeli kontekst života pojedinca, faktore koji mogu utjecati na zdravstveno stanje pojedinca. Klasifikacija dalje dijeli dvije glavne kategorije u dvije potpodjele (ICF, 2001)</vt:lpstr>
      <vt:lpstr>(a) Tjelesne funkcije: fiziološke (uključujući psihološke) funkcije tjelesnih sustava; strukture: anatomski dijelovi tijela (kao što su organi, udovi i njihovi dijelovi). U oba slučaja, šteta (odstupanje/gubitak) je značajna  (b) Aktivnosti i sudjelovanje: pojedinac ne može sudjelovati u aktivnosti ili ju obavljati  (c) Čimbenici okoline: fizički, društveni čimbenici i čimbenici stava s kojima ljudi žive. Općenito vanjski čimbenici, neovisni o pojedincima. Mogu imati pozitivne ili negativne učinke na zdravlje pojedinca  (d) Osobni čimbenici: specifična pozadina životnog stila pojedinca koja se odnosi na karakteristike koje nisu nužno dio procjene zdravstvenog stanja: kondicija, stil života, navike, odgoj, obrazovanje itd. Ovi čimbenici mogu imati ulogu na bilo kojoj razini invaliditeta</vt:lpstr>
      <vt:lpstr>Kodira pojedince u smislu njihovog zdravstvenog statusa tako da rješavanje problema i intervencije nisu vezane samo za pojedinca, već imaju utjecaj na društvo i ponašanje društva Svaki program intervencije izrađen za te skupine može se koristiti za procjenu je li program bio učinkovit. Implikacije korištenja ICF-a u intervenciji mogu biti sljedeće (BORNMAN, 2004):  (1) isticanjem snaga osoba s invaliditetom, usredotočuje se na njihovo sudjelovanje u njihovom specifičnom društvenom okruženju, pomažući im u interakciji s drugima  (2) doprinosi širem sudjelovanju kroz ciljane programe za članove društva  (3) usredotočuje se na čimbenike okoliša i pomaže u promicanju svijesti, društvene uključenosti i poboljšanju stavova prema invaliditetu</vt:lpstr>
      <vt:lpstr>Dvije vrste orijentacije prema invaliditetu: orijentacija „kulturne većine” i orijentacija manjine ili „subkulture” (Darling, 2003)  Orijentacija „kulturne većine” odnosi se na prihvaćanje i/ili pristup općeprihvaćenim normama izgleda i sposobnosti na strani pojedinca Orijentacija manjine ili „ subkulture“ temelji se na vrijednosti različitosti osoba s invaliditetom, tj. podrazumijeva prihvaćanje situacije u kojoj alternativne norme (posebni slučajevi) postoje uz većinske norme. U ovom obliku orijentacije, pojedinac može odlučiti odbaciti uvriježene norme i dati prednost svom identitetu s invaliditetom</vt:lpstr>
      <vt:lpstr>Na temelju dvije spomenute orijentacije, Darling (2003) je definirao tipologiju svijesti o identitetu osoba s invaliditetom, koja se može mijenjati tijekom vremena (ljudi mogu prolaziti kroz te procese), ali u osnovi spada u jednu ili drugu kategoriju u određenom trenutku, kako se postavljaju u društvo, kako se orijentiraju, kako se informiraju u društvu</vt:lpstr>
      <vt:lpstr>Danski autor Bank-Mikkelsena je 1969. godine izjavio sljedeće: "...omogućiti osobama s intelektualnim teškoćama ostvarenje egzistencije koja je što bliža normalnim životnim uvjetima" (Disability Studies Glossary, 2009)  To je dovelo do definiranja sveobuhvatnog teorijskog koncepta da se invaliditet sve više treba promatrati kao normalan oblik ljudskog života. Osim toga, u literaturi se pojavio tzv. “afirmacijski model” prema kojem invaliditet treba promatrati kao dio pozitivnog društvenog procesa (Darling, 2003)</vt:lpstr>
      <vt:lpstr>Darling (2003) razlikuje sljedeće kategorije u koje se osobe s invaliditetom mogu klasificirati na temelju njihove identifikacije sa svakom vrstom:  normalizatori;  križari;  afirmatori;  situacijski identifikatori;  odbijači;  apatični;  izolirani pojačivači</vt:lpstr>
      <vt:lpstr>Normalizatori: ljudi koji prihvaćaju norme većinskog društva i više ili manje uspijevaju razviti način života u kojem živi većinsko društvo. To su oni čiji invaliditet obično nije jako vidljiv, čak se mogu odlučiti prikazati kao „normalni“  Križari: oni koji prihvaćaju norme kulturne većine, ali nemaju pristup normaliziranom načinu života. Stoga se uključuju u subkulturu osoba s invaliditetom, prvenstveno radi samozastupanja i društvenih promjena</vt:lpstr>
      <vt:lpstr>Afirmatori: pojedinci koji se identificiraju sa supkulturom osoba s invaliditetom kako bi postigli svoje ciljeve. Za razliku od prethodne kategorije, njihova je identifikacija snažna, svoj invaliditet doživljavaju kao vlastiti, primarni identitet Situacijski identifikatori: osobe koje su u stanju zadržati više identiteta istovremeno, ovisno o tome koji im odgovara. Ponekad prihvaćaju većinske norme, a u drugim trenucima prihvaćaju supkulturu</vt:lpstr>
      <vt:lpstr>Odbijači: ljudi koji žele normalizaciju, ali ju ne mogu postići, ali također nemaju pristup subkulturi osoba s invaliditetom. Mogu biti nepismeni ili živjeti u siromaštvu ili izoliranim područjima. Takvi će pojedinci vjerojatnije biti izloženi normama većinske kulture  Apatični: pojedinci koji ostaju apatični ili potpuno neinformirani. Najvjerojatnije će biti uključeni pojedinci koji pate od ozbiljne mentalne bolesti ili poteškoća u učenju Izolirani pojačivači: ljudi koji nemaju pristup subkulturi osoba s invaliditetom. Čim toga postanu svjesni, vjerojatno će se pridružiti subkulturi osoba s invaliditetom</vt:lpstr>
      <vt:lpstr>Postoji nekoliko različitih klasifikacija osoba s invaliditetom Osobe s invaliditetom ne čine veliku homogenu skupinu; oni su pojedinci s nizom jedinstvenih karakteristika (Zsarnóczky, 2017)  Postoje mnoge vrste invaliditeta i mnoge posljedice za socijalizaciju pojedinaca u društvu  Vrlo je važno imati pozitivan društveni stav i prikladnu primjenu politika kako bi se poboljšala situacija i životni uvjeti osoba s invaliditetom u društvu  Mogu se definirati brojne različite podskupine: korišteni pojmovi ne bi trebali biti stigmatizirajući ili diskriminirajući, već bi trebali poticati napore obrazovne, zdravstvene i socijalne politike primjerene stanju</vt:lpstr>
      <vt:lpstr>S obzirom na to da je fokus ovog kolegija na sudjelovanju osoba s invaliditetom u turizmu, treba razmotriti specifične ciljne skupine pristupačnog turizma Važno je napomenuti da se iz perspektive pristupačnog turizma razlikuju sljedeće četiri osnovne kategorije (invaliditeta) za sudjelovanje osoba s invaliditetom u turizmu:  (1) osjetilna (vidni, slušni),  (2) komunikacijska (govorni poremećaji),  (3) tjelesna (pokretljivost, privremeno ograničenje, invaliditet povezan s godinama) i  (4) intelektualna (ili psihosocijalna)  Osim ove četiri osnovne kategorije, postojo i tzv. višestruka oštećenja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28</cp:revision>
  <dcterms:created xsi:type="dcterms:W3CDTF">2024-05-21T07:28:22Z</dcterms:created>
  <dcterms:modified xsi:type="dcterms:W3CDTF">2025-06-28T21:19:01Z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