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87" r:id="rId17"/>
    <p:sldId id="268" r:id="rId18"/>
    <p:sldId id="269" r:id="rId19"/>
    <p:sldId id="270" r:id="rId20"/>
    <p:sldId id="288" r:id="rId21"/>
    <p:sldId id="289" r:id="rId22"/>
    <p:sldId id="271" r:id="rId23"/>
    <p:sldId id="290" r:id="rId24"/>
    <p:sldId id="272" r:id="rId25"/>
    <p:sldId id="291" r:id="rId26"/>
    <p:sldId id="301" r:id="rId27"/>
    <p:sldId id="273" r:id="rId28"/>
    <p:sldId id="274" r:id="rId29"/>
    <p:sldId id="302" r:id="rId30"/>
    <p:sldId id="275" r:id="rId31"/>
    <p:sldId id="276" r:id="rId32"/>
    <p:sldId id="292" r:id="rId33"/>
    <p:sldId id="293" r:id="rId34"/>
    <p:sldId id="294" r:id="rId35"/>
    <p:sldId id="277" r:id="rId36"/>
    <p:sldId id="297" r:id="rId37"/>
    <p:sldId id="295" r:id="rId38"/>
    <p:sldId id="296"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E7A124B5-77E4-4169-8035-4DFAAEBF0D1C}"/>
    <pc:docChg chg="modSld">
      <pc:chgData name="Dr. Raffay Zoltán" userId="3b1b2a3e-ec4a-4aa8-94e3-5e4ef067d11f" providerId="ADAL" clId="{E7A124B5-77E4-4169-8035-4DFAAEBF0D1C}" dt="2024-11-18T15:15:22.552" v="1" actId="790"/>
      <pc:docMkLst>
        <pc:docMk/>
      </pc:docMkLst>
      <pc:sldChg chg="modSp mod">
        <pc:chgData name="Dr. Raffay Zoltán" userId="3b1b2a3e-ec4a-4aa8-94e3-5e4ef067d11f" providerId="ADAL" clId="{E7A124B5-77E4-4169-8035-4DFAAEBF0D1C}" dt="2024-11-18T15:15:22.552" v="1" actId="790"/>
        <pc:sldMkLst>
          <pc:docMk/>
          <pc:sldMk cId="1645023369" sldId="258"/>
        </pc:sldMkLst>
      </pc:sldChg>
    </pc:docChg>
  </pc:docChgLst>
  <pc:docChgLst>
    <pc:chgData name="Dr. Raffay Zoltán" userId="3b1b2a3e-ec4a-4aa8-94e3-5e4ef067d11f" providerId="ADAL" clId="{359D35E6-AD76-4118-93FB-E214D700D51C}"/>
    <pc:docChg chg="modSld">
      <pc:chgData name="Dr. Raffay Zoltán" userId="3b1b2a3e-ec4a-4aa8-94e3-5e4ef067d11f" providerId="ADAL" clId="{359D35E6-AD76-4118-93FB-E214D700D51C}" dt="2025-06-04T15:10:33.081" v="1" actId="20577"/>
      <pc:docMkLst>
        <pc:docMk/>
      </pc:docMkLst>
      <pc:sldChg chg="modSp mod">
        <pc:chgData name="Dr. Raffay Zoltán" userId="3b1b2a3e-ec4a-4aa8-94e3-5e4ef067d11f" providerId="ADAL" clId="{359D35E6-AD76-4118-93FB-E214D700D51C}" dt="2025-06-04T15:10:33.081" v="1" actId="20577"/>
        <pc:sldMkLst>
          <pc:docMk/>
          <pc:sldMk cId="1645023369" sldId="258"/>
        </pc:sldMkLst>
        <pc:spChg chg="mod">
          <ac:chgData name="Dr. Raffay Zoltán" userId="3b1b2a3e-ec4a-4aa8-94e3-5e4ef067d11f" providerId="ADAL" clId="{359D35E6-AD76-4118-93FB-E214D700D51C}" dt="2025-06-04T15:10:33.081" v="1" actId="20577"/>
          <ac:spMkLst>
            <pc:docMk/>
            <pc:sldMk cId="1645023369" sldId="258"/>
            <ac:spMk id="2" creationId="{D3584706-2332-2377-2C41-8BF037864DF1}"/>
          </ac:spMkLst>
        </pc:spChg>
      </pc:sldChg>
    </pc:docChg>
  </pc:docChgLst>
  <pc:docChgLst>
    <pc:chgData name="Dr. Raffay Zoltán" userId="3b1b2a3e-ec4a-4aa8-94e3-5e4ef067d11f" providerId="ADAL" clId="{419ABBF8-6F74-411E-BCAD-32912438CC2E}"/>
    <pc:docChg chg="undo redo custSel delSld modSld">
      <pc:chgData name="Dr. Raffay Zoltán" userId="3b1b2a3e-ec4a-4aa8-94e3-5e4ef067d11f" providerId="ADAL" clId="{419ABBF8-6F74-411E-BCAD-32912438CC2E}" dt="2024-12-29T07:11:31.115" v="525" actId="20577"/>
      <pc:docMkLst>
        <pc:docMk/>
      </pc:docMkLst>
      <pc:sldChg chg="modSp mod">
        <pc:chgData name="Dr. Raffay Zoltán" userId="3b1b2a3e-ec4a-4aa8-94e3-5e4ef067d11f" providerId="ADAL" clId="{419ABBF8-6F74-411E-BCAD-32912438CC2E}" dt="2024-12-28T13:07:45.785" v="56" actId="14100"/>
        <pc:sldMkLst>
          <pc:docMk/>
          <pc:sldMk cId="3794933049" sldId="256"/>
        </pc:sldMkLst>
      </pc:sldChg>
      <pc:sldChg chg="modSp mod">
        <pc:chgData name="Dr. Raffay Zoltán" userId="3b1b2a3e-ec4a-4aa8-94e3-5e4ef067d11f" providerId="ADAL" clId="{419ABBF8-6F74-411E-BCAD-32912438CC2E}" dt="2024-12-28T13:17:58.924" v="65" actId="6549"/>
        <pc:sldMkLst>
          <pc:docMk/>
          <pc:sldMk cId="1441212110" sldId="257"/>
        </pc:sldMkLst>
      </pc:sldChg>
      <pc:sldChg chg="modSp mod">
        <pc:chgData name="Dr. Raffay Zoltán" userId="3b1b2a3e-ec4a-4aa8-94e3-5e4ef067d11f" providerId="ADAL" clId="{419ABBF8-6F74-411E-BCAD-32912438CC2E}" dt="2024-12-28T15:38:49.943" v="76" actId="14100"/>
        <pc:sldMkLst>
          <pc:docMk/>
          <pc:sldMk cId="4239364104" sldId="259"/>
        </pc:sldMkLst>
      </pc:sldChg>
      <pc:sldChg chg="modSp mod">
        <pc:chgData name="Dr. Raffay Zoltán" userId="3b1b2a3e-ec4a-4aa8-94e3-5e4ef067d11f" providerId="ADAL" clId="{419ABBF8-6F74-411E-BCAD-32912438CC2E}" dt="2024-12-28T13:18:45.356" v="73" actId="20577"/>
        <pc:sldMkLst>
          <pc:docMk/>
          <pc:sldMk cId="3346443628" sldId="260"/>
        </pc:sldMkLst>
      </pc:sldChg>
      <pc:sldChg chg="modSp mod">
        <pc:chgData name="Dr. Raffay Zoltán" userId="3b1b2a3e-ec4a-4aa8-94e3-5e4ef067d11f" providerId="ADAL" clId="{419ABBF8-6F74-411E-BCAD-32912438CC2E}" dt="2024-12-28T15:41:37.531" v="99" actId="1076"/>
        <pc:sldMkLst>
          <pc:docMk/>
          <pc:sldMk cId="3430837079" sldId="261"/>
        </pc:sldMkLst>
      </pc:sldChg>
      <pc:sldChg chg="modSp mod">
        <pc:chgData name="Dr. Raffay Zoltán" userId="3b1b2a3e-ec4a-4aa8-94e3-5e4ef067d11f" providerId="ADAL" clId="{419ABBF8-6F74-411E-BCAD-32912438CC2E}" dt="2024-12-28T15:42:06.442" v="102" actId="1076"/>
        <pc:sldMkLst>
          <pc:docMk/>
          <pc:sldMk cId="564408570" sldId="262"/>
        </pc:sldMkLst>
      </pc:sldChg>
      <pc:sldChg chg="modSp mod">
        <pc:chgData name="Dr. Raffay Zoltán" userId="3b1b2a3e-ec4a-4aa8-94e3-5e4ef067d11f" providerId="ADAL" clId="{419ABBF8-6F74-411E-BCAD-32912438CC2E}" dt="2024-12-28T15:43:27.089" v="129" actId="14100"/>
        <pc:sldMkLst>
          <pc:docMk/>
          <pc:sldMk cId="3544922091" sldId="263"/>
        </pc:sldMkLst>
      </pc:sldChg>
      <pc:sldChg chg="modSp mod">
        <pc:chgData name="Dr. Raffay Zoltán" userId="3b1b2a3e-ec4a-4aa8-94e3-5e4ef067d11f" providerId="ADAL" clId="{419ABBF8-6F74-411E-BCAD-32912438CC2E}" dt="2024-12-28T15:43:43.943" v="137" actId="20577"/>
        <pc:sldMkLst>
          <pc:docMk/>
          <pc:sldMk cId="1243646356" sldId="264"/>
        </pc:sldMkLst>
      </pc:sldChg>
      <pc:sldChg chg="modSp mod">
        <pc:chgData name="Dr. Raffay Zoltán" userId="3b1b2a3e-ec4a-4aa8-94e3-5e4ef067d11f" providerId="ADAL" clId="{419ABBF8-6F74-411E-BCAD-32912438CC2E}" dt="2024-12-28T15:47:40.213" v="352" actId="790"/>
        <pc:sldMkLst>
          <pc:docMk/>
          <pc:sldMk cId="345246902" sldId="265"/>
        </pc:sldMkLst>
      </pc:sldChg>
      <pc:sldChg chg="modSp mod">
        <pc:chgData name="Dr. Raffay Zoltán" userId="3b1b2a3e-ec4a-4aa8-94e3-5e4ef067d11f" providerId="ADAL" clId="{419ABBF8-6F74-411E-BCAD-32912438CC2E}" dt="2024-12-28T15:48:16.063" v="354" actId="6549"/>
        <pc:sldMkLst>
          <pc:docMk/>
          <pc:sldMk cId="701400920" sldId="266"/>
        </pc:sldMkLst>
      </pc:sldChg>
      <pc:sldChg chg="modSp mod">
        <pc:chgData name="Dr. Raffay Zoltán" userId="3b1b2a3e-ec4a-4aa8-94e3-5e4ef067d11f" providerId="ADAL" clId="{419ABBF8-6F74-411E-BCAD-32912438CC2E}" dt="2024-12-28T12:28:00.649" v="11" actId="790"/>
        <pc:sldMkLst>
          <pc:docMk/>
          <pc:sldMk cId="1156935625" sldId="267"/>
        </pc:sldMkLst>
      </pc:sldChg>
      <pc:sldChg chg="modSp mod">
        <pc:chgData name="Dr. Raffay Zoltán" userId="3b1b2a3e-ec4a-4aa8-94e3-5e4ef067d11f" providerId="ADAL" clId="{419ABBF8-6F74-411E-BCAD-32912438CC2E}" dt="2024-12-29T07:11:31.115" v="525" actId="20577"/>
        <pc:sldMkLst>
          <pc:docMk/>
          <pc:sldMk cId="103878073" sldId="268"/>
        </pc:sldMkLst>
      </pc:sldChg>
      <pc:sldChg chg="modSp mod">
        <pc:chgData name="Dr. Raffay Zoltán" userId="3b1b2a3e-ec4a-4aa8-94e3-5e4ef067d11f" providerId="ADAL" clId="{419ABBF8-6F74-411E-BCAD-32912438CC2E}" dt="2024-12-28T15:50:43.456" v="388" actId="20577"/>
        <pc:sldMkLst>
          <pc:docMk/>
          <pc:sldMk cId="522182056" sldId="269"/>
        </pc:sldMkLst>
      </pc:sldChg>
      <pc:sldChg chg="modSp mod">
        <pc:chgData name="Dr. Raffay Zoltán" userId="3b1b2a3e-ec4a-4aa8-94e3-5e4ef067d11f" providerId="ADAL" clId="{419ABBF8-6F74-411E-BCAD-32912438CC2E}" dt="2024-12-28T12:28:14.215" v="16" actId="790"/>
        <pc:sldMkLst>
          <pc:docMk/>
          <pc:sldMk cId="1039427102" sldId="270"/>
        </pc:sldMkLst>
      </pc:sldChg>
      <pc:sldChg chg="modSp mod">
        <pc:chgData name="Dr. Raffay Zoltán" userId="3b1b2a3e-ec4a-4aa8-94e3-5e4ef067d11f" providerId="ADAL" clId="{419ABBF8-6F74-411E-BCAD-32912438CC2E}" dt="2024-12-28T15:58:40.518" v="434" actId="20577"/>
        <pc:sldMkLst>
          <pc:docMk/>
          <pc:sldMk cId="1845054683" sldId="271"/>
        </pc:sldMkLst>
      </pc:sldChg>
      <pc:sldChg chg="modSp mod">
        <pc:chgData name="Dr. Raffay Zoltán" userId="3b1b2a3e-ec4a-4aa8-94e3-5e4ef067d11f" providerId="ADAL" clId="{419ABBF8-6F74-411E-BCAD-32912438CC2E}" dt="2024-12-28T12:28:24.452" v="24" actId="790"/>
        <pc:sldMkLst>
          <pc:docMk/>
          <pc:sldMk cId="3851542808" sldId="272"/>
        </pc:sldMkLst>
      </pc:sldChg>
      <pc:sldChg chg="modSp mod">
        <pc:chgData name="Dr. Raffay Zoltán" userId="3b1b2a3e-ec4a-4aa8-94e3-5e4ef067d11f" providerId="ADAL" clId="{419ABBF8-6F74-411E-BCAD-32912438CC2E}" dt="2024-12-28T16:02:23.254" v="476" actId="20577"/>
        <pc:sldMkLst>
          <pc:docMk/>
          <pc:sldMk cId="3244903130" sldId="273"/>
        </pc:sldMkLst>
      </pc:sldChg>
      <pc:sldChg chg="modSp mod">
        <pc:chgData name="Dr. Raffay Zoltán" userId="3b1b2a3e-ec4a-4aa8-94e3-5e4ef067d11f" providerId="ADAL" clId="{419ABBF8-6F74-411E-BCAD-32912438CC2E}" dt="2024-12-28T16:03:18.892" v="490" actId="20577"/>
        <pc:sldMkLst>
          <pc:docMk/>
          <pc:sldMk cId="4007452779" sldId="274"/>
        </pc:sldMkLst>
      </pc:sldChg>
      <pc:sldChg chg="modSp mod">
        <pc:chgData name="Dr. Raffay Zoltán" userId="3b1b2a3e-ec4a-4aa8-94e3-5e4ef067d11f" providerId="ADAL" clId="{419ABBF8-6F74-411E-BCAD-32912438CC2E}" dt="2024-12-28T16:04:48.581" v="504" actId="14100"/>
        <pc:sldMkLst>
          <pc:docMk/>
          <pc:sldMk cId="711757742" sldId="275"/>
        </pc:sldMkLst>
      </pc:sldChg>
      <pc:sldChg chg="modSp mod">
        <pc:chgData name="Dr. Raffay Zoltán" userId="3b1b2a3e-ec4a-4aa8-94e3-5e4ef067d11f" providerId="ADAL" clId="{419ABBF8-6F74-411E-BCAD-32912438CC2E}" dt="2024-12-28T16:04:57.263" v="505" actId="1076"/>
        <pc:sldMkLst>
          <pc:docMk/>
          <pc:sldMk cId="1934764454" sldId="276"/>
        </pc:sldMkLst>
      </pc:sldChg>
      <pc:sldChg chg="modSp mod">
        <pc:chgData name="Dr. Raffay Zoltán" userId="3b1b2a3e-ec4a-4aa8-94e3-5e4ef067d11f" providerId="ADAL" clId="{419ABBF8-6F74-411E-BCAD-32912438CC2E}" dt="2024-12-28T16:06:36.496" v="511" actId="14100"/>
        <pc:sldMkLst>
          <pc:docMk/>
          <pc:sldMk cId="3586851712" sldId="277"/>
        </pc:sldMkLst>
      </pc:sldChg>
      <pc:sldChg chg="modSp mod">
        <pc:chgData name="Dr. Raffay Zoltán" userId="3b1b2a3e-ec4a-4aa8-94e3-5e4ef067d11f" providerId="ADAL" clId="{419ABBF8-6F74-411E-BCAD-32912438CC2E}" dt="2024-12-28T15:48:49.963" v="357" actId="20577"/>
        <pc:sldMkLst>
          <pc:docMk/>
          <pc:sldMk cId="610250159" sldId="287"/>
        </pc:sldMkLst>
      </pc:sldChg>
      <pc:sldChg chg="modSp mod">
        <pc:chgData name="Dr. Raffay Zoltán" userId="3b1b2a3e-ec4a-4aa8-94e3-5e4ef067d11f" providerId="ADAL" clId="{419ABBF8-6F74-411E-BCAD-32912438CC2E}" dt="2024-12-28T15:51:46.144" v="391" actId="14100"/>
        <pc:sldMkLst>
          <pc:docMk/>
          <pc:sldMk cId="3397886498" sldId="288"/>
        </pc:sldMkLst>
      </pc:sldChg>
      <pc:sldChg chg="modSp mod">
        <pc:chgData name="Dr. Raffay Zoltán" userId="3b1b2a3e-ec4a-4aa8-94e3-5e4ef067d11f" providerId="ADAL" clId="{419ABBF8-6F74-411E-BCAD-32912438CC2E}" dt="2024-12-28T15:55:23.196" v="397" actId="20577"/>
        <pc:sldMkLst>
          <pc:docMk/>
          <pc:sldMk cId="1271336166" sldId="289"/>
        </pc:sldMkLst>
      </pc:sldChg>
      <pc:sldChg chg="modSp mod">
        <pc:chgData name="Dr. Raffay Zoltán" userId="3b1b2a3e-ec4a-4aa8-94e3-5e4ef067d11f" providerId="ADAL" clId="{419ABBF8-6F74-411E-BCAD-32912438CC2E}" dt="2024-12-28T15:59:12.008" v="437" actId="1076"/>
        <pc:sldMkLst>
          <pc:docMk/>
          <pc:sldMk cId="944197935" sldId="290"/>
        </pc:sldMkLst>
      </pc:sldChg>
      <pc:sldChg chg="modSp mod">
        <pc:chgData name="Dr. Raffay Zoltán" userId="3b1b2a3e-ec4a-4aa8-94e3-5e4ef067d11f" providerId="ADAL" clId="{419ABBF8-6F74-411E-BCAD-32912438CC2E}" dt="2024-12-28T16:00:20.519" v="442" actId="6549"/>
        <pc:sldMkLst>
          <pc:docMk/>
          <pc:sldMk cId="1370792846" sldId="291"/>
        </pc:sldMkLst>
      </pc:sldChg>
      <pc:sldChg chg="modSp mod">
        <pc:chgData name="Dr. Raffay Zoltán" userId="3b1b2a3e-ec4a-4aa8-94e3-5e4ef067d11f" providerId="ADAL" clId="{419ABBF8-6F74-411E-BCAD-32912438CC2E}" dt="2024-12-28T16:05:31.752" v="506" actId="1076"/>
        <pc:sldMkLst>
          <pc:docMk/>
          <pc:sldMk cId="1424198494" sldId="292"/>
        </pc:sldMkLst>
      </pc:sldChg>
      <pc:sldChg chg="modSp mod">
        <pc:chgData name="Dr. Raffay Zoltán" userId="3b1b2a3e-ec4a-4aa8-94e3-5e4ef067d11f" providerId="ADAL" clId="{419ABBF8-6F74-411E-BCAD-32912438CC2E}" dt="2024-12-28T16:06:14.825" v="509" actId="1076"/>
        <pc:sldMkLst>
          <pc:docMk/>
          <pc:sldMk cId="3146150333" sldId="293"/>
        </pc:sldMkLst>
      </pc:sldChg>
      <pc:sldChg chg="modSp mod">
        <pc:chgData name="Dr. Raffay Zoltán" userId="3b1b2a3e-ec4a-4aa8-94e3-5e4ef067d11f" providerId="ADAL" clId="{419ABBF8-6F74-411E-BCAD-32912438CC2E}" dt="2024-12-28T16:06:10.952" v="508" actId="1076"/>
        <pc:sldMkLst>
          <pc:docMk/>
          <pc:sldMk cId="33701464" sldId="294"/>
        </pc:sldMkLst>
      </pc:sldChg>
      <pc:sldChg chg="modSp mod">
        <pc:chgData name="Dr. Raffay Zoltán" userId="3b1b2a3e-ec4a-4aa8-94e3-5e4ef067d11f" providerId="ADAL" clId="{419ABBF8-6F74-411E-BCAD-32912438CC2E}" dt="2024-12-28T12:29:05.417" v="46" actId="790"/>
        <pc:sldMkLst>
          <pc:docMk/>
          <pc:sldMk cId="4194862708" sldId="295"/>
        </pc:sldMkLst>
      </pc:sldChg>
      <pc:sldChg chg="modSp mod">
        <pc:chgData name="Dr. Raffay Zoltán" userId="3b1b2a3e-ec4a-4aa8-94e3-5e4ef067d11f" providerId="ADAL" clId="{419ABBF8-6F74-411E-BCAD-32912438CC2E}" dt="2024-12-28T16:08:19.139" v="519" actId="1076"/>
        <pc:sldMkLst>
          <pc:docMk/>
          <pc:sldMk cId="3261397479" sldId="296"/>
        </pc:sldMkLst>
      </pc:sldChg>
      <pc:sldChg chg="modSp mod">
        <pc:chgData name="Dr. Raffay Zoltán" userId="3b1b2a3e-ec4a-4aa8-94e3-5e4ef067d11f" providerId="ADAL" clId="{419ABBF8-6F74-411E-BCAD-32912438CC2E}" dt="2024-12-28T12:29:03.573" v="44" actId="790"/>
        <pc:sldMkLst>
          <pc:docMk/>
          <pc:sldMk cId="3734242810" sldId="297"/>
        </pc:sldMkLst>
      </pc:sldChg>
      <pc:sldChg chg="modSp mod">
        <pc:chgData name="Dr. Raffay Zoltán" userId="3b1b2a3e-ec4a-4aa8-94e3-5e4ef067d11f" providerId="ADAL" clId="{419ABBF8-6F74-411E-BCAD-32912438CC2E}" dt="2024-12-28T12:29:09.991" v="50" actId="790"/>
        <pc:sldMkLst>
          <pc:docMk/>
          <pc:sldMk cId="1215474822" sldId="298"/>
        </pc:sldMkLst>
      </pc:sldChg>
      <pc:sldChg chg="modSp del mod">
        <pc:chgData name="Dr. Raffay Zoltán" userId="3b1b2a3e-ec4a-4aa8-94e3-5e4ef067d11f" providerId="ADAL" clId="{419ABBF8-6F74-411E-BCAD-32912438CC2E}" dt="2024-12-28T15:56:26.677" v="405" actId="47"/>
        <pc:sldMkLst>
          <pc:docMk/>
          <pc:sldMk cId="2970101518" sldId="299"/>
        </pc:sldMkLst>
      </pc:sldChg>
      <pc:sldChg chg="modSp del mod">
        <pc:chgData name="Dr. Raffay Zoltán" userId="3b1b2a3e-ec4a-4aa8-94e3-5e4ef067d11f" providerId="ADAL" clId="{419ABBF8-6F74-411E-BCAD-32912438CC2E}" dt="2024-12-28T15:58:15.923" v="432" actId="47"/>
        <pc:sldMkLst>
          <pc:docMk/>
          <pc:sldMk cId="3616344558" sldId="300"/>
        </pc:sldMkLst>
      </pc:sldChg>
      <pc:sldChg chg="modSp mod">
        <pc:chgData name="Dr. Raffay Zoltán" userId="3b1b2a3e-ec4a-4aa8-94e3-5e4ef067d11f" providerId="ADAL" clId="{419ABBF8-6F74-411E-BCAD-32912438CC2E}" dt="2024-12-28T16:01:05.568" v="445" actId="20577"/>
        <pc:sldMkLst>
          <pc:docMk/>
          <pc:sldMk cId="3158584687" sldId="301"/>
        </pc:sldMkLst>
      </pc:sldChg>
      <pc:sldChg chg="modSp mod">
        <pc:chgData name="Dr. Raffay Zoltán" userId="3b1b2a3e-ec4a-4aa8-94e3-5e4ef067d11f" providerId="ADAL" clId="{419ABBF8-6F74-411E-BCAD-32912438CC2E}" dt="2024-12-28T16:03:37.450" v="494" actId="14100"/>
        <pc:sldMkLst>
          <pc:docMk/>
          <pc:sldMk cId="1543214236" sldId="302"/>
        </pc:sldMkLst>
      </pc:sldChg>
    </pc:docChg>
  </pc:docChgLst>
  <pc:docChgLst>
    <pc:chgData name="Dr. Raffay Zoltán" userId="3b1b2a3e-ec4a-4aa8-94e3-5e4ef067d11f" providerId="ADAL" clId="{7E24926F-0E06-4A8F-8C5D-C28B2896A5A8}"/>
    <pc:docChg chg="undo custSel modSld">
      <pc:chgData name="Dr. Raffay Zoltán" userId="3b1b2a3e-ec4a-4aa8-94e3-5e4ef067d11f" providerId="ADAL" clId="{7E24926F-0E06-4A8F-8C5D-C28B2896A5A8}" dt="2025-01-17T14:57:53.959" v="73" actId="1076"/>
      <pc:docMkLst>
        <pc:docMk/>
      </pc:docMkLst>
      <pc:sldChg chg="delSp modSp mod">
        <pc:chgData name="Dr. Raffay Zoltán" userId="3b1b2a3e-ec4a-4aa8-94e3-5e4ef067d11f" providerId="ADAL" clId="{7E24926F-0E06-4A8F-8C5D-C28B2896A5A8}" dt="2025-01-17T14:52:43.250" v="2" actId="1076"/>
        <pc:sldMkLst>
          <pc:docMk/>
          <pc:sldMk cId="1441212110" sldId="257"/>
        </pc:sldMkLst>
      </pc:sldChg>
      <pc:sldChg chg="delSp mod">
        <pc:chgData name="Dr. Raffay Zoltán" userId="3b1b2a3e-ec4a-4aa8-94e3-5e4ef067d11f" providerId="ADAL" clId="{7E24926F-0E06-4A8F-8C5D-C28B2896A5A8}" dt="2025-01-17T14:52:45.471" v="3" actId="478"/>
        <pc:sldMkLst>
          <pc:docMk/>
          <pc:sldMk cId="4239364104" sldId="259"/>
        </pc:sldMkLst>
      </pc:sldChg>
      <pc:sldChg chg="addSp delSp mod">
        <pc:chgData name="Dr. Raffay Zoltán" userId="3b1b2a3e-ec4a-4aa8-94e3-5e4ef067d11f" providerId="ADAL" clId="{7E24926F-0E06-4A8F-8C5D-C28B2896A5A8}" dt="2025-01-17T14:53:07.044" v="6" actId="478"/>
        <pc:sldMkLst>
          <pc:docMk/>
          <pc:sldMk cId="3346443628" sldId="260"/>
        </pc:sldMkLst>
      </pc:sldChg>
      <pc:sldChg chg="delSp mod">
        <pc:chgData name="Dr. Raffay Zoltán" userId="3b1b2a3e-ec4a-4aa8-94e3-5e4ef067d11f" providerId="ADAL" clId="{7E24926F-0E06-4A8F-8C5D-C28B2896A5A8}" dt="2025-01-17T14:53:12.074" v="7" actId="478"/>
        <pc:sldMkLst>
          <pc:docMk/>
          <pc:sldMk cId="3430837079" sldId="261"/>
        </pc:sldMkLst>
      </pc:sldChg>
      <pc:sldChg chg="addSp delSp modSp mod">
        <pc:chgData name="Dr. Raffay Zoltán" userId="3b1b2a3e-ec4a-4aa8-94e3-5e4ef067d11f" providerId="ADAL" clId="{7E24926F-0E06-4A8F-8C5D-C28B2896A5A8}" dt="2025-01-17T14:53:38.710" v="11" actId="478"/>
        <pc:sldMkLst>
          <pc:docMk/>
          <pc:sldMk cId="564408570" sldId="262"/>
        </pc:sldMkLst>
      </pc:sldChg>
      <pc:sldChg chg="delSp mod">
        <pc:chgData name="Dr. Raffay Zoltán" userId="3b1b2a3e-ec4a-4aa8-94e3-5e4ef067d11f" providerId="ADAL" clId="{7E24926F-0E06-4A8F-8C5D-C28B2896A5A8}" dt="2025-01-17T14:53:53.891" v="12" actId="478"/>
        <pc:sldMkLst>
          <pc:docMk/>
          <pc:sldMk cId="3544922091" sldId="263"/>
        </pc:sldMkLst>
      </pc:sldChg>
      <pc:sldChg chg="delSp mod">
        <pc:chgData name="Dr. Raffay Zoltán" userId="3b1b2a3e-ec4a-4aa8-94e3-5e4ef067d11f" providerId="ADAL" clId="{7E24926F-0E06-4A8F-8C5D-C28B2896A5A8}" dt="2025-01-17T14:53:55.760" v="13" actId="478"/>
        <pc:sldMkLst>
          <pc:docMk/>
          <pc:sldMk cId="1243646356" sldId="264"/>
        </pc:sldMkLst>
      </pc:sldChg>
      <pc:sldChg chg="delSp mod">
        <pc:chgData name="Dr. Raffay Zoltán" userId="3b1b2a3e-ec4a-4aa8-94e3-5e4ef067d11f" providerId="ADAL" clId="{7E24926F-0E06-4A8F-8C5D-C28B2896A5A8}" dt="2025-01-17T14:54:02.646" v="14" actId="478"/>
        <pc:sldMkLst>
          <pc:docMk/>
          <pc:sldMk cId="345246902" sldId="265"/>
        </pc:sldMkLst>
      </pc:sldChg>
      <pc:sldChg chg="delSp mod">
        <pc:chgData name="Dr. Raffay Zoltán" userId="3b1b2a3e-ec4a-4aa8-94e3-5e4ef067d11f" providerId="ADAL" clId="{7E24926F-0E06-4A8F-8C5D-C28B2896A5A8}" dt="2025-01-17T14:54:03.953" v="15" actId="478"/>
        <pc:sldMkLst>
          <pc:docMk/>
          <pc:sldMk cId="701400920" sldId="266"/>
        </pc:sldMkLst>
      </pc:sldChg>
      <pc:sldChg chg="addSp delSp modSp mod">
        <pc:chgData name="Dr. Raffay Zoltán" userId="3b1b2a3e-ec4a-4aa8-94e3-5e4ef067d11f" providerId="ADAL" clId="{7E24926F-0E06-4A8F-8C5D-C28B2896A5A8}" dt="2025-01-17T14:54:38.259" v="20" actId="478"/>
        <pc:sldMkLst>
          <pc:docMk/>
          <pc:sldMk cId="1156935625" sldId="267"/>
        </pc:sldMkLst>
      </pc:sldChg>
      <pc:sldChg chg="delSp modSp mod">
        <pc:chgData name="Dr. Raffay Zoltán" userId="3b1b2a3e-ec4a-4aa8-94e3-5e4ef067d11f" providerId="ADAL" clId="{7E24926F-0E06-4A8F-8C5D-C28B2896A5A8}" dt="2025-01-17T14:55:18.209" v="30" actId="1076"/>
        <pc:sldMkLst>
          <pc:docMk/>
          <pc:sldMk cId="103878073" sldId="268"/>
        </pc:sldMkLst>
      </pc:sldChg>
      <pc:sldChg chg="delSp mod">
        <pc:chgData name="Dr. Raffay Zoltán" userId="3b1b2a3e-ec4a-4aa8-94e3-5e4ef067d11f" providerId="ADAL" clId="{7E24926F-0E06-4A8F-8C5D-C28B2896A5A8}" dt="2025-01-17T14:55:20.240" v="31" actId="478"/>
        <pc:sldMkLst>
          <pc:docMk/>
          <pc:sldMk cId="522182056" sldId="269"/>
        </pc:sldMkLst>
      </pc:sldChg>
      <pc:sldChg chg="delSp modSp mod">
        <pc:chgData name="Dr. Raffay Zoltán" userId="3b1b2a3e-ec4a-4aa8-94e3-5e4ef067d11f" providerId="ADAL" clId="{7E24926F-0E06-4A8F-8C5D-C28B2896A5A8}" dt="2025-01-17T14:55:30.840" v="34" actId="1076"/>
        <pc:sldMkLst>
          <pc:docMk/>
          <pc:sldMk cId="1039427102" sldId="270"/>
        </pc:sldMkLst>
      </pc:sldChg>
      <pc:sldChg chg="delSp mod">
        <pc:chgData name="Dr. Raffay Zoltán" userId="3b1b2a3e-ec4a-4aa8-94e3-5e4ef067d11f" providerId="ADAL" clId="{7E24926F-0E06-4A8F-8C5D-C28B2896A5A8}" dt="2025-01-17T14:56:10.770" v="41" actId="478"/>
        <pc:sldMkLst>
          <pc:docMk/>
          <pc:sldMk cId="1845054683" sldId="271"/>
        </pc:sldMkLst>
      </pc:sldChg>
      <pc:sldChg chg="delSp mod">
        <pc:chgData name="Dr. Raffay Zoltán" userId="3b1b2a3e-ec4a-4aa8-94e3-5e4ef067d11f" providerId="ADAL" clId="{7E24926F-0E06-4A8F-8C5D-C28B2896A5A8}" dt="2025-01-17T14:56:13.305" v="43" actId="478"/>
        <pc:sldMkLst>
          <pc:docMk/>
          <pc:sldMk cId="3851542808" sldId="272"/>
        </pc:sldMkLst>
      </pc:sldChg>
      <pc:sldChg chg="addSp delSp modSp mod">
        <pc:chgData name="Dr. Raffay Zoltán" userId="3b1b2a3e-ec4a-4aa8-94e3-5e4ef067d11f" providerId="ADAL" clId="{7E24926F-0E06-4A8F-8C5D-C28B2896A5A8}" dt="2025-01-17T14:56:33.870" v="50" actId="1076"/>
        <pc:sldMkLst>
          <pc:docMk/>
          <pc:sldMk cId="3244903130" sldId="273"/>
        </pc:sldMkLst>
      </pc:sldChg>
      <pc:sldChg chg="delSp mod">
        <pc:chgData name="Dr. Raffay Zoltán" userId="3b1b2a3e-ec4a-4aa8-94e3-5e4ef067d11f" providerId="ADAL" clId="{7E24926F-0E06-4A8F-8C5D-C28B2896A5A8}" dt="2025-01-17T14:56:36.814" v="51" actId="478"/>
        <pc:sldMkLst>
          <pc:docMk/>
          <pc:sldMk cId="4007452779" sldId="274"/>
        </pc:sldMkLst>
      </pc:sldChg>
      <pc:sldChg chg="delSp mod">
        <pc:chgData name="Dr. Raffay Zoltán" userId="3b1b2a3e-ec4a-4aa8-94e3-5e4ef067d11f" providerId="ADAL" clId="{7E24926F-0E06-4A8F-8C5D-C28B2896A5A8}" dt="2025-01-17T14:56:41.090" v="53" actId="478"/>
        <pc:sldMkLst>
          <pc:docMk/>
          <pc:sldMk cId="711757742" sldId="275"/>
        </pc:sldMkLst>
      </pc:sldChg>
      <pc:sldChg chg="delSp mod">
        <pc:chgData name="Dr. Raffay Zoltán" userId="3b1b2a3e-ec4a-4aa8-94e3-5e4ef067d11f" providerId="ADAL" clId="{7E24926F-0E06-4A8F-8C5D-C28B2896A5A8}" dt="2025-01-17T14:56:42.280" v="54" actId="478"/>
        <pc:sldMkLst>
          <pc:docMk/>
          <pc:sldMk cId="1934764454" sldId="276"/>
        </pc:sldMkLst>
      </pc:sldChg>
      <pc:sldChg chg="delSp mod">
        <pc:chgData name="Dr. Raffay Zoltán" userId="3b1b2a3e-ec4a-4aa8-94e3-5e4ef067d11f" providerId="ADAL" clId="{7E24926F-0E06-4A8F-8C5D-C28B2896A5A8}" dt="2025-01-17T14:57:13.686" v="63" actId="478"/>
        <pc:sldMkLst>
          <pc:docMk/>
          <pc:sldMk cId="3586851712" sldId="277"/>
        </pc:sldMkLst>
      </pc:sldChg>
      <pc:sldChg chg="addSp delSp modSp mod">
        <pc:chgData name="Dr. Raffay Zoltán" userId="3b1b2a3e-ec4a-4aa8-94e3-5e4ef067d11f" providerId="ADAL" clId="{7E24926F-0E06-4A8F-8C5D-C28B2896A5A8}" dt="2025-01-17T14:55:01.194" v="25" actId="1076"/>
        <pc:sldMkLst>
          <pc:docMk/>
          <pc:sldMk cId="610250159" sldId="287"/>
        </pc:sldMkLst>
      </pc:sldChg>
      <pc:sldChg chg="delSp modSp mod">
        <pc:chgData name="Dr. Raffay Zoltán" userId="3b1b2a3e-ec4a-4aa8-94e3-5e4ef067d11f" providerId="ADAL" clId="{7E24926F-0E06-4A8F-8C5D-C28B2896A5A8}" dt="2025-01-17T14:55:45.142" v="37" actId="1076"/>
        <pc:sldMkLst>
          <pc:docMk/>
          <pc:sldMk cId="3397886498" sldId="288"/>
        </pc:sldMkLst>
      </pc:sldChg>
      <pc:sldChg chg="delSp modSp mod">
        <pc:chgData name="Dr. Raffay Zoltán" userId="3b1b2a3e-ec4a-4aa8-94e3-5e4ef067d11f" providerId="ADAL" clId="{7E24926F-0E06-4A8F-8C5D-C28B2896A5A8}" dt="2025-01-17T14:56:02.391" v="40" actId="1076"/>
        <pc:sldMkLst>
          <pc:docMk/>
          <pc:sldMk cId="1271336166" sldId="289"/>
        </pc:sldMkLst>
      </pc:sldChg>
      <pc:sldChg chg="delSp mod">
        <pc:chgData name="Dr. Raffay Zoltán" userId="3b1b2a3e-ec4a-4aa8-94e3-5e4ef067d11f" providerId="ADAL" clId="{7E24926F-0E06-4A8F-8C5D-C28B2896A5A8}" dt="2025-01-17T14:56:12.110" v="42" actId="478"/>
        <pc:sldMkLst>
          <pc:docMk/>
          <pc:sldMk cId="944197935" sldId="290"/>
        </pc:sldMkLst>
      </pc:sldChg>
      <pc:sldChg chg="delSp mod">
        <pc:chgData name="Dr. Raffay Zoltán" userId="3b1b2a3e-ec4a-4aa8-94e3-5e4ef067d11f" providerId="ADAL" clId="{7E24926F-0E06-4A8F-8C5D-C28B2896A5A8}" dt="2025-01-17T14:56:15.010" v="44" actId="478"/>
        <pc:sldMkLst>
          <pc:docMk/>
          <pc:sldMk cId="1370792846" sldId="291"/>
        </pc:sldMkLst>
      </pc:sldChg>
      <pc:sldChg chg="delSp mod">
        <pc:chgData name="Dr. Raffay Zoltán" userId="3b1b2a3e-ec4a-4aa8-94e3-5e4ef067d11f" providerId="ADAL" clId="{7E24926F-0E06-4A8F-8C5D-C28B2896A5A8}" dt="2025-01-17T14:56:43.455" v="55" actId="478"/>
        <pc:sldMkLst>
          <pc:docMk/>
          <pc:sldMk cId="1424198494" sldId="292"/>
        </pc:sldMkLst>
      </pc:sldChg>
      <pc:sldChg chg="delSp modSp mod">
        <pc:chgData name="Dr. Raffay Zoltán" userId="3b1b2a3e-ec4a-4aa8-94e3-5e4ef067d11f" providerId="ADAL" clId="{7E24926F-0E06-4A8F-8C5D-C28B2896A5A8}" dt="2025-01-17T14:56:54.420" v="58" actId="1076"/>
        <pc:sldMkLst>
          <pc:docMk/>
          <pc:sldMk cId="3146150333" sldId="293"/>
        </pc:sldMkLst>
      </pc:sldChg>
      <pc:sldChg chg="delSp modSp mod">
        <pc:chgData name="Dr. Raffay Zoltán" userId="3b1b2a3e-ec4a-4aa8-94e3-5e4ef067d11f" providerId="ADAL" clId="{7E24926F-0E06-4A8F-8C5D-C28B2896A5A8}" dt="2025-01-17T14:57:07.874" v="62" actId="14100"/>
        <pc:sldMkLst>
          <pc:docMk/>
          <pc:sldMk cId="33701464" sldId="294"/>
        </pc:sldMkLst>
      </pc:sldChg>
      <pc:sldChg chg="delSp mod">
        <pc:chgData name="Dr. Raffay Zoltán" userId="3b1b2a3e-ec4a-4aa8-94e3-5e4ef067d11f" providerId="ADAL" clId="{7E24926F-0E06-4A8F-8C5D-C28B2896A5A8}" dt="2025-01-17T14:57:17.005" v="65" actId="478"/>
        <pc:sldMkLst>
          <pc:docMk/>
          <pc:sldMk cId="4194862708" sldId="295"/>
        </pc:sldMkLst>
      </pc:sldChg>
      <pc:sldChg chg="delSp modSp mod">
        <pc:chgData name="Dr. Raffay Zoltán" userId="3b1b2a3e-ec4a-4aa8-94e3-5e4ef067d11f" providerId="ADAL" clId="{7E24926F-0E06-4A8F-8C5D-C28B2896A5A8}" dt="2025-01-17T14:57:43.999" v="70" actId="1076"/>
        <pc:sldMkLst>
          <pc:docMk/>
          <pc:sldMk cId="3261397479" sldId="296"/>
        </pc:sldMkLst>
      </pc:sldChg>
      <pc:sldChg chg="delSp mod">
        <pc:chgData name="Dr. Raffay Zoltán" userId="3b1b2a3e-ec4a-4aa8-94e3-5e4ef067d11f" providerId="ADAL" clId="{7E24926F-0E06-4A8F-8C5D-C28B2896A5A8}" dt="2025-01-17T14:57:15.812" v="64" actId="478"/>
        <pc:sldMkLst>
          <pc:docMk/>
          <pc:sldMk cId="3734242810" sldId="297"/>
        </pc:sldMkLst>
      </pc:sldChg>
      <pc:sldChg chg="delSp modSp mod">
        <pc:chgData name="Dr. Raffay Zoltán" userId="3b1b2a3e-ec4a-4aa8-94e3-5e4ef067d11f" providerId="ADAL" clId="{7E24926F-0E06-4A8F-8C5D-C28B2896A5A8}" dt="2025-01-17T14:57:53.959" v="73" actId="1076"/>
        <pc:sldMkLst>
          <pc:docMk/>
          <pc:sldMk cId="1215474822" sldId="298"/>
        </pc:sldMkLst>
      </pc:sldChg>
      <pc:sldChg chg="delSp mod">
        <pc:chgData name="Dr. Raffay Zoltán" userId="3b1b2a3e-ec4a-4aa8-94e3-5e4ef067d11f" providerId="ADAL" clId="{7E24926F-0E06-4A8F-8C5D-C28B2896A5A8}" dt="2025-01-17T14:56:16.215" v="45" actId="478"/>
        <pc:sldMkLst>
          <pc:docMk/>
          <pc:sldMk cId="3158584687" sldId="301"/>
        </pc:sldMkLst>
      </pc:sldChg>
      <pc:sldChg chg="delSp mod">
        <pc:chgData name="Dr. Raffay Zoltán" userId="3b1b2a3e-ec4a-4aa8-94e3-5e4ef067d11f" providerId="ADAL" clId="{7E24926F-0E06-4A8F-8C5D-C28B2896A5A8}" dt="2025-01-17T14:56:38.070" v="52" actId="478"/>
        <pc:sldMkLst>
          <pc:docMk/>
          <pc:sldMk cId="1543214236" sldId="302"/>
        </pc:sldMkLst>
      </pc:sldChg>
    </pc:docChg>
  </pc:docChgLst>
  <pc:docChgLst>
    <pc:chgData name="Dr. Raffay Zoltán" userId="3b1b2a3e-ec4a-4aa8-94e3-5e4ef067d11f" providerId="ADAL" clId="{497A49BB-A55B-4096-9EAC-4F5AF8728DF0}"/>
    <pc:docChg chg="modSld">
      <pc:chgData name="Dr. Raffay Zoltán" userId="3b1b2a3e-ec4a-4aa8-94e3-5e4ef067d11f" providerId="ADAL" clId="{497A49BB-A55B-4096-9EAC-4F5AF8728DF0}" dt="2024-11-26T08:44:47.821" v="2" actId="113"/>
      <pc:docMkLst>
        <pc:docMk/>
      </pc:docMkLst>
      <pc:sldChg chg="addSp modSp mod">
        <pc:chgData name="Dr. Raffay Zoltán" userId="3b1b2a3e-ec4a-4aa8-94e3-5e4ef067d11f" providerId="ADAL" clId="{497A49BB-A55B-4096-9EAC-4F5AF8728DF0}" dt="2024-11-26T08:44:47.821" v="2" actId="113"/>
        <pc:sldMkLst>
          <pc:docMk/>
          <pc:sldMk cId="3794933049" sldId="256"/>
        </pc:sldMkLst>
      </pc:sldChg>
    </pc:docChg>
  </pc:docChgLst>
  <pc:docChgLst>
    <pc:chgData name="Dr. Raffay Zoltán" userId="3b1b2a3e-ec4a-4aa8-94e3-5e4ef067d11f" providerId="ADAL" clId="{B821E61A-2D78-462E-92F6-8F885A5D8201}"/>
    <pc:docChg chg="undo redo custSel addSld modSld">
      <pc:chgData name="Dr. Raffay Zoltán" userId="3b1b2a3e-ec4a-4aa8-94e3-5e4ef067d11f" providerId="ADAL" clId="{B821E61A-2D78-462E-92F6-8F885A5D8201}" dt="2024-11-19T08:49:40.977" v="1513" actId="1076"/>
      <pc:docMkLst>
        <pc:docMk/>
      </pc:docMkLst>
      <pc:sldChg chg="modSp mod">
        <pc:chgData name="Dr. Raffay Zoltán" userId="3b1b2a3e-ec4a-4aa8-94e3-5e4ef067d11f" providerId="ADAL" clId="{B821E61A-2D78-462E-92F6-8F885A5D8201}" dt="2024-11-19T07:36:54.864" v="32" actId="108"/>
        <pc:sldMkLst>
          <pc:docMk/>
          <pc:sldMk cId="1441212110" sldId="257"/>
        </pc:sldMkLst>
      </pc:sldChg>
      <pc:sldChg chg="modSp mod">
        <pc:chgData name="Dr. Raffay Zoltán" userId="3b1b2a3e-ec4a-4aa8-94e3-5e4ef067d11f" providerId="ADAL" clId="{B821E61A-2D78-462E-92F6-8F885A5D8201}" dt="2024-11-19T07:40:10.282" v="114" actId="1076"/>
        <pc:sldMkLst>
          <pc:docMk/>
          <pc:sldMk cId="4239364104" sldId="259"/>
        </pc:sldMkLst>
      </pc:sldChg>
      <pc:sldChg chg="modSp mod">
        <pc:chgData name="Dr. Raffay Zoltán" userId="3b1b2a3e-ec4a-4aa8-94e3-5e4ef067d11f" providerId="ADAL" clId="{B821E61A-2D78-462E-92F6-8F885A5D8201}" dt="2024-11-19T07:41:54.389" v="175" actId="1076"/>
        <pc:sldMkLst>
          <pc:docMk/>
          <pc:sldMk cId="3346443628" sldId="260"/>
        </pc:sldMkLst>
      </pc:sldChg>
      <pc:sldChg chg="modSp mod">
        <pc:chgData name="Dr. Raffay Zoltán" userId="3b1b2a3e-ec4a-4aa8-94e3-5e4ef067d11f" providerId="ADAL" clId="{B821E61A-2D78-462E-92F6-8F885A5D8201}" dt="2024-11-19T07:44:34.042" v="219" actId="313"/>
        <pc:sldMkLst>
          <pc:docMk/>
          <pc:sldMk cId="3430837079" sldId="261"/>
        </pc:sldMkLst>
      </pc:sldChg>
      <pc:sldChg chg="modSp mod">
        <pc:chgData name="Dr. Raffay Zoltán" userId="3b1b2a3e-ec4a-4aa8-94e3-5e4ef067d11f" providerId="ADAL" clId="{B821E61A-2D78-462E-92F6-8F885A5D8201}" dt="2024-11-19T07:45:32.735" v="255" actId="20577"/>
        <pc:sldMkLst>
          <pc:docMk/>
          <pc:sldMk cId="564408570" sldId="262"/>
        </pc:sldMkLst>
      </pc:sldChg>
      <pc:sldChg chg="modSp mod">
        <pc:chgData name="Dr. Raffay Zoltán" userId="3b1b2a3e-ec4a-4aa8-94e3-5e4ef067d11f" providerId="ADAL" clId="{B821E61A-2D78-462E-92F6-8F885A5D8201}" dt="2024-11-19T07:47:34.878" v="294" actId="108"/>
        <pc:sldMkLst>
          <pc:docMk/>
          <pc:sldMk cId="3544922091" sldId="263"/>
        </pc:sldMkLst>
      </pc:sldChg>
      <pc:sldChg chg="modSp mod">
        <pc:chgData name="Dr. Raffay Zoltán" userId="3b1b2a3e-ec4a-4aa8-94e3-5e4ef067d11f" providerId="ADAL" clId="{B821E61A-2D78-462E-92F6-8F885A5D8201}" dt="2024-11-19T07:49:30.338" v="394" actId="20577"/>
        <pc:sldMkLst>
          <pc:docMk/>
          <pc:sldMk cId="1243646356" sldId="264"/>
        </pc:sldMkLst>
      </pc:sldChg>
      <pc:sldChg chg="modSp mod">
        <pc:chgData name="Dr. Raffay Zoltán" userId="3b1b2a3e-ec4a-4aa8-94e3-5e4ef067d11f" providerId="ADAL" clId="{B821E61A-2D78-462E-92F6-8F885A5D8201}" dt="2024-11-19T07:50:29.663" v="437" actId="255"/>
        <pc:sldMkLst>
          <pc:docMk/>
          <pc:sldMk cId="345246902" sldId="265"/>
        </pc:sldMkLst>
      </pc:sldChg>
      <pc:sldChg chg="modSp mod">
        <pc:chgData name="Dr. Raffay Zoltán" userId="3b1b2a3e-ec4a-4aa8-94e3-5e4ef067d11f" providerId="ADAL" clId="{B821E61A-2D78-462E-92F6-8F885A5D8201}" dt="2024-11-19T07:52:05.861" v="449" actId="1076"/>
        <pc:sldMkLst>
          <pc:docMk/>
          <pc:sldMk cId="701400920" sldId="266"/>
        </pc:sldMkLst>
      </pc:sldChg>
      <pc:sldChg chg="modSp mod">
        <pc:chgData name="Dr. Raffay Zoltán" userId="3b1b2a3e-ec4a-4aa8-94e3-5e4ef067d11f" providerId="ADAL" clId="{B821E61A-2D78-462E-92F6-8F885A5D8201}" dt="2024-11-19T07:53:27.850" v="455" actId="14100"/>
        <pc:sldMkLst>
          <pc:docMk/>
          <pc:sldMk cId="1156935625" sldId="267"/>
        </pc:sldMkLst>
      </pc:sldChg>
      <pc:sldChg chg="modSp mod">
        <pc:chgData name="Dr. Raffay Zoltán" userId="3b1b2a3e-ec4a-4aa8-94e3-5e4ef067d11f" providerId="ADAL" clId="{B821E61A-2D78-462E-92F6-8F885A5D8201}" dt="2024-11-19T07:56:21.415" v="516" actId="1076"/>
        <pc:sldMkLst>
          <pc:docMk/>
          <pc:sldMk cId="103878073" sldId="268"/>
        </pc:sldMkLst>
      </pc:sldChg>
      <pc:sldChg chg="modSp mod">
        <pc:chgData name="Dr. Raffay Zoltán" userId="3b1b2a3e-ec4a-4aa8-94e3-5e4ef067d11f" providerId="ADAL" clId="{B821E61A-2D78-462E-92F6-8F885A5D8201}" dt="2024-11-19T07:57:11.147" v="544" actId="255"/>
        <pc:sldMkLst>
          <pc:docMk/>
          <pc:sldMk cId="522182056" sldId="269"/>
        </pc:sldMkLst>
      </pc:sldChg>
      <pc:sldChg chg="modSp mod">
        <pc:chgData name="Dr. Raffay Zoltán" userId="3b1b2a3e-ec4a-4aa8-94e3-5e4ef067d11f" providerId="ADAL" clId="{B821E61A-2D78-462E-92F6-8F885A5D8201}" dt="2024-11-19T07:58:37.423" v="565" actId="20577"/>
        <pc:sldMkLst>
          <pc:docMk/>
          <pc:sldMk cId="1039427102" sldId="270"/>
        </pc:sldMkLst>
      </pc:sldChg>
      <pc:sldChg chg="modSp mod">
        <pc:chgData name="Dr. Raffay Zoltán" userId="3b1b2a3e-ec4a-4aa8-94e3-5e4ef067d11f" providerId="ADAL" clId="{B821E61A-2D78-462E-92F6-8F885A5D8201}" dt="2024-11-19T08:05:37.903" v="729" actId="14100"/>
        <pc:sldMkLst>
          <pc:docMk/>
          <pc:sldMk cId="1845054683" sldId="271"/>
        </pc:sldMkLst>
      </pc:sldChg>
      <pc:sldChg chg="modSp mod">
        <pc:chgData name="Dr. Raffay Zoltán" userId="3b1b2a3e-ec4a-4aa8-94e3-5e4ef067d11f" providerId="ADAL" clId="{B821E61A-2D78-462E-92F6-8F885A5D8201}" dt="2024-11-19T08:10:03.656" v="797" actId="108"/>
        <pc:sldMkLst>
          <pc:docMk/>
          <pc:sldMk cId="3851542808" sldId="272"/>
        </pc:sldMkLst>
      </pc:sldChg>
      <pc:sldChg chg="modSp mod">
        <pc:chgData name="Dr. Raffay Zoltán" userId="3b1b2a3e-ec4a-4aa8-94e3-5e4ef067d11f" providerId="ADAL" clId="{B821E61A-2D78-462E-92F6-8F885A5D8201}" dt="2024-11-19T08:23:39.422" v="974" actId="20577"/>
        <pc:sldMkLst>
          <pc:docMk/>
          <pc:sldMk cId="3244903130" sldId="273"/>
        </pc:sldMkLst>
      </pc:sldChg>
      <pc:sldChg chg="modSp mod">
        <pc:chgData name="Dr. Raffay Zoltán" userId="3b1b2a3e-ec4a-4aa8-94e3-5e4ef067d11f" providerId="ADAL" clId="{B821E61A-2D78-462E-92F6-8F885A5D8201}" dt="2024-11-19T08:25:06.788" v="1002" actId="20577"/>
        <pc:sldMkLst>
          <pc:docMk/>
          <pc:sldMk cId="4007452779" sldId="274"/>
        </pc:sldMkLst>
      </pc:sldChg>
      <pc:sldChg chg="modSp mod">
        <pc:chgData name="Dr. Raffay Zoltán" userId="3b1b2a3e-ec4a-4aa8-94e3-5e4ef067d11f" providerId="ADAL" clId="{B821E61A-2D78-462E-92F6-8F885A5D8201}" dt="2024-11-19T08:28:45.136" v="1077" actId="1076"/>
        <pc:sldMkLst>
          <pc:docMk/>
          <pc:sldMk cId="711757742" sldId="275"/>
        </pc:sldMkLst>
      </pc:sldChg>
      <pc:sldChg chg="modSp mod">
        <pc:chgData name="Dr. Raffay Zoltán" userId="3b1b2a3e-ec4a-4aa8-94e3-5e4ef067d11f" providerId="ADAL" clId="{B821E61A-2D78-462E-92F6-8F885A5D8201}" dt="2024-11-19T08:31:24.998" v="1135" actId="1076"/>
        <pc:sldMkLst>
          <pc:docMk/>
          <pc:sldMk cId="1934764454" sldId="276"/>
        </pc:sldMkLst>
      </pc:sldChg>
      <pc:sldChg chg="modSp mod">
        <pc:chgData name="Dr. Raffay Zoltán" userId="3b1b2a3e-ec4a-4aa8-94e3-5e4ef067d11f" providerId="ADAL" clId="{B821E61A-2D78-462E-92F6-8F885A5D8201}" dt="2024-11-19T08:42:31.002" v="1376" actId="1076"/>
        <pc:sldMkLst>
          <pc:docMk/>
          <pc:sldMk cId="3586851712" sldId="277"/>
        </pc:sldMkLst>
      </pc:sldChg>
      <pc:sldChg chg="modSp mod">
        <pc:chgData name="Dr. Raffay Zoltán" userId="3b1b2a3e-ec4a-4aa8-94e3-5e4ef067d11f" providerId="ADAL" clId="{B821E61A-2D78-462E-92F6-8F885A5D8201}" dt="2024-11-19T07:53:42.640" v="457" actId="255"/>
        <pc:sldMkLst>
          <pc:docMk/>
          <pc:sldMk cId="610250159" sldId="287"/>
        </pc:sldMkLst>
      </pc:sldChg>
      <pc:sldChg chg="modSp mod">
        <pc:chgData name="Dr. Raffay Zoltán" userId="3b1b2a3e-ec4a-4aa8-94e3-5e4ef067d11f" providerId="ADAL" clId="{B821E61A-2D78-462E-92F6-8F885A5D8201}" dt="2024-11-19T07:59:33.638" v="580" actId="20577"/>
        <pc:sldMkLst>
          <pc:docMk/>
          <pc:sldMk cId="3397886498" sldId="288"/>
        </pc:sldMkLst>
      </pc:sldChg>
      <pc:sldChg chg="modSp mod">
        <pc:chgData name="Dr. Raffay Zoltán" userId="3b1b2a3e-ec4a-4aa8-94e3-5e4ef067d11f" providerId="ADAL" clId="{B821E61A-2D78-462E-92F6-8F885A5D8201}" dt="2024-11-19T08:02:53.557" v="686" actId="14100"/>
        <pc:sldMkLst>
          <pc:docMk/>
          <pc:sldMk cId="1271336166" sldId="289"/>
        </pc:sldMkLst>
      </pc:sldChg>
      <pc:sldChg chg="modSp mod">
        <pc:chgData name="Dr. Raffay Zoltán" userId="3b1b2a3e-ec4a-4aa8-94e3-5e4ef067d11f" providerId="ADAL" clId="{B821E61A-2D78-462E-92F6-8F885A5D8201}" dt="2024-11-19T08:08:49.366" v="775" actId="1076"/>
        <pc:sldMkLst>
          <pc:docMk/>
          <pc:sldMk cId="944197935" sldId="290"/>
        </pc:sldMkLst>
      </pc:sldChg>
      <pc:sldChg chg="modSp mod">
        <pc:chgData name="Dr. Raffay Zoltán" userId="3b1b2a3e-ec4a-4aa8-94e3-5e4ef067d11f" providerId="ADAL" clId="{B821E61A-2D78-462E-92F6-8F885A5D8201}" dt="2024-11-19T08:20:42.013" v="865" actId="1076"/>
        <pc:sldMkLst>
          <pc:docMk/>
          <pc:sldMk cId="1370792846" sldId="291"/>
        </pc:sldMkLst>
      </pc:sldChg>
      <pc:sldChg chg="modSp mod">
        <pc:chgData name="Dr. Raffay Zoltán" userId="3b1b2a3e-ec4a-4aa8-94e3-5e4ef067d11f" providerId="ADAL" clId="{B821E61A-2D78-462E-92F6-8F885A5D8201}" dt="2024-11-19T08:32:06.811" v="1143" actId="14100"/>
        <pc:sldMkLst>
          <pc:docMk/>
          <pc:sldMk cId="1424198494" sldId="292"/>
        </pc:sldMkLst>
      </pc:sldChg>
      <pc:sldChg chg="modSp mod">
        <pc:chgData name="Dr. Raffay Zoltán" userId="3b1b2a3e-ec4a-4aa8-94e3-5e4ef067d11f" providerId="ADAL" clId="{B821E61A-2D78-462E-92F6-8F885A5D8201}" dt="2024-11-19T08:33:56.868" v="1192" actId="14100"/>
        <pc:sldMkLst>
          <pc:docMk/>
          <pc:sldMk cId="3146150333" sldId="293"/>
        </pc:sldMkLst>
      </pc:sldChg>
      <pc:sldChg chg="modSp mod">
        <pc:chgData name="Dr. Raffay Zoltán" userId="3b1b2a3e-ec4a-4aa8-94e3-5e4ef067d11f" providerId="ADAL" clId="{B821E61A-2D78-462E-92F6-8F885A5D8201}" dt="2024-11-19T08:36:31.787" v="1249" actId="14100"/>
        <pc:sldMkLst>
          <pc:docMk/>
          <pc:sldMk cId="33701464" sldId="294"/>
        </pc:sldMkLst>
      </pc:sldChg>
      <pc:sldChg chg="modSp mod">
        <pc:chgData name="Dr. Raffay Zoltán" userId="3b1b2a3e-ec4a-4aa8-94e3-5e4ef067d11f" providerId="ADAL" clId="{B821E61A-2D78-462E-92F6-8F885A5D8201}" dt="2024-11-19T08:42:25.338" v="1375" actId="1076"/>
        <pc:sldMkLst>
          <pc:docMk/>
          <pc:sldMk cId="4194862708" sldId="295"/>
        </pc:sldMkLst>
      </pc:sldChg>
      <pc:sldChg chg="modSp mod">
        <pc:chgData name="Dr. Raffay Zoltán" userId="3b1b2a3e-ec4a-4aa8-94e3-5e4ef067d11f" providerId="ADAL" clId="{B821E61A-2D78-462E-92F6-8F885A5D8201}" dt="2024-11-19T08:46:03.786" v="1437" actId="20577"/>
        <pc:sldMkLst>
          <pc:docMk/>
          <pc:sldMk cId="3261397479" sldId="296"/>
        </pc:sldMkLst>
      </pc:sldChg>
      <pc:sldChg chg="modSp mod">
        <pc:chgData name="Dr. Raffay Zoltán" userId="3b1b2a3e-ec4a-4aa8-94e3-5e4ef067d11f" providerId="ADAL" clId="{B821E61A-2D78-462E-92F6-8F885A5D8201}" dt="2024-11-19T08:49:40.977" v="1513" actId="1076"/>
        <pc:sldMkLst>
          <pc:docMk/>
          <pc:sldMk cId="3734242810" sldId="297"/>
        </pc:sldMkLst>
      </pc:sldChg>
      <pc:sldChg chg="modSp mod">
        <pc:chgData name="Dr. Raffay Zoltán" userId="3b1b2a3e-ec4a-4aa8-94e3-5e4ef067d11f" providerId="ADAL" clId="{B821E61A-2D78-462E-92F6-8F885A5D8201}" dt="2024-11-19T08:49:07.056" v="1512" actId="20577"/>
        <pc:sldMkLst>
          <pc:docMk/>
          <pc:sldMk cId="1215474822" sldId="298"/>
        </pc:sldMkLst>
      </pc:sldChg>
      <pc:sldChg chg="modSp add mod">
        <pc:chgData name="Dr. Raffay Zoltán" userId="3b1b2a3e-ec4a-4aa8-94e3-5e4ef067d11f" providerId="ADAL" clId="{B821E61A-2D78-462E-92F6-8F885A5D8201}" dt="2024-11-19T08:05:48.933" v="731" actId="14100"/>
        <pc:sldMkLst>
          <pc:docMk/>
          <pc:sldMk cId="2970101518" sldId="299"/>
        </pc:sldMkLst>
      </pc:sldChg>
      <pc:sldChg chg="modSp add mod">
        <pc:chgData name="Dr. Raffay Zoltán" userId="3b1b2a3e-ec4a-4aa8-94e3-5e4ef067d11f" providerId="ADAL" clId="{B821E61A-2D78-462E-92F6-8F885A5D8201}" dt="2024-11-19T08:09:25.875" v="785" actId="1076"/>
        <pc:sldMkLst>
          <pc:docMk/>
          <pc:sldMk cId="3616344558" sldId="300"/>
        </pc:sldMkLst>
      </pc:sldChg>
      <pc:sldChg chg="modSp add mod">
        <pc:chgData name="Dr. Raffay Zoltán" userId="3b1b2a3e-ec4a-4aa8-94e3-5e4ef067d11f" providerId="ADAL" clId="{B821E61A-2D78-462E-92F6-8F885A5D8201}" dt="2024-11-19T08:20:50.508" v="867" actId="14100"/>
        <pc:sldMkLst>
          <pc:docMk/>
          <pc:sldMk cId="3158584687" sldId="301"/>
        </pc:sldMkLst>
      </pc:sldChg>
      <pc:sldChg chg="modSp add mod">
        <pc:chgData name="Dr. Raffay Zoltán" userId="3b1b2a3e-ec4a-4aa8-94e3-5e4ef067d11f" providerId="ADAL" clId="{B821E61A-2D78-462E-92F6-8F885A5D8201}" dt="2024-11-19T08:25:42.847" v="1008" actId="14100"/>
        <pc:sldMkLst>
          <pc:docMk/>
          <pc:sldMk cId="1543214236" sldId="3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B1861-CDD3-43B0-948F-3D6A6196CD5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292145-4760-4862-8F3F-CA8792AB9A64}">
      <dgm:prSet phldrT="[Text]" custT="1"/>
      <dgm:spPr/>
      <dgm:t>
        <a:bodyPr/>
        <a:lstStyle/>
        <a:p>
          <a:r>
            <a:rPr lang="en-GB" sz="2000" b="0" noProof="0" dirty="0">
              <a:latin typeface="+mn-lt"/>
            </a:rPr>
            <a:t> </a:t>
          </a:r>
          <a:r>
            <a:rPr lang="en-GB" sz="2000" b="0" noProof="0" dirty="0">
              <a:latin typeface="+mn-lt"/>
              <a:cs typeface="Times New Roman" panose="02020603050405020304" pitchFamily="18" charset="0"/>
            </a:rPr>
            <a:t>(1). </a:t>
          </a:r>
          <a:r>
            <a:rPr lang="hu-HU" sz="2000" i="0" dirty="0">
              <a:effectLst/>
              <a:latin typeface="Calibri" panose="020F0502020204030204" pitchFamily="34" charset="0"/>
              <a:ea typeface="Calibri" panose="020F0502020204030204" pitchFamily="34" charset="0"/>
            </a:rPr>
            <a:t>Funkcionális képesség és fogyatékosság</a:t>
          </a:r>
          <a:endParaRPr lang="en-GB" sz="2000" b="0" i="0" noProof="0" dirty="0">
            <a:latin typeface="+mn-lt"/>
            <a:cs typeface="Times New Roman" panose="02020603050405020304" pitchFamily="18" charset="0"/>
          </a:endParaRPr>
        </a:p>
      </dgm:t>
    </dgm:pt>
    <dgm:pt modelId="{BEA3C2E6-631A-4DEA-BF9B-1E1F3EF03BF3}" type="parTrans" cxnId="{3710EAEE-67F1-469E-8856-5CAB2F0F03C9}">
      <dgm:prSet/>
      <dgm:spPr/>
      <dgm:t>
        <a:bodyPr/>
        <a:lstStyle/>
        <a:p>
          <a:endParaRPr lang="en-US" sz="1200" b="0">
            <a:latin typeface="+mn-lt"/>
          </a:endParaRPr>
        </a:p>
      </dgm:t>
    </dgm:pt>
    <dgm:pt modelId="{AA4C49D9-6BB0-4A45-8A43-2E6BE0F19B39}" type="sibTrans" cxnId="{3710EAEE-67F1-469E-8856-5CAB2F0F03C9}">
      <dgm:prSet/>
      <dgm:spPr/>
      <dgm:t>
        <a:bodyPr/>
        <a:lstStyle/>
        <a:p>
          <a:endParaRPr lang="en-US" sz="1200" b="0">
            <a:latin typeface="+mn-lt"/>
          </a:endParaRPr>
        </a:p>
      </dgm:t>
    </dgm:pt>
    <dgm:pt modelId="{0C941B9A-7070-4D8F-8A9C-6DBDB20DB8AC}">
      <dgm:prSet phldrT="[Text]" custT="1"/>
      <dgm:spPr/>
      <dgm:t>
        <a:bodyPr/>
        <a:lstStyle/>
        <a:p>
          <a:r>
            <a:rPr lang="en-GB" sz="2000" b="0" noProof="0" dirty="0">
              <a:latin typeface="+mn-lt"/>
              <a:cs typeface="Times New Roman" panose="02020603050405020304" pitchFamily="18" charset="0"/>
            </a:rPr>
            <a:t>(a) </a:t>
          </a:r>
          <a:r>
            <a:rPr lang="hu-HU" sz="2000" b="0" noProof="0" dirty="0">
              <a:latin typeface="+mn-lt"/>
              <a:cs typeface="Times New Roman" panose="02020603050405020304" pitchFamily="18" charset="0"/>
            </a:rPr>
            <a:t>A test funkciói és struktúrái</a:t>
          </a:r>
          <a:endParaRPr lang="en-GB" sz="2000" b="0" noProof="0" dirty="0">
            <a:latin typeface="+mn-lt"/>
            <a:cs typeface="Times New Roman" panose="02020603050405020304" pitchFamily="18" charset="0"/>
          </a:endParaRPr>
        </a:p>
      </dgm:t>
    </dgm:pt>
    <dgm:pt modelId="{12ADAA78-87CD-40F5-917F-10E98CEDC6DE}" type="parTrans" cxnId="{1337903E-56B1-41E0-9687-9D8B082925B2}">
      <dgm:prSet/>
      <dgm:spPr/>
      <dgm:t>
        <a:bodyPr/>
        <a:lstStyle/>
        <a:p>
          <a:endParaRPr lang="en-US" sz="1200" b="0">
            <a:latin typeface="+mn-lt"/>
          </a:endParaRPr>
        </a:p>
      </dgm:t>
    </dgm:pt>
    <dgm:pt modelId="{72010986-FAA1-4434-9059-933FB4352457}" type="sibTrans" cxnId="{1337903E-56B1-41E0-9687-9D8B082925B2}">
      <dgm:prSet/>
      <dgm:spPr/>
      <dgm:t>
        <a:bodyPr/>
        <a:lstStyle/>
        <a:p>
          <a:endParaRPr lang="en-US" sz="1200" b="0">
            <a:latin typeface="+mn-lt"/>
          </a:endParaRPr>
        </a:p>
      </dgm:t>
    </dgm:pt>
    <dgm:pt modelId="{029220EA-0431-425C-9247-FC77005AB2FE}">
      <dgm:prSet phldrT="[Text]" custT="1"/>
      <dgm:spPr/>
      <dgm:t>
        <a:bodyPr/>
        <a:lstStyle/>
        <a:p>
          <a:r>
            <a:rPr lang="en-GB" sz="2000" b="0" noProof="0" dirty="0">
              <a:latin typeface="+mn-lt"/>
              <a:cs typeface="Times New Roman" panose="02020603050405020304" pitchFamily="18" charset="0"/>
            </a:rPr>
            <a:t>(b) </a:t>
          </a:r>
          <a:r>
            <a:rPr lang="hu-HU" sz="2000" b="0" noProof="0" dirty="0">
              <a:latin typeface="+mn-lt"/>
              <a:cs typeface="Times New Roman" panose="02020603050405020304" pitchFamily="18" charset="0"/>
            </a:rPr>
            <a:t>Tevékenységek és részvétel</a:t>
          </a:r>
          <a:endParaRPr lang="en-GB" sz="2000" b="0" noProof="0" dirty="0">
            <a:latin typeface="+mn-lt"/>
            <a:cs typeface="Times New Roman" panose="02020603050405020304" pitchFamily="18" charset="0"/>
          </a:endParaRPr>
        </a:p>
      </dgm:t>
    </dgm:pt>
    <dgm:pt modelId="{22498FC7-9E56-4744-AD4C-EC71886AF0BD}" type="parTrans" cxnId="{499D3F51-E599-420A-9CBA-DCFE58857998}">
      <dgm:prSet/>
      <dgm:spPr/>
      <dgm:t>
        <a:bodyPr/>
        <a:lstStyle/>
        <a:p>
          <a:endParaRPr lang="en-US" sz="1200" b="0">
            <a:latin typeface="+mn-lt"/>
          </a:endParaRPr>
        </a:p>
      </dgm:t>
    </dgm:pt>
    <dgm:pt modelId="{ACA03651-429F-4D92-8298-16B7962AE49C}" type="sibTrans" cxnId="{499D3F51-E599-420A-9CBA-DCFE58857998}">
      <dgm:prSet/>
      <dgm:spPr/>
      <dgm:t>
        <a:bodyPr/>
        <a:lstStyle/>
        <a:p>
          <a:endParaRPr lang="en-US" sz="1200" b="0">
            <a:latin typeface="+mn-lt"/>
          </a:endParaRPr>
        </a:p>
      </dgm:t>
    </dgm:pt>
    <dgm:pt modelId="{2E5D8388-8A17-48B3-8D8B-E5B74868F38E}">
      <dgm:prSet phldrT="[Text]" custT="1"/>
      <dgm:spPr/>
      <dgm:t>
        <a:bodyPr/>
        <a:lstStyle/>
        <a:p>
          <a:r>
            <a:rPr lang="hu-HU" sz="2000" b="0" noProof="0" dirty="0">
              <a:latin typeface="+mn-lt"/>
              <a:cs typeface="Times New Roman" panose="02020603050405020304" pitchFamily="18" charset="0"/>
            </a:rPr>
            <a:t>(2). </a:t>
          </a:r>
          <a:r>
            <a:rPr lang="hu-HU" sz="2000" b="0" i="1" noProof="0" dirty="0">
              <a:latin typeface="+mn-lt"/>
              <a:cs typeface="Times New Roman" panose="02020603050405020304" pitchFamily="18" charset="0"/>
            </a:rPr>
            <a:t>K</a:t>
          </a:r>
          <a:r>
            <a:rPr lang="hu-HU" sz="2000" i="1" noProof="0" dirty="0">
              <a:effectLst/>
              <a:latin typeface="Calibri" panose="020F0502020204030204" pitchFamily="34" charset="0"/>
              <a:ea typeface="Calibri" panose="020F0502020204030204" pitchFamily="34" charset="0"/>
            </a:rPr>
            <a:t>ontextuális (környezeti) tényezők</a:t>
          </a:r>
          <a:endParaRPr lang="hu-HU" sz="2000" b="0" noProof="0" dirty="0">
            <a:latin typeface="+mn-lt"/>
            <a:cs typeface="Times New Roman" panose="02020603050405020304" pitchFamily="18" charset="0"/>
          </a:endParaRPr>
        </a:p>
      </dgm:t>
    </dgm:pt>
    <dgm:pt modelId="{DDB274B5-F5C1-46EA-AF18-3B3A42288662}" type="parTrans" cxnId="{80CAE8A7-9EA7-43EF-9458-87C0DC0CC8DB}">
      <dgm:prSet/>
      <dgm:spPr/>
      <dgm:t>
        <a:bodyPr/>
        <a:lstStyle/>
        <a:p>
          <a:endParaRPr lang="en-US" sz="1200" b="0">
            <a:latin typeface="+mn-lt"/>
          </a:endParaRPr>
        </a:p>
      </dgm:t>
    </dgm:pt>
    <dgm:pt modelId="{59788BEA-3919-49CC-ACC0-816D12A5D7BC}" type="sibTrans" cxnId="{80CAE8A7-9EA7-43EF-9458-87C0DC0CC8DB}">
      <dgm:prSet/>
      <dgm:spPr/>
      <dgm:t>
        <a:bodyPr/>
        <a:lstStyle/>
        <a:p>
          <a:endParaRPr lang="en-US" sz="1200" b="0">
            <a:latin typeface="+mn-lt"/>
          </a:endParaRPr>
        </a:p>
      </dgm:t>
    </dgm:pt>
    <dgm:pt modelId="{F4882F6E-6CB4-43E0-A0AD-5A0B72E41EE1}">
      <dgm:prSet phldrT="[Text]" custT="1"/>
      <dgm:spPr/>
      <dgm:t>
        <a:bodyPr/>
        <a:lstStyle/>
        <a:p>
          <a:r>
            <a:rPr lang="en-GB" sz="2000" b="0" noProof="0" dirty="0">
              <a:latin typeface="+mn-lt"/>
              <a:cs typeface="Times New Roman" panose="02020603050405020304" pitchFamily="18" charset="0"/>
            </a:rPr>
            <a:t>(c) </a:t>
          </a:r>
          <a:r>
            <a:rPr lang="hu-HU" sz="2000" i="0" dirty="0">
              <a:effectLst/>
              <a:latin typeface="Calibri" panose="020F0502020204030204" pitchFamily="34" charset="0"/>
              <a:ea typeface="Calibri" panose="020F0502020204030204" pitchFamily="34" charset="0"/>
            </a:rPr>
            <a:t>Környezeti tényezők </a:t>
          </a:r>
          <a:endParaRPr lang="en-GB" sz="2000" b="0" i="0" noProof="0" dirty="0">
            <a:latin typeface="+mn-lt"/>
            <a:cs typeface="Times New Roman" panose="02020603050405020304" pitchFamily="18" charset="0"/>
          </a:endParaRPr>
        </a:p>
      </dgm:t>
    </dgm:pt>
    <dgm:pt modelId="{CCA745A7-BFB4-4CDA-B95D-E62417EB30B5}" type="parTrans" cxnId="{C629596B-7243-4102-9C5F-AA8BDABDA020}">
      <dgm:prSet/>
      <dgm:spPr/>
      <dgm:t>
        <a:bodyPr/>
        <a:lstStyle/>
        <a:p>
          <a:endParaRPr lang="en-US" sz="1200" b="0">
            <a:latin typeface="+mn-lt"/>
          </a:endParaRPr>
        </a:p>
      </dgm:t>
    </dgm:pt>
    <dgm:pt modelId="{DE74424A-8080-4514-9103-499970EDE4E2}" type="sibTrans" cxnId="{C629596B-7243-4102-9C5F-AA8BDABDA020}">
      <dgm:prSet/>
      <dgm:spPr/>
      <dgm:t>
        <a:bodyPr/>
        <a:lstStyle/>
        <a:p>
          <a:endParaRPr lang="en-US" sz="1200" b="0">
            <a:latin typeface="+mn-lt"/>
          </a:endParaRPr>
        </a:p>
      </dgm:t>
    </dgm:pt>
    <dgm:pt modelId="{4299E851-EF94-491D-AFAB-1A3779423991}">
      <dgm:prSet phldrT="[Text]" custT="1"/>
      <dgm:spPr/>
      <dgm:t>
        <a:bodyPr/>
        <a:lstStyle/>
        <a:p>
          <a:r>
            <a:rPr lang="en-GB" sz="2000" b="0" noProof="0" dirty="0">
              <a:latin typeface="+mn-lt"/>
              <a:cs typeface="Times New Roman" panose="02020603050405020304" pitchFamily="18" charset="0"/>
            </a:rPr>
            <a:t>(d) </a:t>
          </a:r>
          <a:r>
            <a:rPr lang="hu-HU" sz="2000" b="0" noProof="0" dirty="0">
              <a:latin typeface="+mn-lt"/>
              <a:cs typeface="Times New Roman" panose="02020603050405020304" pitchFamily="18" charset="0"/>
            </a:rPr>
            <a:t>Személyes</a:t>
          </a:r>
          <a:r>
            <a:rPr lang="en-GB" sz="2000" b="0" noProof="0" dirty="0">
              <a:latin typeface="+mn-lt"/>
              <a:cs typeface="Times New Roman" panose="02020603050405020304" pitchFamily="18" charset="0"/>
            </a:rPr>
            <a:t> </a:t>
          </a:r>
          <a:r>
            <a:rPr lang="hu-HU" sz="2000" i="0" dirty="0">
              <a:effectLst/>
              <a:latin typeface="Calibri" panose="020F0502020204030204" pitchFamily="34" charset="0"/>
              <a:ea typeface="Calibri" panose="020F0502020204030204" pitchFamily="34" charset="0"/>
            </a:rPr>
            <a:t>tényezők</a:t>
          </a:r>
          <a:endParaRPr lang="en-GB" sz="2000" b="0" noProof="0" dirty="0">
            <a:latin typeface="+mn-lt"/>
            <a:cs typeface="Times New Roman" panose="02020603050405020304" pitchFamily="18" charset="0"/>
          </a:endParaRPr>
        </a:p>
      </dgm:t>
    </dgm:pt>
    <dgm:pt modelId="{964758CF-8F16-47A6-9E91-A0F9F2F48D06}" type="parTrans" cxnId="{CDDBF4CD-BFDC-4727-A8DE-9F6D7C5F6CAD}">
      <dgm:prSet/>
      <dgm:spPr/>
      <dgm:t>
        <a:bodyPr/>
        <a:lstStyle/>
        <a:p>
          <a:endParaRPr lang="en-US" sz="1200" b="0">
            <a:latin typeface="+mn-lt"/>
          </a:endParaRPr>
        </a:p>
      </dgm:t>
    </dgm:pt>
    <dgm:pt modelId="{DCEA50AE-B1D6-42F0-98BD-906BBDBA30CE}" type="sibTrans" cxnId="{CDDBF4CD-BFDC-4727-A8DE-9F6D7C5F6CAD}">
      <dgm:prSet/>
      <dgm:spPr/>
      <dgm:t>
        <a:bodyPr/>
        <a:lstStyle/>
        <a:p>
          <a:endParaRPr lang="en-US" sz="1200" b="0">
            <a:latin typeface="+mn-lt"/>
          </a:endParaRPr>
        </a:p>
      </dgm:t>
    </dgm:pt>
    <dgm:pt modelId="{2217622E-7C6E-42E7-A0A4-C799CA87FC68}" type="pres">
      <dgm:prSet presAssocID="{A4EB1861-CDD3-43B0-948F-3D6A6196CD54}" presName="Name0" presStyleCnt="0">
        <dgm:presLayoutVars>
          <dgm:dir/>
          <dgm:animLvl val="lvl"/>
          <dgm:resizeHandles val="exact"/>
        </dgm:presLayoutVars>
      </dgm:prSet>
      <dgm:spPr/>
    </dgm:pt>
    <dgm:pt modelId="{74D02365-82BE-4A22-8E0B-58DC1741FA1E}" type="pres">
      <dgm:prSet presAssocID="{E1292145-4760-4862-8F3F-CA8792AB9A64}" presName="linNode" presStyleCnt="0"/>
      <dgm:spPr/>
    </dgm:pt>
    <dgm:pt modelId="{B353E35A-AEE3-4074-9095-47062E5C83C3}" type="pres">
      <dgm:prSet presAssocID="{E1292145-4760-4862-8F3F-CA8792AB9A64}" presName="parentText" presStyleLbl="node1" presStyleIdx="0" presStyleCnt="2">
        <dgm:presLayoutVars>
          <dgm:chMax val="1"/>
          <dgm:bulletEnabled val="1"/>
        </dgm:presLayoutVars>
      </dgm:prSet>
      <dgm:spPr/>
    </dgm:pt>
    <dgm:pt modelId="{B89B14DA-3CBC-46A6-A4B4-50980221D2F9}" type="pres">
      <dgm:prSet presAssocID="{E1292145-4760-4862-8F3F-CA8792AB9A64}" presName="descendantText" presStyleLbl="alignAccFollowNode1" presStyleIdx="0" presStyleCnt="2">
        <dgm:presLayoutVars>
          <dgm:bulletEnabled val="1"/>
        </dgm:presLayoutVars>
      </dgm:prSet>
      <dgm:spPr/>
    </dgm:pt>
    <dgm:pt modelId="{FEAA20F6-D962-4B00-8980-3A861DFB9259}" type="pres">
      <dgm:prSet presAssocID="{AA4C49D9-6BB0-4A45-8A43-2E6BE0F19B39}" presName="sp" presStyleCnt="0"/>
      <dgm:spPr/>
    </dgm:pt>
    <dgm:pt modelId="{C2F93BCF-6154-448D-967A-1D00FC0092D5}" type="pres">
      <dgm:prSet presAssocID="{2E5D8388-8A17-48B3-8D8B-E5B74868F38E}" presName="linNode" presStyleCnt="0"/>
      <dgm:spPr/>
    </dgm:pt>
    <dgm:pt modelId="{6AAF579F-6D45-4507-9C14-CE23F6C7BC29}" type="pres">
      <dgm:prSet presAssocID="{2E5D8388-8A17-48B3-8D8B-E5B74868F38E}" presName="parentText" presStyleLbl="node1" presStyleIdx="1" presStyleCnt="2">
        <dgm:presLayoutVars>
          <dgm:chMax val="1"/>
          <dgm:bulletEnabled val="1"/>
        </dgm:presLayoutVars>
      </dgm:prSet>
      <dgm:spPr/>
    </dgm:pt>
    <dgm:pt modelId="{A3F25E7A-F182-415A-9DE1-3C7C4C6F06A9}" type="pres">
      <dgm:prSet presAssocID="{2E5D8388-8A17-48B3-8D8B-E5B74868F38E}" presName="descendantText" presStyleLbl="alignAccFollowNode1" presStyleIdx="1" presStyleCnt="2">
        <dgm:presLayoutVars>
          <dgm:bulletEnabled val="1"/>
        </dgm:presLayoutVars>
      </dgm:prSet>
      <dgm:spPr/>
    </dgm:pt>
  </dgm:ptLst>
  <dgm:cxnLst>
    <dgm:cxn modelId="{1337903E-56B1-41E0-9687-9D8B082925B2}" srcId="{E1292145-4760-4862-8F3F-CA8792AB9A64}" destId="{0C941B9A-7070-4D8F-8A9C-6DBDB20DB8AC}" srcOrd="0" destOrd="0" parTransId="{12ADAA78-87CD-40F5-917F-10E98CEDC6DE}" sibTransId="{72010986-FAA1-4434-9059-933FB4352457}"/>
    <dgm:cxn modelId="{C629596B-7243-4102-9C5F-AA8BDABDA020}" srcId="{2E5D8388-8A17-48B3-8D8B-E5B74868F38E}" destId="{F4882F6E-6CB4-43E0-A0AD-5A0B72E41EE1}" srcOrd="0" destOrd="0" parTransId="{CCA745A7-BFB4-4CDA-B95D-E62417EB30B5}" sibTransId="{DE74424A-8080-4514-9103-499970EDE4E2}"/>
    <dgm:cxn modelId="{499D3F51-E599-420A-9CBA-DCFE58857998}" srcId="{E1292145-4760-4862-8F3F-CA8792AB9A64}" destId="{029220EA-0431-425C-9247-FC77005AB2FE}" srcOrd="1" destOrd="0" parTransId="{22498FC7-9E56-4744-AD4C-EC71886AF0BD}" sibTransId="{ACA03651-429F-4D92-8298-16B7962AE49C}"/>
    <dgm:cxn modelId="{7CE35B59-1CAE-46D8-9E3A-094E4786382A}" type="presOf" srcId="{E1292145-4760-4862-8F3F-CA8792AB9A64}" destId="{B353E35A-AEE3-4074-9095-47062E5C83C3}" srcOrd="0" destOrd="0" presId="urn:microsoft.com/office/officeart/2005/8/layout/vList5"/>
    <dgm:cxn modelId="{1A3AF67A-EB13-41BD-9B3E-13AD4B51CF41}" type="presOf" srcId="{4299E851-EF94-491D-AFAB-1A3779423991}" destId="{A3F25E7A-F182-415A-9DE1-3C7C4C6F06A9}" srcOrd="0" destOrd="1" presId="urn:microsoft.com/office/officeart/2005/8/layout/vList5"/>
    <dgm:cxn modelId="{80CAE8A7-9EA7-43EF-9458-87C0DC0CC8DB}" srcId="{A4EB1861-CDD3-43B0-948F-3D6A6196CD54}" destId="{2E5D8388-8A17-48B3-8D8B-E5B74868F38E}" srcOrd="1" destOrd="0" parTransId="{DDB274B5-F5C1-46EA-AF18-3B3A42288662}" sibTransId="{59788BEA-3919-49CC-ACC0-816D12A5D7BC}"/>
    <dgm:cxn modelId="{4342ECB3-E3F7-4B12-BD2E-29E8DB737B54}" type="presOf" srcId="{0C941B9A-7070-4D8F-8A9C-6DBDB20DB8AC}" destId="{B89B14DA-3CBC-46A6-A4B4-50980221D2F9}" srcOrd="0" destOrd="0" presId="urn:microsoft.com/office/officeart/2005/8/layout/vList5"/>
    <dgm:cxn modelId="{6C214CBE-1C72-4C35-BE31-F0DA0B01B981}" type="presOf" srcId="{A4EB1861-CDD3-43B0-948F-3D6A6196CD54}" destId="{2217622E-7C6E-42E7-A0A4-C799CA87FC68}" srcOrd="0" destOrd="0" presId="urn:microsoft.com/office/officeart/2005/8/layout/vList5"/>
    <dgm:cxn modelId="{CDDBF4CD-BFDC-4727-A8DE-9F6D7C5F6CAD}" srcId="{2E5D8388-8A17-48B3-8D8B-E5B74868F38E}" destId="{4299E851-EF94-491D-AFAB-1A3779423991}" srcOrd="1" destOrd="0" parTransId="{964758CF-8F16-47A6-9E91-A0F9F2F48D06}" sibTransId="{DCEA50AE-B1D6-42F0-98BD-906BBDBA30CE}"/>
    <dgm:cxn modelId="{242EB6D0-D7B3-43F7-B7D5-6C677F71458B}" type="presOf" srcId="{2E5D8388-8A17-48B3-8D8B-E5B74868F38E}" destId="{6AAF579F-6D45-4507-9C14-CE23F6C7BC29}" srcOrd="0" destOrd="0" presId="urn:microsoft.com/office/officeart/2005/8/layout/vList5"/>
    <dgm:cxn modelId="{B823C7D8-59DC-409C-84AB-853594A2DBB6}" type="presOf" srcId="{F4882F6E-6CB4-43E0-A0AD-5A0B72E41EE1}" destId="{A3F25E7A-F182-415A-9DE1-3C7C4C6F06A9}" srcOrd="0" destOrd="0" presId="urn:microsoft.com/office/officeart/2005/8/layout/vList5"/>
    <dgm:cxn modelId="{85A739E3-AE35-474A-8A98-6D09C51DBAD9}" type="presOf" srcId="{029220EA-0431-425C-9247-FC77005AB2FE}" destId="{B89B14DA-3CBC-46A6-A4B4-50980221D2F9}" srcOrd="0" destOrd="1" presId="urn:microsoft.com/office/officeart/2005/8/layout/vList5"/>
    <dgm:cxn modelId="{3710EAEE-67F1-469E-8856-5CAB2F0F03C9}" srcId="{A4EB1861-CDD3-43B0-948F-3D6A6196CD54}" destId="{E1292145-4760-4862-8F3F-CA8792AB9A64}" srcOrd="0" destOrd="0" parTransId="{BEA3C2E6-631A-4DEA-BF9B-1E1F3EF03BF3}" sibTransId="{AA4C49D9-6BB0-4A45-8A43-2E6BE0F19B39}"/>
    <dgm:cxn modelId="{89D784AC-D0C6-44AA-B985-92EA0ED36502}" type="presParOf" srcId="{2217622E-7C6E-42E7-A0A4-C799CA87FC68}" destId="{74D02365-82BE-4A22-8E0B-58DC1741FA1E}" srcOrd="0" destOrd="0" presId="urn:microsoft.com/office/officeart/2005/8/layout/vList5"/>
    <dgm:cxn modelId="{B6E408B5-67AD-46D9-80AD-4157D93BDDA9}" type="presParOf" srcId="{74D02365-82BE-4A22-8E0B-58DC1741FA1E}" destId="{B353E35A-AEE3-4074-9095-47062E5C83C3}" srcOrd="0" destOrd="0" presId="urn:microsoft.com/office/officeart/2005/8/layout/vList5"/>
    <dgm:cxn modelId="{D52A9F48-3EE2-4585-839A-DB86CB6B507F}" type="presParOf" srcId="{74D02365-82BE-4A22-8E0B-58DC1741FA1E}" destId="{B89B14DA-3CBC-46A6-A4B4-50980221D2F9}" srcOrd="1" destOrd="0" presId="urn:microsoft.com/office/officeart/2005/8/layout/vList5"/>
    <dgm:cxn modelId="{2116782F-B7D7-4DC0-AB10-FEA967323437}" type="presParOf" srcId="{2217622E-7C6E-42E7-A0A4-C799CA87FC68}" destId="{FEAA20F6-D962-4B00-8980-3A861DFB9259}" srcOrd="1" destOrd="0" presId="urn:microsoft.com/office/officeart/2005/8/layout/vList5"/>
    <dgm:cxn modelId="{F98DEC75-14A2-4411-BFD3-AD9324991934}" type="presParOf" srcId="{2217622E-7C6E-42E7-A0A4-C799CA87FC68}" destId="{C2F93BCF-6154-448D-967A-1D00FC0092D5}" srcOrd="2" destOrd="0" presId="urn:microsoft.com/office/officeart/2005/8/layout/vList5"/>
    <dgm:cxn modelId="{B9A9CEED-D9AD-4B5F-85FB-1B67CEBCCA66}" type="presParOf" srcId="{C2F93BCF-6154-448D-967A-1D00FC0092D5}" destId="{6AAF579F-6D45-4507-9C14-CE23F6C7BC29}" srcOrd="0" destOrd="0" presId="urn:microsoft.com/office/officeart/2005/8/layout/vList5"/>
    <dgm:cxn modelId="{24B8CF98-089E-4C05-A40F-4A2BB9444CA5}" type="presParOf" srcId="{C2F93BCF-6154-448D-967A-1D00FC0092D5}" destId="{A3F25E7A-F182-415A-9DE1-3C7C4C6F06A9}" srcOrd="1" destOrd="0" presId="urn:microsoft.com/office/officeart/2005/8/layout/vList5"/>
  </dgm:cxnLst>
  <dgm:bg/>
  <dgm:whole>
    <a:ln>
      <a:solidFill>
        <a:schemeClr val="tx1"/>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B14DA-3CBC-46A6-A4B4-50980221D2F9}">
      <dsp:nvSpPr>
        <dsp:cNvPr id="0" name=""/>
        <dsp:cNvSpPr/>
      </dsp:nvSpPr>
      <dsp:spPr>
        <a:xfrm rot="5400000">
          <a:off x="4205421" y="-1602807"/>
          <a:ext cx="965304" cy="44123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noProof="0" dirty="0">
              <a:latin typeface="+mn-lt"/>
              <a:cs typeface="Times New Roman" panose="02020603050405020304" pitchFamily="18" charset="0"/>
            </a:rPr>
            <a:t>(a) </a:t>
          </a:r>
          <a:r>
            <a:rPr lang="hu-HU" sz="2000" b="0" kern="1200" noProof="0" dirty="0">
              <a:latin typeface="+mn-lt"/>
              <a:cs typeface="Times New Roman" panose="02020603050405020304" pitchFamily="18" charset="0"/>
            </a:rPr>
            <a:t>A test funkciói és struktúrái</a:t>
          </a:r>
          <a:endParaRPr lang="en-GB" sz="2000" b="0" kern="1200" noProof="0" dirty="0">
            <a:latin typeface="+mn-lt"/>
            <a:cs typeface="Times New Roman" panose="02020603050405020304" pitchFamily="18" charset="0"/>
          </a:endParaRPr>
        </a:p>
        <a:p>
          <a:pPr marL="228600" lvl="1" indent="-228600" algn="l" defTabSz="889000">
            <a:lnSpc>
              <a:spcPct val="90000"/>
            </a:lnSpc>
            <a:spcBef>
              <a:spcPct val="0"/>
            </a:spcBef>
            <a:spcAft>
              <a:spcPct val="15000"/>
            </a:spcAft>
            <a:buChar char="•"/>
          </a:pPr>
          <a:r>
            <a:rPr lang="en-GB" sz="2000" b="0" kern="1200" noProof="0" dirty="0">
              <a:latin typeface="+mn-lt"/>
              <a:cs typeface="Times New Roman" panose="02020603050405020304" pitchFamily="18" charset="0"/>
            </a:rPr>
            <a:t>(b) </a:t>
          </a:r>
          <a:r>
            <a:rPr lang="hu-HU" sz="2000" b="0" kern="1200" noProof="0" dirty="0">
              <a:latin typeface="+mn-lt"/>
              <a:cs typeface="Times New Roman" panose="02020603050405020304" pitchFamily="18" charset="0"/>
            </a:rPr>
            <a:t>Tevékenységek és részvétel</a:t>
          </a:r>
          <a:endParaRPr lang="en-GB" sz="2000" b="0" kern="1200" noProof="0" dirty="0">
            <a:latin typeface="+mn-lt"/>
            <a:cs typeface="Times New Roman" panose="02020603050405020304" pitchFamily="18" charset="0"/>
          </a:endParaRPr>
        </a:p>
      </dsp:txBody>
      <dsp:txXfrm rot="-5400000">
        <a:off x="2481921" y="167815"/>
        <a:ext cx="4365182" cy="871060"/>
      </dsp:txXfrm>
    </dsp:sp>
    <dsp:sp modelId="{B353E35A-AEE3-4074-9095-47062E5C83C3}">
      <dsp:nvSpPr>
        <dsp:cNvPr id="0" name=""/>
        <dsp:cNvSpPr/>
      </dsp:nvSpPr>
      <dsp:spPr>
        <a:xfrm>
          <a:off x="0" y="30"/>
          <a:ext cx="2481921" cy="1206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0" kern="1200" noProof="0" dirty="0">
              <a:latin typeface="+mn-lt"/>
            </a:rPr>
            <a:t> </a:t>
          </a:r>
          <a:r>
            <a:rPr lang="en-GB" sz="2000" b="0" kern="1200" noProof="0" dirty="0">
              <a:latin typeface="+mn-lt"/>
              <a:cs typeface="Times New Roman" panose="02020603050405020304" pitchFamily="18" charset="0"/>
            </a:rPr>
            <a:t>(1). </a:t>
          </a:r>
          <a:r>
            <a:rPr lang="hu-HU" sz="2000" i="0" kern="1200" dirty="0">
              <a:effectLst/>
              <a:latin typeface="Calibri" panose="020F0502020204030204" pitchFamily="34" charset="0"/>
              <a:ea typeface="Calibri" panose="020F0502020204030204" pitchFamily="34" charset="0"/>
            </a:rPr>
            <a:t>Funkcionális képesség és fogyatékosság</a:t>
          </a:r>
          <a:endParaRPr lang="en-GB" sz="2000" b="0" i="0" kern="1200" noProof="0" dirty="0">
            <a:latin typeface="+mn-lt"/>
            <a:cs typeface="Times New Roman" panose="02020603050405020304" pitchFamily="18" charset="0"/>
          </a:endParaRPr>
        </a:p>
      </dsp:txBody>
      <dsp:txXfrm>
        <a:off x="58903" y="58933"/>
        <a:ext cx="2364115" cy="1088824"/>
      </dsp:txXfrm>
    </dsp:sp>
    <dsp:sp modelId="{A3F25E7A-F182-415A-9DE1-3C7C4C6F06A9}">
      <dsp:nvSpPr>
        <dsp:cNvPr id="0" name=""/>
        <dsp:cNvSpPr/>
      </dsp:nvSpPr>
      <dsp:spPr>
        <a:xfrm rot="5400000">
          <a:off x="4205421" y="-335845"/>
          <a:ext cx="965304" cy="44123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b="0" kern="1200" noProof="0" dirty="0">
              <a:latin typeface="+mn-lt"/>
              <a:cs typeface="Times New Roman" panose="02020603050405020304" pitchFamily="18" charset="0"/>
            </a:rPr>
            <a:t>(c) </a:t>
          </a:r>
          <a:r>
            <a:rPr lang="hu-HU" sz="2000" i="0" kern="1200" dirty="0">
              <a:effectLst/>
              <a:latin typeface="Calibri" panose="020F0502020204030204" pitchFamily="34" charset="0"/>
              <a:ea typeface="Calibri" panose="020F0502020204030204" pitchFamily="34" charset="0"/>
            </a:rPr>
            <a:t>Környezeti tényezők </a:t>
          </a:r>
          <a:endParaRPr lang="en-GB" sz="2000" b="0" i="0" kern="1200" noProof="0" dirty="0">
            <a:latin typeface="+mn-lt"/>
            <a:cs typeface="Times New Roman" panose="02020603050405020304" pitchFamily="18" charset="0"/>
          </a:endParaRPr>
        </a:p>
        <a:p>
          <a:pPr marL="228600" lvl="1" indent="-228600" algn="l" defTabSz="889000">
            <a:lnSpc>
              <a:spcPct val="90000"/>
            </a:lnSpc>
            <a:spcBef>
              <a:spcPct val="0"/>
            </a:spcBef>
            <a:spcAft>
              <a:spcPct val="15000"/>
            </a:spcAft>
            <a:buChar char="•"/>
          </a:pPr>
          <a:r>
            <a:rPr lang="en-GB" sz="2000" b="0" kern="1200" noProof="0" dirty="0">
              <a:latin typeface="+mn-lt"/>
              <a:cs typeface="Times New Roman" panose="02020603050405020304" pitchFamily="18" charset="0"/>
            </a:rPr>
            <a:t>(d) </a:t>
          </a:r>
          <a:r>
            <a:rPr lang="hu-HU" sz="2000" b="0" kern="1200" noProof="0" dirty="0">
              <a:latin typeface="+mn-lt"/>
              <a:cs typeface="Times New Roman" panose="02020603050405020304" pitchFamily="18" charset="0"/>
            </a:rPr>
            <a:t>Személyes</a:t>
          </a:r>
          <a:r>
            <a:rPr lang="en-GB" sz="2000" b="0" kern="1200" noProof="0" dirty="0">
              <a:latin typeface="+mn-lt"/>
              <a:cs typeface="Times New Roman" panose="02020603050405020304" pitchFamily="18" charset="0"/>
            </a:rPr>
            <a:t> </a:t>
          </a:r>
          <a:r>
            <a:rPr lang="hu-HU" sz="2000" i="0" kern="1200" dirty="0">
              <a:effectLst/>
              <a:latin typeface="Calibri" panose="020F0502020204030204" pitchFamily="34" charset="0"/>
              <a:ea typeface="Calibri" panose="020F0502020204030204" pitchFamily="34" charset="0"/>
            </a:rPr>
            <a:t>tényezők</a:t>
          </a:r>
          <a:endParaRPr lang="en-GB" sz="2000" b="0" kern="1200" noProof="0" dirty="0">
            <a:latin typeface="+mn-lt"/>
            <a:cs typeface="Times New Roman" panose="02020603050405020304" pitchFamily="18" charset="0"/>
          </a:endParaRPr>
        </a:p>
      </dsp:txBody>
      <dsp:txXfrm rot="-5400000">
        <a:off x="2481921" y="1434777"/>
        <a:ext cx="4365182" cy="871060"/>
      </dsp:txXfrm>
    </dsp:sp>
    <dsp:sp modelId="{6AAF579F-6D45-4507-9C14-CE23F6C7BC29}">
      <dsp:nvSpPr>
        <dsp:cNvPr id="0" name=""/>
        <dsp:cNvSpPr/>
      </dsp:nvSpPr>
      <dsp:spPr>
        <a:xfrm>
          <a:off x="0" y="1266991"/>
          <a:ext cx="2481921" cy="1206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hu-HU" sz="2000" b="0" kern="1200" noProof="0" dirty="0">
              <a:latin typeface="+mn-lt"/>
              <a:cs typeface="Times New Roman" panose="02020603050405020304" pitchFamily="18" charset="0"/>
            </a:rPr>
            <a:t>(2). </a:t>
          </a:r>
          <a:r>
            <a:rPr lang="hu-HU" sz="2000" b="0" i="1" kern="1200" noProof="0" dirty="0">
              <a:latin typeface="+mn-lt"/>
              <a:cs typeface="Times New Roman" panose="02020603050405020304" pitchFamily="18" charset="0"/>
            </a:rPr>
            <a:t>K</a:t>
          </a:r>
          <a:r>
            <a:rPr lang="hu-HU" sz="2000" i="1" kern="1200" noProof="0" dirty="0">
              <a:effectLst/>
              <a:latin typeface="Calibri" panose="020F0502020204030204" pitchFamily="34" charset="0"/>
              <a:ea typeface="Calibri" panose="020F0502020204030204" pitchFamily="34" charset="0"/>
            </a:rPr>
            <a:t>ontextuális (környezeti) tényezők</a:t>
          </a:r>
          <a:endParaRPr lang="hu-HU" sz="2000" b="0" kern="1200" noProof="0" dirty="0">
            <a:latin typeface="+mn-lt"/>
            <a:cs typeface="Times New Roman" panose="02020603050405020304" pitchFamily="18" charset="0"/>
          </a:endParaRPr>
        </a:p>
      </dsp:txBody>
      <dsp:txXfrm>
        <a:off x="58903" y="1325894"/>
        <a:ext cx="2364115" cy="108882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6/4/2025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6/4/2025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jpg"/><Relationship Id="rId4" Type="http://schemas.openxmlformats.org/officeDocument/2006/relationships/image" Target="../media/image3.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Layout" Target="../diagrams/layout1.xml"/><Relationship Id="rId5" Type="http://schemas.openxmlformats.org/officeDocument/2006/relationships/image" Target="../media/image4.png"/><Relationship Id="rId10" Type="http://schemas.openxmlformats.org/officeDocument/2006/relationships/diagramData" Target="../diagrams/data1.xml"/><Relationship Id="rId4" Type="http://schemas.openxmlformats.org/officeDocument/2006/relationships/image" Target="../media/image3.png"/><Relationship Id="rId9" Type="http://schemas.openxmlformats.org/officeDocument/2006/relationships/image" Target="../media/image10.png"/><Relationship Id="rId14" Type="http://schemas.microsoft.com/office/2007/relationships/diagramDrawing" Target="../diagrams/drawing1.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47700"/>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
        <p:nvSpPr>
          <p:cNvPr id="3" name="Szövegdoboz 2">
            <a:extLst>
              <a:ext uri="{FF2B5EF4-FFF2-40B4-BE49-F238E27FC236}">
                <a16:creationId xmlns:a16="http://schemas.microsoft.com/office/drawing/2014/main" id="{250426D5-B18D-7427-8D03-744E915BC9B3}"/>
              </a:ext>
            </a:extLst>
          </p:cNvPr>
          <p:cNvSpPr txBox="1"/>
          <p:nvPr/>
        </p:nvSpPr>
        <p:spPr>
          <a:xfrm>
            <a:off x="7460622" y="2929214"/>
            <a:ext cx="4376261" cy="2246769"/>
          </a:xfrm>
          <a:prstGeom prst="rect">
            <a:avLst/>
          </a:prstGeom>
          <a:noFill/>
        </p:spPr>
        <p:txBody>
          <a:bodyPr wrap="square">
            <a:spAutoFit/>
          </a:bodyPr>
          <a:lstStyle/>
          <a:p>
            <a:pPr algn="r"/>
            <a:r>
              <a:rPr lang="hu-HU" sz="2800" b="1" dirty="0">
                <a:ea typeface="+mj-ea"/>
                <a:cs typeface="+mj-cs"/>
              </a:rPr>
              <a:t>Az akadálymentes turizmus innovatív oktatási módszertanának kifejlesztése Közép-Európában </a:t>
            </a:r>
          </a:p>
        </p:txBody>
      </p:sp>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399537" y="2078921"/>
            <a:ext cx="8166398" cy="1219689"/>
          </a:xfrm>
        </p:spPr>
        <p:txBody>
          <a:bodyPr>
            <a:noAutofit/>
          </a:bodyPr>
          <a:lstStyle/>
          <a:p>
            <a:pPr algn="l"/>
            <a:r>
              <a:rPr lang="hu-HU" sz="2400" i="1" kern="100" dirty="0">
                <a:effectLst/>
                <a:latin typeface="Calibri" panose="020F0502020204030204" pitchFamily="34" charset="0"/>
                <a:ea typeface="Calibri" panose="020F0502020204030204" pitchFamily="34" charset="0"/>
              </a:rPr>
              <a:t>Orvosi szemlélet (19. század vége)</a:t>
            </a:r>
            <a:r>
              <a:rPr lang="hu-HU" sz="2400" kern="100" dirty="0">
                <a:effectLst/>
                <a:latin typeface="Calibri" panose="020F0502020204030204" pitchFamily="34" charset="0"/>
                <a:ea typeface="Calibri" panose="020F0502020204030204" pitchFamily="34" charset="0"/>
              </a:rPr>
              <a:t>: a fogyatékosság az egészségkárosodáshoz kapcsolódik, ebben az időszakban a rendellenes biológiai működés a fogyatékossághoz kapcsolódik</a:t>
            </a:r>
            <a:endParaRPr lang="en-US" sz="2400" dirty="0">
              <a:latin typeface="+mn-lt"/>
            </a:endParaRP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257175" y="1198028"/>
            <a:ext cx="8734425" cy="64766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definíciói történelmi kontextusban</a:t>
            </a:r>
          </a:p>
        </p:txBody>
      </p:sp>
      <p:pic>
        <p:nvPicPr>
          <p:cNvPr id="14" name="Kép 13" descr="A képen kültéri, fa, szobor, épület látható&#10;&#10;Automatikusan generált leírás">
            <a:extLst>
              <a:ext uri="{FF2B5EF4-FFF2-40B4-BE49-F238E27FC236}">
                <a16:creationId xmlns:a16="http://schemas.microsoft.com/office/drawing/2014/main" id="{489758B1-8369-88D5-9401-5B6F343AD0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25425" y="982529"/>
            <a:ext cx="2711458" cy="4281249"/>
          </a:xfrm>
          <a:prstGeom prst="rect">
            <a:avLst/>
          </a:prstGeom>
        </p:spPr>
      </p:pic>
      <p:sp>
        <p:nvSpPr>
          <p:cNvPr id="16" name="Szövegdoboz 15">
            <a:extLst>
              <a:ext uri="{FF2B5EF4-FFF2-40B4-BE49-F238E27FC236}">
                <a16:creationId xmlns:a16="http://schemas.microsoft.com/office/drawing/2014/main" id="{6BF1FBCC-DC9F-7549-87B2-813FB9AC9A20}"/>
              </a:ext>
            </a:extLst>
          </p:cNvPr>
          <p:cNvSpPr txBox="1"/>
          <p:nvPr/>
        </p:nvSpPr>
        <p:spPr>
          <a:xfrm>
            <a:off x="1710047" y="3673667"/>
            <a:ext cx="7415378" cy="1384995"/>
          </a:xfrm>
          <a:prstGeom prst="rect">
            <a:avLst/>
          </a:prstGeom>
          <a:noFill/>
        </p:spPr>
        <p:txBody>
          <a:bodyPr wrap="square">
            <a:spAutoFit/>
          </a:bodyPr>
          <a:lstStyle/>
          <a:p>
            <a:pPr algn="r"/>
            <a:r>
              <a:rPr lang="hu-HU" dirty="0" err="1"/>
              <a:t>Fawcett</a:t>
            </a:r>
            <a:r>
              <a:rPr lang="hu-HU" dirty="0"/>
              <a:t> </a:t>
            </a:r>
            <a:r>
              <a:rPr lang="hu-HU" dirty="0" err="1"/>
              <a:t>Memorial</a:t>
            </a:r>
            <a:r>
              <a:rPr lang="hu-HU" dirty="0"/>
              <a:t>, Vauxhall Park, Vauxhall</a:t>
            </a:r>
          </a:p>
          <a:p>
            <a:pPr algn="r"/>
            <a:r>
              <a:rPr lang="hu-HU" dirty="0"/>
              <a:t>Henry </a:t>
            </a:r>
            <a:r>
              <a:rPr lang="hu-HU" dirty="0" err="1"/>
              <a:t>Fawcett</a:t>
            </a:r>
            <a:r>
              <a:rPr lang="hu-HU" dirty="0"/>
              <a:t> (1833-1884) vak tudós, államférfi és közgazdász volt, aki a nyilvános szabad terek létesítése mellett emelte fel a szavát. Az itt látható szobrot az 1960-as évek elején elpusztították</a:t>
            </a:r>
          </a:p>
          <a:p>
            <a:pPr algn="r"/>
            <a:r>
              <a:rPr lang="hu-HU" sz="1200" dirty="0"/>
              <a:t>https://historicengland.org.uk/research/inclusive-heritage/disability-history/1832-1914/</a:t>
            </a:r>
          </a:p>
        </p:txBody>
      </p:sp>
    </p:spTree>
    <p:extLst>
      <p:ext uri="{BB962C8B-B14F-4D97-AF65-F5344CB8AC3E}">
        <p14:creationId xmlns:p14="http://schemas.microsoft.com/office/powerpoint/2010/main" val="34524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EA4-0869-29C8-5C6A-FF5AC475BF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2F124E-340B-D395-5A6A-D02BD6C3425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9FE855-F74A-6C57-C7AB-7EDF6272CCF0}"/>
              </a:ext>
            </a:extLst>
          </p:cNvPr>
          <p:cNvSpPr>
            <a:spLocks noGrp="1"/>
          </p:cNvSpPr>
          <p:nvPr>
            <p:ph type="ctrTitle"/>
          </p:nvPr>
        </p:nvSpPr>
        <p:spPr>
          <a:xfrm>
            <a:off x="285751" y="2240497"/>
            <a:ext cx="11439285" cy="2724219"/>
          </a:xfrm>
        </p:spPr>
        <p:txBody>
          <a:bodyPr>
            <a:noAutofit/>
          </a:bodyPr>
          <a:lstStyle/>
          <a:p>
            <a:pPr algn="l"/>
            <a:r>
              <a:rPr lang="hu-HU" sz="2400" i="1" kern="100" dirty="0">
                <a:effectLst/>
                <a:latin typeface="Calibri" panose="020F0502020204030204" pitchFamily="34" charset="0"/>
                <a:ea typeface="Calibri" panose="020F0502020204030204" pitchFamily="34" charset="0"/>
              </a:rPr>
              <a:t>A polgárjogok előtti nézőpont (a 20. század eleje-közepe)</a:t>
            </a:r>
            <a:r>
              <a:rPr lang="hu-HU" sz="2400" kern="100" dirty="0">
                <a:effectLst/>
                <a:latin typeface="Calibri" panose="020F0502020204030204" pitchFamily="34" charset="0"/>
                <a:ea typeface="Calibri" panose="020F0502020204030204" pitchFamily="34" charset="0"/>
              </a:rPr>
              <a:t>: amint kialakult a fogyatékosság mint funkcionális fogyatékosság általános felfogása, a politika kollektíven foglalkozott vele. Ebben az időszakban alakult ki a diszkrimináció, aminek következtében a fogyatékossággal élő emberek egy részét kizárták a közös szolgáltatásokhoz való hozzáférésből. Ezzel szemben törvényben előírt támogatási rendszereket vezettek be számukra, amelyek az egyének orvosi diagnózisán alapultak. Az ítéletek nem mindig voltak egységesek, ami nézeteltérésekhez vezetett, például abban a kérdésben, hogy valaki munkaképes-e vagy sem</a:t>
            </a:r>
            <a:endParaRPr lang="en-GB" sz="2400" dirty="0">
              <a:latin typeface="+mn-lt"/>
            </a:endParaRPr>
          </a:p>
        </p:txBody>
      </p:sp>
      <p:pic>
        <p:nvPicPr>
          <p:cNvPr id="5" name="Kép 4">
            <a:extLst>
              <a:ext uri="{FF2B5EF4-FFF2-40B4-BE49-F238E27FC236}">
                <a16:creationId xmlns:a16="http://schemas.microsoft.com/office/drawing/2014/main" id="{47899687-4457-3EE4-DB61-5B0C73880F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F2C15A2-F4DE-A119-A874-ABEA7EA457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148ACA9-094E-ACB5-ED4E-275AC853783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B86012-D71F-F9BB-849B-DC43CB944D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5BF431D-0EC4-898C-E151-F8C6DEFC3B4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44711A-0917-9337-A51F-60177309D92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DBC891-F36E-EE1A-13DE-EA2323DA78E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D11DD48-B8F9-5D4B-D310-3F67EB61AA4D}"/>
              </a:ext>
            </a:extLst>
          </p:cNvPr>
          <p:cNvSpPr txBox="1">
            <a:spLocks/>
          </p:cNvSpPr>
          <p:nvPr/>
        </p:nvSpPr>
        <p:spPr>
          <a:xfrm>
            <a:off x="466963" y="140062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definíciói történelmi kontextusban</a:t>
            </a:r>
          </a:p>
        </p:txBody>
      </p:sp>
    </p:spTree>
    <p:extLst>
      <p:ext uri="{BB962C8B-B14F-4D97-AF65-F5344CB8AC3E}">
        <p14:creationId xmlns:p14="http://schemas.microsoft.com/office/powerpoint/2010/main" val="70140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7B8FCFD-2AD7-32F5-CAE0-77B2EBA27400}"/>
              </a:ext>
            </a:extLst>
          </p:cNvPr>
          <p:cNvSpPr>
            <a:spLocks noGrp="1"/>
          </p:cNvSpPr>
          <p:nvPr>
            <p:ph type="ctrTitle"/>
          </p:nvPr>
        </p:nvSpPr>
        <p:spPr>
          <a:xfrm>
            <a:off x="381000" y="2302586"/>
            <a:ext cx="11038840" cy="2425160"/>
          </a:xfrm>
        </p:spPr>
        <p:txBody>
          <a:bodyPr>
            <a:noAutofit/>
          </a:bodyPr>
          <a:lstStyle/>
          <a:p>
            <a:pPr algn="l"/>
            <a:r>
              <a:rPr lang="hu-HU" sz="2400" i="1" kern="100" dirty="0">
                <a:effectLst/>
                <a:latin typeface="Calibri" panose="020F0502020204030204" pitchFamily="34" charset="0"/>
                <a:ea typeface="Calibri" panose="020F0502020204030204" pitchFamily="34" charset="0"/>
              </a:rPr>
              <a:t>Polgárjogi perspektíva (20. század második fele</a:t>
            </a:r>
            <a:r>
              <a:rPr lang="hu-HU" sz="2400" kern="100" dirty="0">
                <a:effectLst/>
                <a:latin typeface="Calibri" panose="020F0502020204030204" pitchFamily="34" charset="0"/>
                <a:ea typeface="Calibri" panose="020F0502020204030204" pitchFamily="34" charset="0"/>
              </a:rPr>
              <a:t>): elismerik e csoport kirekesztését és diszkriminációját. Törekvések történnek annak érdekében, hogy a fogyatékossággal élők egyenlő hozzáférést kapjanak a középületekhez, a tömegközlekedéshez és az oktatáshoz</a:t>
            </a:r>
            <a:br>
              <a:rPr lang="en-GB"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Ezen erőfeszítések hátterében az a nézet áll, hogy a fogyatékossággal kapcsolatos hátrányos helyzet bizonyos mértékig nem biológiai hiányosság, hanem társadalmi megkülönböztetés</a:t>
            </a:r>
            <a:endParaRPr lang="en-GB" sz="2400" dirty="0">
              <a:latin typeface="+mn-lt"/>
            </a:endParaRPr>
          </a:p>
        </p:txBody>
      </p:sp>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7D9FAE-7CE5-B413-E62F-F4464F9FC011}"/>
              </a:ext>
            </a:extLst>
          </p:cNvPr>
          <p:cNvSpPr txBox="1">
            <a:spLocks/>
          </p:cNvSpPr>
          <p:nvPr/>
        </p:nvSpPr>
        <p:spPr>
          <a:xfrm>
            <a:off x="550382" y="1504142"/>
            <a:ext cx="11258073" cy="6182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definíciói történelmi kontextusban</a:t>
            </a:r>
          </a:p>
        </p:txBody>
      </p:sp>
    </p:spTree>
    <p:extLst>
      <p:ext uri="{BB962C8B-B14F-4D97-AF65-F5344CB8AC3E}">
        <p14:creationId xmlns:p14="http://schemas.microsoft.com/office/powerpoint/2010/main" val="115693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4F854-BF2E-3BEF-555E-972C4E4FEF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A253955-E479-1F9E-576D-FB8B6A4515C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B1B4F7D-25A8-57DA-5BA8-E60C78C9AC74}"/>
              </a:ext>
            </a:extLst>
          </p:cNvPr>
          <p:cNvSpPr>
            <a:spLocks noGrp="1"/>
          </p:cNvSpPr>
          <p:nvPr>
            <p:ph type="ctrTitle"/>
          </p:nvPr>
        </p:nvSpPr>
        <p:spPr>
          <a:xfrm>
            <a:off x="597110" y="2478822"/>
            <a:ext cx="10822730" cy="2425160"/>
          </a:xfrm>
        </p:spPr>
        <p:txBody>
          <a:bodyPr>
            <a:noAutofit/>
          </a:bodyPr>
          <a:lstStyle/>
          <a:p>
            <a:pPr algn="l"/>
            <a:r>
              <a:rPr lang="hu-HU" sz="2400" i="1" kern="100" dirty="0">
                <a:effectLst/>
                <a:latin typeface="Calibri" panose="020F0502020204030204" pitchFamily="34" charset="0"/>
                <a:ea typeface="Calibri" panose="020F0502020204030204" pitchFamily="34" charset="0"/>
              </a:rPr>
              <a:t>Etikai szempont</a:t>
            </a:r>
            <a:r>
              <a:rPr lang="hu-HU" sz="2400" kern="100" dirty="0">
                <a:effectLst/>
                <a:latin typeface="Calibri" panose="020F0502020204030204" pitchFamily="34" charset="0"/>
                <a:ea typeface="Calibri" panose="020F0502020204030204" pitchFamily="34" charset="0"/>
              </a:rPr>
              <a:t>: az a szempont, amely arra utal, hogy a fogyatékosságnak különböző kontextusokban más-más jelentése van, a fogyatékosság mértéke is kontextustól függően változik, és ez gyakran etikai nehézségeket okoz (például olyan esetekben, amikor a foglalkoztatásról van szó, és az érintett személy szeretne dolgozni)</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kérdés arra vonatkozik, hogy az egyén (függetlenül a fogyatékosság meglététől vagy súlyosságától) fogyatékossági megkülönböztetésnek volt-e kitéve, és sérült-e a tisztességes társadalmi esélyekhez való joga</a:t>
            </a:r>
            <a:endParaRPr lang="en-GB" sz="2400" dirty="0">
              <a:latin typeface="+mn-lt"/>
            </a:endParaRPr>
          </a:p>
        </p:txBody>
      </p:sp>
      <p:pic>
        <p:nvPicPr>
          <p:cNvPr id="5" name="Kép 4">
            <a:extLst>
              <a:ext uri="{FF2B5EF4-FFF2-40B4-BE49-F238E27FC236}">
                <a16:creationId xmlns:a16="http://schemas.microsoft.com/office/drawing/2014/main" id="{7E81DF25-B1FC-D793-44E7-BC244315213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0467F82-F91A-40B1-493D-49B7E1AC87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F32087F-DA9D-30E2-0C7F-BC59FA29285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28AE6EC-4F8A-C960-49C0-2B4B4C81A7D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BB78202-1728-8663-B906-57BB92AA9EF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A91459C-DFF7-12BF-9A7D-A0CC15310E4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85811D5-A1FE-FEE1-43F5-701AEDE0473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61CF558-E313-86DA-81F8-66EAAF9B8A9B}"/>
              </a:ext>
            </a:extLst>
          </p:cNvPr>
          <p:cNvSpPr txBox="1">
            <a:spLocks/>
          </p:cNvSpPr>
          <p:nvPr/>
        </p:nvSpPr>
        <p:spPr>
          <a:xfrm>
            <a:off x="466963" y="1684284"/>
            <a:ext cx="11258073" cy="6182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definíciói történelmi kontextusban</a:t>
            </a:r>
          </a:p>
        </p:txBody>
      </p:sp>
    </p:spTree>
    <p:extLst>
      <p:ext uri="{BB962C8B-B14F-4D97-AF65-F5344CB8AC3E}">
        <p14:creationId xmlns:p14="http://schemas.microsoft.com/office/powerpoint/2010/main" val="61025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116681" y="2217915"/>
            <a:ext cx="11958638" cy="3057398"/>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 fogyatékossággal élő személyek jogairól szóló, 2006-b</a:t>
            </a:r>
            <a:r>
              <a:rPr lang="hu-HU" sz="2400" kern="100" dirty="0">
                <a:solidFill>
                  <a:srgbClr val="000000"/>
                </a:solidFill>
                <a:latin typeface="Calibri" panose="020F0502020204030204" pitchFamily="34" charset="0"/>
                <a:ea typeface="Times New Roman" panose="02020603050405020304" pitchFamily="18" charset="0"/>
              </a:rPr>
              <a:t>a</a:t>
            </a:r>
            <a:r>
              <a:rPr lang="hu-HU" sz="2400" kern="100" dirty="0">
                <a:solidFill>
                  <a:srgbClr val="000000"/>
                </a:solidFill>
                <a:effectLst/>
                <a:latin typeface="Calibri" panose="020F0502020204030204" pitchFamily="34" charset="0"/>
                <a:ea typeface="Times New Roman" panose="02020603050405020304" pitchFamily="18" charset="0"/>
              </a:rPr>
              <a:t>n elfogadott ENSZ-egyezmény (</a:t>
            </a:r>
            <a:r>
              <a:rPr lang="hu-HU" sz="2400" dirty="0" err="1">
                <a:latin typeface="+mn-lt"/>
              </a:rPr>
              <a:t>Convention</a:t>
            </a:r>
            <a:r>
              <a:rPr lang="hu-HU" sz="2400" dirty="0">
                <a:latin typeface="+mn-lt"/>
              </a:rPr>
              <a:t> </a:t>
            </a:r>
            <a:r>
              <a:rPr lang="hu-HU" sz="2400" dirty="0" err="1">
                <a:latin typeface="+mn-lt"/>
              </a:rPr>
              <a:t>on</a:t>
            </a:r>
            <a:r>
              <a:rPr lang="hu-HU" sz="2400" dirty="0">
                <a:latin typeface="+mn-lt"/>
              </a:rPr>
              <a:t> </a:t>
            </a:r>
            <a:r>
              <a:rPr lang="hu-HU" sz="2400" dirty="0" err="1">
                <a:latin typeface="+mn-lt"/>
              </a:rPr>
              <a:t>the</a:t>
            </a:r>
            <a:r>
              <a:rPr lang="hu-HU" sz="2400" dirty="0">
                <a:latin typeface="+mn-lt"/>
              </a:rPr>
              <a:t> </a:t>
            </a:r>
            <a:r>
              <a:rPr lang="hu-HU" sz="2400" dirty="0" err="1">
                <a:latin typeface="+mn-lt"/>
              </a:rPr>
              <a:t>Rights</a:t>
            </a:r>
            <a:r>
              <a:rPr lang="hu-HU" sz="2400" dirty="0">
                <a:latin typeface="+mn-lt"/>
              </a:rPr>
              <a:t> of </a:t>
            </a:r>
            <a:r>
              <a:rPr lang="hu-HU" sz="2400" dirty="0" err="1">
                <a:latin typeface="+mn-lt"/>
              </a:rPr>
              <a:t>Persons</a:t>
            </a:r>
            <a:r>
              <a:rPr lang="hu-HU" sz="2400" dirty="0">
                <a:latin typeface="+mn-lt"/>
              </a:rPr>
              <a:t> </a:t>
            </a:r>
            <a:r>
              <a:rPr lang="hu-HU" sz="2400" dirty="0" err="1">
                <a:latin typeface="+mn-lt"/>
              </a:rPr>
              <a:t>with</a:t>
            </a:r>
            <a:r>
              <a:rPr lang="hu-HU" sz="2400" dirty="0">
                <a:latin typeface="+mn-lt"/>
              </a:rPr>
              <a:t> </a:t>
            </a:r>
            <a:r>
              <a:rPr lang="hu-HU" sz="2400" dirty="0" err="1">
                <a:latin typeface="+mn-lt"/>
              </a:rPr>
              <a:t>Disabilities</a:t>
            </a:r>
            <a:r>
              <a:rPr lang="hu-HU" sz="2400" kern="100" dirty="0">
                <a:solidFill>
                  <a:srgbClr val="000000"/>
                </a:solidFill>
                <a:effectLst/>
                <a:latin typeface="Calibri" panose="020F0502020204030204" pitchFamily="34" charset="0"/>
                <a:ea typeface="Times New Roman" panose="02020603050405020304" pitchFamily="18" charset="0"/>
              </a:rPr>
              <a:t>) kötelező érvényű az EU tagállamaira nézve, kötelezi az államokat a fogyatékossággal élő személyek valamennyi emberi jogának és alapvető szabadságának védelmére. Az ENSZ-egyezmény szerint fogyatékossággal élő személy minden olyan személy, akinek tartós fizikai, mentális, értelmi vagy érzékszervi károsodása van, amely számos más akadály mellett korlátozhatja az adott személy teljes körű, hatékony és egyenlő társadalmi részvételét. Az egyezmény célja annak biztosítása, hogy a fogyatékossággal élő személyek minden más személyhez hasonlóan ugyanolyan joggal rendelkezzenek az elérhető legmagasabb szintű egészséghez</a:t>
            </a:r>
            <a:endParaRPr lang="hu-HU" sz="24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303948" y="1149658"/>
            <a:ext cx="11258073" cy="1165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Az ENSZ fogyatékossággal élő személyek jogairól szóló dokumentumának definíciója</a:t>
            </a:r>
          </a:p>
        </p:txBody>
      </p:sp>
    </p:spTree>
    <p:extLst>
      <p:ext uri="{BB962C8B-B14F-4D97-AF65-F5344CB8AC3E}">
        <p14:creationId xmlns:p14="http://schemas.microsoft.com/office/powerpoint/2010/main" val="10387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597110" y="2205965"/>
            <a:ext cx="10822730" cy="2261261"/>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 fogyatékosságnak sokféle megközelítése és formája van; sok esetben a fogalom nincs egyértelműen definiálva, mert fogyatékosság alatt nem csak mozgássérülést, látássérülést, hallássérülést, fejlődési fogyatékosságot, értelmi fogyatékosságot, </a:t>
            </a:r>
            <a:r>
              <a:rPr lang="hu-HU" sz="2400" kern="100" dirty="0">
                <a:effectLst/>
                <a:latin typeface="Calibri" panose="020F0502020204030204" pitchFamily="34" charset="0"/>
                <a:ea typeface="Calibri" panose="020F0502020204030204" pitchFamily="34" charset="0"/>
              </a:rPr>
              <a:t>tanulási fogyatékosságot vagy tartós egészségügyi állapothoz kapcsolódó fogyatékosságot </a:t>
            </a:r>
            <a:r>
              <a:rPr lang="hu-HU" sz="2400" kern="100" dirty="0">
                <a:solidFill>
                  <a:srgbClr val="000000"/>
                </a:solidFill>
                <a:effectLst/>
                <a:latin typeface="Calibri" panose="020F0502020204030204" pitchFamily="34" charset="0"/>
                <a:ea typeface="Times New Roman" panose="02020603050405020304" pitchFamily="18" charset="0"/>
              </a:rPr>
              <a:t>értünk</a:t>
            </a:r>
            <a:r>
              <a:rPr lang="hu-HU" sz="2400" kern="100" dirty="0">
                <a:effectLst/>
                <a:latin typeface="Calibri" panose="020F0502020204030204" pitchFamily="34" charset="0"/>
                <a:ea typeface="Calibri" panose="020F0502020204030204" pitchFamily="34" charset="0"/>
              </a:rPr>
              <a:t>, hanem az embereknek láthatatlan fogyatékosságuk is lehet, mint például az allergia, de említhetjük az időseket is</a:t>
            </a:r>
            <a:endParaRPr lang="en-GB" sz="2400" dirty="0">
              <a:latin typeface="+mn-lt"/>
            </a:endParaRP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466963" y="1292253"/>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definíciói – záró gondolatok</a:t>
            </a:r>
            <a:endParaRPr lang="hu-HU" dirty="0">
              <a:latin typeface="+mn-lt"/>
            </a:endParaRPr>
          </a:p>
        </p:txBody>
      </p:sp>
    </p:spTree>
    <p:extLst>
      <p:ext uri="{BB962C8B-B14F-4D97-AF65-F5344CB8AC3E}">
        <p14:creationId xmlns:p14="http://schemas.microsoft.com/office/powerpoint/2010/main" val="52218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0F5D7B2-E134-76F8-BED9-1D297C43D29F}"/>
              </a:ext>
            </a:extLst>
          </p:cNvPr>
          <p:cNvSpPr>
            <a:spLocks noGrp="1"/>
          </p:cNvSpPr>
          <p:nvPr>
            <p:ph type="ctrTitle"/>
          </p:nvPr>
        </p:nvSpPr>
        <p:spPr>
          <a:xfrm>
            <a:off x="352425" y="2099649"/>
            <a:ext cx="11484458" cy="3106317"/>
          </a:xfrm>
        </p:spPr>
        <p:txBody>
          <a:bodyPr>
            <a:noAutofit/>
          </a:bodyPr>
          <a:lstStyle/>
          <a:p>
            <a:pPr algn="l"/>
            <a:r>
              <a:rPr lang="hu-HU" sz="2400" kern="100" dirty="0">
                <a:effectLst/>
                <a:latin typeface="Calibri" panose="020F0502020204030204" pitchFamily="34" charset="0"/>
                <a:ea typeface="Calibri" panose="020F0502020204030204" pitchFamily="34" charset="0"/>
              </a:rPr>
              <a:t>Az idősek életkorukból adódóan veszélyeztetettebbek az időskori fogyatékosság valamilyen formájának kialakulására (</a:t>
            </a:r>
            <a:r>
              <a:rPr lang="hu-HU" sz="2400" kern="100" dirty="0" err="1">
                <a:effectLst/>
                <a:latin typeface="Calibri" panose="020F0502020204030204" pitchFamily="34" charset="0"/>
                <a:ea typeface="Calibri" panose="020F0502020204030204" pitchFamily="34" charset="0"/>
              </a:rPr>
              <a:t>Zsarnóczky</a:t>
            </a:r>
            <a:r>
              <a:rPr lang="hu-HU" sz="2400" kern="100" dirty="0">
                <a:effectLst/>
                <a:latin typeface="Calibri" panose="020F0502020204030204" pitchFamily="34" charset="0"/>
                <a:ea typeface="Calibri" panose="020F0502020204030204" pitchFamily="34" charset="0"/>
              </a:rPr>
              <a:t>, 2018)</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Az Európai Bizottság (EC, 2010) szerint a 75 éves és idősebb emberek több mint egyharmadát érinti valamilyen mértékben korlátozó fogyatékosság, és ez az arány várhatóan növekedni fog az EU népességének öregedésével. Ezért az Európai Bizottság fogyatékosságügyi stratégiája </a:t>
            </a:r>
            <a:r>
              <a:rPr lang="hu-HU" sz="2400" kern="100" dirty="0">
                <a:solidFill>
                  <a:srgbClr val="000000"/>
                </a:solidFill>
                <a:effectLst/>
                <a:latin typeface="Calibri" panose="020F0502020204030204" pitchFamily="34" charset="0"/>
                <a:ea typeface="Times New Roman" panose="02020603050405020304" pitchFamily="18" charset="0"/>
              </a:rPr>
              <a:t>azt a célt tűzte ki, hogy a fogyatékossággal élő emberek élvezhessék jogaikat és részt vehessenek a társadalomban. Ezt a következő prioritásokon keresztül kívánják elérni: akadálymentesítés, részvétel, egyenlőség, foglalkoztatás, oktatás és képzés, szociális védelem, egészségügy és külső támogatás</a:t>
            </a:r>
            <a:endParaRPr lang="en-GB" sz="2400" dirty="0">
              <a:latin typeface="+mn-lt"/>
            </a:endParaRPr>
          </a:p>
        </p:txBody>
      </p:sp>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3" y="1400625"/>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definíciói – záró gondolatok</a:t>
            </a:r>
            <a:endParaRPr lang="hu-HU" sz="1050" dirty="0">
              <a:latin typeface="+mn-lt"/>
            </a:endParaRPr>
          </a:p>
        </p:txBody>
      </p:sp>
    </p:spTree>
    <p:extLst>
      <p:ext uri="{BB962C8B-B14F-4D97-AF65-F5344CB8AC3E}">
        <p14:creationId xmlns:p14="http://schemas.microsoft.com/office/powerpoint/2010/main" val="1039427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4467-9558-4F29-D647-792E1410DA9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41C6C8B-50A2-DDA7-3F3B-DE923D1A08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BA575EE-B6D1-1185-B11C-B54BD8C852AF}"/>
              </a:ext>
            </a:extLst>
          </p:cNvPr>
          <p:cNvSpPr>
            <a:spLocks noGrp="1"/>
          </p:cNvSpPr>
          <p:nvPr>
            <p:ph type="ctrTitle"/>
          </p:nvPr>
        </p:nvSpPr>
        <p:spPr>
          <a:xfrm>
            <a:off x="167040" y="1791783"/>
            <a:ext cx="6071393" cy="3339302"/>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 fogyatékosság fogalmát sokféleképpen közelítik meg, és a fogalom </a:t>
            </a:r>
            <a:r>
              <a:rPr lang="hu-HU" sz="2400" kern="100" dirty="0">
                <a:effectLst/>
                <a:latin typeface="Calibri" panose="020F0502020204030204" pitchFamily="34" charset="0"/>
                <a:ea typeface="Calibri" panose="020F0502020204030204" pitchFamily="34" charset="0"/>
              </a:rPr>
              <a:t>jelentése az idők során változott. A következőkben a következő standard meghatározást fogadjuk el definíciónak: a </a:t>
            </a:r>
            <a:r>
              <a:rPr lang="hu-HU" sz="2400" i="1" kern="100" dirty="0">
                <a:effectLst/>
                <a:latin typeface="Calibri" panose="020F0502020204030204" pitchFamily="34" charset="0"/>
                <a:ea typeface="Calibri" panose="020F0502020204030204" pitchFamily="34" charset="0"/>
              </a:rPr>
              <a:t>fogyatékosság olyan fizikai vagy mentális állapotot jelent, amely az egyén valamilyen fizikai vagy mentális károsodására utal, és ennek következtében az egyén mindennapi életében akadályokba ütközik </a:t>
            </a:r>
            <a:r>
              <a:rPr lang="hu-HU" sz="2400" kern="100" dirty="0">
                <a:effectLst/>
                <a:latin typeface="Calibri" panose="020F0502020204030204" pitchFamily="34" charset="0"/>
                <a:ea typeface="Calibri" panose="020F0502020204030204" pitchFamily="34" charset="0"/>
              </a:rPr>
              <a:t>(</a:t>
            </a:r>
            <a:r>
              <a:rPr lang="hu-HU" sz="2400" kern="100" dirty="0" err="1">
                <a:effectLst/>
                <a:latin typeface="Calibri" panose="020F0502020204030204" pitchFamily="34" charset="0"/>
                <a:ea typeface="Calibri" panose="020F0502020204030204" pitchFamily="34" charset="0"/>
              </a:rPr>
              <a:t>Zsarnóczky</a:t>
            </a:r>
            <a:r>
              <a:rPr lang="hu-HU" sz="2400" kern="100" dirty="0">
                <a:effectLst/>
                <a:latin typeface="Calibri" panose="020F0502020204030204" pitchFamily="34" charset="0"/>
                <a:ea typeface="Calibri" panose="020F0502020204030204" pitchFamily="34" charset="0"/>
              </a:rPr>
              <a:t>, 2017)</a:t>
            </a:r>
            <a:endParaRPr lang="en-GB" sz="2400" dirty="0">
              <a:latin typeface="+mn-lt"/>
            </a:endParaRPr>
          </a:p>
        </p:txBody>
      </p:sp>
      <p:pic>
        <p:nvPicPr>
          <p:cNvPr id="5" name="Kép 4">
            <a:extLst>
              <a:ext uri="{FF2B5EF4-FFF2-40B4-BE49-F238E27FC236}">
                <a16:creationId xmlns:a16="http://schemas.microsoft.com/office/drawing/2014/main" id="{9D043370-90B7-919F-67F6-BB47C0306C0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3BCDCFB-802C-080A-3F43-006A1211DFA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19EA093-A550-4780-7104-0C439B28819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6DC49A5-8C03-13F2-B7FE-22534CEF5C1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7C94DF7-120C-CECB-86EE-822C7FF53DE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CFBCDE8-532B-1C7A-CC45-DBE42503C25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330C0-F50C-9B80-E46D-6714737A6D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A91DA4A-4CCA-8C15-416F-E53A32C42402}"/>
              </a:ext>
            </a:extLst>
          </p:cNvPr>
          <p:cNvSpPr txBox="1">
            <a:spLocks/>
          </p:cNvSpPr>
          <p:nvPr/>
        </p:nvSpPr>
        <p:spPr>
          <a:xfrm>
            <a:off x="464517" y="773781"/>
            <a:ext cx="4572000" cy="89535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definíciói – záró gondolatok</a:t>
            </a:r>
            <a:endParaRPr lang="hu-HU" sz="1050" dirty="0">
              <a:latin typeface="+mn-lt"/>
            </a:endParaRPr>
          </a:p>
        </p:txBody>
      </p:sp>
      <p:pic>
        <p:nvPicPr>
          <p:cNvPr id="14" name="Kép 13" descr="A képen szöveg, képernyőkép, Betűtípus, szám látható&#10;&#10;Automatikusan generált leírás">
            <a:extLst>
              <a:ext uri="{FF2B5EF4-FFF2-40B4-BE49-F238E27FC236}">
                <a16:creationId xmlns:a16="http://schemas.microsoft.com/office/drawing/2014/main" id="{7CEC7EE3-E661-6C6A-FE34-549FB0A731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8433" y="1912821"/>
            <a:ext cx="5867400" cy="3314700"/>
          </a:xfrm>
          <a:prstGeom prst="rect">
            <a:avLst/>
          </a:prstGeom>
        </p:spPr>
      </p:pic>
      <p:sp>
        <p:nvSpPr>
          <p:cNvPr id="16" name="Szövegdoboz 15">
            <a:extLst>
              <a:ext uri="{FF2B5EF4-FFF2-40B4-BE49-F238E27FC236}">
                <a16:creationId xmlns:a16="http://schemas.microsoft.com/office/drawing/2014/main" id="{F630A1BA-1F99-0037-46B9-AFC78A87DCA2}"/>
              </a:ext>
            </a:extLst>
          </p:cNvPr>
          <p:cNvSpPr txBox="1"/>
          <p:nvPr/>
        </p:nvSpPr>
        <p:spPr>
          <a:xfrm>
            <a:off x="5854535" y="1191668"/>
            <a:ext cx="6251298" cy="830997"/>
          </a:xfrm>
          <a:prstGeom prst="rect">
            <a:avLst/>
          </a:prstGeom>
          <a:noFill/>
        </p:spPr>
        <p:txBody>
          <a:bodyPr wrap="square">
            <a:spAutoFit/>
          </a:bodyPr>
          <a:lstStyle/>
          <a:p>
            <a:pPr algn="r"/>
            <a:r>
              <a:rPr lang="hu-HU" sz="1600" dirty="0"/>
              <a:t>https://www.researchgate.net/publication/264422652_fogyatékosság-Aware_Software_Engineering_for_Improved_System_Accessibility_and_Usability/figures?lo=1</a:t>
            </a:r>
          </a:p>
        </p:txBody>
      </p:sp>
    </p:spTree>
    <p:extLst>
      <p:ext uri="{BB962C8B-B14F-4D97-AF65-F5344CB8AC3E}">
        <p14:creationId xmlns:p14="http://schemas.microsoft.com/office/powerpoint/2010/main" val="339788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57B91-B7CA-3755-2C35-3948051D203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D15D135-7F18-CB91-4874-928183CB5E9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449C3B5-5225-2CE6-119F-AF64E0F00B96}"/>
              </a:ext>
            </a:extLst>
          </p:cNvPr>
          <p:cNvSpPr>
            <a:spLocks noGrp="1"/>
          </p:cNvSpPr>
          <p:nvPr>
            <p:ph type="ctrTitle"/>
          </p:nvPr>
        </p:nvSpPr>
        <p:spPr>
          <a:xfrm>
            <a:off x="158213" y="1807878"/>
            <a:ext cx="11875571" cy="3475667"/>
          </a:xfrm>
        </p:spPr>
        <p:txBody>
          <a:bodyPr>
            <a:noAutofit/>
          </a:bodyPr>
          <a:lstStyle/>
          <a:p>
            <a:pPr algn="l">
              <a:lnSpc>
                <a:spcPts val="2700"/>
              </a:lnSpc>
              <a:spcAft>
                <a:spcPts val="600"/>
              </a:spcAft>
              <a:tabLst>
                <a:tab pos="1343660" algn="l"/>
              </a:tabLst>
            </a:pPr>
            <a:r>
              <a:rPr lang="hu-HU" sz="2400" kern="100" dirty="0">
                <a:latin typeface="Calibri" panose="020F0502020204030204" pitchFamily="34" charset="0"/>
              </a:rPr>
              <a:t>A fogyatékossággal élők osztályozása nem egyszerű feladat, mivel számos különböző kategorizálás létezik, attól függően, hogy milyen szemlélet alapján csoportosítunk. Ha orvosi diagnózist használunk, akkor a jelenlegi helyzetben kiszámított statisztikai adatsornak figyelembe kell vennie azt a tényt, hogy bármikor potenciálisan kialakulhat fogyatékosság egyes egyéneknél, így lehetnek olyan helyzetek, amikor ez a besorolás jelenleg nem érvényes, de a jövőben előfordulhat</a:t>
            </a:r>
            <a:br>
              <a:rPr lang="en-GB" sz="2400" kern="100" dirty="0">
                <a:latin typeface="Calibri" panose="020F0502020204030204" pitchFamily="34" charset="0"/>
              </a:rPr>
            </a:br>
            <a:r>
              <a:rPr lang="hu-HU" sz="2400" kern="100" dirty="0">
                <a:latin typeface="Calibri" panose="020F0502020204030204" pitchFamily="34" charset="0"/>
              </a:rPr>
              <a:t>A </a:t>
            </a:r>
            <a:r>
              <a:rPr lang="en-GB" sz="2400" kern="100" dirty="0">
                <a:latin typeface="Calibri" panose="020F0502020204030204" pitchFamily="34" charset="0"/>
              </a:rPr>
              <a:t>fogyatékosság </a:t>
            </a:r>
            <a:r>
              <a:rPr lang="hu-HU" sz="2400" kern="100" dirty="0">
                <a:latin typeface="Calibri" panose="020F0502020204030204" pitchFamily="34" charset="0"/>
              </a:rPr>
              <a:t>nem állapot, hanem folyamat, amely lehet progresszív, statikus vagy időszakos. A fogyatékosság különböző élethelyzetekben és életszakaszokban alakulhat ki: születéskor, gyermekkorban vagy felnőttkorban, sérüléssel összefüggésben vagy genetikai adottságok következtében</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918B7068-B736-AE58-D721-63B9FB4B01A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542AAA0-2C91-5677-123E-C64B13836C6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98D0C2E-3D5C-32DA-DE90-5A44F0E95E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1F81808-5010-42E7-58A4-33F39B60654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C5CD4D8-3540-14B1-959B-F7D8D6CDD97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528676-6123-49DF-8A77-DF52856D9C5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1E72C83-0561-9505-2AD7-788FD362CA8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B2F2E35-C2A7-98E7-589C-B01C896F3B63}"/>
              </a:ext>
            </a:extLst>
          </p:cNvPr>
          <p:cNvSpPr txBox="1">
            <a:spLocks/>
          </p:cNvSpPr>
          <p:nvPr/>
        </p:nvSpPr>
        <p:spPr>
          <a:xfrm>
            <a:off x="466963" y="1110849"/>
            <a:ext cx="11258073" cy="64766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osztályozása – gondolatok elöljáróban</a:t>
            </a:r>
          </a:p>
        </p:txBody>
      </p:sp>
    </p:spTree>
    <p:extLst>
      <p:ext uri="{BB962C8B-B14F-4D97-AF65-F5344CB8AC3E}">
        <p14:creationId xmlns:p14="http://schemas.microsoft.com/office/powerpoint/2010/main" val="127133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714E4A9-46B9-8AD9-E96A-D532D89297DB}"/>
              </a:ext>
            </a:extLst>
          </p:cNvPr>
          <p:cNvSpPr>
            <a:spLocks noGrp="1"/>
          </p:cNvSpPr>
          <p:nvPr>
            <p:ph type="ctrTitle"/>
          </p:nvPr>
        </p:nvSpPr>
        <p:spPr>
          <a:xfrm>
            <a:off x="121068" y="1511371"/>
            <a:ext cx="11949858" cy="3786193"/>
          </a:xfrm>
        </p:spPr>
        <p:txBody>
          <a:bodyPr>
            <a:noAutofit/>
          </a:bodyPr>
          <a:lstStyle/>
          <a:p>
            <a:pPr algn="l">
              <a:lnSpc>
                <a:spcPts val="2000"/>
              </a:lnSpc>
              <a:tabLst>
                <a:tab pos="1343660" algn="l"/>
              </a:tabLst>
            </a:pPr>
            <a:r>
              <a:rPr lang="hu-HU" sz="2200" kern="100" dirty="0">
                <a:effectLst/>
                <a:latin typeface="Calibri" panose="020F0502020204030204" pitchFamily="34" charset="0"/>
                <a:ea typeface="Calibri" panose="020F0502020204030204" pitchFamily="34" charset="0"/>
              </a:rPr>
              <a:t>A legelterjedtebb és legismertebb besorolás szerint a fogyatékosságnak négy alapvető típusa van: fizikai, szellemi, </a:t>
            </a:r>
            <a:r>
              <a:rPr lang="hu-HU" sz="2200" kern="100" dirty="0">
                <a:solidFill>
                  <a:srgbClr val="000000"/>
                </a:solidFill>
                <a:effectLst/>
                <a:latin typeface="Calibri" panose="020F0502020204030204" pitchFamily="34" charset="0"/>
                <a:ea typeface="Times New Roman" panose="02020603050405020304" pitchFamily="18" charset="0"/>
              </a:rPr>
              <a:t>mentális és érzékszervi </a:t>
            </a:r>
            <a:r>
              <a:rPr lang="hu-HU" sz="2200" kern="100" dirty="0">
                <a:effectLst/>
                <a:latin typeface="Calibri" panose="020F0502020204030204" pitchFamily="34" charset="0"/>
                <a:ea typeface="Calibri" panose="020F0502020204030204" pitchFamily="34" charset="0"/>
              </a:rPr>
              <a:t>fogyatékosság</a:t>
            </a:r>
            <a:r>
              <a:rPr lang="hu-HU" sz="2200" kern="100" dirty="0">
                <a:solidFill>
                  <a:srgbClr val="000000"/>
                </a:solidFill>
                <a:effectLst/>
                <a:latin typeface="Calibri" panose="020F0502020204030204" pitchFamily="34" charset="0"/>
                <a:ea typeface="Times New Roman" panose="02020603050405020304" pitchFamily="18" charset="0"/>
              </a:rPr>
              <a:t> (nem feltétlenül </a:t>
            </a:r>
            <a:r>
              <a:rPr lang="hu-HU" sz="2200" kern="100" dirty="0">
                <a:effectLst/>
                <a:latin typeface="Calibri" panose="020F0502020204030204" pitchFamily="34" charset="0"/>
                <a:ea typeface="Calibri" panose="020F0502020204030204" pitchFamily="34" charset="0"/>
              </a:rPr>
              <a:t>esik egybe a szakirodalomban található csoportosításokkal</a:t>
            </a:r>
            <a:r>
              <a:rPr lang="en-GB" sz="2200" kern="100" dirty="0">
                <a:effectLst/>
                <a:latin typeface="Calibri" panose="020F0502020204030204" pitchFamily="34" charset="0"/>
                <a:ea typeface="Calibri" panose="020F0502020204030204" pitchFamily="34" charset="0"/>
                <a:cs typeface="Calibri" panose="020F0502020204030204" pitchFamily="34" charset="0"/>
              </a:rPr>
              <a:t>)</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(1) </a:t>
            </a:r>
            <a:r>
              <a:rPr lang="hu-HU" sz="2200" kern="100" dirty="0">
                <a:effectLst/>
                <a:latin typeface="Calibri" panose="020F0502020204030204" pitchFamily="34" charset="0"/>
                <a:ea typeface="Calibri" panose="020F0502020204030204" pitchFamily="34" charset="0"/>
              </a:rPr>
              <a:t>A fizikai fogyatékosság olyan állapot, amely egy személy testrészét érinti, és amely károsítja vagy korlátozza a fizikai működést vagy a mobilitást. Okozhatja genetika, betegség vagy sérülés. Ide tartoznak a mozgáskorlátozottak is</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(2) </a:t>
            </a:r>
            <a:r>
              <a:rPr lang="hu-HU" sz="2200" kern="100" dirty="0">
                <a:effectLst/>
                <a:latin typeface="Calibri" panose="020F0502020204030204" pitchFamily="34" charset="0"/>
                <a:ea typeface="Calibri" panose="020F0502020204030204" pitchFamily="34" charset="0"/>
              </a:rPr>
              <a:t>A szellemi fogyatékossággal élők nehézségekbe ütköznek az öngondoskodás, a biztonság, a kommunikáció és a társas érintkezés terén. Okai lehetnek: genetika, betegség, sérülés. Ide tartoznak például a beszéd- és nyelvi készségek hiányosságai</a:t>
            </a:r>
            <a:br>
              <a:rPr lang="hu-HU"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(3) </a:t>
            </a:r>
            <a:r>
              <a:rPr lang="hu-HU" sz="2200" kern="100" dirty="0">
                <a:effectLst/>
                <a:latin typeface="Calibri" panose="020F0502020204030204" pitchFamily="34" charset="0"/>
                <a:ea typeface="Calibri" panose="020F0502020204030204" pitchFamily="34" charset="0"/>
              </a:rPr>
              <a:t>A mentális fogyatékosság a gondolkodás, az érzelmek és a viselkedés zavaraira utal. Elsősorban agysérülés vagy rendellenes neurológiai fejlődés okozhatja. Ide tartozhat a bipoláris zavar, a depresszió, a skizofrénia és a bulimia</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(4) </a:t>
            </a:r>
            <a:r>
              <a:rPr lang="hu-HU" sz="2200" kern="100" dirty="0">
                <a:effectLst/>
                <a:latin typeface="Calibri" panose="020F0502020204030204" pitchFamily="34" charset="0"/>
                <a:ea typeface="Calibri" panose="020F0502020204030204" pitchFamily="34" charset="0"/>
              </a:rPr>
              <a:t>Az érzékszervi fogyatékosság a hallást, látást, tapintást, szaglást vagy ízlelést érinti. Ide tartozik az autizmus spektrumzavar, a vakság és a halláskárosodás</a:t>
            </a:r>
            <a:endParaRPr lang="en-GB" sz="2200" dirty="0">
              <a:latin typeface="+mn-lt"/>
            </a:endParaRPr>
          </a:p>
        </p:txBody>
      </p:sp>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658064-EAA7-C06A-15F7-066C3724F68F}"/>
              </a:ext>
            </a:extLst>
          </p:cNvPr>
          <p:cNvSpPr txBox="1">
            <a:spLocks/>
          </p:cNvSpPr>
          <p:nvPr/>
        </p:nvSpPr>
        <p:spPr>
          <a:xfrm>
            <a:off x="121068" y="969431"/>
            <a:ext cx="4876935" cy="6914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dirty="0">
                <a:latin typeface="+mn-lt"/>
              </a:rPr>
              <a:t>A fogyatékossággal élők osztályozása – megközelítések</a:t>
            </a:r>
          </a:p>
        </p:txBody>
      </p:sp>
    </p:spTree>
    <p:extLst>
      <p:ext uri="{BB962C8B-B14F-4D97-AF65-F5344CB8AC3E}">
        <p14:creationId xmlns:p14="http://schemas.microsoft.com/office/powerpoint/2010/main" val="1845054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08221" y="1177076"/>
            <a:ext cx="7382493" cy="1611112"/>
          </a:xfrm>
        </p:spPr>
        <p:txBody>
          <a:bodyPr>
            <a:normAutofit/>
          </a:bodyPr>
          <a:lstStyle/>
          <a:p>
            <a:r>
              <a:rPr lang="hu-HU" sz="3600" b="1" dirty="0">
                <a:latin typeface="+mn-lt"/>
              </a:rPr>
              <a:t>2</a:t>
            </a:r>
            <a:r>
              <a:rPr lang="hu-HU" sz="3600" b="1">
                <a:latin typeface="+mn-lt"/>
              </a:rPr>
              <a:t>. </a:t>
            </a:r>
            <a:r>
              <a:rPr lang="hu-HU" sz="3600" b="1" dirty="0">
                <a:latin typeface="+mn-lt"/>
              </a:rPr>
              <a:t>A fogyatékosság definíciói és fajtái. Az akadálymentes turizmus iránti igény jellemzői</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81405" y="2896513"/>
            <a:ext cx="2102696" cy="2099401"/>
          </a:xfrm>
          <a:prstGeom prst="rect">
            <a:avLst/>
          </a:prstGeom>
        </p:spPr>
      </p:pic>
      <p:pic>
        <p:nvPicPr>
          <p:cNvPr id="12" name="Kép 11" descr="A képen bicikli, kerék, személy, jármű látható&#10;&#10;Automatikusan generált leírás">
            <a:extLst>
              <a:ext uri="{FF2B5EF4-FFF2-40B4-BE49-F238E27FC236}">
                <a16:creationId xmlns:a16="http://schemas.microsoft.com/office/drawing/2014/main" id="{9F921142-DCDC-4AA1-CFC0-AA0D30F362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9781" y="965465"/>
            <a:ext cx="4723998" cy="3878810"/>
          </a:xfrm>
          <a:prstGeom prst="rect">
            <a:avLst/>
          </a:prstGeom>
        </p:spPr>
      </p:pic>
      <p:sp>
        <p:nvSpPr>
          <p:cNvPr id="14" name="Szövegdoboz 13">
            <a:extLst>
              <a:ext uri="{FF2B5EF4-FFF2-40B4-BE49-F238E27FC236}">
                <a16:creationId xmlns:a16="http://schemas.microsoft.com/office/drawing/2014/main" id="{C88228B4-9E33-19F9-B886-4B3ABF27616E}"/>
              </a:ext>
            </a:extLst>
          </p:cNvPr>
          <p:cNvSpPr txBox="1"/>
          <p:nvPr/>
        </p:nvSpPr>
        <p:spPr>
          <a:xfrm>
            <a:off x="8093376" y="4838078"/>
            <a:ext cx="3256807" cy="276999"/>
          </a:xfrm>
          <a:prstGeom prst="rect">
            <a:avLst/>
          </a:prstGeom>
          <a:noFill/>
        </p:spPr>
        <p:txBody>
          <a:bodyPr wrap="square">
            <a:spAutoFit/>
          </a:bodyPr>
          <a:lstStyle/>
          <a:p>
            <a:r>
              <a:rPr lang="hu-HU" sz="1200" dirty="0"/>
              <a:t>https://wecapable.com/types-of-disabilities-list/</a:t>
            </a:r>
          </a:p>
        </p:txBody>
      </p:sp>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AB422-586D-324B-9825-E60B59A4CE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23C1F99-08E2-DA74-BBE2-223316E3F33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2D5BDC9-1185-516B-2E36-1800C70700CA}"/>
              </a:ext>
            </a:extLst>
          </p:cNvPr>
          <p:cNvSpPr>
            <a:spLocks noGrp="1"/>
          </p:cNvSpPr>
          <p:nvPr>
            <p:ph type="ctrTitle"/>
          </p:nvPr>
        </p:nvSpPr>
        <p:spPr>
          <a:xfrm>
            <a:off x="213226" y="1649293"/>
            <a:ext cx="11816477" cy="3608030"/>
          </a:xfrm>
        </p:spPr>
        <p:txBody>
          <a:bodyPr>
            <a:noAutofit/>
          </a:bodyPr>
          <a:lstStyle/>
          <a:p>
            <a:pPr algn="l">
              <a:lnSpc>
                <a:spcPts val="2100"/>
              </a:lnSpc>
            </a:pPr>
            <a:r>
              <a:rPr lang="hu-HU" sz="2200" kern="100" dirty="0">
                <a:latin typeface="Calibri" panose="020F0502020204030204" pitchFamily="34" charset="0"/>
                <a:cs typeface="Calibri" panose="020F0502020204030204" pitchFamily="34" charset="0"/>
              </a:rPr>
              <a:t>Egy másik megközelítés a fogyatékosság négy fő kategóriáját határozza meg: látássérült, hallássérült, mozgássérült és kognitív értelemben sérült </a:t>
            </a:r>
            <a:r>
              <a:rPr lang="en-GB" sz="2200" kern="100" dirty="0">
                <a:latin typeface="Calibri" panose="020F0502020204030204" pitchFamily="34" charset="0"/>
                <a:cs typeface="Calibri" panose="020F0502020204030204" pitchFamily="34" charset="0"/>
              </a:rPr>
              <a:t>(Crow, 2008)</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Calibri" panose="020F0502020204030204" pitchFamily="34" charset="0"/>
              </a:rPr>
              <a:t>(1) </a:t>
            </a:r>
            <a:r>
              <a:rPr lang="hu-HU" sz="2200" kern="100" dirty="0">
                <a:effectLst/>
                <a:latin typeface="Calibri" panose="020F0502020204030204" pitchFamily="34" charset="0"/>
                <a:ea typeface="Calibri" panose="020F0502020204030204" pitchFamily="34" charset="0"/>
              </a:rPr>
              <a:t>látássérülés – három típus: teljes vakság, gyengénlátás és színvakság</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(2) </a:t>
            </a:r>
            <a:r>
              <a:rPr lang="hu-HU" sz="2200" kern="100" dirty="0">
                <a:effectLst/>
                <a:latin typeface="Calibri" panose="020F0502020204030204" pitchFamily="34" charset="0"/>
                <a:ea typeface="Calibri" panose="020F0502020204030204" pitchFamily="34" charset="0"/>
              </a:rPr>
              <a:t>A halláskárosodásban szenvedő emberek bizonyos frekvenciákat (hangmagasságokat) kevésbé képesek hallani, és hallási nehézségeik lehetnek</a:t>
            </a:r>
            <a:br>
              <a:rPr lang="hu-HU"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(3) </a:t>
            </a:r>
            <a:r>
              <a:rPr lang="hu-HU" sz="2200" kern="100" dirty="0">
                <a:effectLst/>
                <a:latin typeface="Calibri" panose="020F0502020204030204" pitchFamily="34" charset="0"/>
                <a:ea typeface="Calibri" panose="020F0502020204030204" pitchFamily="34" charset="0"/>
              </a:rPr>
              <a:t>A mozgássérültek olyan fizikai vagy mozgásszervi fogyatékossággal élő személyek, akiknek a tevékenységük végzése során – a fogyatékosság súlyosságától és típusától függően – számos nehézséggel kell szembenézniük. A mozgásszervi fogyatékossággal járó állapotok széles skálája létezik. Például az ebbe a csoportba tartozó emberek egy része csak korlátozottan tudja használni a kezét, mások viszont egyáltalán nem tudják használni</a:t>
            </a:r>
            <a:br>
              <a:rPr lang="en-GB" sz="2200" kern="100" dirty="0">
                <a:effectLst/>
                <a:latin typeface="Calibri" panose="020F0502020204030204" pitchFamily="34" charset="0"/>
                <a:ea typeface="Calibri" panose="020F0502020204030204" pitchFamily="34" charset="0"/>
                <a:cs typeface="Arial" panose="020B0604020202020204" pitchFamily="34" charset="0"/>
              </a:rPr>
            </a:br>
            <a:r>
              <a:rPr lang="en-GB" sz="2200" kern="100" dirty="0">
                <a:effectLst/>
                <a:latin typeface="Calibri" panose="020F0502020204030204" pitchFamily="34" charset="0"/>
                <a:ea typeface="Calibri" panose="020F0502020204030204" pitchFamily="34" charset="0"/>
                <a:cs typeface="Arial" panose="020B0604020202020204" pitchFamily="34" charset="0"/>
              </a:rPr>
              <a:t>(4) </a:t>
            </a:r>
            <a:r>
              <a:rPr lang="hu-HU" sz="2200" kern="100" dirty="0">
                <a:effectLst/>
                <a:latin typeface="Calibri" panose="020F0502020204030204" pitchFamily="34" charset="0"/>
                <a:ea typeface="Calibri" panose="020F0502020204030204" pitchFamily="34" charset="0"/>
              </a:rPr>
              <a:t>A kognitív zavarokkal küzdő emberek számára a memória, az észlelés, a problémamegoldás és a fogalomalkotás kihívást jelenthet. Ezek széles skálája jöhet szóba, például autizmus, agysérülés, epilepszia, mentális vagy neurológiai károsodás</a:t>
            </a:r>
            <a:endParaRPr lang="en-GB" sz="2200" dirty="0">
              <a:latin typeface="+mn-lt"/>
            </a:endParaRPr>
          </a:p>
        </p:txBody>
      </p:sp>
      <p:pic>
        <p:nvPicPr>
          <p:cNvPr id="5" name="Kép 4">
            <a:extLst>
              <a:ext uri="{FF2B5EF4-FFF2-40B4-BE49-F238E27FC236}">
                <a16:creationId xmlns:a16="http://schemas.microsoft.com/office/drawing/2014/main" id="{F019CF8A-1A86-DF1E-ED0D-02FA7DD6749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09AFCB1-25D5-AA4F-93CD-5A72047B63A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38EE5BE-6D9A-3B27-3B01-FD7F45F4740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1191805-25C3-08F6-33FD-73E79C6FCC0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4C62C4C-DA60-E491-7D55-D1E9DD7DCEC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F58F082-2E41-EA57-1E63-CD818AE84C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20F9B5C-6866-22A7-FBA0-6F7CCD59111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674120A-99F4-8CED-7526-5857A1BA313F}"/>
              </a:ext>
            </a:extLst>
          </p:cNvPr>
          <p:cNvSpPr txBox="1">
            <a:spLocks/>
          </p:cNvSpPr>
          <p:nvPr/>
        </p:nvSpPr>
        <p:spPr>
          <a:xfrm>
            <a:off x="213226" y="902614"/>
            <a:ext cx="5146634" cy="741454"/>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osztályozása – megközelítések</a:t>
            </a:r>
          </a:p>
        </p:txBody>
      </p:sp>
    </p:spTree>
    <p:extLst>
      <p:ext uri="{BB962C8B-B14F-4D97-AF65-F5344CB8AC3E}">
        <p14:creationId xmlns:p14="http://schemas.microsoft.com/office/powerpoint/2010/main" val="94419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426294" y="2066911"/>
            <a:ext cx="11197316" cy="2793548"/>
          </a:xfrm>
        </p:spPr>
        <p:txBody>
          <a:bodyPr>
            <a:noAutofit/>
          </a:bodyPr>
          <a:lstStyle/>
          <a:p>
            <a:pPr algn="l"/>
            <a:r>
              <a:rPr lang="hu-HU" sz="2800" kern="100" dirty="0">
                <a:latin typeface="Calibri" panose="020F0502020204030204" pitchFamily="34" charset="0"/>
              </a:rPr>
              <a:t>A fogyatékosság olyan állapot vagy funkció, amelyben az egyén jelentős hátrányban van a normál működési szintjéhez képest. Ennek fényében a kifejezés az egyéni működésre utal, beleértve a fizikai károsodást, az érzékszervi károsodást, a kognitív károsodást, az értelmi károsodást, a mentális károsodást és a krónikus betegségek különböző típusait. A fogyatékosság érinthet szerveket vagy testrészeket, de befolyásolhatja az egyén életének különböző területein való részvételét is</a:t>
            </a: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365537" y="127360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osztályozása – WHO</a:t>
            </a:r>
          </a:p>
        </p:txBody>
      </p:sp>
    </p:spTree>
    <p:extLst>
      <p:ext uri="{BB962C8B-B14F-4D97-AF65-F5344CB8AC3E}">
        <p14:creationId xmlns:p14="http://schemas.microsoft.com/office/powerpoint/2010/main" val="385154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EE4A-BB02-C609-B816-CA464F67B39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80B5E7A-AEB0-EAF4-A6A5-D8D143F9AA2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CD1BF91-3CFD-BFF6-2A66-E9701EE6FFA5}"/>
              </a:ext>
            </a:extLst>
          </p:cNvPr>
          <p:cNvSpPr>
            <a:spLocks noGrp="1"/>
          </p:cNvSpPr>
          <p:nvPr>
            <p:ph type="ctrTitle"/>
          </p:nvPr>
        </p:nvSpPr>
        <p:spPr>
          <a:xfrm>
            <a:off x="322523" y="2050633"/>
            <a:ext cx="11514360" cy="2823305"/>
          </a:xfrm>
        </p:spPr>
        <p:txBody>
          <a:bodyPr>
            <a:noAutofit/>
          </a:bodyPr>
          <a:lstStyle/>
          <a:p>
            <a:pPr algn="l">
              <a:lnSpc>
                <a:spcPts val="2700"/>
              </a:lnSpc>
            </a:pPr>
            <a:r>
              <a:rPr lang="hu-HU" sz="2800" kern="100" dirty="0">
                <a:effectLst/>
                <a:latin typeface="Calibri" panose="020F0502020204030204" pitchFamily="34" charset="0"/>
                <a:ea typeface="Calibri" panose="020F0502020204030204" pitchFamily="34" charset="0"/>
              </a:rPr>
              <a:t>2001-ben a WHO közzétette a Funkcióképesség, Fogyatékosság és Egészség Nemzetközi Osztályozását (International </a:t>
            </a:r>
            <a:r>
              <a:rPr lang="hu-HU" sz="2800" kern="100" dirty="0" err="1">
                <a:effectLst/>
                <a:latin typeface="Calibri" panose="020F0502020204030204" pitchFamily="34" charset="0"/>
                <a:ea typeface="Calibri" panose="020F0502020204030204" pitchFamily="34" charset="0"/>
              </a:rPr>
              <a:t>Classification</a:t>
            </a:r>
            <a:r>
              <a:rPr lang="hu-HU" sz="2800" kern="100" dirty="0">
                <a:effectLst/>
                <a:latin typeface="Calibri" panose="020F0502020204030204" pitchFamily="34" charset="0"/>
                <a:ea typeface="Calibri" panose="020F0502020204030204" pitchFamily="34" charset="0"/>
              </a:rPr>
              <a:t> of </a:t>
            </a:r>
            <a:r>
              <a:rPr lang="hu-HU" sz="2800" kern="100" dirty="0" err="1">
                <a:effectLst/>
                <a:latin typeface="Calibri" panose="020F0502020204030204" pitchFamily="34" charset="0"/>
                <a:ea typeface="Calibri" panose="020F0502020204030204" pitchFamily="34" charset="0"/>
              </a:rPr>
              <a:t>Functioning</a:t>
            </a:r>
            <a:r>
              <a:rPr lang="hu-HU" sz="2800" kern="100" dirty="0">
                <a:effectLst/>
                <a:latin typeface="Calibri" panose="020F0502020204030204" pitchFamily="34" charset="0"/>
                <a:ea typeface="Calibri" panose="020F0502020204030204" pitchFamily="34" charset="0"/>
              </a:rPr>
              <a:t>, </a:t>
            </a:r>
            <a:r>
              <a:rPr lang="hu-HU" sz="2800" kern="100" dirty="0" err="1">
                <a:effectLst/>
                <a:latin typeface="Calibri" panose="020F0502020204030204" pitchFamily="34" charset="0"/>
                <a:ea typeface="Calibri" panose="020F0502020204030204" pitchFamily="34" charset="0"/>
              </a:rPr>
              <a:t>Disability</a:t>
            </a:r>
            <a:r>
              <a:rPr lang="hu-HU" sz="2800" kern="100" dirty="0">
                <a:effectLst/>
                <a:latin typeface="Calibri" panose="020F0502020204030204" pitchFamily="34" charset="0"/>
                <a:ea typeface="Calibri" panose="020F0502020204030204" pitchFamily="34" charset="0"/>
              </a:rPr>
              <a:t> and Health, ICF)</a:t>
            </a:r>
            <a:br>
              <a:rPr lang="hu-HU" sz="2800" kern="100" dirty="0">
                <a:effectLst/>
                <a:latin typeface="Calibri" panose="020F0502020204030204" pitchFamily="34" charset="0"/>
                <a:ea typeface="Calibri" panose="020F0502020204030204" pitchFamily="34" charset="0"/>
              </a:rPr>
            </a:br>
            <a:r>
              <a:rPr lang="hu-HU" sz="2800" kern="100" dirty="0">
                <a:latin typeface="Calibri" panose="020F0502020204030204" pitchFamily="34" charset="0"/>
                <a:ea typeface="Calibri" panose="020F0502020204030204" pitchFamily="34" charset="0"/>
              </a:rPr>
              <a:t>E</a:t>
            </a:r>
            <a:r>
              <a:rPr lang="hu-HU" sz="2800" kern="100" dirty="0">
                <a:effectLst/>
                <a:latin typeface="Calibri" panose="020F0502020204030204" pitchFamily="34" charset="0"/>
                <a:ea typeface="Calibri" panose="020F0502020204030204" pitchFamily="34" charset="0"/>
              </a:rPr>
              <a:t>lsődleges cél: a lakosság egészségi állapotának leírására és nemzetközi használatára hasznos eszközt biztosítani. A dokumentumot egy egységesített közös keretnek szánták, amely lehetővé teszi az egészséggel és az egészségügyi ellátással kapcsolatos kommunikációt a különböző tudományágak és szakterületek között szerte a világon</a:t>
            </a:r>
            <a:endParaRPr lang="hu-HU" sz="2800" dirty="0">
              <a:latin typeface="+mn-lt"/>
            </a:endParaRPr>
          </a:p>
        </p:txBody>
      </p:sp>
      <p:pic>
        <p:nvPicPr>
          <p:cNvPr id="5" name="Kép 4">
            <a:extLst>
              <a:ext uri="{FF2B5EF4-FFF2-40B4-BE49-F238E27FC236}">
                <a16:creationId xmlns:a16="http://schemas.microsoft.com/office/drawing/2014/main" id="{2C1D59E8-F644-7210-8743-B286A589525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FE519E-BED1-04D2-77AF-1DA0066401E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55CE991-3393-1EF9-1C7F-8EF78CF2567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3998B14-CEDB-0959-2C1F-68717F69D60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4074483-517E-5839-CD8E-8523E2C9178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FEF7CCD-8F37-6441-D0AA-F7504722DC9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954CAED-3C91-BA22-021E-6842393C289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E0A8DF-F17E-6DF9-13B2-50B766232A2E}"/>
              </a:ext>
            </a:extLst>
          </p:cNvPr>
          <p:cNvSpPr txBox="1">
            <a:spLocks/>
          </p:cNvSpPr>
          <p:nvPr/>
        </p:nvSpPr>
        <p:spPr>
          <a:xfrm>
            <a:off x="365537" y="127360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osztályozása – WHO</a:t>
            </a:r>
          </a:p>
        </p:txBody>
      </p:sp>
    </p:spTree>
    <p:extLst>
      <p:ext uri="{BB962C8B-B14F-4D97-AF65-F5344CB8AC3E}">
        <p14:creationId xmlns:p14="http://schemas.microsoft.com/office/powerpoint/2010/main" val="137079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EE4A-BB02-C609-B816-CA464F67B39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80B5E7A-AEB0-EAF4-A6A5-D8D143F9AA2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CD1BF91-3CFD-BFF6-2A66-E9701EE6FFA5}"/>
              </a:ext>
            </a:extLst>
          </p:cNvPr>
          <p:cNvSpPr>
            <a:spLocks noGrp="1"/>
          </p:cNvSpPr>
          <p:nvPr>
            <p:ph type="ctrTitle"/>
          </p:nvPr>
        </p:nvSpPr>
        <p:spPr>
          <a:xfrm>
            <a:off x="525376" y="2066911"/>
            <a:ext cx="11069515" cy="2846433"/>
          </a:xfrm>
        </p:spPr>
        <p:txBody>
          <a:bodyPr>
            <a:noAutofit/>
          </a:bodyPr>
          <a:lstStyle/>
          <a:p>
            <a:pPr algn="l">
              <a:lnSpc>
                <a:spcPts val="2700"/>
              </a:lnSpc>
            </a:pPr>
            <a:r>
              <a:rPr lang="hu-HU" sz="2600" kern="100" dirty="0">
                <a:effectLst/>
                <a:latin typeface="Calibri" panose="020F0502020204030204" pitchFamily="34" charset="0"/>
                <a:ea typeface="Calibri" panose="020F0502020204030204" pitchFamily="34" charset="0"/>
              </a:rPr>
              <a:t>Az ICF a különböző egészségi állapotú emberek szisztematikus csoportosítása. Különbséget tesz a funkcionalitás és a fogyatékosság fogalma között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(1) funkcionalitás: gyűjtőfogalom, amely magában foglalja az összes testi funkciót, tevékenységet és részvételt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(2) fogyatékosság: szintén gyűjtőfogalom, amely a károsodásokra, tevékenység- vagy részvételi korlátozásokra utal</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Az ICF nem csak a fogyatékossággal élő emberekről szól, hanem az egészséggel kapcsolatos állapotok egyetemes osztályozásáról is</a:t>
            </a:r>
            <a:endParaRPr lang="hu-HU" sz="2600" dirty="0">
              <a:latin typeface="+mn-lt"/>
            </a:endParaRPr>
          </a:p>
        </p:txBody>
      </p:sp>
      <p:pic>
        <p:nvPicPr>
          <p:cNvPr id="5" name="Kép 4">
            <a:extLst>
              <a:ext uri="{FF2B5EF4-FFF2-40B4-BE49-F238E27FC236}">
                <a16:creationId xmlns:a16="http://schemas.microsoft.com/office/drawing/2014/main" id="{2C1D59E8-F644-7210-8743-B286A589525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FE519E-BED1-04D2-77AF-1DA0066401E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55CE991-3393-1EF9-1C7F-8EF78CF2567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3998B14-CEDB-0959-2C1F-68717F69D60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4074483-517E-5839-CD8E-8523E2C9178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FEF7CCD-8F37-6441-D0AA-F7504722DC9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954CAED-3C91-BA22-021E-6842393C289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5E0A8DF-F17E-6DF9-13B2-50B766232A2E}"/>
              </a:ext>
            </a:extLst>
          </p:cNvPr>
          <p:cNvSpPr txBox="1">
            <a:spLocks/>
          </p:cNvSpPr>
          <p:nvPr/>
        </p:nvSpPr>
        <p:spPr>
          <a:xfrm>
            <a:off x="365537" y="127360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osztályozása – WHO</a:t>
            </a:r>
          </a:p>
        </p:txBody>
      </p:sp>
    </p:spTree>
    <p:extLst>
      <p:ext uri="{BB962C8B-B14F-4D97-AF65-F5344CB8AC3E}">
        <p14:creationId xmlns:p14="http://schemas.microsoft.com/office/powerpoint/2010/main" val="3158584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5814-B1BB-B8D4-4A22-6A58C0713A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1EDDC8-64E8-D53F-3AD9-A414BD5599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0E1A3FC-B1E0-B682-ABF0-BBCAA6D59062}"/>
              </a:ext>
            </a:extLst>
          </p:cNvPr>
          <p:cNvSpPr>
            <a:spLocks noGrp="1"/>
          </p:cNvSpPr>
          <p:nvPr>
            <p:ph type="ctrTitle"/>
          </p:nvPr>
        </p:nvSpPr>
        <p:spPr>
          <a:xfrm>
            <a:off x="103646" y="1968306"/>
            <a:ext cx="5142449" cy="3365037"/>
          </a:xfrm>
        </p:spPr>
        <p:txBody>
          <a:bodyPr>
            <a:noAutofit/>
          </a:bodyPr>
          <a:lstStyle/>
          <a:p>
            <a:pPr algn="l"/>
            <a:r>
              <a:rPr lang="hu-HU" sz="2400" kern="100" dirty="0">
                <a:effectLst/>
                <a:latin typeface="Calibri" panose="020F0502020204030204" pitchFamily="34" charset="0"/>
                <a:ea typeface="Calibri" panose="020F0502020204030204" pitchFamily="34" charset="0"/>
              </a:rPr>
              <a:t>Két meghatározó rész: a </a:t>
            </a:r>
            <a:r>
              <a:rPr lang="hu-HU" sz="2400" i="1" kern="100" dirty="0">
                <a:effectLst/>
                <a:latin typeface="Calibri" panose="020F0502020204030204" pitchFamily="34" charset="0"/>
                <a:ea typeface="Calibri" panose="020F0502020204030204" pitchFamily="34" charset="0"/>
              </a:rPr>
              <a:t>funkcionális képesség és fogyatékosság (1) </a:t>
            </a:r>
            <a:r>
              <a:rPr lang="hu-HU" sz="2400" kern="100" dirty="0">
                <a:effectLst/>
                <a:latin typeface="Calibri" panose="020F0502020204030204" pitchFamily="34" charset="0"/>
                <a:ea typeface="Calibri" panose="020F0502020204030204" pitchFamily="34" charset="0"/>
              </a:rPr>
              <a:t>és a </a:t>
            </a:r>
            <a:r>
              <a:rPr lang="hu-HU" sz="2400" i="1" kern="100" dirty="0">
                <a:effectLst/>
                <a:latin typeface="Calibri" panose="020F0502020204030204" pitchFamily="34" charset="0"/>
                <a:ea typeface="Calibri" panose="020F0502020204030204" pitchFamily="34" charset="0"/>
              </a:rPr>
              <a:t>kontextuális (környezeti) tényezők (2)</a:t>
            </a:r>
            <a:r>
              <a:rPr lang="hu-HU" sz="2400" kern="100" dirty="0">
                <a:effectLst/>
                <a:latin typeface="Calibri" panose="020F0502020204030204" pitchFamily="34" charset="0"/>
                <a:ea typeface="Calibri" panose="020F0502020204030204" pitchFamily="34" charset="0"/>
              </a:rPr>
              <a:t>. Az utóbbi, a kontextuális tényezők az egyén életének teljes környezetére utalnak, olyan tényezőkre, amelyek befolyásolhatják az egyén egészségi állapotát. Az osztályozás a két fő kategóriát tovább osztja két alosztályra (ICF, 2001)</a:t>
            </a:r>
            <a:endParaRPr lang="hu-HU" sz="2400" dirty="0">
              <a:latin typeface="+mn-lt"/>
            </a:endParaRPr>
          </a:p>
        </p:txBody>
      </p:sp>
      <p:pic>
        <p:nvPicPr>
          <p:cNvPr id="5" name="Kép 4">
            <a:extLst>
              <a:ext uri="{FF2B5EF4-FFF2-40B4-BE49-F238E27FC236}">
                <a16:creationId xmlns:a16="http://schemas.microsoft.com/office/drawing/2014/main" id="{7262BF8F-9571-FA8E-C83F-56026CA665F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A02D788-99EB-8735-C1FF-94D8CEF1413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316CF4C-98CB-DDFD-C259-CEFA9934020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B145A7-080F-E963-360F-20500168A80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C4FFDBF-CB0C-4716-7074-9540504F465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4619979-EA5D-6F6C-BCAB-F40C42059C3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DB3D79-4702-F7A0-959E-C6F0C47822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058871-402B-7C78-5BC5-4122F4499D39}"/>
              </a:ext>
            </a:extLst>
          </p:cNvPr>
          <p:cNvSpPr txBox="1">
            <a:spLocks/>
          </p:cNvSpPr>
          <p:nvPr/>
        </p:nvSpPr>
        <p:spPr>
          <a:xfrm>
            <a:off x="466963" y="1276877"/>
            <a:ext cx="11258073" cy="688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osztályozása – WHO</a:t>
            </a:r>
          </a:p>
        </p:txBody>
      </p:sp>
      <p:graphicFrame>
        <p:nvGraphicFramePr>
          <p:cNvPr id="19" name="Diagram 18">
            <a:extLst>
              <a:ext uri="{FF2B5EF4-FFF2-40B4-BE49-F238E27FC236}">
                <a16:creationId xmlns:a16="http://schemas.microsoft.com/office/drawing/2014/main" id="{1D34E1FA-D610-4D4A-77B6-61CB028E8EC3}"/>
              </a:ext>
            </a:extLst>
          </p:cNvPr>
          <p:cNvGraphicFramePr/>
          <p:nvPr>
            <p:extLst>
              <p:ext uri="{D42A27DB-BD31-4B8C-83A1-F6EECF244321}">
                <p14:modId xmlns:p14="http://schemas.microsoft.com/office/powerpoint/2010/main" val="2431187036"/>
              </p:ext>
            </p:extLst>
          </p:nvPr>
        </p:nvGraphicFramePr>
        <p:xfrm>
          <a:off x="5036517" y="2097037"/>
          <a:ext cx="6894226" cy="247365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1" name="Szövegdoboz 20">
            <a:extLst>
              <a:ext uri="{FF2B5EF4-FFF2-40B4-BE49-F238E27FC236}">
                <a16:creationId xmlns:a16="http://schemas.microsoft.com/office/drawing/2014/main" id="{EB05AD94-4603-264A-D75E-A575B9DD52E8}"/>
              </a:ext>
            </a:extLst>
          </p:cNvPr>
          <p:cNvSpPr txBox="1"/>
          <p:nvPr/>
        </p:nvSpPr>
        <p:spPr>
          <a:xfrm>
            <a:off x="5921521" y="4769349"/>
            <a:ext cx="6097978" cy="369332"/>
          </a:xfrm>
          <a:prstGeom prst="rect">
            <a:avLst/>
          </a:prstGeom>
          <a:noFill/>
        </p:spPr>
        <p:txBody>
          <a:bodyPr wrap="square">
            <a:spAutoFit/>
          </a:bodyPr>
          <a:lstStyle/>
          <a:p>
            <a:pPr algn="r"/>
            <a:r>
              <a:rPr lang="hu-HU" sz="1800" kern="100" dirty="0">
                <a:effectLst/>
                <a:latin typeface="Calibri" panose="020F0502020204030204" pitchFamily="34" charset="0"/>
                <a:ea typeface="Calibri" panose="020F0502020204030204" pitchFamily="34" charset="0"/>
              </a:rPr>
              <a:t>Forrás</a:t>
            </a:r>
            <a:r>
              <a:rPr lang="en-GB" sz="1800" kern="100" dirty="0">
                <a:effectLst/>
                <a:latin typeface="Calibri" panose="020F0502020204030204" pitchFamily="34" charset="0"/>
                <a:ea typeface="Calibri" panose="020F0502020204030204" pitchFamily="34" charset="0"/>
              </a:rPr>
              <a:t>: ICF, 2001</a:t>
            </a:r>
            <a:r>
              <a:rPr lang="hu-HU" sz="1800" kern="100" dirty="0">
                <a:effectLst/>
                <a:latin typeface="Calibri" panose="020F0502020204030204" pitchFamily="34" charset="0"/>
                <a:ea typeface="Calibri" panose="020F0502020204030204" pitchFamily="34" charset="0"/>
              </a:rPr>
              <a:t> alapján a szerzők</a:t>
            </a:r>
            <a:endParaRPr lang="hu-HU" dirty="0"/>
          </a:p>
        </p:txBody>
      </p:sp>
    </p:spTree>
    <p:extLst>
      <p:ext uri="{BB962C8B-B14F-4D97-AF65-F5344CB8AC3E}">
        <p14:creationId xmlns:p14="http://schemas.microsoft.com/office/powerpoint/2010/main" val="3244903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C9B9-1FDC-F9D0-933F-50E37D505A5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FF538D-2986-D717-C118-097F7645D8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E1EA3-C7CF-D3E9-EC8B-DD6A71DA010E}"/>
              </a:ext>
            </a:extLst>
          </p:cNvPr>
          <p:cNvSpPr>
            <a:spLocks noGrp="1"/>
          </p:cNvSpPr>
          <p:nvPr>
            <p:ph type="ctrTitle"/>
          </p:nvPr>
        </p:nvSpPr>
        <p:spPr>
          <a:xfrm>
            <a:off x="213756" y="2271432"/>
            <a:ext cx="11623127" cy="2591605"/>
          </a:xfrm>
        </p:spPr>
        <p:txBody>
          <a:bodyPr>
            <a:noAutofit/>
          </a:bodyPr>
          <a:lstStyle/>
          <a:p>
            <a:pPr marL="449580" algn="l">
              <a:lnSpc>
                <a:spcPts val="2900"/>
              </a:lnSpc>
            </a:pPr>
            <a:r>
              <a:rPr lang="hu-HU" sz="2600" kern="100" dirty="0">
                <a:effectLst/>
                <a:latin typeface="Calibri" panose="020F0502020204030204" pitchFamily="34" charset="0"/>
                <a:ea typeface="Calibri" panose="020F0502020204030204" pitchFamily="34" charset="0"/>
                <a:cs typeface="Calibri" panose="020F0502020204030204" pitchFamily="34" charset="0"/>
              </a:rPr>
              <a:t>(a) A testi funkció alatt a testrendszerek fiziológiai (beleértve a pszichológiai) funkcióit értjük, míg a struktúrák alatt a test anatómiai részeit (például a szerveket, végtagokat és azok alkotóelemeit). Mindkét esetben a károsodás (eltérés/veszteség) jelentős lehet</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cs typeface="Calibri" panose="020F0502020204030204" pitchFamily="34" charset="0"/>
              </a:rPr>
              <a:t>(b) A tevékenységek és a részvétel tekintetében tevékenység- és részvételi korlátozásokra utalunk, amikor az egyén nem vehet részt egy tevékenységben vagy képes végezni egy tevékenységet</a:t>
            </a:r>
            <a:endParaRPr lang="hu-HU" sz="2600" dirty="0">
              <a:latin typeface="+mn-lt"/>
            </a:endParaRPr>
          </a:p>
        </p:txBody>
      </p:sp>
      <p:pic>
        <p:nvPicPr>
          <p:cNvPr id="5" name="Kép 4">
            <a:extLst>
              <a:ext uri="{FF2B5EF4-FFF2-40B4-BE49-F238E27FC236}">
                <a16:creationId xmlns:a16="http://schemas.microsoft.com/office/drawing/2014/main" id="{AB33FEC7-1E2F-499C-3DB9-03BB4718CB9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48A6DA-FFFF-AF84-C91F-E38428A25D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832173-6D37-8CCE-A5A0-B9A314EA2B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0DEEF6A-53A9-3C58-78B0-FA9F867A807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92532E-7A0C-4F1B-BE34-47E0C86A1D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A4A1E4-630C-0173-15D1-CBFB1A92C1A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5CC5933-CA10-DFEC-DFE0-B0E3E39F63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5E14F4-A5F8-8181-AEE1-466921B81637}"/>
              </a:ext>
            </a:extLst>
          </p:cNvPr>
          <p:cNvSpPr txBox="1">
            <a:spLocks/>
          </p:cNvSpPr>
          <p:nvPr/>
        </p:nvSpPr>
        <p:spPr>
          <a:xfrm>
            <a:off x="466963" y="1223780"/>
            <a:ext cx="11258073" cy="57836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osztályozása – WHO</a:t>
            </a:r>
          </a:p>
        </p:txBody>
      </p:sp>
    </p:spTree>
    <p:extLst>
      <p:ext uri="{BB962C8B-B14F-4D97-AF65-F5344CB8AC3E}">
        <p14:creationId xmlns:p14="http://schemas.microsoft.com/office/powerpoint/2010/main" val="4007452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C9B9-1FDC-F9D0-933F-50E37D505A5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FF538D-2986-D717-C118-097F7645D8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E1EA3-C7CF-D3E9-EC8B-DD6A71DA010E}"/>
              </a:ext>
            </a:extLst>
          </p:cNvPr>
          <p:cNvSpPr>
            <a:spLocks noGrp="1"/>
          </p:cNvSpPr>
          <p:nvPr>
            <p:ph type="ctrTitle"/>
          </p:nvPr>
        </p:nvSpPr>
        <p:spPr>
          <a:xfrm>
            <a:off x="249382" y="1802146"/>
            <a:ext cx="11587501" cy="3331829"/>
          </a:xfrm>
        </p:spPr>
        <p:txBody>
          <a:bodyPr>
            <a:noAutofit/>
          </a:bodyPr>
          <a:lstStyle/>
          <a:p>
            <a:pPr marL="449580" algn="l">
              <a:lnSpc>
                <a:spcPts val="2700"/>
              </a:lnSpc>
            </a:pPr>
            <a:r>
              <a:rPr lang="hu-HU" sz="2600" kern="100" dirty="0">
                <a:effectLst/>
                <a:latin typeface="Calibri" panose="020F0502020204030204" pitchFamily="34" charset="0"/>
                <a:ea typeface="Calibri" panose="020F0502020204030204" pitchFamily="34" charset="0"/>
                <a:cs typeface="Calibri" panose="020F0502020204030204" pitchFamily="34" charset="0"/>
              </a:rPr>
              <a:t>(c) A környezeti tényezők azok a fizikai, társadalmi és szemléletbeli tényezők, amelyek között az emberek élnek. Ezek általában külső, az egyéntől független tényezők. Pozitív vagy negatív hatással lehetnek az egyén egészségére</a:t>
            </a:r>
            <a:br>
              <a:rPr lang="hu-HU" sz="2600" kern="100" dirty="0">
                <a:effectLst/>
                <a:latin typeface="Calibri" panose="020F0502020204030204" pitchFamily="34" charset="0"/>
                <a:ea typeface="Calibri" panose="020F0502020204030204" pitchFamily="34" charset="0"/>
                <a:cs typeface="Arial" panose="020B0604020202020204" pitchFamily="34" charset="0"/>
              </a:rPr>
            </a:br>
            <a:r>
              <a:rPr lang="hu-HU" sz="2600" kern="100" dirty="0">
                <a:effectLst/>
                <a:latin typeface="Calibri" panose="020F0502020204030204" pitchFamily="34" charset="0"/>
                <a:ea typeface="Calibri" panose="020F0502020204030204" pitchFamily="34" charset="0"/>
              </a:rPr>
              <a:t>(d) A személyes tényezők az egyén életmódjának sajátos hátterére vonatkoznak, és olyan jellemzőkre utalnak, amelyek nem feltétlenül részei az egészségi állapot felmérésének. Ilyen tényezők lehetnek a fittség, az életmód, a szokások, a neveltetés, az oktatás stb. Tény, hogy ezek a tényezők a fogyatékosság bármely szintjén szerepet játszhatnak, de a személyes tényezőket az alábbiakban nem tárgyaljuk részletesen, mivel egyénenként eltérőek</a:t>
            </a:r>
            <a:endParaRPr lang="hu-HU" sz="2600" dirty="0">
              <a:latin typeface="+mn-lt"/>
            </a:endParaRPr>
          </a:p>
        </p:txBody>
      </p:sp>
      <p:pic>
        <p:nvPicPr>
          <p:cNvPr id="5" name="Kép 4">
            <a:extLst>
              <a:ext uri="{FF2B5EF4-FFF2-40B4-BE49-F238E27FC236}">
                <a16:creationId xmlns:a16="http://schemas.microsoft.com/office/drawing/2014/main" id="{AB33FEC7-1E2F-499C-3DB9-03BB4718CB9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48A6DA-FFFF-AF84-C91F-E38428A25D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832173-6D37-8CCE-A5A0-B9A314EA2B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0DEEF6A-53A9-3C58-78B0-FA9F867A807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92532E-7A0C-4F1B-BE34-47E0C86A1D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A4A1E4-630C-0173-15D1-CBFB1A92C1A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5CC5933-CA10-DFEC-DFE0-B0E3E39F63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5E14F4-A5F8-8181-AEE1-466921B81637}"/>
              </a:ext>
            </a:extLst>
          </p:cNvPr>
          <p:cNvSpPr txBox="1">
            <a:spLocks/>
          </p:cNvSpPr>
          <p:nvPr/>
        </p:nvSpPr>
        <p:spPr>
          <a:xfrm>
            <a:off x="466963" y="1223780"/>
            <a:ext cx="11258073" cy="57836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osztályozása – WHO</a:t>
            </a:r>
          </a:p>
        </p:txBody>
      </p:sp>
    </p:spTree>
    <p:extLst>
      <p:ext uri="{BB962C8B-B14F-4D97-AF65-F5344CB8AC3E}">
        <p14:creationId xmlns:p14="http://schemas.microsoft.com/office/powerpoint/2010/main" val="1543214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2C1E-99DF-0FC9-8056-B38D552F1F7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6D2A3AA-F368-C8E4-D21A-60E51BAE26F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91DC4E6-F46C-BC08-C5E1-6A77316F971E}"/>
              </a:ext>
            </a:extLst>
          </p:cNvPr>
          <p:cNvSpPr>
            <a:spLocks noGrp="1"/>
          </p:cNvSpPr>
          <p:nvPr>
            <p:ph type="ctrTitle"/>
          </p:nvPr>
        </p:nvSpPr>
        <p:spPr>
          <a:xfrm>
            <a:off x="151533" y="1773641"/>
            <a:ext cx="11888934" cy="3244603"/>
          </a:xfrm>
        </p:spPr>
        <p:txBody>
          <a:bodyPr>
            <a:noAutofit/>
          </a:bodyPr>
          <a:lstStyle/>
          <a:p>
            <a:pPr algn="l">
              <a:lnSpc>
                <a:spcPts val="2400"/>
              </a:lnSpc>
            </a:pPr>
            <a:r>
              <a:rPr lang="hu-HU" sz="2400" kern="100" dirty="0">
                <a:latin typeface="Calibri" panose="020F0502020204030204" pitchFamily="34" charset="0"/>
                <a:ea typeface="Calibri" panose="020F0502020204030204" pitchFamily="34" charset="0"/>
              </a:rPr>
              <a:t>A</a:t>
            </a:r>
            <a:r>
              <a:rPr lang="hu-HU" sz="2400" kern="100" dirty="0">
                <a:effectLst/>
                <a:latin typeface="Calibri" panose="020F0502020204030204" pitchFamily="34" charset="0"/>
                <a:ea typeface="Calibri" panose="020F0502020204030204" pitchFamily="34" charset="0"/>
              </a:rPr>
              <a:t>z egyéneket az egészségi állapotuk szempontjából kódolja, így a problémamegoldás és a beavatkozások nem csak az egyénre vonatkoznak, hanem hatással vannak a társadalomra és a társadalom attitűdjére is. Minden olyan beavatkozási program, amelyet e csoportok számára hoznak létre, felhasználható a program hatékonyságának értékelésére. Az ICF beavatkozásban való alkalmazásának következményei a következők lehetnek </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r>
              <a:rPr lang="hu-HU" sz="2400" kern="100" dirty="0" err="1">
                <a:effectLst/>
                <a:latin typeface="Calibri" panose="020F0502020204030204" pitchFamily="34" charset="0"/>
                <a:ea typeface="Calibri" panose="020F0502020204030204" pitchFamily="34" charset="0"/>
                <a:cs typeface="Calibri" panose="020F0502020204030204" pitchFamily="34" charset="0"/>
              </a:rPr>
              <a:t>Bornman</a:t>
            </a:r>
            <a:r>
              <a:rPr lang="hu-HU" sz="2400" kern="100" dirty="0">
                <a:effectLst/>
                <a:latin typeface="Calibri" panose="020F0502020204030204" pitchFamily="34" charset="0"/>
                <a:ea typeface="Calibri" panose="020F0502020204030204" pitchFamily="34" charset="0"/>
                <a:cs typeface="Calibri" panose="020F0502020204030204" pitchFamily="34" charset="0"/>
              </a:rPr>
              <a:t>, 2004): </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Arial" panose="020B0604020202020204" pitchFamily="34" charset="0"/>
              </a:rPr>
              <a:t>(1) </a:t>
            </a:r>
            <a:r>
              <a:rPr lang="hu-HU" sz="2400" kern="100" dirty="0">
                <a:effectLst/>
                <a:latin typeface="Calibri" panose="020F0502020204030204" pitchFamily="34" charset="0"/>
                <a:ea typeface="Calibri" panose="020F0502020204030204" pitchFamily="34" charset="0"/>
              </a:rPr>
              <a:t>a fogyatékossággal élő emberek erősségeinek kiemelésével a sajátos társadalmi környezetükben való részvételükre összpontosít, segítve őket a másokkal való interakcióban</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Arial" panose="020B0604020202020204" pitchFamily="34" charset="0"/>
              </a:rPr>
              <a:t>(2) </a:t>
            </a:r>
            <a:r>
              <a:rPr lang="hu-HU" sz="2400" kern="100" dirty="0">
                <a:effectLst/>
                <a:latin typeface="Calibri" panose="020F0502020204030204" pitchFamily="34" charset="0"/>
                <a:ea typeface="Calibri" panose="020F0502020204030204" pitchFamily="34" charset="0"/>
              </a:rPr>
              <a:t>a társadalom tagjainak szóló célzott programokkal hozzájárul a szélesebb körű részvételhez</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Arial" panose="020B0604020202020204" pitchFamily="34" charset="0"/>
              </a:rPr>
              <a:t>(3) </a:t>
            </a:r>
            <a:r>
              <a:rPr lang="hu-HU" sz="2400" kern="100" dirty="0">
                <a:effectLst/>
                <a:latin typeface="Calibri" panose="020F0502020204030204" pitchFamily="34" charset="0"/>
                <a:ea typeface="Calibri" panose="020F0502020204030204" pitchFamily="34" charset="0"/>
              </a:rPr>
              <a:t>a környezeti tényezőkre való összpontosítás elősegíti a tudatosságot, a társadalmi befogadást és a fogyatékossággal kapcsolatos attitűdök javítását</a:t>
            </a:r>
            <a:endParaRPr lang="hu-HU" sz="2400" dirty="0">
              <a:latin typeface="+mn-lt"/>
            </a:endParaRPr>
          </a:p>
        </p:txBody>
      </p:sp>
      <p:pic>
        <p:nvPicPr>
          <p:cNvPr id="5" name="Kép 4">
            <a:extLst>
              <a:ext uri="{FF2B5EF4-FFF2-40B4-BE49-F238E27FC236}">
                <a16:creationId xmlns:a16="http://schemas.microsoft.com/office/drawing/2014/main" id="{67470BC7-1177-1F86-6EBF-3330CF397C8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D8B68E7-96B8-45C4-3D28-07DBD7E2A93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3332606-0BE2-1EDD-9AD6-29A6688D01A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A2ADE51-B768-FCD8-0580-FDCDAF71A2E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5545236-DEE6-FABC-008E-9EA6F8AC4BB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A101B41-BC28-608E-9092-88330A9425B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7B1EFF9-5D65-2758-978F-8E4E4BA2CC4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896E3E3-56FA-573F-6479-8E758F94A71E}"/>
              </a:ext>
            </a:extLst>
          </p:cNvPr>
          <p:cNvSpPr txBox="1">
            <a:spLocks/>
          </p:cNvSpPr>
          <p:nvPr/>
        </p:nvSpPr>
        <p:spPr>
          <a:xfrm>
            <a:off x="466963" y="1149658"/>
            <a:ext cx="11258073" cy="6900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WHO-féle ICF osztályozás előnyei</a:t>
            </a:r>
          </a:p>
        </p:txBody>
      </p:sp>
    </p:spTree>
    <p:extLst>
      <p:ext uri="{BB962C8B-B14F-4D97-AF65-F5344CB8AC3E}">
        <p14:creationId xmlns:p14="http://schemas.microsoft.com/office/powerpoint/2010/main" val="711757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087FA-EEEB-18E3-E6C2-F4ED884FD4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D6820-4DA7-8C87-EE66-AA4758B0382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D31DF7-2226-37A4-9D9C-227D54023D02}"/>
              </a:ext>
            </a:extLst>
          </p:cNvPr>
          <p:cNvSpPr>
            <a:spLocks noGrp="1"/>
          </p:cNvSpPr>
          <p:nvPr>
            <p:ph type="ctrTitle"/>
          </p:nvPr>
        </p:nvSpPr>
        <p:spPr>
          <a:xfrm>
            <a:off x="250431" y="2289065"/>
            <a:ext cx="11783231" cy="2744471"/>
          </a:xfrm>
        </p:spPr>
        <p:txBody>
          <a:bodyPr>
            <a:noAutofit/>
          </a:bodyPr>
          <a:lstStyle/>
          <a:p>
            <a:pPr algn="l"/>
            <a:r>
              <a:rPr lang="hu-HU" sz="2400" kern="100" dirty="0">
                <a:effectLst/>
                <a:latin typeface="Calibri" panose="020F0502020204030204" pitchFamily="34" charset="0"/>
                <a:ea typeface="Calibri" panose="020F0502020204030204" pitchFamily="34" charset="0"/>
              </a:rPr>
              <a:t>A szakirodalom szerint a fogyatékossággal kapcsolatos orientációnak két típusa van: a „kulturális többségi” orientáció és a kisebbségi vagy „szubkulturális” orientáció (Darling, 2003)</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„kulturális többségi” orientáció az egyén részéről az általánosan elfogadott megjelenési és képességnormák elfogadására és/vagy az azokhoz való hozzáférésre utal. A kisebbségi vagy „szubkulturális” orientáció a fogyatékossággal élő személyek részéről a sokféleség értékén alapul, azaz annak elfogadását jelenti, hogy a többségi normák mellett alternatív normák (speciális esetek) is léteznek. Az orientációnak ebben a formájában az egyén dönthet úgy, hogy elutasítja a többségi normákat és előtérbe helyezi fogyatékossági identitását</a:t>
            </a:r>
            <a:endParaRPr lang="hu-HU" sz="2400" dirty="0">
              <a:latin typeface="+mn-lt"/>
            </a:endParaRPr>
          </a:p>
        </p:txBody>
      </p:sp>
      <p:pic>
        <p:nvPicPr>
          <p:cNvPr id="5" name="Kép 4">
            <a:extLst>
              <a:ext uri="{FF2B5EF4-FFF2-40B4-BE49-F238E27FC236}">
                <a16:creationId xmlns:a16="http://schemas.microsoft.com/office/drawing/2014/main" id="{C48FAE55-F76E-4FF8-C51E-CB165C824C5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B77C3B6-85DB-2183-5573-961A1C123B4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8209254-C772-C997-2162-4D13BD9561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1FA647-71AB-9E6A-F6E4-1D24DDE0828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C73AF30-48C6-DEB9-87D3-9AD0E23DDF4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71D9DC8-C2C1-EDC9-36A0-9EB555B480B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946B760-DE52-959F-60D0-8C6598F067C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1681A61-D803-2706-F8AD-9CDB73212006}"/>
              </a:ext>
            </a:extLst>
          </p:cNvPr>
          <p:cNvSpPr txBox="1">
            <a:spLocks/>
          </p:cNvSpPr>
          <p:nvPr/>
        </p:nvSpPr>
        <p:spPr>
          <a:xfrm>
            <a:off x="158338" y="1223779"/>
            <a:ext cx="11875324"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identitástudata és a szakirodalomban fellelhető tipológia</a:t>
            </a:r>
          </a:p>
        </p:txBody>
      </p:sp>
    </p:spTree>
    <p:extLst>
      <p:ext uri="{BB962C8B-B14F-4D97-AF65-F5344CB8AC3E}">
        <p14:creationId xmlns:p14="http://schemas.microsoft.com/office/powerpoint/2010/main" val="1934764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61BC-F54B-AAF8-4451-B1431E51975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565DF31-BBBD-6D3B-F88C-18655306910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72E0CD-5F0F-0C74-FFA8-518EA6512C36}"/>
              </a:ext>
            </a:extLst>
          </p:cNvPr>
          <p:cNvSpPr>
            <a:spLocks noGrp="1"/>
          </p:cNvSpPr>
          <p:nvPr>
            <p:ph type="ctrTitle"/>
          </p:nvPr>
        </p:nvSpPr>
        <p:spPr>
          <a:xfrm>
            <a:off x="638672" y="2367112"/>
            <a:ext cx="10565697" cy="2508344"/>
          </a:xfrm>
        </p:spPr>
        <p:txBody>
          <a:bodyPr>
            <a:noAutofit/>
          </a:bodyPr>
          <a:lstStyle/>
          <a:p>
            <a:pPr algn="l"/>
            <a:r>
              <a:rPr lang="hu-HU" sz="2800" kern="100" dirty="0">
                <a:effectLst/>
                <a:latin typeface="Calibri" panose="020F0502020204030204" pitchFamily="34" charset="0"/>
                <a:ea typeface="Calibri" panose="020F0502020204030204" pitchFamily="34" charset="0"/>
              </a:rPr>
              <a:t>E két orientáció alapján Darling (2003) meghatározta a fogyatékossággal élő emberek identitástudatának tipológiáját, amely idővel változhat (az emberek átmehetnek ezeken a folyamatokon), de alapvetően egy adott időpontban az egyik vagy a másik kategóriába esnek, ahogyan elhelyezik magukat a társadalomban, ahogyan orientálódnak, ahogyan informálódnak a társadalomban</a:t>
            </a:r>
            <a:endParaRPr lang="en-GB" sz="2800" dirty="0">
              <a:latin typeface="+mn-lt"/>
            </a:endParaRPr>
          </a:p>
        </p:txBody>
      </p:sp>
      <p:pic>
        <p:nvPicPr>
          <p:cNvPr id="5" name="Kép 4">
            <a:extLst>
              <a:ext uri="{FF2B5EF4-FFF2-40B4-BE49-F238E27FC236}">
                <a16:creationId xmlns:a16="http://schemas.microsoft.com/office/drawing/2014/main" id="{E3B38BF7-3A09-1DFE-A5A4-A70F619FC83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87ACF98-A542-6A7A-320A-FC8893FDA80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4D291B-F8E6-71F3-AA63-F1D4B178B8D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849DC01-490D-2DE9-B3F1-289637A9DC9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3DB15DC-C02A-5F2D-7C16-8D84B2FB372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0713F44-57D9-A775-42DF-F7C75E51432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C259055-51EC-0701-9FAC-C835206F18B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D00A7B3-7A00-4C54-C966-5C7BE9776245}"/>
              </a:ext>
            </a:extLst>
          </p:cNvPr>
          <p:cNvSpPr txBox="1">
            <a:spLocks/>
          </p:cNvSpPr>
          <p:nvPr/>
        </p:nvSpPr>
        <p:spPr>
          <a:xfrm>
            <a:off x="158338" y="1271250"/>
            <a:ext cx="11875324"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identitástudata és a szakirodalomban fellelhető tipológia</a:t>
            </a:r>
            <a:endParaRPr lang="en-GB" sz="3600" b="1" dirty="0">
              <a:latin typeface="+mn-lt"/>
            </a:endParaRPr>
          </a:p>
        </p:txBody>
      </p:sp>
    </p:spTree>
    <p:extLst>
      <p:ext uri="{BB962C8B-B14F-4D97-AF65-F5344CB8AC3E}">
        <p14:creationId xmlns:p14="http://schemas.microsoft.com/office/powerpoint/2010/main" val="142419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771016" y="2044913"/>
            <a:ext cx="10576692" cy="2834095"/>
          </a:xfrm>
        </p:spPr>
        <p:txBody>
          <a:bodyPr>
            <a:noAutofit/>
          </a:bodyPr>
          <a:lstStyle/>
          <a:p>
            <a:pPr algn="l"/>
            <a:r>
              <a:rPr lang="hu-HU" sz="2400" kern="100" dirty="0">
                <a:solidFill>
                  <a:srgbClr val="000000"/>
                </a:solidFill>
                <a:latin typeface="Calibri" panose="020F0502020204030204" pitchFamily="34" charset="0"/>
              </a:rPr>
              <a:t>A fogyatékosság fogalma évtizedek óta foglalkoztatja a kutatókat, és számos kisebb és nagyobb kutatást végeztek annak érdekében, hogy olyan definíciót dolgozzanak ki, amely átfogó, globális leírást ad a fogyatékosságról (</a:t>
            </a:r>
            <a:r>
              <a:rPr lang="hu-HU" sz="2400" kern="100" dirty="0" err="1">
                <a:solidFill>
                  <a:srgbClr val="000000"/>
                </a:solidFill>
                <a:latin typeface="Calibri" panose="020F0502020204030204" pitchFamily="34" charset="0"/>
              </a:rPr>
              <a:t>Grövnik</a:t>
            </a:r>
            <a:r>
              <a:rPr lang="hu-HU" sz="2400" kern="100" dirty="0">
                <a:solidFill>
                  <a:srgbClr val="000000"/>
                </a:solidFill>
                <a:latin typeface="Calibri" panose="020F0502020204030204" pitchFamily="34" charset="0"/>
              </a:rPr>
              <a:t>, 2009)</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Az egységes definíció kidolgozásának problémája abból is adódik, hogy a fogalomnak három különböző megközelítése létezik: a fogyatékosság mint </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(1) funkcionális korlátozás,</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(2) adminisztratív meghatározás, illetve</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(3) szubjektív meghatározás</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66963" y="1406304"/>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fogalma </a:t>
            </a:r>
            <a:endParaRPr lang="en-US" sz="3600" b="1"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78F33-AE6E-7650-DF39-6CE84AB3837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E694175-81B1-EF7D-9FAA-3B3D4E781C1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D45486F-D0F2-7D6B-A446-CB266BCD56D7}"/>
              </a:ext>
            </a:extLst>
          </p:cNvPr>
          <p:cNvSpPr>
            <a:spLocks noGrp="1"/>
          </p:cNvSpPr>
          <p:nvPr>
            <p:ph type="ctrTitle"/>
          </p:nvPr>
        </p:nvSpPr>
        <p:spPr>
          <a:xfrm>
            <a:off x="343197" y="2257425"/>
            <a:ext cx="11156647" cy="2801237"/>
          </a:xfrm>
        </p:spPr>
        <p:txBody>
          <a:bodyPr>
            <a:noAutofit/>
          </a:bodyPr>
          <a:lstStyle/>
          <a:p>
            <a:pPr algn="l"/>
            <a:r>
              <a:rPr lang="hu-HU" sz="2400" kern="100" dirty="0">
                <a:effectLst/>
                <a:latin typeface="Calibri" panose="020F0502020204030204" pitchFamily="34" charset="0"/>
                <a:ea typeface="Calibri" panose="020F0502020204030204" pitchFamily="34" charset="0"/>
              </a:rPr>
              <a:t>A normalizáció fogalmát a dán Bank-</a:t>
            </a:r>
            <a:r>
              <a:rPr lang="hu-HU" sz="2400" kern="100" dirty="0" err="1">
                <a:effectLst/>
                <a:latin typeface="Calibri" panose="020F0502020204030204" pitchFamily="34" charset="0"/>
                <a:ea typeface="Calibri" panose="020F0502020204030204" pitchFamily="34" charset="0"/>
              </a:rPr>
              <a:t>Mikkelsen</a:t>
            </a:r>
            <a:r>
              <a:rPr lang="hu-HU" sz="2400" kern="100" dirty="0">
                <a:effectLst/>
                <a:latin typeface="Calibri" panose="020F0502020204030204" pitchFamily="34" charset="0"/>
                <a:ea typeface="Calibri" panose="020F0502020204030204" pitchFamily="34" charset="0"/>
              </a:rPr>
              <a:t> alkotta meg, aki 1969-ben kijelentette</a:t>
            </a:r>
            <a:r>
              <a:rPr lang="hu-HU" sz="2400" i="1" kern="100" dirty="0">
                <a:effectLst/>
                <a:latin typeface="Calibri" panose="020F0502020204030204" pitchFamily="34" charset="0"/>
                <a:ea typeface="Calibri" panose="020F0502020204030204" pitchFamily="34" charset="0"/>
              </a:rPr>
              <a:t>, hogy „...az értelmi fogyatékossággal élő emberek számára lehetővé kell tenni egy olyan létet, amely a lehető legközelebb áll a normális életkörülményekhez</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Disability</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Studies</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Glossary</a:t>
            </a:r>
            <a:r>
              <a:rPr lang="hu-HU" sz="2400" kern="100" dirty="0">
                <a:effectLst/>
                <a:latin typeface="Calibri" panose="020F0502020204030204" pitchFamily="34" charset="0"/>
                <a:ea typeface="Calibri" panose="020F0502020204030204" pitchFamily="34" charset="0"/>
              </a:rPr>
              <a:t>, 2009)</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Ebből született egy átfogó elméleti koncepció, amely szerint a fogyatékosságot egyre inkább az emberi élet normális formájának kell tekinteni. Emellett a szakirodalomban megjelent az úgynevezett „megerősítési modell”, amely szerint a fogyatékosságot egy pozitív társadalmi folyamat részeként kell felfogni</a:t>
            </a:r>
            <a:endParaRPr lang="en-GB" sz="2400" dirty="0">
              <a:latin typeface="+mn-lt"/>
            </a:endParaRPr>
          </a:p>
        </p:txBody>
      </p:sp>
      <p:pic>
        <p:nvPicPr>
          <p:cNvPr id="5" name="Kép 4">
            <a:extLst>
              <a:ext uri="{FF2B5EF4-FFF2-40B4-BE49-F238E27FC236}">
                <a16:creationId xmlns:a16="http://schemas.microsoft.com/office/drawing/2014/main" id="{9509A011-8132-2B3D-014B-E20D8D15C21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52A6FA4-F27A-8EE1-8B84-936874DBC60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E56CB5B-ECAC-773E-5000-1CC15DF19C0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8711F36-9774-66D4-D307-AB816FB18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AB8F5E0-4DC5-6458-5D93-78DC8800466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0D7189-F304-CF8A-EC5C-D9BCACE7F14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5A19671-B4E2-0939-5D79-9D6B49CE196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1FCF5A1-41C1-A56E-B96F-6BB2D977E63B}"/>
              </a:ext>
            </a:extLst>
          </p:cNvPr>
          <p:cNvSpPr txBox="1">
            <a:spLocks/>
          </p:cNvSpPr>
          <p:nvPr/>
        </p:nvSpPr>
        <p:spPr>
          <a:xfrm>
            <a:off x="136319" y="1206901"/>
            <a:ext cx="11919362"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identitástudata – a normalizáció fogalma</a:t>
            </a:r>
          </a:p>
        </p:txBody>
      </p:sp>
    </p:spTree>
    <p:extLst>
      <p:ext uri="{BB962C8B-B14F-4D97-AF65-F5344CB8AC3E}">
        <p14:creationId xmlns:p14="http://schemas.microsoft.com/office/powerpoint/2010/main" val="3146150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92790-C915-268F-8158-707C68FACD6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078B27B-09D8-4201-8B0F-11681D7B480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0FBE43E-A50D-B308-D42D-F5874D469E82}"/>
              </a:ext>
            </a:extLst>
          </p:cNvPr>
          <p:cNvSpPr>
            <a:spLocks noGrp="1"/>
          </p:cNvSpPr>
          <p:nvPr>
            <p:ph type="ctrTitle"/>
          </p:nvPr>
        </p:nvSpPr>
        <p:spPr>
          <a:xfrm>
            <a:off x="482810" y="2249790"/>
            <a:ext cx="10328066" cy="3007532"/>
          </a:xfrm>
        </p:spPr>
        <p:txBody>
          <a:bodyPr>
            <a:noAutofit/>
          </a:bodyPr>
          <a:lstStyle/>
          <a:p>
            <a:pPr algn="l">
              <a:lnSpc>
                <a:spcPts val="2600"/>
              </a:lnSpc>
            </a:pPr>
            <a:r>
              <a:rPr lang="hu-HU" sz="2400" kern="100" dirty="0">
                <a:latin typeface="Calibri" panose="020F0502020204030204" pitchFamily="34" charset="0"/>
                <a:cs typeface="Calibri" panose="020F0502020204030204" pitchFamily="34" charset="0"/>
              </a:rPr>
              <a:t>Darling (2003) a következő kategóriákat különbözteti meg, amelyekbe a fogyatékossággal élő egyén az egyes típusokkal való azonosítás alapján sorolható: </a:t>
            </a:r>
            <a:br>
              <a:rPr lang="hu-HU" sz="2400" kern="100" dirty="0">
                <a:latin typeface="Calibri" panose="020F0502020204030204" pitchFamily="34" charset="0"/>
                <a:cs typeface="Calibri" panose="020F0502020204030204" pitchFamily="34" charset="0"/>
              </a:rPr>
            </a:br>
            <a:r>
              <a:rPr lang="hu-HU" sz="2400" kern="100" dirty="0">
                <a:effectLst/>
                <a:latin typeface="Calibri" panose="020F0502020204030204" pitchFamily="34" charset="0"/>
                <a:ea typeface="Calibri" panose="020F0502020204030204" pitchFamily="34" charset="0"/>
              </a:rPr>
              <a:t>Normalizálók</a:t>
            </a:r>
            <a:br>
              <a:rPr lang="hu-HU" sz="2400" kern="100" dirty="0">
                <a:effectLst/>
                <a:latin typeface="Calibri" panose="020F0502020204030204" pitchFamily="34" charset="0"/>
                <a:ea typeface="Calibri" panose="020F0502020204030204" pitchFamily="34" charset="0"/>
                <a:cs typeface="Calibri" panose="020F0502020204030204" pitchFamily="34" charset="0"/>
              </a:rPr>
            </a:br>
            <a:r>
              <a:rPr lang="hu-HU" sz="2400" kern="100" dirty="0">
                <a:effectLst/>
                <a:latin typeface="Calibri" panose="020F0502020204030204" pitchFamily="34" charset="0"/>
                <a:ea typeface="Calibri" panose="020F0502020204030204" pitchFamily="34" charset="0"/>
              </a:rPr>
              <a:t>Keresztes lovagok</a:t>
            </a:r>
            <a:br>
              <a:rPr lang="hu-HU" sz="2400" kern="100" dirty="0">
                <a:effectLst/>
                <a:latin typeface="Calibri" panose="020F0502020204030204" pitchFamily="34" charset="0"/>
                <a:ea typeface="Calibri" panose="020F0502020204030204" pitchFamily="34" charset="0"/>
                <a:cs typeface="Calibri" panose="020F0502020204030204" pitchFamily="34" charset="0"/>
              </a:rPr>
            </a:br>
            <a:r>
              <a:rPr lang="hu-HU" sz="2400" kern="100" dirty="0">
                <a:effectLst/>
                <a:latin typeface="Calibri" panose="020F0502020204030204" pitchFamily="34" charset="0"/>
                <a:ea typeface="Calibri" panose="020F0502020204030204" pitchFamily="34" charset="0"/>
              </a:rPr>
              <a:t>Megerősítők</a:t>
            </a:r>
            <a:br>
              <a:rPr lang="hu-HU" sz="2400" kern="100" dirty="0">
                <a:effectLst/>
                <a:latin typeface="Calibri" panose="020F0502020204030204" pitchFamily="34" charset="0"/>
                <a:ea typeface="Calibri" panose="020F0502020204030204" pitchFamily="34" charset="0"/>
                <a:cs typeface="Calibri" panose="020F0502020204030204" pitchFamily="34" charset="0"/>
              </a:rPr>
            </a:br>
            <a:r>
              <a:rPr lang="hu-HU" sz="2400" kern="100" dirty="0">
                <a:effectLst/>
                <a:latin typeface="Calibri" panose="020F0502020204030204" pitchFamily="34" charset="0"/>
                <a:ea typeface="Calibri" panose="020F0502020204030204" pitchFamily="34" charset="0"/>
              </a:rPr>
              <a:t>Helyzettől függő identitástudatúak</a:t>
            </a:r>
            <a:br>
              <a:rPr lang="hu-HU" sz="2400" kern="100" dirty="0">
                <a:effectLst/>
                <a:latin typeface="Calibri" panose="020F0502020204030204" pitchFamily="34" charset="0"/>
                <a:ea typeface="Calibri" panose="020F0502020204030204" pitchFamily="34" charset="0"/>
                <a:cs typeface="Calibri" panose="020F050202020403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Elutasítók</a:t>
            </a:r>
            <a:br>
              <a:rPr lang="hu-HU" sz="2400" kern="100" dirty="0">
                <a:effectLst/>
                <a:latin typeface="Calibri" panose="020F0502020204030204" pitchFamily="34" charset="0"/>
                <a:ea typeface="Calibri" panose="020F0502020204030204" pitchFamily="34" charset="0"/>
                <a:cs typeface="Calibri" panose="020F0502020204030204" pitchFamily="34" charset="0"/>
              </a:rPr>
            </a:br>
            <a:r>
              <a:rPr lang="hu-HU" sz="2400" kern="100" dirty="0">
                <a:effectLst/>
                <a:latin typeface="Calibri" panose="020F0502020204030204" pitchFamily="34" charset="0"/>
                <a:ea typeface="Calibri" panose="020F0502020204030204" pitchFamily="34" charset="0"/>
              </a:rPr>
              <a:t>Beletörődők</a:t>
            </a:r>
            <a:br>
              <a:rPr lang="hu-HU" sz="2400" kern="100" dirty="0">
                <a:latin typeface="Calibri" panose="020F0502020204030204" pitchFamily="34" charset="0"/>
                <a:cs typeface="Calibri" panose="020F0502020204030204" pitchFamily="34" charset="0"/>
              </a:rPr>
            </a:br>
            <a:r>
              <a:rPr lang="hu-HU" sz="2400" kern="100" dirty="0">
                <a:effectLst/>
                <a:latin typeface="Calibri" panose="020F0502020204030204" pitchFamily="34" charset="0"/>
                <a:ea typeface="Calibri" panose="020F0502020204030204" pitchFamily="34" charset="0"/>
              </a:rPr>
              <a:t>Elszigetelt megerősítők</a:t>
            </a:r>
            <a:endParaRPr lang="hu-HU"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4C79B3A0-065C-9FB9-244A-4DAD1A538ED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A38E735-9673-BB02-A11E-9961000CF8B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B20CA69-672B-27B4-139F-079DBC2F352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A633D9-E586-6D0A-8543-1EB5FBD365E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2C23F19-24E9-3628-F923-F35880BA369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AC5F510-68A4-33C9-8C9D-AE666265E42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2397E7-DCFB-B4B1-7F86-39B0D7C5CF2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4A8CB3-62A3-5ECB-26FD-0297DE8BB2CB}"/>
              </a:ext>
            </a:extLst>
          </p:cNvPr>
          <p:cNvSpPr txBox="1">
            <a:spLocks/>
          </p:cNvSpPr>
          <p:nvPr/>
        </p:nvSpPr>
        <p:spPr>
          <a:xfrm>
            <a:off x="273131" y="1187925"/>
            <a:ext cx="11404271" cy="101879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identitástudata és a szakirodalomban fellelhető tipológia</a:t>
            </a:r>
            <a:endParaRPr lang="en-GB" sz="3600" b="1" dirty="0">
              <a:latin typeface="+mn-lt"/>
            </a:endParaRPr>
          </a:p>
        </p:txBody>
      </p:sp>
    </p:spTree>
    <p:extLst>
      <p:ext uri="{BB962C8B-B14F-4D97-AF65-F5344CB8AC3E}">
        <p14:creationId xmlns:p14="http://schemas.microsoft.com/office/powerpoint/2010/main" val="33701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B2AA-786C-0183-A2A9-47A3E2C63DE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969CB8A-DF48-3BCF-ED46-9A9CF0A39C7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299D119-7F58-2228-23F4-67BE8B737539}"/>
              </a:ext>
            </a:extLst>
          </p:cNvPr>
          <p:cNvSpPr>
            <a:spLocks noGrp="1"/>
          </p:cNvSpPr>
          <p:nvPr>
            <p:ph type="ctrTitle"/>
          </p:nvPr>
        </p:nvSpPr>
        <p:spPr>
          <a:xfrm>
            <a:off x="265216" y="2493060"/>
            <a:ext cx="11661568" cy="2529699"/>
          </a:xfrm>
        </p:spPr>
        <p:txBody>
          <a:bodyPr>
            <a:noAutofit/>
          </a:bodyPr>
          <a:lstStyle/>
          <a:p>
            <a:pPr lvl="0" algn="l">
              <a:lnSpc>
                <a:spcPts val="2800"/>
              </a:lnSpc>
            </a:pPr>
            <a:r>
              <a:rPr lang="hu-HU" sz="2400" kern="100" dirty="0">
                <a:effectLst/>
                <a:latin typeface="Calibri" panose="020F0502020204030204" pitchFamily="34" charset="0"/>
                <a:ea typeface="Calibri" panose="020F0502020204030204" pitchFamily="34" charset="0"/>
              </a:rPr>
              <a:t>Normalizálók</a:t>
            </a: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hu-HU" sz="2400" kern="100" dirty="0">
                <a:effectLst/>
                <a:latin typeface="Calibri" panose="020F0502020204030204" pitchFamily="34" charset="0"/>
                <a:ea typeface="Calibri" panose="020F0502020204030204" pitchFamily="34" charset="0"/>
              </a:rPr>
              <a:t>olyan emberek, akik elfogadják a többségi társadalom normáit, és akiknek többé-kevésbé sikerül olyan életmódot kialakítaniuk, amelyben a többségi társadalom él. Ők azok, akiknek a fogyatékossága általában nem nagyon látható, sőt, akár úgy is dönthetnek, hogy „normálisnak” mutatják magukat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rPr>
              <a:t>Keresztes lovagok</a:t>
            </a: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hu-HU" sz="2400" kern="100" dirty="0">
                <a:effectLst/>
                <a:latin typeface="Calibri" panose="020F0502020204030204" pitchFamily="34" charset="0"/>
                <a:ea typeface="Calibri" panose="020F0502020204030204" pitchFamily="34" charset="0"/>
              </a:rPr>
              <a:t>akik elfogadják a kulturális többség normáit, de nem férnek hozzá a normalizált életmódhoz. Ezért kapcsolódnak be a fogyatékossági szubkultúrába, elsősorban az önérvényesítés és a társadalmi változás érdekében</a:t>
            </a:r>
            <a:endParaRPr lang="hu-HU" sz="2400" dirty="0">
              <a:latin typeface="+mn-lt"/>
            </a:endParaRPr>
          </a:p>
        </p:txBody>
      </p:sp>
      <p:pic>
        <p:nvPicPr>
          <p:cNvPr id="5" name="Kép 4">
            <a:extLst>
              <a:ext uri="{FF2B5EF4-FFF2-40B4-BE49-F238E27FC236}">
                <a16:creationId xmlns:a16="http://schemas.microsoft.com/office/drawing/2014/main" id="{8F062FFE-2F80-EB12-E672-F1DB6169184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4B48733-2889-E822-52EC-FCB184A596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7BEE55-2E1C-F6BF-AB1C-F76A68A99FD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29EEB23-60AC-BAB9-F70A-ECD4CFEE562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46B824E-7B73-3D48-7997-1E3993F7585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F95072A-E6FE-479B-3D36-D25E347F69B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F655A5B-66A8-A174-E52C-356EE1C62D6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1D8F96C-94FB-9547-EE5E-E6357F3BB0C0}"/>
              </a:ext>
            </a:extLst>
          </p:cNvPr>
          <p:cNvSpPr txBox="1">
            <a:spLocks/>
          </p:cNvSpPr>
          <p:nvPr/>
        </p:nvSpPr>
        <p:spPr>
          <a:xfrm>
            <a:off x="63468" y="1115287"/>
            <a:ext cx="11985657" cy="7526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Darling fogyatékos-kategóriái az önazonosság-tudat alapján</a:t>
            </a:r>
          </a:p>
        </p:txBody>
      </p:sp>
    </p:spTree>
    <p:extLst>
      <p:ext uri="{BB962C8B-B14F-4D97-AF65-F5344CB8AC3E}">
        <p14:creationId xmlns:p14="http://schemas.microsoft.com/office/powerpoint/2010/main" val="3586851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CD94D-7DFA-BD1B-DE1F-0D3BEA10775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5179651-E046-3096-3187-55BC4FBF1C4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85DBC7E-AA17-0E6C-631C-5C71A8A22561}"/>
              </a:ext>
            </a:extLst>
          </p:cNvPr>
          <p:cNvSpPr>
            <a:spLocks noGrp="1"/>
          </p:cNvSpPr>
          <p:nvPr>
            <p:ph type="ctrTitle"/>
          </p:nvPr>
        </p:nvSpPr>
        <p:spPr>
          <a:xfrm>
            <a:off x="469822" y="2202478"/>
            <a:ext cx="11252356" cy="2513187"/>
          </a:xfrm>
        </p:spPr>
        <p:txBody>
          <a:bodyPr>
            <a:noAutofit/>
          </a:bodyPr>
          <a:lstStyle/>
          <a:p>
            <a:pPr lvl="0" algn="l">
              <a:lnSpc>
                <a:spcPct val="107000"/>
              </a:lnSpc>
              <a:spcAft>
                <a:spcPts val="600"/>
              </a:spcAft>
            </a:pPr>
            <a:r>
              <a:rPr lang="hu-HU" sz="2400" kern="100" dirty="0">
                <a:effectLst/>
                <a:latin typeface="Calibri" panose="020F0502020204030204" pitchFamily="34" charset="0"/>
                <a:ea typeface="Calibri" panose="020F0502020204030204" pitchFamily="34" charset="0"/>
              </a:rPr>
              <a:t>Megerősítők: olyan személyek, akik céljaik elérése érdekében azonosulnak a fogyatékossági szubkultúrával. Az előző kategóriával ellentétben azonosulásuk erős, fogyatékosságukat sajátjuknak, elsődleges identitásuknak tekintik</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Helyzettől függő identitástudatúak</a:t>
            </a:r>
            <a:r>
              <a:rPr lang="hu-HU" sz="2400" kern="100" dirty="0">
                <a:effectLst/>
                <a:latin typeface="Calibri" panose="020F0502020204030204" pitchFamily="34" charset="0"/>
                <a:ea typeface="Calibri" panose="020F0502020204030204" pitchFamily="34" charset="0"/>
                <a:cs typeface="Calibri" panose="020F0502020204030204" pitchFamily="34" charset="0"/>
              </a:rPr>
              <a:t>: </a:t>
            </a:r>
            <a:r>
              <a:rPr lang="hu-HU" sz="2400" kern="100" dirty="0">
                <a:effectLst/>
                <a:latin typeface="Calibri" panose="020F0502020204030204" pitchFamily="34" charset="0"/>
                <a:ea typeface="Calibri" panose="020F0502020204030204" pitchFamily="34" charset="0"/>
              </a:rPr>
              <a:t>olyan egyének, akik egyszerre több identitást is képesek fenntartani, attól függően, hogy melyik felel meg nekik. Néha a többségi normákat fogadják el, máskor a szubkultúrát</a:t>
            </a:r>
            <a:endParaRPr lang="hu-HU" sz="2400" dirty="0">
              <a:latin typeface="+mn-lt"/>
            </a:endParaRPr>
          </a:p>
        </p:txBody>
      </p:sp>
      <p:pic>
        <p:nvPicPr>
          <p:cNvPr id="5" name="Kép 4">
            <a:extLst>
              <a:ext uri="{FF2B5EF4-FFF2-40B4-BE49-F238E27FC236}">
                <a16:creationId xmlns:a16="http://schemas.microsoft.com/office/drawing/2014/main" id="{03411B94-760B-3836-E502-2F24B677BAA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49793B3-177B-63F3-174A-CF982E3FFB4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1A0D9F6-66E4-C8A3-26EA-018AAC19959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B550065-2D71-C164-8F8C-A5555B123B3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9679E43-67B5-6177-A85C-6B3C7DD4579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5026C0A-F84C-B7E0-5C65-B6918343619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689FA88-5A5D-3815-2E20-CF7126FDC2E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E01F9A0-C78A-2CBB-A56B-A683B8EEE2EA}"/>
              </a:ext>
            </a:extLst>
          </p:cNvPr>
          <p:cNvSpPr txBox="1">
            <a:spLocks/>
          </p:cNvSpPr>
          <p:nvPr/>
        </p:nvSpPr>
        <p:spPr>
          <a:xfrm>
            <a:off x="219076" y="1115287"/>
            <a:ext cx="11896724" cy="7984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Darling fogyatékos-kategóriái az önazonosság-tudat alapján</a:t>
            </a:r>
          </a:p>
        </p:txBody>
      </p:sp>
    </p:spTree>
    <p:extLst>
      <p:ext uri="{BB962C8B-B14F-4D97-AF65-F5344CB8AC3E}">
        <p14:creationId xmlns:p14="http://schemas.microsoft.com/office/powerpoint/2010/main" val="3734242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AC19-2666-7D73-1765-0BFAE0BC67E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6C3C59C-D75C-622B-0C8A-713328975E8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A836A50-DF21-2E70-8329-F6FF06ACDA07}"/>
              </a:ext>
            </a:extLst>
          </p:cNvPr>
          <p:cNvSpPr>
            <a:spLocks noGrp="1"/>
          </p:cNvSpPr>
          <p:nvPr>
            <p:ph type="ctrTitle"/>
          </p:nvPr>
        </p:nvSpPr>
        <p:spPr>
          <a:xfrm>
            <a:off x="259993" y="2066385"/>
            <a:ext cx="11817707" cy="2974286"/>
          </a:xfrm>
        </p:spPr>
        <p:txBody>
          <a:bodyPr>
            <a:noAutofit/>
          </a:bodyPr>
          <a:lstStyle/>
          <a:p>
            <a:pPr lvl="0" algn="l">
              <a:lnSpc>
                <a:spcPts val="2800"/>
              </a:lnSpc>
            </a:pPr>
            <a:r>
              <a:rPr lang="hu-HU" sz="2400" kern="100" dirty="0">
                <a:latin typeface="Calibri" panose="020F0502020204030204" pitchFamily="34" charset="0"/>
                <a:cs typeface="Calibri" panose="020F0502020204030204" pitchFamily="34" charset="0"/>
              </a:rPr>
              <a:t>Elutasítók: akik normalizálódásra vágynak, de nem tudják elérni azt, ugyanakkor nem férnek hozzá a fogyatékossággal élő szubkultúrához. Lehetnek írástudatlanok, szegénységben vagy elszigetelt területeken élnek. Az ilyen személyek nagyobb valószínűséggel vannak kitéve a többségi kultúra normáinak</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Beletörődők: akik közömbösek vagy teljesen tájékozatlanok maradnak. A kategóriába leginkább a súlyos mentális betegségben vagy tanulási zavarban szenvedők tartoznak</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Elszigetelt megerősítők: akiknek nincs hozzáférésük a fogyatékossági szubkultúrához. Amint tudomást szereznek róla, valószínűleg csatlakoznak a fogyatékossági szubkultúrához</a:t>
            </a:r>
          </a:p>
        </p:txBody>
      </p:sp>
      <p:pic>
        <p:nvPicPr>
          <p:cNvPr id="5" name="Kép 4">
            <a:extLst>
              <a:ext uri="{FF2B5EF4-FFF2-40B4-BE49-F238E27FC236}">
                <a16:creationId xmlns:a16="http://schemas.microsoft.com/office/drawing/2014/main" id="{050E122D-D450-4116-4C8F-5EFF0E141048}"/>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E89C6A1-1776-FDB4-CB49-905D942753C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1F33284-278B-A014-599E-87BB0915065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E922E67-A5DF-608B-6E76-AD481A6534A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058F154-AA06-CA15-647D-C3EAB03B5A2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53235CA-DC3B-6FF7-B7B3-3D8EC2CAF1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F98E19-D322-167B-A8C9-16BC26F1B73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183F229-DE38-4CAC-71C4-2C4708D50E15}"/>
              </a:ext>
            </a:extLst>
          </p:cNvPr>
          <p:cNvSpPr txBox="1">
            <a:spLocks/>
          </p:cNvSpPr>
          <p:nvPr/>
        </p:nvSpPr>
        <p:spPr>
          <a:xfrm>
            <a:off x="187146" y="1115287"/>
            <a:ext cx="11890554" cy="7527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Darling fogyatékos-kategóriái az önazonosság-tudat alapján</a:t>
            </a:r>
          </a:p>
        </p:txBody>
      </p:sp>
    </p:spTree>
    <p:extLst>
      <p:ext uri="{BB962C8B-B14F-4D97-AF65-F5344CB8AC3E}">
        <p14:creationId xmlns:p14="http://schemas.microsoft.com/office/powerpoint/2010/main" val="4194862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2DC59-BBD0-C673-60AB-9DDEDAD4BDC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44C7F5-5A42-0014-F359-286859E594F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D07D5A4-3B7F-339A-4968-F672FABAC62C}"/>
              </a:ext>
            </a:extLst>
          </p:cNvPr>
          <p:cNvSpPr>
            <a:spLocks noGrp="1"/>
          </p:cNvSpPr>
          <p:nvPr>
            <p:ph type="ctrTitle"/>
          </p:nvPr>
        </p:nvSpPr>
        <p:spPr>
          <a:xfrm>
            <a:off x="286490" y="1858386"/>
            <a:ext cx="11619016" cy="3390638"/>
          </a:xfrm>
        </p:spPr>
        <p:txBody>
          <a:bodyPr>
            <a:noAutofit/>
          </a:bodyPr>
          <a:lstStyle/>
          <a:p>
            <a:pPr algn="l"/>
            <a:r>
              <a:rPr lang="hu-HU" sz="2400" kern="100" dirty="0">
                <a:latin typeface="Calibri" panose="020F0502020204030204" pitchFamily="34" charset="0"/>
              </a:rPr>
              <a:t>A fogyatékossággal élők sokféleképpen osztályozhatók: nem egy nagy homogén csoportot alkotnak, hanem sokféle egyedi jellemzővel rendelkező egyének (</a:t>
            </a:r>
            <a:r>
              <a:rPr lang="hu-HU" sz="2400" kern="100" dirty="0" err="1">
                <a:latin typeface="Calibri" panose="020F0502020204030204" pitchFamily="34" charset="0"/>
              </a:rPr>
              <a:t>Zsarnóczky</a:t>
            </a:r>
            <a:r>
              <a:rPr lang="hu-HU" sz="2400" kern="100" dirty="0">
                <a:latin typeface="Calibri" panose="020F0502020204030204" pitchFamily="34" charset="0"/>
              </a:rPr>
              <a:t>, 2017)</a:t>
            </a:r>
            <a:br>
              <a:rPr lang="hu-HU" sz="2400" kern="100" dirty="0">
                <a:latin typeface="Calibri" panose="020F0502020204030204" pitchFamily="34" charset="0"/>
              </a:rPr>
            </a:br>
            <a:r>
              <a:rPr lang="hu-HU" sz="2400" kern="100" dirty="0">
                <a:latin typeface="Calibri" panose="020F0502020204030204" pitchFamily="34" charset="0"/>
              </a:rPr>
              <a:t>A fogyatékosságnak számos típusa létezik, és számos következménye van az egyének társadalmi szocializációjára</a:t>
            </a:r>
            <a:br>
              <a:rPr lang="hu-HU" sz="2400" kern="100" dirty="0">
                <a:latin typeface="Calibri" panose="020F0502020204030204" pitchFamily="34" charset="0"/>
              </a:rPr>
            </a:br>
            <a:r>
              <a:rPr lang="hu-HU" sz="2400" kern="100" dirty="0">
                <a:latin typeface="Calibri" panose="020F0502020204030204" pitchFamily="34" charset="0"/>
              </a:rPr>
              <a:t>Valójában egyfajta gyűjtőfogalomról van szó, amelyen belül számos különböző alcsoport definiálható. Fontos hangsúlyozni, hogy a használt kifejezések nem lehetnek megbélyegzőek vagy diszkriminatívak, hanem az adott állapotnak megfelelő oktatási, egészségügyi és szociálpolitikai erőfeszítéseket kell ösztönözniük</a:t>
            </a:r>
            <a:br>
              <a:rPr lang="hu-HU" sz="2400" kern="100" dirty="0">
                <a:latin typeface="Calibri" panose="020F0502020204030204" pitchFamily="34" charset="0"/>
              </a:rPr>
            </a:br>
            <a:r>
              <a:rPr lang="hu-HU" sz="2400" kern="100" dirty="0">
                <a:latin typeface="Calibri" panose="020F0502020204030204" pitchFamily="34" charset="0"/>
              </a:rPr>
              <a:t>Nagyon fontos a pozitív társadalmi hozzáállás és a szakpolitikák megfelelő alkalmazása, hogy a fogyatékossággal élő emberek helyzete és életkörülményei javuljanak a társadalomban</a:t>
            </a:r>
          </a:p>
        </p:txBody>
      </p:sp>
      <p:pic>
        <p:nvPicPr>
          <p:cNvPr id="5" name="Kép 4">
            <a:extLst>
              <a:ext uri="{FF2B5EF4-FFF2-40B4-BE49-F238E27FC236}">
                <a16:creationId xmlns:a16="http://schemas.microsoft.com/office/drawing/2014/main" id="{6C3BF4F2-4AFB-701B-10BB-A861F04C75E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0591BF6-7A8F-392A-D58A-143CA776063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B44367D-9EAE-52EA-671D-BD6CFB90D79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BB9079B-7357-FB3D-4F9F-A82B8E218D2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45D4D25-A446-A180-CE2D-CD47F1EA445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8814C00-CF08-C7BD-FADA-62D027D9F03A}"/>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F697D77-BF09-86B5-9355-8B95ECC93B2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F00406A-6041-8255-5713-097FB9225065}"/>
              </a:ext>
            </a:extLst>
          </p:cNvPr>
          <p:cNvSpPr txBox="1">
            <a:spLocks/>
          </p:cNvSpPr>
          <p:nvPr/>
        </p:nvSpPr>
        <p:spPr>
          <a:xfrm>
            <a:off x="466961" y="1213162"/>
            <a:ext cx="11258073" cy="6840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osztályozása – záró gondolatok</a:t>
            </a:r>
          </a:p>
        </p:txBody>
      </p:sp>
    </p:spTree>
    <p:extLst>
      <p:ext uri="{BB962C8B-B14F-4D97-AF65-F5344CB8AC3E}">
        <p14:creationId xmlns:p14="http://schemas.microsoft.com/office/powerpoint/2010/main" val="3261397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7894D-7CD5-2D4E-3760-913E6BE5A41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21B3985-7063-1F43-6E54-BB97225551E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9A83C27-0EF0-9FA4-06CF-2C9ACD6F3E26}"/>
              </a:ext>
            </a:extLst>
          </p:cNvPr>
          <p:cNvSpPr>
            <a:spLocks noGrp="1"/>
          </p:cNvSpPr>
          <p:nvPr>
            <p:ph type="ctrTitle"/>
          </p:nvPr>
        </p:nvSpPr>
        <p:spPr>
          <a:xfrm>
            <a:off x="238125" y="1793172"/>
            <a:ext cx="11849100" cy="3408550"/>
          </a:xfrm>
        </p:spPr>
        <p:txBody>
          <a:bodyPr>
            <a:noAutofit/>
          </a:bodyPr>
          <a:lstStyle/>
          <a:p>
            <a:pPr algn="l"/>
            <a:r>
              <a:rPr lang="hu-HU" sz="2400" kern="100" dirty="0">
                <a:latin typeface="Calibri" panose="020F0502020204030204" pitchFamily="34" charset="0"/>
              </a:rPr>
              <a:t>Mivel a fogyatékkal élők turizmusban való részvételére összpontosítunk, vizsgáljuk meg az akadálymentes turizmus konkrét célcsoportjait. Az akadálymentes turizmusban a fogyatékkal élők turizmusban való részvétele szempontjából a következő 4 alapkategória létezik:</a:t>
            </a:r>
            <a:br>
              <a:rPr lang="hu-HU" sz="2400" kern="100" dirty="0">
                <a:latin typeface="Calibri" panose="020F0502020204030204" pitchFamily="34" charset="0"/>
              </a:rPr>
            </a:br>
            <a:r>
              <a:rPr lang="hu-HU" sz="2400" kern="100" dirty="0">
                <a:latin typeface="Calibri" panose="020F0502020204030204" pitchFamily="34" charset="0"/>
              </a:rPr>
              <a:t>(1) érzékszervi (látás, hallás),</a:t>
            </a:r>
            <a:br>
              <a:rPr lang="hu-HU" sz="2400" kern="100" dirty="0">
                <a:latin typeface="Calibri" panose="020F0502020204030204" pitchFamily="34" charset="0"/>
              </a:rPr>
            </a:br>
            <a:r>
              <a:rPr lang="hu-HU" sz="2400" kern="100" dirty="0">
                <a:latin typeface="Calibri" panose="020F0502020204030204" pitchFamily="34" charset="0"/>
              </a:rPr>
              <a:t>(2) kommunikációs (beszéddel kapcsolatos károsodások),</a:t>
            </a:r>
            <a:br>
              <a:rPr lang="hu-HU" sz="2400" kern="100" dirty="0">
                <a:latin typeface="Calibri" panose="020F0502020204030204" pitchFamily="34" charset="0"/>
              </a:rPr>
            </a:br>
            <a:r>
              <a:rPr lang="hu-HU" sz="2400" kern="100" dirty="0">
                <a:latin typeface="Calibri" panose="020F0502020204030204" pitchFamily="34" charset="0"/>
              </a:rPr>
              <a:t>(3) fizikai (mozgáskorlátozottság, átmeneti fogyatékosság, életkorral összefüggő fogyatékosság), illetve</a:t>
            </a:r>
            <a:br>
              <a:rPr lang="hu-HU" sz="2400" kern="100" dirty="0">
                <a:latin typeface="Calibri" panose="020F0502020204030204" pitchFamily="34" charset="0"/>
              </a:rPr>
            </a:br>
            <a:r>
              <a:rPr lang="hu-HU" sz="2400" kern="100" dirty="0">
                <a:latin typeface="Calibri" panose="020F0502020204030204" pitchFamily="34" charset="0"/>
              </a:rPr>
              <a:t>(4) értelmi (vagy pszichoszociális)</a:t>
            </a:r>
            <a:br>
              <a:rPr lang="hu-HU" sz="2400" kern="100" dirty="0">
                <a:latin typeface="Calibri" panose="020F0502020204030204" pitchFamily="34" charset="0"/>
              </a:rPr>
            </a:br>
            <a:r>
              <a:rPr lang="hu-HU" sz="2400" kern="100" dirty="0">
                <a:latin typeface="Calibri" panose="020F0502020204030204" pitchFamily="34" charset="0"/>
              </a:rPr>
              <a:t>Fontos megjegyezni, hogy e négy  alapkategória mellett létezik úgynevezett többszörös fogyatékosság is</a:t>
            </a:r>
          </a:p>
        </p:txBody>
      </p:sp>
      <p:pic>
        <p:nvPicPr>
          <p:cNvPr id="5" name="Kép 4">
            <a:extLst>
              <a:ext uri="{FF2B5EF4-FFF2-40B4-BE49-F238E27FC236}">
                <a16:creationId xmlns:a16="http://schemas.microsoft.com/office/drawing/2014/main" id="{39A2A921-8DF9-2BDC-FB05-CDBD7DB42E2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52E2C8F-1089-E94D-91B5-4B3EB02F6D8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A0D6BA3-4582-9CCD-62DE-34B8C7B9A8B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3E308B1-71EA-63C3-271C-E7C3556F891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29E1C5A-F4B6-2B6A-E002-4DFA0AB6657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6739538-884D-DC91-856E-B20C948FE16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BBB7579-9ED4-B210-5CD6-9FD944EEB01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22BCCF-AF1B-B0C2-F2AF-71AC668D2BD4}"/>
              </a:ext>
            </a:extLst>
          </p:cNvPr>
          <p:cNvSpPr txBox="1">
            <a:spLocks/>
          </p:cNvSpPr>
          <p:nvPr/>
        </p:nvSpPr>
        <p:spPr>
          <a:xfrm>
            <a:off x="466963" y="1091860"/>
            <a:ext cx="11258073" cy="6840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fogyatékossággal élők osztályozása – záró gondolatok</a:t>
            </a:r>
          </a:p>
        </p:txBody>
      </p:sp>
    </p:spTree>
    <p:extLst>
      <p:ext uri="{BB962C8B-B14F-4D97-AF65-F5344CB8AC3E}">
        <p14:creationId xmlns:p14="http://schemas.microsoft.com/office/powerpoint/2010/main" val="121547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52398" y="1804407"/>
            <a:ext cx="11887200" cy="3435003"/>
          </a:xfrm>
        </p:spPr>
        <p:txBody>
          <a:bodyPr>
            <a:noAutofit/>
          </a:bodyPr>
          <a:lstStyle/>
          <a:p>
            <a:pPr algn="l">
              <a:lnSpc>
                <a:spcPts val="2400"/>
              </a:lnSpc>
            </a:pPr>
            <a:r>
              <a:rPr lang="hu-HU" sz="2400" kern="100" dirty="0">
                <a:solidFill>
                  <a:srgbClr val="000000"/>
                </a:solidFill>
                <a:latin typeface="Calibri" panose="020F0502020204030204" pitchFamily="34" charset="0"/>
                <a:cs typeface="Calibri" panose="020F0502020204030204" pitchFamily="34" charset="0"/>
              </a:rPr>
              <a:t>(1) fogyatékosság mint funkcionális korlátozás: a legismertebb és legelterjedtebb</a:t>
            </a:r>
            <a:br>
              <a:rPr lang="hu-HU" sz="2400" kern="100" dirty="0">
                <a:solidFill>
                  <a:srgbClr val="000000"/>
                </a:solidFill>
                <a:latin typeface="Calibri" panose="020F0502020204030204" pitchFamily="34" charset="0"/>
                <a:cs typeface="Calibri" panose="020F0502020204030204" pitchFamily="34" charset="0"/>
              </a:rPr>
            </a:br>
            <a:r>
              <a:rPr lang="hu-HU" sz="2400" kern="100" dirty="0">
                <a:solidFill>
                  <a:srgbClr val="000000"/>
                </a:solidFill>
                <a:latin typeface="Calibri" panose="020F0502020204030204" pitchFamily="34" charset="0"/>
                <a:cs typeface="Calibri" panose="020F0502020204030204" pitchFamily="34" charset="0"/>
              </a:rPr>
              <a:t>(3) fogyatékosság mint adminisztratív meghatározás: jogi vagy adminisztratív definíció, amely a jóléti juttatások elosztásából ered, azaz a társadalomban azon személyek csoportjából, akik jogosultak az erre irányuló állami támogatásra. Olyan személyek, akiket jogilag fogyatékosnak ismernek el, és akik különböző gondozási szolgáltatásokban és/vagy ellátásokban részesülnek</a:t>
            </a:r>
            <a:br>
              <a:rPr lang="hu-HU" sz="2400" kern="100" dirty="0">
                <a:solidFill>
                  <a:srgbClr val="000000"/>
                </a:solidFill>
                <a:latin typeface="Calibri" panose="020F0502020204030204" pitchFamily="34" charset="0"/>
                <a:cs typeface="Calibri" panose="020F0502020204030204" pitchFamily="34" charset="0"/>
              </a:rPr>
            </a:br>
            <a:r>
              <a:rPr lang="hu-HU" sz="2400" kern="100" dirty="0">
                <a:solidFill>
                  <a:srgbClr val="000000"/>
                </a:solidFill>
                <a:latin typeface="Calibri" panose="020F0502020204030204" pitchFamily="34" charset="0"/>
                <a:cs typeface="Calibri" panose="020F0502020204030204" pitchFamily="34" charset="0"/>
              </a:rPr>
              <a:t>(3) fogyatékosság mint szubjektív meghatározás: azokra az egyénekre vonatkozik, akik magukat fogyatékosnak érzik, egyfajta önkéntesen meghatározott szubjektív fogyatékosságra (lásd még e fejezet végén)</a:t>
            </a:r>
            <a:br>
              <a:rPr lang="hu-HU" sz="2400" kern="100" dirty="0">
                <a:solidFill>
                  <a:srgbClr val="000000"/>
                </a:solidFill>
                <a:latin typeface="Calibri" panose="020F0502020204030204" pitchFamily="34" charset="0"/>
                <a:cs typeface="Calibri" panose="020F0502020204030204" pitchFamily="34" charset="0"/>
              </a:rPr>
            </a:br>
            <a:r>
              <a:rPr lang="hu-HU" sz="2400" kern="100" dirty="0">
                <a:solidFill>
                  <a:srgbClr val="000000"/>
                </a:solidFill>
                <a:latin typeface="Calibri" panose="020F0502020204030204" pitchFamily="34" charset="0"/>
                <a:cs typeface="Calibri" panose="020F0502020204030204" pitchFamily="34" charset="0"/>
              </a:rPr>
              <a:t>A kutatások és statisztikák azt mutatják, hogy ezek a megközelítések eltérő számadatokat eredményeznek a fogyatékossággal élők számát illetően, attól függően, hogy melyik megközelítést alkalmazzuk (</a:t>
            </a:r>
            <a:r>
              <a:rPr lang="hu-HU" sz="2400" kern="100" dirty="0" err="1">
                <a:solidFill>
                  <a:srgbClr val="000000"/>
                </a:solidFill>
                <a:latin typeface="Calibri" panose="020F0502020204030204" pitchFamily="34" charset="0"/>
                <a:cs typeface="Calibri" panose="020F0502020204030204" pitchFamily="34" charset="0"/>
              </a:rPr>
              <a:t>Grövnik</a:t>
            </a:r>
            <a:r>
              <a:rPr lang="hu-HU" sz="2400" kern="100" dirty="0">
                <a:solidFill>
                  <a:srgbClr val="000000"/>
                </a:solidFill>
                <a:latin typeface="Calibri" panose="020F0502020204030204" pitchFamily="34" charset="0"/>
                <a:cs typeface="Calibri" panose="020F0502020204030204" pitchFamily="34" charset="0"/>
              </a:rPr>
              <a:t>, 2009)</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226040"/>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különböző megközelítései</a:t>
            </a:r>
          </a:p>
        </p:txBody>
      </p:sp>
    </p:spTree>
    <p:extLst>
      <p:ext uri="{BB962C8B-B14F-4D97-AF65-F5344CB8AC3E}">
        <p14:creationId xmlns:p14="http://schemas.microsoft.com/office/powerpoint/2010/main" val="423936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152399" y="1975437"/>
            <a:ext cx="11887200" cy="3079408"/>
          </a:xfrm>
        </p:spPr>
        <p:txBody>
          <a:bodyPr>
            <a:noAutofit/>
          </a:bodyPr>
          <a:lstStyle/>
          <a:p>
            <a:pPr algn="l"/>
            <a:r>
              <a:rPr lang="hu-HU" sz="2400" kern="100" dirty="0">
                <a:solidFill>
                  <a:srgbClr val="000000"/>
                </a:solidFill>
                <a:latin typeface="Calibri" panose="020F0502020204030204" pitchFamily="34" charset="0"/>
              </a:rPr>
              <a:t>A „fogyatékosság” jelentése az évtizedek során megváltozott</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Ahogy a közpolitika változott, úgy alakult a kifejezés mögött meghúzódó jelentés is a különböző társadalmi és kulturális kontextusoktól függően (Francis – </a:t>
            </a:r>
            <a:r>
              <a:rPr lang="hu-HU" sz="2400" kern="100" dirty="0" err="1">
                <a:solidFill>
                  <a:srgbClr val="000000"/>
                </a:solidFill>
                <a:latin typeface="Calibri" panose="020F0502020204030204" pitchFamily="34" charset="0"/>
              </a:rPr>
              <a:t>Silvers</a:t>
            </a:r>
            <a:r>
              <a:rPr lang="hu-HU" sz="2400" kern="100" dirty="0">
                <a:solidFill>
                  <a:srgbClr val="000000"/>
                </a:solidFill>
                <a:latin typeface="Calibri" panose="020F0502020204030204" pitchFamily="34" charset="0"/>
              </a:rPr>
              <a:t>, 2016)</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Egykori elterjedt nézet: a fogyatékosságot az orvosoknak kell meghatározniuk – ma már a fogyatékosság megközelítése sokkal gyakoribb és ellentmondásosabb téma, ami a polgári jogvédelem megjelenésével változott meg</a:t>
            </a:r>
            <a:br>
              <a:rPr lang="hu-HU"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Ma már nem az a legvitatottabb kérdés, hogy ki számít fogyatékosnak, hanem az, hogy az a személy, aki valamilyen módon korlátozottan képes gyakorolni a jogait, képes-e erre, és hogy az adott személy számára biztosított-e a méltányos hozzáférés vagy sem</a:t>
            </a: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3" y="1273606"/>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változó jelentése</a:t>
            </a:r>
          </a:p>
        </p:txBody>
      </p:sp>
    </p:spTree>
    <p:extLst>
      <p:ext uri="{BB962C8B-B14F-4D97-AF65-F5344CB8AC3E}">
        <p14:creationId xmlns:p14="http://schemas.microsoft.com/office/powerpoint/2010/main" val="33464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60243" y="1864687"/>
            <a:ext cx="6682126" cy="3219849"/>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 WHO (Egészségügyi Világszervezet) szerint a „fogyatékosság” valójában egy rövidített kifejezés, gyűjtőfogalom, amelyet a betegségből és sérülésből eredő károsodások, </a:t>
            </a:r>
            <a:r>
              <a:rPr lang="hu-HU" sz="2400" kern="100" dirty="0">
                <a:effectLst/>
                <a:latin typeface="Calibri" panose="020F0502020204030204" pitchFamily="34" charset="0"/>
                <a:ea typeface="Calibri" panose="020F0502020204030204" pitchFamily="34" charset="0"/>
              </a:rPr>
              <a:t>fizikai, valamint mentális vagy érzelmi funkcionális korlátozások/ fogyatékosságok</a:t>
            </a:r>
            <a:r>
              <a:rPr lang="hu-HU" sz="2400" kern="100" dirty="0">
                <a:solidFill>
                  <a:srgbClr val="000000"/>
                </a:solidFill>
                <a:effectLst/>
                <a:latin typeface="Calibri" panose="020F0502020204030204" pitchFamily="34" charset="0"/>
                <a:ea typeface="Times New Roman" panose="02020603050405020304" pitchFamily="18" charset="0"/>
              </a:rPr>
              <a:t> leírására és azonosítására használnak</a:t>
            </a:r>
            <a:r>
              <a:rPr lang="hu-HU" sz="2400" kern="100" dirty="0">
                <a:effectLst/>
                <a:latin typeface="Calibri" panose="020F0502020204030204" pitchFamily="34" charset="0"/>
                <a:ea typeface="Calibri" panose="020F0502020204030204" pitchFamily="34" charset="0"/>
              </a:rPr>
              <a:t>. A WHO meghatározása három, szintjükben és tartalmukban különböző fogalmat különböztet meg: károsodás, fogyatékosság és akadályoztatottság</a:t>
            </a:r>
            <a:endParaRPr lang="en-GB" sz="2400" dirty="0">
              <a:latin typeface="+mn-lt"/>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3" y="1220399"/>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WHO általi meghatározása</a:t>
            </a:r>
          </a:p>
        </p:txBody>
      </p:sp>
      <p:pic>
        <p:nvPicPr>
          <p:cNvPr id="14" name="Kép 13">
            <a:extLst>
              <a:ext uri="{FF2B5EF4-FFF2-40B4-BE49-F238E27FC236}">
                <a16:creationId xmlns:a16="http://schemas.microsoft.com/office/drawing/2014/main" id="{EEDEACC6-B33F-F122-8120-D64088CA0AF3}"/>
              </a:ext>
            </a:extLst>
          </p:cNvPr>
          <p:cNvPicPr>
            <a:picLocks noChangeAspect="1"/>
          </p:cNvPicPr>
          <p:nvPr/>
        </p:nvPicPr>
        <p:blipFill>
          <a:blip r:embed="rId10"/>
          <a:stretch>
            <a:fillRect/>
          </a:stretch>
        </p:blipFill>
        <p:spPr>
          <a:xfrm>
            <a:off x="6872515" y="2058845"/>
            <a:ext cx="5094515" cy="2467719"/>
          </a:xfrm>
          <a:prstGeom prst="rect">
            <a:avLst/>
          </a:prstGeom>
        </p:spPr>
      </p:pic>
      <p:sp>
        <p:nvSpPr>
          <p:cNvPr id="16" name="Szövegdoboz 15">
            <a:extLst>
              <a:ext uri="{FF2B5EF4-FFF2-40B4-BE49-F238E27FC236}">
                <a16:creationId xmlns:a16="http://schemas.microsoft.com/office/drawing/2014/main" id="{6CAEDD37-7B14-62FA-02A3-AFF47237536A}"/>
              </a:ext>
            </a:extLst>
          </p:cNvPr>
          <p:cNvSpPr txBox="1"/>
          <p:nvPr/>
        </p:nvSpPr>
        <p:spPr>
          <a:xfrm>
            <a:off x="6648868" y="4594999"/>
            <a:ext cx="5543132" cy="369332"/>
          </a:xfrm>
          <a:prstGeom prst="rect">
            <a:avLst/>
          </a:prstGeom>
          <a:noFill/>
        </p:spPr>
        <p:txBody>
          <a:bodyPr wrap="square">
            <a:spAutoFit/>
          </a:bodyPr>
          <a:lstStyle/>
          <a:p>
            <a:r>
              <a:rPr lang="hu-HU" dirty="0"/>
              <a:t>https://www.who.int/health-topics/disability#tab=tab_1</a:t>
            </a:r>
          </a:p>
        </p:txBody>
      </p:sp>
    </p:spTree>
    <p:extLst>
      <p:ext uri="{BB962C8B-B14F-4D97-AF65-F5344CB8AC3E}">
        <p14:creationId xmlns:p14="http://schemas.microsoft.com/office/powerpoint/2010/main" val="343083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75776" y="2096420"/>
            <a:ext cx="11840446" cy="2822112"/>
          </a:xfrm>
        </p:spPr>
        <p:txBody>
          <a:bodyPr>
            <a:noAutofit/>
          </a:bodyPr>
          <a:lstStyle/>
          <a:p>
            <a:pPr lvl="0" algn="l">
              <a:lnSpc>
                <a:spcPct val="107000"/>
              </a:lnSpc>
              <a:spcAft>
                <a:spcPts val="600"/>
              </a:spcAft>
            </a:pPr>
            <a:r>
              <a:rPr lang="hu-HU" sz="2400" kern="100" dirty="0">
                <a:effectLst/>
                <a:latin typeface="Calibri" panose="020F0502020204030204" pitchFamily="34" charset="0"/>
                <a:ea typeface="Calibri" panose="020F0502020204030204" pitchFamily="34" charset="0"/>
                <a:cs typeface="Calibri" panose="020F0502020204030204" pitchFamily="34" charset="0"/>
              </a:rPr>
              <a:t>A károsodás a személy pszichológiai vagy fiziológiai felépítésének vagy szerepének bármilyen rendellenességére vagy hiányosságára utal (egészségkárosodás)</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A fogyatékosság azt jelenti, hogy egy személy bizonyos tevékenységek végzésére – közlekedés, önellátás, munka, tanulás stb. – korlátozottan képes</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rPr>
              <a:t>Akadályoztatottság: az egyén mindennapi életét korlátozó vagy akadályozó, károsodásból vagy fogyatékosságból eredő társadalmi hátrány. A hátrányos helyzet tulajdonképpen a károsodás vagy fogyatékosság társadalmi megjelenése</a:t>
            </a:r>
            <a:endParaRPr lang="en-GB" sz="24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578810" y="1160245"/>
            <a:ext cx="11258073" cy="719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WHO általi meghatározása</a:t>
            </a:r>
          </a:p>
        </p:txBody>
      </p:sp>
    </p:spTree>
    <p:extLst>
      <p:ext uri="{BB962C8B-B14F-4D97-AF65-F5344CB8AC3E}">
        <p14:creationId xmlns:p14="http://schemas.microsoft.com/office/powerpoint/2010/main" val="56440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82087" y="1818252"/>
            <a:ext cx="11827824" cy="3673232"/>
          </a:xfrm>
        </p:spPr>
        <p:txBody>
          <a:bodyPr>
            <a:noAutofit/>
          </a:bodyPr>
          <a:lstStyle/>
          <a:p>
            <a:pPr algn="l"/>
            <a:r>
              <a:rPr lang="hu-HU" sz="2400" kern="100" dirty="0">
                <a:solidFill>
                  <a:srgbClr val="000000"/>
                </a:solidFill>
                <a:latin typeface="Calibri" panose="020F0502020204030204" pitchFamily="34" charset="0"/>
              </a:rPr>
              <a:t>Az 1970-es évek óta több leíró fogyatékossági modell született</a:t>
            </a:r>
            <a:br>
              <a:rPr lang="en-GB"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Az orvosi megközelítéseket követően alakult ki a fogyatékosság társadalmi modellje, amely erősen kritizálja az orvosi modellt, mivel azt elavultnak és elnyomónak tartja </a:t>
            </a:r>
            <a:r>
              <a:rPr lang="en-GB" sz="2400" kern="100" dirty="0">
                <a:solidFill>
                  <a:srgbClr val="000000"/>
                </a:solidFill>
                <a:latin typeface="Calibri" panose="020F0502020204030204" pitchFamily="34" charset="0"/>
              </a:rPr>
              <a:t>(Beaudry, 2016)</a:t>
            </a:r>
            <a:br>
              <a:rPr lang="en-GB"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A társadalmi modell szerint a fogyatékossághoz hozzájáruló környezeti tényezőket is figyelembe kell venni</a:t>
            </a:r>
            <a:br>
              <a:rPr lang="en-GB" sz="2400" kern="100" dirty="0">
                <a:solidFill>
                  <a:srgbClr val="000000"/>
                </a:solidFill>
                <a:latin typeface="Calibri" panose="020F0502020204030204" pitchFamily="34" charset="0"/>
              </a:rPr>
            </a:br>
            <a:r>
              <a:rPr lang="hu-HU" sz="2400" kern="100" dirty="0">
                <a:solidFill>
                  <a:srgbClr val="000000"/>
                </a:solidFill>
                <a:latin typeface="Calibri" panose="020F0502020204030204" pitchFamily="34" charset="0"/>
              </a:rPr>
              <a:t>A fogyatékosság tudósok által megfogalmazott társadalmi modellje különbséget tesz a fogyatékosságból eredő társadalmi kirekesztés és a fizikai korlátozottságból eredő károsodás között. A fogyatékosságot ma már nemcsak funkcionális szempontból határozzák meg, hanem a tevékenység társadalmi tényező okozta korlátozásaként is. E megközelítésben a hangsúly nem a fizikai fogyatékosságon, hanem a tevékenységekben való részvételen van </a:t>
            </a:r>
            <a:r>
              <a:rPr lang="en-GB" sz="2400" kern="100" dirty="0">
                <a:solidFill>
                  <a:srgbClr val="000000"/>
                </a:solidFill>
                <a:latin typeface="Calibri" panose="020F0502020204030204" pitchFamily="34" charset="0"/>
              </a:rPr>
              <a:t>(Shakespeare, 2010)</a:t>
            </a: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173964"/>
            <a:ext cx="11258073" cy="6637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fogyatékosság leíró modelljei</a:t>
            </a:r>
          </a:p>
        </p:txBody>
      </p:sp>
    </p:spTree>
    <p:extLst>
      <p:ext uri="{BB962C8B-B14F-4D97-AF65-F5344CB8AC3E}">
        <p14:creationId xmlns:p14="http://schemas.microsoft.com/office/powerpoint/2010/main" val="354492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466963" y="2150287"/>
            <a:ext cx="11258073" cy="2786439"/>
          </a:xfrm>
        </p:spPr>
        <p:txBody>
          <a:bodyPr>
            <a:noAutofit/>
          </a:bodyPr>
          <a:lstStyle/>
          <a:p>
            <a:pPr algn="l"/>
            <a:r>
              <a:rPr lang="hu-HU" sz="2400" kern="100" dirty="0">
                <a:solidFill>
                  <a:srgbClr val="000000"/>
                </a:solidFill>
                <a:effectLst/>
                <a:latin typeface="Calibri" panose="020F0502020204030204" pitchFamily="34" charset="0"/>
                <a:ea typeface="Times New Roman" panose="02020603050405020304" pitchFamily="18" charset="0"/>
              </a:rPr>
              <a:t>A nézőponttól függően</a:t>
            </a:r>
            <a:r>
              <a:rPr lang="en-GB" sz="2400" kern="100" dirty="0">
                <a:solidFill>
                  <a:srgbClr val="000000"/>
                </a:solidFill>
                <a:effectLst/>
                <a:latin typeface="Calibri" panose="020F0502020204030204" pitchFamily="34" charset="0"/>
                <a:ea typeface="Times New Roman" panose="02020603050405020304" pitchFamily="18" charset="0"/>
              </a:rPr>
              <a:t>:</a:t>
            </a:r>
            <a:br>
              <a:rPr lang="en-GB"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(1) a</a:t>
            </a:r>
            <a:r>
              <a:rPr lang="en-GB" sz="2400" kern="100" dirty="0">
                <a:solidFill>
                  <a:srgbClr val="000000"/>
                </a:solidFill>
                <a:effectLst/>
                <a:latin typeface="Calibri" panose="020F0502020204030204" pitchFamily="34" charset="0"/>
                <a:ea typeface="Times New Roman" panose="02020603050405020304" pitchFamily="18" charset="0"/>
              </a:rPr>
              <a:t> </a:t>
            </a:r>
            <a:r>
              <a:rPr lang="hu-HU" sz="2400" kern="100" dirty="0">
                <a:solidFill>
                  <a:srgbClr val="000000"/>
                </a:solidFill>
                <a:effectLst/>
                <a:latin typeface="Calibri" panose="020F0502020204030204" pitchFamily="34" charset="0"/>
                <a:ea typeface="Times New Roman" panose="02020603050405020304" pitchFamily="18" charset="0"/>
              </a:rPr>
              <a:t>naturalista nézet, amely a fogyatékosságot biológiai tulajdonságnak tekinti; illetve</a:t>
            </a:r>
            <a:br>
              <a:rPr lang="en-GB"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(2) a konstruktivista nézet, amely a fogyatékosságot részben társadalmilag konstruált jelenségként értelmezi</a:t>
            </a:r>
            <a:br>
              <a:rPr lang="hu-HU" sz="2400" kern="100" dirty="0">
                <a:solidFill>
                  <a:srgbClr val="000000"/>
                </a:solidFill>
                <a:effectLst/>
                <a:latin typeface="Calibri" panose="020F0502020204030204" pitchFamily="34" charset="0"/>
                <a:ea typeface="Times New Roman" panose="02020603050405020304" pitchFamily="18" charset="0"/>
              </a:rPr>
            </a:br>
            <a:r>
              <a:rPr lang="hu-HU" sz="2400" kern="100" dirty="0">
                <a:solidFill>
                  <a:srgbClr val="000000"/>
                </a:solidFill>
                <a:effectLst/>
                <a:latin typeface="Calibri" panose="020F0502020204030204" pitchFamily="34" charset="0"/>
                <a:ea typeface="Times New Roman" panose="02020603050405020304" pitchFamily="18" charset="0"/>
              </a:rPr>
              <a:t>A szakirodalomban megjelent egy új fogalom, a marginalizált működés fogalma (</a:t>
            </a:r>
            <a:r>
              <a:rPr lang="hu-HU" sz="2400" kern="100" dirty="0" err="1">
                <a:solidFill>
                  <a:srgbClr val="000000"/>
                </a:solidFill>
                <a:effectLst/>
                <a:latin typeface="Calibri" panose="020F0502020204030204" pitchFamily="34" charset="0"/>
                <a:ea typeface="Times New Roman" panose="02020603050405020304" pitchFamily="18" charset="0"/>
              </a:rPr>
              <a:t>Jenkins</a:t>
            </a:r>
            <a:r>
              <a:rPr lang="hu-HU" sz="2400" kern="100" dirty="0">
                <a:solidFill>
                  <a:srgbClr val="000000"/>
                </a:solidFill>
                <a:effectLst/>
                <a:latin typeface="Calibri" panose="020F0502020204030204" pitchFamily="34" charset="0"/>
                <a:ea typeface="Times New Roman" panose="02020603050405020304" pitchFamily="18" charset="0"/>
              </a:rPr>
              <a:t> &amp; Webster, 2021). Ez a fogalom az egyén fizikai képességei és szociális (mentális) világa közötti kapcsolatra utal. E fogalom bevezetésének célja a fizikai és a pszichológiai tényezők összekapcsolása, amikor a fogyatékosságról beszélünk</a:t>
            </a:r>
            <a:endParaRPr lang="en-GB" sz="2400" dirty="0">
              <a:latin typeface="+mn-lt"/>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466963" y="1273606"/>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dirty="0">
                <a:latin typeface="+mn-lt"/>
              </a:rPr>
              <a:t>A fizikai fogyatékosság jelenleg élő két megközelítése</a:t>
            </a:r>
          </a:p>
        </p:txBody>
      </p:sp>
    </p:spTree>
    <p:extLst>
      <p:ext uri="{BB962C8B-B14F-4D97-AF65-F5344CB8AC3E}">
        <p14:creationId xmlns:p14="http://schemas.microsoft.com/office/powerpoint/2010/main" val="124364635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BA2300D8-7DD6-4B42-8888-B3E4B29F34E1}">
  <ds:schemaRefs>
    <ds:schemaRef ds:uri="http://purl.org/dc/terms/"/>
    <ds:schemaRef ds:uri="http://purl.org/dc/elements/1.1/"/>
    <ds:schemaRef ds:uri="ac3ceeb6-1211-470d-a6dd-af8769819f37"/>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817a2ea1-2e58-4ebf-ba4c-e5f93253230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499</TotalTime>
  <Words>3403</Words>
  <Application>Microsoft Office PowerPoint</Application>
  <PresentationFormat>Szélesvásznú</PresentationFormat>
  <Paragraphs>84</Paragraphs>
  <Slides>36</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36</vt:i4>
      </vt:variant>
    </vt:vector>
  </HeadingPairs>
  <TitlesOfParts>
    <vt:vector size="40" baseType="lpstr">
      <vt:lpstr>Arial</vt:lpstr>
      <vt:lpstr>Calibri</vt:lpstr>
      <vt:lpstr>Calibri Light</vt:lpstr>
      <vt:lpstr>Office-téma</vt:lpstr>
      <vt:lpstr>The development of the innovative educational method of ACCESSIBLE tourism in Central Europe 2022-2-HU01-KA220-HED-000099410</vt:lpstr>
      <vt:lpstr>2. A fogyatékosság definíciói és fajtái. Az akadálymentes turizmus iránti igény jellemzői</vt:lpstr>
      <vt:lpstr>A fogyatékosság fogalma évtizedek óta foglalkoztatja a kutatókat, és számos kisebb és nagyobb kutatást végeztek annak érdekében, hogy olyan definíciót dolgozzanak ki, amely átfogó, globális leírást ad a fogyatékosságról (Grövnik, 2009) Az egységes definíció kidolgozásának problémája abból is adódik, hogy a fogalomnak három különböző megközelítése létezik: a fogyatékosság mint  (1) funkcionális korlátozás, (2) adminisztratív meghatározás, illetve (3) szubjektív meghatározás</vt:lpstr>
      <vt:lpstr>(1) fogyatékosság mint funkcionális korlátozás: a legismertebb és legelterjedtebb (3) fogyatékosság mint adminisztratív meghatározás: jogi vagy adminisztratív definíció, amely a jóléti juttatások elosztásából ered, azaz a társadalomban azon személyek csoportjából, akik jogosultak az erre irányuló állami támogatásra. Olyan személyek, akiket jogilag fogyatékosnak ismernek el, és akik különböző gondozási szolgáltatásokban és/vagy ellátásokban részesülnek (3) fogyatékosság mint szubjektív meghatározás: azokra az egyénekre vonatkozik, akik magukat fogyatékosnak érzik, egyfajta önkéntesen meghatározott szubjektív fogyatékosságra (lásd még e fejezet végén) A kutatások és statisztikák azt mutatják, hogy ezek a megközelítések eltérő számadatokat eredményeznek a fogyatékossággal élők számát illetően, attól függően, hogy melyik megközelítést alkalmazzuk (Grövnik, 2009)</vt:lpstr>
      <vt:lpstr>A „fogyatékosság” jelentése az évtizedek során megváltozott Ahogy a közpolitika változott, úgy alakult a kifejezés mögött meghúzódó jelentés is a különböző társadalmi és kulturális kontextusoktól függően (Francis – Silvers, 2016) Egykori elterjedt nézet: a fogyatékosságot az orvosoknak kell meghatározniuk – ma már a fogyatékosság megközelítése sokkal gyakoribb és ellentmondásosabb téma, ami a polgári jogvédelem megjelenésével változott meg Ma már nem az a legvitatottabb kérdés, hogy ki számít fogyatékosnak, hanem az, hogy az a személy, aki valamilyen módon korlátozottan képes gyakorolni a jogait, képes-e erre, és hogy az adott személy számára biztosított-e a méltányos hozzáférés vagy sem</vt:lpstr>
      <vt:lpstr>A WHO (Egészségügyi Világszervezet) szerint a „fogyatékosság” valójában egy rövidített kifejezés, gyűjtőfogalom, amelyet a betegségből és sérülésből eredő károsodások, fizikai, valamint mentális vagy érzelmi funkcionális korlátozások/ fogyatékosságok leírására és azonosítására használnak. A WHO meghatározása három, szintjükben és tartalmukban különböző fogalmat különböztet meg: károsodás, fogyatékosság és akadályoztatottság</vt:lpstr>
      <vt:lpstr>A károsodás a személy pszichológiai vagy fiziológiai felépítésének vagy szerepének bármilyen rendellenességére vagy hiányosságára utal (egészségkárosodás) A fogyatékosság azt jelenti, hogy egy személy bizonyos tevékenységek végzésére – közlekedés, önellátás, munka, tanulás stb. – korlátozottan képes Akadályoztatottság: az egyén mindennapi életét korlátozó vagy akadályozó, károsodásból vagy fogyatékosságból eredő társadalmi hátrány. A hátrányos helyzet tulajdonképpen a károsodás vagy fogyatékosság társadalmi megjelenése</vt:lpstr>
      <vt:lpstr>Az 1970-es évek óta több leíró fogyatékossági modell született Az orvosi megközelítéseket követően alakult ki a fogyatékosság társadalmi modellje, amely erősen kritizálja az orvosi modellt, mivel azt elavultnak és elnyomónak tartja (Beaudry, 2016) A társadalmi modell szerint a fogyatékossághoz hozzájáruló környezeti tényezőket is figyelembe kell venni A fogyatékosság tudósok által megfogalmazott társadalmi modellje különbséget tesz a fogyatékosságból eredő társadalmi kirekesztés és a fizikai korlátozottságból eredő károsodás között. A fogyatékosságot ma már nemcsak funkcionális szempontból határozzák meg, hanem a tevékenység társadalmi tényező okozta korlátozásaként is. E megközelítésben a hangsúly nem a fizikai fogyatékosságon, hanem a tevékenységekben való részvételen van (Shakespeare, 2010)</vt:lpstr>
      <vt:lpstr>A nézőponttól függően: (1) a naturalista nézet, amely a fogyatékosságot biológiai tulajdonságnak tekinti; illetve (2) a konstruktivista nézet, amely a fogyatékosságot részben társadalmilag konstruált jelenségként értelmezi A szakirodalomban megjelent egy új fogalom, a marginalizált működés fogalma (Jenkins &amp; Webster, 2021). Ez a fogalom az egyén fizikai képességei és szociális (mentális) világa közötti kapcsolatra utal. E fogalom bevezetésének célja a fizikai és a pszichológiai tényezők összekapcsolása, amikor a fogyatékosságról beszélünk</vt:lpstr>
      <vt:lpstr>Orvosi szemlélet (19. század vége): a fogyatékosság az egészségkárosodáshoz kapcsolódik, ebben az időszakban a rendellenes biológiai működés a fogyatékossághoz kapcsolódik</vt:lpstr>
      <vt:lpstr>A polgárjogok előtti nézőpont (a 20. század eleje-közepe): amint kialakult a fogyatékosság mint funkcionális fogyatékosság általános felfogása, a politika kollektíven foglalkozott vele. Ebben az időszakban alakult ki a diszkrimináció, aminek következtében a fogyatékossággal élő emberek egy részét kizárták a közös szolgáltatásokhoz való hozzáférésből. Ezzel szemben törvényben előírt támogatási rendszereket vezettek be számukra, amelyek az egyének orvosi diagnózisán alapultak. Az ítéletek nem mindig voltak egységesek, ami nézeteltérésekhez vezetett, például abban a kérdésben, hogy valaki munkaképes-e vagy sem</vt:lpstr>
      <vt:lpstr>Polgárjogi perspektíva (20. század második fele): elismerik e csoport kirekesztését és diszkriminációját. Törekvések történnek annak érdekében, hogy a fogyatékossággal élők egyenlő hozzáférést kapjanak a középületekhez, a tömegközlekedéshez és az oktatáshoz Ezen erőfeszítések hátterében az a nézet áll, hogy a fogyatékossággal kapcsolatos hátrányos helyzet bizonyos mértékig nem biológiai hiányosság, hanem társadalmi megkülönböztetés</vt:lpstr>
      <vt:lpstr>Etikai szempont: az a szempont, amely arra utal, hogy a fogyatékosságnak különböző kontextusokban más-más jelentése van, a fogyatékosság mértéke is kontextustól függően változik, és ez gyakran etikai nehézségeket okoz (például olyan esetekben, amikor a foglalkoztatásról van szó, és az érintett személy szeretne dolgozni) A kérdés arra vonatkozik, hogy az egyén (függetlenül a fogyatékosság meglététől vagy súlyosságától) fogyatékossági megkülönböztetésnek volt-e kitéve, és sérült-e a tisztességes társadalmi esélyekhez való joga</vt:lpstr>
      <vt:lpstr>A fogyatékossággal élő személyek jogairól szóló, 2006-ban elfogadott ENSZ-egyezmény (Convention on the Rights of Persons with Disabilities) kötelező érvényű az EU tagállamaira nézve, kötelezi az államokat a fogyatékossággal élő személyek valamennyi emberi jogának és alapvető szabadságának védelmére. Az ENSZ-egyezmény szerint fogyatékossággal élő személy minden olyan személy, akinek tartós fizikai, mentális, értelmi vagy érzékszervi károsodása van, amely számos más akadály mellett korlátozhatja az adott személy teljes körű, hatékony és egyenlő társadalmi részvételét. Az egyezmény célja annak biztosítása, hogy a fogyatékossággal élő személyek minden más személyhez hasonlóan ugyanolyan joggal rendelkezzenek az elérhető legmagasabb szintű egészséghez</vt:lpstr>
      <vt:lpstr>A fogyatékosságnak sokféle megközelítése és formája van; sok esetben a fogalom nincs egyértelműen definiálva, mert fogyatékosság alatt nem csak mozgássérülést, látássérülést, hallássérülést, fejlődési fogyatékosságot, értelmi fogyatékosságot, tanulási fogyatékosságot vagy tartós egészségügyi állapothoz kapcsolódó fogyatékosságot értünk, hanem az embereknek láthatatlan fogyatékosságuk is lehet, mint például az allergia, de említhetjük az időseket is</vt:lpstr>
      <vt:lpstr>Az idősek életkorukból adódóan veszélyeztetettebbek az időskori fogyatékosság valamilyen formájának kialakulására (Zsarnóczky, 2018) Az Európai Bizottság (EC, 2010) szerint a 75 éves és idősebb emberek több mint egyharmadát érinti valamilyen mértékben korlátozó fogyatékosság, és ez az arány várhatóan növekedni fog az EU népességének öregedésével. Ezért az Európai Bizottság fogyatékosságügyi stratégiája azt a célt tűzte ki, hogy a fogyatékossággal élő emberek élvezhessék jogaikat és részt vehessenek a társadalomban. Ezt a következő prioritásokon keresztül kívánják elérni: akadálymentesítés, részvétel, egyenlőség, foglalkoztatás, oktatás és képzés, szociális védelem, egészségügy és külső támogatás</vt:lpstr>
      <vt:lpstr>A fogyatékosság fogalmát sokféleképpen közelítik meg, és a fogalom jelentése az idők során változott. A következőkben a következő standard meghatározást fogadjuk el definíciónak: a fogyatékosság olyan fizikai vagy mentális állapotot jelent, amely az egyén valamilyen fizikai vagy mentális károsodására utal, és ennek következtében az egyén mindennapi életében akadályokba ütközik (Zsarnóczky, 2017)</vt:lpstr>
      <vt:lpstr>A fogyatékossággal élők osztályozása nem egyszerű feladat, mivel számos különböző kategorizálás létezik, attól függően, hogy milyen szemlélet alapján csoportosítunk. Ha orvosi diagnózist használunk, akkor a jelenlegi helyzetben kiszámított statisztikai adatsornak figyelembe kell vennie azt a tényt, hogy bármikor potenciálisan kialakulhat fogyatékosság egyes egyéneknél, így lehetnek olyan helyzetek, amikor ez a besorolás jelenleg nem érvényes, de a jövőben előfordulhat A fogyatékosság nem állapot, hanem folyamat, amely lehet progresszív, statikus vagy időszakos. A fogyatékosság különböző élethelyzetekben és életszakaszokban alakulhat ki: születéskor, gyermekkorban vagy felnőttkorban, sérüléssel összefüggésben vagy genetikai adottságok következtében</vt:lpstr>
      <vt:lpstr>A legelterjedtebb és legismertebb besorolás szerint a fogyatékosságnak négy alapvető típusa van: fizikai, szellemi, mentális és érzékszervi fogyatékosság (nem feltétlenül esik egybe a szakirodalomban található csoportosításokkal) (1) A fizikai fogyatékosság olyan állapot, amely egy személy testrészét érinti, és amely károsítja vagy korlátozza a fizikai működést vagy a mobilitást. Okozhatja genetika, betegség vagy sérülés. Ide tartoznak a mozgáskorlátozottak is (2) A szellemi fogyatékossággal élők nehézségekbe ütköznek az öngondoskodás, a biztonság, a kommunikáció és a társas érintkezés terén. Okai lehetnek: genetika, betegség, sérülés. Ide tartoznak például a beszéd- és nyelvi készségek hiányosságai (3) A mentális fogyatékosság a gondolkodás, az érzelmek és a viselkedés zavaraira utal. Elsősorban agysérülés vagy rendellenes neurológiai fejlődés okozhatja. Ide tartozhat a bipoláris zavar, a depresszió, a skizofrénia és a bulimia (4) Az érzékszervi fogyatékosság a hallást, látást, tapintást, szaglást vagy ízlelést érinti. Ide tartozik az autizmus spektrumzavar, a vakság és a halláskárosodás</vt:lpstr>
      <vt:lpstr>Egy másik megközelítés a fogyatékosság négy fő kategóriáját határozza meg: látássérült, hallássérült, mozgássérült és kognitív értelemben sérült (Crow, 2008) (1) látássérülés – három típus: teljes vakság, gyengénlátás és színvakság (2) A halláskárosodásban szenvedő emberek bizonyos frekvenciákat (hangmagasságokat) kevésbé képesek hallani, és hallási nehézségeik lehetnek (3) A mozgássérültek olyan fizikai vagy mozgásszervi fogyatékossággal élő személyek, akiknek a tevékenységük végzése során – a fogyatékosság súlyosságától és típusától függően – számos nehézséggel kell szembenézniük. A mozgásszervi fogyatékossággal járó állapotok széles skálája létezik. Például az ebbe a csoportba tartozó emberek egy része csak korlátozottan tudja használni a kezét, mások viszont egyáltalán nem tudják használni (4) A kognitív zavarokkal küzdő emberek számára a memória, az észlelés, a problémamegoldás és a fogalomalkotás kihívást jelenthet. Ezek széles skálája jöhet szóba, például autizmus, agysérülés, epilepszia, mentális vagy neurológiai károsodás</vt:lpstr>
      <vt:lpstr>A fogyatékosság olyan állapot vagy funkció, amelyben az egyén jelentős hátrányban van a normál működési szintjéhez képest. Ennek fényében a kifejezés az egyéni működésre utal, beleértve a fizikai károsodást, az érzékszervi károsodást, a kognitív károsodást, az értelmi károsodást, a mentális károsodást és a krónikus betegségek különböző típusait. A fogyatékosság érinthet szerveket vagy testrészeket, de befolyásolhatja az egyén életének különböző területein való részvételét is</vt:lpstr>
      <vt:lpstr>2001-ben a WHO közzétette a Funkcióképesség, Fogyatékosság és Egészség Nemzetközi Osztályozását (International Classification of Functioning, Disability and Health, ICF) Elsődleges cél: a lakosság egészségi állapotának leírására és nemzetközi használatára hasznos eszközt biztosítani. A dokumentumot egy egységesített közös keretnek szánták, amely lehetővé teszi az egészséggel és az egészségügyi ellátással kapcsolatos kommunikációt a különböző tudományágak és szakterületek között szerte a világon</vt:lpstr>
      <vt:lpstr>Az ICF a különböző egészségi állapotú emberek szisztematikus csoportosítása. Különbséget tesz a funkcionalitás és a fogyatékosság fogalma között (1) funkcionalitás: gyűjtőfogalom, amely magában foglalja az összes testi funkciót, tevékenységet és részvételt (2) fogyatékosság: szintén gyűjtőfogalom, amely a károsodásokra, tevékenység- vagy részvételi korlátozásokra utal Az ICF nem csak a fogyatékossággal élő emberekről szól, hanem az egészséggel kapcsolatos állapotok egyetemes osztályozásáról is</vt:lpstr>
      <vt:lpstr>Két meghatározó rész: a funkcionális képesség és fogyatékosság (1) és a kontextuális (környezeti) tényezők (2). Az utóbbi, a kontextuális tényezők az egyén életének teljes környezetére utalnak, olyan tényezőkre, amelyek befolyásolhatják az egyén egészségi állapotát. Az osztályozás a két fő kategóriát tovább osztja két alosztályra (ICF, 2001)</vt:lpstr>
      <vt:lpstr>(a) A testi funkció alatt a testrendszerek fiziológiai (beleértve a pszichológiai) funkcióit értjük, míg a struktúrák alatt a test anatómiai részeit (például a szerveket, végtagokat és azok alkotóelemeit). Mindkét esetben a károsodás (eltérés/veszteség) jelentős lehet (b) A tevékenységek és a részvétel tekintetében tevékenység- és részvételi korlátozásokra utalunk, amikor az egyén nem vehet részt egy tevékenységben vagy képes végezni egy tevékenységet</vt:lpstr>
      <vt:lpstr>(c) A környezeti tényezők azok a fizikai, társadalmi és szemléletbeli tényezők, amelyek között az emberek élnek. Ezek általában külső, az egyéntől független tényezők. Pozitív vagy negatív hatással lehetnek az egyén egészségére (d) A személyes tényezők az egyén életmódjának sajátos hátterére vonatkoznak, és olyan jellemzőkre utalnak, amelyek nem feltétlenül részei az egészségi állapot felmérésének. Ilyen tényezők lehetnek a fittség, az életmód, a szokások, a neveltetés, az oktatás stb. Tény, hogy ezek a tényezők a fogyatékosság bármely szintjén szerepet játszhatnak, de a személyes tényezőket az alábbiakban nem tárgyaljuk részletesen, mivel egyénenként eltérőek</vt:lpstr>
      <vt:lpstr>Az egyéneket az egészségi állapotuk szempontjából kódolja, így a problémamegoldás és a beavatkozások nem csak az egyénre vonatkoznak, hanem hatással vannak a társadalomra és a társadalom attitűdjére is. Minden olyan beavatkozási program, amelyet e csoportok számára hoznak létre, felhasználható a program hatékonyságának értékelésére. Az ICF beavatkozásban való alkalmazásának következményei a következők lehetnek (Bornman, 2004):  (1) a fogyatékossággal élő emberek erősségeinek kiemelésével a sajátos társadalmi környezetükben való részvételükre összpontosít, segítve őket a másokkal való interakcióban (2) a társadalom tagjainak szóló célzott programokkal hozzájárul a szélesebb körű részvételhez (3) a környezeti tényezőkre való összpontosítás elősegíti a tudatosságot, a társadalmi befogadást és a fogyatékossággal kapcsolatos attitűdök javítását</vt:lpstr>
      <vt:lpstr>A szakirodalom szerint a fogyatékossággal kapcsolatos orientációnak két típusa van: a „kulturális többségi” orientáció és a kisebbségi vagy „szubkulturális” orientáció (Darling, 2003) A „kulturális többségi” orientáció az egyén részéről az általánosan elfogadott megjelenési és képességnormák elfogadására és/vagy az azokhoz való hozzáférésre utal. A kisebbségi vagy „szubkulturális” orientáció a fogyatékossággal élő személyek részéről a sokféleség értékén alapul, azaz annak elfogadását jelenti, hogy a többségi normák mellett alternatív normák (speciális esetek) is léteznek. Az orientációnak ebben a formájában az egyén dönthet úgy, hogy elutasítja a többségi normákat és előtérbe helyezi fogyatékossági identitását</vt:lpstr>
      <vt:lpstr>E két orientáció alapján Darling (2003) meghatározta a fogyatékossággal élő emberek identitástudatának tipológiáját, amely idővel változhat (az emberek átmehetnek ezeken a folyamatokon), de alapvetően egy adott időpontban az egyik vagy a másik kategóriába esnek, ahogyan elhelyezik magukat a társadalomban, ahogyan orientálódnak, ahogyan informálódnak a társadalomban</vt:lpstr>
      <vt:lpstr>A normalizáció fogalmát a dán Bank-Mikkelsen alkotta meg, aki 1969-ben kijelentette, hogy „...az értelmi fogyatékossággal élő emberek számára lehetővé kell tenni egy olyan létet, amely a lehető legközelebb áll a normális életkörülményekhez” (Disability Studies Glossary, 2009) Ebből született egy átfogó elméleti koncepció, amely szerint a fogyatékosságot egyre inkább az emberi élet normális formájának kell tekinteni. Emellett a szakirodalomban megjelent az úgynevezett „megerősítési modell”, amely szerint a fogyatékosságot egy pozitív társadalmi folyamat részeként kell felfogni</vt:lpstr>
      <vt:lpstr>Darling (2003) a következő kategóriákat különbözteti meg, amelyekbe a fogyatékossággal élő egyén az egyes típusokkal való azonosítás alapján sorolható:  Normalizálók Keresztes lovagok Megerősítők Helyzettől függő identitástudatúak Elutasítók Beletörődők Elszigetelt megerősítők</vt:lpstr>
      <vt:lpstr>Normalizálók: olyan emberek, akik elfogadják a többségi társadalom normáit, és akiknek többé-kevésbé sikerül olyan életmódot kialakítaniuk, amelyben a többségi társadalom él. Ők azok, akiknek a fogyatékossága általában nem nagyon látható, sőt, akár úgy is dönthetnek, hogy „normálisnak” mutatják magukat Keresztes lovagok: akik elfogadják a kulturális többség normáit, de nem férnek hozzá a normalizált életmódhoz. Ezért kapcsolódnak be a fogyatékossági szubkultúrába, elsősorban az önérvényesítés és a társadalmi változás érdekében</vt:lpstr>
      <vt:lpstr>Megerősítők: olyan személyek, akik céljaik elérése érdekében azonosulnak a fogyatékossági szubkultúrával. Az előző kategóriával ellentétben azonosulásuk erős, fogyatékosságukat sajátjuknak, elsődleges identitásuknak tekintik Helyzettől függő identitástudatúak: olyan egyének, akik egyszerre több identitást is képesek fenntartani, attól függően, hogy melyik felel meg nekik. Néha a többségi normákat fogadják el, máskor a szubkultúrát</vt:lpstr>
      <vt:lpstr>Elutasítók: akik normalizálódásra vágynak, de nem tudják elérni azt, ugyanakkor nem férnek hozzá a fogyatékossággal élő szubkultúrához. Lehetnek írástudatlanok, szegénységben vagy elszigetelt területeken élnek. Az ilyen személyek nagyobb valószínűséggel vannak kitéve a többségi kultúra normáinak Beletörődők: akik közömbösek vagy teljesen tájékozatlanok maradnak. A kategóriába leginkább a súlyos mentális betegségben vagy tanulási zavarban szenvedők tartoznak Elszigetelt megerősítők: akiknek nincs hozzáférésük a fogyatékossági szubkultúrához. Amint tudomást szereznek róla, valószínűleg csatlakoznak a fogyatékossági szubkultúrához</vt:lpstr>
      <vt:lpstr>A fogyatékossággal élők sokféleképpen osztályozhatók: nem egy nagy homogén csoportot alkotnak, hanem sokféle egyedi jellemzővel rendelkező egyének (Zsarnóczky, 2017) A fogyatékosságnak számos típusa létezik, és számos következménye van az egyének társadalmi szocializációjára Valójában egyfajta gyűjtőfogalomról van szó, amelyen belül számos különböző alcsoport definiálható. Fontos hangsúlyozni, hogy a használt kifejezések nem lehetnek megbélyegzőek vagy diszkriminatívak, hanem az adott állapotnak megfelelő oktatási, egészségügyi és szociálpolitikai erőfeszítéseket kell ösztönözniük Nagyon fontos a pozitív társadalmi hozzáállás és a szakpolitikák megfelelő alkalmazása, hogy a fogyatékossággal élő emberek helyzete és életkörülményei javuljanak a társadalomban</vt:lpstr>
      <vt:lpstr>Mivel a fogyatékkal élők turizmusban való részvételére összpontosítunk, vizsgáljuk meg az akadálymentes turizmus konkrét célcsoportjait. Az akadálymentes turizmusban a fogyatékkal élők turizmusban való részvétele szempontjából a következő 4 alapkategória létezik: (1) érzékszervi (látás, hallás), (2) kommunikációs (beszéddel kapcsolatos károsodások), (3) fizikai (mozgáskorlátozottság, átmeneti fogyatékosság, életkorral összefüggő fogyatékosság), illetve (4) értelmi (vagy pszichoszociális) Fontos megjegyezni, hogy e négy  alapkategória mellett létezik úgynevezett többszörös fogyatékosság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6</cp:revision>
  <dcterms:created xsi:type="dcterms:W3CDTF">2024-05-21T07:28:22Z</dcterms:created>
  <dcterms:modified xsi:type="dcterms:W3CDTF">2025-06-04T15:10:34Z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