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87" r:id="rId17"/>
    <p:sldId id="268" r:id="rId18"/>
    <p:sldId id="269" r:id="rId19"/>
    <p:sldId id="270" r:id="rId20"/>
    <p:sldId id="288" r:id="rId21"/>
    <p:sldId id="271" r:id="rId22"/>
    <p:sldId id="272" r:id="rId23"/>
    <p:sldId id="273" r:id="rId24"/>
    <p:sldId id="275" r:id="rId25"/>
    <p:sldId id="276" r:id="rId26"/>
    <p:sldId id="277" r:id="rId27"/>
    <p:sldId id="278" r:id="rId28"/>
    <p:sldId id="279" r:id="rId29"/>
    <p:sldId id="280" r:id="rId30"/>
    <p:sldId id="289" r:id="rId31"/>
    <p:sldId id="290" r:id="rId32"/>
    <p:sldId id="281" r:id="rId33"/>
    <p:sldId id="282" r:id="rId34"/>
    <p:sldId id="283" r:id="rId35"/>
    <p:sldId id="284" r:id="rId36"/>
    <p:sldId id="285" r:id="rId37"/>
    <p:sldId id="286" r:id="rId38"/>
    <p:sldId id="291" r:id="rId39"/>
    <p:sldId id="292" r:id="rId40"/>
    <p:sldId id="29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B5080-44F0-4D86-AC95-2D1E3ADC1510}" v="39" dt="2024-11-12T14:07:45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C5B930-EE42-3A06-476B-2ABAB8BEF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84F89FC-EBE8-994B-711C-91FC39251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559D43-4ED1-2DDA-18EC-EB6677EA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867A64-5209-FE83-67AB-8C61BBDE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4F0C20C-18B7-BFFC-9B8A-81020EFB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7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BFBF8D-1FE3-9C71-0645-8913D372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BD6FDA9-234B-425D-200F-CE08E957E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A9F751-462B-F69B-C0D6-70C5CA5D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22D1D8A-1A62-DFC7-F9C3-FC49E979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077A38-5F47-1E13-9824-E33863E3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1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C803704-7AF8-5711-3FA4-E517E5C08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448AD98-0F92-3888-1D74-BD1BC540C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9D3ED75-F9D8-BCC3-B995-57EBFEF3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B9FCF6-2228-795E-06F5-3A6FD68B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9EA2490-0200-ABFC-5B88-B10E5E7D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9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3B7831-DE52-D63E-24F0-3E702B0B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2E2B7A-0D0F-8421-DCAF-E940F53E2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FE53F9A-5780-72CC-5035-304884E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D56F3B-D0D5-E76C-0B1F-B16CBE99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204B92B-3FB6-47EF-6549-EC0DACCF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3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217CC8-7D80-716F-4613-BE4400FF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CB28146-CA59-AE8D-D80E-08840318E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98F8DE3-E697-CDA4-CCC2-2A8446273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2755C0-79D7-D8F5-B434-FDE734A1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3BEC01-4462-0512-8B0C-8654B244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F81297-EF9E-BAF5-65F3-53B171A2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192C14-66C2-5A0E-4316-2460D4A3C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3524303-6F69-87FA-A192-A7782691A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42ECC73-75CE-1EDE-C086-0891071B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E24CB62-DD06-C6AD-EA48-46E3A7EA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1B4C071-F7CA-23AA-F67B-5D20DFF2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8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F5EC32-FD37-750E-0001-DF73E5C45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62ADBC2-7596-1C21-0152-BF9185E6C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269CAB9-225B-6385-EE08-FFFB43F00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202EA3C-86C9-0333-F2BF-943BBD4E5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44E29DD-AB44-8361-D6EB-ED401B8F4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5FB6833-2B05-2257-0628-1B0F5BD6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847EDFF-5E73-18D3-C106-57CC2161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B8C2CCC-83C9-97AF-F824-4EB86960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FE72DA-93A2-C9B7-CC5E-FEDF7593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891242E-901C-43DC-89D8-71CD936C0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0EA3B0E-D012-6AD8-9EF7-C40C2416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0DD9735-AF6B-CD22-DCCA-A2635B28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7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102F4A5-FB5D-4976-B3C9-8B15DC223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90CE894-1CB2-8ED8-6F2D-100D3884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BB69F0F-BF1B-0366-A4F8-D493A23A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0720D2-D654-415F-68C4-C7AE7A17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B14331-C192-EE9D-B294-9D9614606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7B212FC-CB31-9B9F-2D00-75C51AC97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1506CCA-43AF-CA58-CA67-9E893F9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1A6A8D6-DE7A-E890-3960-C3C68B39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140EE53-6130-97E6-64D4-6E4685DE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9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7F3592-3D81-C7F6-BBC6-78C7042C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25A614B-2751-26BB-1CB8-8433660A6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164BE02-5B06-A988-1210-7D24361DC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EBD885B-546A-B029-16C4-9E403BEB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864DAF4-E929-2360-9196-0673266E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0F6C006-C17B-2BC1-2C98-3C0BFFF7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1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645EBCF-4DCB-FE4C-CC6A-2C995AB0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B263B22-BEA6-4376-4B06-913F84B98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891BCD-8D77-06EB-5D6E-945498A76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9B4675-6930-FE15-F4C7-560EFF1E2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A14ED0A-5AED-3585-15A5-1FE7C6C3F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A1057E74-6607-7AF9-FE50-47B062F45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AFFC7EF-1843-81DF-280D-8BEF44216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0175"/>
            <a:ext cx="9143999" cy="22479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+mn-lt"/>
              </a:rPr>
              <a:t>The development of the innovative educational method of ACCESSIBLE tourism in Central Europe</a:t>
            </a:r>
            <a:br>
              <a:rPr lang="hu-HU" sz="3600" b="1" dirty="0">
                <a:latin typeface="+mn-lt"/>
              </a:rPr>
            </a:br>
            <a:r>
              <a:rPr lang="hu-HU" sz="3100" b="1" dirty="0">
                <a:latin typeface="+mn-lt"/>
              </a:rPr>
              <a:t>2022-2-HU01-KA220-HED-000099410</a:t>
            </a:r>
            <a:r>
              <a:rPr lang="hu-HU" sz="3600" b="1" dirty="0">
                <a:latin typeface="+mn-lt"/>
              </a:rPr>
              <a:t> </a:t>
            </a:r>
            <a:br>
              <a:rPr lang="en-GB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0232B86-ECBA-6BAD-CF3A-C7E760D6B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92547FF-FB64-BA72-8C2E-797372234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E4B16A7-7B3F-5712-22EB-AD317A727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96283EF-A4CE-F9EA-77BD-AB9433A40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028CD2A-42B5-D628-1DAF-0DBC4F8818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01C1516-3C9E-66E8-BDDA-42C697722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BDEA42DE-B55C-AA51-F473-71F7B5C46F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5779" y="2884637"/>
            <a:ext cx="2102696" cy="20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3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BBEA4-0869-29C8-5C6A-FF5AC475B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8D2F124E-340B-D395-5A6A-D02BD6C34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D9FE855-F74A-6C57-C7AB-7EDF6272C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729" y="2280824"/>
            <a:ext cx="10299866" cy="2469227"/>
          </a:xfrm>
        </p:spPr>
        <p:txBody>
          <a:bodyPr>
            <a:normAutofit/>
          </a:bodyPr>
          <a:lstStyle/>
          <a:p>
            <a:pPr algn="l"/>
            <a:r>
              <a:rPr lang="hr-HR" sz="2400" dirty="0">
                <a:latin typeface="+mn-lt"/>
              </a:rPr>
              <a:t>Članak</a:t>
            </a:r>
            <a:r>
              <a:rPr lang="en-US" sz="2400" dirty="0">
                <a:latin typeface="+mn-lt"/>
              </a:rPr>
              <a:t> 3</a:t>
            </a:r>
            <a:br>
              <a:rPr lang="en-US" sz="2400" dirty="0">
                <a:latin typeface="+mn-lt"/>
              </a:rPr>
            </a:br>
            <a:r>
              <a:rPr lang="hu-HU" sz="2400" dirty="0">
                <a:latin typeface="+mn-lt"/>
              </a:rPr>
              <a:t>“</a:t>
            </a:r>
            <a:r>
              <a:rPr lang="en-US" sz="2400" dirty="0">
                <a:latin typeface="+mn-lt"/>
              </a:rPr>
              <a:t>1. </a:t>
            </a:r>
            <a:r>
              <a:rPr lang="en-US" sz="2400" dirty="0" err="1">
                <a:latin typeface="+mn-lt"/>
              </a:rPr>
              <a:t>Temeljni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cilj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Organizacije</a:t>
            </a:r>
            <a:r>
              <a:rPr lang="en-US" sz="2400" dirty="0">
                <a:latin typeface="+mn-lt"/>
              </a:rPr>
              <a:t> bit</a:t>
            </a:r>
            <a:r>
              <a:rPr lang="hr-HR" sz="2400" dirty="0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će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promicanje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razvoj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turizma</a:t>
            </a:r>
            <a:r>
              <a:rPr lang="en-US" sz="2400" dirty="0">
                <a:latin typeface="+mn-lt"/>
              </a:rPr>
              <a:t> s </a:t>
            </a:r>
            <a:r>
              <a:rPr lang="en-US" sz="2400" dirty="0" err="1">
                <a:latin typeface="+mn-lt"/>
              </a:rPr>
              <a:t>ciljem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doprinosa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gospodarskom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razvoju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međunarodnom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razumijevanju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miru</a:t>
            </a:r>
            <a:r>
              <a:rPr lang="en-US" sz="2400" dirty="0">
                <a:latin typeface="+mn-lt"/>
              </a:rPr>
              <a:t>, </a:t>
            </a:r>
            <a:r>
              <a:rPr lang="hr-HR" sz="2400" dirty="0">
                <a:latin typeface="+mn-lt"/>
              </a:rPr>
              <a:t>blagostanju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univerzalnom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poštovanju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poštivanju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ljudskih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prava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temeljnih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sloboda</a:t>
            </a:r>
            <a:r>
              <a:rPr lang="en-US" sz="2400" dirty="0">
                <a:latin typeface="+mn-lt"/>
              </a:rPr>
              <a:t> za </a:t>
            </a:r>
            <a:r>
              <a:rPr lang="en-US" sz="2400" dirty="0" err="1">
                <a:latin typeface="+mn-lt"/>
              </a:rPr>
              <a:t>sve</a:t>
            </a:r>
            <a:r>
              <a:rPr lang="en-US" sz="2400" dirty="0">
                <a:latin typeface="+mn-lt"/>
              </a:rPr>
              <a:t> bez </a:t>
            </a:r>
            <a:r>
              <a:rPr lang="en-US" sz="2400" dirty="0" err="1">
                <a:latin typeface="+mn-lt"/>
              </a:rPr>
              <a:t>razlike</a:t>
            </a:r>
            <a:r>
              <a:rPr lang="en-US" sz="2400" dirty="0">
                <a:latin typeface="+mn-lt"/>
              </a:rPr>
              <a:t> u </a:t>
            </a:r>
            <a:r>
              <a:rPr lang="en-US" sz="2400" dirty="0" err="1">
                <a:latin typeface="+mn-lt"/>
              </a:rPr>
              <a:t>pogledu</a:t>
            </a:r>
            <a:r>
              <a:rPr lang="en-US" sz="2400" dirty="0">
                <a:latin typeface="+mn-lt"/>
              </a:rPr>
              <a:t> rase, </a:t>
            </a:r>
            <a:r>
              <a:rPr lang="en-US" sz="2400" dirty="0" err="1">
                <a:latin typeface="+mn-lt"/>
              </a:rPr>
              <a:t>spola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jezika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ili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vjere</a:t>
            </a:r>
            <a:r>
              <a:rPr lang="en-US" sz="2400" dirty="0">
                <a:latin typeface="+mn-lt"/>
              </a:rPr>
              <a:t>. </a:t>
            </a:r>
            <a:r>
              <a:rPr lang="en-US" sz="2400" dirty="0" err="1">
                <a:latin typeface="+mn-lt"/>
              </a:rPr>
              <a:t>Organizacija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će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poduzeti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sve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odgovarajuće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mjere</a:t>
            </a:r>
            <a:r>
              <a:rPr lang="en-US" sz="2400" dirty="0">
                <a:latin typeface="+mn-lt"/>
              </a:rPr>
              <a:t> za </a:t>
            </a:r>
            <a:r>
              <a:rPr lang="en-US" sz="2400" dirty="0" err="1">
                <a:latin typeface="+mn-lt"/>
              </a:rPr>
              <a:t>postizanje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ovog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cilja</a:t>
            </a:r>
            <a:r>
              <a:rPr lang="en-US" sz="2400" dirty="0">
                <a:latin typeface="+mn-lt"/>
              </a:rPr>
              <a:t>.</a:t>
            </a:r>
            <a:r>
              <a:rPr lang="hu-HU" sz="2400" dirty="0">
                <a:latin typeface="+mn-lt"/>
              </a:rPr>
              <a:t>”</a:t>
            </a:r>
            <a:endParaRPr lang="en-US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7899687-4457-3EE4-DB61-5B0C73880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F2C15A2-F4DE-A119-A874-ABEA7EA45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148ACA9-094E-ACB5-ED4E-275AC8537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1B86012-D71F-F9BB-849B-DC43CB944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5BF431D-0EC4-898C-E151-F8C6DEFC3B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D44711A-0917-9337-A51F-60177309D9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278374F-6FD7-A6B0-17B4-549945F26800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49DBC891-F36E-EE1A-13DE-EA2323DA78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D11DD48-B8F9-5D4B-D310-3F67EB61AA4D}"/>
              </a:ext>
            </a:extLst>
          </p:cNvPr>
          <p:cNvSpPr txBox="1">
            <a:spLocks/>
          </p:cNvSpPr>
          <p:nvPr/>
        </p:nvSpPr>
        <p:spPr>
          <a:xfrm>
            <a:off x="83127" y="1400625"/>
            <a:ext cx="12017829" cy="578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Pristupačnost u statutima Svjetske turističke organizacije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1400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433DA-42D1-56A0-C1FE-D8AF66ED4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9B0BAFD-5E27-BDB8-7C27-277E49C1D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6371E34-6705-145A-177D-CBDE446B1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634" y="2029703"/>
            <a:ext cx="11404402" cy="2798594"/>
          </a:xfrm>
        </p:spPr>
        <p:txBody>
          <a:bodyPr>
            <a:noAutofit/>
          </a:bodyPr>
          <a:lstStyle/>
          <a:p>
            <a:pPr algn="l"/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Članak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7 (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Pravo na turizam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):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Kodeks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posebno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poziva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b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(1)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univerzalno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pravo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treba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promatrati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posljedicu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prava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odmor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slobodno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vrijeme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kako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sadržano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članku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24.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Opće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deklaracije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ljudskim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pravima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  <a:b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(2)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socijalni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treba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razvijati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potporu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javnih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vlasti (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budući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imaju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znatno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veći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udio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socijalno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ugroženoj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financijski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depriviranoj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skupini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pitanje 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 za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njih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posebn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važno</a:t>
            </a:r>
            <a:r>
              <a:rPr lang="hr-HR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);</a:t>
            </a:r>
            <a:b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(3)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treba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poticati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olakšavati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odvijanje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obiteljsk</a:t>
            </a:r>
            <a:r>
              <a:rPr lang="hr-HR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og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omladinsk</a:t>
            </a:r>
            <a:r>
              <a:rPr lang="hr-HR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og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studentsk</a:t>
            </a:r>
            <a:r>
              <a:rPr lang="hr-HR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og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starije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endParaRPr lang="en-GB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2FF6F5B-0C3C-CAC9-378E-DDA776694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63A4BBA-13A7-EF67-B851-4769A89CE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4F79626-69EC-AF4D-EAE1-B5F8A7036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9FDF9B7-F9AB-409D-8482-0B2F2E517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BF417D1-80F9-F5C7-B4FD-056493D1E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2182B67-D07D-5EA8-51CA-8479DD03AC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BAA68C54-4CF3-B581-C2A8-DE726B2BFD35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06744A9-D9EA-979C-23CA-1DEE75A17D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EE58BF91-7E31-F7C8-32E8-CF5E2511E036}"/>
              </a:ext>
            </a:extLst>
          </p:cNvPr>
          <p:cNvSpPr txBox="1">
            <a:spLocks/>
          </p:cNvSpPr>
          <p:nvPr/>
        </p:nvSpPr>
        <p:spPr>
          <a:xfrm>
            <a:off x="466963" y="1248279"/>
            <a:ext cx="11258073" cy="719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Pristupačnost u Globalnom etičkom kodeksu turizma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4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F3588-C500-D1E4-763C-B426F40B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2F10A89-B2E0-4970-286C-FFC71E90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7B8FCFD-2AD7-32F5-CAE0-77B2EBA27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2246955"/>
            <a:ext cx="11484458" cy="2811708"/>
          </a:xfrm>
        </p:spPr>
        <p:txBody>
          <a:bodyPr>
            <a:noAutofit/>
          </a:bodyPr>
          <a:lstStyle/>
          <a:p>
            <a:pPr algn="l"/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Univerzalna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još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uvijek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cilj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</a:t>
            </a:r>
            <a:r>
              <a:rPr lang="hr-HR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eg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tek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treba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postići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postoji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potreba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promjenom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načina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razmišljanja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pružanj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turističkih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usluga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(za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poštivanje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ljudskih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prava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njihovih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obitelji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zadovoljenje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značajnih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tržišnih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potreba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mogu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povećati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konkurentnost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rast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turističkih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destinacija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poduzeća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b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definirajući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društveni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fenomen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našeg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vremena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ne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može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više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promatrati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gospodarski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sektor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već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sastavni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ljudskog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života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čimbenik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koji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značajan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utjecaj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svakodnevni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život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izvor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blagostanja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subjektivne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sreće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sredstvo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osobnog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ispunjenja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samoispunjenja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nedopustivo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da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određene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društvene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skupine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isključene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</a:t>
            </a:r>
            <a:r>
              <a:rPr lang="hr-HR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stičkih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kretanja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zbog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nek</a:t>
            </a:r>
            <a:r>
              <a:rPr lang="hr-HR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og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oblika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Iako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danas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više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uključen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aktivnosti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još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uvijek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postoje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prepreke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ometaju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turističkim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uslugama</a:t>
            </a:r>
            <a:endParaRPr lang="en-GB" sz="20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D52E084-44F8-0227-8FB8-9BCA99CF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6F204A3-662C-A031-6D1F-A4E85D69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41434E8-36CC-6250-BBE3-BE0A25A8C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D32A46-2885-DAA7-A71C-0D6B412E3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58F2407-421D-385B-035A-243EA0F74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2399065-319B-611C-3859-0DC072EA4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E34AA0D6-119C-1711-FA65-FAC6B1D3B55D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33D6D668-D081-31E8-486F-7FC6FFD8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927D9FAE-7CE5-B413-E62F-F4464F9FC011}"/>
              </a:ext>
            </a:extLst>
          </p:cNvPr>
          <p:cNvSpPr txBox="1">
            <a:spLocks/>
          </p:cNvSpPr>
          <p:nvPr/>
        </p:nvSpPr>
        <p:spPr>
          <a:xfrm>
            <a:off x="466963" y="1400625"/>
            <a:ext cx="11258073" cy="6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Potreba bolje pristupačnosti u turizmu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693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F3588-C500-D1E4-763C-B426F40B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2F10A89-B2E0-4970-286C-FFC71E90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7B8FCFD-2AD7-32F5-CAE0-77B2EBA27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2449304"/>
            <a:ext cx="11484458" cy="2469228"/>
          </a:xfrm>
        </p:spPr>
        <p:txBody>
          <a:bodyPr>
            <a:noAutofit/>
          </a:bodyPr>
          <a:lstStyle/>
          <a:p>
            <a:pPr algn="l"/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zahtjev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</a:t>
            </a:r>
            <a: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budući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one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nisu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jedini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korisnici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pristupačnih sadržaja i </a:t>
            </a:r>
            <a:r>
              <a:rPr lang="hr-HR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isfrastrukture</a:t>
            </a:r>
            <a:b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destinacije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bave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zahtjevima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vide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pozitivnu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mjeru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mogu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steći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konkurentsku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prednost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odnosu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druge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destinacije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b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će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destinacij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otkriti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se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njihova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ponuda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proizvoda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usluga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razvija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kako bi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olakša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iskustvo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prom</a:t>
            </a:r>
            <a:r>
              <a:rPr lang="hr-HR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ovirala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bolji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uslugama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poboljšati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kvalitetu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života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svoje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stanovnike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posjetitelje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D52E084-44F8-0227-8FB8-9BCA99CF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6F204A3-662C-A031-6D1F-A4E85D69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41434E8-36CC-6250-BBE3-BE0A25A8C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D32A46-2885-DAA7-A71C-0D6B412E3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58F2407-421D-385B-035A-243EA0F74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2399065-319B-611C-3859-0DC072EA4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E34AA0D6-119C-1711-FA65-FAC6B1D3B55D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33D6D668-D081-31E8-486F-7FC6FFD8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927D9FAE-7CE5-B413-E62F-F4464F9FC011}"/>
              </a:ext>
            </a:extLst>
          </p:cNvPr>
          <p:cNvSpPr txBox="1">
            <a:spLocks/>
          </p:cNvSpPr>
          <p:nvPr/>
        </p:nvSpPr>
        <p:spPr>
          <a:xfrm>
            <a:off x="466963" y="1400625"/>
            <a:ext cx="11258073" cy="6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Potreba bolje pristupačnosti u turizmu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362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4F22B-FB09-1C58-E37E-712DAF08B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4C4431A6-8FF2-C9AF-F1AF-5B7D9CFC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3C5B3AB-6B8C-B70E-49B9-A279F79D1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579" y="2402615"/>
            <a:ext cx="11691257" cy="2500488"/>
          </a:xfrm>
        </p:spPr>
        <p:txBody>
          <a:bodyPr>
            <a:noAutofit/>
          </a:bodyPr>
          <a:lstStyle/>
          <a:p>
            <a:pPr algn="l"/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nadilazi okvire gospodarskog sektora 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uslužn</a:t>
            </a:r>
            <a:r>
              <a:rPr lang="hr-HR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og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sektor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specifičnom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ponudom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 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društveni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fenomen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koji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utječe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svakodnevni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život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ljudi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društvu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značajno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utječe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njihovu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kvalitetu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života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usko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povezan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njihovim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životnim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standardom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blagostanje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b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izuzetno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sredstvo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jačanja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novih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osobnih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odnosa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njegovanja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obiteljskih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rodbinskih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veza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većinu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ljudi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aktivnost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donosi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sreću</a:t>
            </a:r>
            <a:endParaRPr lang="en-GB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07119A6-27B8-D2B9-7993-7E78A1CB0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0C45687-D737-F64B-9EE3-5FA1142E4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9ABBA73-84FA-0A45-4F88-B966A51C5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943602E-D781-1F91-A460-5FF608BDE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1819892-8A3B-5D0F-62FB-B232D415E7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796F424-92C4-D216-80FF-B0E2647CDF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2859787E-071E-C799-7EF9-F99591022577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ADD6F36-F657-6551-B67F-90B12D111A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ACAA7E1E-DC71-AF27-CBF5-FEFDFF261943}"/>
              </a:ext>
            </a:extLst>
          </p:cNvPr>
          <p:cNvSpPr txBox="1">
            <a:spLocks/>
          </p:cNvSpPr>
          <p:nvPr/>
        </p:nvSpPr>
        <p:spPr>
          <a:xfrm>
            <a:off x="466963" y="1400625"/>
            <a:ext cx="11258073" cy="8062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+mn-lt"/>
              </a:rPr>
              <a:t>Zašto je pristupačnost u turizmu doista važna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87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45AA3-A41D-DBE1-CAC3-31FB50D9D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83BE45B-1BA1-BB37-2278-CC580D435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66C95DB-3E24-9A43-8126-BA4560744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5" y="1898705"/>
            <a:ext cx="11954509" cy="3361701"/>
          </a:xfrm>
        </p:spPr>
        <p:txBody>
          <a:bodyPr>
            <a:noAutofit/>
          </a:bodyPr>
          <a:lstStyle/>
          <a:p>
            <a:pPr algn="l"/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U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modernim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civiliziranim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društvima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zabranjena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je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izravna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ili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neizravna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diskriminacija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bilo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koje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manjine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(rasa,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etnička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pripadnost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vjera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, dob,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jezik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spol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spolna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orijentacija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) u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bilo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kojem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području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života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uključujući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pravo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putovanje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zabranu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diskriminacije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turizmu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b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Na deklarativnoj razini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dostupnost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više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nije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problem,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ali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stvarnost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je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drugačija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b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Do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promjene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paradigme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došlo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je od 1990-ih</a:t>
            </a:r>
            <a: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godina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zahvaljujući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također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fokusu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ljudska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prava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b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Ova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promjena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pristupa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temelji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se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ideji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da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osobe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invaliditetom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ne bi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trebale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biti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skrivene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ili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isključene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od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drugih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već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bi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im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trebalo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dati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iste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mogućnosti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kao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radno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sposobnim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osobama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čime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se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promiče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društvena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uključenost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b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Ovaj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trend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označava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nadolazeće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razdoblje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kojem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će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turizam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biti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istinski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dostupan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svima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, u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skladu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širim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društvenim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ekonomskim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ciljevima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uključivosti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pravednosti</a:t>
            </a:r>
            <a: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2400" kern="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AD2975D-F5C7-0434-CD5D-153035347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6E440E8-1F40-0893-E3A3-D08E510E9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CF3B1F3-EEE5-1440-22A1-86423B77A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6D0B4F1-53F4-76AA-F838-519777568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F42DB9A-20D5-8B72-C6A1-676901636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2D31790-ADF3-6775-1285-2F8FFA9543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149BBFC2-9545-5238-38BC-6D2BBE59C46A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AC3BC3B6-5A80-E621-FA7C-EB0A5E6A7D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A2B654CB-9169-C7ED-C987-A77B8DCD585E}"/>
              </a:ext>
            </a:extLst>
          </p:cNvPr>
          <p:cNvSpPr txBox="1">
            <a:spLocks/>
          </p:cNvSpPr>
          <p:nvPr/>
        </p:nvSpPr>
        <p:spPr>
          <a:xfrm>
            <a:off x="466963" y="938551"/>
            <a:ext cx="11258073" cy="719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Jesu li „napredne” zemlje potpuno pristupačne</a:t>
            </a:r>
            <a:r>
              <a:rPr lang="en-GB" sz="3600" b="1" dirty="0">
                <a:latin typeface="+mn-lt"/>
              </a:rPr>
              <a:t>?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218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C2E29-2977-06E7-FCF6-34B7B3145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D156F2F1-DBA8-C7A6-70F6-BC052B93D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0F5D7B2-E134-76F8-BED9-1D297C43D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2294523"/>
            <a:ext cx="11849099" cy="2927388"/>
          </a:xfrm>
        </p:spPr>
        <p:txBody>
          <a:bodyPr>
            <a:noAutofit/>
          </a:bodyPr>
          <a:lstStyle/>
          <a:p>
            <a:pPr algn="l"/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uključuje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namjerne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koordinirane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radnje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uklanjanje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fizičkih</a:t>
            </a:r>
            <a: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informacijskih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barijera te prepreka 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stavov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pružajući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jednake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mogućnosti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posebno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za osobe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da se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bave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vode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zadovoljavajući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život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Ovaj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koncept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proteže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dalje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od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samog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fizičkog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uključuje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holistički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jamčenju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uključenosti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putnika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bez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obzira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njihova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fizička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osjetilna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ograničenja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b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Implementacija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pristupačnog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bez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prepreka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ispunjena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poteškoćama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neadekvatna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infrastruktura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ispunjava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različite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zahtjeve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lošija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kvaliteta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uslug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široko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rasprostranjen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nedostatak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okruženja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odgovarajući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način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zadovoljava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zahtjeve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endParaRPr lang="en-US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84E87F5-AE73-91B9-F967-3481EC0A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274402E-10AD-1909-AFE9-B978DA3E1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D174D72-4793-2CA1-EBD3-6C5AAF964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44BB80-4C6C-6357-7227-30CE2DA98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AB2D79E-E91A-F5DF-3881-0171C20FA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DF8291E-64D7-B2D7-5115-29B79B8246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339104D-C7C9-481D-4A2C-B5EB4735B278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2E2E4933-3A07-3CED-3E93-BD4CBEF7D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240F6271-1968-C711-2B60-AAD858D984A6}"/>
              </a:ext>
            </a:extLst>
          </p:cNvPr>
          <p:cNvSpPr txBox="1">
            <a:spLocks/>
          </p:cNvSpPr>
          <p:nvPr/>
        </p:nvSpPr>
        <p:spPr>
          <a:xfrm>
            <a:off x="466962" y="1223779"/>
            <a:ext cx="11258073" cy="98676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Koncept pristupačnog turizma i poteškoće u definiranju pojma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9427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C2E29-2977-06E7-FCF6-34B7B3145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D156F2F1-DBA8-C7A6-70F6-BC052B93D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0F5D7B2-E134-76F8-BED9-1D297C43D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19" y="2439021"/>
            <a:ext cx="11500064" cy="2800389"/>
          </a:xfrm>
        </p:spPr>
        <p:txBody>
          <a:bodyPr>
            <a:normAutofit/>
          </a:bodyPr>
          <a:lstStyle/>
          <a:p>
            <a:pPr algn="l"/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Teškoće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često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pogoršane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nedostatnim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zakonskim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okvirima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nedostatkom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dogovora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 tome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što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učinkovita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sveobuhvatna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ojam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bez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prepreka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pristupačnog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također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 odnosi na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uključivi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 koji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cilj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eliminirati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nerazdvojivu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ekskluzivnost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tradicionalno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povezuje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Cilj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integrirati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marginalizirane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isključene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sustav turizma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način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koji 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koristan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poticajan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Ovaj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poboljšava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iskustvo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putovanja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skupine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već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također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jača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društvenu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strukturu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lokacija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promičući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povećanu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kulturnu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razmjenu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razumijevanje</a:t>
            </a:r>
            <a:endParaRPr lang="en-GB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84E87F5-AE73-91B9-F967-3481EC0A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274402E-10AD-1909-AFE9-B978DA3E1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D174D72-4793-2CA1-EBD3-6C5AAF964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44BB80-4C6C-6357-7227-30CE2DA98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AB2D79E-E91A-F5DF-3881-0171C20FA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DF8291E-64D7-B2D7-5115-29B79B8246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339104D-C7C9-481D-4A2C-B5EB4735B278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2E2E4933-3A07-3CED-3E93-BD4CBEF7D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240F6271-1968-C711-2B60-AAD858D984A6}"/>
              </a:ext>
            </a:extLst>
          </p:cNvPr>
          <p:cNvSpPr txBox="1">
            <a:spLocks/>
          </p:cNvSpPr>
          <p:nvPr/>
        </p:nvSpPr>
        <p:spPr>
          <a:xfrm>
            <a:off x="466962" y="1312911"/>
            <a:ext cx="11258073" cy="107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Koncept pristupačnog turizma i poteškoće u definiranju pojma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8888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B4C10-A947-8D0D-7B15-8DCE7FA03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26790195-274C-FF44-8650-F23C98F28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714E4A9-46B9-8AD9-E96A-D532D8929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1" y="2322512"/>
            <a:ext cx="11744324" cy="2884949"/>
          </a:xfrm>
        </p:spPr>
        <p:txBody>
          <a:bodyPr>
            <a:noAutofit/>
          </a:bodyPr>
          <a:lstStyle/>
          <a:p>
            <a:pPr algn="l"/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Većina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ljudi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život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bez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prepreka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uzima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zdravo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gotovo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zapravo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oko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10%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europskog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stanovništva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živi s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određenim invaliditetom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U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razvijenim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zemljama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također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posvećuje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veća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pažnja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organizaciji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ponude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dijelom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humanosti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dijelom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zbog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prepoznavanja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značajnog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poslovnog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potencijala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br>
              <a:rPr lang="hr-HR" sz="21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r-HR" sz="21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Općenito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koji je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jednako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dostupan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svima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uključujući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privremenim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starije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malom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djecom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višegeneracijske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obitelji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Dakle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glavna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područja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analize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jednakog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kao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glavne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teme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ponudene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strane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hr-HR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ugostiteljstvo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atrakcije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prijevoz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komunikacija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Od toga se u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literaturi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možda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najviše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govori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atrakcija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vjerojatno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kontekstu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činjenice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značajan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dio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atrakcija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javni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objekti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vlasništvu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države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učiniti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ih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dostupnima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često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problematično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GB" sz="21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DACEEB3-B1ED-43D2-1B42-2333B2F3F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BF25678-D4D6-25D5-E883-F18A8EC7A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DD5917F-A6C0-03D0-1A50-90D72E909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BE69145-5849-5FC1-5105-BAE99136B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695EFAE-3145-E765-7223-F94456105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89D676C-695C-5544-2FB0-98508E08E3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99F9162-9464-9394-8167-A1CDAEB7119D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F8EFBE98-C35E-F6E4-9FBD-FB41448B60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10658064-EAA7-C06A-15F7-066C3724F68F}"/>
              </a:ext>
            </a:extLst>
          </p:cNvPr>
          <p:cNvSpPr txBox="1">
            <a:spLocks/>
          </p:cNvSpPr>
          <p:nvPr/>
        </p:nvSpPr>
        <p:spPr>
          <a:xfrm>
            <a:off x="466963" y="1240183"/>
            <a:ext cx="11258073" cy="1082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Koncept pristupačnog turizma i poteškoće u definiranju pojma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5054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F9060-7FCB-EFDA-63EF-3FA498595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853FAE5A-9CEC-ED8A-7802-286118588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1162F4B-3FB9-6521-7BC4-FB1FF36F4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74" y="2184656"/>
            <a:ext cx="11770448" cy="3068445"/>
          </a:xfrm>
        </p:spPr>
        <p:txBody>
          <a:bodyPr>
            <a:noAutofit/>
          </a:bodyPr>
          <a:lstStyle/>
          <a:p>
            <a:pPr algn="l"/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Problematično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definiranje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ciljne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skupine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U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mnogim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slučajevima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javnost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niti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uključuje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ciljnu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skupinu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one koji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zbog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svoje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posebne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situacije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članovi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ciljne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skupine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kraće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dulje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vrijeme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npr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trudnice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privremenim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podvrgnute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operaciji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starije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Udio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starijih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ukupnoj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populaciji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također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u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stalnom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porastu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mnogi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oblici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njima predstavljaju nužnu potrebu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Mnogi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žive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trajnim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privremenim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koji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može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biti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prepreka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 svakodnevnom životu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utovanjima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ristupačni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kontinuirano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nastojanje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se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destinacije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proizvodi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usluge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učine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dostupnima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svim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ljudima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bez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obzira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njihova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fizička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ograničenja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dob,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jesu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li 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privatn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javn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vlasništvu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Ujedinjeni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narodi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Promicanje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pristupačnog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GB" sz="22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86924CA-55C1-3543-623A-6791870A5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21CE274-AC52-2851-A72D-D41F052E2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117D0D1-9F16-41C4-7080-7F40FF1C6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C56302E-AEA4-0E6B-6BE1-DC062C612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61071D8-A620-3A6E-9477-1442CFF439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2B57EAD-8134-2D4B-2211-C4612F33A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6EFACC7-0B55-370B-1ADB-58F9FD3C9841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B6382F84-4DFF-512F-F942-FC12F0E6BA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F1D1F680-3998-26D9-1098-F7FC6AFC4755}"/>
              </a:ext>
            </a:extLst>
          </p:cNvPr>
          <p:cNvSpPr txBox="1">
            <a:spLocks/>
          </p:cNvSpPr>
          <p:nvPr/>
        </p:nvSpPr>
        <p:spPr>
          <a:xfrm>
            <a:off x="466962" y="1133380"/>
            <a:ext cx="11258073" cy="11113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Koncept pristupačnog turizma i poteškoće u definiranju pojma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154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8ABEE-DC8D-2E6B-8DE3-3D8D10A8B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591EE7AC-E53B-26D6-B02D-8530557B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3584706-2332-2377-2C41-8BF037864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9" y="1400625"/>
            <a:ext cx="11875324" cy="1233800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+mn-lt"/>
              </a:rPr>
              <a:t>1. </a:t>
            </a:r>
            <a:r>
              <a:rPr lang="hr-HR" sz="3600" b="1" dirty="0">
                <a:latin typeface="+mn-lt"/>
              </a:rPr>
              <a:t>Teorijska osnova jednakog pristupa i turizma. Značaj pristupačnog turizma</a:t>
            </a:r>
            <a:endParaRPr lang="en-US" sz="3600" b="1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F5E0CCE-2A20-6396-D36B-BD8F8B929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2E32F42-8EBE-345E-BB2C-BF3BC3668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9AAEBB0-DD53-8C66-69D8-96B3485D0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3254CF8-EB11-6871-8F31-2E6BF68DB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89935F4-B551-A19F-94E4-9EB265C6F5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446311E-E342-D386-C975-7CA355B112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A398960F-9A40-A5BB-919E-8C53534909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5779" y="2884637"/>
            <a:ext cx="2102696" cy="20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2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35814-B1BB-B8D4-4A22-6A58C0713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DE1EDDC8-64E8-D53F-3AD9-A414BD559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262BF8F-9571-FA8E-C83F-56026CA66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A02D788-99EB-8735-C1FF-94D8CEF14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316CF4C-98CB-DDFD-C259-CEFA99340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9B145A7-080F-E963-360F-20500168A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C4FFDBF-CB0C-4716-7074-9540504F4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4619979-EA5D-6F6C-BCAB-F40C42059C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14ABC8A2-DA14-953E-650B-15AEA9B2CA36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89DB3D79-4702-F7A0-959E-C6F0C47822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3058871-402B-7C78-5BC5-4122F4499D39}"/>
              </a:ext>
            </a:extLst>
          </p:cNvPr>
          <p:cNvSpPr txBox="1">
            <a:spLocks/>
          </p:cNvSpPr>
          <p:nvPr/>
        </p:nvSpPr>
        <p:spPr>
          <a:xfrm>
            <a:off x="143114" y="2184262"/>
            <a:ext cx="5371862" cy="996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hu-HU" sz="2800" b="1" dirty="0">
                <a:latin typeface="+mn-lt"/>
              </a:rPr>
              <a:t>Udjeli osoba s invaliditetom u različitim dobnim skupinama</a:t>
            </a:r>
            <a:endParaRPr lang="en-US" sz="2800" b="1" dirty="0">
              <a:latin typeface="+mn-lt"/>
            </a:endParaRPr>
          </a:p>
        </p:txBody>
      </p:sp>
      <p:pic>
        <p:nvPicPr>
          <p:cNvPr id="2" name="Kép 1" descr="A double stacked column chart showing the share of people with a disability (activity limitation). Data are shown for people with a severe limitation, people with some limitation and people with no limitations. Data are shown for various age groups and by sex, in percent, for 2023, for the EU.">
            <a:extLst>
              <a:ext uri="{FF2B5EF4-FFF2-40B4-BE49-F238E27FC236}">
                <a16:creationId xmlns:a16="http://schemas.microsoft.com/office/drawing/2014/main" id="{9F7E9C9E-3E05-AC52-E9AB-4BAF2294BBD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t="16236" b="7196"/>
          <a:stretch/>
        </p:blipFill>
        <p:spPr bwMode="auto">
          <a:xfrm>
            <a:off x="5408279" y="1390622"/>
            <a:ext cx="6428604" cy="3785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2ABE16E5-8DBC-29F7-5D08-FAD7AAEB73EA}"/>
              </a:ext>
            </a:extLst>
          </p:cNvPr>
          <p:cNvSpPr txBox="1"/>
          <p:nvPr/>
        </p:nvSpPr>
        <p:spPr>
          <a:xfrm>
            <a:off x="10203483" y="5195524"/>
            <a:ext cx="1988517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-H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Izvor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Eurostat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03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52C1E-99DF-0FC9-8056-B38D552F1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56D2A3AA-F368-C8E4-D21A-60E51BAE2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91DC4E6-F46C-BC08-C5E1-6A77316F9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4" y="1850076"/>
            <a:ext cx="11944350" cy="3208586"/>
          </a:xfrm>
        </p:spPr>
        <p:txBody>
          <a:bodyPr>
            <a:noAutofit/>
          </a:bodyPr>
          <a:lstStyle/>
          <a:p>
            <a:pPr algn="l">
              <a:lnSpc>
                <a:spcPts val="2640"/>
              </a:lnSpc>
              <a:spcAft>
                <a:spcPts val="800"/>
              </a:spcAft>
              <a:tabLst>
                <a:tab pos="1343660" algn="l"/>
              </a:tabLst>
            </a:pP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Još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uvijek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ne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postoji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međunarodno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prihvaćena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raspravljena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definicija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"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pristupačnog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turizma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":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koncept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značajno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razvio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posljednjih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deset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godina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Dva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čimbenika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otežavaju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usvajanje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jedinstvene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zajedničke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definicije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(1)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Istraživanje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pristupačnog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turizma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evolucija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koncepta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tijekom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vremena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dove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brojnih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sinonima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pristupačni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turizam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različitim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zemljama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bez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dogovora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zajedničkom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konceptu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npr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inkluzivni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turizam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pristupačni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turizam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prilagođeni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turizam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turizam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turizam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bez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prepreka</a:t>
            </a:r>
            <a:r>
              <a:rPr lang="hr-HR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univerzalni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turizam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);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(2)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Budući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 je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turizam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povezan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konceptom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pristupačnosti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bilo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mnogo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pokušaja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 se taj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pojam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konkretno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definira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postignut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dogovor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jedinstvenoj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definiciji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unatoč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većem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značaju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koncepta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Svi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stručnjaci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imaju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različite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definicije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nema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međunarodnog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konsenzusa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definiciji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koja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bi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zadovoljila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dionike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GB" sz="22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7470BC7-1177-1F86-6EBF-3330CF397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D8B68E7-96B8-45C4-3D28-07DBD7E2A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3332606-0BE2-1EDD-9AD6-29A6688D0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A2ADE51-B768-FCD8-0580-FDCDAF71A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5545236-DEE6-FABC-008E-9EA6F8AC4B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A101B41-BC28-608E-9092-88330A9425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B2D0E45E-D96A-F745-199E-3D53B0545269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D7B1EFF9-5D65-2758-978F-8E4E4BA2CC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896E3E3-56FA-573F-6479-8E758F94A71E}"/>
              </a:ext>
            </a:extLst>
          </p:cNvPr>
          <p:cNvSpPr txBox="1">
            <a:spLocks/>
          </p:cNvSpPr>
          <p:nvPr/>
        </p:nvSpPr>
        <p:spPr>
          <a:xfrm>
            <a:off x="466963" y="1223779"/>
            <a:ext cx="11258073" cy="615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Poteškoće u definiranju pojma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1757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087FA-EEEB-18E3-E6C2-F4ED884FD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7C8D6820-4DA7-8C87-EE66-AA4758B03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2D31DF7-2226-37A4-9D9C-227D54023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193" y="2324672"/>
            <a:ext cx="11461843" cy="2525197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tabLst>
                <a:tab pos="1343660" algn="l"/>
              </a:tabLst>
            </a:pPr>
            <a:r>
              <a:rPr lang="en-GB" sz="25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Niz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aktivnosti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koje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ljudi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ograničenim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sposobnostima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provode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tijekom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slobodnog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vremena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posvećenog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turizmu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što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omogućuje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njihovu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punu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funkcionalnu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psihološku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integraciju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taj </a:t>
            </a:r>
            <a:r>
              <a:rPr lang="hr-HR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način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postiže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potpuno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individualno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društveno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zadovoljstvo</a:t>
            </a:r>
            <a:r>
              <a:rPr lang="en-GB" sz="25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.“ (Lawrence et al.</a:t>
            </a:r>
            <a:r>
              <a:rPr lang="hr-HR" sz="25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GB" sz="25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1996.) </a:t>
            </a:r>
            <a:br>
              <a:rPr lang="hr-HR" sz="25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25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osposobljavanja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ljudi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invaliditetom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stariji</a:t>
            </a:r>
            <a:r>
              <a:rPr lang="hr-HR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osoba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kako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bi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funkcionirali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neovisno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ravnopravnošću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dostojanstvom</a:t>
            </a:r>
            <a:r>
              <a:rPr lang="hr-HR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kroz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isporuku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proizvoda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usluga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okruženja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univerzalnog</a:t>
            </a:r>
            <a:r>
              <a:rPr lang="en-GB" sz="25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5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turizma</a:t>
            </a:r>
            <a:r>
              <a:rPr lang="en-GB" sz="25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.“ </a:t>
            </a:r>
            <a:r>
              <a:rPr lang="hr-HR" sz="25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hr-HR" sz="25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Darcy</a:t>
            </a:r>
            <a:r>
              <a:rPr lang="hr-HR" sz="25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5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2006)</a:t>
            </a:r>
            <a:endParaRPr lang="hu-HU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48FAE55-F76E-4FF8-C51E-CB165C824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B77C3B6-85DB-2183-5573-961A1C123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8209254-C772-C997-2162-4D13BD956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91FA647-71AB-9E6A-F6E4-1D24DDE08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C73AF30-48C6-DEB9-87D3-9AD0E23DDF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71D9DC8-C2C1-EDC9-36A0-9EB555B480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56A5689C-DBF9-1A96-3B93-8F59236C2F0E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1946B760-DE52-959F-60D0-8C6598F067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31681A61-D803-2706-F8AD-9CDB73212006}"/>
              </a:ext>
            </a:extLst>
          </p:cNvPr>
          <p:cNvSpPr txBox="1">
            <a:spLocks/>
          </p:cNvSpPr>
          <p:nvPr/>
        </p:nvSpPr>
        <p:spPr>
          <a:xfrm>
            <a:off x="466963" y="1356163"/>
            <a:ext cx="11258073" cy="6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Pristupačni turizam – dva primjera ranijih definicija</a:t>
            </a:r>
            <a:endParaRPr lang="en-GB" sz="3600" b="1" dirty="0">
              <a:latin typeface="+mn-lt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A4969D11-F700-C861-4BF1-C9BB8DBEA601}"/>
              </a:ext>
            </a:extLst>
          </p:cNvPr>
          <p:cNvSpPr txBox="1"/>
          <p:nvPr/>
        </p:nvSpPr>
        <p:spPr>
          <a:xfrm>
            <a:off x="6208293" y="4502070"/>
            <a:ext cx="58375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2200" kern="100" dirty="0">
                <a:solidFill>
                  <a:srgbClr val="000000"/>
                </a:solidFill>
                <a:latin typeface="Calibri" panose="020F0502020204030204" pitchFamily="34" charset="0"/>
              </a:rPr>
              <a:t>definicija uključuje mobilnu, vizualnu, audio i kognitivnu dimenziju pristupačnosti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934764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5B2AA-786C-0183-A2A9-47A3E2C63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6969CB8A-DF48-3BCF-ED46-9A9CF0A39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299D119-7F58-2228-23F4-67BE8B737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05" y="1893498"/>
            <a:ext cx="11742145" cy="3172074"/>
          </a:xfrm>
        </p:spPr>
        <p:txBody>
          <a:bodyPr>
            <a:noAutofit/>
          </a:bodyPr>
          <a:lstStyle/>
          <a:p>
            <a:pPr algn="l"/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pozadini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pojma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postojala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početna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konceptualna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integraciji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uklanjanjem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postojećih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prepreka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Postojala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težnja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pristupačnošću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duž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cijelog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turističkog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lanca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vrijednosti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putovanj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destinacije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usluge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Nakon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Konvencije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Ujedinjenih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naroda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pravima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(UNCRPD, 2006),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došlo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do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promjene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paradigme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usvojenog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pozitivnijeg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fokusom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mjeru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stvaranj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pristupačnog</a:t>
            </a:r>
            <a:r>
              <a:rPr lang="en-GB" sz="2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okruženja</a:t>
            </a:r>
            <a:r>
              <a:rPr lang="en-GB" sz="2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4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bez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obzira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sposobnosti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pojedinaca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Novi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koncept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pristupačnog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više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ne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odnosi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isključivo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već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prilagodbu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redizajn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turističkog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okruženja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kako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 ga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učinili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dostupnim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skupinama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stanovništva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F062FFE-2F80-EB12-E672-F1DB61691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4B48733-2889-E822-52EC-FCB184A59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F7BEE55-2E1C-F6BF-AB1C-F76A68A99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29EEB23-60AC-BAB9-F70A-ECD4CFEE5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46B824E-7B73-3D48-7997-1E3993F758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F95072A-E6FE-479B-3D36-D25E347F69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3DD435D3-CE9D-EC13-7A54-B7151894EE4D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6F655A5B-66A8-A174-E52C-356EE1C62D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1D8F96C-94FB-9547-EE5E-E6357F3BB0C0}"/>
              </a:ext>
            </a:extLst>
          </p:cNvPr>
          <p:cNvSpPr txBox="1">
            <a:spLocks/>
          </p:cNvSpPr>
          <p:nvPr/>
        </p:nvSpPr>
        <p:spPr>
          <a:xfrm>
            <a:off x="466963" y="1400625"/>
            <a:ext cx="11258073" cy="578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+mn-lt"/>
              </a:rPr>
              <a:t>“</a:t>
            </a:r>
            <a:r>
              <a:rPr lang="hr-HR" sz="3600" b="1" dirty="0">
                <a:latin typeface="+mn-lt"/>
              </a:rPr>
              <a:t>Turizam bez prepreka</a:t>
            </a:r>
            <a:r>
              <a:rPr lang="hu-HU" sz="3600" b="1" dirty="0">
                <a:latin typeface="+mn-lt"/>
              </a:rPr>
              <a:t>”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6851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B4038-AE31-6F2E-CB49-791B43992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45DEFE2-954B-3194-D984-39969AB9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F068AA2-962B-2EF8-3FC0-2630E4625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21" y="2382528"/>
            <a:ext cx="11375815" cy="2404333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tabLst>
                <a:tab pos="1343660" algn="l"/>
              </a:tabLst>
            </a:pPr>
            <a:r>
              <a:rPr lang="hu-HU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Trenutačni trend uključuje integraciju koncepta pristupačnog turizma s općom idejom univerzalnog dizajna, dodajući druge, globalnije aspekte (Darcy et al., 2010), kao što su: </a:t>
            </a:r>
            <a:br>
              <a:rPr lang="hu-HU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 Širenje raspona dionika (stanovništvo);</a:t>
            </a:r>
            <a:br>
              <a:rPr lang="hu-HU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 Odnos invaliditeta i starijih osoba;</a:t>
            </a:r>
            <a:br>
              <a:rPr lang="hu-HU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 Pristupačnost kao koristan faktor za što veći broj ljudi; </a:t>
            </a:r>
            <a:br>
              <a:rPr lang="hu-HU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 Univerzalni dizajn ili dizajn za sve kao sredstvo postizanja pristupačnosti</a:t>
            </a:r>
            <a:endParaRPr lang="en-US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EDFA8C7-132B-B5F3-734A-35C40E752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28E55B9-ECCA-4D5A-0D06-BD2FB432D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73DACF4-BDF9-D9B9-2871-0913D0113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FCD24AF-7C04-A578-72D3-A0280D2FF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01D558D-9344-D6B0-E5DF-2A3789CA5A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E19E20F-FB1D-E3A6-EC31-B318B7687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88BD28B-B12A-9117-8F10-12514ED11714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547BC9E-8252-2B88-79E9-B83232764F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898F2B5B-8677-6B63-E45E-AE4A85C657DD}"/>
              </a:ext>
            </a:extLst>
          </p:cNvPr>
          <p:cNvSpPr txBox="1">
            <a:spLocks/>
          </p:cNvSpPr>
          <p:nvPr/>
        </p:nvSpPr>
        <p:spPr>
          <a:xfrm>
            <a:off x="466963" y="1400625"/>
            <a:ext cx="11258073" cy="6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Univerzalni dizajn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4138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02D5C-6C5D-8F9D-357B-A54BE5FE3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ACCA38DE-E15D-6705-8424-729DD2C5A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53BD55E-CD70-F123-A171-487BB1179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89CCB0B-BCE2-7D20-39F0-DE0282384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721BFC6-7745-877B-A18B-8F96DC093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E3E01FD-DB19-8201-FB7E-0932CEFD0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246117B-D722-7088-024D-AFAF14714B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244151A-8772-406B-CD31-6940B48859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0427FF0C-BB88-9318-BB8E-74E04D42D43B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66852BF4-85FD-EB00-2168-2318721A1B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EC27F307-34E8-0E0A-06F3-1DEB04949831}"/>
              </a:ext>
            </a:extLst>
          </p:cNvPr>
          <p:cNvSpPr txBox="1">
            <a:spLocks/>
          </p:cNvSpPr>
          <p:nvPr/>
        </p:nvSpPr>
        <p:spPr>
          <a:xfrm>
            <a:off x="466963" y="1400626"/>
            <a:ext cx="5228987" cy="11888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latin typeface="+mn-lt"/>
              </a:rPr>
              <a:t>Univerzalni</a:t>
            </a:r>
            <a:r>
              <a:rPr lang="en-GB" sz="3600" b="1" dirty="0">
                <a:latin typeface="+mn-lt"/>
              </a:rPr>
              <a:t> </a:t>
            </a:r>
            <a:r>
              <a:rPr lang="en-GB" sz="3600" b="1" dirty="0" err="1">
                <a:latin typeface="+mn-lt"/>
              </a:rPr>
              <a:t>dizajn</a:t>
            </a:r>
            <a:r>
              <a:rPr lang="en-GB" sz="3600" b="1" dirty="0">
                <a:latin typeface="+mn-lt"/>
              </a:rPr>
              <a:t> – </a:t>
            </a:r>
            <a:r>
              <a:rPr lang="en-GB" sz="3600" b="1" dirty="0" err="1">
                <a:latin typeface="+mn-lt"/>
              </a:rPr>
              <a:t>ukratko</a:t>
            </a:r>
            <a:endParaRPr lang="en-GB" sz="1050" dirty="0">
              <a:latin typeface="+mn-lt"/>
            </a:endParaRPr>
          </a:p>
        </p:txBody>
      </p:sp>
      <p:pic>
        <p:nvPicPr>
          <p:cNvPr id="15" name="Picture 2" descr="product development">
            <a:extLst>
              <a:ext uri="{FF2B5EF4-FFF2-40B4-BE49-F238E27FC236}">
                <a16:creationId xmlns:a16="http://schemas.microsoft.com/office/drawing/2014/main" id="{36667986-7BE4-AA91-B300-73E50595F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74" y="1286286"/>
            <a:ext cx="5429663" cy="395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9B505358-772B-E8F0-6559-AD51F3110B2C}"/>
              </a:ext>
            </a:extLst>
          </p:cNvPr>
          <p:cNvSpPr txBox="1"/>
          <p:nvPr/>
        </p:nvSpPr>
        <p:spPr>
          <a:xfrm>
            <a:off x="466963" y="3824143"/>
            <a:ext cx="57113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Blueprint for the Development of a Successful Accessible Tourism Strategy. http://travability.travel/Submissions/a-blueprint-for-accessible-tourism.html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02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8C8AE-CE43-68E6-5CCB-30B4E68BF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E3D879FE-C7B6-CE09-94D0-9A940950A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E1B07F1-2F90-D7C9-1571-A0D0B3630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64" y="2589435"/>
            <a:ext cx="11258072" cy="1877791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Pristupačni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turizam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uključuje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turizam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putovanje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koje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dostupno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svim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osobama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invaliditetom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bez </a:t>
            </a:r>
            <a:r>
              <a:rPr lang="hr-HR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njega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uključujući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one s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poteškoćama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kretanju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poteškoćama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sluh</a:t>
            </a:r>
            <a:r>
              <a:rPr lang="hr-HR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vid</a:t>
            </a:r>
            <a:r>
              <a:rPr lang="hr-HR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kognitivnim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intelektualnim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psihosocijalnim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poteškoćama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starije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osobe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osobe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privremenim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invaliditetom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.“ (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Ekonomska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socijalna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komisija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Aziju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Pacifik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2009)</a:t>
            </a:r>
            <a:endParaRPr lang="hu-H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D6BDCC3-1036-37DB-D29A-159735A88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E9A2599-7BE6-535E-53EF-B8B1C67DF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4E35B11-F631-38CB-D3EC-CD2DCFE2E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0920888-C345-0B91-1886-AE2C16013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9AD2700-1A43-62B2-A2A6-C93D5C13B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6E271E4-BCC9-1FAF-E94E-E5E76C808A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4D5E879-7C20-E78B-89B9-C2C10016DB50}"/>
              </a:ext>
            </a:extLst>
          </p:cNvPr>
          <p:cNvSpPr txBox="1">
            <a:spLocks/>
          </p:cNvSpPr>
          <p:nvPr/>
        </p:nvSpPr>
        <p:spPr>
          <a:xfrm>
            <a:off x="608573" y="1315853"/>
            <a:ext cx="10648824" cy="7669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DAF45B67-7ABB-A9D2-16CD-277EA55856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7C134C94-86A2-E7E9-07DF-1A53B2ABDA0B}"/>
              </a:ext>
            </a:extLst>
          </p:cNvPr>
          <p:cNvSpPr txBox="1">
            <a:spLocks/>
          </p:cNvSpPr>
          <p:nvPr/>
        </p:nvSpPr>
        <p:spPr>
          <a:xfrm>
            <a:off x="466963" y="1400625"/>
            <a:ext cx="11258073" cy="719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Nove, sveobuhvatnije definicije pristupačnog turizma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0178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8C8AE-CE43-68E6-5CCB-30B4E68BF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E3D879FE-C7B6-CE09-94D0-9A940950A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E1B07F1-2F90-D7C9-1571-A0D0B3630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236" y="2417415"/>
            <a:ext cx="10739603" cy="240636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Pristupačni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turizam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kontinuirano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nastojanje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turistička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odredišta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proizvodi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usluge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budu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dostupni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svim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ljudima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bez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obzira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njihova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fizička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ograničenja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invaliditet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dob.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Obuhvaća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turistička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mjesta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javnom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privatnom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vlasništvu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Poboljšanja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ne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koriste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samo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osobama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trajnim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fizičkim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nedostacima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već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roditeljima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malom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djecom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starijim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putnicima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osobama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privremenim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ozljedama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poput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slomljene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noge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kao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njihovim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suputnicima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(Miller et al., 2010)</a:t>
            </a:r>
            <a:endParaRPr lang="hu-H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D6BDCC3-1036-37DB-D29A-159735A88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E9A2599-7BE6-535E-53EF-B8B1C67DF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4E35B11-F631-38CB-D3EC-CD2DCFE2E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0920888-C345-0B91-1886-AE2C16013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9AD2700-1A43-62B2-A2A6-C93D5C13B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6E271E4-BCC9-1FAF-E94E-E5E76C808A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4D5E879-7C20-E78B-89B9-C2C10016DB50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DAF45B67-7ABB-A9D2-16CD-277EA55856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7C134C94-86A2-E7E9-07DF-1A53B2ABDA0B}"/>
              </a:ext>
            </a:extLst>
          </p:cNvPr>
          <p:cNvSpPr txBox="1">
            <a:spLocks/>
          </p:cNvSpPr>
          <p:nvPr/>
        </p:nvSpPr>
        <p:spPr>
          <a:xfrm>
            <a:off x="466963" y="1400625"/>
            <a:ext cx="11258073" cy="719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Nove, sveobuhvatnije definicije pristupačnog turizma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5608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8C8AE-CE43-68E6-5CCB-30B4E68BF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E3D879FE-C7B6-CE09-94D0-9A940950A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E1B07F1-2F90-D7C9-1571-A0D0B3630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241954"/>
            <a:ext cx="11493983" cy="240636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od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definicija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korištenih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novijim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akademskim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publikacijama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ovoj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uključujući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prethodno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opisane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koncepte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pristupačni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turizam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oblik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turizma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koji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uključuje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strateški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osmišljene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suradnje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između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dionika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koji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omogućuju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ljudima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zahtjevima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pristupa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uključujući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mobilnost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vid,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sluh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kognitivnu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dimenziju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pristupa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neovisno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ravnopravno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dostojanstveno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funkcioniranje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kroz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isporuku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univerzalno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dizajniranih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turističkih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proizvoda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usluga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okruženja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.”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(Darcy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Dickson, 2009)</a:t>
            </a:r>
            <a:endParaRPr lang="hu-H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D6BDCC3-1036-37DB-D29A-159735A88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E9A2599-7BE6-535E-53EF-B8B1C67DF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4E35B11-F631-38CB-D3EC-CD2DCFE2E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0920888-C345-0B91-1886-AE2C16013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9AD2700-1A43-62B2-A2A6-C93D5C13B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6E271E4-BCC9-1FAF-E94E-E5E76C808A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4D5E879-7C20-E78B-89B9-C2C10016DB50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DAF45B67-7ABB-A9D2-16CD-277EA55856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7C134C94-86A2-E7E9-07DF-1A53B2ABDA0B}"/>
              </a:ext>
            </a:extLst>
          </p:cNvPr>
          <p:cNvSpPr txBox="1">
            <a:spLocks/>
          </p:cNvSpPr>
          <p:nvPr/>
        </p:nvSpPr>
        <p:spPr>
          <a:xfrm>
            <a:off x="466963" y="1400625"/>
            <a:ext cx="11258073" cy="719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Nove, sveobuhvatnije definicije pristupačnog turizma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719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FB707-BDB2-B2B3-82F4-2530106D4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37F06EBC-77FA-23F0-3399-2510C118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491932D-ECA3-1AEE-EB0B-556BDD0D7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63" y="1978992"/>
            <a:ext cx="11544299" cy="3137100"/>
          </a:xfrm>
        </p:spPr>
        <p:txBody>
          <a:bodyPr>
            <a:noAutofit/>
          </a:bodyPr>
          <a:lstStyle/>
          <a:p>
            <a:pPr algn="l"/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Dobrobiti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očite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ljudima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tijekom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života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osobama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trajnim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privremenim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osobama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specifičnim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zdravstvenim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problemima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starijim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osobama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obiteljima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malom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djecom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Buhalis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Darcy, 2011) </a:t>
            </a:r>
            <a:b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Koncept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pristupačnog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razvio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idej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smještaja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odnosno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prilagodbe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smještaj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osoba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koncept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kvalitetnog</a:t>
            </a:r>
            <a:r>
              <a:rPr lang="en-GB" sz="2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4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 time da se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mora razumjeti kao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važan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kvalitete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Vjerojatno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će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nove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definicije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dalje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pojavljivati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budući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fenomen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koji se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stalno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razvija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raste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pod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utjecajem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niza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političkih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socioekonomskih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kulturnih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okolišnih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čimbenika</a:t>
            </a:r>
            <a:endParaRPr lang="en-GB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C138409-C0A2-79DB-F79D-3031C1FEB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3F9DE46-748A-2A38-A120-9DC625E38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2B64EE02-54E8-0A14-AB5E-9E1E3A9E7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3C856C0-380F-C622-B72F-5FB98EFBE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2127433-E6DE-15D3-4670-8C38C2FF9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C6C8CDA-57AC-5A72-7A54-2D7C326AFA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011A1970-5120-2DB9-09DE-658A90703ABE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38C2686D-28A1-C4E0-578C-9B6D2495F6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6965CEE8-5741-6D83-FF02-6CC36B38B39E}"/>
              </a:ext>
            </a:extLst>
          </p:cNvPr>
          <p:cNvSpPr txBox="1">
            <a:spLocks/>
          </p:cNvSpPr>
          <p:nvPr/>
        </p:nvSpPr>
        <p:spPr>
          <a:xfrm>
            <a:off x="466964" y="1312637"/>
            <a:ext cx="11258073" cy="6663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+mn-lt"/>
              </a:rPr>
              <a:t>(</a:t>
            </a:r>
            <a:r>
              <a:rPr lang="en-GB" sz="3600" b="1" dirty="0" err="1">
                <a:latin typeface="+mn-lt"/>
              </a:rPr>
              <a:t>Daljnji</a:t>
            </a:r>
            <a:r>
              <a:rPr lang="en-GB" sz="3600" b="1" dirty="0">
                <a:latin typeface="+mn-lt"/>
              </a:rPr>
              <a:t>) </a:t>
            </a:r>
            <a:r>
              <a:rPr lang="en-GB" sz="3600" b="1" dirty="0" err="1">
                <a:latin typeface="+mn-lt"/>
              </a:rPr>
              <a:t>napredak</a:t>
            </a:r>
            <a:r>
              <a:rPr lang="en-GB" sz="3600" b="1" dirty="0">
                <a:latin typeface="+mn-lt"/>
              </a:rPr>
              <a:t> </a:t>
            </a:r>
            <a:r>
              <a:rPr lang="en-GB" sz="3600" b="1" dirty="0" err="1">
                <a:latin typeface="+mn-lt"/>
              </a:rPr>
              <a:t>definicija</a:t>
            </a:r>
            <a:r>
              <a:rPr lang="en-GB" sz="3600" b="1" dirty="0">
                <a:latin typeface="+mn-lt"/>
              </a:rPr>
              <a:t> </a:t>
            </a:r>
            <a:r>
              <a:rPr lang="en-GB" sz="3600" b="1" dirty="0" err="1">
                <a:latin typeface="+mn-lt"/>
              </a:rPr>
              <a:t>pristupačnog</a:t>
            </a:r>
            <a:r>
              <a:rPr lang="en-GB" sz="3600" b="1" dirty="0">
                <a:latin typeface="+mn-lt"/>
              </a:rPr>
              <a:t> </a:t>
            </a:r>
            <a:r>
              <a:rPr lang="en-GB" sz="3600" b="1" dirty="0" err="1">
                <a:latin typeface="+mn-lt"/>
              </a:rPr>
              <a:t>turizma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571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A1057E74-6607-7AF9-FE50-47B062F45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AFFC7EF-1843-81DF-280D-8BEF44216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132" y="2044913"/>
            <a:ext cx="11649694" cy="2280432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tabLst>
                <a:tab pos="1343660" algn="l"/>
              </a:tabLst>
            </a:pP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hr-HR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</a:t>
            </a:r>
            <a:r>
              <a:rPr lang="hr-HR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ocija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odgovornog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održivog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univerzalno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pristupačnog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turizma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okviru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prava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svih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osoba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koriste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svoje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slobodno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vrijeme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provođenje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slobodnog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vremena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ili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putovanja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poštovanje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izbora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društva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svih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naroda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Globalni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etički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kodeks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turizam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UNWTO , 1999) </a:t>
            </a:r>
            <a:br>
              <a:rPr lang="hr-HR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“…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afirm</a:t>
            </a:r>
            <a:r>
              <a:rPr lang="hr-HR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acija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prav</a:t>
            </a:r>
            <a:r>
              <a:rPr lang="hr-HR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turizam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slobodu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kretanja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turista,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izražavamo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našu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želju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promicanjem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pravednog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odgovornog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održivog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odnosa u globalnom turizmu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čije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će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dobrobiti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dijeliti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svi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sektori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društva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kontekstu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otvorenog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liberaliziranog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međunarodnog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gospodarstva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svrhu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svečano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usvojiti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načela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Globalnog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etičkog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kodeksa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turizam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Globalni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etički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kodeks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GB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turizam</a:t>
            </a:r>
            <a:r>
              <a:rPr lang="en-GB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UNWTO, 1999)</a:t>
            </a:r>
            <a:endParaRPr lang="en-US" sz="20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0232B86-ECBA-6BAD-CF3A-C7E760D6B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92547FF-FB64-BA72-8C2E-797372234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E4B16A7-7B3F-5712-22EB-AD317A727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96283EF-A4CE-F9EA-77BD-AB9433A40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028CD2A-42B5-D628-1DAF-0DBC4F8818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01C1516-3C9E-66E8-BDDA-42C697722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0E7C3043-A183-EDE2-FAD2-1CCDF3F11BF3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B5308A82-8E70-9D95-41AE-046D131470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AB622915-AE14-3290-A1E1-908608A0E015}"/>
              </a:ext>
            </a:extLst>
          </p:cNvPr>
          <p:cNvSpPr txBox="1">
            <a:spLocks/>
          </p:cNvSpPr>
          <p:nvPr/>
        </p:nvSpPr>
        <p:spPr>
          <a:xfrm>
            <a:off x="466963" y="1400625"/>
            <a:ext cx="11258073" cy="6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Uvodna razmišljanja</a:t>
            </a:r>
            <a:endParaRPr lang="en-GB" dirty="0">
              <a:latin typeface="+mn-lt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6A236A8-1C5B-1BFF-1080-67F75BFEA46F}"/>
              </a:ext>
            </a:extLst>
          </p:cNvPr>
          <p:cNvSpPr txBox="1"/>
          <p:nvPr/>
        </p:nvSpPr>
        <p:spPr>
          <a:xfrm>
            <a:off x="2357918" y="4426325"/>
            <a:ext cx="80673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Sva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 bi osoba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bez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obzira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svoje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fizičke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osjetilne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kognitivne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sposobnosti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treba</a:t>
            </a:r>
            <a: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priliku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putovati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441212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554E6-AD07-975B-83F1-B58DFE933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759EA9E6-42E4-24E9-DC51-C9F1E5B69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1B1E9A6-A5A0-67DC-C4EB-460E55643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1910256"/>
            <a:ext cx="11925300" cy="3256731"/>
          </a:xfrm>
        </p:spPr>
        <p:txBody>
          <a:bodyPr>
            <a:noAutofit/>
          </a:bodyPr>
          <a:lstStyle/>
          <a:p>
            <a:pPr algn="l"/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Može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biti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gotovo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bilo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tko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privremeno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doživotno</a:t>
            </a:r>
            <a:br>
              <a:rPr lang="hr-HR" sz="20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Više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od 1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milijarde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ljudi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očekuje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da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će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taj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broj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rasti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uglavnom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zbog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starenja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drugih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zdravstvenih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čimbenika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(Darcy, 2002; Yau et al., 2004)</a:t>
            </a:r>
            <a:b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Većina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starijih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ljudi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iako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imaju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neka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ograničenja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zahtijevaju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ne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smatraju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osobama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Međutim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specifičnim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potrebama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starijih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treba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posvetiti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posebnu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pozornost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razmatranju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pristupačnog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Istraživanje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pokaz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uje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postoji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vrlo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jaka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korelacija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između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starenja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(WHO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2007) </a:t>
            </a:r>
            <a:b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Mann et al. (2005)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također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tvrde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starije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nekim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oblikom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moraju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nužno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postati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ograničeni u funkcioniranju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mogu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pronaći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načine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se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prilagode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oštećenju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U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većini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slučajeva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međutim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većina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tih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starijih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može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nadoknaditi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svoj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trajno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postaju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osobe s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tetom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Veza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između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starenja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jasna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potkrijepljena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statističkim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podacima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vidi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slajd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21)</a:t>
            </a:r>
            <a:endParaRPr lang="en-GB" sz="20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78034CE-2DBC-4259-E351-A964186CB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803F105-96A2-024A-15BA-995462750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67AD829-47EF-A885-18F2-455DEF71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AA7C151-DA97-380C-4812-D00BCDF74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38A35F0-E22C-0E75-ED3B-5763D94ED5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2720703-AB96-CC6B-E782-DF18028DE9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1E500381-2554-F9F9-4DF4-7727E90DC281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493F4644-1D1A-B31B-F57E-D4CD6E4C6E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07D609DE-1A76-2045-45C5-287B1CFFED6E}"/>
              </a:ext>
            </a:extLst>
          </p:cNvPr>
          <p:cNvSpPr txBox="1">
            <a:spLocks/>
          </p:cNvSpPr>
          <p:nvPr/>
        </p:nvSpPr>
        <p:spPr>
          <a:xfrm>
            <a:off x="466963" y="1176771"/>
            <a:ext cx="11258073" cy="719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Ciljna skupina pristupačnog turizma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3418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4F94A-7E63-366A-9AD3-C6C4F955D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76015ADF-905D-53C5-1A3F-5FF7B3DC6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10DA2BC-7DFD-D3D4-0869-0A9F2457B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5" y="3406667"/>
            <a:ext cx="11525250" cy="1877791"/>
          </a:xfrm>
        </p:spPr>
        <p:txBody>
          <a:bodyPr>
            <a:noAutofit/>
          </a:bodyPr>
          <a:lstStyle/>
          <a:p>
            <a:pPr algn="l"/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Veća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je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vjerojatnost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da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će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stariji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putnici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(„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mladi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stariji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turisti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–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između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55-54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godine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”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„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stariji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turisti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–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stariji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od 65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godina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”, MTÜ, 2017)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imati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puno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više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slobodnog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vremena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manje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sezonskih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putovanja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tako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da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ih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se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može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motivirati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putovanja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tijekom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razdoblja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izvan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najveće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gužve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izvan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školskih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praznika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čime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se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smanjuje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problem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sezonskih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promjena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osjetljivim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destinacijama</a:t>
            </a:r>
            <a:b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Sve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starije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stanovništvo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razvijenim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zemljama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predstavlja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novi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izazov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ne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samo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za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zdravstveni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sustav</a:t>
            </a:r>
            <a: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već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za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turizam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rekreaciju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Mnogi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hoteli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putničke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agencije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gledaju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mogućnosti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privlačenja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sve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većeg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broja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starijih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ljudi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počeli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su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stvarati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posebne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proizvode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za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ovu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novu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ciljnu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skupinu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, „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starije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turiste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“,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kao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što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su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posebna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putovanja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za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starije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od 65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</a:rPr>
              <a:t>godina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</a:rPr>
              <a:t> (UNWTO, 2016)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4FD90A6-54E2-F465-09B4-5AD4A2CD4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3A35EDD-7ACD-6F30-0380-97532D092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E721D61-2D74-5E65-DDDD-594908004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39CCE0D-F9DC-4DB4-6274-06E6F264C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178EE76-9513-C094-FE01-776369D263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FC4D1C4-2203-33ED-F2C9-FFE7B446B0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1B8E52B7-123A-7D91-7B31-6D84C2C860A2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AF51456D-82C7-0594-8C4B-4A2F4792C2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3DFAC095-0937-625A-770F-AD1801B2203A}"/>
              </a:ext>
            </a:extLst>
          </p:cNvPr>
          <p:cNvSpPr txBox="1">
            <a:spLocks/>
          </p:cNvSpPr>
          <p:nvPr/>
        </p:nvSpPr>
        <p:spPr>
          <a:xfrm>
            <a:off x="171451" y="1400625"/>
            <a:ext cx="11665432" cy="578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+mn-lt"/>
              </a:rPr>
              <a:t>Stariji putnici: mogućnosti i izazovi u turizmu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1154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78AA0-2597-4E2A-CD39-CBD883DBB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F878B2F8-C03D-0461-EA8E-04022EA2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EEC0093-6BDD-0F83-C4F0-1F7A09E09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63" y="2044913"/>
            <a:ext cx="11563112" cy="3188498"/>
          </a:xfrm>
        </p:spPr>
        <p:txBody>
          <a:bodyPr>
            <a:noAutofit/>
          </a:bodyPr>
          <a:lstStyle/>
          <a:p>
            <a:pPr algn="l"/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Važno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identificirati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nove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demografske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izazove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promjenjivu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društvenu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strukturu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hr-HR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sustav turizma 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mora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odgovoriti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demografski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izazov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starenja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stanovništva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novim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oblicima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turizma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novim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tehnologijama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usluga</a:t>
            </a:r>
            <a:br>
              <a:rPr lang="hr-HR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Istodobno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razvoj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turističkih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usluga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starije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osobe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otežan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društvenim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predrasud</a:t>
            </a:r>
            <a:r>
              <a:rPr lang="hr-HR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stariji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ne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doživljavaju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kao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nesolventna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potražnja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bez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posebnih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21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potreba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često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percipiraju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kao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preživjeli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Međutim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postoje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primjeri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poduzeća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koj</a:t>
            </a:r>
            <a:r>
              <a:rPr lang="hr-HR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usvojil</a:t>
            </a:r>
            <a:r>
              <a:rPr lang="hr-HR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strategije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poveća</a:t>
            </a:r>
            <a:r>
              <a:rPr lang="hr-HR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nja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ponud</a:t>
            </a:r>
            <a:r>
              <a:rPr lang="hr-HR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starije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osobe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To je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takozvani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"3G"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način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odmora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odmor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 3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generacije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djeca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+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roditelji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+ bake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djedovi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zajedno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U SAD-u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djeca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unuci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češće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odlaze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odmor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kod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baka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djedova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Hoteli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turistička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naselja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razvijaju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višenamjenske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apartmane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proširene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obitelji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zbog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duljeg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boravka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(30-60 dana)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interesa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potreba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različitih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generacija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(Farka</a:t>
            </a:r>
            <a:r>
              <a:rPr lang="hr-HR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</a:t>
            </a:r>
            <a:r>
              <a:rPr lang="hr-HR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21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hr-HR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GB" sz="2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2023)</a:t>
            </a:r>
            <a:endParaRPr lang="en-GB" sz="21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2707099-A086-ECB5-6CD1-23A239B1B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0FB314D-2470-9900-92D5-679467C60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93AE4D8-FEE3-54F3-5C54-92289A806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29B6473-E35D-963B-8FDF-40DF5ACD1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556E293-4A1A-EA27-6EF7-6D49FCF69E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D7A39CE-D1E3-E276-574C-C88C90AC6B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692FA2A8-29C9-5499-4A99-D32224AFB948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D04A3ED3-B505-D616-3806-E0E578DB4F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963E57A3-9935-6055-CBE2-ACB3C41AB796}"/>
              </a:ext>
            </a:extLst>
          </p:cNvPr>
          <p:cNvSpPr txBox="1">
            <a:spLocks/>
          </p:cNvSpPr>
          <p:nvPr/>
        </p:nvSpPr>
        <p:spPr>
          <a:xfrm>
            <a:off x="466963" y="1400625"/>
            <a:ext cx="11258073" cy="578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+mn-lt"/>
              </a:rPr>
              <a:t>Stariji putnici: mogućnosti i izazovi u turizmu</a:t>
            </a:r>
            <a:endParaRPr lang="en-GB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7063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534E2-5D24-9C86-48AF-F073825CB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B5CDD3E-E3FF-B85E-141F-24CF0B615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AAFD9AD-92C2-1A35-DD3F-A8FF5C0C2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537" y="1949458"/>
            <a:ext cx="6719663" cy="3385820"/>
          </a:xfrm>
        </p:spPr>
        <p:txBody>
          <a:bodyPr>
            <a:noAutofit/>
          </a:bodyPr>
          <a:lstStyle/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GB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Zašto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Tauck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Bridges?</a:t>
            </a:r>
            <a:b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Tauck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Bridges je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turističko poduzeće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izgradile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obitelji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žele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zajedno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doživjeti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svijet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putovanja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skrojena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putnike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 8 do 88+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uključuju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vođene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avanture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aktivnosti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povezuju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generacije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kulture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zajednice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god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putovali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Uz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Tauck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Bridges,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obiteljska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zabava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ključna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Lakoća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putovanja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neophodna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zajednička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sjećanja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prijateljstva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važni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obitelji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vaše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maksimalno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iskoristile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zajedničko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vrijeme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mi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upravljamo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svakodnevnim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detaljima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umjesto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vas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uključujemo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vam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potrebno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nezaboravan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obiteljski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odmor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jednoj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cijeni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unaprijed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bez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brige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obećava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neprocjenjivi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duševni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mir –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još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malo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više od toga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5C5450C-F77A-4D0A-E4D5-CA22DE884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F21B0AF-240F-1B48-42D5-602CB2A84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7091B16E-2AFA-4005-3B11-A092DA383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7D23F2D-1EA9-CDF5-0265-44D3B4314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759A4C7-4C52-4AC6-2096-E10D7FE469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208A250-8824-16B4-DCA4-A9980DE33C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40B27D01-79C8-0C75-F372-639CCDDE49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CB17EC52-86D2-74BC-A113-4360971034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4200" y="951503"/>
            <a:ext cx="5043263" cy="4194912"/>
          </a:xfrm>
          <a:prstGeom prst="rect">
            <a:avLst/>
          </a:prstGeom>
        </p:spPr>
      </p:pic>
      <p:sp>
        <p:nvSpPr>
          <p:cNvPr id="15" name="Cím 1">
            <a:extLst>
              <a:ext uri="{FF2B5EF4-FFF2-40B4-BE49-F238E27FC236}">
                <a16:creationId xmlns:a16="http://schemas.microsoft.com/office/drawing/2014/main" id="{C0C0E2B4-4AB7-DDBE-3BF3-05E361C070A8}"/>
              </a:ext>
            </a:extLst>
          </p:cNvPr>
          <p:cNvSpPr txBox="1">
            <a:spLocks/>
          </p:cNvSpPr>
          <p:nvPr/>
        </p:nvSpPr>
        <p:spPr>
          <a:xfrm>
            <a:off x="0" y="1191646"/>
            <a:ext cx="8383071" cy="414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>
                <a:latin typeface="+mn-lt"/>
              </a:rPr>
              <a:t>https://www.tauck.co.uk/guest-travel/multi-generational-travel</a:t>
            </a: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207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B7E0D-3825-4A83-E7B6-579B461BD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6DCC155E-CEC6-344E-59C9-2D8DA3B08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A14EF39-DDFA-BDFD-DC80-5C2AD801A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8C7C819-AA01-4ECC-E204-6B3DDC807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CB63324-06BA-A7FD-5FF3-343C4B054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DB803A7-7289-376C-0A2D-FADE1E366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90D1AB1-634C-88DD-DEBB-413A3D9DD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5A4F269-DF4B-3532-BF00-F1D79639F4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048A97A2-59D3-3985-B53E-BCBDCDACF677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06BC110A-AD37-BCD2-522B-8B719A8D70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74E272A6-8C05-D693-B636-FF6BF848AE43}"/>
              </a:ext>
            </a:extLst>
          </p:cNvPr>
          <p:cNvSpPr txBox="1">
            <a:spLocks/>
          </p:cNvSpPr>
          <p:nvPr/>
        </p:nvSpPr>
        <p:spPr>
          <a:xfrm>
            <a:off x="252831" y="1189068"/>
            <a:ext cx="4533661" cy="79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Starenje društava</a:t>
            </a:r>
            <a:endParaRPr lang="en-GB" sz="3600" b="1" dirty="0">
              <a:latin typeface="+mn-lt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30E9815F-D010-689E-855C-05B44CE655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5294" y="1266825"/>
            <a:ext cx="6987534" cy="3936111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6EECF8FD-8B78-A79F-25F0-9AE42EC35649}"/>
              </a:ext>
            </a:extLst>
          </p:cNvPr>
          <p:cNvSpPr txBox="1"/>
          <p:nvPr/>
        </p:nvSpPr>
        <p:spPr>
          <a:xfrm>
            <a:off x="6069317" y="58251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https://www.gapminder.org/facts/life-expectancy-increased/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290953AC-8041-E489-3768-1D58C4867776}"/>
              </a:ext>
            </a:extLst>
          </p:cNvPr>
          <p:cNvSpPr txBox="1"/>
          <p:nvPr/>
        </p:nvSpPr>
        <p:spPr>
          <a:xfrm>
            <a:off x="288547" y="2385153"/>
            <a:ext cx="466460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Posebn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zahtjevi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starijoj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dobi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zajedničk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gotovo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svima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postoje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mnoge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druge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životne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situacije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mogu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dovesti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do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posebnih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potreba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npr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ljudi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rehabilitaciji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nakon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nezgode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obitelji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malom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djecom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(Darcy 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Dickson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2009)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584685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B7E0D-3825-4A83-E7B6-579B461BD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6DCC155E-CEC6-344E-59C9-2D8DA3B08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C28A00C-FEC0-CA16-53AD-854F3B032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075707"/>
            <a:ext cx="11820524" cy="3076458"/>
          </a:xfrm>
        </p:spPr>
        <p:txBody>
          <a:bodyPr>
            <a:noAutofit/>
          </a:bodyPr>
          <a:lstStyle/>
          <a:p>
            <a:pPr algn="l"/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Srećom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sada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prihvaćeno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naša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ljudska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etička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moralna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zakonska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dužnost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olakšati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putovanje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osobama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osigurati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potrebne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fizičke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uvjete</a:t>
            </a:r>
            <a:b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može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zanemariti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činjenica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također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važno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ekonomsko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pitanje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jer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 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oni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trenutno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uglavnom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neiskorišten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segment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turističkog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tržišta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Tehnološki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napredak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također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ključan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promicanju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pristupačnog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virtualna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proširena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stvarnost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replicirati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iskustva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odmora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čime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poboljšava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smanjuju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izazovi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 u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turizmu</a:t>
            </a:r>
            <a: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suočavaju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oštećenjima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Također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tehnologija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omogućuje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razvoj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prilagođenih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profila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koji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mogu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pomoći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pružateljima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usluga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učinkovitijem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ispunjavanju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individualnih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zahtjeva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(McKercher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Darcy, 2018)</a:t>
            </a:r>
            <a:endParaRPr lang="en-GB" sz="2400" kern="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A14EF39-DDFA-BDFD-DC80-5C2AD801A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8C7C819-AA01-4ECC-E204-6B3DDC807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CB63324-06BA-A7FD-5FF3-343C4B054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DB803A7-7289-376C-0A2D-FADE1E366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90D1AB1-634C-88DD-DEBB-413A3D9DD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5A4F269-DF4B-3532-BF00-F1D79639F4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048A97A2-59D3-3985-B53E-BCBDCDACF677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06BC110A-AD37-BCD2-522B-8B719A8D70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74E272A6-8C05-D693-B636-FF6BF848AE43}"/>
              </a:ext>
            </a:extLst>
          </p:cNvPr>
          <p:cNvSpPr txBox="1">
            <a:spLocks/>
          </p:cNvSpPr>
          <p:nvPr/>
        </p:nvSpPr>
        <p:spPr>
          <a:xfrm>
            <a:off x="466963" y="1292253"/>
            <a:ext cx="11258073" cy="6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Stanje pristupačnog turizma danas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5826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B7E0D-3825-4A83-E7B6-579B461BD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6DCC155E-CEC6-344E-59C9-2D8DA3B08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C28A00C-FEC0-CA16-53AD-854F3B032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63" y="2273783"/>
            <a:ext cx="11369919" cy="2535924"/>
          </a:xfrm>
        </p:spPr>
        <p:txBody>
          <a:bodyPr>
            <a:noAutofit/>
          </a:bodyPr>
          <a:lstStyle/>
          <a:p>
            <a:pPr algn="l"/>
            <a:r>
              <a:rPr lang="hr-HR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Definiranje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političkih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zakonodavnih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okvira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također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ključnu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ulogu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određivanju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uvjeta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strukture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pristupačnog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br>
              <a:rPr lang="hr-HR" sz="26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Učinkovite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politike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mogu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dovesti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do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okruženja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koje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zadovoljava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zahtjeve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posjetitelja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provođenjem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standarda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pristupačnosti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podizanjem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svijesti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značaju</a:t>
            </a:r>
            <a:r>
              <a:rPr lang="en-GB" sz="26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inkluzivnosti</a:t>
            </a:r>
            <a:r>
              <a:rPr lang="hr-HR" sz="26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među</a:t>
            </a:r>
            <a:r>
              <a:rPr lang="en-GB" sz="26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dionicima</a:t>
            </a:r>
            <a:r>
              <a:rPr lang="en-GB" sz="26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Kako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 se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osigurala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jedinstvena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strategija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uspostavu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bez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prepreka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r-HR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nužno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integrirati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takve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politike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svim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razinama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upravljanja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(Dredge, 2019)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A14EF39-DDFA-BDFD-DC80-5C2AD801A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8C7C819-AA01-4ECC-E204-6B3DDC807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CB63324-06BA-A7FD-5FF3-343C4B054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DB803A7-7289-376C-0A2D-FADE1E366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90D1AB1-634C-88DD-DEBB-413A3D9DD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5A4F269-DF4B-3532-BF00-F1D79639F4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048A97A2-59D3-3985-B53E-BCBDCDACF677}"/>
              </a:ext>
            </a:extLst>
          </p:cNvPr>
          <p:cNvSpPr txBox="1">
            <a:spLocks/>
          </p:cNvSpPr>
          <p:nvPr/>
        </p:nvSpPr>
        <p:spPr>
          <a:xfrm>
            <a:off x="597109" y="1404007"/>
            <a:ext cx="10648824" cy="6548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06BC110A-AD37-BCD2-522B-8B719A8D70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74E272A6-8C05-D693-B636-FF6BF848AE43}"/>
              </a:ext>
            </a:extLst>
          </p:cNvPr>
          <p:cNvSpPr txBox="1">
            <a:spLocks/>
          </p:cNvSpPr>
          <p:nvPr/>
        </p:nvSpPr>
        <p:spPr>
          <a:xfrm>
            <a:off x="466963" y="1400625"/>
            <a:ext cx="11258073" cy="6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Stanje pristupačnog turizma danas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7678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B7E0D-3825-4A83-E7B6-579B461BD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6DCC155E-CEC6-344E-59C9-2D8DA3B08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C28A00C-FEC0-CA16-53AD-854F3B032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220755"/>
            <a:ext cx="11532083" cy="2637107"/>
          </a:xfrm>
        </p:spPr>
        <p:txBody>
          <a:bodyPr>
            <a:noAutofit/>
          </a:bodyPr>
          <a:lstStyle/>
          <a:p>
            <a:pPr algn="l"/>
            <a:r>
              <a:rPr lang="hr-HR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Moguće je zaključiti 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koncept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bez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prepreka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cilj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osigurati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jednak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pojedince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ali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njegova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definicija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provedba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zamršeni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ispunjeni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poteškoća</a:t>
            </a:r>
            <a:r>
              <a:rPr lang="hr-HR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Integracija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mudre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politike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strateškog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planiranja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tehničkih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inovacija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može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uvelike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poboljšati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mogućnost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bez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prepreka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Ova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prezentacija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naglašava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važnost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usvajanja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sveobuhvatne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strategije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uzima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obzir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različite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zahtjeve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svih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turista u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cilju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promicanja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uključivog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održivog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prosperitetnog</a:t>
            </a:r>
            <a:r>
              <a:rPr lang="en-GB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sustava turizma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A14EF39-DDFA-BDFD-DC80-5C2AD801A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8C7C819-AA01-4ECC-E204-6B3DDC807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CB63324-06BA-A7FD-5FF3-343C4B054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DB803A7-7289-376C-0A2D-FADE1E366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90D1AB1-634C-88DD-DEBB-413A3D9DD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5A4F269-DF4B-3532-BF00-F1D79639F4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048A97A2-59D3-3985-B53E-BCBDCDACF677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06BC110A-AD37-BCD2-522B-8B719A8D70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74E272A6-8C05-D693-B636-FF6BF848AE43}"/>
              </a:ext>
            </a:extLst>
          </p:cNvPr>
          <p:cNvSpPr txBox="1">
            <a:spLocks/>
          </p:cNvSpPr>
          <p:nvPr/>
        </p:nvSpPr>
        <p:spPr>
          <a:xfrm>
            <a:off x="466963" y="1400625"/>
            <a:ext cx="11258073" cy="605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Stanje pristupačnog turizma danas - zaključno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22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E3C29-7D88-E21D-73CD-02346B170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518EBE9F-FDD2-2BF9-3380-DA6DCA5DD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17711F3-B6B6-5626-F025-0F609DF71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2044912"/>
            <a:ext cx="11584219" cy="2409559"/>
          </a:xfrm>
        </p:spPr>
        <p:txBody>
          <a:bodyPr>
            <a:noAutofit/>
          </a:bodyPr>
          <a:lstStyle/>
          <a:p>
            <a:pPr algn="l"/>
            <a:r>
              <a:rPr lang="hr-HR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Sustav turizma 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do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sada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nije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uspijeva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</a:t>
            </a:r>
            <a:r>
              <a:rPr lang="en-GB" sz="2400" kern="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(</a:t>
            </a:r>
            <a:r>
              <a:rPr lang="en-GB" sz="2400" kern="1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tijekom</a:t>
            </a:r>
            <a:r>
              <a:rPr lang="en-GB" sz="2400" kern="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predugog</a:t>
            </a:r>
            <a:r>
              <a:rPr lang="en-GB" sz="2400" kern="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vremenskog</a:t>
            </a:r>
            <a:r>
              <a:rPr lang="en-GB" sz="2400" kern="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razdoblja</a:t>
            </a:r>
            <a:r>
              <a:rPr lang="hr-HR" sz="2400" kern="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)</a:t>
            </a:r>
            <a:r>
              <a:rPr lang="en-GB" sz="2400" kern="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adekvatno</a:t>
            </a:r>
            <a:r>
              <a:rPr lang="en-GB" sz="2400" kern="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zadovoljiti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zahtjeve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osoba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invaliditetom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–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velik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populacije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nije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mogućnosti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potpunosti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sudjelovati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ili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uživati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​​u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aktivnostima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koje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turizam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nudi</a:t>
            </a:r>
            <a:r>
              <a:rPr lang="hr-HR" sz="2400" kern="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</a:t>
            </a:r>
            <a:br>
              <a:rPr lang="hr-HR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Istraživač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hr-HR" sz="2400" kern="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nastavnike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stručnja</a:t>
            </a:r>
            <a:r>
              <a:rPr lang="hr-HR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ke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koji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rade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u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turizmu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potič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se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kritičk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istraž</a:t>
            </a:r>
            <a:r>
              <a:rPr lang="hr-HR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ivanje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način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koje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bi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turizam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mogao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pristupačniji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uključiviji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konačnici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ispunjeniji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za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sve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pojedince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kao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rezultat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ove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podjele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GB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1B0CC2C-158C-34CE-8CDB-4935266A1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25BB3FE-6C92-9A5E-3971-AB3BEC9A0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7A68158-E6C0-41F7-DE86-63A4D25F4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F7D4F0B-C43D-D444-E1BD-AB72A6EDE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2B92344-0581-6BCB-CC4F-41942EB52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371F714-E3D9-983A-1253-95E8E5FDCF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817EB965-FC6C-6C51-0EA6-2B02BADA2C21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88A1AAEC-1AB9-6B7F-7712-0560FF3411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ECAD8B9-2FE6-7B96-F5C5-78D8683AE85D}"/>
              </a:ext>
            </a:extLst>
          </p:cNvPr>
          <p:cNvSpPr txBox="1">
            <a:spLocks/>
          </p:cNvSpPr>
          <p:nvPr/>
        </p:nvSpPr>
        <p:spPr>
          <a:xfrm>
            <a:off x="466963" y="1400624"/>
            <a:ext cx="11258073" cy="6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Uvodna razmišljanja</a:t>
            </a:r>
            <a:endParaRPr lang="en-GB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936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809F8-13A8-F961-C9B7-906A3E7CA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7C87BAC6-6379-3E2A-B834-2CE10E0CB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660AE4F-F7FA-F9E1-F376-BF015C86E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72" y="2120150"/>
            <a:ext cx="11400664" cy="3055834"/>
          </a:xfrm>
        </p:spPr>
        <p:txBody>
          <a:bodyPr>
            <a:noAutofit/>
          </a:bodyPr>
          <a:lstStyle/>
          <a:p>
            <a:pPr algn="l"/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Ravnopravan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jamči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zadovoljstvo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putovanja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otkrivanja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dostupno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bez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iznimke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b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Inkluzivni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nastoji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uključiti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pojedince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koji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tradicionalno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bili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marginalizirani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isključeni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sudjelovanja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priznavanjem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ispravljanjem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isključenja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sustav turizma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može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aktivno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doprin</a:t>
            </a:r>
            <a:r>
              <a:rPr lang="hr-HR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ijeti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široj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društvenoj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integraciji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Mnogi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dionici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ovom sustavu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već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predani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inicijativama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usmjerenim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prilagođavanje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usluga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različitim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profilima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potrošača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kako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 se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podržalo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načelo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„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da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 se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osigurao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jednak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Sada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postaje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jasnije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dobrobiti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 odnose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već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cijelu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populaciju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14A33BB-7C3A-EA62-EDC6-27178C780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D7B6952-5A82-70E1-56BE-4AB60384E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95FC8BB-081E-8B26-9159-E60921112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D5101C0-88A0-733E-8C20-2D508B4A1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2995BCC-5EDE-DDC3-C7C7-9A5263F821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D2F43F2-8F26-B0EE-DAF8-939D2D3EA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18571F6C-32AB-22F6-D48E-B44F2E471F27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7669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A23CE48F-2ABA-0EFF-98F9-87E7C94BD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2BE1121-22DE-D248-B078-AD9435B02DFA}"/>
              </a:ext>
            </a:extLst>
          </p:cNvPr>
          <p:cNvSpPr txBox="1">
            <a:spLocks/>
          </p:cNvSpPr>
          <p:nvPr/>
        </p:nvSpPr>
        <p:spPr>
          <a:xfrm>
            <a:off x="466963" y="1400625"/>
            <a:ext cx="11258073" cy="719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Važnost jednakog pristupa u turizmu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644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16C1F-3AF1-1EE8-3EEB-82D3C8CBD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09CADFC0-C11A-931D-1BC8-2C58DF9A8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9C86D83-AD95-329A-750A-E801A8E83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688" y="2143672"/>
            <a:ext cx="11630622" cy="3032311"/>
          </a:xfrm>
        </p:spPr>
        <p:txBody>
          <a:bodyPr>
            <a:noAutofit/>
          </a:bodyPr>
          <a:lstStyle/>
          <a:p>
            <a:pPr algn="l"/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značajna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gospodarska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prilika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usmjerena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demografske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kategorije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sada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općenito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zanemarene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poput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starijih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Osiguravanje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može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uvelike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poboljšati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iskustvo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posjetitelja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privući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širi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krug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ljudi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rezultirati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većim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ekonomskim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koristima</a:t>
            </a:r>
            <a:r>
              <a:rPr lang="hr-HR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br>
              <a:rPr lang="hr-HR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sada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široko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priznata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od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strane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kao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temeljna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komponenta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tržišta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 ne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specijalizirana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niša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smatra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da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značaj</a:t>
            </a:r>
            <a:r>
              <a:rPr lang="hr-HR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potencijal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rast</a:t>
            </a:r>
            <a:r>
              <a:rPr lang="hr-HR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ekonomskog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stajališta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ključnu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ulogu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povećanju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nacionalnog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dohotka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posebice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okviru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europske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gospodarske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suradnje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neograničenu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mobilnost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Usvajanje</a:t>
            </a:r>
            <a:r>
              <a:rPr lang="en-GB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metoda</a:t>
            </a:r>
            <a:r>
              <a:rPr lang="hr-HR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pristupačn</a:t>
            </a:r>
            <a:r>
              <a:rPr lang="hr-HR" sz="22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og</a:t>
            </a:r>
            <a:r>
              <a:rPr lang="en-GB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promiče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gospodarski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razvoj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već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njeguje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inkluzivnije</a:t>
            </a:r>
            <a: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društvo</a:t>
            </a:r>
            <a:r>
              <a:rPr lang="hr-HR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22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C5D42D4-4521-5A41-6F2B-E43D2216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AAE0CB0-69D9-98F8-567A-E6D437A54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B18A039-07D8-379C-1EDF-4B8D3F836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2A16BE3-A261-B168-7766-6EFA75040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DFB2F94-58EE-65AB-1F74-57CD75DEA5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E012B0A-3944-A3EE-2EA5-CEE015523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AB83D2B8-56D6-38F1-5AE8-8D8A489E6D78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236EAE2-86EC-7D1A-2DAE-E4ACAD2B90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F5737C5-0431-2522-584F-E2A2DE56BC3B}"/>
              </a:ext>
            </a:extLst>
          </p:cNvPr>
          <p:cNvSpPr txBox="1">
            <a:spLocks/>
          </p:cNvSpPr>
          <p:nvPr/>
        </p:nvSpPr>
        <p:spPr>
          <a:xfrm>
            <a:off x="466963" y="1282091"/>
            <a:ext cx="11258073" cy="719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Važnost jednakog pristupa u turizmu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83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134C4-DC5A-E6DB-632B-2F71E8A5A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04967D01-823F-F0D9-4190-D63A8A64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D7E8DA3-00AB-A41C-C4E4-1E9632649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5389"/>
            <a:ext cx="12191999" cy="3188291"/>
          </a:xfrm>
        </p:spPr>
        <p:txBody>
          <a:bodyPr>
            <a:noAutofit/>
          </a:bodyPr>
          <a:lstStyle/>
          <a:p>
            <a:pPr algn="l"/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Koncept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</a:t>
            </a:r>
            <a:r>
              <a:rPr lang="hr-HR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 za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koji se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prvi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put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pojavio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Velikoj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Britaniji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1989.</a:t>
            </a:r>
            <a:r>
              <a:rPr lang="hr-HR" sz="20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godine</a:t>
            </a:r>
            <a:r>
              <a:rPr lang="en-GB" sz="20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0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kampanji</a:t>
            </a:r>
            <a:r>
              <a:rPr lang="en-GB" sz="20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0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„</a:t>
            </a:r>
            <a:r>
              <a:rPr lang="en-GB" sz="20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0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0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sve</a:t>
            </a:r>
            <a:r>
              <a:rPr lang="hr-HR" sz="20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”</a:t>
            </a:r>
            <a:r>
              <a:rPr lang="en-GB" sz="20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(Baker, 1989),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definiran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sljedeći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način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hr-HR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„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Onaj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oblik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koji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planira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dizajnira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razvija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dokolicu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turističke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aktivnosti</a:t>
            </a:r>
            <a:r>
              <a:rPr lang="en-GB" sz="2000" i="1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i="1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slobodno</a:t>
            </a:r>
            <a:r>
              <a:rPr lang="hr-HR" sz="2000" i="1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</a:t>
            </a:r>
            <a:r>
              <a:rPr lang="en-GB" sz="2000" i="1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i="1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vr</a:t>
            </a:r>
            <a:r>
              <a:rPr lang="hr-HR" sz="2000" i="1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GB" sz="2000" i="1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</a:t>
            </a:r>
            <a:r>
              <a:rPr lang="hr-HR" sz="2000" i="1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000" i="1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kojima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mogu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uživati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​​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</a:t>
            </a:r>
            <a:r>
              <a:rPr lang="hr-HR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000" i="1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ljudi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bez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obzira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njihove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fizičke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društvene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kulturne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uvjete</a:t>
            </a:r>
            <a:r>
              <a:rPr lang="en-GB" sz="2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</a:t>
            </a:r>
            <a:b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„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</a:t>
            </a:r>
            <a:b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koncept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koji se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odnosi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cjelo</a:t>
            </a:r>
            <a:r>
              <a:rPr lang="hr-HR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kupno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stanovništvo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uključuje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aspekte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nego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druge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aspekte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poput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socijaln</a:t>
            </a:r>
            <a:r>
              <a:rPr lang="hr-HR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og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Potonji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fokusira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mogućnost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uključivanja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skupina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stanovništva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različitim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ekonomskim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društvenim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karakteristikama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čimbeni</a:t>
            </a:r>
            <a:r>
              <a:rPr lang="hr-HR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integracij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promiče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univerzalnu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pristupačnost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korijene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etičkim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načelima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Ono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nadilazi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jednostavno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uklanjanje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fizičkih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prepreka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kako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 se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poboljšalo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cjelokupno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iskustvo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pojedince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neovisno o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njihov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oj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fizičk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oj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sposobnost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Također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usvajanje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inkluzivnog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pristupa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turizmu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nije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pitanje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ljudskih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prava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već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strateška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mjera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unapr</a:t>
            </a:r>
            <a:r>
              <a:rPr lang="hr-HR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eđuje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kvalitetu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turističkih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mjesta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koristi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cjelokupnom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turističkom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ekosustavu</a:t>
            </a:r>
            <a:endParaRPr lang="en-US" sz="20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AE87E94-8573-DDB9-2B99-83EAC7A36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6F874A9-2FDA-4155-A409-C206EDD0B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0DE921C-C131-287B-A802-2E34ADCB4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921DCFA-4877-E531-32EE-B9096186F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DFBDEC8-8896-3264-CFC9-7CF58DF42D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2C33A4E-5063-226E-3E6A-CAB4466FCC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C30CAA6C-43E0-03E7-4495-93D00DB200B5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74A10B7C-6CE6-AC2F-85AD-9B5A451D2C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DDEADD2F-2DD5-BF21-0A78-DBD6B4D65653}"/>
              </a:ext>
            </a:extLst>
          </p:cNvPr>
          <p:cNvSpPr txBox="1">
            <a:spLocks/>
          </p:cNvSpPr>
          <p:nvPr/>
        </p:nvSpPr>
        <p:spPr>
          <a:xfrm>
            <a:off x="466963" y="1244273"/>
            <a:ext cx="11258073" cy="578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Što podrazumijeva pojam pristupačnog turizma?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40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63EB5-3EB1-4151-41F7-DEC489F2D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F1F2DBA9-E475-3B1C-C27D-06CF070DF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4F449E7-14BD-73FC-8D1F-019861A48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7" y="2589435"/>
            <a:ext cx="11333633" cy="1865036"/>
          </a:xfrm>
        </p:spPr>
        <p:txBody>
          <a:bodyPr>
            <a:normAutofit/>
          </a:bodyPr>
          <a:lstStyle/>
          <a:p>
            <a:pPr algn="l"/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Socijalni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turizam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širi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pogled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svoje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potencijalne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korisnike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budući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cilj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borbu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protiv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nejednakosti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isključenosti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ljudi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različitih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kulturnih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sredina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manje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financijskih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sredstava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onih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koji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žive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regijama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nepovoljnim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položajem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br>
              <a:rPr lang="hr-H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Veza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između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ova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dva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koncepta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očita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jer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se</a:t>
            </a:r>
            <a:r>
              <a:rPr lang="hr-HR" sz="24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osobe</a:t>
            </a:r>
            <a:r>
              <a:rPr lang="en-GB" sz="24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invaliditetom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mnogim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slučajevima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također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smatraju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financijski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potkapacitiranima</a:t>
            </a:r>
            <a:endParaRPr lang="en-US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B6C61A8-1FB8-D9C3-6DFE-F24999240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B68B4B4-BAFD-021E-5DCA-4214D72BE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37CDA6B-C3F1-0C9F-6907-CE29C9D74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A46AB25-6672-CDEC-72CD-C03A587BFC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286F647-A51F-CC25-0879-1936991B50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1FC7190-0268-CF13-7929-C5B3288E4F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D3B9BCCD-5C65-D52D-921B-917B729C1F45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D88D1FAA-8D7D-41C4-DA59-71F9EA5575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C7D2BDDE-D812-61A3-52B9-DFC427598618}"/>
              </a:ext>
            </a:extLst>
          </p:cNvPr>
          <p:cNvSpPr txBox="1">
            <a:spLocks/>
          </p:cNvSpPr>
          <p:nvPr/>
        </p:nvSpPr>
        <p:spPr>
          <a:xfrm>
            <a:off x="466963" y="1400625"/>
            <a:ext cx="11258073" cy="7703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Veze između socijalnog turizma i pristupačnog turizma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492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94AE6-BC9F-2BDF-BC52-8DCDB14CB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587233E3-B528-2911-4BB5-9ABAF63E5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63BFAA7-95EC-CBD4-3376-B6CFB837F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869" y="2405527"/>
            <a:ext cx="11376167" cy="2215721"/>
          </a:xfrm>
        </p:spPr>
        <p:txBody>
          <a:bodyPr>
            <a:noAutofit/>
          </a:bodyPr>
          <a:lstStyle/>
          <a:p>
            <a:pPr algn="l"/>
            <a:r>
              <a:rPr lang="hu-HU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Iskustvo putovanja za osobe s oštećenjima često je ometeno:</a:t>
            </a:r>
            <a:br>
              <a:rPr lang="hu-HU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u-HU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nedosljednostima u dostupnim informacijama i </a:t>
            </a:r>
            <a:br>
              <a:rPr lang="hu-HU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u-HU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fragmentiranim i neadekvatnim pružanjem usluga. </a:t>
            </a:r>
            <a:br>
              <a:rPr lang="hu-HU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u-HU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Ključno je imati točne informacije i neprekinute pristupačne sustave koji osnažuju osobe s invaliditetom da putuju sa sigurnošću i potpuno uživaju u svojim iskustvima. Kako bi se prevladale te prepreke, potrebno je imati kohezivnu strategiju koja uključuje sve relevantne strane unutar sustava turizma (državu, nevladine organizacije, pružatelje usluga itd.)</a:t>
            </a:r>
            <a:endParaRPr lang="en-GB" sz="22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F02AAEE-08E4-8A4B-B07F-E2320EAA6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E3C0298-B600-3BE1-CDF4-E5680BA17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6DE008D-C323-7255-2811-D53DD29CE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AF5599F-3525-9717-1F56-E18A672B9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917B972-2371-C956-C4F8-08E245E563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2B68C0F-B367-B003-E9FB-E542C798A1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2F47DB23-6AFC-FA65-B93E-FF0ECA120BE3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9BFD5B49-C8EF-F614-69E5-13679F026D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DD0C1CD0-6B3E-AE21-3785-6CDCE3EA6A1A}"/>
              </a:ext>
            </a:extLst>
          </p:cNvPr>
          <p:cNvSpPr txBox="1">
            <a:spLocks/>
          </p:cNvSpPr>
          <p:nvPr/>
        </p:nvSpPr>
        <p:spPr>
          <a:xfrm>
            <a:off x="466963" y="1400625"/>
            <a:ext cx="11258073" cy="8062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Prepreke postizanja potpuno pristupačnog turizma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3646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835BEBF49BD8A41ABD81494AB850FBB" ma:contentTypeVersion="18" ma:contentTypeDescription="Új dokumentum létrehozása." ma:contentTypeScope="" ma:versionID="f3e65672e42cbc845ab901b6d481cd60">
  <xsd:schema xmlns:xsd="http://www.w3.org/2001/XMLSchema" xmlns:xs="http://www.w3.org/2001/XMLSchema" xmlns:p="http://schemas.microsoft.com/office/2006/metadata/properties" xmlns:ns3="ac3ceeb6-1211-470d-a6dd-af8769819f37" xmlns:ns4="817a2ea1-2e58-4ebf-ba4c-e5f93253230e" targetNamespace="http://schemas.microsoft.com/office/2006/metadata/properties" ma:root="true" ma:fieldsID="7d282fa127a18400ae4fd6fe787681a3" ns3:_="" ns4:_="">
    <xsd:import namespace="ac3ceeb6-1211-470d-a6dd-af8769819f37"/>
    <xsd:import namespace="817a2ea1-2e58-4ebf-ba4c-e5f9325323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ceeb6-1211-470d-a6dd-af8769819f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a2ea1-2e58-4ebf-ba4c-e5f9325323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c3ceeb6-1211-470d-a6dd-af8769819f37" xsi:nil="true"/>
  </documentManagement>
</p:properties>
</file>

<file path=customXml/itemProps1.xml><?xml version="1.0" encoding="utf-8"?>
<ds:datastoreItem xmlns:ds="http://schemas.openxmlformats.org/officeDocument/2006/customXml" ds:itemID="{058CEC23-CE56-4E6C-B26C-EC1A0CA8F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3ceeb6-1211-470d-a6dd-af8769819f37"/>
    <ds:schemaRef ds:uri="817a2ea1-2e58-4ebf-ba4c-e5f9325323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980A00-AB08-4E4F-AD9F-99BAABAED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2300D8-7DD6-4B42-8888-B3E4B29F34E1}">
  <ds:schemaRefs>
    <ds:schemaRef ds:uri="http://purl.org/dc/terms/"/>
    <ds:schemaRef ds:uri="http://www.w3.org/XML/1998/namespace"/>
    <ds:schemaRef ds:uri="ac3ceeb6-1211-470d-a6dd-af8769819f37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817a2ea1-2e58-4ebf-ba4c-e5f93253230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3791</Words>
  <Application>Microsoft Office PowerPoint</Application>
  <PresentationFormat>Szélesvásznú</PresentationFormat>
  <Paragraphs>75</Paragraphs>
  <Slides>37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Office-téma</vt:lpstr>
      <vt:lpstr>The development of the innovative educational method of ACCESSIBLE tourism in Central Europe 2022-2-HU01-KA220-HED-000099410  </vt:lpstr>
      <vt:lpstr>1. Teorijska osnova jednakog pristupa i turizma. Značaj pristupačnog turizma</vt:lpstr>
      <vt:lpstr>„Promocija odgovornog, održivog i univerzalno pristupačnog turizma u okviru prava svih osoba da koriste svoje slobodno vrijeme za provođenje slobodnog vremena ili putovanja uz poštovanje izbora društva svih naroda” (Globalni etički kodeks za turizam, UNWTO , 1999)  “…afirmacija prava na turizam i slobodu kretanja turista, izražavamo našu želju za promicanjem pravednog, odgovornog i održivog odnosa u globalnom turizmu, čije će dobrobiti dijeliti svi sektori društva u kontekstu otvorenog i liberaliziranog međunarodnog gospodarstva, te u tu svrhu svečano usvojiti načela Globalnog etičkog kodeksa za turizam” (Globalni etički kodeks za turizam, UNWTO, 1999)</vt:lpstr>
      <vt:lpstr>Sustav turizma do sada nije uspijevao (tijekom predugog vremenskog razdoblja) adekvatno zadovoljiti zahtjeve osoba s invaliditetom – velik dio populacije nije u mogućnosti u potpunosti sudjelovati ili uživati ​​u aktivnostima koje turizam nudi. Istraživače, nastavnike i stručnjake koji rade u turizmu potiče se na kritičko istraživanje načina na koje bi turizam mogao biti pristupačniji, uključiviji i u konačnici ispunjeniji za sve pojedince kao rezultat ove podjele.</vt:lpstr>
      <vt:lpstr>Ravnopravan pristup u turizmu jamči da je zadovoljstvo putovanja i otkrivanja dostupno svima, bez iznimke. Inkluzivni turizam nastoji uključiti pojedince koji su tradicionalno bili marginalizirani ili isključeni iz sudjelovanja u turizmu: priznavanjem i ispravljanjem ovih isključenja, sustav turizma može aktivno doprinijeti široj društvenoj integraciji. Mnogi dionici u ovom sustavu već su predani inicijativama usmjerenim na prilagođavanje turističkih usluga različitim profilima potrošača kako bi se podržalo načelo „Turizma za sve” i da bi se osigurao jednak pristup. Sada postaje sve jasnije da se dobrobiti pristupačnosti ne odnose samo na osobe s invaliditetom, već za cijelu populaciju.</vt:lpstr>
      <vt:lpstr>Pristupačni turizam značajna je gospodarska prilika usmjerena na demografske kategorije koje su sada općenito zanemarene, poput starijih osoba i osoba s invaliditetom. Osiguravanje pristupačnosti može uvelike poboljšati iskustvo posjetitelja, privući širi krug ljudi i rezultirati većim ekonomskim koristima. Pristupačnost je sada široko priznata od strane turizma kao temeljna komponenta tržišta, a ne specijalizirana niša, i smatra se da ima značajan potencijal za rast. S ekonomskog stajališta, pristupačni turizam ima ključnu ulogu u povećanju nacionalnog dohotka, posebice u okviru europske gospodarske suradnje, uz neograničenu mobilnost i pristupačnost. Usvajanje metoda pristupačnog turizma ne samo da promiče gospodarski razvoj, već i njeguje inkluzivnije društvo.</vt:lpstr>
      <vt:lpstr>Koncept Turizam za sve, koji se prvi put pojavio u Velikoj Britaniji 1989. godine u kampanji „Turizam za sve” (Baker, 1989), definiran je na sljedeći način: „Onaj oblik turizma koji planira, dizajnira i razvija dokolicu i turističke aktivnosti slobodnog vremena u kojima mogu uživati ​​svi ljudi bez obzira na njihove fizičke, društvene ili kulturne uvjete.”  „Turizam za sve” - je koncept koji se odnosi na cjelokupno stanovništvo i uključuje ne samo aspekte pristupačnosti nego i druge aspekte turizma, poput socijalnog turizma. Potonji se fokusira na mogućnost uključivanja skupina stanovništva s različitim ekonomskim i društvenim karakteristikama kao čimbenicima integracije turizma  - promiče univerzalnu pristupačnost u turizmu, koja ima korijene u etičkim načelima. Ono nadilazi jednostavno uklanjanje fizičkih prepreka kako bi se poboljšalo cjelokupno turističko iskustvo za sve pojedince, neovisno o njihovoj fizičkoj sposobnosti. Također, usvajanje inkluzivnog pristupa u turizmu nije samo pitanje ljudskih prava, već i strateška mjera koja unaprjeđuje kvalitetu turističkih mjesta i koristi cjelokupnom turističkom ekosustavu</vt:lpstr>
      <vt:lpstr>Socijalni turizam ima širi pogled na svoje potencijalne korisnike, budući da ima za cilj borbu protiv nejednakosti i isključenosti ljudi iz različitih kulturnih sredina, onih s manje financijskih sredstava ili onih koji žive u regijama s nepovoljnim položajem.  Veza između ova dva koncepta je očita, jer se osobe s invaliditetom u mnogim slučajevima također smatraju financijski potkapacitiranima</vt:lpstr>
      <vt:lpstr>Iskustvo putovanja za osobe s oštećenjima često je ometeno: - nedosljednostima u dostupnim informacijama i  - fragmentiranim i neadekvatnim pružanjem usluga.  Ključno je imati točne informacije i neprekinute pristupačne sustave koji osnažuju osobe s invaliditetom da putuju sa sigurnošću i potpuno uživaju u svojim iskustvima. Kako bi se prevladale te prepreke, potrebno je imati kohezivnu strategiju koja uključuje sve relevantne strane unutar sustava turizma (državu, nevladine organizacije, pružatelje usluga itd.)</vt:lpstr>
      <vt:lpstr>Članak 3 “1. Temeljni cilj Organizacije biti će promicanje i razvoj turizma s ciljem doprinosa gospodarskom razvoju, međunarodnom razumijevanju, miru, blagostanju i univerzalnom poštovanju i poštivanju ljudskih prava i temeljnih sloboda za sve bez razlike u pogledu rase, spola, jezika ili vjere. Organizacija će poduzeti sve odgovarajuće mjere za postizanje ovog cilja.”</vt:lpstr>
      <vt:lpstr>Članak 7 (Pravo na turizam): Kodeks se posebno poziva na osobe s invaliditetom:  (1) univerzalno pravo na turizam treba promatrati kao posljedicu prava na odmor i slobodno vrijeme kako je sadržano u članku 24. Opće deklaracije o ljudskim pravima; (2) socijalni turizam treba razvijati uz potporu javnih vlasti (budući da osobe s invaliditetom imaju znatno veći udio u socijalno ugroženoj, pa i financijski depriviranoj skupini, ovo pitanje je za njih od posebne važnosti); (3) treba poticati i olakšavati odvijanje obiteljskog, omladinskog i studentskog turizma, kao i turizam za starije osobe i osobe s invaliditetom</vt:lpstr>
      <vt:lpstr>Univerzalna pristupačnost još je uvijek cilj kojeg tek treba postići: postoji potreba za promjenom načina razmišljanja i modela pružanja turističkih usluga (za poštivanje ljudskih prava osoba s invaliditetom i njihovih obitelji, kao i za zadovoljenje značajnih tržišnih potreba koje mogu povećati konkurentnost i rast turističkih destinacija i poduzeća)  Turizam je definirajući društveni fenomen našeg vremena: ne može se više promatrati samo kao gospodarski sektor, već kao sastavni dio ljudskog života i čimbenik koji ima značajan utjecaj na svakodnevni život  Turizam je izvor blagostanja i subjektivne sreće, sredstvo osobnog ispunjenja i samoispunjenja: nedopustivo je da su određene društvene skupine isključene iz turističkih kretanja zbog nekog oblika invaliditeta  Iako su osobe s invaliditetom danas sve više uključene u turističke aktivnosti, još uvijek postoje prepreke koje ometaju pristup turističkim uslugama</vt:lpstr>
      <vt:lpstr>Pristupačnost nije samo zahtjev osoba s invaliditetom, budući da one nisu jedini korisnici pristupačnih sadržaja i isfrastrukture Turističke destinacije koje se bave ovim zahtjevima i vide pristupačnost kao pozitivnu mjeru mogu steći konkurentsku prednost u odnosu na druge destinacije. Ove će destinacije otkriti da se njihova ponuda proizvoda i usluga razvija kako bi olakšala turističko iskustvo, promovirala bolji pristup uslugama i poboljšati kvalitetu života za sve svoje stanovnike i posjetitelje.</vt:lpstr>
      <vt:lpstr>Turizam nadilazi okvire gospodarskog sektora i uslužnog sektora sa specifičnom ponudom, on je društveni fenomen koji utječe na svakodnevni život ljudi u društvu, značajno utječe na njihovu kvalitetu života i usko je povezan s njihovim životnim standardom i blagostanjem Turizam je izuzetno sredstvo jačanja novih osobnih odnosa i njegovanja obiteljskih i rodbinskih veza  Za većinu ljudi turizam je aktivnost koja donosi sreću</vt:lpstr>
      <vt:lpstr>U modernim i civiliziranim društvima zabranjena je izravna ili neizravna diskriminacija bilo koje manjine (rasa, etnička pripadnost, vjera, dob, jezik, spol, spolna orijentacija) u bilo kojem području života, uključujući pravo na putovanje i zabranu diskriminacije u turizmu.  Na deklarativnoj razini dostupnost više nije problem, ali stvarnost je drugačija. Do promjene paradigme došlo je od 1990-ih godina, zahvaljujući (također) fokusu na ljudska prava.  Ova promjena pristupa temelji se na ideji da osobe s invaliditetom ne bi trebale biti skrivene ili isključene od drugih, već bi im trebalo dati iste mogućnosti kao i radno sposobnim osobama, čime se promiče društvena uključenost.  Ovaj trend označava nadolazeće razdoblje u kojem će turizam biti istinski dostupan svima, u skladu sa širim društvenim i ekonomskim ciljevima uključivosti i pravednosti.</vt:lpstr>
      <vt:lpstr>Pristupačni turizam uključuje namjerne i koordinirane radnje za uklanjanje fizičkih i informacijskih barijera te prepreka u stavovima, pružajući jednake mogućnosti za sve, posebno za osobe s invaliditetom, da se bave turizmom i vode zadovoljavajući život. Ovaj se koncept proteže dalje od samog fizičkog pristupa i uključuje holistički pristup jamčenju uključenosti svih putnika, bez obzira na njihova fizička ili osjetilna ograničenja.  Implementacija pristupačnog turizma ili turizma bez prepreka ispunjena je poteškoćama: neadekvatna infrastruktura koja ne ispunjava različite zahtjeve; lošija kvaliteta usluga; i široko rasprostranjen nedostatak okruženja koje na odgovarajući način zadovoljava zahtjeve pristupačnosti za osobe s invaliditetom</vt:lpstr>
      <vt:lpstr>Teškoće su često pogoršane nedostatnim zakonskim okvirima i nedostatkom dogovora o tome što je učinkovita i sveobuhvatna pristupačnost. Pojam turizma bez prepreka ili pristupačnog turizma, također se odnosi na uključivi turizam koji ima za cilj eliminirati nerazdvojivu ekskluzivnost koja se tradicionalno povezuje s turizmom. Cilj je integrirati marginalizirane ili isključene osobe u sustav turizma na način koji je koristan i poticajan. Ovaj pristup ne samo da poboljšava iskustvo putovanja za ove skupine, već također jača društvenu strukturu turističkih lokacija promičući povećanu kulturnu razmjenu i razumijevanje</vt:lpstr>
      <vt:lpstr>Većina ljudi život bez prepreka uzima zdravo za gotovo, ali zapravo oko 10% europskog stanovništva živi s određenim invaliditetom. U razvijenim zemljama pristupačnosti se također posvećuje sve veća pažnja u organizaciji turističke ponude, dijelom iz humanosti, a dijelom zbog prepoznavanja značajnog poslovnog potencijala.  Općenito, pristupačni turizam je turizam koji je jednako dostupan svima, uključujući osobe s invaliditetom, osobe s privremenim invaliditetom, starije osobe, osobe s malom djecom i višegeneracijske obitelji. Dakle, glavna područja analize jednakog pristupa ista su kao i glavne teme ponudene strane turizma: ugostiteljstvo; turističke atrakcije; prijevoz; komunikacija. Od toga se u literaturi možda najviše govori o pristupačnosti atrakcija, vjerojatno u kontekstu činjenice da su značajan dio atrakcija javni objekti u vlasništvu države (i učiniti ih dostupnima često je problematično)</vt:lpstr>
      <vt:lpstr>Problematično je i definiranje ciljne skupine za pristupačni turizam. U mnogim slučajevima javnost niti ne uključuje u ciljnu skupinu one koji su zbog svoje posebne situacije članovi ciljne skupine kraće ili dulje vrijeme: npr. trudnice, osobe s privremenim invaliditetom koje su podvrgnute operaciji ili starije osobe  Udio starijih osoba u ukupnoj populaciji također je u stalnom porastu i mnogi oblici pristupačnosti njima predstavljaju nužnu potrebu. Mnogi žive s trajnim ili privremenim invaliditetom koji može biti prepreka u svakodnevnom životu i putovanjima. Pristupačni turizam kontinuirano je nastojanje da se sve destinacije, turistički proizvodi i usluge učine dostupnima svim ljudima, bez obzira na njihova fizička ograničenja, invaliditet ili dob, te jesu li u privatnom ili javnom vlasništvu (Ujedinjeni narodi – Promicanje pristupačnog turizma za sve)</vt:lpstr>
      <vt:lpstr>PowerPoint-bemutató</vt:lpstr>
      <vt:lpstr>Još uvijek ne postoji međunarodno prihvaćena i raspravljena definicija "pristupačnog turizma": koncept se značajno razvio u posljednjih deset godina. Dva čimbenika otežavaju usvajanje jedinstvene, zajedničke definicije: (1) Istraživanje pristupačnog turizma i evolucija koncepta tijekom vremena su doveli do brojnih sinonima za pristupačni turizam u različitim zemljama bez dogovora o zajedničkom konceptu (npr. inkluzivni turizam, pristupačni turizam, prilagođeni turizam, turizam za sve, turizam bez prepreka i univerzalni turizam); (2) Budući da je turizam povezan s konceptom pristupačnosti, bilo je mnogo pokušaja da se taj pojam konkretno definira, ali nije postignut dogovor o jedinstvenoj definiciji, unatoč sve većem značaju koncepta. Svi stručnjaci za ovu temu imaju različite definicije, nema međunarodnog konsenzusa o definiciji koja bi zadovoljila sve dionike.</vt:lpstr>
      <vt:lpstr>„Niz aktivnosti koje ljudi s ograničenim sposobnostima provode tijekom slobodnog vremena posvećenog turizmu, što omogućuje njihovu punu funkcionalnu i psihološku integraciju i na taj se način postiže potpuno individualno i društveno zadovoljstvo.“ (Lawrence et al., 1996.)  „Proces osposobljavanja ljudi s invaliditetom i starijih osoba kako bi funkcionirali neovisno i s ravnopravnošću i dostojanstvom kroz isporuku proizvoda, usluga i okruženja univerzalnog turizma.“ (Darcy, 2006)</vt:lpstr>
      <vt:lpstr>U pozadini pojma postojala je početna konceptualna ideja o integraciji osoba s invaliditetom u turizam uklanjanjem postojećih prepreka. Postojala je težnja za pristupačnošću duž cijelog turističkog lanca vrijednosti (putovanja, destinacije i turističke usluge). Nakon Konvencije Ujedinjenih naroda o pravima osoba s invaliditetom (UNCRPD, 2006), došlo je do promjene paradigme i usvojenog pozitivnijeg pristupa, s fokusom na pristupačnost kao mjeru stvaranja pristupačnog okruženja za sve, bez obzira na sposobnosti pojedinaca. Novi koncept pristupačnog turizma više se ne odnosi samo i isključivo na turiste s invaliditetom, već na prilagodbu ili redizajn turističkog okruženja kako bi ga učinili dostupnim svim skupinama stanovništva.</vt:lpstr>
      <vt:lpstr>Trenutačni trend uključuje integraciju koncepta pristupačnog turizma s općom idejom univerzalnog dizajna, dodajući druge, globalnije aspekte (Darcy et al., 2010), kao što su:  - Širenje raspona dionika (stanovništvo); - Odnos invaliditeta i starijih osoba; - Pristupačnost kao koristan faktor za što veći broj ljudi;  - Univerzalni dizajn ili dizajn za sve kao sredstvo postizanja pristupačnosti</vt:lpstr>
      <vt:lpstr>PowerPoint-bemutató</vt:lpstr>
      <vt:lpstr>„Pristupačni turizam uključuje turizam i putovanje koje je dostupno svim osobama, s invaliditetom ili bez njega, uključujući one s poteškoćama u kretanju, poteškoćama sluha, vida, kognitivnim ili intelektualnim i psihosocijalnim poteškoćama, starije osobe i osobe s privremenim invaliditetom.“ (Ekonomska i socijalna komisija za Aziju i Pacifik, 2009)</vt:lpstr>
      <vt:lpstr>„Pristupačni turizam kontinuirano je nastojanje da turistička odredišta, proizvodi i usluge budu dostupni svim ljudima, bez obzira na njihova fizička ograničenja, invaliditet ili dob. Obuhvaća turistička mjesta u javnom i privatnom vlasništvu. Poboljšanja ne koriste samo osobama s trajnim fizičkim nedostacima, već i roditeljima s malom djecom, starijim putnicima, osobama s privremenim ozljedama poput slomljene noge, kao i njihovim suputnicima.” (Miller et al., 2010)</vt:lpstr>
      <vt:lpstr>Jedna od definicija korištenih u novijim akademskim publikacijama o ovoj temi, uključujući sve prethodno opisane koncepte: pristupačni turizam je oblik turizma koji uključuje strateški osmišljene procese suradnje između dionika koji „omogućuju ljudima sa zahtjevima pristupa, uključujući mobilnost, vid, sluh i kognitivnu dimenziju pristupa, neovisno, ravnopravno i dostojanstveno funkcioniranje kroz isporuku univerzalno dizajniranih turističkih proizvoda, usluga i okruženja.” (Darcy i Dickson, 2009)</vt:lpstr>
      <vt:lpstr>Dobrobiti pristupačnosti u turizmu očite su svim ljudima tijekom života: osobama s trajnim i privremenim invaliditetom, osobama sa specifičnim zdravstvenim problemima, starijim osobama i obiteljima s malom djecom (Buhalis i Darcy, 2011)  Koncept pristupačnog turizma razvio se iz ideje smještaja odnosno prilagodbe smještaja osobama s invaliditetom u turizmu na koncept kvalitetnog turizma za sve, s time da se pristupačnost mora razumjeti kao važan dio ove kvalitete. Vjerojatno će se nove definicije i dalje pojavljivati, budući da je turizam fenomen koji se stalno razvija i raste, pod utjecajem niza političkih, socioekonomskih, kulturnih i okolišnih čimbenika</vt:lpstr>
      <vt:lpstr>Može biti gotovo bilo tko, privremeno ili doživotno Više od 1 milijarde ljudi, a očekuje se da će taj broj rasti: uglavnom zbog starenja i drugih zdravstvenih čimbenika (Darcy, 2002; Yau et al., 2004) Većina starijih ljudi, iako imaju neka ograničenja i zahtijevaju pristupačnost, ne smatraju se osobama s invaliditetom. Međutim, specifičnim potrebama starijih osoba treba posvetiti posebnu pozornost pri razmatranju pristupačnog turizma. Istraživanje pokazuje da postoji vrlo jaka korelacija između starenja i invaliditeta (WHO, 2007)  Mann et al. (2005) također tvrde da starije osobe s nekim oblikom invaliditeta ne moraju nužno postati ograničeni u funkcioniranju ako mogu pronaći načine da se prilagode svom oštećenju. U većini slučajeva, međutim, većina tih starijih osoba ne može nadoknaditi svoj invaliditet i tako trajno postaju osobe s invaliditetom. Veza između invaliditeta i starenja je jasna i potkrijepljena statističkim podacima (vidi slajd 21)</vt:lpstr>
      <vt:lpstr>Veća je vjerojatnost da će stariji putnici („mladi stariji turisti – između 55-54 godine” i „stariji turisti – stariji od 65 godina”, MTÜ, 2017) imati puno više slobodnog vremena i manje sezonskih putovanja, tako da ih se može motivirati na putovanja tijekom razdoblja izvan najveće gužve, izvan školskih praznika, čime se smanjuje problem sezonskih promjena u osjetljivim destinacijama Sve starije stanovništvo u razvijenim zemljama predstavlja novi izazov ne samo za zdravstveni sustav, već i za turizam i rekreaciju. Mnogi hoteli i putničke agencije gledaju na mogućnosti privlačenja sve većeg broja starijih ljudi i počeli su stvarati posebne proizvode za ovu novu ciljnu skupinu, „starije turiste“, kao što su posebna putovanja za starije od 65 godina (UNWTO, 2016)</vt:lpstr>
      <vt:lpstr>Važno je identificirati nove demografske izazove i promjenjivu društvenu strukturu: sustav turizma mora odgovoriti na demografski izazov starenja stanovništva novim oblicima turizma i novim tehnologijama usluga Istodobno, razvoj turističkih usluga za starije osobe otežan je društvenim predrasudama (stariji se ne doživljavaju kao nesolventna potražnja, bez posebnih potreba i često se percipiraju kao preživjeli) Međutim, postoje primjeri poduzeća koja su usvojila strategije povećanja ponude za starije osobe. To je takozvani "3G" način odmora, odmor za 3 generacije (djeca + roditelji + bake i djedovi) zajedno. U SAD-u djeca i unuci sve češće odlaze na odmor kod baka i djedova. Hoteli i turistička naselja razvijaju višenamjenske apartmane za proširene obitelji zbog duljeg boravka (30-60 dana) te interesa i potreba različitih generacija (Farkas et al., 2023)</vt:lpstr>
      <vt:lpstr>„Zašto Tauck Bridges? Tauck Bridges je turističko poduzeće koje su izgradile obitelji koje žele zajedno doživjeti svijet. Naša su putovanja skrojena za putnike od 8 do 88+ i uključuju vođene avanture i aktivnosti koje povezuju generacije, kulture i zajednice kamo god putovali. Uz Tauck Bridges, obiteljska zabava je ključna. Lakoća putovanja je neophodna. A zajednička sjećanja i prijateljstva su jako važni. Kako bi obitelji poput vaše maksimalno iskoristile zajedničko vrijeme, mi upravljamo svakodnevnim detaljima umjesto vas i uključujemo sve što vam je potrebno za nezaboravan obiteljski odmor u jednoj cijeni unaprijed, bez brige i rada. Sve to obećava neprocjenjivi duševni mir – i još malo više od toga.”</vt:lpstr>
      <vt:lpstr>PowerPoint-bemutató</vt:lpstr>
      <vt:lpstr>Srećom, sada je prihvaćeno da je naša ljudska, etička, moralna i zakonska dužnost olakšati putovanje osobama s invaliditetom i osigurati potrebne fizičke uvjete Ne može se zanemariti činjenica da je turizam za osobe s invaliditetom također važno ekonomsko pitanje, jer su oni trenutno uglavnom neiskorišten segment turističkog tržišta. Tehnološki napredak također je ključan u promicanju pristupačnog turizma (virtualna i proširena stvarnost mogu replicirati iskustva s odmora, čime se poboljšava pristupačnost i smanjuju se izazovi s kojima se u turizmu suočavaju osobe s oštećenjima). Također, tehnologija omogućuje razvoj prilagođenih turističkih profila, koji mogu pomoći pružateljima usluga u učinkovitijem ispunjavanju individualnih zahtjeva (McKercher i Darcy, 2018)</vt:lpstr>
      <vt:lpstr>Definiranje političkih i zakonodavnih okvira također ima ključnu ulogu u određivanju uvjeta i strukture pristupačnog turizma Učinkovite politike mogu dovesti do okruženja koje zadovoljava zahtjeve posjetitelja s invaliditetom provođenjem standarda pristupačnosti i podizanjem svijesti o značaju inkluzivnosti među dionicima. Kako bi se osigurala jedinstvena strategija za uspostavu turizma bez prepreka, nužno je integrirati takve politike na svim razinama upravljanja (Dredge, 2019)</vt:lpstr>
      <vt:lpstr>Moguće je zaključiti da koncept turizma bez prepreka ima za cilj osigurati jednak pristup za sve pojedince, ali njegova definicija i provedba su zamršeni i ispunjeni poteškoćama. Integracija mudre politike, strateškog planiranja i tehničkih inovacija može uvelike poboljšati mogućnost turizma bez prepreka. Ova prezentacija naglašava važnost usvajanja sveobuhvatne strategije koja uzima u obzir različite zahtjeve svih turista u cilju promicanja uključivog, održivog i prosperitetnog sustava turizma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development of the innovative educational method of ACCESSIBLE tourism in Central Europe 2022-2-HU01-KA220-HED-000099410</dc:title>
  <dc:creator>Nagy-Véber Veronika</dc:creator>
  <cp:lastModifiedBy>Nagy-Véber Veronika</cp:lastModifiedBy>
  <cp:revision>21</cp:revision>
  <dcterms:created xsi:type="dcterms:W3CDTF">2024-05-21T07:28:22Z</dcterms:created>
  <dcterms:modified xsi:type="dcterms:W3CDTF">2025-06-28T21:18:22Z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0x0101004835BEBF49BD8A41ABD81494AB850FBB</vt:lpwstr>
  </property>
</Properties>
</file>